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63" r:id="rId1"/>
    <p:sldMasterId id="2147484966" r:id="rId2"/>
    <p:sldMasterId id="2147484900" r:id="rId3"/>
    <p:sldMasterId id="2147484179" r:id="rId4"/>
    <p:sldMasterId id="2147484977" r:id="rId5"/>
  </p:sldMasterIdLst>
  <p:notesMasterIdLst>
    <p:notesMasterId r:id="rId68"/>
  </p:notesMasterIdLst>
  <p:handoutMasterIdLst>
    <p:handoutMasterId r:id="rId69"/>
  </p:handoutMasterIdLst>
  <p:sldIdLst>
    <p:sldId id="464" r:id="rId6"/>
    <p:sldId id="458" r:id="rId7"/>
    <p:sldId id="463" r:id="rId8"/>
    <p:sldId id="318" r:id="rId9"/>
    <p:sldId id="419" r:id="rId10"/>
    <p:sldId id="420" r:id="rId11"/>
    <p:sldId id="325" r:id="rId12"/>
    <p:sldId id="326" r:id="rId13"/>
    <p:sldId id="327" r:id="rId14"/>
    <p:sldId id="393" r:id="rId15"/>
    <p:sldId id="328" r:id="rId16"/>
    <p:sldId id="372" r:id="rId17"/>
    <p:sldId id="421" r:id="rId18"/>
    <p:sldId id="426" r:id="rId19"/>
    <p:sldId id="373" r:id="rId20"/>
    <p:sldId id="422" r:id="rId21"/>
    <p:sldId id="423" r:id="rId22"/>
    <p:sldId id="427" r:id="rId23"/>
    <p:sldId id="424" r:id="rId24"/>
    <p:sldId id="330" r:id="rId25"/>
    <p:sldId id="334" r:id="rId26"/>
    <p:sldId id="444" r:id="rId27"/>
    <p:sldId id="335" r:id="rId28"/>
    <p:sldId id="398" r:id="rId29"/>
    <p:sldId id="445" r:id="rId30"/>
    <p:sldId id="346" r:id="rId31"/>
    <p:sldId id="355" r:id="rId32"/>
    <p:sldId id="347" r:id="rId33"/>
    <p:sldId id="441" r:id="rId34"/>
    <p:sldId id="446" r:id="rId35"/>
    <p:sldId id="447" r:id="rId36"/>
    <p:sldId id="442" r:id="rId37"/>
    <p:sldId id="349" r:id="rId38"/>
    <p:sldId id="356" r:id="rId39"/>
    <p:sldId id="404" r:id="rId40"/>
    <p:sldId id="320" r:id="rId41"/>
    <p:sldId id="429" r:id="rId42"/>
    <p:sldId id="430" r:id="rId43"/>
    <p:sldId id="431" r:id="rId44"/>
    <p:sldId id="350" r:id="rId45"/>
    <p:sldId id="351" r:id="rId46"/>
    <p:sldId id="357" r:id="rId47"/>
    <p:sldId id="358" r:id="rId48"/>
    <p:sldId id="405" r:id="rId49"/>
    <p:sldId id="417" r:id="rId50"/>
    <p:sldId id="448" r:id="rId51"/>
    <p:sldId id="450" r:id="rId52"/>
    <p:sldId id="449" r:id="rId53"/>
    <p:sldId id="361" r:id="rId54"/>
    <p:sldId id="353" r:id="rId55"/>
    <p:sldId id="455" r:id="rId56"/>
    <p:sldId id="406" r:id="rId57"/>
    <p:sldId id="354" r:id="rId58"/>
    <p:sldId id="363" r:id="rId59"/>
    <p:sldId id="364" r:id="rId60"/>
    <p:sldId id="365" r:id="rId61"/>
    <p:sldId id="433" r:id="rId62"/>
    <p:sldId id="436" r:id="rId63"/>
    <p:sldId id="454" r:id="rId64"/>
    <p:sldId id="434" r:id="rId65"/>
    <p:sldId id="462" r:id="rId66"/>
    <p:sldId id="435" r:id="rId67"/>
  </p:sldIdLst>
  <p:sldSz cx="9144000" cy="6858000" type="screen4x3"/>
  <p:notesSz cx="6858000" cy="9144000"/>
  <p:custDataLst>
    <p:tags r:id="rId7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32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A2AF"/>
    <a:srgbClr val="1A71B7"/>
    <a:srgbClr val="009CAF"/>
    <a:srgbClr val="F2615F"/>
    <a:srgbClr val="DB8657"/>
    <a:srgbClr val="6054A1"/>
    <a:srgbClr val="C50075"/>
    <a:srgbClr val="93CDAD"/>
    <a:srgbClr val="0081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65" autoAdjust="0"/>
    <p:restoredTop sz="87640" autoAdjust="0"/>
  </p:normalViewPr>
  <p:slideViewPr>
    <p:cSldViewPr snapToGrid="0">
      <p:cViewPr varScale="1">
        <p:scale>
          <a:sx n="65" d="100"/>
          <a:sy n="65" d="100"/>
        </p:scale>
        <p:origin x="78" y="918"/>
      </p:cViewPr>
      <p:guideLst>
        <p:guide orient="horz" pos="3408"/>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90" d="100"/>
          <a:sy n="90" d="100"/>
        </p:scale>
        <p:origin x="1476" y="72"/>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gs" Target="tags/tag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9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6297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6297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6297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36FBB05-FF7A-461F-BB6D-909DF5B4F4FC}" type="slidenum">
              <a:rPr lang="en-US" altLang="en-US"/>
              <a:pPr>
                <a:defRPr/>
              </a:pPr>
              <a:t>‹#›</a:t>
            </a:fld>
            <a:endParaRPr lang="en-US" altLang="en-US"/>
          </a:p>
        </p:txBody>
      </p:sp>
    </p:spTree>
    <p:extLst>
      <p:ext uri="{BB962C8B-B14F-4D97-AF65-F5344CB8AC3E}">
        <p14:creationId xmlns:p14="http://schemas.microsoft.com/office/powerpoint/2010/main" val="76887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D72AE1E-C01B-4AD6-9799-F0E24928CE83}" type="slidenum">
              <a:rPr lang="en-US" altLang="en-US"/>
              <a:pPr>
                <a:defRPr/>
              </a:pPr>
              <a:t>‹#›</a:t>
            </a:fld>
            <a:endParaRPr lang="en-US" altLang="en-US"/>
          </a:p>
        </p:txBody>
      </p:sp>
    </p:spTree>
    <p:extLst>
      <p:ext uri="{BB962C8B-B14F-4D97-AF65-F5344CB8AC3E}">
        <p14:creationId xmlns:p14="http://schemas.microsoft.com/office/powerpoint/2010/main" val="2665918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F4240F-40E2-46C5-948E-75B8757EB4DD}" type="slidenum">
              <a:rPr lang="en-US" altLang="en-US" smtClean="0">
                <a:solidFill>
                  <a:srgbClr val="000000"/>
                </a:solidFill>
                <a:cs typeface="Arial" panose="020B0604020202020204" pitchFamily="34" charset="0"/>
              </a:rPr>
              <a:pPr>
                <a:spcBef>
                  <a:spcPct val="0"/>
                </a:spcBef>
              </a:pPr>
              <a:t>1</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3905366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7D947B-2EF9-4B99-8064-C9BFE85F5F95}" type="slidenum">
              <a:rPr lang="en-US" altLang="en-US"/>
              <a:pPr>
                <a:spcBef>
                  <a:spcPct val="0"/>
                </a:spcBef>
              </a:pPr>
              <a:t>10</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453615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39455F-5EBC-4206-A4C3-741A18E79722}" type="slidenum">
              <a:rPr lang="en-US" altLang="en-US"/>
              <a:pPr>
                <a:spcBef>
                  <a:spcPct val="0"/>
                </a:spcBef>
              </a:pPr>
              <a:t>11</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val="2918998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227855-5E69-4BAE-B124-CB028221A421}" type="slidenum">
              <a:rPr lang="en-US" altLang="en-US"/>
              <a:pPr>
                <a:spcBef>
                  <a:spcPct val="0"/>
                </a:spcBef>
              </a:pPr>
              <a:t>12</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6516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952510-B15E-42E7-9904-8331F7FBB31B}" type="slidenum">
              <a:rPr lang="en-US" altLang="en-US"/>
              <a:pPr>
                <a:spcBef>
                  <a:spcPct val="0"/>
                </a:spcBef>
              </a:pPr>
              <a:t>13</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73475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D73CDA-E78D-493F-81EC-E34A61EF2B25}" type="slidenum">
              <a:rPr lang="en-US" altLang="en-US"/>
              <a:pPr>
                <a:spcBef>
                  <a:spcPct val="0"/>
                </a:spcBef>
              </a:pPr>
              <a:t>14</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5717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00E83D3-62F4-42BA-BDE7-8F99AA691C4D}" type="slidenum">
              <a:rPr lang="en-US" altLang="en-US"/>
              <a:pPr>
                <a:spcBef>
                  <a:spcPct val="0"/>
                </a:spcBef>
              </a:pPr>
              <a:t>15</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6564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AAF9A7-0AC3-4FE3-BF01-E47F491AA2F3}" type="slidenum">
              <a:rPr lang="en-US" altLang="en-US"/>
              <a:pPr>
                <a:spcBef>
                  <a:spcPct val="0"/>
                </a:spcBef>
              </a:pPr>
              <a:t>16</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63743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860C41-B33A-45B0-8AB4-2FEBC96435CD}" type="slidenum">
              <a:rPr lang="en-US" altLang="en-US"/>
              <a:pPr>
                <a:spcBef>
                  <a:spcPct val="0"/>
                </a:spcBef>
              </a:pPr>
              <a:t>17</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803650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39BD86-A397-4938-AEF8-DB7D4D923A25}" type="slidenum">
              <a:rPr lang="en-US" altLang="en-US"/>
              <a:pPr>
                <a:spcBef>
                  <a:spcPct val="0"/>
                </a:spcBef>
              </a:pPr>
              <a:t>18</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47510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524BA0-B9E9-45DD-B1A3-A3939800E32A}" type="slidenum">
              <a:rPr lang="en-US" altLang="en-US"/>
              <a:pPr>
                <a:spcBef>
                  <a:spcPct val="0"/>
                </a:spcBef>
              </a:pPr>
              <a:t>19</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660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a:t>Notes and teaching tips: 4, 8, 9, 22, 26, 33, 39, 43, and 53. </a:t>
            </a:r>
          </a:p>
          <a:p>
            <a:pPr eaLnBrk="1" hangingPunct="1">
              <a:spcBef>
                <a:spcPts val="100"/>
              </a:spcBef>
            </a:pPr>
            <a:r>
              <a:rPr lang="en-CA" altLang="en-US"/>
              <a:t>To view a full-screen figure during a class, click the expand button.</a:t>
            </a:r>
          </a:p>
          <a:p>
            <a:pPr eaLnBrk="1" hangingPunct="1">
              <a:spcBef>
                <a:spcPts val="100"/>
              </a:spcBef>
            </a:pPr>
            <a:r>
              <a:rPr lang="en-CA" altLang="en-US"/>
              <a:t>To return to the previous slide, click the shrink button.</a:t>
            </a:r>
          </a:p>
          <a:p>
            <a:pPr eaLnBrk="1" hangingPunct="1">
              <a:spcBef>
                <a:spcPts val="100"/>
              </a:spcBef>
            </a:pPr>
            <a:r>
              <a:rPr lang="en-CA" altLang="en-US"/>
              <a:t>To advance to the next slide, click anywhere on the full screen figure.</a:t>
            </a:r>
          </a:p>
          <a:p>
            <a:r>
              <a:rPr lang="en-AU" altLang="en-US"/>
              <a:t>Applying the principles of economics to interpret and understand the news is a major goal of the principles course. You can encourage your students in this activity by using the two features: </a:t>
            </a:r>
            <a:r>
              <a:rPr lang="en-AU" altLang="en-US" i="1"/>
              <a:t>Economics in the News </a:t>
            </a:r>
            <a:r>
              <a:rPr lang="en-AU" altLang="en-US"/>
              <a:t>and </a:t>
            </a:r>
            <a:r>
              <a:rPr lang="en-AU" altLang="en-US" i="1"/>
              <a:t>Economics in Action</a:t>
            </a:r>
            <a:r>
              <a:rPr lang="en-AU" altLang="en-US"/>
              <a:t>.</a:t>
            </a:r>
            <a:endParaRPr lang="en-US" altLang="en-US"/>
          </a:p>
          <a:p>
            <a:r>
              <a:rPr lang="en-AU" altLang="en-US"/>
              <a:t>(1) </a:t>
            </a:r>
            <a:r>
              <a:rPr lang="en-AU" altLang="en-US" i="1"/>
              <a:t>Before each class</a:t>
            </a:r>
            <a:r>
              <a:rPr lang="en-AU" altLang="en-US"/>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a:p>
          <a:p>
            <a:r>
              <a:rPr lang="en-AU" altLang="en-US"/>
              <a:t>(2) </a:t>
            </a:r>
            <a:r>
              <a:rPr lang="en-AU" altLang="en-US" i="1"/>
              <a:t>Once or twice a semester</a:t>
            </a:r>
            <a:r>
              <a:rPr lang="en-AU" altLang="en-US"/>
              <a:t>, set an assignment, for credit, with the following instructions:</a:t>
            </a:r>
            <a:endParaRPr lang="en-US" altLang="en-US"/>
          </a:p>
          <a:p>
            <a:pPr>
              <a:spcBef>
                <a:spcPts val="100"/>
              </a:spcBef>
            </a:pPr>
            <a:r>
              <a:rPr lang="en-AU" altLang="en-US"/>
              <a:t>(a) Find a news article about an economic topic that you find interesting.</a:t>
            </a:r>
            <a:endParaRPr lang="en-US" altLang="en-US"/>
          </a:p>
          <a:p>
            <a:pPr>
              <a:spcBef>
                <a:spcPts val="100"/>
              </a:spcBef>
            </a:pPr>
            <a:r>
              <a:rPr lang="en-AU" altLang="en-US"/>
              <a:t>(b) Make a short bullet-list summary of the article.</a:t>
            </a:r>
            <a:endParaRPr lang="en-US" altLang="en-US"/>
          </a:p>
          <a:p>
            <a:pPr>
              <a:spcBef>
                <a:spcPts val="100"/>
              </a:spcBef>
            </a:pPr>
            <a:r>
              <a:rPr lang="en-AU" altLang="en-US"/>
              <a:t>(c) Write and illustrate with appropriate graphs an economic analysis of the key points in the article.</a:t>
            </a:r>
            <a:endParaRPr lang="en-US" altLang="en-US"/>
          </a:p>
          <a:p>
            <a:r>
              <a:rPr lang="en-AU" altLang="en-US"/>
              <a:t>Use the </a:t>
            </a:r>
            <a:r>
              <a:rPr lang="en-AU" altLang="en-US" i="1"/>
              <a:t>Economics in the News</a:t>
            </a:r>
            <a:r>
              <a:rPr lang="en-AU" altLang="en-US"/>
              <a:t> features in your textbook as models.</a:t>
            </a:r>
            <a:endParaRPr lang="en-US" altLang="en-US"/>
          </a:p>
          <a:p>
            <a:pPr eaLnBrk="1" hangingPunct="1"/>
            <a:endParaRPr lang="en-CA" altLang="en-US"/>
          </a:p>
          <a:p>
            <a:pPr eaLnBrk="1" hangingPunct="1"/>
            <a:endParaRPr lang="en-GB" altLang="en-US"/>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D2FC42-1E69-424C-B37D-36A3EFCE5D68}" type="slidenum">
              <a:rPr lang="en-US" altLang="en-US">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2186122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513496-2A7A-4C1F-B5F7-9999270D79A5}" type="slidenum">
              <a:rPr lang="en-US" altLang="en-US"/>
              <a:pPr>
                <a:spcBef>
                  <a:spcPct val="0"/>
                </a:spcBef>
              </a:pPr>
              <a:t>20</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942687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2F3996-DFDA-4223-BEE1-299CFC1251E0}" type="slidenum">
              <a:rPr lang="en-US" altLang="en-US"/>
              <a:pPr>
                <a:spcBef>
                  <a:spcPct val="0"/>
                </a:spcBef>
              </a:pPr>
              <a:t>21</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z="1000"/>
          </a:p>
        </p:txBody>
      </p:sp>
    </p:spTree>
    <p:extLst>
      <p:ext uri="{BB962C8B-B14F-4D97-AF65-F5344CB8AC3E}">
        <p14:creationId xmlns:p14="http://schemas.microsoft.com/office/powerpoint/2010/main" val="432324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AC6BB5-EF0F-4434-8AAC-12A44CD1E4F6}" type="slidenum">
              <a:rPr lang="en-US" altLang="en-US"/>
              <a:pPr>
                <a:spcBef>
                  <a:spcPct val="0"/>
                </a:spcBef>
              </a:pPr>
              <a:t>22</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000" b="1" dirty="0">
                <a:solidFill>
                  <a:srgbClr val="FF0000"/>
                </a:solidFill>
              </a:rPr>
              <a:t>Classroom activity</a:t>
            </a:r>
          </a:p>
          <a:p>
            <a:pPr eaLnBrk="1" hangingPunct="1"/>
            <a:r>
              <a:rPr lang="en-CA" altLang="en-US" sz="1000" dirty="0"/>
              <a:t>Check out </a:t>
            </a:r>
            <a:r>
              <a:rPr lang="en-CA" altLang="en-US" sz="1000" i="1" dirty="0"/>
              <a:t>Economics in the News</a:t>
            </a:r>
            <a:r>
              <a:rPr lang="en-CA" altLang="en-US" sz="1000" dirty="0"/>
              <a:t>: Jobs Growth at Full Employment</a:t>
            </a:r>
          </a:p>
          <a:p>
            <a:pPr eaLnBrk="1" hangingPunct="1"/>
            <a:endParaRPr lang="en-CA" altLang="en-US" sz="1000" dirty="0"/>
          </a:p>
        </p:txBody>
      </p:sp>
    </p:spTree>
    <p:extLst>
      <p:ext uri="{BB962C8B-B14F-4D97-AF65-F5344CB8AC3E}">
        <p14:creationId xmlns:p14="http://schemas.microsoft.com/office/powerpoint/2010/main" val="3942787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24309D-8B4F-407F-BBD3-262E887AE6E3}" type="slidenum">
              <a:rPr lang="en-US" altLang="en-US"/>
              <a:pPr>
                <a:spcBef>
                  <a:spcPct val="0"/>
                </a:spcBef>
              </a:pPr>
              <a:t>23</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60314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672E32-05D7-49A6-BEAF-C4D5EFC3DBB8}" type="slidenum">
              <a:rPr lang="en-US" altLang="en-US"/>
              <a:pPr>
                <a:spcBef>
                  <a:spcPct val="0"/>
                </a:spcBef>
              </a:pPr>
              <a:t>24</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34757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376BD7-42B3-4937-A618-8E8F1A738B0C}" type="slidenum">
              <a:rPr lang="en-US" altLang="en-US"/>
              <a:pPr>
                <a:spcBef>
                  <a:spcPct val="0"/>
                </a:spcBef>
              </a:pPr>
              <a:t>25</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34311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E0A6E7-D8B6-4888-9A03-3811E86C06BB}" type="slidenum">
              <a:rPr lang="en-US" altLang="en-US"/>
              <a:pPr>
                <a:spcBef>
                  <a:spcPct val="0"/>
                </a:spcBef>
              </a:pPr>
              <a:t>26</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Identifying frictional, structural, and cyclical unemployment.</a:t>
            </a:r>
            <a:r>
              <a:rPr lang="en-US" altLang="en-US"/>
              <a:t> Ask your class if anyone they know has been laid off. Then discuss whether losing a job creates frictional, structural, or cyclical unemployment. Look at your local examples. If you live in a steel-producing area, for example, you can talk about local structural unemployment arising from the closing of a steel manufacturer due to international competition. For cyclical unemployment, ask students how they think the business cycle and cyclical unemployment is related to full-time enrollments at higher education institutions. Students often don’t think there is any relationship. But nationally during a recession, the growth rate of full-time enrollments increases. Ask students if they can explain this relationship. The answer is that during a recession and due to the increase in cyclical unemployment, the opportunity cost of school decreases. This is a great way to keep students thinking about marginal benefits and costs.</a:t>
            </a:r>
          </a:p>
          <a:p>
            <a:pPr eaLnBrk="1" hangingPunct="1"/>
            <a:endParaRPr lang="en-CA" altLang="en-US"/>
          </a:p>
        </p:txBody>
      </p:sp>
    </p:spTree>
    <p:extLst>
      <p:ext uri="{BB962C8B-B14F-4D97-AF65-F5344CB8AC3E}">
        <p14:creationId xmlns:p14="http://schemas.microsoft.com/office/powerpoint/2010/main" val="3229790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9B868C-36B6-4ECB-889D-7C77BFEAF912}" type="slidenum">
              <a:rPr lang="en-US" altLang="en-US"/>
              <a:pPr>
                <a:spcBef>
                  <a:spcPct val="0"/>
                </a:spcBef>
              </a:pPr>
              <a:t>27</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662208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F2C5B2-3DB2-48F5-B762-C28D7694DDC4}" type="slidenum">
              <a:rPr lang="en-US" altLang="en-US"/>
              <a:pPr>
                <a:spcBef>
                  <a:spcPct val="0"/>
                </a:spcBef>
              </a:pPr>
              <a:t>28</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29569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399043-3004-44A2-8E86-7E62FB2B924C}" type="slidenum">
              <a:rPr lang="en-US" altLang="en-US"/>
              <a:pPr>
                <a:spcBef>
                  <a:spcPct val="0"/>
                </a:spcBef>
              </a:pPr>
              <a:t>29</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6633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7849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E827D6-4D0F-4BF3-945B-7A3C296F77F9}" type="slidenum">
              <a:rPr lang="en-US" altLang="en-US"/>
              <a:pPr>
                <a:spcBef>
                  <a:spcPct val="0"/>
                </a:spcBef>
              </a:pPr>
              <a:t>30</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63623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B2347E-4B8C-45E8-8BE1-5384329E63A0}" type="slidenum">
              <a:rPr lang="en-US" altLang="en-US"/>
              <a:pPr>
                <a:spcBef>
                  <a:spcPct val="0"/>
                </a:spcBef>
              </a:pPr>
              <a:t>31</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789385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F95BD3-9436-443D-AEB5-5D8CD028BBCD}" type="slidenum">
              <a:rPr lang="en-US" altLang="en-US"/>
              <a:pPr>
                <a:spcBef>
                  <a:spcPct val="0"/>
                </a:spcBef>
              </a:pPr>
              <a:t>32</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044135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F3E00A-C1AE-43D3-8AAF-CA50909A9C56}" type="slidenum">
              <a:rPr lang="en-US" altLang="en-US"/>
              <a:pPr>
                <a:spcBef>
                  <a:spcPct val="0"/>
                </a:spcBef>
              </a:pPr>
              <a:t>33</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Another Look at Full Employment</a:t>
            </a:r>
          </a:p>
        </p:txBody>
      </p:sp>
    </p:spTree>
    <p:extLst>
      <p:ext uri="{BB962C8B-B14F-4D97-AF65-F5344CB8AC3E}">
        <p14:creationId xmlns:p14="http://schemas.microsoft.com/office/powerpoint/2010/main" val="1757639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D57370-D512-4D37-AC02-01300906D14E}" type="slidenum">
              <a:rPr lang="en-US" altLang="en-US"/>
              <a:pPr>
                <a:spcBef>
                  <a:spcPct val="0"/>
                </a:spcBef>
              </a:pPr>
              <a:t>34</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85614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550543-CFA8-4453-9F30-ED84DBE3E9CA}" type="slidenum">
              <a:rPr lang="en-US" altLang="en-US"/>
              <a:pPr>
                <a:spcBef>
                  <a:spcPct val="0"/>
                </a:spcBef>
              </a:pPr>
              <a:t>35</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815643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753F7E-7BF9-4E3B-B331-A610AD325098}" type="slidenum">
              <a:rPr lang="en-US" altLang="en-US"/>
              <a:pPr>
                <a:spcBef>
                  <a:spcPct val="0"/>
                </a:spcBef>
              </a:pPr>
              <a:t>36</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88446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2BCB54-8117-4D9E-B8DB-5192415CA2B3}" type="slidenum">
              <a:rPr lang="en-US" altLang="en-US"/>
              <a:pPr>
                <a:spcBef>
                  <a:spcPct val="0"/>
                </a:spcBef>
              </a:pPr>
              <a:t>37</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5970177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9257AD-47BA-45FB-B5B8-18301B9F80DD}" type="slidenum">
              <a:rPr lang="en-US" altLang="en-US"/>
              <a:pPr>
                <a:spcBef>
                  <a:spcPct val="0"/>
                </a:spcBef>
              </a:pPr>
              <a:t>38</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5123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7BD894-2C81-4485-85EE-7C967C4F8CDC}" type="slidenum">
              <a:rPr lang="en-US" altLang="en-US"/>
              <a:pPr>
                <a:spcBef>
                  <a:spcPct val="0"/>
                </a:spcBef>
              </a:pPr>
              <a:t>39</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The CPI—an average.</a:t>
            </a:r>
            <a:r>
              <a:rPr lang="en-US" altLang="en-US"/>
              <a:t> It is important for students to understand that the CPI is based on the average expenditure basket, not the expenditure pattern of any given household. Displaying the detailed press releases on the BLS Web site helps make this point very forcibly: students often do not realize until they see the numbers that the CPI must include both costs of owning a house and costs of renting one; costs of buying a car and costs of public transportation; and so on.</a:t>
            </a:r>
          </a:p>
          <a:p>
            <a:pPr eaLnBrk="1" hangingPunct="1"/>
            <a:endParaRPr lang="en-CA" altLang="en-US"/>
          </a:p>
        </p:txBody>
      </p:sp>
    </p:spTree>
    <p:extLst>
      <p:ext uri="{BB962C8B-B14F-4D97-AF65-F5344CB8AC3E}">
        <p14:creationId xmlns:p14="http://schemas.microsoft.com/office/powerpoint/2010/main" val="3335084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7B632F-4BBD-4351-823F-0145992BC1D3}" type="slidenum">
              <a:rPr lang="en-US" altLang="en-US"/>
              <a:pPr>
                <a:spcBef>
                  <a:spcPct val="0"/>
                </a:spcBef>
              </a:pPr>
              <a:t>4</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What Kept Ben Bernanke Awake at Night</a:t>
            </a:r>
          </a:p>
          <a:p>
            <a:pPr eaLnBrk="1" hangingPunct="1"/>
            <a:endParaRPr lang="en-CA" altLang="en-US" dirty="0"/>
          </a:p>
        </p:txBody>
      </p:sp>
    </p:spTree>
    <p:extLst>
      <p:ext uri="{BB962C8B-B14F-4D97-AF65-F5344CB8AC3E}">
        <p14:creationId xmlns:p14="http://schemas.microsoft.com/office/powerpoint/2010/main" val="27560716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A5ADD5-FC9B-4E45-84C5-0016275B96EE}" type="slidenum">
              <a:rPr lang="en-US" altLang="en-US"/>
              <a:pPr>
                <a:spcBef>
                  <a:spcPct val="0"/>
                </a:spcBef>
              </a:pPr>
              <a:t>40</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96128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F7AF1E-309F-49E1-87D3-07E3FAEDEB10}" type="slidenum">
              <a:rPr lang="en-US" altLang="en-US"/>
              <a:pPr>
                <a:spcBef>
                  <a:spcPct val="0"/>
                </a:spcBef>
              </a:pPr>
              <a:t>41</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39486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EF945-1F1C-411D-B404-C38A35A311F2}" type="slidenum">
              <a:rPr lang="en-US" altLang="en-US"/>
              <a:pPr>
                <a:spcBef>
                  <a:spcPct val="0"/>
                </a:spcBef>
              </a:pPr>
              <a:t>42</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8551299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17D0A1-E0CD-4B00-91D5-1251A3E45DF8}" type="slidenum">
              <a:rPr lang="en-US" altLang="en-US"/>
              <a:pPr>
                <a:spcBef>
                  <a:spcPct val="0"/>
                </a:spcBef>
              </a:pPr>
              <a:t>43</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Making the CPI personal.</a:t>
            </a:r>
            <a:r>
              <a:rPr lang="en-US" altLang="en-US"/>
              <a:t> If you have time (or want to make time) you can get your students to construct their own CPI basket. Each student makes a statement of her/his expenditure in the same categories as the CPI basket in the figure on this slide. Students then compare their expenditure patterns to the average of the CPI basket.</a:t>
            </a:r>
          </a:p>
          <a:p>
            <a:pPr eaLnBrk="1" hangingPunct="1"/>
            <a:endParaRPr lang="en-US" altLang="en-US"/>
          </a:p>
          <a:p>
            <a:pPr eaLnBrk="1" hangingPunct="1"/>
            <a:endParaRPr lang="en-CA" altLang="en-US"/>
          </a:p>
        </p:txBody>
      </p:sp>
    </p:spTree>
    <p:extLst>
      <p:ext uri="{BB962C8B-B14F-4D97-AF65-F5344CB8AC3E}">
        <p14:creationId xmlns:p14="http://schemas.microsoft.com/office/powerpoint/2010/main" val="3550010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585C2D-70F2-4CDE-8FB0-98F173EEEEC0}" type="slidenum">
              <a:rPr lang="en-US" altLang="en-US"/>
              <a:pPr>
                <a:spcBef>
                  <a:spcPct val="0"/>
                </a:spcBef>
              </a:pPr>
              <a:t>44</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617001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70F246-839E-4EB7-A42C-D35C0B978334}" type="slidenum">
              <a:rPr lang="en-US" altLang="en-US"/>
              <a:pPr>
                <a:spcBef>
                  <a:spcPct val="0"/>
                </a:spcBef>
              </a:pPr>
              <a:t>45</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648235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9D8A23-1426-4919-B061-DC3F7140247D}" type="slidenum">
              <a:rPr lang="en-US" altLang="en-US"/>
              <a:pPr>
                <a:spcBef>
                  <a:spcPct val="0"/>
                </a:spcBef>
              </a:pPr>
              <a:t>46</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3000321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BDB9BB-F42C-4769-9D45-8B7BD194758E}" type="slidenum">
              <a:rPr lang="en-US" altLang="en-US"/>
              <a:pPr>
                <a:spcBef>
                  <a:spcPct val="0"/>
                </a:spcBef>
              </a:pPr>
              <a:t>47</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2681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15ABAB-1FC7-4996-BC30-2635A940D053}" type="slidenum">
              <a:rPr lang="en-US" altLang="en-US"/>
              <a:pPr>
                <a:spcBef>
                  <a:spcPct val="0"/>
                </a:spcBef>
              </a:pPr>
              <a:t>48</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3084350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54769B-A3CB-441E-8D27-11411580AE3D}" type="slidenum">
              <a:rPr lang="en-US" altLang="en-US"/>
              <a:pPr>
                <a:spcBef>
                  <a:spcPct val="0"/>
                </a:spcBef>
              </a:pPr>
              <a:t>49</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2862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BF4535-997C-4103-AF69-553BE55F0D20}" type="slidenum">
              <a:rPr lang="en-US" altLang="en-US"/>
              <a:pPr>
                <a:spcBef>
                  <a:spcPct val="0"/>
                </a:spcBef>
              </a:pPr>
              <a:t>5</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6820230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3DB085-4799-4EB1-8160-9C9D34F440F8}" type="slidenum">
              <a:rPr lang="en-US" altLang="en-US"/>
              <a:pPr>
                <a:spcBef>
                  <a:spcPct val="0"/>
                </a:spcBef>
              </a:pPr>
              <a:t>50</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365334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449479-3857-46AA-B5B1-49F1F3405763}" type="slidenum">
              <a:rPr lang="en-US" altLang="en-US"/>
              <a:pPr>
                <a:spcBef>
                  <a:spcPct val="0"/>
                </a:spcBef>
              </a:pPr>
              <a:t>51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969567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3C1B09-C604-4B87-B15A-3D92E235CE72}" type="slidenum">
              <a:rPr lang="en-US" altLang="en-US"/>
              <a:pPr>
                <a:spcBef>
                  <a:spcPct val="0"/>
                </a:spcBef>
              </a:pPr>
              <a:t>52</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1033719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04E80D-B5BC-40DC-881F-9020393B9616}" type="slidenum">
              <a:rPr lang="en-US" altLang="en-US"/>
              <a:pPr>
                <a:spcBef>
                  <a:spcPct val="0"/>
                </a:spcBef>
              </a:pPr>
              <a:t>53</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CPI biases—concrete illustrations.</a:t>
            </a:r>
            <a:r>
              <a:rPr lang="en-US" altLang="en-US"/>
              <a:t> New goods bias can be illustrated with MP3 music rather than CDs; quality change with computers and cars; commodity substitution with movies versus videos; and outlet substitution by the growth of Wal-mart, Target, and shopping on the internet.</a:t>
            </a:r>
          </a:p>
          <a:p>
            <a:pPr eaLnBrk="1" hangingPunct="1"/>
            <a:endParaRPr lang="en-US" altLang="en-US"/>
          </a:p>
          <a:p>
            <a:pPr eaLnBrk="1" hangingPunct="1"/>
            <a:endParaRPr lang="en-CA" altLang="en-US"/>
          </a:p>
        </p:txBody>
      </p:sp>
    </p:spTree>
    <p:extLst>
      <p:ext uri="{BB962C8B-B14F-4D97-AF65-F5344CB8AC3E}">
        <p14:creationId xmlns:p14="http://schemas.microsoft.com/office/powerpoint/2010/main" val="931937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AAF75C-A1E8-423C-AE0C-13B780E4E3B5}" type="slidenum">
              <a:rPr lang="en-US" altLang="en-US"/>
              <a:pPr>
                <a:spcBef>
                  <a:spcPct val="0"/>
                </a:spcBef>
              </a:pPr>
              <a:t>54</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11942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8241B0-475E-4EE1-85D5-96DF5DD4E2E4}" type="slidenum">
              <a:rPr lang="en-US" altLang="en-US"/>
              <a:pPr>
                <a:spcBef>
                  <a:spcPct val="0"/>
                </a:spcBef>
              </a:pPr>
              <a:t>55</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585509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5AD064-4996-46B3-A170-3664FED55D60}" type="slidenum">
              <a:rPr lang="en-US" altLang="en-US"/>
              <a:pPr>
                <a:spcBef>
                  <a:spcPct val="0"/>
                </a:spcBef>
              </a:pPr>
              <a:t>56</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30051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B1F91D-2E01-4600-9207-843D59F4A494}" type="slidenum">
              <a:rPr lang="en-US" altLang="en-US"/>
              <a:pPr>
                <a:spcBef>
                  <a:spcPct val="0"/>
                </a:spcBef>
              </a:pPr>
              <a:t>57</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782307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688325-CE77-4A01-BA92-D673DB44C416}" type="slidenum">
              <a:rPr lang="en-US" altLang="en-US"/>
              <a:pPr>
                <a:spcBef>
                  <a:spcPct val="0"/>
                </a:spcBef>
              </a:pPr>
              <a:t>58</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032529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BEDA04-B14C-45FB-8C82-47C6EF44FFD1}" type="slidenum">
              <a:rPr lang="en-US" altLang="en-US"/>
              <a:pPr>
                <a:spcBef>
                  <a:spcPct val="0"/>
                </a:spcBef>
              </a:pPr>
              <a:t>59</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3806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ED582F-9977-45A0-811F-CAA2D0345FAE}" type="slidenum">
              <a:rPr lang="en-US" altLang="en-US"/>
              <a:pPr>
                <a:spcBef>
                  <a:spcPct val="0"/>
                </a:spcBef>
              </a:pPr>
              <a:t>6</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455239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54DB5A-2690-4658-A5E7-3E1F82A465D2}" type="slidenum">
              <a:rPr lang="en-US" altLang="en-US"/>
              <a:pPr>
                <a:spcBef>
                  <a:spcPct val="0"/>
                </a:spcBef>
              </a:pPr>
              <a:t>60</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3214527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54DB5A-2690-4658-A5E7-3E1F82A465D2}" type="slidenum">
              <a:rPr lang="en-US" altLang="en-US"/>
              <a:pPr>
                <a:spcBef>
                  <a:spcPct val="0"/>
                </a:spcBef>
              </a:pPr>
              <a:t>61</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2249795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A61AE9-1EE3-4BBC-B491-4CD6CD7182D4}" type="slidenum">
              <a:rPr lang="en-US" altLang="en-US"/>
              <a:pPr>
                <a:spcBef>
                  <a:spcPct val="0"/>
                </a:spcBef>
              </a:pPr>
              <a:t>62</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1039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92407A5-D9F6-47FE-85D1-A0078DD78FA1}" type="slidenum">
              <a:rPr lang="en-US" altLang="en-US"/>
              <a:pPr>
                <a:spcBef>
                  <a:spcPct val="0"/>
                </a:spcBef>
              </a:pPr>
              <a:t>7</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55828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96F164-B088-4DEA-AB28-4C8B4A599CFE}" type="slidenum">
              <a:rPr lang="en-US" altLang="en-US"/>
              <a:pPr>
                <a:spcBef>
                  <a:spcPct val="0"/>
                </a:spcBef>
              </a:pPr>
              <a:t>8</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Positive versus normative.</a:t>
            </a:r>
            <a:r>
              <a:rPr lang="en-US" altLang="en-US"/>
              <a:t> Unemployment is an emotionally charged subject and is a good one for reinforcing the important point that economics is positive in contrast to normative. The economist’s job is to try to explain why unemployment exists, what determines its rate, and assess the efficient amount of unemployment.</a:t>
            </a:r>
          </a:p>
          <a:p>
            <a:pPr eaLnBrk="1" hangingPunct="1"/>
            <a:r>
              <a:rPr lang="en-US" altLang="en-US" b="1" i="1"/>
              <a:t>The benefits of unemployment.</a:t>
            </a:r>
            <a:r>
              <a:rPr lang="en-US" altLang="en-US"/>
              <a:t> It comes as a shock to most students that unemployment has benefits as well as costs and that there is an efficient amount of unemployment that is greater than zero. (Note that this statement is positive!) You might like to spend a bit of class time on this topic. If you do, here are some ideas about what to do:</a:t>
            </a:r>
            <a:endParaRPr lang="en-US" altLang="en-US" b="1"/>
          </a:p>
          <a:p>
            <a:pPr eaLnBrk="1" hangingPunct="1"/>
            <a:r>
              <a:rPr lang="en-US" altLang="en-US"/>
              <a:t>A good way to introduce the idea that unemployment brings benefits is to think about the unemployment of things rather than people. Look around the campus and notice all the unemployed automobiles in the parking lots/stations. Notice the unemployed class rooms early in the morning and late at night. Notice the unemployed coffee shop seats at peak lecture times. Look around the city and notice all the unemployed automobiles in the car sales lots. Try to make a reservation at any of the hotels in the city and notice that you can almost always get a room—hence, lots of unemployed hotel rooms.</a:t>
            </a:r>
          </a:p>
          <a:p>
            <a:pPr eaLnBrk="1" hangingPunct="1"/>
            <a:r>
              <a:rPr lang="en-US" altLang="en-US"/>
              <a:t>[Continued on the note for the next slide.]</a:t>
            </a:r>
            <a:endParaRPr lang="en-US" altLang="en-US" b="1"/>
          </a:p>
          <a:p>
            <a:pPr eaLnBrk="1" hangingPunct="1"/>
            <a:endParaRPr lang="en-CA" altLang="en-US"/>
          </a:p>
        </p:txBody>
      </p:sp>
    </p:spTree>
    <p:extLst>
      <p:ext uri="{BB962C8B-B14F-4D97-AF65-F5344CB8AC3E}">
        <p14:creationId xmlns:p14="http://schemas.microsoft.com/office/powerpoint/2010/main" val="243485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170A7D-6495-469C-AE8A-4AF61504B2E6}" type="slidenum">
              <a:rPr lang="en-US" altLang="en-US"/>
              <a:pPr>
                <a:spcBef>
                  <a:spcPct val="0"/>
                </a:spcBef>
              </a:pPr>
              <a:t>9</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Now ask: does all this unemployment bring benefits? The students quickly see that it would be very costly to organize rental markets in which cars don’t sit idle all day, and so on.</a:t>
            </a:r>
            <a:endParaRPr lang="en-US" altLang="en-US" b="1"/>
          </a:p>
          <a:p>
            <a:pPr eaLnBrk="1" hangingPunct="1"/>
            <a:r>
              <a:rPr lang="en-US" altLang="en-US"/>
              <a:t>Now ask: do the same ideas apply to unemployed people? (Be sure to be compassionate about the misery that unemployment can bring. You are not claiming that it is not costly. You’re trying to identify the benefits, if any.)</a:t>
            </a:r>
            <a:endParaRPr lang="en-US" altLang="en-US" b="1"/>
          </a:p>
          <a:p>
            <a:pPr eaLnBrk="1" hangingPunct="1"/>
            <a:r>
              <a:rPr lang="en-US" altLang="en-US"/>
              <a:t>You’ll quickly get your students to see that imagining an economy without any unemployment is nearly impossible. If consumers are free to change their decisions about what they want to buy, some goods and services must fall out of favor when others come into favor. The firms making the unfavoured products fall on hard times and often their workers are fired or laid off.</a:t>
            </a:r>
            <a:endParaRPr lang="en-US" altLang="en-US" b="1"/>
          </a:p>
          <a:p>
            <a:pPr eaLnBrk="1" hangingPunct="1"/>
            <a:r>
              <a:rPr lang="en-US" altLang="en-US"/>
              <a:t>Sure, these laid off workers could start work right away, cleaning shoes or selling flowers at intersections. But they are better off (in their own opinion) being frictionally unemployed and searching for new jobs. To eliminate this source of unemployment we would need to forbid consumers from changing their buying plans or insist that no one remain idle and get on with doing any job even if it doesn’t earn a wage.</a:t>
            </a:r>
            <a:endParaRPr lang="en-US" altLang="en-US" b="1"/>
          </a:p>
          <a:p>
            <a:pPr eaLnBrk="1" hangingPunct="1"/>
            <a:r>
              <a:rPr lang="en-US" altLang="en-US"/>
              <a:t>Note that if this is how we ran our economy, we’d still be using coal-fired stoves and the pony express, and we’d be wearing coonskin caps. There would be no McDonald’s, Federal Express, or Nike shoes.</a:t>
            </a:r>
          </a:p>
          <a:p>
            <a:pPr eaLnBrk="1" hangingPunct="1"/>
            <a:endParaRPr lang="en-CA" altLang="en-US"/>
          </a:p>
        </p:txBody>
      </p:sp>
    </p:spTree>
    <p:extLst>
      <p:ext uri="{BB962C8B-B14F-4D97-AF65-F5344CB8AC3E}">
        <p14:creationId xmlns:p14="http://schemas.microsoft.com/office/powerpoint/2010/main" val="243438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28130524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681450104"/>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50978677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343007068"/>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9564664"/>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88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26851"/>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1027" name="Rectangle 12"/>
          <p:cNvSpPr>
            <a:spLocks noGrp="1" noChangeArrowheads="1"/>
          </p:cNvSpPr>
          <p:nvPr>
            <p:ph type="title"/>
          </p:nvPr>
        </p:nvSpPr>
        <p:spPr bwMode="auto">
          <a:xfrm>
            <a:off x="1152525"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a:t>
            </a:r>
          </a:p>
        </p:txBody>
      </p:sp>
      <p:pic>
        <p:nvPicPr>
          <p:cNvPr id="1028" name="Picture 7">
            <a:hlinkClick r:id="" action="ppaction://hlinkshowjump?jump=nextslide" tooltip="Click to expand the figure"/>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1030" name="Picture 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0363" y="625475"/>
            <a:ext cx="8223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0" r:id="rId1"/>
    <p:sldLayoutId id="2147484971"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00AE82"/>
          </a:solidFill>
          <a:latin typeface="Arial" charset="0"/>
        </a:defRPr>
      </a:lvl2pPr>
      <a:lvl3pPr algn="l" rtl="0" eaLnBrk="0" fontAlgn="base" hangingPunct="0">
        <a:spcBef>
          <a:spcPct val="0"/>
        </a:spcBef>
        <a:spcAft>
          <a:spcPct val="0"/>
        </a:spcAft>
        <a:defRPr sz="3200" b="1">
          <a:solidFill>
            <a:srgbClr val="00AE82"/>
          </a:solidFill>
          <a:latin typeface="Arial" charset="0"/>
        </a:defRPr>
      </a:lvl3pPr>
      <a:lvl4pPr algn="l" rtl="0" eaLnBrk="0" fontAlgn="base" hangingPunct="0">
        <a:spcBef>
          <a:spcPct val="0"/>
        </a:spcBef>
        <a:spcAft>
          <a:spcPct val="0"/>
        </a:spcAft>
        <a:defRPr sz="3200" b="1">
          <a:solidFill>
            <a:srgbClr val="00AE82"/>
          </a:solidFill>
          <a:latin typeface="Arial" charset="0"/>
        </a:defRPr>
      </a:lvl4pPr>
      <a:lvl5pPr algn="l" rtl="0" eaLnBrk="0" fontAlgn="base" hangingPunct="0">
        <a:spcBef>
          <a:spcPct val="0"/>
        </a:spcBef>
        <a:spcAft>
          <a:spcPct val="0"/>
        </a:spcAft>
        <a:defRPr sz="3200" b="1">
          <a:solidFill>
            <a:srgbClr val="00AE82"/>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8000" algn="l" rtl="0" eaLnBrk="0" fontAlgn="base" hangingPunct="0">
        <a:spcBef>
          <a:spcPts val="600"/>
        </a:spcBef>
        <a:spcAft>
          <a:spcPts val="600"/>
        </a:spcAft>
        <a:defRPr sz="2400" b="1">
          <a:solidFill>
            <a:srgbClr val="1A71B7"/>
          </a:solidFill>
          <a:latin typeface="+mn-lt"/>
          <a:ea typeface="+mn-ea"/>
          <a:cs typeface="+mn-cs"/>
        </a:defRPr>
      </a:lvl1pPr>
      <a:lvl2pPr marL="108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1" name="Rectangle 12"/>
          <p:cNvSpPr>
            <a:spLocks noGrp="1" noChangeArrowheads="1"/>
          </p:cNvSpPr>
          <p:nvPr>
            <p:ph type="title"/>
          </p:nvPr>
        </p:nvSpPr>
        <p:spPr bwMode="auto">
          <a:xfrm>
            <a:off x="1152525"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053"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0363" y="625475"/>
            <a:ext cx="8223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2" r:id="rId1"/>
    <p:sldLayoutId id="2147484973"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00AE82"/>
          </a:solidFill>
          <a:latin typeface="Arial" charset="0"/>
        </a:defRPr>
      </a:lvl2pPr>
      <a:lvl3pPr algn="l" rtl="0" eaLnBrk="0" fontAlgn="base" hangingPunct="0">
        <a:spcBef>
          <a:spcPct val="0"/>
        </a:spcBef>
        <a:spcAft>
          <a:spcPct val="0"/>
        </a:spcAft>
        <a:defRPr sz="3200" b="1">
          <a:solidFill>
            <a:srgbClr val="00AE82"/>
          </a:solidFill>
          <a:latin typeface="Arial" charset="0"/>
        </a:defRPr>
      </a:lvl3pPr>
      <a:lvl4pPr algn="l" rtl="0" eaLnBrk="0" fontAlgn="base" hangingPunct="0">
        <a:spcBef>
          <a:spcPct val="0"/>
        </a:spcBef>
        <a:spcAft>
          <a:spcPct val="0"/>
        </a:spcAft>
        <a:defRPr sz="3200" b="1">
          <a:solidFill>
            <a:srgbClr val="00AE82"/>
          </a:solidFill>
          <a:latin typeface="Arial" charset="0"/>
        </a:defRPr>
      </a:lvl4pPr>
      <a:lvl5pPr algn="l" rtl="0" eaLnBrk="0" fontAlgn="base" hangingPunct="0">
        <a:spcBef>
          <a:spcPct val="0"/>
        </a:spcBef>
        <a:spcAft>
          <a:spcPct val="0"/>
        </a:spcAft>
        <a:defRPr sz="3200" b="1">
          <a:solidFill>
            <a:srgbClr val="00AE82"/>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8000" algn="l" rtl="0" eaLnBrk="0" fontAlgn="base" hangingPunct="0">
        <a:spcBef>
          <a:spcPts val="600"/>
        </a:spcBef>
        <a:spcAft>
          <a:spcPts val="600"/>
        </a:spcAft>
        <a:defRPr sz="2400" b="1">
          <a:solidFill>
            <a:srgbClr val="1A71B7"/>
          </a:solidFill>
          <a:latin typeface="+mn-lt"/>
          <a:ea typeface="+mn-ea"/>
          <a:cs typeface="+mn-cs"/>
        </a:defRPr>
      </a:lvl1pPr>
      <a:lvl2pPr marL="108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974"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975"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ea typeface="MS PGothic" panose="020B0600070205080204" pitchFamily="34" charset="-128"/>
                <a:cs typeface="Arial" panose="020B0604020202020204" pitchFamily="34" charset="0"/>
              </a:rPr>
              <a:t>© 2019 Pearson Education</a:t>
            </a:r>
          </a:p>
        </p:txBody>
      </p:sp>
    </p:spTree>
    <p:extLst>
      <p:ext uri="{BB962C8B-B14F-4D97-AF65-F5344CB8AC3E}">
        <p14:creationId xmlns:p14="http://schemas.microsoft.com/office/powerpoint/2010/main" val="2363168255"/>
      </p:ext>
    </p:extLst>
  </p:cSld>
  <p:clrMap bg1="lt1" tx1="dk1" bg2="lt2" tx2="dk2" accent1="accent1" accent2="accent2" accent3="accent3" accent4="accent4" accent5="accent5" accent6="accent6" hlink="hlink" folHlink="folHlink"/>
  <p:sldLayoutIdLst>
    <p:sldLayoutId id="2147484978"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gif"/><Relationship Id="rId7"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0.gif"/><Relationship Id="rId5" Type="http://schemas.openxmlformats.org/officeDocument/2006/relationships/image" Target="../media/image9.gif"/><Relationship Id="rId10" Type="http://schemas.openxmlformats.org/officeDocument/2006/relationships/image" Target="../media/image14.gif"/><Relationship Id="rId4" Type="http://schemas.openxmlformats.org/officeDocument/2006/relationships/image" Target="../media/image8.gif"/><Relationship Id="rId9" Type="http://schemas.openxmlformats.org/officeDocument/2006/relationships/image" Target="../media/image13.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gif"/><Relationship Id="rId7" Type="http://schemas.openxmlformats.org/officeDocument/2006/relationships/image" Target="../media/image19.gif"/><Relationship Id="rId12"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gif"/><Relationship Id="rId11" Type="http://schemas.openxmlformats.org/officeDocument/2006/relationships/slide" Target="slide14.xml"/><Relationship Id="rId5" Type="http://schemas.openxmlformats.org/officeDocument/2006/relationships/image" Target="../media/image17.gif"/><Relationship Id="rId10" Type="http://schemas.openxmlformats.org/officeDocument/2006/relationships/image" Target="../media/image22.gif"/><Relationship Id="rId4" Type="http://schemas.openxmlformats.org/officeDocument/2006/relationships/image" Target="../media/image16.gif"/><Relationship Id="rId9" Type="http://schemas.openxmlformats.org/officeDocument/2006/relationships/image" Target="../media/image21.gif"/></Relationships>
</file>

<file path=ppt/slides/_rels/slide14.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gif"/><Relationship Id="rId7"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8.gif"/><Relationship Id="rId5" Type="http://schemas.openxmlformats.org/officeDocument/2006/relationships/image" Target="../media/image17.gif"/><Relationship Id="rId10" Type="http://schemas.openxmlformats.org/officeDocument/2006/relationships/image" Target="../media/image22.gif"/><Relationship Id="rId4" Type="http://schemas.openxmlformats.org/officeDocument/2006/relationships/image" Target="../media/image16.gif"/><Relationship Id="rId9" Type="http://schemas.openxmlformats.org/officeDocument/2006/relationships/image" Target="../media/image21.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6.gif"/><Relationship Id="rId3" Type="http://schemas.openxmlformats.org/officeDocument/2006/relationships/slide" Target="slide18.xml"/><Relationship Id="rId7" Type="http://schemas.openxmlformats.org/officeDocument/2006/relationships/image" Target="../media/image25.gif"/><Relationship Id="rId12" Type="http://schemas.openxmlformats.org/officeDocument/2006/relationships/image" Target="../media/image30.gif"/><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gif"/><Relationship Id="rId11" Type="http://schemas.openxmlformats.org/officeDocument/2006/relationships/image" Target="../media/image29.gif"/><Relationship Id="rId5" Type="http://schemas.openxmlformats.org/officeDocument/2006/relationships/image" Target="../media/image23.gif"/><Relationship Id="rId10" Type="http://schemas.openxmlformats.org/officeDocument/2006/relationships/image" Target="../media/image28.gif"/><Relationship Id="rId4" Type="http://schemas.openxmlformats.org/officeDocument/2006/relationships/image" Target="../media/image1.jpeg"/><Relationship Id="rId9" Type="http://schemas.openxmlformats.org/officeDocument/2006/relationships/image" Target="../media/image27.gif"/></Relationships>
</file>

<file path=ppt/slides/_rels/slide18.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image" Target="../media/image23.gif"/><Relationship Id="rId7" Type="http://schemas.openxmlformats.org/officeDocument/2006/relationships/image" Target="../media/image27.gif"/><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6.gif"/><Relationship Id="rId5" Type="http://schemas.openxmlformats.org/officeDocument/2006/relationships/image" Target="../media/image25.gif"/><Relationship Id="rId10" Type="http://schemas.openxmlformats.org/officeDocument/2006/relationships/image" Target="../media/image30.gif"/><Relationship Id="rId4" Type="http://schemas.openxmlformats.org/officeDocument/2006/relationships/image" Target="../media/image24.gif"/><Relationship Id="rId9" Type="http://schemas.openxmlformats.org/officeDocument/2006/relationships/image" Target="../media/image29.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31.gif"/><Relationship Id="rId7" Type="http://schemas.openxmlformats.org/officeDocument/2006/relationships/slide" Target="slide2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gif"/><Relationship Id="rId5" Type="http://schemas.openxmlformats.org/officeDocument/2006/relationships/image" Target="../media/image33.gif"/><Relationship Id="rId4" Type="http://schemas.openxmlformats.org/officeDocument/2006/relationships/image" Target="../media/image32.gif"/></Relationships>
</file>

<file path=ppt/slides/_rels/slide24.xml.rels><?xml version="1.0" encoding="UTF-8" standalone="yes"?>
<Relationships xmlns="http://schemas.openxmlformats.org/package/2006/relationships"><Relationship Id="rId8" Type="http://schemas.openxmlformats.org/officeDocument/2006/relationships/image" Target="../media/image36.gif"/><Relationship Id="rId3" Type="http://schemas.openxmlformats.org/officeDocument/2006/relationships/image" Target="../media/image31.gif"/><Relationship Id="rId7" Type="http://schemas.openxmlformats.org/officeDocument/2006/relationships/image" Target="../media/image35.gif"/><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34.gif"/><Relationship Id="rId11" Type="http://schemas.openxmlformats.org/officeDocument/2006/relationships/image" Target="../media/image39.gif"/><Relationship Id="rId5" Type="http://schemas.openxmlformats.org/officeDocument/2006/relationships/image" Target="../media/image33.gif"/><Relationship Id="rId10" Type="http://schemas.openxmlformats.org/officeDocument/2006/relationships/image" Target="../media/image38.gif"/><Relationship Id="rId4" Type="http://schemas.openxmlformats.org/officeDocument/2006/relationships/image" Target="../media/image32.gif"/><Relationship Id="rId9" Type="http://schemas.openxmlformats.org/officeDocument/2006/relationships/image" Target="../media/image37.gif"/></Relationships>
</file>

<file path=ppt/slides/_rels/slide25.xml.rels><?xml version="1.0" encoding="UTF-8" standalone="yes"?>
<Relationships xmlns="http://schemas.openxmlformats.org/package/2006/relationships"><Relationship Id="rId8" Type="http://schemas.openxmlformats.org/officeDocument/2006/relationships/image" Target="../media/image36.gif"/><Relationship Id="rId3" Type="http://schemas.openxmlformats.org/officeDocument/2006/relationships/image" Target="../media/image31.gif"/><Relationship Id="rId7" Type="http://schemas.openxmlformats.org/officeDocument/2006/relationships/image" Target="../media/image35.gi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4.gif"/><Relationship Id="rId11" Type="http://schemas.openxmlformats.org/officeDocument/2006/relationships/image" Target="../media/image39.gif"/><Relationship Id="rId5" Type="http://schemas.openxmlformats.org/officeDocument/2006/relationships/image" Target="../media/image33.gif"/><Relationship Id="rId10" Type="http://schemas.openxmlformats.org/officeDocument/2006/relationships/image" Target="../media/image38.gif"/><Relationship Id="rId4" Type="http://schemas.openxmlformats.org/officeDocument/2006/relationships/image" Target="../media/image32.gif"/><Relationship Id="rId9" Type="http://schemas.openxmlformats.org/officeDocument/2006/relationships/image" Target="../media/image37.g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45.gif"/><Relationship Id="rId3" Type="http://schemas.openxmlformats.org/officeDocument/2006/relationships/image" Target="../media/image40.gif"/><Relationship Id="rId7" Type="http://schemas.openxmlformats.org/officeDocument/2006/relationships/image" Target="../media/image44.gif"/><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3.gif"/><Relationship Id="rId5" Type="http://schemas.openxmlformats.org/officeDocument/2006/relationships/image" Target="../media/image42.gif"/><Relationship Id="rId10" Type="http://schemas.openxmlformats.org/officeDocument/2006/relationships/image" Target="../media/image1.jpeg"/><Relationship Id="rId4" Type="http://schemas.openxmlformats.org/officeDocument/2006/relationships/image" Target="../media/image41.gif"/><Relationship Id="rId9" Type="http://schemas.openxmlformats.org/officeDocument/2006/relationships/slide" Target="slide35.xml"/></Relationships>
</file>

<file path=ppt/slides/_rels/slide35.xml.rels><?xml version="1.0" encoding="UTF-8" standalone="yes"?>
<Relationships xmlns="http://schemas.openxmlformats.org/package/2006/relationships"><Relationship Id="rId8" Type="http://schemas.openxmlformats.org/officeDocument/2006/relationships/image" Target="../media/image45.gif"/><Relationship Id="rId3" Type="http://schemas.openxmlformats.org/officeDocument/2006/relationships/image" Target="../media/image40.gif"/><Relationship Id="rId7" Type="http://schemas.openxmlformats.org/officeDocument/2006/relationships/image" Target="../media/image44.gif"/><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43.gif"/><Relationship Id="rId5" Type="http://schemas.openxmlformats.org/officeDocument/2006/relationships/image" Target="../media/image42.gif"/><Relationship Id="rId4" Type="http://schemas.openxmlformats.org/officeDocument/2006/relationships/image" Target="../media/image41.gi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image" Target="../media/image51.gif"/><Relationship Id="rId13" Type="http://schemas.openxmlformats.org/officeDocument/2006/relationships/image" Target="../media/image1.jpeg"/><Relationship Id="rId3" Type="http://schemas.openxmlformats.org/officeDocument/2006/relationships/image" Target="../media/image46.gif"/><Relationship Id="rId7" Type="http://schemas.openxmlformats.org/officeDocument/2006/relationships/image" Target="../media/image50.gif"/><Relationship Id="rId12" Type="http://schemas.openxmlformats.org/officeDocument/2006/relationships/slide" Target="slide4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9.gif"/><Relationship Id="rId11" Type="http://schemas.openxmlformats.org/officeDocument/2006/relationships/image" Target="../media/image54.gif"/><Relationship Id="rId5" Type="http://schemas.openxmlformats.org/officeDocument/2006/relationships/image" Target="../media/image48.gif"/><Relationship Id="rId10" Type="http://schemas.openxmlformats.org/officeDocument/2006/relationships/image" Target="../media/image53.gif"/><Relationship Id="rId4" Type="http://schemas.openxmlformats.org/officeDocument/2006/relationships/image" Target="../media/image47.gif"/><Relationship Id="rId9" Type="http://schemas.openxmlformats.org/officeDocument/2006/relationships/image" Target="../media/image52.gif"/></Relationships>
</file>

<file path=ppt/slides/_rels/slide44.xml.rels><?xml version="1.0" encoding="UTF-8" standalone="yes"?>
<Relationships xmlns="http://schemas.openxmlformats.org/package/2006/relationships"><Relationship Id="rId8" Type="http://schemas.openxmlformats.org/officeDocument/2006/relationships/image" Target="../media/image51.gif"/><Relationship Id="rId3" Type="http://schemas.openxmlformats.org/officeDocument/2006/relationships/image" Target="../media/image46.gif"/><Relationship Id="rId7" Type="http://schemas.openxmlformats.org/officeDocument/2006/relationships/image" Target="../media/image50.gif"/><Relationship Id="rId2" Type="http://schemas.openxmlformats.org/officeDocument/2006/relationships/notesSlide" Target="../notesSlides/notesSlide44.xml"/><Relationship Id="rId1" Type="http://schemas.openxmlformats.org/officeDocument/2006/relationships/slideLayout" Target="../slideLayouts/slideLayout5.xml"/><Relationship Id="rId6" Type="http://schemas.openxmlformats.org/officeDocument/2006/relationships/image" Target="../media/image49.gif"/><Relationship Id="rId11" Type="http://schemas.openxmlformats.org/officeDocument/2006/relationships/image" Target="../media/image54.gif"/><Relationship Id="rId5" Type="http://schemas.openxmlformats.org/officeDocument/2006/relationships/image" Target="../media/image48.gif"/><Relationship Id="rId10" Type="http://schemas.openxmlformats.org/officeDocument/2006/relationships/image" Target="../media/image53.gif"/><Relationship Id="rId4" Type="http://schemas.openxmlformats.org/officeDocument/2006/relationships/image" Target="../media/image47.gif"/><Relationship Id="rId9" Type="http://schemas.openxmlformats.org/officeDocument/2006/relationships/image" Target="../media/image52.gi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6.gif"/><Relationship Id="rId5" Type="http://schemas.openxmlformats.org/officeDocument/2006/relationships/image" Target="../media/image55.gif"/><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47.xml"/><Relationship Id="rId1" Type="http://schemas.openxmlformats.org/officeDocument/2006/relationships/slideLayout" Target="../slideLayouts/slideLayout5.xml"/><Relationship Id="rId5" Type="http://schemas.openxmlformats.org/officeDocument/2006/relationships/image" Target="../media/image57.gif"/><Relationship Id="rId4" Type="http://schemas.openxmlformats.org/officeDocument/2006/relationships/image" Target="../media/image56.gif"/></Relationships>
</file>

<file path=ppt/slides/_rels/slide48.xml.rels><?xml version="1.0" encoding="UTF-8" standalone="yes"?>
<Relationships xmlns="http://schemas.openxmlformats.org/package/2006/relationships"><Relationship Id="rId3" Type="http://schemas.openxmlformats.org/officeDocument/2006/relationships/slide" Target="slide47.xml"/><Relationship Id="rId7" Type="http://schemas.openxmlformats.org/officeDocument/2006/relationships/image" Target="../media/image57.gif"/><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56.gif"/><Relationship Id="rId5" Type="http://schemas.openxmlformats.org/officeDocument/2006/relationships/image" Target="../media/image55.gif"/><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63.gif"/><Relationship Id="rId3" Type="http://schemas.openxmlformats.org/officeDocument/2006/relationships/image" Target="../media/image58.gif"/><Relationship Id="rId7" Type="http://schemas.openxmlformats.org/officeDocument/2006/relationships/image" Target="../media/image62.gif"/><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61.gif"/><Relationship Id="rId5" Type="http://schemas.openxmlformats.org/officeDocument/2006/relationships/image" Target="../media/image60.gif"/><Relationship Id="rId10" Type="http://schemas.openxmlformats.org/officeDocument/2006/relationships/image" Target="../media/image1.jpeg"/><Relationship Id="rId4" Type="http://schemas.openxmlformats.org/officeDocument/2006/relationships/image" Target="../media/image59.gif"/><Relationship Id="rId9" Type="http://schemas.openxmlformats.org/officeDocument/2006/relationships/slide" Target="slide52.xml"/></Relationships>
</file>

<file path=ppt/slides/_rels/slide52.xml.rels><?xml version="1.0" encoding="UTF-8" standalone="yes"?>
<Relationships xmlns="http://schemas.openxmlformats.org/package/2006/relationships"><Relationship Id="rId8" Type="http://schemas.openxmlformats.org/officeDocument/2006/relationships/image" Target="../media/image63.gif"/><Relationship Id="rId3" Type="http://schemas.openxmlformats.org/officeDocument/2006/relationships/image" Target="../media/image58.gif"/><Relationship Id="rId7" Type="http://schemas.openxmlformats.org/officeDocument/2006/relationships/image" Target="../media/image62.gif"/><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61.gif"/><Relationship Id="rId5" Type="http://schemas.openxmlformats.org/officeDocument/2006/relationships/image" Target="../media/image60.gif"/><Relationship Id="rId4" Type="http://schemas.openxmlformats.org/officeDocument/2006/relationships/image" Target="../media/image59.gi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64.gif"/><Relationship Id="rId7" Type="http://schemas.openxmlformats.org/officeDocument/2006/relationships/slide" Target="slide62.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67.gif"/><Relationship Id="rId5" Type="http://schemas.openxmlformats.org/officeDocument/2006/relationships/image" Target="../media/image66.gif"/><Relationship Id="rId4" Type="http://schemas.openxmlformats.org/officeDocument/2006/relationships/image" Target="../media/image65.gif"/></Relationships>
</file>

<file path=ppt/slides/_rels/slide62.xml.rels><?xml version="1.0" encoding="UTF-8" standalone="yes"?>
<Relationships xmlns="http://schemas.openxmlformats.org/package/2006/relationships"><Relationship Id="rId3" Type="http://schemas.openxmlformats.org/officeDocument/2006/relationships/image" Target="../media/image64.gif"/><Relationship Id="rId2" Type="http://schemas.openxmlformats.org/officeDocument/2006/relationships/notesSlide" Target="../notesSlides/notesSlide62.xml"/><Relationship Id="rId1" Type="http://schemas.openxmlformats.org/officeDocument/2006/relationships/slideLayout" Target="../slideLayouts/slideLayout5.xml"/><Relationship Id="rId6" Type="http://schemas.openxmlformats.org/officeDocument/2006/relationships/image" Target="../media/image67.gif"/><Relationship Id="rId5" Type="http://schemas.openxmlformats.org/officeDocument/2006/relationships/image" Target="../media/image66.gif"/><Relationship Id="rId4" Type="http://schemas.openxmlformats.org/officeDocument/2006/relationships/image" Target="../media/image65.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gif"/><Relationship Id="rId7" Type="http://schemas.openxmlformats.org/officeDocument/2006/relationships/image" Target="../media/image11.gif"/><Relationship Id="rId12"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gif"/><Relationship Id="rId11" Type="http://schemas.openxmlformats.org/officeDocument/2006/relationships/slide" Target="slide10.xml"/><Relationship Id="rId5" Type="http://schemas.openxmlformats.org/officeDocument/2006/relationships/image" Target="../media/image9.gif"/><Relationship Id="rId10" Type="http://schemas.openxmlformats.org/officeDocument/2006/relationships/image" Target="../media/image14.gif"/><Relationship Id="rId4" Type="http://schemas.openxmlformats.org/officeDocument/2006/relationships/image" Target="../media/image8.gif"/><Relationship Id="rId9"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7EA787-D5F0-4FB2-B349-51AE421ED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2465191119"/>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914400"/>
            <a:ext cx="5429250" cy="478155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914400"/>
            <a:ext cx="5429250" cy="478155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914400"/>
            <a:ext cx="5429250" cy="4781550"/>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914400"/>
            <a:ext cx="5429250" cy="4781550"/>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 y="914400"/>
            <a:ext cx="5429250" cy="4781550"/>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00" y="914400"/>
            <a:ext cx="5429250" cy="4781550"/>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5000" y="914400"/>
            <a:ext cx="5429250" cy="4781550"/>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05000" y="914400"/>
            <a:ext cx="5429250" cy="47815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eaLnBrk="1" hangingPunct="1">
              <a:defRPr/>
            </a:pPr>
            <a:r>
              <a:rPr lang="en-US" dirty="0"/>
              <a:t>Three Labor Market Indicators</a:t>
            </a:r>
          </a:p>
          <a:p>
            <a:pPr lvl="1" indent="342000" eaLnBrk="1" hangingPunct="1">
              <a:buClr>
                <a:srgbClr val="7030A0"/>
              </a:buClr>
              <a:buSzPct val="120000"/>
              <a:buFont typeface="Wingdings" panose="05000000000000000000" pitchFamily="2" charset="2"/>
              <a:buChar char="§"/>
              <a:defRPr/>
            </a:pPr>
            <a:r>
              <a:rPr dirty="0"/>
              <a:t>The unemployment rate</a:t>
            </a:r>
          </a:p>
          <a:p>
            <a:pPr lvl="1" indent="342000" eaLnBrk="1" hangingPunct="1">
              <a:buClr>
                <a:srgbClr val="7030A0"/>
              </a:buClr>
              <a:buSzPct val="120000"/>
              <a:buFont typeface="Wingdings" panose="05000000000000000000" pitchFamily="2" charset="2"/>
              <a:buChar char="§"/>
              <a:defRPr/>
            </a:pPr>
            <a:r>
              <a:rPr dirty="0"/>
              <a:t>The employment-to-population ratio</a:t>
            </a:r>
          </a:p>
          <a:p>
            <a:pPr lvl="1" indent="342000" eaLnBrk="1" hangingPunct="1">
              <a:buClr>
                <a:srgbClr val="7030A0"/>
              </a:buClr>
              <a:buSzPct val="120000"/>
              <a:buFont typeface="Wingdings" panose="05000000000000000000" pitchFamily="2" charset="2"/>
              <a:buChar char="§"/>
              <a:defRPr/>
            </a:pPr>
            <a:r>
              <a:rPr dirty="0"/>
              <a:t>The labor force participation rate</a:t>
            </a:r>
          </a:p>
          <a:p>
            <a:pPr marL="457200" lvl="1" indent="342000" eaLnBrk="1" hangingPunct="1">
              <a:buClr>
                <a:srgbClr val="DB8657"/>
              </a:buClr>
              <a:buSzPct val="120000"/>
              <a:buFont typeface="Arial" pitchFamily="34" charset="0"/>
              <a:buChar char="•"/>
              <a:defRPr/>
            </a:pPr>
            <a:endParaRPr dirty="0"/>
          </a:p>
        </p:txBody>
      </p:sp>
      <p:sp>
        <p:nvSpPr>
          <p:cNvPr id="25603"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animEffect transition="in" filter="wipe(left)">
                                      <p:cBhvr>
                                        <p:cTn id="7" dur="1000"/>
                                        <p:tgtEl>
                                          <p:spTgt spid="217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7091">
                                            <p:txEl>
                                              <p:pRg st="2" end="2"/>
                                            </p:txEl>
                                          </p:spTgt>
                                        </p:tgtEl>
                                        <p:attrNameLst>
                                          <p:attrName>style.visibility</p:attrName>
                                        </p:attrNameLst>
                                      </p:cBhvr>
                                      <p:to>
                                        <p:strVal val="visible"/>
                                      </p:to>
                                    </p:set>
                                    <p:animEffect transition="in" filter="wipe(left)">
                                      <p:cBhvr>
                                        <p:cTn id="12" dur="1000"/>
                                        <p:tgtEl>
                                          <p:spTgt spid="217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7091">
                                            <p:txEl>
                                              <p:pRg st="3" end="3"/>
                                            </p:txEl>
                                          </p:spTgt>
                                        </p:tgtEl>
                                        <p:attrNameLst>
                                          <p:attrName>style.visibility</p:attrName>
                                        </p:attrNameLst>
                                      </p:cBhvr>
                                      <p:to>
                                        <p:strVal val="visible"/>
                                      </p:to>
                                    </p:set>
                                    <p:animEffect transition="in" filter="wipe(left)">
                                      <p:cBhvr>
                                        <p:cTn id="17" dur="1000"/>
                                        <p:tgtEl>
                                          <p:spTgt spid="217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7" name="Rectangle 3"/>
          <p:cNvSpPr>
            <a:spLocks noGrp="1" noChangeArrowheads="1"/>
          </p:cNvSpPr>
          <p:nvPr>
            <p:ph idx="1"/>
          </p:nvPr>
        </p:nvSpPr>
        <p:spPr/>
        <p:txBody>
          <a:bodyPr/>
          <a:lstStyle/>
          <a:p>
            <a:pPr marL="107950" eaLnBrk="1" hangingPunct="1"/>
            <a:r>
              <a:rPr lang="en-US" altLang="en-US" dirty="0">
                <a:solidFill>
                  <a:srgbClr val="7030A0"/>
                </a:solidFill>
              </a:rPr>
              <a:t>The Unemployment Rate</a:t>
            </a:r>
          </a:p>
          <a:p>
            <a:pPr marL="107950" lvl="1" eaLnBrk="1" hangingPunct="1"/>
            <a:r>
              <a:rPr lang="en-US" altLang="en-US" dirty="0"/>
              <a:t>The </a:t>
            </a:r>
            <a:r>
              <a:rPr lang="en-US" altLang="en-US" b="1" dirty="0"/>
              <a:t>unemployment rate</a:t>
            </a:r>
            <a:r>
              <a:rPr lang="en-US" altLang="en-US" dirty="0"/>
              <a:t> is the percentage of the labor force that is unemployed.</a:t>
            </a:r>
          </a:p>
          <a:p>
            <a:pPr marL="107950" lvl="1" eaLnBrk="1" hangingPunct="1"/>
            <a:r>
              <a:rPr lang="en-US" altLang="en-US" dirty="0"/>
              <a:t>The unemployment rate is </a:t>
            </a:r>
            <a:br>
              <a:rPr lang="en-US" altLang="en-US" dirty="0"/>
            </a:br>
            <a:r>
              <a:rPr lang="en-US" altLang="en-US" dirty="0"/>
              <a:t>(Number of people unemployed </a:t>
            </a:r>
            <a:r>
              <a:rPr lang="en-US" altLang="en-US" dirty="0">
                <a:cs typeface="Arial" panose="020B0604020202020204" pitchFamily="34" charset="0"/>
              </a:rPr>
              <a:t>÷ </a:t>
            </a:r>
            <a:r>
              <a:rPr lang="en-US" altLang="en-US" dirty="0"/>
              <a:t>labor force) </a:t>
            </a:r>
            <a:r>
              <a:rPr lang="en-US" altLang="en-US" dirty="0">
                <a:sym typeface="Symbol" panose="05050102010706020507" pitchFamily="18" charset="2"/>
              </a:rPr>
              <a:t></a:t>
            </a:r>
            <a:r>
              <a:rPr lang="en-US" altLang="en-US" dirty="0"/>
              <a:t> 100.</a:t>
            </a:r>
          </a:p>
          <a:p>
            <a:pPr marL="107950" lvl="1" eaLnBrk="1" hangingPunct="1"/>
            <a:r>
              <a:rPr lang="en-US" altLang="en-US" dirty="0"/>
              <a:t>In June 2017, the labor force was 160 million and </a:t>
            </a:r>
            <a:br>
              <a:rPr lang="en-US" altLang="en-US" dirty="0"/>
            </a:br>
            <a:r>
              <a:rPr lang="en-US" altLang="en-US" dirty="0"/>
              <a:t>7 million were unemployed, so the unemployment rate was 4.4 percent.</a:t>
            </a:r>
          </a:p>
          <a:p>
            <a:pPr marL="107950" lvl="1" eaLnBrk="1" hangingPunct="1"/>
            <a:r>
              <a:rPr lang="en-US" altLang="en-US" dirty="0"/>
              <a:t>The unemployment rate increases in a recession and reaches its peak value after the recession ends.</a:t>
            </a:r>
          </a:p>
        </p:txBody>
      </p:sp>
      <p:sp>
        <p:nvSpPr>
          <p:cNvPr id="27651"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Effect transition="in" filter="wipe(left)">
                                      <p:cBhvr>
                                        <p:cTn id="7" dur="1000"/>
                                        <p:tgtEl>
                                          <p:spTgt spid="344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4067">
                                            <p:txEl>
                                              <p:pRg st="2" end="2"/>
                                            </p:txEl>
                                          </p:spTgt>
                                        </p:tgtEl>
                                        <p:attrNameLst>
                                          <p:attrName>style.visibility</p:attrName>
                                        </p:attrNameLst>
                                      </p:cBhvr>
                                      <p:to>
                                        <p:strVal val="visible"/>
                                      </p:to>
                                    </p:set>
                                    <p:animEffect transition="in" filter="wipe(left)">
                                      <p:cBhvr>
                                        <p:cTn id="12" dur="1000"/>
                                        <p:tgtEl>
                                          <p:spTgt spid="344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4067">
                                            <p:txEl>
                                              <p:pRg st="3" end="3"/>
                                            </p:txEl>
                                          </p:spTgt>
                                        </p:tgtEl>
                                        <p:attrNameLst>
                                          <p:attrName>style.visibility</p:attrName>
                                        </p:attrNameLst>
                                      </p:cBhvr>
                                      <p:to>
                                        <p:strVal val="visible"/>
                                      </p:to>
                                    </p:set>
                                    <p:animEffect transition="in" filter="wipe(left)">
                                      <p:cBhvr>
                                        <p:cTn id="17" dur="1000"/>
                                        <p:tgtEl>
                                          <p:spTgt spid="344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4067">
                                            <p:txEl>
                                              <p:pRg st="4" end="4"/>
                                            </p:txEl>
                                          </p:spTgt>
                                        </p:tgtEl>
                                        <p:attrNameLst>
                                          <p:attrName>style.visibility</p:attrName>
                                        </p:attrNameLst>
                                      </p:cBhvr>
                                      <p:to>
                                        <p:strVal val="visible"/>
                                      </p:to>
                                    </p:set>
                                    <p:animEffect transition="in" filter="wipe(left)">
                                      <p:cBhvr>
                                        <p:cTn id="22" dur="1000"/>
                                        <p:tgtEl>
                                          <p:spTgt spid="34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1571" name="Rectangle 3"/>
          <p:cNvSpPr>
            <a:spLocks noGrp="1" noChangeArrowheads="1"/>
          </p:cNvSpPr>
          <p:nvPr>
            <p:ph idx="1"/>
          </p:nvPr>
        </p:nvSpPr>
        <p:spPr>
          <a:xfrm>
            <a:off x="360363" y="1584325"/>
            <a:ext cx="8229600" cy="1006475"/>
          </a:xfrm>
        </p:spPr>
        <p:txBody>
          <a:bodyPr/>
          <a:lstStyle/>
          <a:p>
            <a:pPr marL="107950" lvl="1" eaLnBrk="1" hangingPunct="1"/>
            <a:r>
              <a:rPr lang="en-US" altLang="en-US" dirty="0"/>
              <a:t>Figure 5.2 shows the unemployment rate: 1980–2017.</a:t>
            </a:r>
          </a:p>
          <a:p>
            <a:pPr marL="107950" lvl="1" eaLnBrk="1" hangingPunct="1"/>
            <a:r>
              <a:rPr lang="en-US" altLang="en-US" dirty="0"/>
              <a:t>The unemployment rate increases in a recession.</a:t>
            </a:r>
          </a:p>
        </p:txBody>
      </p:sp>
      <p:sp>
        <p:nvSpPr>
          <p:cNvPr id="29699" name="Rectangle 2"/>
          <p:cNvSpPr>
            <a:spLocks noGrp="1" noChangeArrowheads="1"/>
          </p:cNvSpPr>
          <p:nvPr>
            <p:ph type="title"/>
          </p:nvPr>
        </p:nvSpPr>
        <p:spPr>
          <a:xfrm>
            <a:off x="1152525" y="304800"/>
            <a:ext cx="7162800" cy="1133475"/>
          </a:xfrm>
        </p:spPr>
        <p:txBody>
          <a:bodyPr/>
          <a:lstStyle/>
          <a:p>
            <a:pPr eaLnBrk="1" hangingPunct="1"/>
            <a:r>
              <a:rPr lang="en-US" altLang="en-US"/>
              <a:t>Employment and Unemployment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000" y="2590804"/>
            <a:ext cx="7132796" cy="396716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000" y="2590804"/>
            <a:ext cx="7132796" cy="396716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000" y="2590804"/>
            <a:ext cx="7132796" cy="3967163"/>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000" y="2590804"/>
            <a:ext cx="7132796" cy="3967163"/>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000" y="2590804"/>
            <a:ext cx="7132796" cy="3967163"/>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8000" y="2590804"/>
            <a:ext cx="7132796" cy="3967163"/>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8000" y="2590804"/>
            <a:ext cx="7132796" cy="3967163"/>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8000" y="2590804"/>
            <a:ext cx="7132796" cy="3967163"/>
          </a:xfrm>
          <a:prstGeom prst="rect">
            <a:avLst/>
          </a:prstGeom>
        </p:spPr>
      </p:pic>
      <p:pic>
        <p:nvPicPr>
          <p:cNvPr id="19" name="Picture 18">
            <a:hlinkClick r:id="rId11" action="ppaction://hlinksldjump" tooltip="Click to expand the figure"/>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500"/>
                                        <p:tgtEl>
                                          <p:spTgt spid="13"/>
                                        </p:tgtEl>
                                      </p:cBhvr>
                                    </p:animEffect>
                                  </p:childTnLst>
                                </p:cTn>
                              </p:par>
                              <p:par>
                                <p:cTn id="8" presetID="22" presetClass="entr" presetSubtype="8" fill="hold" nodeType="withEffect">
                                  <p:stCondLst>
                                    <p:cond delay="14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1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21571">
                                            <p:txEl>
                                              <p:pRg st="1" end="1"/>
                                            </p:txEl>
                                          </p:spTgt>
                                        </p:tgtEl>
                                        <p:attrNameLst>
                                          <p:attrName>style.visibility</p:attrName>
                                        </p:attrNameLst>
                                      </p:cBhvr>
                                      <p:to>
                                        <p:strVal val="visible"/>
                                      </p:to>
                                    </p:set>
                                    <p:animEffect transition="in" filter="wipe(left)">
                                      <p:cBhvr>
                                        <p:cTn id="15" dur="1000"/>
                                        <p:tgtEl>
                                          <p:spTgt spid="621571">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70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2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170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2200"/>
                            </p:stCondLst>
                            <p:childTnLst>
                              <p:par>
                                <p:cTn id="31" presetID="10" presetClass="entr" presetSubtype="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0" y="1080000"/>
            <a:ext cx="8391525" cy="466725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000" y="1080000"/>
            <a:ext cx="8391525" cy="46672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000" y="1080000"/>
            <a:ext cx="8391525" cy="466725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000" y="1080000"/>
            <a:ext cx="8391525" cy="466725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000" y="1080000"/>
            <a:ext cx="8391525" cy="466725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0000" y="1080000"/>
            <a:ext cx="8391525" cy="466725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000" y="1080000"/>
            <a:ext cx="8391525" cy="4667250"/>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0000" y="1080000"/>
            <a:ext cx="8391525" cy="46672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5" name="Rectangle 3"/>
          <p:cNvSpPr>
            <a:spLocks noGrp="1" noChangeArrowheads="1"/>
          </p:cNvSpPr>
          <p:nvPr>
            <p:ph idx="1"/>
          </p:nvPr>
        </p:nvSpPr>
        <p:spPr/>
        <p:txBody>
          <a:bodyPr/>
          <a:lstStyle/>
          <a:p>
            <a:pPr marL="107950" eaLnBrk="1" hangingPunct="1"/>
            <a:r>
              <a:rPr lang="en-US" altLang="en-US" dirty="0">
                <a:solidFill>
                  <a:srgbClr val="7030A0"/>
                </a:solidFill>
              </a:rPr>
              <a:t>The Employment-to-Population Ratio</a:t>
            </a:r>
          </a:p>
          <a:p>
            <a:pPr marL="107950" lvl="1" eaLnBrk="1" hangingPunct="1"/>
            <a:r>
              <a:rPr lang="en-US" altLang="en-US" dirty="0"/>
              <a:t>The </a:t>
            </a:r>
            <a:r>
              <a:rPr lang="en-US" altLang="en-US" b="1" dirty="0"/>
              <a:t>employment-to-population ratio</a:t>
            </a:r>
            <a:r>
              <a:rPr lang="en-US" altLang="en-US" dirty="0"/>
              <a:t> is the percentage of the working-age population who have jobs.</a:t>
            </a:r>
          </a:p>
          <a:p>
            <a:pPr marL="107950" lvl="1" eaLnBrk="1" hangingPunct="1"/>
            <a:r>
              <a:rPr lang="en-US" altLang="en-US" dirty="0"/>
              <a:t>The employment-to-population ratio is </a:t>
            </a:r>
            <a:br>
              <a:rPr lang="en-US" altLang="en-US" dirty="0"/>
            </a:br>
            <a:r>
              <a:rPr lang="en-US" altLang="en-US" dirty="0"/>
              <a:t>(Employment </a:t>
            </a:r>
            <a:r>
              <a:rPr lang="en-US" altLang="en-US" dirty="0">
                <a:cs typeface="Arial" panose="020B0604020202020204" pitchFamily="34" charset="0"/>
              </a:rPr>
              <a:t>÷ </a:t>
            </a:r>
            <a:r>
              <a:rPr lang="en-US" altLang="en-US" dirty="0"/>
              <a:t>Working-age population) </a:t>
            </a:r>
            <a:r>
              <a:rPr lang="en-US" altLang="en-US" dirty="0">
                <a:sym typeface="Symbol" panose="05050102010706020507" pitchFamily="18" charset="2"/>
              </a:rPr>
              <a:t></a:t>
            </a:r>
            <a:r>
              <a:rPr lang="en-US" altLang="en-US" dirty="0"/>
              <a:t> 100.</a:t>
            </a:r>
          </a:p>
          <a:p>
            <a:pPr marL="107950" lvl="1" eaLnBrk="1" hangingPunct="1"/>
            <a:r>
              <a:rPr lang="en-US" altLang="en-US" dirty="0"/>
              <a:t>In June 2017, the employment was 153 million and the working-age population was 255 million. </a:t>
            </a:r>
          </a:p>
          <a:p>
            <a:pPr marL="107950" lvl="1" eaLnBrk="1" hangingPunct="1"/>
            <a:r>
              <a:rPr lang="en-US" altLang="en-US" dirty="0"/>
              <a:t>The employment-to-population ratio was 60 percent.</a:t>
            </a:r>
          </a:p>
        </p:txBody>
      </p:sp>
      <p:sp>
        <p:nvSpPr>
          <p:cNvPr id="33795" name="Rectangle 2"/>
          <p:cNvSpPr>
            <a:spLocks noGrp="1" noChangeArrowheads="1"/>
          </p:cNvSpPr>
          <p:nvPr>
            <p:ph type="title"/>
          </p:nvPr>
        </p:nvSpPr>
        <p:spPr>
          <a:xfrm>
            <a:off x="1152525" y="304800"/>
            <a:ext cx="7162800" cy="1133475"/>
          </a:xfrm>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115">
                                            <p:txEl>
                                              <p:pRg st="1" end="1"/>
                                            </p:txEl>
                                          </p:spTgt>
                                        </p:tgtEl>
                                        <p:attrNameLst>
                                          <p:attrName>style.visibility</p:attrName>
                                        </p:attrNameLst>
                                      </p:cBhvr>
                                      <p:to>
                                        <p:strVal val="visible"/>
                                      </p:to>
                                    </p:set>
                                    <p:animEffect transition="in" filter="wipe(left)">
                                      <p:cBhvr>
                                        <p:cTn id="7" dur="1000"/>
                                        <p:tgtEl>
                                          <p:spTgt spid="3461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6115">
                                            <p:txEl>
                                              <p:pRg st="2" end="2"/>
                                            </p:txEl>
                                          </p:spTgt>
                                        </p:tgtEl>
                                        <p:attrNameLst>
                                          <p:attrName>style.visibility</p:attrName>
                                        </p:attrNameLst>
                                      </p:cBhvr>
                                      <p:to>
                                        <p:strVal val="visible"/>
                                      </p:to>
                                    </p:set>
                                    <p:animEffect transition="in" filter="wipe(left)">
                                      <p:cBhvr>
                                        <p:cTn id="12" dur="1000"/>
                                        <p:tgtEl>
                                          <p:spTgt spid="3461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6115">
                                            <p:txEl>
                                              <p:pRg st="3" end="3"/>
                                            </p:txEl>
                                          </p:spTgt>
                                        </p:tgtEl>
                                        <p:attrNameLst>
                                          <p:attrName>style.visibility</p:attrName>
                                        </p:attrNameLst>
                                      </p:cBhvr>
                                      <p:to>
                                        <p:strVal val="visible"/>
                                      </p:to>
                                    </p:set>
                                    <p:animEffect transition="in" filter="wipe(left)">
                                      <p:cBhvr>
                                        <p:cTn id="17" dur="1000"/>
                                        <p:tgtEl>
                                          <p:spTgt spid="3461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6115">
                                            <p:txEl>
                                              <p:pRg st="4" end="4"/>
                                            </p:txEl>
                                          </p:spTgt>
                                        </p:tgtEl>
                                        <p:attrNameLst>
                                          <p:attrName>style.visibility</p:attrName>
                                        </p:attrNameLst>
                                      </p:cBhvr>
                                      <p:to>
                                        <p:strVal val="visible"/>
                                      </p:to>
                                    </p:set>
                                    <p:animEffect transition="in" filter="wipe(left)">
                                      <p:cBhvr>
                                        <p:cTn id="22" dur="1000"/>
                                        <p:tgtEl>
                                          <p:spTgt spid="346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3619" name="Rectangle 3"/>
          <p:cNvSpPr>
            <a:spLocks noGrp="1" noChangeArrowheads="1"/>
          </p:cNvSpPr>
          <p:nvPr>
            <p:ph idx="1"/>
          </p:nvPr>
        </p:nvSpPr>
        <p:spPr>
          <a:xfrm>
            <a:off x="360363" y="1584325"/>
            <a:ext cx="8061325" cy="4525963"/>
          </a:xfrm>
        </p:spPr>
        <p:txBody>
          <a:bodyPr/>
          <a:lstStyle/>
          <a:p>
            <a:pPr marL="107950" eaLnBrk="1" hangingPunct="1"/>
            <a:r>
              <a:rPr lang="en-US" altLang="en-US" dirty="0">
                <a:solidFill>
                  <a:srgbClr val="7030A0"/>
                </a:solidFill>
              </a:rPr>
              <a:t>The Labor Force Participation Rate</a:t>
            </a:r>
          </a:p>
          <a:p>
            <a:pPr marL="107950" lvl="1" eaLnBrk="1" hangingPunct="1"/>
            <a:r>
              <a:rPr lang="en-US" altLang="en-US" dirty="0"/>
              <a:t>The </a:t>
            </a:r>
            <a:r>
              <a:rPr lang="en-US" altLang="en-US" b="1" dirty="0"/>
              <a:t>labor force participation rate</a:t>
            </a:r>
            <a:r>
              <a:rPr lang="en-US" altLang="en-US" dirty="0"/>
              <a:t> is the percentage of the working-age population who are members of the labor force.</a:t>
            </a:r>
          </a:p>
          <a:p>
            <a:pPr marL="107950" lvl="1" eaLnBrk="1" hangingPunct="1"/>
            <a:r>
              <a:rPr lang="en-US" altLang="en-US" dirty="0"/>
              <a:t>The labor force participation rate is </a:t>
            </a:r>
            <a:br>
              <a:rPr lang="en-US" altLang="en-US" dirty="0"/>
            </a:br>
            <a:r>
              <a:rPr lang="en-US" altLang="en-US" dirty="0"/>
              <a:t>(Labor force </a:t>
            </a:r>
            <a:r>
              <a:rPr lang="en-US" altLang="en-US" dirty="0">
                <a:cs typeface="Arial" panose="020B0604020202020204" pitchFamily="34" charset="0"/>
              </a:rPr>
              <a:t>÷ </a:t>
            </a:r>
            <a:r>
              <a:rPr lang="en-US" altLang="en-US" dirty="0"/>
              <a:t>Working-age population) </a:t>
            </a:r>
            <a:r>
              <a:rPr lang="en-US" altLang="en-US" dirty="0">
                <a:sym typeface="Symbol" panose="05050102010706020507" pitchFamily="18" charset="2"/>
              </a:rPr>
              <a:t></a:t>
            </a:r>
            <a:r>
              <a:rPr lang="en-US" altLang="en-US" dirty="0"/>
              <a:t> 100.</a:t>
            </a:r>
          </a:p>
          <a:p>
            <a:pPr marL="107950" lvl="1" eaLnBrk="1" hangingPunct="1"/>
            <a:r>
              <a:rPr lang="en-US" altLang="en-US" dirty="0"/>
              <a:t>In June 2017, the labor force was 160 million and the working-age population was 255 million.</a:t>
            </a:r>
          </a:p>
          <a:p>
            <a:pPr marL="107950" lvl="1" eaLnBrk="1" hangingPunct="1"/>
            <a:r>
              <a:rPr lang="en-US" altLang="en-US" dirty="0"/>
              <a:t>The labor force participation rate was 62.7 percent.</a:t>
            </a:r>
          </a:p>
        </p:txBody>
      </p:sp>
      <p:sp>
        <p:nvSpPr>
          <p:cNvPr id="35843" name="Rectangle 2"/>
          <p:cNvSpPr>
            <a:spLocks noGrp="1" noChangeArrowheads="1"/>
          </p:cNvSpPr>
          <p:nvPr>
            <p:ph type="title"/>
          </p:nvPr>
        </p:nvSpPr>
        <p:spPr>
          <a:xfrm>
            <a:off x="1152525" y="304800"/>
            <a:ext cx="7162800" cy="1133475"/>
          </a:xfrm>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3619">
                                            <p:txEl>
                                              <p:pRg st="1" end="1"/>
                                            </p:txEl>
                                          </p:spTgt>
                                        </p:tgtEl>
                                        <p:attrNameLst>
                                          <p:attrName>style.visibility</p:attrName>
                                        </p:attrNameLst>
                                      </p:cBhvr>
                                      <p:to>
                                        <p:strVal val="visible"/>
                                      </p:to>
                                    </p:set>
                                    <p:animEffect transition="in" filter="wipe(left)">
                                      <p:cBhvr>
                                        <p:cTn id="7" dur="1000"/>
                                        <p:tgtEl>
                                          <p:spTgt spid="623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3619">
                                            <p:txEl>
                                              <p:pRg st="2" end="2"/>
                                            </p:txEl>
                                          </p:spTgt>
                                        </p:tgtEl>
                                        <p:attrNameLst>
                                          <p:attrName>style.visibility</p:attrName>
                                        </p:attrNameLst>
                                      </p:cBhvr>
                                      <p:to>
                                        <p:strVal val="visible"/>
                                      </p:to>
                                    </p:set>
                                    <p:animEffect transition="in" filter="wipe(left)">
                                      <p:cBhvr>
                                        <p:cTn id="12" dur="1000"/>
                                        <p:tgtEl>
                                          <p:spTgt spid="623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3619">
                                            <p:txEl>
                                              <p:pRg st="3" end="3"/>
                                            </p:txEl>
                                          </p:spTgt>
                                        </p:tgtEl>
                                        <p:attrNameLst>
                                          <p:attrName>style.visibility</p:attrName>
                                        </p:attrNameLst>
                                      </p:cBhvr>
                                      <p:to>
                                        <p:strVal val="visible"/>
                                      </p:to>
                                    </p:set>
                                    <p:animEffect transition="in" filter="wipe(left)">
                                      <p:cBhvr>
                                        <p:cTn id="17" dur="1000"/>
                                        <p:tgtEl>
                                          <p:spTgt spid="623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3619">
                                            <p:txEl>
                                              <p:pRg st="4" end="4"/>
                                            </p:txEl>
                                          </p:spTgt>
                                        </p:tgtEl>
                                        <p:attrNameLst>
                                          <p:attrName>style.visibility</p:attrName>
                                        </p:attrNameLst>
                                      </p:cBhvr>
                                      <p:to>
                                        <p:strVal val="visible"/>
                                      </p:to>
                                    </p:set>
                                    <p:animEffect transition="in" filter="wipe(left)">
                                      <p:cBhvr>
                                        <p:cTn id="22" dur="1000"/>
                                        <p:tgtEl>
                                          <p:spTgt spid="623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60363" y="1584325"/>
            <a:ext cx="8229600" cy="1158875"/>
          </a:xfrm>
        </p:spPr>
        <p:txBody>
          <a:bodyPr/>
          <a:lstStyle/>
          <a:p>
            <a:pPr marL="107950" eaLnBrk="1" hangingPunct="1"/>
            <a:r>
              <a:rPr lang="en-US" altLang="en-US" b="0" dirty="0">
                <a:solidFill>
                  <a:schemeClr val="tx1"/>
                </a:solidFill>
              </a:rPr>
              <a:t>Figure 5.3 shows that the labor force participation rate and the employment-to-population ratio both trended upward before 2000 and downward after 2000.</a:t>
            </a:r>
          </a:p>
        </p:txBody>
      </p:sp>
      <p:sp>
        <p:nvSpPr>
          <p:cNvPr id="37891" name="Rectangle 2"/>
          <p:cNvSpPr>
            <a:spLocks noGrp="1" noChangeArrowheads="1"/>
          </p:cNvSpPr>
          <p:nvPr>
            <p:ph type="title"/>
          </p:nvPr>
        </p:nvSpPr>
        <p:spPr>
          <a:xfrm>
            <a:off x="1152525" y="304800"/>
            <a:ext cx="7162800" cy="1133475"/>
          </a:xfrm>
        </p:spPr>
        <p:txBody>
          <a:bodyPr/>
          <a:lstStyle/>
          <a:p>
            <a:pPr eaLnBrk="1" hangingPunct="1"/>
            <a:r>
              <a:rPr lang="en-US" altLang="en-US"/>
              <a:t>Employment and Unemployment</a:t>
            </a:r>
          </a:p>
        </p:txBody>
      </p:sp>
      <p:pic>
        <p:nvPicPr>
          <p:cNvPr id="19" name="Picture 18">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8830" y="2889250"/>
            <a:ext cx="6720840" cy="372618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830" y="2889250"/>
            <a:ext cx="6720840" cy="3726180"/>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8830" y="2889250"/>
            <a:ext cx="6720840" cy="3726180"/>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8830" y="2889250"/>
            <a:ext cx="6720840" cy="372618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8830" y="2889250"/>
            <a:ext cx="6720840" cy="3726180"/>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8830" y="2889250"/>
            <a:ext cx="6720840" cy="3726180"/>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8830" y="2889250"/>
            <a:ext cx="6720840" cy="3726180"/>
          </a:xfrm>
          <a:prstGeom prst="rect">
            <a:avLst/>
          </a:prstGeom>
        </p:spPr>
      </p:pic>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8830" y="2889250"/>
            <a:ext cx="6720840" cy="372618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2000"/>
                                        <p:tgtEl>
                                          <p:spTgt spid="2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4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50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55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38200"/>
            <a:ext cx="8401050" cy="465772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838200"/>
            <a:ext cx="8401050" cy="4657725"/>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838200"/>
            <a:ext cx="8401050" cy="4657725"/>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838200"/>
            <a:ext cx="8401050" cy="4657725"/>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 y="838200"/>
            <a:ext cx="8401050" cy="4657725"/>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0" y="838200"/>
            <a:ext cx="8401050" cy="4657725"/>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800" y="838200"/>
            <a:ext cx="8401050" cy="4657725"/>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800" y="838200"/>
            <a:ext cx="8401050" cy="46577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5" name="Rectangle 3"/>
          <p:cNvSpPr>
            <a:spLocks noGrp="1" noChangeArrowheads="1"/>
          </p:cNvSpPr>
          <p:nvPr>
            <p:ph idx="1"/>
          </p:nvPr>
        </p:nvSpPr>
        <p:spPr/>
        <p:txBody>
          <a:bodyPr/>
          <a:lstStyle/>
          <a:p>
            <a:pPr marL="107950" lvl="1" eaLnBrk="1" hangingPunct="1">
              <a:defRPr/>
            </a:pPr>
            <a:r>
              <a:rPr b="1" dirty="0">
                <a:solidFill>
                  <a:srgbClr val="7030A0"/>
                </a:solidFill>
              </a:rPr>
              <a:t>Other Definitions of Unemployment</a:t>
            </a:r>
          </a:p>
          <a:p>
            <a:pPr marL="107950" lvl="1" eaLnBrk="1" hangingPunct="1">
              <a:defRPr/>
            </a:pPr>
            <a:r>
              <a:rPr dirty="0"/>
              <a:t>The purpose of the unemployment rate is to measure the underutilization of labor resources.</a:t>
            </a:r>
          </a:p>
          <a:p>
            <a:pPr marL="107950" lvl="1" eaLnBrk="1" hangingPunct="1">
              <a:defRPr/>
            </a:pPr>
            <a:r>
              <a:rPr lang="en-AU" dirty="0"/>
              <a:t>The BLS believes that the unemployment rate gives a correct measure.</a:t>
            </a:r>
            <a:endParaRPr dirty="0"/>
          </a:p>
          <a:p>
            <a:pPr marL="107950" lvl="1" eaLnBrk="1" hangingPunct="1">
              <a:defRPr/>
            </a:pPr>
            <a:r>
              <a:rPr dirty="0"/>
              <a:t>But the official measure is an imperfect measure because it excludes</a:t>
            </a:r>
          </a:p>
          <a:p>
            <a:pPr marL="107950" lvl="1" indent="342000" eaLnBrk="1" hangingPunct="1">
              <a:buClr>
                <a:srgbClr val="7030A0"/>
              </a:buClr>
              <a:buSzPct val="120000"/>
              <a:buFont typeface="Wingdings" panose="05000000000000000000" pitchFamily="2" charset="2"/>
              <a:buChar char="§"/>
              <a:defRPr/>
            </a:pPr>
            <a:r>
              <a:rPr dirty="0"/>
              <a:t>Marginally attached workers</a:t>
            </a:r>
          </a:p>
          <a:p>
            <a:pPr marL="107950" lvl="1" indent="342000" eaLnBrk="1" hangingPunct="1">
              <a:buClr>
                <a:srgbClr val="7030A0"/>
              </a:buClr>
              <a:buSzPct val="120000"/>
              <a:buFont typeface="Wingdings" panose="05000000000000000000" pitchFamily="2" charset="2"/>
              <a:buChar char="§"/>
              <a:defRPr/>
            </a:pPr>
            <a:r>
              <a:rPr dirty="0"/>
              <a:t>Part-time workers who want full-time jobs</a:t>
            </a:r>
          </a:p>
        </p:txBody>
      </p:sp>
      <p:sp>
        <p:nvSpPr>
          <p:cNvPr id="41987" name="Rectangle 2"/>
          <p:cNvSpPr>
            <a:spLocks noGrp="1" noChangeArrowheads="1"/>
          </p:cNvSpPr>
          <p:nvPr>
            <p:ph type="title"/>
          </p:nvPr>
        </p:nvSpPr>
        <p:spPr>
          <a:xfrm>
            <a:off x="1152525" y="304800"/>
            <a:ext cx="7162800" cy="1133475"/>
          </a:xfrm>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7715">
                                            <p:txEl>
                                              <p:pRg st="1" end="1"/>
                                            </p:txEl>
                                          </p:spTgt>
                                        </p:tgtEl>
                                        <p:attrNameLst>
                                          <p:attrName>style.visibility</p:attrName>
                                        </p:attrNameLst>
                                      </p:cBhvr>
                                      <p:to>
                                        <p:strVal val="visible"/>
                                      </p:to>
                                    </p:set>
                                    <p:animEffect transition="in" filter="wipe(left)">
                                      <p:cBhvr>
                                        <p:cTn id="7" dur="1000"/>
                                        <p:tgtEl>
                                          <p:spTgt spid="627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7715">
                                            <p:txEl>
                                              <p:pRg st="2" end="2"/>
                                            </p:txEl>
                                          </p:spTgt>
                                        </p:tgtEl>
                                        <p:attrNameLst>
                                          <p:attrName>style.visibility</p:attrName>
                                        </p:attrNameLst>
                                      </p:cBhvr>
                                      <p:to>
                                        <p:strVal val="visible"/>
                                      </p:to>
                                    </p:set>
                                    <p:animEffect transition="in" filter="wipe(left)">
                                      <p:cBhvr>
                                        <p:cTn id="12" dur="1000"/>
                                        <p:tgtEl>
                                          <p:spTgt spid="627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7715">
                                            <p:txEl>
                                              <p:pRg st="3" end="3"/>
                                            </p:txEl>
                                          </p:spTgt>
                                        </p:tgtEl>
                                        <p:attrNameLst>
                                          <p:attrName>style.visibility</p:attrName>
                                        </p:attrNameLst>
                                      </p:cBhvr>
                                      <p:to>
                                        <p:strVal val="visible"/>
                                      </p:to>
                                    </p:set>
                                    <p:animEffect transition="in" filter="wipe(left)">
                                      <p:cBhvr>
                                        <p:cTn id="17" dur="1000"/>
                                        <p:tgtEl>
                                          <p:spTgt spid="627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7715">
                                            <p:txEl>
                                              <p:pRg st="4" end="4"/>
                                            </p:txEl>
                                          </p:spTgt>
                                        </p:tgtEl>
                                        <p:attrNameLst>
                                          <p:attrName>style.visibility</p:attrName>
                                        </p:attrNameLst>
                                      </p:cBhvr>
                                      <p:to>
                                        <p:strVal val="visible"/>
                                      </p:to>
                                    </p:set>
                                    <p:animEffect transition="in" filter="wipe(left)">
                                      <p:cBhvr>
                                        <p:cTn id="22" dur="1000"/>
                                        <p:tgtEl>
                                          <p:spTgt spid="627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7715">
                                            <p:txEl>
                                              <p:pRg st="5" end="5"/>
                                            </p:txEl>
                                          </p:spTgt>
                                        </p:tgtEl>
                                        <p:attrNameLst>
                                          <p:attrName>style.visibility</p:attrName>
                                        </p:attrNameLst>
                                      </p:cBhvr>
                                      <p:to>
                                        <p:strVal val="visible"/>
                                      </p:to>
                                    </p:set>
                                    <p:animEffect transition="in" filter="wipe(left)">
                                      <p:cBhvr>
                                        <p:cTn id="27" dur="1000"/>
                                        <p:tgtEl>
                                          <p:spTgt spid="627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ubtitle 2"/>
          <p:cNvSpPr txBox="1">
            <a:spLocks/>
          </p:cNvSpPr>
          <p:nvPr/>
        </p:nvSpPr>
        <p:spPr bwMode="auto">
          <a:xfrm>
            <a:off x="2772000" y="4644000"/>
            <a:ext cx="4466222" cy="105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spcBef>
                <a:spcPts val="0"/>
              </a:spcBef>
            </a:pPr>
            <a:r>
              <a:rPr lang="en-CA" altLang="en-US" sz="3200" b="1" dirty="0">
                <a:solidFill>
                  <a:srgbClr val="009A82"/>
                </a:solidFill>
                <a:latin typeface="Futura Condensed" pitchFamily="34" charset="0"/>
                <a:cs typeface="Arial" panose="020B0604020202020204" pitchFamily="34" charset="0"/>
              </a:rPr>
              <a:t>MONITORING JOBS AND INFLATION</a:t>
            </a:r>
            <a:endParaRPr lang="en-CA" altLang="en-US" sz="3200" dirty="0">
              <a:solidFill>
                <a:srgbClr val="009A82"/>
              </a:solidFill>
              <a:latin typeface="Futura Condensed" pitchFamily="34" charset="0"/>
              <a:cs typeface="Arial" panose="020B060402020202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344371153"/>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7197"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8" name="Title 1"/>
          <p:cNvSpPr txBox="1">
            <a:spLocks/>
          </p:cNvSpPr>
          <p:nvPr/>
        </p:nvSpPr>
        <p:spPr bwMode="auto">
          <a:xfrm>
            <a:off x="792000" y="4320000"/>
            <a:ext cx="18915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12000" dirty="0">
                <a:solidFill>
                  <a:srgbClr val="9B2590"/>
                </a:solidFill>
                <a:latin typeface="Mundo Sans Std Light" panose="02000302020104020303" pitchFamily="50" charset="0"/>
              </a:rPr>
              <a:t>5</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p:txBody>
          <a:bodyPr/>
          <a:lstStyle/>
          <a:p>
            <a:pPr marL="107950" lvl="1" eaLnBrk="1" hangingPunct="1"/>
            <a:r>
              <a:rPr lang="en-US" altLang="en-US" b="1">
                <a:solidFill>
                  <a:srgbClr val="7030A0"/>
                </a:solidFill>
              </a:rPr>
              <a:t>Marginally Attached Workers</a:t>
            </a:r>
          </a:p>
          <a:p>
            <a:pPr marL="107950" lvl="1" eaLnBrk="1" hangingPunct="1"/>
            <a:r>
              <a:rPr lang="en-US" altLang="en-US"/>
              <a:t>A </a:t>
            </a:r>
            <a:r>
              <a:rPr lang="en-US" altLang="en-US" b="1"/>
              <a:t>marginally attached worker </a:t>
            </a:r>
            <a:r>
              <a:rPr lang="en-US" altLang="en-US"/>
              <a:t>is a person who currently is neither working nor looking for work but has indicated that he or she wants and is available for a job and has looked for work sometime in the recent past.</a:t>
            </a:r>
          </a:p>
          <a:p>
            <a:pPr marL="107950" lvl="1" eaLnBrk="1" hangingPunct="1"/>
            <a:r>
              <a:rPr lang="en-US" altLang="en-US"/>
              <a:t>A </a:t>
            </a:r>
            <a:r>
              <a:rPr lang="en-US" altLang="en-US" b="1"/>
              <a:t>discouraged worker </a:t>
            </a:r>
            <a:r>
              <a:rPr lang="en-US" altLang="en-US"/>
              <a:t>is a marginally attached worker who has stopped looking for a job because of repeated failure to find one.</a:t>
            </a:r>
          </a:p>
        </p:txBody>
      </p:sp>
      <p:sp>
        <p:nvSpPr>
          <p:cNvPr id="44035"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animEffect transition="in" filter="wipe(left)">
                                      <p:cBhvr>
                                        <p:cTn id="7" dur="1000"/>
                                        <p:tgtEl>
                                          <p:spTgt spid="223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pRg st="2" end="2"/>
                                            </p:txEl>
                                          </p:spTgt>
                                        </p:tgtEl>
                                        <p:attrNameLst>
                                          <p:attrName>style.visibility</p:attrName>
                                        </p:attrNameLst>
                                      </p:cBhvr>
                                      <p:to>
                                        <p:strVal val="visible"/>
                                      </p:to>
                                    </p:set>
                                    <p:animEffect transition="in" filter="wipe(left)">
                                      <p:cBhvr>
                                        <p:cTn id="12" dur="1000"/>
                                        <p:tgtEl>
                                          <p:spTgt spid="223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lvl="1" eaLnBrk="1" hangingPunct="1"/>
            <a:r>
              <a:rPr lang="en-US" altLang="en-US" b="1" dirty="0">
                <a:solidFill>
                  <a:srgbClr val="7030A0"/>
                </a:solidFill>
              </a:rPr>
              <a:t>Part-Time Workers Who Want Full-Time Jobs</a:t>
            </a:r>
          </a:p>
          <a:p>
            <a:pPr lvl="1" eaLnBrk="1" hangingPunct="1"/>
            <a:r>
              <a:rPr lang="en-US" altLang="en-US" dirty="0"/>
              <a:t>Many part-time workers want to work part time, but some part-time workers would like full-time jobs and can’t find them. </a:t>
            </a:r>
          </a:p>
          <a:p>
            <a:pPr lvl="1" eaLnBrk="1" hangingPunct="1"/>
            <a:r>
              <a:rPr lang="en-US" altLang="en-US" dirty="0"/>
              <a:t>In the official statistics, these workers are called </a:t>
            </a:r>
            <a:r>
              <a:rPr lang="en-US" altLang="en-US" i="1" dirty="0"/>
              <a:t>economic part-time workers </a:t>
            </a:r>
            <a:r>
              <a:rPr lang="en-US" altLang="en-US" dirty="0"/>
              <a:t>and they are partly unemployed.</a:t>
            </a:r>
          </a:p>
          <a:p>
            <a:pPr lvl="1" eaLnBrk="1" hangingPunct="1"/>
            <a:r>
              <a:rPr lang="en-AU" altLang="en-US" b="1" dirty="0">
                <a:solidFill>
                  <a:srgbClr val="1A71B7"/>
                </a:solidFill>
              </a:rPr>
              <a:t>Most Costly Unemployment</a:t>
            </a:r>
          </a:p>
          <a:p>
            <a:pPr lvl="1" eaLnBrk="1" hangingPunct="1"/>
            <a:r>
              <a:rPr lang="en-AU" altLang="en-US" dirty="0"/>
              <a:t>All unemployment is costly, but the most costly is long-term unemployment that results from job loss.</a:t>
            </a:r>
            <a:endParaRPr lang="en-US" altLang="en-US" dirty="0"/>
          </a:p>
        </p:txBody>
      </p:sp>
      <p:sp>
        <p:nvSpPr>
          <p:cNvPr id="46083"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7331">
                                            <p:txEl>
                                              <p:pRg st="2" end="2"/>
                                            </p:txEl>
                                          </p:spTgt>
                                        </p:tgtEl>
                                        <p:attrNameLst>
                                          <p:attrName>style.visibility</p:attrName>
                                        </p:attrNameLst>
                                      </p:cBhvr>
                                      <p:to>
                                        <p:strVal val="visible"/>
                                      </p:to>
                                    </p:set>
                                    <p:animEffect transition="in" filter="wipe(left)">
                                      <p:cBhvr>
                                        <p:cTn id="7" dur="1000"/>
                                        <p:tgtEl>
                                          <p:spTgt spid="22733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wipe(left)">
                                      <p:cBhvr>
                                        <p:cTn id="12" dur="500"/>
                                        <p:tgtEl>
                                          <p:spTgt spid="227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wipe(left)">
                                      <p:cBhvr>
                                        <p:cTn id="17" dur="1000"/>
                                        <p:tgtEl>
                                          <p:spTgt spid="2273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7331">
                                            <p:txEl>
                                              <p:pRg st="4" end="4"/>
                                            </p:txEl>
                                          </p:spTgt>
                                        </p:tgtEl>
                                        <p:attrNameLst>
                                          <p:attrName>style.visibility</p:attrName>
                                        </p:attrNameLst>
                                      </p:cBhvr>
                                      <p:to>
                                        <p:strVal val="visible"/>
                                      </p:to>
                                    </p:set>
                                    <p:animEffect transition="in" filter="wipe(left)">
                                      <p:cBhvr>
                                        <p:cTn id="22" dur="1000"/>
                                        <p:tgtEl>
                                          <p:spTgt spid="227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marL="107950" lvl="1" eaLnBrk="1" hangingPunct="1"/>
            <a:r>
              <a:rPr lang="en-AU" altLang="en-US" b="1" dirty="0">
                <a:solidFill>
                  <a:srgbClr val="1A71B7"/>
                </a:solidFill>
              </a:rPr>
              <a:t>Alternative Measures of Unemployment</a:t>
            </a:r>
          </a:p>
          <a:p>
            <a:pPr marL="107950"/>
            <a:r>
              <a:rPr lang="en-US" altLang="en-US" b="0" dirty="0">
                <a:solidFill>
                  <a:schemeClr val="tx1"/>
                </a:solidFill>
              </a:rPr>
              <a:t>The BLS</a:t>
            </a:r>
            <a:r>
              <a:rPr lang="en-AU" altLang="en-US" b="0" dirty="0">
                <a:solidFill>
                  <a:schemeClr val="tx1"/>
                </a:solidFill>
              </a:rPr>
              <a:t> reports six alternative measures of the unemployment rate: two narrower than the official measure and three broader ones. </a:t>
            </a:r>
          </a:p>
          <a:p>
            <a:pPr marL="107950"/>
            <a:r>
              <a:rPr lang="en-AU" altLang="en-US" b="0" dirty="0">
                <a:solidFill>
                  <a:schemeClr val="tx1"/>
                </a:solidFill>
              </a:rPr>
              <a:t>The narrower measures, U-1 and U-2, focus on the personal cost of unemployment.</a:t>
            </a:r>
          </a:p>
          <a:p>
            <a:pPr marL="107950"/>
            <a:r>
              <a:rPr lang="en-AU" altLang="en-US" b="0" dirty="0">
                <a:solidFill>
                  <a:schemeClr val="tx1"/>
                </a:solidFill>
              </a:rPr>
              <a:t>The broader measures, U-4, U-5, and U-6, focus on assessing the full amount of unused </a:t>
            </a:r>
            <a:r>
              <a:rPr lang="en-AU" altLang="en-US" b="0" dirty="0" err="1">
                <a:solidFill>
                  <a:schemeClr val="tx1"/>
                </a:solidFill>
              </a:rPr>
              <a:t>labor</a:t>
            </a:r>
            <a:r>
              <a:rPr lang="en-AU" altLang="en-US" b="0" dirty="0">
                <a:solidFill>
                  <a:schemeClr val="tx1"/>
                </a:solidFill>
              </a:rPr>
              <a:t> resources.</a:t>
            </a:r>
            <a:endParaRPr lang="en-US" altLang="en-US" dirty="0">
              <a:solidFill>
                <a:schemeClr val="tx1"/>
              </a:solidFill>
            </a:endParaRPr>
          </a:p>
        </p:txBody>
      </p:sp>
      <p:sp>
        <p:nvSpPr>
          <p:cNvPr id="48131"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wipe(left)">
                                      <p:cBhvr>
                                        <p:cTn id="7" dur="1000"/>
                                        <p:tgtEl>
                                          <p:spTgt spid="227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wipe(left)">
                                      <p:cBhvr>
                                        <p:cTn id="12" dur="1000"/>
                                        <p:tgtEl>
                                          <p:spTgt spid="227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wipe(left)">
                                      <p:cBhvr>
                                        <p:cTn id="17" dur="1000"/>
                                        <p:tgtEl>
                                          <p:spTgt spid="227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a:xfrm>
            <a:off x="360364" y="1584325"/>
            <a:ext cx="3470492" cy="4525963"/>
          </a:xfrm>
        </p:spPr>
        <p:txBody>
          <a:bodyPr/>
          <a:lstStyle/>
          <a:p>
            <a:pPr lvl="1" eaLnBrk="1" hangingPunct="1">
              <a:defRPr/>
            </a:pPr>
            <a:r>
              <a:rPr lang="en-US" dirty="0"/>
              <a:t>Figure 5.4 shows six alternative measures.</a:t>
            </a:r>
          </a:p>
          <a:p>
            <a:pPr marL="810000" lvl="1" indent="-694800" eaLnBrk="1" hangingPunct="1">
              <a:defRPr/>
            </a:pPr>
            <a:r>
              <a:rPr lang="en-CA" dirty="0"/>
              <a:t>U-1: Those unemployed for 15 weeks or longer</a:t>
            </a:r>
          </a:p>
          <a:p>
            <a:pPr marL="810000" lvl="1" indent="-694800" eaLnBrk="1" hangingPunct="1">
              <a:defRPr/>
            </a:pPr>
            <a:r>
              <a:rPr lang="en-CA" dirty="0"/>
              <a:t>U-2: Unemployed job losers</a:t>
            </a:r>
          </a:p>
          <a:p>
            <a:pPr marL="810000" lvl="1" indent="-694800" eaLnBrk="1" hangingPunct="1">
              <a:defRPr/>
            </a:pPr>
            <a:r>
              <a:rPr lang="en-CA" dirty="0"/>
              <a:t>U-3: The official unemployment rate</a:t>
            </a:r>
            <a:endParaRPr lang="en-US" dirty="0"/>
          </a:p>
        </p:txBody>
      </p:sp>
      <p:sp>
        <p:nvSpPr>
          <p:cNvPr id="50179" name="Rectangle 2"/>
          <p:cNvSpPr>
            <a:spLocks noGrp="1" noChangeArrowheads="1"/>
          </p:cNvSpPr>
          <p:nvPr>
            <p:ph type="title"/>
          </p:nvPr>
        </p:nvSpPr>
        <p:spPr>
          <a:xfrm>
            <a:off x="1152525" y="304800"/>
            <a:ext cx="7162800" cy="1133475"/>
          </a:xfrm>
        </p:spPr>
        <p:txBody>
          <a:bodyPr/>
          <a:lstStyle/>
          <a:p>
            <a:pPr eaLnBrk="1" hangingPunct="1"/>
            <a:r>
              <a:rPr lang="en-US" altLang="en-US"/>
              <a:t>Employment and Unemployment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9" name="Picture 8">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wipe(left)">
                                      <p:cBhvr>
                                        <p:cTn id="7" dur="1000"/>
                                        <p:tgtEl>
                                          <p:spTgt spid="2283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1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animEffect transition="in" filter="wipe(left)">
                                      <p:cBhvr>
                                        <p:cTn id="15" dur="1000"/>
                                        <p:tgtEl>
                                          <p:spTgt spid="22835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1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8355">
                                            <p:txEl>
                                              <p:pRg st="3" end="3"/>
                                            </p:txEl>
                                          </p:spTgt>
                                        </p:tgtEl>
                                        <p:attrNameLst>
                                          <p:attrName>style.visibility</p:attrName>
                                        </p:attrNameLst>
                                      </p:cBhvr>
                                      <p:to>
                                        <p:strVal val="visible"/>
                                      </p:to>
                                    </p:set>
                                    <p:animEffect transition="in" filter="wipe(left)">
                                      <p:cBhvr>
                                        <p:cTn id="23" dur="1000"/>
                                        <p:tgtEl>
                                          <p:spTgt spid="228355">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uiExpand="1"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066800"/>
            <a:ext cx="5362575" cy="455295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1066800"/>
            <a:ext cx="5362575" cy="455295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1066800"/>
            <a:ext cx="5362575" cy="455295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1066800"/>
            <a:ext cx="5362575" cy="455295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 y="1066800"/>
            <a:ext cx="5362575" cy="455295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00" y="1066800"/>
            <a:ext cx="5362575" cy="455295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5000" y="1066800"/>
            <a:ext cx="5362575" cy="455295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05000" y="1066800"/>
            <a:ext cx="5362575" cy="4552950"/>
          </a:xfrm>
          <a:prstGeom prst="rect">
            <a:avLst/>
          </a:prstGeom>
        </p:spPr>
      </p:pic>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05000" y="1066800"/>
            <a:ext cx="5362575" cy="45529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1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1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1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1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1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a:xfrm>
            <a:off x="360363" y="1584325"/>
            <a:ext cx="3563937" cy="4940300"/>
          </a:xfrm>
        </p:spPr>
        <p:txBody>
          <a:bodyPr/>
          <a:lstStyle/>
          <a:p>
            <a:pPr lvl="1" eaLnBrk="1" hangingPunct="1">
              <a:defRPr/>
            </a:pPr>
            <a:r>
              <a:rPr lang="en-CA" dirty="0"/>
              <a:t>Broader measures are</a:t>
            </a:r>
          </a:p>
          <a:p>
            <a:pPr marL="809625" lvl="1" indent="-695325" eaLnBrk="1" hangingPunct="1">
              <a:defRPr/>
            </a:pPr>
            <a:r>
              <a:rPr lang="en-CA" dirty="0"/>
              <a:t>U-4: U-3 + Discouraged workers</a:t>
            </a:r>
          </a:p>
          <a:p>
            <a:pPr marL="809625" lvl="1" indent="-695325" eaLnBrk="1" hangingPunct="1">
              <a:defRPr/>
            </a:pPr>
            <a:r>
              <a:rPr lang="en-CA" dirty="0"/>
              <a:t>U-5: U-4 + Other marginally attached workers</a:t>
            </a:r>
          </a:p>
          <a:p>
            <a:pPr marL="809625" lvl="1" indent="-695325" eaLnBrk="1" hangingPunct="1">
              <a:defRPr/>
            </a:pPr>
            <a:r>
              <a:rPr lang="en-CA" dirty="0"/>
              <a:t>U-6: U-4 + Part-time workers who want full-time jobs</a:t>
            </a:r>
          </a:p>
          <a:p>
            <a:pPr lvl="1" eaLnBrk="1" hangingPunct="1">
              <a:defRPr/>
            </a:pPr>
            <a:r>
              <a:rPr lang="en-CA" dirty="0"/>
              <a:t>All measures increase together in recession.</a:t>
            </a:r>
            <a:endParaRPr lang="en-US" dirty="0"/>
          </a:p>
        </p:txBody>
      </p:sp>
      <p:sp>
        <p:nvSpPr>
          <p:cNvPr id="54275" name="Rectangle 20"/>
          <p:cNvSpPr>
            <a:spLocks noGrp="1" noChangeArrowheads="1"/>
          </p:cNvSpPr>
          <p:nvPr>
            <p:ph type="title"/>
          </p:nvPr>
        </p:nvSpPr>
        <p:spPr>
          <a:noFill/>
        </p:spPr>
        <p:txBody>
          <a:bodyPr/>
          <a:lstStyle/>
          <a:p>
            <a:pPr eaLnBrk="1" hangingPunct="1"/>
            <a:r>
              <a:rPr lang="en-US" altLang="en-US"/>
              <a:t>Employment and Unemployment</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60001" y="1656003"/>
            <a:ext cx="4826318" cy="409765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wipe(left)">
                                      <p:cBhvr>
                                        <p:cTn id="7" dur="500"/>
                                        <p:tgtEl>
                                          <p:spTgt spid="2283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1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animEffect transition="in" filter="wipe(left)">
                                      <p:cBhvr>
                                        <p:cTn id="15" dur="500"/>
                                        <p:tgtEl>
                                          <p:spTgt spid="22835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1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28355">
                                            <p:txEl>
                                              <p:pRg st="3" end="3"/>
                                            </p:txEl>
                                          </p:spTgt>
                                        </p:tgtEl>
                                        <p:attrNameLst>
                                          <p:attrName>style.visibility</p:attrName>
                                        </p:attrNameLst>
                                      </p:cBhvr>
                                      <p:to>
                                        <p:strVal val="visible"/>
                                      </p:to>
                                    </p:set>
                                    <p:animEffect transition="in" filter="wipe(left)">
                                      <p:cBhvr>
                                        <p:cTn id="23" dur="500"/>
                                        <p:tgtEl>
                                          <p:spTgt spid="228355">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1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8355">
                                            <p:txEl>
                                              <p:pRg st="4" end="4"/>
                                            </p:txEl>
                                          </p:spTgt>
                                        </p:tgtEl>
                                        <p:attrNameLst>
                                          <p:attrName>style.visibility</p:attrName>
                                        </p:attrNameLst>
                                      </p:cBhvr>
                                      <p:to>
                                        <p:strVal val="visible"/>
                                      </p:to>
                                    </p:set>
                                    <p:animEffect transition="in" filter="wipe(left)">
                                      <p:cBhvr>
                                        <p:cTn id="31" dur="500"/>
                                        <p:tgtEl>
                                          <p:spTgt spid="228355">
                                            <p:txEl>
                                              <p:pRg st="4" end="4"/>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1500"/>
                                        <p:tgtEl>
                                          <p:spTgt spid="20"/>
                                        </p:tgtEl>
                                      </p:cBhvr>
                                    </p:animEffect>
                                  </p:childTnLst>
                                </p:cTn>
                              </p:par>
                              <p:par>
                                <p:cTn id="35" presetID="22" presetClass="entr" presetSubtype="4" fill="hold" nodeType="withEffect">
                                  <p:stCondLst>
                                    <p:cond delay="90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9" name="Rectangle 3"/>
          <p:cNvSpPr>
            <a:spLocks noGrp="1" noChangeArrowheads="1"/>
          </p:cNvSpPr>
          <p:nvPr>
            <p:ph idx="1"/>
          </p:nvPr>
        </p:nvSpPr>
        <p:spPr/>
        <p:txBody>
          <a:bodyPr/>
          <a:lstStyle/>
          <a:p>
            <a:pPr marL="107950" lvl="1" eaLnBrk="1" hangingPunct="1">
              <a:defRPr/>
            </a:pPr>
            <a:r>
              <a:rPr dirty="0"/>
              <a:t>Unemployment can be classified into three types:</a:t>
            </a:r>
          </a:p>
          <a:p>
            <a:pPr marL="107950" lvl="1" indent="342000" eaLnBrk="1" hangingPunct="1">
              <a:buClr>
                <a:srgbClr val="1A71B7"/>
              </a:buClr>
              <a:buSzPct val="120000"/>
              <a:buFont typeface="Wingdings" panose="05000000000000000000" pitchFamily="2" charset="2"/>
              <a:buChar char="§"/>
              <a:defRPr/>
            </a:pPr>
            <a:r>
              <a:rPr dirty="0"/>
              <a:t>Frictional unemployment</a:t>
            </a:r>
          </a:p>
          <a:p>
            <a:pPr marL="107950" lvl="1" indent="342000" eaLnBrk="1" hangingPunct="1">
              <a:buClr>
                <a:srgbClr val="1A71B7"/>
              </a:buClr>
              <a:buSzPct val="120000"/>
              <a:buFont typeface="Wingdings" panose="05000000000000000000" pitchFamily="2" charset="2"/>
              <a:buChar char="§"/>
              <a:defRPr/>
            </a:pPr>
            <a:r>
              <a:rPr dirty="0"/>
              <a:t>Structural unemployment</a:t>
            </a:r>
          </a:p>
          <a:p>
            <a:pPr marL="107950" lvl="1" indent="342000" eaLnBrk="1" hangingPunct="1">
              <a:buClr>
                <a:srgbClr val="1A71B7"/>
              </a:buClr>
              <a:buSzPct val="120000"/>
              <a:buFont typeface="Wingdings" panose="05000000000000000000" pitchFamily="2" charset="2"/>
              <a:buChar char="§"/>
              <a:defRPr/>
            </a:pPr>
            <a:r>
              <a:rPr dirty="0"/>
              <a:t>Cyclical unemployment</a:t>
            </a:r>
          </a:p>
        </p:txBody>
      </p:sp>
      <p:sp>
        <p:nvSpPr>
          <p:cNvPr id="56323" name="Rectangle 2"/>
          <p:cNvSpPr>
            <a:spLocks noGrp="1" noChangeArrowheads="1"/>
          </p:cNvSpPr>
          <p:nvPr>
            <p:ph type="title"/>
          </p:nvPr>
        </p:nvSpPr>
        <p:spPr>
          <a:xfrm>
            <a:off x="1152525" y="304800"/>
            <a:ext cx="7915275" cy="1133475"/>
          </a:xfrm>
        </p:spPr>
        <p:txBody>
          <a:bodyPr/>
          <a:lstStyle/>
          <a:p>
            <a:pPr eaLnBrk="1" hangingPunct="1"/>
            <a:r>
              <a:rPr lang="en-US" altLang="en-US"/>
              <a:t>Unemployment and Full Employment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wipe(left)">
                                      <p:cBhvr>
                                        <p:cTn id="7" dur="1000"/>
                                        <p:tgtEl>
                                          <p:spTgt spid="239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2" end="2"/>
                                            </p:txEl>
                                          </p:spTgt>
                                        </p:tgtEl>
                                        <p:attrNameLst>
                                          <p:attrName>style.visibility</p:attrName>
                                        </p:attrNameLst>
                                      </p:cBhvr>
                                      <p:to>
                                        <p:strVal val="visible"/>
                                      </p:to>
                                    </p:set>
                                    <p:animEffect transition="in" filter="wipe(left)">
                                      <p:cBhvr>
                                        <p:cTn id="12" dur="1000"/>
                                        <p:tgtEl>
                                          <p:spTgt spid="239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3" end="3"/>
                                            </p:txEl>
                                          </p:spTgt>
                                        </p:tgtEl>
                                        <p:attrNameLst>
                                          <p:attrName>style.visibility</p:attrName>
                                        </p:attrNameLst>
                                      </p:cBhvr>
                                      <p:to>
                                        <p:strVal val="visible"/>
                                      </p:to>
                                    </p:set>
                                    <p:animEffect transition="in" filter="wipe(left)">
                                      <p:cBhvr>
                                        <p:cTn id="17" dur="1000"/>
                                        <p:tgtEl>
                                          <p:spTgt spid="239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5" name="Rectangle 3"/>
          <p:cNvSpPr>
            <a:spLocks noGrp="1" noChangeArrowheads="1"/>
          </p:cNvSpPr>
          <p:nvPr>
            <p:ph idx="1"/>
          </p:nvPr>
        </p:nvSpPr>
        <p:spPr/>
        <p:txBody>
          <a:bodyPr/>
          <a:lstStyle/>
          <a:p>
            <a:pPr marL="107950" lvl="1" eaLnBrk="1" hangingPunct="1"/>
            <a:r>
              <a:rPr lang="en-AU" altLang="en-US" b="1" dirty="0">
                <a:solidFill>
                  <a:srgbClr val="1A71B7"/>
                </a:solidFill>
              </a:rPr>
              <a:t>Frictional Unemployment</a:t>
            </a:r>
            <a:endParaRPr lang="en-US" altLang="en-US" b="1" dirty="0">
              <a:solidFill>
                <a:srgbClr val="1A71B7"/>
              </a:solidFill>
            </a:endParaRPr>
          </a:p>
          <a:p>
            <a:pPr marL="107950" lvl="1" eaLnBrk="1" hangingPunct="1"/>
            <a:r>
              <a:rPr lang="en-US" altLang="en-US" b="1" dirty="0"/>
              <a:t>Frictional unemployment</a:t>
            </a:r>
            <a:r>
              <a:rPr lang="en-US" altLang="en-US" dirty="0"/>
              <a:t> is unemployment that arises from normal labor market turnover.</a:t>
            </a:r>
          </a:p>
          <a:p>
            <a:pPr marL="107950" lvl="1" eaLnBrk="1" hangingPunct="1"/>
            <a:r>
              <a:rPr lang="en-US" altLang="en-US" dirty="0"/>
              <a:t>The creation and destruction of jobs requires that unemployed workers search for new jobs.</a:t>
            </a:r>
          </a:p>
          <a:p>
            <a:pPr marL="107950" lvl="1" eaLnBrk="1" hangingPunct="1"/>
            <a:r>
              <a:rPr lang="en-US" altLang="en-US" dirty="0"/>
              <a:t>Increases in the number of people entering and reentering the labor force and increases in unemployment benefits raise frictional unemployment.</a:t>
            </a:r>
          </a:p>
          <a:p>
            <a:pPr marL="107950" lvl="1" eaLnBrk="1" hangingPunct="1"/>
            <a:r>
              <a:rPr lang="en-AU" altLang="en-US" dirty="0"/>
              <a:t>Frictional unemployment is a permanent and healthy phenomenon of a growing economy.</a:t>
            </a:r>
            <a:endParaRPr lang="en-US" altLang="en-US" dirty="0"/>
          </a:p>
        </p:txBody>
      </p:sp>
      <p:sp>
        <p:nvSpPr>
          <p:cNvPr id="58371" name="Rectangle 2"/>
          <p:cNvSpPr>
            <a:spLocks noGrp="1" noChangeArrowheads="1"/>
          </p:cNvSpPr>
          <p:nvPr>
            <p:ph type="title"/>
          </p:nvPr>
        </p:nvSpPr>
        <p:spPr>
          <a:xfrm>
            <a:off x="1152525" y="304800"/>
            <a:ext cx="7896225" cy="1133475"/>
          </a:xfrm>
        </p:spPr>
        <p:txBody>
          <a:bodyPr/>
          <a:lstStyle/>
          <a:p>
            <a:pPr eaLnBrk="1" hangingPunct="1"/>
            <a:r>
              <a:rPr lang="en-US" altLang="en-US"/>
              <a:t>Unemployment and Full 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animEffect transition="in" filter="wipe(left)">
                                      <p:cBhvr>
                                        <p:cTn id="7" dur="500"/>
                                        <p:tgtEl>
                                          <p:spTgt spid="248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835">
                                            <p:txEl>
                                              <p:pRg st="2" end="2"/>
                                            </p:txEl>
                                          </p:spTgt>
                                        </p:tgtEl>
                                        <p:attrNameLst>
                                          <p:attrName>style.visibility</p:attrName>
                                        </p:attrNameLst>
                                      </p:cBhvr>
                                      <p:to>
                                        <p:strVal val="visible"/>
                                      </p:to>
                                    </p:set>
                                    <p:animEffect transition="in" filter="wipe(left)">
                                      <p:cBhvr>
                                        <p:cTn id="12" dur="1000"/>
                                        <p:tgtEl>
                                          <p:spTgt spid="2488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35">
                                            <p:txEl>
                                              <p:pRg st="3" end="3"/>
                                            </p:txEl>
                                          </p:spTgt>
                                        </p:tgtEl>
                                        <p:attrNameLst>
                                          <p:attrName>style.visibility</p:attrName>
                                        </p:attrNameLst>
                                      </p:cBhvr>
                                      <p:to>
                                        <p:strVal val="visible"/>
                                      </p:to>
                                    </p:set>
                                    <p:animEffect transition="in" filter="wipe(left)">
                                      <p:cBhvr>
                                        <p:cTn id="17" dur="1000"/>
                                        <p:tgtEl>
                                          <p:spTgt spid="2488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5">
                                            <p:txEl>
                                              <p:pRg st="4" end="4"/>
                                            </p:txEl>
                                          </p:spTgt>
                                        </p:tgtEl>
                                        <p:attrNameLst>
                                          <p:attrName>style.visibility</p:attrName>
                                        </p:attrNameLst>
                                      </p:cBhvr>
                                      <p:to>
                                        <p:strVal val="visible"/>
                                      </p:to>
                                    </p:set>
                                    <p:animEffect transition="in" filter="wipe(left)">
                                      <p:cBhvr>
                                        <p:cTn id="22" dur="1000"/>
                                        <p:tgtEl>
                                          <p:spTgt spid="248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3" name="Rectangle 3"/>
          <p:cNvSpPr>
            <a:spLocks noGrp="1" noChangeArrowheads="1"/>
          </p:cNvSpPr>
          <p:nvPr>
            <p:ph idx="1"/>
          </p:nvPr>
        </p:nvSpPr>
        <p:spPr/>
        <p:txBody>
          <a:bodyPr/>
          <a:lstStyle/>
          <a:p>
            <a:pPr marL="107950" lvl="1" eaLnBrk="1" hangingPunct="1"/>
            <a:r>
              <a:rPr lang="en-AU" altLang="en-US" b="1" dirty="0">
                <a:solidFill>
                  <a:srgbClr val="1A71B7"/>
                </a:solidFill>
              </a:rPr>
              <a:t>Structural Unemployment</a:t>
            </a:r>
            <a:endParaRPr lang="en-US" altLang="en-US" b="1" dirty="0">
              <a:solidFill>
                <a:srgbClr val="1A71B7"/>
              </a:solidFill>
            </a:endParaRPr>
          </a:p>
          <a:p>
            <a:pPr marL="107950" lvl="1" eaLnBrk="1" hangingPunct="1"/>
            <a:r>
              <a:rPr lang="en-US" altLang="en-US" b="1" dirty="0"/>
              <a:t>Structural unemployment</a:t>
            </a:r>
            <a:r>
              <a:rPr lang="en-US" altLang="en-US" dirty="0"/>
              <a:t> is unemployment created by changes in technology and foreign competition that change the skills needed to perform jobs or the locations of jobs.</a:t>
            </a:r>
          </a:p>
          <a:p>
            <a:pPr marL="107950" lvl="1" eaLnBrk="1" hangingPunct="1"/>
            <a:r>
              <a:rPr lang="en-US" altLang="en-US" dirty="0"/>
              <a:t>Structural unemployment lasts longer than frictional unemployment.</a:t>
            </a:r>
          </a:p>
        </p:txBody>
      </p:sp>
      <p:sp>
        <p:nvSpPr>
          <p:cNvPr id="60419" name="Rectangle 2"/>
          <p:cNvSpPr>
            <a:spLocks noGrp="1" noChangeArrowheads="1"/>
          </p:cNvSpPr>
          <p:nvPr>
            <p:ph type="title"/>
          </p:nvPr>
        </p:nvSpPr>
        <p:spPr>
          <a:xfrm>
            <a:off x="1152525" y="304800"/>
            <a:ext cx="7867650" cy="1133475"/>
          </a:xfrm>
        </p:spPr>
        <p:txBody>
          <a:bodyPr/>
          <a:lstStyle/>
          <a:p>
            <a:pPr eaLnBrk="1" hangingPunct="1"/>
            <a:r>
              <a:rPr lang="en-US" altLang="en-US"/>
              <a:t>Unemployment and Full 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0643">
                                            <p:txEl>
                                              <p:pRg st="1" end="1"/>
                                            </p:txEl>
                                          </p:spTgt>
                                        </p:tgtEl>
                                        <p:attrNameLst>
                                          <p:attrName>style.visibility</p:attrName>
                                        </p:attrNameLst>
                                      </p:cBhvr>
                                      <p:to>
                                        <p:strVal val="visible"/>
                                      </p:to>
                                    </p:set>
                                    <p:animEffect transition="in" filter="wipe(down)">
                                      <p:cBhvr>
                                        <p:cTn id="7" dur="500"/>
                                        <p:tgtEl>
                                          <p:spTgt spid="240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0643">
                                            <p:txEl>
                                              <p:pRg st="2" end="2"/>
                                            </p:txEl>
                                          </p:spTgt>
                                        </p:tgtEl>
                                        <p:attrNameLst>
                                          <p:attrName>style.visibility</p:attrName>
                                        </p:attrNameLst>
                                      </p:cBhvr>
                                      <p:to>
                                        <p:strVal val="visible"/>
                                      </p:to>
                                    </p:set>
                                    <p:animEffect transition="in" filter="wipe(left)">
                                      <p:cBhvr>
                                        <p:cTn id="12" dur="1000"/>
                                        <p:tgtEl>
                                          <p:spTgt spid="240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107950" lvl="1" eaLnBrk="1" hangingPunct="1"/>
            <a:r>
              <a:rPr lang="en-AU" altLang="en-US" b="1">
                <a:solidFill>
                  <a:srgbClr val="1A71B7"/>
                </a:solidFill>
              </a:rPr>
              <a:t>Cyclical Unemployment</a:t>
            </a:r>
            <a:endParaRPr lang="en-US" altLang="en-US" b="1">
              <a:solidFill>
                <a:srgbClr val="1A71B7"/>
              </a:solidFill>
            </a:endParaRPr>
          </a:p>
          <a:p>
            <a:pPr marL="107950" lvl="1" eaLnBrk="1" hangingPunct="1"/>
            <a:r>
              <a:rPr lang="en-US" altLang="en-US" b="1"/>
              <a:t>Cyclical unemployment</a:t>
            </a:r>
            <a:r>
              <a:rPr lang="en-US" altLang="en-US"/>
              <a:t> is the higher than normal unemployment at a business cycle trough and lower than normal unemployment at a business cycle peak.</a:t>
            </a:r>
          </a:p>
          <a:p>
            <a:pPr marL="107950" lvl="1" eaLnBrk="1" hangingPunct="1"/>
            <a:r>
              <a:rPr lang="en-AU" altLang="en-US"/>
              <a:t>A worker who is laid off because the economy is in a recession and is then rehired when the expansion begins experiences cyclical unemployment.</a:t>
            </a:r>
            <a:endParaRPr lang="en-US" altLang="en-US"/>
          </a:p>
        </p:txBody>
      </p:sp>
      <p:sp>
        <p:nvSpPr>
          <p:cNvPr id="62467" name="Rectangle 2"/>
          <p:cNvSpPr>
            <a:spLocks noGrp="1" noChangeArrowheads="1"/>
          </p:cNvSpPr>
          <p:nvPr>
            <p:ph type="title"/>
          </p:nvPr>
        </p:nvSpPr>
        <p:spPr>
          <a:xfrm>
            <a:off x="1152525" y="304800"/>
            <a:ext cx="7610475" cy="1133475"/>
          </a:xfrm>
        </p:spPr>
        <p:txBody>
          <a:bodyPr/>
          <a:lstStyle/>
          <a:p>
            <a:pPr eaLnBrk="1" hangingPunct="1"/>
            <a:r>
              <a:rPr lang="en-US" altLang="en-US"/>
              <a:t>Unemployment and Full 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wipe(left)">
                                      <p:cBhvr>
                                        <p:cTn id="7" dur="1000"/>
                                        <p:tgtEl>
                                          <p:spTgt spid="226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pRg st="2" end="2"/>
                                            </p:txEl>
                                          </p:spTgt>
                                        </p:tgtEl>
                                        <p:attrNameLst>
                                          <p:attrName>style.visibility</p:attrName>
                                        </p:attrNameLst>
                                      </p:cBhvr>
                                      <p:to>
                                        <p:strVal val="visible"/>
                                      </p:to>
                                    </p:set>
                                    <p:animEffect transition="in" filter="wipe(left)">
                                      <p:cBhvr>
                                        <p:cTn id="12" dur="1000"/>
                                        <p:tgtEl>
                                          <p:spTgt spid="226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why unemployment is a problem and how we measure the unemployment rate and other labor market indicators</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why unemployment occurs and why it is present even at full employment</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why inflation is a problem and how we measure the inflation rate</a:t>
            </a:r>
          </a:p>
        </p:txBody>
      </p:sp>
    </p:spTree>
    <p:extLst>
      <p:ext uri="{BB962C8B-B14F-4D97-AF65-F5344CB8AC3E}">
        <p14:creationId xmlns:p14="http://schemas.microsoft.com/office/powerpoint/2010/main" val="344744996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lstStyle/>
          <a:p>
            <a:pPr marL="107950" eaLnBrk="1" hangingPunct="1"/>
            <a:r>
              <a:rPr lang="en-US" altLang="en-US" dirty="0"/>
              <a:t>“Natural” Unemployment</a:t>
            </a:r>
          </a:p>
          <a:p>
            <a:pPr marL="107950"/>
            <a:r>
              <a:rPr lang="en-AU" altLang="en-US" b="0" dirty="0">
                <a:solidFill>
                  <a:schemeClr val="tx1"/>
                </a:solidFill>
              </a:rPr>
              <a:t>Natural</a:t>
            </a:r>
            <a:r>
              <a:rPr lang="en-AU" altLang="en-US" dirty="0">
                <a:solidFill>
                  <a:schemeClr val="tx1"/>
                </a:solidFill>
              </a:rPr>
              <a:t> </a:t>
            </a:r>
            <a:r>
              <a:rPr lang="en-AU" altLang="en-US" b="0" dirty="0">
                <a:solidFill>
                  <a:schemeClr val="tx1"/>
                </a:solidFill>
              </a:rPr>
              <a:t>unemployment is the unemployment that arises from frictions and structural change when there is no cyclical unemployment.</a:t>
            </a:r>
          </a:p>
          <a:p>
            <a:pPr marL="107950"/>
            <a:r>
              <a:rPr lang="en-AU" altLang="en-US" b="0" dirty="0">
                <a:solidFill>
                  <a:schemeClr val="tx1"/>
                </a:solidFill>
              </a:rPr>
              <a:t>Natural</a:t>
            </a:r>
            <a:r>
              <a:rPr lang="en-AU" altLang="en-US" dirty="0">
                <a:solidFill>
                  <a:schemeClr val="tx1"/>
                </a:solidFill>
              </a:rPr>
              <a:t> </a:t>
            </a:r>
            <a:r>
              <a:rPr lang="en-AU" altLang="en-US" b="0" dirty="0">
                <a:solidFill>
                  <a:schemeClr val="tx1"/>
                </a:solidFill>
              </a:rPr>
              <a:t>unemployment is all </a:t>
            </a:r>
            <a:r>
              <a:rPr lang="en-US" altLang="en-US" b="0" dirty="0">
                <a:solidFill>
                  <a:schemeClr val="tx1"/>
                </a:solidFill>
              </a:rPr>
              <a:t>frictional and structural </a:t>
            </a:r>
            <a:r>
              <a:rPr lang="en-AU" altLang="en-US" b="0" dirty="0">
                <a:solidFill>
                  <a:schemeClr val="tx1"/>
                </a:solidFill>
              </a:rPr>
              <a:t> unemployment</a:t>
            </a:r>
            <a:r>
              <a:rPr lang="en-US" altLang="en-US" b="0" dirty="0">
                <a:solidFill>
                  <a:schemeClr val="tx1"/>
                </a:solidFill>
              </a:rPr>
              <a:t>.</a:t>
            </a:r>
            <a:endParaRPr lang="en-US" altLang="en-US" dirty="0">
              <a:solidFill>
                <a:schemeClr val="tx1"/>
              </a:solidFill>
            </a:endParaRPr>
          </a:p>
          <a:p>
            <a:pPr marL="107950" lvl="1" eaLnBrk="1" hangingPunct="1"/>
            <a:r>
              <a:rPr lang="en-US" altLang="en-US" dirty="0"/>
              <a:t>The </a:t>
            </a:r>
            <a:r>
              <a:rPr lang="en-US" altLang="en-US" b="1" dirty="0"/>
              <a:t>natural unemployment rate</a:t>
            </a:r>
            <a:r>
              <a:rPr lang="en-US" altLang="en-US" dirty="0"/>
              <a:t> is natural unemployment as a percentage of the labor force.</a:t>
            </a:r>
          </a:p>
        </p:txBody>
      </p:sp>
      <p:sp>
        <p:nvSpPr>
          <p:cNvPr id="64515" name="Rectangle 2"/>
          <p:cNvSpPr>
            <a:spLocks noGrp="1" noChangeArrowheads="1"/>
          </p:cNvSpPr>
          <p:nvPr>
            <p:ph type="title"/>
          </p:nvPr>
        </p:nvSpPr>
        <p:spPr>
          <a:xfrm>
            <a:off x="1152525" y="304800"/>
            <a:ext cx="7524750" cy="1133475"/>
          </a:xfrm>
        </p:spPr>
        <p:txBody>
          <a:bodyPr/>
          <a:lstStyle/>
          <a:p>
            <a:pPr eaLnBrk="1" hangingPunct="1"/>
            <a:r>
              <a:rPr lang="en-US" altLang="en-US"/>
              <a:t>Unemployment and Full 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10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wipe(left)">
                                      <p:cBhvr>
                                        <p:cTn id="7" dur="1000"/>
                                        <p:tgtEl>
                                          <p:spTgt spid="67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100"/>
                                  </p:stCondLst>
                                  <p:childTnLst>
                                    <p:set>
                                      <p:cBhvr>
                                        <p:cTn id="11" dur="1" fill="hold">
                                          <p:stCondLst>
                                            <p:cond delay="0"/>
                                          </p:stCondLst>
                                        </p:cTn>
                                        <p:tgtEl>
                                          <p:spTgt spid="67587">
                                            <p:txEl>
                                              <p:pRg st="2" end="2"/>
                                            </p:txEl>
                                          </p:spTgt>
                                        </p:tgtEl>
                                        <p:attrNameLst>
                                          <p:attrName>style.visibility</p:attrName>
                                        </p:attrNameLst>
                                      </p:cBhvr>
                                      <p:to>
                                        <p:strVal val="visible"/>
                                      </p:to>
                                    </p:set>
                                    <p:animEffect transition="in" filter="wipe(left)">
                                      <p:cBhvr>
                                        <p:cTn id="12" dur="1000"/>
                                        <p:tgtEl>
                                          <p:spTgt spid="675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animEffect transition="in" filter="wipe(left)">
                                      <p:cBhvr>
                                        <p:cTn id="17" dur="1000"/>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p:txBody>
          <a:bodyPr/>
          <a:lstStyle/>
          <a:p>
            <a:pPr marL="107950" lvl="1" eaLnBrk="1" hangingPunct="1"/>
            <a:r>
              <a:rPr lang="en-US" altLang="en-US" b="1" dirty="0"/>
              <a:t>Full employment</a:t>
            </a:r>
            <a:r>
              <a:rPr lang="en-US" altLang="en-US" dirty="0"/>
              <a:t> is defined as the situation in which the unemployment rate equals the natural unemployment rate.</a:t>
            </a:r>
          </a:p>
          <a:p>
            <a:pPr marL="107950" lvl="1" eaLnBrk="1" hangingPunct="1"/>
            <a:r>
              <a:rPr lang="en-US" altLang="en-US" dirty="0"/>
              <a:t>When the economy is at full employment, there is no cyclical unemployment or, equivalently, all unemployment is frictional and structural.</a:t>
            </a:r>
          </a:p>
        </p:txBody>
      </p:sp>
      <p:sp>
        <p:nvSpPr>
          <p:cNvPr id="66563" name="Rectangle 2"/>
          <p:cNvSpPr>
            <a:spLocks noGrp="1" noChangeArrowheads="1"/>
          </p:cNvSpPr>
          <p:nvPr>
            <p:ph type="title"/>
          </p:nvPr>
        </p:nvSpPr>
        <p:spPr>
          <a:xfrm>
            <a:off x="1152525" y="304800"/>
            <a:ext cx="7620000" cy="1133475"/>
          </a:xfrm>
        </p:spPr>
        <p:txBody>
          <a:bodyPr/>
          <a:lstStyle/>
          <a:p>
            <a:pPr eaLnBrk="1" hangingPunct="1"/>
            <a:r>
              <a:rPr lang="en-US" altLang="en-US"/>
              <a:t>Unemployment and Full 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wipe(left)">
                                      <p:cBhvr>
                                        <p:cTn id="7" dur="1000"/>
                                        <p:tgtEl>
                                          <p:spTgt spid="69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p:txBody>
          <a:bodyPr/>
          <a:lstStyle/>
          <a:p>
            <a:pPr marL="107950" lvl="1" eaLnBrk="1" hangingPunct="1">
              <a:tabLst>
                <a:tab pos="92075" algn="l"/>
              </a:tabLst>
              <a:defRPr/>
            </a:pPr>
            <a:r>
              <a:rPr dirty="0"/>
              <a:t>The natural unemployment rate changes over time and is influenced by many factors.</a:t>
            </a:r>
          </a:p>
          <a:p>
            <a:pPr marL="107950">
              <a:tabLst>
                <a:tab pos="92075" algn="l"/>
              </a:tabLst>
              <a:defRPr/>
            </a:pPr>
            <a:r>
              <a:rPr lang="en-AU" altLang="en-US" b="0" dirty="0">
                <a:solidFill>
                  <a:schemeClr val="tx1"/>
                </a:solidFill>
              </a:rPr>
              <a:t>Key factors are</a:t>
            </a:r>
          </a:p>
          <a:p>
            <a:pPr marL="107950" indent="342000">
              <a:buClr>
                <a:srgbClr val="7030A0"/>
              </a:buClr>
              <a:buSzPct val="120000"/>
              <a:buFont typeface="Wingdings" panose="05000000000000000000" pitchFamily="2" charset="2"/>
              <a:buChar char="§"/>
              <a:tabLst>
                <a:tab pos="92075" algn="l"/>
              </a:tabLst>
              <a:defRPr/>
            </a:pPr>
            <a:r>
              <a:rPr lang="en-AU" altLang="en-US" b="0" dirty="0">
                <a:solidFill>
                  <a:schemeClr val="tx1"/>
                </a:solidFill>
              </a:rPr>
              <a:t>The age distribution of the population</a:t>
            </a:r>
          </a:p>
          <a:p>
            <a:pPr marL="107950" indent="342000">
              <a:buClr>
                <a:srgbClr val="7030A0"/>
              </a:buClr>
              <a:buSzPct val="120000"/>
              <a:buFont typeface="Wingdings" panose="05000000000000000000" pitchFamily="2" charset="2"/>
              <a:buChar char="§"/>
              <a:tabLst>
                <a:tab pos="92075" algn="l"/>
              </a:tabLst>
              <a:defRPr/>
            </a:pPr>
            <a:r>
              <a:rPr lang="en-AU" altLang="en-US" b="0" dirty="0">
                <a:solidFill>
                  <a:schemeClr val="tx1"/>
                </a:solidFill>
              </a:rPr>
              <a:t>The scale of structural change</a:t>
            </a:r>
          </a:p>
          <a:p>
            <a:pPr marL="107950" indent="342000">
              <a:buClr>
                <a:srgbClr val="7030A0"/>
              </a:buClr>
              <a:buSzPct val="120000"/>
              <a:buFont typeface="Wingdings" panose="05000000000000000000" pitchFamily="2" charset="2"/>
              <a:buChar char="§"/>
              <a:tabLst>
                <a:tab pos="92075" algn="l"/>
              </a:tabLst>
              <a:defRPr/>
            </a:pPr>
            <a:r>
              <a:rPr lang="en-US" altLang="en-US" b="0" dirty="0">
                <a:solidFill>
                  <a:schemeClr val="tx1"/>
                </a:solidFill>
              </a:rPr>
              <a:t>The real wage rate</a:t>
            </a:r>
          </a:p>
          <a:p>
            <a:pPr marL="107950" indent="342000">
              <a:buClr>
                <a:srgbClr val="7030A0"/>
              </a:buClr>
              <a:buSzPct val="120000"/>
              <a:buFont typeface="Wingdings" panose="05000000000000000000" pitchFamily="2" charset="2"/>
              <a:buChar char="§"/>
              <a:tabLst>
                <a:tab pos="92075" algn="l"/>
              </a:tabLst>
              <a:defRPr/>
            </a:pPr>
            <a:r>
              <a:rPr lang="en-US" altLang="en-US" b="0" dirty="0">
                <a:solidFill>
                  <a:schemeClr val="tx1"/>
                </a:solidFill>
              </a:rPr>
              <a:t>Unemployment benefits</a:t>
            </a:r>
          </a:p>
        </p:txBody>
      </p:sp>
      <p:sp>
        <p:nvSpPr>
          <p:cNvPr id="68611" name="Rectangle 17"/>
          <p:cNvSpPr>
            <a:spLocks noGrp="1" noChangeArrowheads="1"/>
          </p:cNvSpPr>
          <p:nvPr>
            <p:ph type="title"/>
          </p:nvPr>
        </p:nvSpPr>
        <p:spPr>
          <a:xfrm>
            <a:off x="1152525" y="304800"/>
            <a:ext cx="7437438" cy="1133475"/>
          </a:xfrm>
          <a:noFill/>
        </p:spPr>
        <p:txBody>
          <a:bodyPr/>
          <a:lstStyle/>
          <a:p>
            <a:pPr eaLnBrk="1" hangingPunct="1"/>
            <a:r>
              <a:rPr lang="en-US" altLang="en-US"/>
              <a:t>Unemployment and Full 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Effect transition="in" filter="wipe(left)">
                                      <p:cBhvr>
                                        <p:cTn id="7" dur="500"/>
                                        <p:tgtEl>
                                          <p:spTgt spid="73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1">
                                            <p:txEl>
                                              <p:pRg st="2" end="2"/>
                                            </p:txEl>
                                          </p:spTgt>
                                        </p:tgtEl>
                                        <p:attrNameLst>
                                          <p:attrName>style.visibility</p:attrName>
                                        </p:attrNameLst>
                                      </p:cBhvr>
                                      <p:to>
                                        <p:strVal val="visible"/>
                                      </p:to>
                                    </p:set>
                                    <p:animEffect transition="in" filter="wipe(left)">
                                      <p:cBhvr>
                                        <p:cTn id="12" dur="500"/>
                                        <p:tgtEl>
                                          <p:spTgt spid="737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31">
                                            <p:txEl>
                                              <p:pRg st="3" end="3"/>
                                            </p:txEl>
                                          </p:spTgt>
                                        </p:tgtEl>
                                        <p:attrNameLst>
                                          <p:attrName>style.visibility</p:attrName>
                                        </p:attrNameLst>
                                      </p:cBhvr>
                                      <p:to>
                                        <p:strVal val="visible"/>
                                      </p:to>
                                    </p:set>
                                    <p:animEffect transition="in" filter="wipe(left)">
                                      <p:cBhvr>
                                        <p:cTn id="17" dur="500"/>
                                        <p:tgtEl>
                                          <p:spTgt spid="737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3731">
                                            <p:txEl>
                                              <p:pRg st="4" end="4"/>
                                            </p:txEl>
                                          </p:spTgt>
                                        </p:tgtEl>
                                        <p:attrNameLst>
                                          <p:attrName>style.visibility</p:attrName>
                                        </p:attrNameLst>
                                      </p:cBhvr>
                                      <p:to>
                                        <p:strVal val="visible"/>
                                      </p:to>
                                    </p:set>
                                    <p:animEffect transition="in" filter="wipe(left)">
                                      <p:cBhvr>
                                        <p:cTn id="22" dur="500"/>
                                        <p:tgtEl>
                                          <p:spTgt spid="737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3731">
                                            <p:txEl>
                                              <p:pRg st="5" end="5"/>
                                            </p:txEl>
                                          </p:spTgt>
                                        </p:tgtEl>
                                        <p:attrNameLst>
                                          <p:attrName>style.visibility</p:attrName>
                                        </p:attrNameLst>
                                      </p:cBhvr>
                                      <p:to>
                                        <p:strVal val="visible"/>
                                      </p:to>
                                    </p:set>
                                    <p:animEffect transition="in" filter="wipe(left)">
                                      <p:cBhvr>
                                        <p:cTn id="27" dur="500"/>
                                        <p:tgtEl>
                                          <p:spTgt spid="73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1" name="Rectangle 3"/>
          <p:cNvSpPr>
            <a:spLocks noGrp="1" noChangeArrowheads="1"/>
          </p:cNvSpPr>
          <p:nvPr>
            <p:ph idx="1"/>
          </p:nvPr>
        </p:nvSpPr>
        <p:spPr/>
        <p:txBody>
          <a:bodyPr/>
          <a:lstStyle/>
          <a:p>
            <a:pPr marL="107950" eaLnBrk="1" hangingPunct="1"/>
            <a:r>
              <a:rPr lang="en-US" altLang="en-US"/>
              <a:t>Real GDP and Unemployment Over the Cycle</a:t>
            </a:r>
          </a:p>
          <a:p>
            <a:pPr marL="107950" lvl="1" eaLnBrk="1" hangingPunct="1"/>
            <a:r>
              <a:rPr lang="en-US" altLang="en-US" i="1"/>
              <a:t>Potential GDP</a:t>
            </a:r>
            <a:r>
              <a:rPr lang="en-US" altLang="en-US"/>
              <a:t> is the quantity of real GDP produced at full employment. </a:t>
            </a:r>
          </a:p>
          <a:p>
            <a:pPr marL="107950" lvl="1" eaLnBrk="1" hangingPunct="1"/>
            <a:r>
              <a:rPr lang="en-US" altLang="en-US"/>
              <a:t>Potential GDP corresponds to the capacity of the economy to produce output on a sustained basis.</a:t>
            </a:r>
          </a:p>
          <a:p>
            <a:pPr marL="107950" lvl="1" eaLnBrk="1" hangingPunct="1"/>
            <a:r>
              <a:rPr lang="en-US" altLang="en-US"/>
              <a:t>Real GDP minus potential GDP is the </a:t>
            </a:r>
            <a:r>
              <a:rPr lang="en-US" altLang="en-US" b="1"/>
              <a:t>output gap</a:t>
            </a:r>
            <a:r>
              <a:rPr lang="en-US" altLang="en-US"/>
              <a:t>.</a:t>
            </a:r>
          </a:p>
          <a:p>
            <a:pPr marL="107950" lvl="1" eaLnBrk="1" hangingPunct="1"/>
            <a:r>
              <a:rPr lang="en-US" altLang="en-US"/>
              <a:t>Over the business cycle, the output gap fluctuates and the unemployment rate fluctuates around the natural unemployment rate.</a:t>
            </a:r>
          </a:p>
        </p:txBody>
      </p:sp>
      <p:sp>
        <p:nvSpPr>
          <p:cNvPr id="70659" name="Rectangle 2"/>
          <p:cNvSpPr>
            <a:spLocks noGrp="1" noChangeArrowheads="1"/>
          </p:cNvSpPr>
          <p:nvPr>
            <p:ph type="title"/>
          </p:nvPr>
        </p:nvSpPr>
        <p:spPr>
          <a:xfrm>
            <a:off x="1152525" y="304800"/>
            <a:ext cx="7543800" cy="1133475"/>
          </a:xfrm>
        </p:spPr>
        <p:txBody>
          <a:bodyPr/>
          <a:lstStyle/>
          <a:p>
            <a:pPr eaLnBrk="1" hangingPunct="1"/>
            <a:r>
              <a:rPr lang="en-US" altLang="en-US"/>
              <a:t>Unemployment and Full 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animEffect transition="in" filter="wipe(left)">
                                      <p:cBhvr>
                                        <p:cTn id="7" dur="1000"/>
                                        <p:tgtEl>
                                          <p:spTgt spid="2426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691">
                                            <p:txEl>
                                              <p:pRg st="2" end="2"/>
                                            </p:txEl>
                                          </p:spTgt>
                                        </p:tgtEl>
                                        <p:attrNameLst>
                                          <p:attrName>style.visibility</p:attrName>
                                        </p:attrNameLst>
                                      </p:cBhvr>
                                      <p:to>
                                        <p:strVal val="visible"/>
                                      </p:to>
                                    </p:set>
                                    <p:animEffect transition="in" filter="wipe(left)">
                                      <p:cBhvr>
                                        <p:cTn id="12" dur="1000"/>
                                        <p:tgtEl>
                                          <p:spTgt spid="2426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1">
                                            <p:txEl>
                                              <p:pRg st="3" end="3"/>
                                            </p:txEl>
                                          </p:spTgt>
                                        </p:tgtEl>
                                        <p:attrNameLst>
                                          <p:attrName>style.visibility</p:attrName>
                                        </p:attrNameLst>
                                      </p:cBhvr>
                                      <p:to>
                                        <p:strVal val="visible"/>
                                      </p:to>
                                    </p:set>
                                    <p:animEffect transition="in" filter="wipe(left)">
                                      <p:cBhvr>
                                        <p:cTn id="17" dur="1000"/>
                                        <p:tgtEl>
                                          <p:spTgt spid="2426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691">
                                            <p:txEl>
                                              <p:pRg st="4" end="4"/>
                                            </p:txEl>
                                          </p:spTgt>
                                        </p:tgtEl>
                                        <p:attrNameLst>
                                          <p:attrName>style.visibility</p:attrName>
                                        </p:attrNameLst>
                                      </p:cBhvr>
                                      <p:to>
                                        <p:strVal val="visible"/>
                                      </p:to>
                                    </p:set>
                                    <p:animEffect transition="in" filter="wipe(left)">
                                      <p:cBhvr>
                                        <p:cTn id="22" dur="1000"/>
                                        <p:tgtEl>
                                          <p:spTgt spid="242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584325"/>
            <a:ext cx="4654399" cy="4525963"/>
          </a:xfrm>
        </p:spPr>
        <p:txBody>
          <a:bodyPr/>
          <a:lstStyle/>
          <a:p>
            <a:pPr marL="107950" lvl="1" eaLnBrk="1" hangingPunct="1"/>
            <a:r>
              <a:rPr lang="en-CA" altLang="en-US" dirty="0"/>
              <a:t>Figure 5.5 shows the output gap and …</a:t>
            </a:r>
          </a:p>
          <a:p>
            <a:pPr marL="107950" lvl="1" eaLnBrk="1" hangingPunct="1"/>
            <a:r>
              <a:rPr lang="en-CA" altLang="en-US" dirty="0"/>
              <a:t>the fluctuations of unemployment around the natural rate.</a:t>
            </a:r>
          </a:p>
          <a:p>
            <a:pPr marL="107950" lvl="1" eaLnBrk="1" hangingPunct="1"/>
            <a:r>
              <a:rPr lang="en-CA" altLang="en-US" dirty="0"/>
              <a:t>When the output gap is negative, ...</a:t>
            </a:r>
          </a:p>
          <a:p>
            <a:pPr marL="107950" lvl="1" eaLnBrk="1" hangingPunct="1"/>
            <a:r>
              <a:rPr lang="en-CA" altLang="en-US" dirty="0"/>
              <a:t>the unemployment rate exceeds the natural unemployment rate.</a:t>
            </a:r>
          </a:p>
        </p:txBody>
      </p:sp>
      <p:sp>
        <p:nvSpPr>
          <p:cNvPr id="72707" name="Rectangle 20"/>
          <p:cNvSpPr>
            <a:spLocks noGrp="1" noChangeArrowheads="1"/>
          </p:cNvSpPr>
          <p:nvPr>
            <p:ph type="title"/>
          </p:nvPr>
        </p:nvSpPr>
        <p:spPr>
          <a:xfrm>
            <a:off x="1152525" y="304800"/>
            <a:ext cx="8143875" cy="1133475"/>
          </a:xfrm>
          <a:noFill/>
        </p:spPr>
        <p:txBody>
          <a:bodyPr/>
          <a:lstStyle/>
          <a:p>
            <a:pPr eaLnBrk="1" hangingPunct="1"/>
            <a:r>
              <a:rPr lang="en-US" altLang="en-US"/>
              <a:t>Unemployment and Full Employment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00" y="1152000"/>
            <a:ext cx="3017520" cy="551640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00" y="1152000"/>
            <a:ext cx="3017520" cy="5516404"/>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000" y="1152000"/>
            <a:ext cx="3017520" cy="5516404"/>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00" y="1152000"/>
            <a:ext cx="3017520" cy="5516404"/>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2000" y="1152000"/>
            <a:ext cx="3017520" cy="5516404"/>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92000" y="1152000"/>
            <a:ext cx="3017520" cy="5516404"/>
          </a:xfrm>
          <a:prstGeom prst="rect">
            <a:avLst/>
          </a:prstGeom>
        </p:spPr>
      </p:pic>
      <p:pic>
        <p:nvPicPr>
          <p:cNvPr id="12" name="Picture 11">
            <a:hlinkClick r:id="rId9" action="ppaction://hlinksldjump" tooltip="Click to expand the figure"/>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7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750"/>
                                        <p:tgtEl>
                                          <p:spTgt spid="2">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1750"/>
                                        <p:tgtEl>
                                          <p:spTgt spid="17"/>
                                        </p:tgtEl>
                                      </p:cBhvr>
                                    </p:animEffect>
                                  </p:childTnLst>
                                </p:cTn>
                              </p:par>
                              <p:par>
                                <p:cTn id="16" presetID="22" presetClass="entr" presetSubtype="8" fill="hold" nodeType="withEffect">
                                  <p:stCondLst>
                                    <p:cond delay="170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1750"/>
                                        <p:tgtEl>
                                          <p:spTgt spid="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750"/>
                                        <p:tgtEl>
                                          <p:spTgt spid="2">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wipe(left)">
                                      <p:cBhvr>
                                        <p:cTn id="31" dur="750"/>
                                        <p:tgtEl>
                                          <p:spTgt spid="2">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000" y="108000"/>
            <a:ext cx="3566160" cy="651938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000" y="108000"/>
            <a:ext cx="3566160" cy="651938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000" y="108000"/>
            <a:ext cx="3566160" cy="651938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4000" y="108000"/>
            <a:ext cx="3566160" cy="6519386"/>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4000" y="108000"/>
            <a:ext cx="3566160" cy="6519386"/>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4000" y="108000"/>
            <a:ext cx="3566160" cy="6519386"/>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7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7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360363" y="1584325"/>
            <a:ext cx="7954437" cy="4525963"/>
          </a:xfrm>
        </p:spPr>
        <p:txBody>
          <a:bodyPr/>
          <a:lstStyle/>
          <a:p>
            <a:pPr lvl="1" defTabSz="457200" eaLnBrk="1" hangingPunct="1">
              <a:defRPr/>
            </a:pPr>
            <a:r>
              <a:rPr dirty="0"/>
              <a:t>The </a:t>
            </a:r>
            <a:r>
              <a:rPr b="1" dirty="0"/>
              <a:t>price level</a:t>
            </a:r>
            <a:r>
              <a:rPr dirty="0"/>
              <a:t> is the average level of prices and the value of money.</a:t>
            </a:r>
          </a:p>
          <a:p>
            <a:pPr lvl="1" defTabSz="457200" eaLnBrk="1" hangingPunct="1">
              <a:defRPr/>
            </a:pPr>
            <a:r>
              <a:rPr lang="en-AU" dirty="0"/>
              <a:t>A persistently rising price level is </a:t>
            </a:r>
            <a:r>
              <a:rPr dirty="0"/>
              <a:t>called </a:t>
            </a:r>
            <a:r>
              <a:rPr b="1" dirty="0"/>
              <a:t>inflation</a:t>
            </a:r>
            <a:r>
              <a:rPr dirty="0"/>
              <a:t>.</a:t>
            </a:r>
          </a:p>
          <a:p>
            <a:pPr lvl="1" defTabSz="457200" eaLnBrk="1" hangingPunct="1">
              <a:defRPr/>
            </a:pPr>
            <a:r>
              <a:rPr lang="en-AU" dirty="0"/>
              <a:t>A persistently falling price level is </a:t>
            </a:r>
            <a:r>
              <a:rPr dirty="0"/>
              <a:t>called </a:t>
            </a:r>
            <a:r>
              <a:rPr b="1" dirty="0"/>
              <a:t>deflation</a:t>
            </a:r>
            <a:r>
              <a:rPr dirty="0"/>
              <a:t>.</a:t>
            </a:r>
          </a:p>
          <a:p>
            <a:pPr lvl="1" defTabSz="457200" eaLnBrk="1" hangingPunct="1">
              <a:defRPr/>
            </a:pPr>
            <a:r>
              <a:rPr dirty="0"/>
              <a:t>We are interested in the price level because we want to</a:t>
            </a:r>
          </a:p>
          <a:p>
            <a:pPr marL="540000" lvl="1" indent="-360000" defTabSz="457200" eaLnBrk="1" hangingPunct="1">
              <a:buClr>
                <a:srgbClr val="FFC000"/>
              </a:buClr>
              <a:buSzPct val="75000"/>
              <a:defRPr/>
            </a:pPr>
            <a:r>
              <a:rPr dirty="0"/>
              <a:t>1.	Measure the inflation rate or the deflation rate</a:t>
            </a:r>
          </a:p>
          <a:p>
            <a:pPr marL="540000" lvl="1" indent="-360000" defTabSz="457200" eaLnBrk="1" hangingPunct="1">
              <a:buClr>
                <a:srgbClr val="FFC000"/>
              </a:buClr>
              <a:buSzPct val="75000"/>
              <a:defRPr/>
            </a:pPr>
            <a:r>
              <a:rPr dirty="0"/>
              <a:t>2.	Distinguish between money values and real values of economic variables.</a:t>
            </a:r>
          </a:p>
        </p:txBody>
      </p:sp>
      <p:sp>
        <p:nvSpPr>
          <p:cNvPr id="76803"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10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10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wipe(left)">
                                      <p:cBhvr>
                                        <p:cTn id="17" dur="10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wipe(left)">
                                      <p:cBhvr>
                                        <p:cTn id="22" dur="1000"/>
                                        <p:tgtEl>
                                          <p:spTgt spid="49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wipe(left)">
                                      <p:cBhvr>
                                        <p:cTn id="27" dur="1000"/>
                                        <p:tgtEl>
                                          <p:spTgt spid="49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5">
                                            <p:txEl>
                                              <p:pRg st="5" end="5"/>
                                            </p:txEl>
                                          </p:spTgt>
                                        </p:tgtEl>
                                        <p:attrNameLst>
                                          <p:attrName>style.visibility</p:attrName>
                                        </p:attrNameLst>
                                      </p:cBhvr>
                                      <p:to>
                                        <p:strVal val="visible"/>
                                      </p:to>
                                    </p:set>
                                    <p:animEffect transition="in" filter="wipe(left)">
                                      <p:cBhvr>
                                        <p:cTn id="32" dur="1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0243" name="Rectangle 3"/>
          <p:cNvSpPr>
            <a:spLocks noGrp="1" noChangeArrowheads="1"/>
          </p:cNvSpPr>
          <p:nvPr>
            <p:ph idx="1"/>
          </p:nvPr>
        </p:nvSpPr>
        <p:spPr/>
        <p:txBody>
          <a:bodyPr/>
          <a:lstStyle/>
          <a:p>
            <a:pPr marL="107950" lvl="1" eaLnBrk="1" hangingPunct="1">
              <a:defRPr/>
            </a:pPr>
            <a:r>
              <a:rPr lang="en-CA" b="1" dirty="0">
                <a:solidFill>
                  <a:srgbClr val="1A71B7"/>
                </a:solidFill>
              </a:rPr>
              <a:t>Why Inflation and Deflation Are Problems </a:t>
            </a:r>
          </a:p>
          <a:p>
            <a:pPr marL="107950" lvl="1" eaLnBrk="1" hangingPunct="1">
              <a:defRPr/>
            </a:pPr>
            <a:r>
              <a:rPr lang="en-CA" dirty="0"/>
              <a:t>Low, steady, and anticipated inflation or deflation is not a problem. </a:t>
            </a:r>
          </a:p>
          <a:p>
            <a:pPr marL="107950" lvl="1" eaLnBrk="1" hangingPunct="1">
              <a:defRPr/>
            </a:pPr>
            <a:r>
              <a:rPr lang="en-CA" dirty="0"/>
              <a:t>Unpredictable inflation or deflation is a problem because it</a:t>
            </a:r>
          </a:p>
          <a:p>
            <a:pPr marL="107950" lvl="1" indent="-342000" eaLnBrk="1" hangingPunct="1">
              <a:buClr>
                <a:srgbClr val="7030A0"/>
              </a:buClr>
              <a:buSzPct val="120000"/>
              <a:buFont typeface="Wingdings" panose="05000000000000000000" pitchFamily="2" charset="2"/>
              <a:buChar char="§"/>
              <a:defRPr/>
            </a:pPr>
            <a:r>
              <a:rPr lang="en-CA" dirty="0"/>
              <a:t>Redistributes income</a:t>
            </a:r>
          </a:p>
          <a:p>
            <a:pPr marL="107950" lvl="1" indent="-342000" eaLnBrk="1" hangingPunct="1">
              <a:buClr>
                <a:srgbClr val="7030A0"/>
              </a:buClr>
              <a:buSzPct val="120000"/>
              <a:buFont typeface="Wingdings" panose="05000000000000000000" pitchFamily="2" charset="2"/>
              <a:buChar char="§"/>
              <a:defRPr/>
            </a:pPr>
            <a:r>
              <a:rPr lang="en-CA" dirty="0"/>
              <a:t>Redistributes wealth</a:t>
            </a:r>
          </a:p>
          <a:p>
            <a:pPr marL="107950" lvl="1" indent="-342000" eaLnBrk="1" hangingPunct="1">
              <a:buClr>
                <a:srgbClr val="7030A0"/>
              </a:buClr>
              <a:buSzPct val="120000"/>
              <a:buFont typeface="Wingdings" panose="05000000000000000000" pitchFamily="2" charset="2"/>
              <a:buChar char="§"/>
              <a:defRPr/>
            </a:pPr>
            <a:r>
              <a:rPr lang="en-CA" dirty="0"/>
              <a:t>Lowers real GDP and employment</a:t>
            </a:r>
          </a:p>
          <a:p>
            <a:pPr marL="107950" lvl="1" indent="-342000" eaLnBrk="1" hangingPunct="1">
              <a:buClr>
                <a:srgbClr val="7030A0"/>
              </a:buClr>
              <a:buSzPct val="120000"/>
              <a:buFont typeface="Wingdings" panose="05000000000000000000" pitchFamily="2" charset="2"/>
              <a:buChar char="§"/>
              <a:defRPr/>
            </a:pPr>
            <a:r>
              <a:rPr lang="en-CA" dirty="0"/>
              <a:t>Diverts resources from production</a:t>
            </a:r>
          </a:p>
        </p:txBody>
      </p:sp>
      <p:sp>
        <p:nvSpPr>
          <p:cNvPr id="78851" name="Rectangle 5"/>
          <p:cNvSpPr>
            <a:spLocks noGrp="1" noChangeArrowheads="1"/>
          </p:cNvSpPr>
          <p:nvPr>
            <p:ph type="title"/>
          </p:nvPr>
        </p:nvSpPr>
        <p:spPr>
          <a:noFill/>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0243">
                                            <p:txEl>
                                              <p:pRg st="1" end="1"/>
                                            </p:txEl>
                                          </p:spTgt>
                                        </p:tgtEl>
                                        <p:attrNameLst>
                                          <p:attrName>style.visibility</p:attrName>
                                        </p:attrNameLst>
                                      </p:cBhvr>
                                      <p:to>
                                        <p:strVal val="visible"/>
                                      </p:to>
                                    </p:set>
                                    <p:animEffect transition="in" filter="wipe(left)">
                                      <p:cBhvr>
                                        <p:cTn id="7" dur="1000"/>
                                        <p:tgtEl>
                                          <p:spTgt spid="650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0243">
                                            <p:txEl>
                                              <p:pRg st="2" end="2"/>
                                            </p:txEl>
                                          </p:spTgt>
                                        </p:tgtEl>
                                        <p:attrNameLst>
                                          <p:attrName>style.visibility</p:attrName>
                                        </p:attrNameLst>
                                      </p:cBhvr>
                                      <p:to>
                                        <p:strVal val="visible"/>
                                      </p:to>
                                    </p:set>
                                    <p:animEffect transition="in" filter="wipe(left)">
                                      <p:cBhvr>
                                        <p:cTn id="12" dur="1000"/>
                                        <p:tgtEl>
                                          <p:spTgt spid="650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0243">
                                            <p:txEl>
                                              <p:pRg st="3" end="3"/>
                                            </p:txEl>
                                          </p:spTgt>
                                        </p:tgtEl>
                                        <p:attrNameLst>
                                          <p:attrName>style.visibility</p:attrName>
                                        </p:attrNameLst>
                                      </p:cBhvr>
                                      <p:to>
                                        <p:strVal val="visible"/>
                                      </p:to>
                                    </p:set>
                                    <p:animEffect transition="in" filter="wipe(left)">
                                      <p:cBhvr>
                                        <p:cTn id="17" dur="1000"/>
                                        <p:tgtEl>
                                          <p:spTgt spid="6502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0243">
                                            <p:txEl>
                                              <p:pRg st="4" end="4"/>
                                            </p:txEl>
                                          </p:spTgt>
                                        </p:tgtEl>
                                        <p:attrNameLst>
                                          <p:attrName>style.visibility</p:attrName>
                                        </p:attrNameLst>
                                      </p:cBhvr>
                                      <p:to>
                                        <p:strVal val="visible"/>
                                      </p:to>
                                    </p:set>
                                    <p:animEffect transition="in" filter="wipe(left)">
                                      <p:cBhvr>
                                        <p:cTn id="22" dur="1000"/>
                                        <p:tgtEl>
                                          <p:spTgt spid="6502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0243">
                                            <p:txEl>
                                              <p:pRg st="5" end="5"/>
                                            </p:txEl>
                                          </p:spTgt>
                                        </p:tgtEl>
                                        <p:attrNameLst>
                                          <p:attrName>style.visibility</p:attrName>
                                        </p:attrNameLst>
                                      </p:cBhvr>
                                      <p:to>
                                        <p:strVal val="visible"/>
                                      </p:to>
                                    </p:set>
                                    <p:animEffect transition="in" filter="wipe(left)">
                                      <p:cBhvr>
                                        <p:cTn id="27" dur="1000"/>
                                        <p:tgtEl>
                                          <p:spTgt spid="6502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0243">
                                            <p:txEl>
                                              <p:pRg st="6" end="6"/>
                                            </p:txEl>
                                          </p:spTgt>
                                        </p:tgtEl>
                                        <p:attrNameLst>
                                          <p:attrName>style.visibility</p:attrName>
                                        </p:attrNameLst>
                                      </p:cBhvr>
                                      <p:to>
                                        <p:strVal val="visible"/>
                                      </p:to>
                                    </p:set>
                                    <p:animEffect transition="in" filter="wipe(left)">
                                      <p:cBhvr>
                                        <p:cTn id="32" dur="1000"/>
                                        <p:tgtEl>
                                          <p:spTgt spid="65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1" name="Rectangle 3"/>
          <p:cNvSpPr>
            <a:spLocks noGrp="1" noChangeArrowheads="1"/>
          </p:cNvSpPr>
          <p:nvPr>
            <p:ph idx="1"/>
          </p:nvPr>
        </p:nvSpPr>
        <p:spPr/>
        <p:txBody>
          <a:bodyPr/>
          <a:lstStyle/>
          <a:p>
            <a:pPr marL="107950" lvl="1" eaLnBrk="1" hangingPunct="1"/>
            <a:r>
              <a:rPr lang="en-CA" altLang="en-US"/>
              <a:t>Unpredictable changes in the inflation rate redistribute income in arbitrary ways between employers and workers and between borrowers and lenders.</a:t>
            </a:r>
          </a:p>
          <a:p>
            <a:pPr marL="107950" lvl="1" eaLnBrk="1" hangingPunct="1"/>
            <a:r>
              <a:rPr lang="en-CA" altLang="en-US"/>
              <a:t>A high inflation rate is a problem because it diverts resources from productive activities to inflation forecasting.</a:t>
            </a:r>
          </a:p>
          <a:p>
            <a:pPr marL="107950" lvl="1" eaLnBrk="1" hangingPunct="1"/>
            <a:r>
              <a:rPr lang="en-CA" altLang="en-US"/>
              <a:t>From a social perspective, this waste of resources is a cost of inflation.</a:t>
            </a:r>
          </a:p>
          <a:p>
            <a:pPr marL="107950" lvl="1" eaLnBrk="1" hangingPunct="1"/>
            <a:r>
              <a:rPr lang="en-CA" altLang="en-US"/>
              <a:t>At its worst, inflation becomes </a:t>
            </a:r>
            <a:r>
              <a:rPr lang="en-CA" altLang="en-US" b="1"/>
              <a:t>hyperinflation</a:t>
            </a:r>
            <a:r>
              <a:rPr lang="en-US" altLang="en-US" sz="2000"/>
              <a:t>—</a:t>
            </a:r>
            <a:r>
              <a:rPr lang="en-CA" altLang="en-US"/>
              <a:t>an inflation rate that is so rapid that workers are paid twice a day because money loses its value so quickly.</a:t>
            </a:r>
          </a:p>
        </p:txBody>
      </p:sp>
      <p:sp>
        <p:nvSpPr>
          <p:cNvPr id="80899" name="Rectangle 5"/>
          <p:cNvSpPr>
            <a:spLocks noGrp="1" noChangeArrowheads="1"/>
          </p:cNvSpPr>
          <p:nvPr>
            <p:ph type="title"/>
          </p:nvPr>
        </p:nvSpPr>
        <p:spPr>
          <a:noFill/>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2291">
                                            <p:txEl>
                                              <p:pRg st="1" end="1"/>
                                            </p:txEl>
                                          </p:spTgt>
                                        </p:tgtEl>
                                        <p:attrNameLst>
                                          <p:attrName>style.visibility</p:attrName>
                                        </p:attrNameLst>
                                      </p:cBhvr>
                                      <p:to>
                                        <p:strVal val="visible"/>
                                      </p:to>
                                    </p:set>
                                    <p:animEffect transition="in" filter="wipe(left)">
                                      <p:cBhvr>
                                        <p:cTn id="7" dur="1000"/>
                                        <p:tgtEl>
                                          <p:spTgt spid="65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2291">
                                            <p:txEl>
                                              <p:pRg st="2" end="2"/>
                                            </p:txEl>
                                          </p:spTgt>
                                        </p:tgtEl>
                                        <p:attrNameLst>
                                          <p:attrName>style.visibility</p:attrName>
                                        </p:attrNameLst>
                                      </p:cBhvr>
                                      <p:to>
                                        <p:strVal val="visible"/>
                                      </p:to>
                                    </p:set>
                                    <p:animEffect transition="in" filter="wipe(left)">
                                      <p:cBhvr>
                                        <p:cTn id="12" dur="1000"/>
                                        <p:tgtEl>
                                          <p:spTgt spid="65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2291">
                                            <p:txEl>
                                              <p:pRg st="3" end="3"/>
                                            </p:txEl>
                                          </p:spTgt>
                                        </p:tgtEl>
                                        <p:attrNameLst>
                                          <p:attrName>style.visibility</p:attrName>
                                        </p:attrNameLst>
                                      </p:cBhvr>
                                      <p:to>
                                        <p:strVal val="visible"/>
                                      </p:to>
                                    </p:set>
                                    <p:animEffect transition="in" filter="wipe(left)">
                                      <p:cBhvr>
                                        <p:cTn id="17" dur="1000"/>
                                        <p:tgtEl>
                                          <p:spTgt spid="65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marL="107950" lvl="1" eaLnBrk="1" hangingPunct="1"/>
            <a:r>
              <a:rPr lang="en-US" altLang="en-US" b="1" dirty="0">
                <a:solidFill>
                  <a:srgbClr val="1A71B7"/>
                </a:solidFill>
              </a:rPr>
              <a:t>The Consumer Price Index</a:t>
            </a:r>
          </a:p>
          <a:p>
            <a:pPr marL="107950" lvl="1" eaLnBrk="1" hangingPunct="1"/>
            <a:r>
              <a:rPr lang="en-US" altLang="en-US" dirty="0"/>
              <a:t>The </a:t>
            </a:r>
            <a:r>
              <a:rPr lang="en-US" altLang="en-US" b="1" dirty="0"/>
              <a:t>Consumer Price Index</a:t>
            </a:r>
            <a:r>
              <a:rPr lang="en-US" altLang="en-US" dirty="0"/>
              <a:t>, or </a:t>
            </a:r>
            <a:r>
              <a:rPr lang="en-US" altLang="en-US" b="1" dirty="0"/>
              <a:t>CPI</a:t>
            </a:r>
            <a:r>
              <a:rPr lang="en-US" altLang="en-US" dirty="0"/>
              <a:t>, measures the average of the prices paid by urban consumers for a “fixed” basket of consumer goods and services.</a:t>
            </a:r>
          </a:p>
        </p:txBody>
      </p:sp>
      <p:sp>
        <p:nvSpPr>
          <p:cNvPr id="82947"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Effect transition="in" filter="wipe(left)">
                                      <p:cBhvr>
                                        <p:cTn id="7" dur="1000"/>
                                        <p:tgtEl>
                                          <p:spTgt spid="54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a:xfrm>
            <a:off x="360363" y="1584325"/>
            <a:ext cx="8229600" cy="5035550"/>
          </a:xfrm>
        </p:spPr>
        <p:txBody>
          <a:bodyPr/>
          <a:lstStyle/>
          <a:p>
            <a:pPr marL="107950" eaLnBrk="1" hangingPunct="1">
              <a:tabLst>
                <a:tab pos="461963" algn="l"/>
              </a:tabLst>
            </a:pPr>
            <a:r>
              <a:rPr lang="en-US" altLang="en-US" b="0" dirty="0">
                <a:solidFill>
                  <a:schemeClr val="tx1"/>
                </a:solidFill>
              </a:rPr>
              <a:t>What kind of job market will you enter when you graduate?</a:t>
            </a:r>
          </a:p>
          <a:p>
            <a:pPr marL="107950" eaLnBrk="1" hangingPunct="1">
              <a:tabLst>
                <a:tab pos="461963" algn="l"/>
              </a:tabLst>
            </a:pPr>
            <a:r>
              <a:rPr lang="en-US" altLang="en-US" b="0" dirty="0">
                <a:solidFill>
                  <a:schemeClr val="tx1"/>
                </a:solidFill>
              </a:rPr>
              <a:t>The class of 2017 had a better </a:t>
            </a:r>
            <a:r>
              <a:rPr lang="en-GB" altLang="en-US" b="0" dirty="0">
                <a:solidFill>
                  <a:schemeClr val="tx1"/>
                </a:solidFill>
              </a:rPr>
              <a:t>time in the job market when 7 million Americans (down from 10 million in 2015) who wanted a job but couldn’t find one.</a:t>
            </a:r>
          </a:p>
          <a:p>
            <a:pPr marL="107950" eaLnBrk="1" hangingPunct="1">
              <a:tabLst>
                <a:tab pos="461963" algn="l"/>
              </a:tabLst>
            </a:pPr>
            <a:r>
              <a:rPr lang="en-US" altLang="en-US" b="0" dirty="0">
                <a:solidFill>
                  <a:schemeClr val="tx1"/>
                </a:solidFill>
              </a:rPr>
              <a:t>Also in 2015, 8 million people had given up looking for a full-time job and taken a part-time job.</a:t>
            </a:r>
          </a:p>
          <a:p>
            <a:pPr marL="107950" eaLnBrk="1" hangingPunct="1">
              <a:tabLst>
                <a:tab pos="461963" algn="l"/>
              </a:tabLst>
            </a:pPr>
            <a:r>
              <a:rPr lang="en-US" altLang="en-US" b="0" dirty="0">
                <a:solidFill>
                  <a:schemeClr val="tx1"/>
                </a:solidFill>
              </a:rPr>
              <a:t>The U.S. economy creates lots of jobs: during the recession of 2009, 139 million people had jobs—22 million more than in 1989. </a:t>
            </a:r>
          </a:p>
          <a:p>
            <a:pPr marL="107950" eaLnBrk="1" hangingPunct="1">
              <a:tabLst>
                <a:tab pos="461963" algn="l"/>
              </a:tabLst>
            </a:pPr>
            <a:r>
              <a:rPr lang="en-US" altLang="en-US" b="0" dirty="0">
                <a:solidFill>
                  <a:schemeClr val="tx1"/>
                </a:solidFill>
              </a:rPr>
              <a:t>In recent years, the population has grown faster than the number of jobs, so unemployment is a serious problem.</a:t>
            </a:r>
          </a:p>
        </p:txBody>
      </p:sp>
      <p:sp>
        <p:nvSpPr>
          <p:cNvPr id="11267"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animEffect transition="in" filter="wipe(left)">
                                      <p:cBhvr>
                                        <p:cTn id="7" dur="1000"/>
                                        <p:tgtEl>
                                          <p:spTgt spid="205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wipe(left)">
                                      <p:cBhvr>
                                        <p:cTn id="12" dur="1000"/>
                                        <p:tgtEl>
                                          <p:spTgt spid="205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wipe(left)">
                                      <p:cBhvr>
                                        <p:cTn id="17" dur="1000"/>
                                        <p:tgtEl>
                                          <p:spTgt spid="205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5827">
                                            <p:txEl>
                                              <p:pRg st="4" end="4"/>
                                            </p:txEl>
                                          </p:spTgt>
                                        </p:tgtEl>
                                        <p:attrNameLst>
                                          <p:attrName>style.visibility</p:attrName>
                                        </p:attrNameLst>
                                      </p:cBhvr>
                                      <p:to>
                                        <p:strVal val="visible"/>
                                      </p:to>
                                    </p:set>
                                    <p:animEffect transition="in" filter="wipe(left)">
                                      <p:cBhvr>
                                        <p:cTn id="22" dur="1000"/>
                                        <p:tgtEl>
                                          <p:spTgt spid="205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a:xfrm>
            <a:off x="360363" y="1584325"/>
            <a:ext cx="8229600" cy="5064125"/>
          </a:xfrm>
        </p:spPr>
        <p:txBody>
          <a:bodyPr/>
          <a:lstStyle/>
          <a:p>
            <a:pPr marL="107950" eaLnBrk="1" hangingPunct="1"/>
            <a:r>
              <a:rPr lang="en-US" altLang="en-US" dirty="0"/>
              <a:t>Reading the CPI Numbers</a:t>
            </a:r>
          </a:p>
          <a:p>
            <a:pPr marL="107950" lvl="1" eaLnBrk="1" hangingPunct="1"/>
            <a:r>
              <a:rPr lang="en-US" altLang="en-US" dirty="0"/>
              <a:t>The CPI is defined to equal 100 for the </a:t>
            </a:r>
            <a:r>
              <a:rPr lang="en-US" altLang="en-US" b="1" dirty="0"/>
              <a:t>reference base period</a:t>
            </a:r>
            <a:r>
              <a:rPr lang="en-US" altLang="en-US" dirty="0"/>
              <a:t>. </a:t>
            </a:r>
          </a:p>
          <a:p>
            <a:pPr marL="107950" lvl="1" eaLnBrk="1" hangingPunct="1"/>
            <a:r>
              <a:rPr lang="en-US" altLang="en-US" dirty="0"/>
              <a:t>Currently, the reference base period is 1982</a:t>
            </a:r>
            <a:r>
              <a:rPr lang="en-US" altLang="en-US" dirty="0">
                <a:sym typeface="Symbol" panose="05050102010706020507" pitchFamily="18" charset="2"/>
              </a:rPr>
              <a:t>1984</a:t>
            </a:r>
            <a:r>
              <a:rPr lang="en-US" altLang="en-US" dirty="0"/>
              <a:t>.</a:t>
            </a:r>
          </a:p>
          <a:p>
            <a:pPr marL="107950" lvl="1" eaLnBrk="1" hangingPunct="1"/>
            <a:r>
              <a:rPr lang="en-US" altLang="en-US" dirty="0"/>
              <a:t>That is, for the average of the 36 months from January 1982 through December 1984, the CPI equals 100.</a:t>
            </a:r>
          </a:p>
          <a:p>
            <a:pPr marL="107950" lvl="1" eaLnBrk="1" hangingPunct="1"/>
            <a:r>
              <a:rPr lang="en-US" altLang="en-US" dirty="0"/>
              <a:t>In June 2017, the CPI was 245.</a:t>
            </a:r>
          </a:p>
          <a:p>
            <a:pPr marL="107950" lvl="1" eaLnBrk="1" hangingPunct="1"/>
            <a:r>
              <a:rPr lang="en-US" altLang="en-US" dirty="0"/>
              <a:t>This number tells us that the average of the prices paid by urban consumers for a fixed basket of goods was 145 percent higher in June 2017 than it was during 1982</a:t>
            </a:r>
            <a:r>
              <a:rPr lang="en-US" altLang="en-US" dirty="0">
                <a:sym typeface="Symbol" panose="05050102010706020507" pitchFamily="18" charset="2"/>
              </a:rPr>
              <a:t>1984</a:t>
            </a:r>
            <a:r>
              <a:rPr lang="en-US" altLang="en-US" dirty="0"/>
              <a:t>.</a:t>
            </a:r>
          </a:p>
        </p:txBody>
      </p:sp>
      <p:sp>
        <p:nvSpPr>
          <p:cNvPr id="84995"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1" end="1"/>
                                            </p:txEl>
                                          </p:spTgt>
                                        </p:tgtEl>
                                        <p:attrNameLst>
                                          <p:attrName>style.visibility</p:attrName>
                                        </p:attrNameLst>
                                      </p:cBhvr>
                                      <p:to>
                                        <p:strVal val="visible"/>
                                      </p:to>
                                    </p:set>
                                    <p:animEffect transition="in" filter="wipe(left)">
                                      <p:cBhvr>
                                        <p:cTn id="7" dur="1000"/>
                                        <p:tgtEl>
                                          <p:spTgt spid="243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2" end="2"/>
                                            </p:txEl>
                                          </p:spTgt>
                                        </p:tgtEl>
                                        <p:attrNameLst>
                                          <p:attrName>style.visibility</p:attrName>
                                        </p:attrNameLst>
                                      </p:cBhvr>
                                      <p:to>
                                        <p:strVal val="visible"/>
                                      </p:to>
                                    </p:set>
                                    <p:animEffect transition="in" filter="wipe(left)">
                                      <p:cBhvr>
                                        <p:cTn id="12" dur="1000"/>
                                        <p:tgtEl>
                                          <p:spTgt spid="243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3" end="3"/>
                                            </p:txEl>
                                          </p:spTgt>
                                        </p:tgtEl>
                                        <p:attrNameLst>
                                          <p:attrName>style.visibility</p:attrName>
                                        </p:attrNameLst>
                                      </p:cBhvr>
                                      <p:to>
                                        <p:strVal val="visible"/>
                                      </p:to>
                                    </p:set>
                                    <p:animEffect transition="in" filter="wipe(left)">
                                      <p:cBhvr>
                                        <p:cTn id="17" dur="1000"/>
                                        <p:tgtEl>
                                          <p:spTgt spid="243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4" end="4"/>
                                            </p:txEl>
                                          </p:spTgt>
                                        </p:tgtEl>
                                        <p:attrNameLst>
                                          <p:attrName>style.visibility</p:attrName>
                                        </p:attrNameLst>
                                      </p:cBhvr>
                                      <p:to>
                                        <p:strVal val="visible"/>
                                      </p:to>
                                    </p:set>
                                    <p:animEffect transition="in" filter="wipe(left)">
                                      <p:cBhvr>
                                        <p:cTn id="22" dur="1000"/>
                                        <p:tgtEl>
                                          <p:spTgt spid="243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pRg st="5" end="5"/>
                                            </p:txEl>
                                          </p:spTgt>
                                        </p:tgtEl>
                                        <p:attrNameLst>
                                          <p:attrName>style.visibility</p:attrName>
                                        </p:attrNameLst>
                                      </p:cBhvr>
                                      <p:to>
                                        <p:strVal val="visible"/>
                                      </p:to>
                                    </p:set>
                                    <p:animEffect transition="in" filter="wipe(left)">
                                      <p:cBhvr>
                                        <p:cTn id="27" dur="1000"/>
                                        <p:tgtEl>
                                          <p:spTgt spid="243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9" name="Rectangle 3"/>
          <p:cNvSpPr>
            <a:spLocks noGrp="1" noChangeArrowheads="1"/>
          </p:cNvSpPr>
          <p:nvPr>
            <p:ph idx="1"/>
          </p:nvPr>
        </p:nvSpPr>
        <p:spPr/>
        <p:txBody>
          <a:bodyPr/>
          <a:lstStyle/>
          <a:p>
            <a:pPr marL="107950" eaLnBrk="1" hangingPunct="1">
              <a:defRPr/>
            </a:pPr>
            <a:r>
              <a:rPr lang="en-US" altLang="en-US" dirty="0"/>
              <a:t>Constructing the CPI</a:t>
            </a:r>
          </a:p>
          <a:p>
            <a:pPr marL="107950" lvl="1" eaLnBrk="1" hangingPunct="1">
              <a:defRPr/>
            </a:pPr>
            <a:r>
              <a:rPr dirty="0"/>
              <a:t>Constructing the CPI involves three stages:</a:t>
            </a:r>
          </a:p>
          <a:p>
            <a:pPr marL="107950" lvl="1" indent="342000" eaLnBrk="1" hangingPunct="1">
              <a:buClr>
                <a:srgbClr val="7030A0"/>
              </a:buClr>
              <a:buSzPct val="120000"/>
              <a:buFont typeface="Wingdings" panose="05000000000000000000" pitchFamily="2" charset="2"/>
              <a:buChar char="§"/>
              <a:defRPr/>
            </a:pPr>
            <a:r>
              <a:rPr dirty="0"/>
              <a:t>Selecting the CPI basket</a:t>
            </a:r>
          </a:p>
          <a:p>
            <a:pPr marL="107950" lvl="1" indent="342000" eaLnBrk="1" hangingPunct="1">
              <a:buClr>
                <a:srgbClr val="7030A0"/>
              </a:buClr>
              <a:buSzPct val="120000"/>
              <a:buFont typeface="Wingdings" panose="05000000000000000000" pitchFamily="2" charset="2"/>
              <a:buChar char="§"/>
              <a:defRPr/>
            </a:pPr>
            <a:r>
              <a:rPr dirty="0"/>
              <a:t>Conducting a monthly price survey</a:t>
            </a:r>
          </a:p>
          <a:p>
            <a:pPr marL="107950" lvl="1" indent="342000" eaLnBrk="1" hangingPunct="1">
              <a:buClr>
                <a:srgbClr val="7030A0"/>
              </a:buClr>
              <a:buSzPct val="120000"/>
              <a:buFont typeface="Wingdings" panose="05000000000000000000" pitchFamily="2" charset="2"/>
              <a:buChar char="§"/>
              <a:defRPr/>
            </a:pPr>
            <a:r>
              <a:rPr dirty="0"/>
              <a:t>Calculating the CPI</a:t>
            </a:r>
          </a:p>
        </p:txBody>
      </p:sp>
      <p:sp>
        <p:nvSpPr>
          <p:cNvPr id="87043"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xEl>
                                              <p:pRg st="1" end="1"/>
                                            </p:txEl>
                                          </p:spTgt>
                                        </p:tgtEl>
                                        <p:attrNameLst>
                                          <p:attrName>style.visibility</p:attrName>
                                        </p:attrNameLst>
                                      </p:cBhvr>
                                      <p:to>
                                        <p:strVal val="visible"/>
                                      </p:to>
                                    </p:set>
                                    <p:animEffect transition="in" filter="wipe(left)">
                                      <p:cBhvr>
                                        <p:cTn id="7" dur="1000"/>
                                        <p:tgtEl>
                                          <p:spTgt spid="244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4739">
                                            <p:txEl>
                                              <p:pRg st="2" end="2"/>
                                            </p:txEl>
                                          </p:spTgt>
                                        </p:tgtEl>
                                        <p:attrNameLst>
                                          <p:attrName>style.visibility</p:attrName>
                                        </p:attrNameLst>
                                      </p:cBhvr>
                                      <p:to>
                                        <p:strVal val="visible"/>
                                      </p:to>
                                    </p:set>
                                    <p:animEffect transition="in" filter="wipe(left)">
                                      <p:cBhvr>
                                        <p:cTn id="12" dur="1000"/>
                                        <p:tgtEl>
                                          <p:spTgt spid="2447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739">
                                            <p:txEl>
                                              <p:pRg st="3" end="3"/>
                                            </p:txEl>
                                          </p:spTgt>
                                        </p:tgtEl>
                                        <p:attrNameLst>
                                          <p:attrName>style.visibility</p:attrName>
                                        </p:attrNameLst>
                                      </p:cBhvr>
                                      <p:to>
                                        <p:strVal val="visible"/>
                                      </p:to>
                                    </p:set>
                                    <p:animEffect transition="in" filter="wipe(left)">
                                      <p:cBhvr>
                                        <p:cTn id="17" dur="1000"/>
                                        <p:tgtEl>
                                          <p:spTgt spid="2447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4739">
                                            <p:txEl>
                                              <p:pRg st="4" end="4"/>
                                            </p:txEl>
                                          </p:spTgt>
                                        </p:tgtEl>
                                        <p:attrNameLst>
                                          <p:attrName>style.visibility</p:attrName>
                                        </p:attrNameLst>
                                      </p:cBhvr>
                                      <p:to>
                                        <p:strVal val="visible"/>
                                      </p:to>
                                    </p:set>
                                    <p:animEffect transition="in" filter="wipe(left)">
                                      <p:cBhvr>
                                        <p:cTn id="22" dur="1000"/>
                                        <p:tgtEl>
                                          <p:spTgt spid="244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3"/>
          <p:cNvSpPr>
            <a:spLocks noGrp="1" noChangeArrowheads="1"/>
          </p:cNvSpPr>
          <p:nvPr>
            <p:ph idx="1"/>
          </p:nvPr>
        </p:nvSpPr>
        <p:spPr/>
        <p:txBody>
          <a:bodyPr/>
          <a:lstStyle/>
          <a:p>
            <a:pPr marL="107950" lvl="1" eaLnBrk="1" hangingPunct="1"/>
            <a:r>
              <a:rPr lang="en-US" altLang="en-US" b="1" dirty="0">
                <a:solidFill>
                  <a:srgbClr val="7030A0"/>
                </a:solidFill>
              </a:rPr>
              <a:t>The CPI Basket</a:t>
            </a:r>
          </a:p>
          <a:p>
            <a:pPr marL="107950" lvl="1" eaLnBrk="1" hangingPunct="1"/>
            <a:r>
              <a:rPr lang="en-US" altLang="en-US" dirty="0"/>
              <a:t>The CPI basket is based on a Consumer Expenditure Survey, which is undertaken infrequently.</a:t>
            </a:r>
          </a:p>
          <a:p>
            <a:pPr marL="107950" lvl="1" eaLnBrk="1" hangingPunct="1"/>
            <a:r>
              <a:rPr lang="en-US" altLang="en-US" dirty="0"/>
              <a:t>The CPI basket today is based on data collected in the Consumer Expenditure Survey of </a:t>
            </a:r>
            <a:r>
              <a:rPr lang="en-GB" altLang="en-US" dirty="0"/>
              <a:t>2016</a:t>
            </a:r>
            <a:r>
              <a:rPr lang="en-US" altLang="en-US" dirty="0"/>
              <a:t>.</a:t>
            </a:r>
          </a:p>
        </p:txBody>
      </p:sp>
      <p:sp>
        <p:nvSpPr>
          <p:cNvPr id="89091"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pRg st="1" end="1"/>
                                            </p:txEl>
                                          </p:spTgt>
                                        </p:tgtEl>
                                        <p:attrNameLst>
                                          <p:attrName>style.visibility</p:attrName>
                                        </p:attrNameLst>
                                      </p:cBhvr>
                                      <p:to>
                                        <p:strVal val="visible"/>
                                      </p:to>
                                    </p:set>
                                    <p:animEffect transition="in" filter="wipe(left)">
                                      <p:cBhvr>
                                        <p:cTn id="7" dur="1000"/>
                                        <p:tgtEl>
                                          <p:spTgt spid="2508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pRg st="2" end="2"/>
                                            </p:txEl>
                                          </p:spTgt>
                                        </p:tgtEl>
                                        <p:attrNameLst>
                                          <p:attrName>style.visibility</p:attrName>
                                        </p:attrNameLst>
                                      </p:cBhvr>
                                      <p:to>
                                        <p:strVal val="visible"/>
                                      </p:to>
                                    </p:set>
                                    <p:animEffect transition="in" filter="wipe(left)">
                                      <p:cBhvr>
                                        <p:cTn id="12" dur="1000"/>
                                        <p:tgtEl>
                                          <p:spTgt spid="250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bldLvl="3"/>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7" name="Rectangle 3"/>
          <p:cNvSpPr>
            <a:spLocks noGrp="1" noChangeArrowheads="1"/>
          </p:cNvSpPr>
          <p:nvPr>
            <p:ph idx="1"/>
          </p:nvPr>
        </p:nvSpPr>
        <p:spPr>
          <a:xfrm>
            <a:off x="360363" y="1584325"/>
            <a:ext cx="3887787" cy="4772025"/>
          </a:xfrm>
        </p:spPr>
        <p:txBody>
          <a:bodyPr/>
          <a:lstStyle/>
          <a:p>
            <a:pPr marL="107950" lvl="1" eaLnBrk="1" hangingPunct="1"/>
            <a:r>
              <a:rPr lang="en-US" altLang="en-US" dirty="0"/>
              <a:t>Figure 5.6 illustrates the CPI basket.</a:t>
            </a:r>
          </a:p>
          <a:p>
            <a:pPr marL="107950" lvl="1" eaLnBrk="1" hangingPunct="1"/>
            <a:r>
              <a:rPr lang="en-US" altLang="en-US" dirty="0"/>
              <a:t>Housing is the largest component.</a:t>
            </a:r>
          </a:p>
          <a:p>
            <a:pPr marL="107950" lvl="1" eaLnBrk="1" hangingPunct="1"/>
            <a:r>
              <a:rPr lang="en-US" altLang="en-US" dirty="0"/>
              <a:t>Transportation and food and beverages are the next largest components.</a:t>
            </a:r>
          </a:p>
          <a:p>
            <a:pPr marL="107950" lvl="1" eaLnBrk="1" hangingPunct="1"/>
            <a:r>
              <a:rPr lang="en-US" altLang="en-US" dirty="0"/>
              <a:t>All other components account for 27.4 percent of the basket.</a:t>
            </a:r>
          </a:p>
        </p:txBody>
      </p:sp>
      <p:sp>
        <p:nvSpPr>
          <p:cNvPr id="91139" name="Rectangle 2"/>
          <p:cNvSpPr>
            <a:spLocks noGrp="1" noChangeArrowheads="1"/>
          </p:cNvSpPr>
          <p:nvPr>
            <p:ph type="title"/>
          </p:nvPr>
        </p:nvSpPr>
        <p:spPr>
          <a:xfrm>
            <a:off x="1152525" y="304800"/>
            <a:ext cx="7162800" cy="1133475"/>
          </a:xfrm>
        </p:spPr>
        <p:txBody>
          <a:bodyPr/>
          <a:lstStyle/>
          <a:p>
            <a:pPr eaLnBrk="1" hangingPunct="1"/>
            <a:r>
              <a:rPr lang="en-AU" altLang="en-US"/>
              <a:t>Price Level, Inflation, and Deflation</a:t>
            </a:r>
            <a:endParaRPr lang="en-US" alt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000" y="1656000"/>
            <a:ext cx="4679633" cy="424243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000" y="1656000"/>
            <a:ext cx="4679633" cy="424243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0000" y="1656000"/>
            <a:ext cx="4679633" cy="4242435"/>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0000" y="1656000"/>
            <a:ext cx="4679633" cy="4242435"/>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0000" y="1656000"/>
            <a:ext cx="4679633" cy="4242435"/>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000" y="1656000"/>
            <a:ext cx="4679633" cy="4242435"/>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0000" y="1656000"/>
            <a:ext cx="4679633" cy="4242435"/>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0000" y="1656000"/>
            <a:ext cx="4679633" cy="4242435"/>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000" y="1656000"/>
            <a:ext cx="4679633" cy="4242435"/>
          </a:xfrm>
          <a:prstGeom prst="rect">
            <a:avLst/>
          </a:prstGeom>
        </p:spPr>
      </p:pic>
      <p:pic>
        <p:nvPicPr>
          <p:cNvPr id="22" name="Picture 21">
            <a:hlinkClick r:id="rId12" action="ppaction://hlinksldjump" tooltip="Click to expand the figure"/>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pRg st="1" end="1"/>
                                            </p:txEl>
                                          </p:spTgt>
                                        </p:tgtEl>
                                        <p:attrNameLst>
                                          <p:attrName>style.visibility</p:attrName>
                                        </p:attrNameLst>
                                      </p:cBhvr>
                                      <p:to>
                                        <p:strVal val="visible"/>
                                      </p:to>
                                    </p:set>
                                    <p:animEffect transition="in" filter="wipe(left)">
                                      <p:cBhvr>
                                        <p:cTn id="7" dur="1000"/>
                                        <p:tgtEl>
                                          <p:spTgt spid="25190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1907">
                                            <p:txEl>
                                              <p:pRg st="2" end="2"/>
                                            </p:txEl>
                                          </p:spTgt>
                                        </p:tgtEl>
                                        <p:attrNameLst>
                                          <p:attrName>style.visibility</p:attrName>
                                        </p:attrNameLst>
                                      </p:cBhvr>
                                      <p:to>
                                        <p:strVal val="visible"/>
                                      </p:to>
                                    </p:set>
                                    <p:animEffect transition="in" filter="wipe(left)">
                                      <p:cBhvr>
                                        <p:cTn id="15" dur="1000"/>
                                        <p:tgtEl>
                                          <p:spTgt spid="251907">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1000"/>
                                        <p:tgtEl>
                                          <p:spTgt spid="15"/>
                                        </p:tgtEl>
                                      </p:cBhvr>
                                    </p:animEffect>
                                  </p:childTnLst>
                                </p:cTn>
                              </p:par>
                              <p:par>
                                <p:cTn id="19" presetID="22" presetClass="entr" presetSubtype="8" fill="hold" nodeType="withEffect">
                                  <p:stCondLst>
                                    <p:cond delay="80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1907">
                                            <p:txEl>
                                              <p:pRg st="3" end="3"/>
                                            </p:txEl>
                                          </p:spTgt>
                                        </p:tgtEl>
                                        <p:attrNameLst>
                                          <p:attrName>style.visibility</p:attrName>
                                        </p:attrNameLst>
                                      </p:cBhvr>
                                      <p:to>
                                        <p:strVal val="visible"/>
                                      </p:to>
                                    </p:set>
                                    <p:animEffect transition="in" filter="wipe(left)">
                                      <p:cBhvr>
                                        <p:cTn id="26" dur="1000"/>
                                        <p:tgtEl>
                                          <p:spTgt spid="251907">
                                            <p:txEl>
                                              <p:pRg st="3" end="3"/>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1000"/>
                                        <p:tgtEl>
                                          <p:spTgt spid="18"/>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1000"/>
                                        <p:tgtEl>
                                          <p:spTgt spid="20"/>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uiExpand="1"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609600"/>
            <a:ext cx="5505450" cy="49911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609600"/>
            <a:ext cx="5505450" cy="49911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609600"/>
            <a:ext cx="5505450" cy="49911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8800" y="609600"/>
            <a:ext cx="5505450" cy="499110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8800" y="609600"/>
            <a:ext cx="5505450" cy="49911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8800" y="609600"/>
            <a:ext cx="5505450" cy="4991100"/>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8800" y="609600"/>
            <a:ext cx="5505450" cy="4991100"/>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28800" y="609600"/>
            <a:ext cx="5505450" cy="4991100"/>
          </a:xfrm>
          <a:prstGeom prst="rect">
            <a:avLst/>
          </a:prstGeom>
        </p:spPr>
      </p:pic>
      <p:pic>
        <p:nvPicPr>
          <p:cNvPr id="19" name="Pictur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28800" y="609600"/>
            <a:ext cx="5505450" cy="49911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1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1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marL="107950" lvl="1" eaLnBrk="1" hangingPunct="1"/>
            <a:r>
              <a:rPr lang="en-US" altLang="en-US" b="1">
                <a:solidFill>
                  <a:srgbClr val="7030A0"/>
                </a:solidFill>
              </a:rPr>
              <a:t>The Monthly Price Survey</a:t>
            </a:r>
          </a:p>
          <a:p>
            <a:pPr marL="107950" lvl="1" eaLnBrk="1" hangingPunct="1"/>
            <a:r>
              <a:rPr lang="en-US" altLang="en-US"/>
              <a:t>Every month, BLS employees check the prices of the 80,000 goods in the CPI basket in 30 metropolitan areas. </a:t>
            </a:r>
          </a:p>
          <a:p>
            <a:pPr marL="107950" lvl="1" eaLnBrk="1" hangingPunct="1"/>
            <a:r>
              <a:rPr lang="en-US" altLang="en-US" b="1">
                <a:solidFill>
                  <a:srgbClr val="7030A0"/>
                </a:solidFill>
              </a:rPr>
              <a:t>Calculating the CPI</a:t>
            </a:r>
          </a:p>
          <a:p>
            <a:pPr marL="107950" lvl="1" eaLnBrk="1" hangingPunct="1"/>
            <a:r>
              <a:rPr lang="en-US" altLang="en-US"/>
              <a:t>1. Find the cost of the CPI basket at base-period prices.</a:t>
            </a:r>
          </a:p>
          <a:p>
            <a:pPr marL="107950" lvl="1" eaLnBrk="1" hangingPunct="1"/>
            <a:r>
              <a:rPr lang="en-US" altLang="en-US"/>
              <a:t>2. Find the cost of the CPI basket at current-period prices.</a:t>
            </a:r>
          </a:p>
          <a:p>
            <a:pPr marL="107950" lvl="1" eaLnBrk="1" hangingPunct="1"/>
            <a:r>
              <a:rPr lang="en-US" altLang="en-US"/>
              <a:t>3. Calculate the CPI for the current period.</a:t>
            </a:r>
          </a:p>
        </p:txBody>
      </p:sp>
      <p:sp>
        <p:nvSpPr>
          <p:cNvPr id="95235"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6275">
                                            <p:txEl>
                                              <p:pRg st="1" end="1"/>
                                            </p:txEl>
                                          </p:spTgt>
                                        </p:tgtEl>
                                        <p:attrNameLst>
                                          <p:attrName>style.visibility</p:attrName>
                                        </p:attrNameLst>
                                      </p:cBhvr>
                                      <p:to>
                                        <p:strVal val="visible"/>
                                      </p:to>
                                    </p:set>
                                    <p:animEffect transition="in" filter="wipe(left)">
                                      <p:cBhvr>
                                        <p:cTn id="7" dur="1000"/>
                                        <p:tgtEl>
                                          <p:spTgt spid="5662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6275">
                                            <p:txEl>
                                              <p:pRg st="2" end="2"/>
                                            </p:txEl>
                                          </p:spTgt>
                                        </p:tgtEl>
                                        <p:attrNameLst>
                                          <p:attrName>style.visibility</p:attrName>
                                        </p:attrNameLst>
                                      </p:cBhvr>
                                      <p:to>
                                        <p:strVal val="visible"/>
                                      </p:to>
                                    </p:set>
                                    <p:animEffect transition="in" filter="wipe(left)">
                                      <p:cBhvr>
                                        <p:cTn id="12" dur="1000"/>
                                        <p:tgtEl>
                                          <p:spTgt spid="5662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6275">
                                            <p:txEl>
                                              <p:pRg st="3" end="3"/>
                                            </p:txEl>
                                          </p:spTgt>
                                        </p:tgtEl>
                                        <p:attrNameLst>
                                          <p:attrName>style.visibility</p:attrName>
                                        </p:attrNameLst>
                                      </p:cBhvr>
                                      <p:to>
                                        <p:strVal val="visible"/>
                                      </p:to>
                                    </p:set>
                                    <p:animEffect transition="in" filter="wipe(left)">
                                      <p:cBhvr>
                                        <p:cTn id="17" dur="1000"/>
                                        <p:tgtEl>
                                          <p:spTgt spid="5662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6275">
                                            <p:txEl>
                                              <p:pRg st="4" end="4"/>
                                            </p:txEl>
                                          </p:spTgt>
                                        </p:tgtEl>
                                        <p:attrNameLst>
                                          <p:attrName>style.visibility</p:attrName>
                                        </p:attrNameLst>
                                      </p:cBhvr>
                                      <p:to>
                                        <p:strVal val="visible"/>
                                      </p:to>
                                    </p:set>
                                    <p:animEffect transition="in" filter="wipe(left)">
                                      <p:cBhvr>
                                        <p:cTn id="22" dur="1000"/>
                                        <p:tgtEl>
                                          <p:spTgt spid="5662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6275">
                                            <p:txEl>
                                              <p:pRg st="5" end="5"/>
                                            </p:txEl>
                                          </p:spTgt>
                                        </p:tgtEl>
                                        <p:attrNameLst>
                                          <p:attrName>style.visibility</p:attrName>
                                        </p:attrNameLst>
                                      </p:cBhvr>
                                      <p:to>
                                        <p:strVal val="visible"/>
                                      </p:to>
                                    </p:set>
                                    <p:animEffect transition="in" filter="wipe(left)">
                                      <p:cBhvr>
                                        <p:cTn id="27" dur="1000"/>
                                        <p:tgtEl>
                                          <p:spTgt spid="566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a:xfrm>
            <a:off x="360364" y="1584325"/>
            <a:ext cx="4144962" cy="4883150"/>
          </a:xfrm>
        </p:spPr>
        <p:txBody>
          <a:bodyPr/>
          <a:lstStyle/>
          <a:p>
            <a:pPr marL="107950" lvl="1" eaLnBrk="1" hangingPunct="1"/>
            <a:r>
              <a:rPr lang="en-US" altLang="en-US" dirty="0"/>
              <a:t>Let’s work an example of the CPI calculation. </a:t>
            </a:r>
          </a:p>
          <a:p>
            <a:pPr marL="107950" lvl="1" eaLnBrk="1" hangingPunct="1"/>
            <a:r>
              <a:rPr lang="en-US" altLang="en-US" dirty="0"/>
              <a:t>In a simple economy, people consume only oranges and haircuts. </a:t>
            </a:r>
          </a:p>
          <a:p>
            <a:pPr marL="107950" lvl="1" eaLnBrk="1" hangingPunct="1"/>
            <a:r>
              <a:rPr lang="en-US" altLang="en-US" dirty="0"/>
              <a:t>The CPI basket is </a:t>
            </a:r>
            <a:br>
              <a:rPr lang="en-US" altLang="en-US" dirty="0"/>
            </a:br>
            <a:r>
              <a:rPr lang="en-US" altLang="en-US" dirty="0"/>
              <a:t>10 oranges and 5 haircuts.</a:t>
            </a:r>
          </a:p>
          <a:p>
            <a:pPr marL="107950" lvl="1" eaLnBrk="1" hangingPunct="1"/>
            <a:r>
              <a:rPr lang="en-US" altLang="en-US" dirty="0"/>
              <a:t>The table also shows the prices in the base period.</a:t>
            </a:r>
          </a:p>
          <a:p>
            <a:pPr marL="107950" lvl="1" eaLnBrk="1" hangingPunct="1"/>
            <a:r>
              <a:rPr lang="en-US" altLang="en-US" dirty="0"/>
              <a:t>The cost of the CPI basket in the base period was $50.</a:t>
            </a:r>
          </a:p>
        </p:txBody>
      </p:sp>
      <p:sp>
        <p:nvSpPr>
          <p:cNvPr id="97283" name="Rectangle 2"/>
          <p:cNvSpPr>
            <a:spLocks noGrp="1" noChangeArrowheads="1"/>
          </p:cNvSpPr>
          <p:nvPr>
            <p:ph type="title"/>
          </p:nvPr>
        </p:nvSpPr>
        <p:spPr>
          <a:xfrm>
            <a:off x="1152525" y="304800"/>
            <a:ext cx="7162800" cy="1133475"/>
          </a:xfrm>
        </p:spPr>
        <p:txBody>
          <a:bodyPr/>
          <a:lstStyle/>
          <a:p>
            <a:pPr eaLnBrk="1" hangingPunct="1"/>
            <a:r>
              <a:rPr lang="en-US" altLang="en-US"/>
              <a:t>Price Level, Inflation, and Deflation</a:t>
            </a:r>
          </a:p>
        </p:txBody>
      </p:sp>
      <p:pic>
        <p:nvPicPr>
          <p:cNvPr id="5" name="Picture 4">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7CFDAD2-096B-4851-B3E6-A8DDADC04E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5423" y="1838225"/>
            <a:ext cx="3377137" cy="4564214"/>
          </a:xfrm>
          <a:prstGeom prst="rect">
            <a:avLst/>
          </a:prstGeom>
        </p:spPr>
      </p:pic>
      <p:pic>
        <p:nvPicPr>
          <p:cNvPr id="8" name="Picture 7">
            <a:extLst>
              <a:ext uri="{FF2B5EF4-FFF2-40B4-BE49-F238E27FC236}">
                <a16:creationId xmlns:a16="http://schemas.microsoft.com/office/drawing/2014/main" id="{A2BA29BA-2F32-41C4-A138-EF51DBB29F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5423" y="1838225"/>
            <a:ext cx="3377137" cy="4564214"/>
          </a:xfrm>
          <a:prstGeom prst="rect">
            <a:avLst/>
          </a:prstGeom>
        </p:spPr>
      </p:pic>
      <p:sp>
        <p:nvSpPr>
          <p:cNvPr id="4" name="Rectangle 3">
            <a:extLst>
              <a:ext uri="{FF2B5EF4-FFF2-40B4-BE49-F238E27FC236}">
                <a16:creationId xmlns:a16="http://schemas.microsoft.com/office/drawing/2014/main" id="{E71556E9-BB98-49E1-BC67-C0A4693B4AFC}"/>
              </a:ext>
            </a:extLst>
          </p:cNvPr>
          <p:cNvSpPr/>
          <p:nvPr/>
        </p:nvSpPr>
        <p:spPr>
          <a:xfrm>
            <a:off x="5015423" y="2772697"/>
            <a:ext cx="1311635" cy="1141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wipe(left)">
                                      <p:cBhvr>
                                        <p:cTn id="7" dur="500"/>
                                        <p:tgtEl>
                                          <p:spTgt spid="2457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3">
                                            <p:txEl>
                                              <p:pRg st="2" end="2"/>
                                            </p:txEl>
                                          </p:spTgt>
                                        </p:tgtEl>
                                        <p:attrNameLst>
                                          <p:attrName>style.visibility</p:attrName>
                                        </p:attrNameLst>
                                      </p:cBhvr>
                                      <p:to>
                                        <p:strVal val="visible"/>
                                      </p:to>
                                    </p:set>
                                    <p:animEffect transition="in" filter="wipe(left)">
                                      <p:cBhvr>
                                        <p:cTn id="12" dur="500"/>
                                        <p:tgtEl>
                                          <p:spTgt spid="2457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5763">
                                            <p:txEl>
                                              <p:pRg st="3" end="3"/>
                                            </p:txEl>
                                          </p:spTgt>
                                        </p:tgtEl>
                                        <p:attrNameLst>
                                          <p:attrName>style.visibility</p:attrName>
                                        </p:attrNameLst>
                                      </p:cBhvr>
                                      <p:to>
                                        <p:strVal val="visible"/>
                                      </p:to>
                                    </p:set>
                                    <p:animEffect transition="in" filter="wipe(left)">
                                      <p:cBhvr>
                                        <p:cTn id="25" dur="500"/>
                                        <p:tgtEl>
                                          <p:spTgt spid="24576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5763">
                                            <p:txEl>
                                              <p:pRg st="4" end="4"/>
                                            </p:txEl>
                                          </p:spTgt>
                                        </p:tgtEl>
                                        <p:attrNameLst>
                                          <p:attrName>style.visibility</p:attrName>
                                        </p:attrNameLst>
                                      </p:cBhvr>
                                      <p:to>
                                        <p:strVal val="visible"/>
                                      </p:to>
                                    </p:set>
                                    <p:animEffect transition="in" filter="wipe(left)">
                                      <p:cBhvr>
                                        <p:cTn id="30" dur="500"/>
                                        <p:tgtEl>
                                          <p:spTgt spid="245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uiExpand="1" build="p" bldLvl="3" autoUpdateAnimBg="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73E701-DB00-4E96-840B-5D617D3BE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04800"/>
            <a:ext cx="4560570" cy="6163628"/>
          </a:xfrm>
          <a:prstGeom prst="rect">
            <a:avLst/>
          </a:prstGeom>
        </p:spPr>
      </p:pic>
      <p:pic>
        <p:nvPicPr>
          <p:cNvPr id="6" name="Picture 5">
            <a:extLst>
              <a:ext uri="{FF2B5EF4-FFF2-40B4-BE49-F238E27FC236}">
                <a16:creationId xmlns:a16="http://schemas.microsoft.com/office/drawing/2014/main" id="{F31041C2-0142-47D1-89D7-671085E30A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304800"/>
            <a:ext cx="4560570" cy="6163628"/>
          </a:xfrm>
          <a:prstGeom prst="rect">
            <a:avLst/>
          </a:prstGeom>
        </p:spPr>
      </p:pic>
      <p:pic>
        <p:nvPicPr>
          <p:cNvPr id="7" name="Picture 6">
            <a:extLst>
              <a:ext uri="{FF2B5EF4-FFF2-40B4-BE49-F238E27FC236}">
                <a16:creationId xmlns:a16="http://schemas.microsoft.com/office/drawing/2014/main" id="{3BDE64D1-9555-4599-96D6-B73A82D011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304800"/>
            <a:ext cx="4560570" cy="6163628"/>
          </a:xfrm>
          <a:prstGeom prst="rect">
            <a:avLst/>
          </a:prstGeom>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5006" name="Rectangle 30"/>
          <p:cNvSpPr>
            <a:spLocks noGrp="1" noChangeArrowheads="1"/>
          </p:cNvSpPr>
          <p:nvPr>
            <p:ph idx="1"/>
          </p:nvPr>
        </p:nvSpPr>
        <p:spPr/>
        <p:txBody>
          <a:bodyPr/>
          <a:lstStyle/>
          <a:p>
            <a:pPr marL="107950" lvl="1" eaLnBrk="1" hangingPunct="1"/>
            <a:r>
              <a:rPr lang="en-US" altLang="en-US" dirty="0"/>
              <a:t>Table 5.1(b) shows the fixed CPI basket of goods.</a:t>
            </a:r>
          </a:p>
          <a:p>
            <a:pPr marL="107950" lvl="1" eaLnBrk="1" hangingPunct="1"/>
            <a:r>
              <a:rPr lang="en-US" altLang="en-US" dirty="0"/>
              <a:t>It also shows the prices in the current period.</a:t>
            </a:r>
          </a:p>
          <a:p>
            <a:pPr marL="107950" lvl="1" eaLnBrk="1" hangingPunct="1"/>
            <a:r>
              <a:rPr lang="en-US" altLang="en-US" dirty="0"/>
              <a:t>The cost of the CPI basket at current-period prices is $70.</a:t>
            </a:r>
          </a:p>
        </p:txBody>
      </p:sp>
      <p:sp>
        <p:nvSpPr>
          <p:cNvPr id="101379" name="Rectangle 2"/>
          <p:cNvSpPr>
            <a:spLocks noGrp="1" noChangeArrowheads="1"/>
          </p:cNvSpPr>
          <p:nvPr>
            <p:ph type="title"/>
          </p:nvPr>
        </p:nvSpPr>
        <p:spPr/>
        <p:txBody>
          <a:bodyPr/>
          <a:lstStyle/>
          <a:p>
            <a:pPr eaLnBrk="1" hangingPunct="1"/>
            <a:r>
              <a:rPr lang="en-US" altLang="en-US"/>
              <a:t>Price Level, Inflation, and Deflation</a:t>
            </a:r>
          </a:p>
        </p:txBody>
      </p:sp>
      <p:pic>
        <p:nvPicPr>
          <p:cNvPr id="11" name="Picture 10">
            <a:hlinkClick r:id="rId3" action="ppaction://hlinksldjump" tooltip="Click to expand the figure"/>
            <a:extLst>
              <a:ext uri="{FF2B5EF4-FFF2-40B4-BE49-F238E27FC236}">
                <a16:creationId xmlns:a16="http://schemas.microsoft.com/office/drawing/2014/main" id="{E956EE37-B95C-44C9-BF92-D7AF870B6F4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53D55F00-FA54-434C-86C9-10E19F025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5423" y="1838225"/>
            <a:ext cx="3377137" cy="4564214"/>
          </a:xfrm>
          <a:prstGeom prst="rect">
            <a:avLst/>
          </a:prstGeom>
        </p:spPr>
      </p:pic>
      <p:pic>
        <p:nvPicPr>
          <p:cNvPr id="13" name="Picture 12">
            <a:extLst>
              <a:ext uri="{FF2B5EF4-FFF2-40B4-BE49-F238E27FC236}">
                <a16:creationId xmlns:a16="http://schemas.microsoft.com/office/drawing/2014/main" id="{F5E568FF-7006-4AA3-9A75-411557A131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5423" y="1838225"/>
            <a:ext cx="3377137" cy="4564214"/>
          </a:xfrm>
          <a:prstGeom prst="rect">
            <a:avLst/>
          </a:prstGeom>
        </p:spPr>
      </p:pic>
      <p:pic>
        <p:nvPicPr>
          <p:cNvPr id="14" name="Picture 13">
            <a:extLst>
              <a:ext uri="{FF2B5EF4-FFF2-40B4-BE49-F238E27FC236}">
                <a16:creationId xmlns:a16="http://schemas.microsoft.com/office/drawing/2014/main" id="{432FD725-0D2E-42B3-BEF3-1C8C18071F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5423" y="1838225"/>
            <a:ext cx="3377137" cy="4564214"/>
          </a:xfrm>
          <a:prstGeom prst="rect">
            <a:avLst/>
          </a:prstGeom>
        </p:spPr>
      </p:pic>
      <p:sp>
        <p:nvSpPr>
          <p:cNvPr id="19" name="Rectangle 18">
            <a:extLst>
              <a:ext uri="{FF2B5EF4-FFF2-40B4-BE49-F238E27FC236}">
                <a16:creationId xmlns:a16="http://schemas.microsoft.com/office/drawing/2014/main" id="{46728EA0-D8BA-421D-BF24-11C7F932081A}"/>
              </a:ext>
            </a:extLst>
          </p:cNvPr>
          <p:cNvSpPr/>
          <p:nvPr/>
        </p:nvSpPr>
        <p:spPr>
          <a:xfrm>
            <a:off x="5015423" y="2743200"/>
            <a:ext cx="1267389" cy="11708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62F60939-BCB4-44EF-8E45-D111999BF36F}"/>
              </a:ext>
            </a:extLst>
          </p:cNvPr>
          <p:cNvSpPr/>
          <p:nvPr/>
        </p:nvSpPr>
        <p:spPr>
          <a:xfrm>
            <a:off x="6548284" y="5014452"/>
            <a:ext cx="707922" cy="94389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5006">
                                            <p:txEl>
                                              <p:pRg st="1" end="1"/>
                                            </p:txEl>
                                          </p:spTgt>
                                        </p:tgtEl>
                                        <p:attrNameLst>
                                          <p:attrName>style.visibility</p:attrName>
                                        </p:attrNameLst>
                                      </p:cBhvr>
                                      <p:to>
                                        <p:strVal val="visible"/>
                                      </p:to>
                                    </p:set>
                                    <p:animEffect transition="in" filter="wipe(left)">
                                      <p:cBhvr>
                                        <p:cTn id="12" dur="500"/>
                                        <p:tgtEl>
                                          <p:spTgt spid="2550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5006">
                                            <p:txEl>
                                              <p:pRg st="2" end="2"/>
                                            </p:txEl>
                                          </p:spTgt>
                                        </p:tgtEl>
                                        <p:attrNameLst>
                                          <p:attrName>style.visibility</p:attrName>
                                        </p:attrNameLst>
                                      </p:cBhvr>
                                      <p:to>
                                        <p:strVal val="visible"/>
                                      </p:to>
                                    </p:set>
                                    <p:animEffect transition="in" filter="wipe(left)">
                                      <p:cBhvr>
                                        <p:cTn id="22" dur="500"/>
                                        <p:tgtEl>
                                          <p:spTgt spid="2550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6" grpId="0" uiExpand="1" build="p" bldLvl="3" autoUpdateAnimBg="0"/>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pPr marL="107950" lvl="1" eaLnBrk="1" hangingPunct="1"/>
            <a:r>
              <a:rPr lang="en-US" altLang="en-US" dirty="0"/>
              <a:t>The CPI is calculated using the formula:</a:t>
            </a:r>
          </a:p>
          <a:p>
            <a:pPr marL="107950" lvl="1" eaLnBrk="1" hangingPunct="1"/>
            <a:r>
              <a:rPr lang="en-US" altLang="en-US" dirty="0"/>
              <a:t>CPI = (Cost of basket at current-period prices </a:t>
            </a:r>
            <a:r>
              <a:rPr lang="en-US" altLang="en-US" dirty="0">
                <a:cs typeface="Arial" panose="020B0604020202020204" pitchFamily="34" charset="0"/>
              </a:rPr>
              <a:t>÷ </a:t>
            </a:r>
            <a:r>
              <a:rPr lang="en-US" altLang="en-US" dirty="0"/>
              <a:t>Cost of basket at base-period prices) </a:t>
            </a:r>
            <a:r>
              <a:rPr lang="en-US" altLang="en-US" dirty="0">
                <a:sym typeface="Euclid Symbol" pitchFamily="18" charset="2"/>
              </a:rPr>
              <a:t>x 100.</a:t>
            </a:r>
          </a:p>
          <a:p>
            <a:pPr marL="107950" lvl="1" eaLnBrk="1" hangingPunct="1"/>
            <a:r>
              <a:rPr lang="en-US" altLang="en-US" dirty="0">
                <a:sym typeface="Euclid Symbol" pitchFamily="18" charset="2"/>
              </a:rPr>
              <a:t>Using the numbers for the simple example, </a:t>
            </a:r>
          </a:p>
          <a:p>
            <a:pPr marL="107950" lvl="1" algn="ctr" eaLnBrk="1" hangingPunct="1"/>
            <a:r>
              <a:rPr lang="en-US" altLang="en-US" dirty="0">
                <a:sym typeface="Euclid Symbol" pitchFamily="18" charset="2"/>
              </a:rPr>
              <a:t>CPI = ($70 </a:t>
            </a:r>
            <a:r>
              <a:rPr lang="en-US" altLang="en-US" dirty="0">
                <a:cs typeface="Arial" panose="020B0604020202020204" pitchFamily="34" charset="0"/>
              </a:rPr>
              <a:t>÷</a:t>
            </a:r>
            <a:r>
              <a:rPr lang="en-US" altLang="en-US" dirty="0">
                <a:sym typeface="Euclid Symbol" pitchFamily="18" charset="2"/>
              </a:rPr>
              <a:t> $50)</a:t>
            </a:r>
            <a:r>
              <a:rPr lang="en-US" altLang="en-US" dirty="0"/>
              <a:t> </a:t>
            </a:r>
            <a:r>
              <a:rPr lang="en-US" altLang="en-US" dirty="0">
                <a:sym typeface="Euclid Symbol" pitchFamily="18" charset="2"/>
              </a:rPr>
              <a:t>x 100 = 140.</a:t>
            </a:r>
          </a:p>
          <a:p>
            <a:pPr marL="107950" lvl="1" eaLnBrk="1" hangingPunct="1"/>
            <a:r>
              <a:rPr lang="en-US" altLang="en-US" dirty="0">
                <a:sym typeface="Euclid Symbol" pitchFamily="18" charset="2"/>
              </a:rPr>
              <a:t>The CPI is 40 percent higher in the current period than it was in the base period.</a:t>
            </a:r>
          </a:p>
          <a:p>
            <a:pPr marL="107950" lvl="1" eaLnBrk="1" hangingPunct="1"/>
            <a:endParaRPr lang="en-US" altLang="en-US" dirty="0">
              <a:sym typeface="Euclid Symbol" pitchFamily="18" charset="2"/>
            </a:endParaRPr>
          </a:p>
        </p:txBody>
      </p:sp>
      <p:sp>
        <p:nvSpPr>
          <p:cNvPr id="103427"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left)">
                                      <p:cBhvr>
                                        <p:cTn id="7" dur="1000"/>
                                        <p:tgtEl>
                                          <p:spTgt spid="60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left)">
                                      <p:cBhvr>
                                        <p:cTn id="12" dur="1000"/>
                                        <p:tgtEl>
                                          <p:spTgt spid="60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wipe(left)">
                                      <p:cBhvr>
                                        <p:cTn id="17" dur="1000"/>
                                        <p:tgtEl>
                                          <p:spTgt spid="604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wipe(left)">
                                      <p:cBhvr>
                                        <p:cTn id="22" dur="10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1331" name="Rectangle 3"/>
          <p:cNvSpPr>
            <a:spLocks noGrp="1" noChangeArrowheads="1"/>
          </p:cNvSpPr>
          <p:nvPr>
            <p:ph idx="1"/>
          </p:nvPr>
        </p:nvSpPr>
        <p:spPr/>
        <p:txBody>
          <a:bodyPr/>
          <a:lstStyle/>
          <a:p>
            <a:pPr marL="107950" eaLnBrk="1" hangingPunct="1">
              <a:tabLst>
                <a:tab pos="461963" algn="l"/>
              </a:tabLst>
              <a:defRPr/>
            </a:pPr>
            <a:r>
              <a:rPr lang="en-US" altLang="en-US" dirty="0"/>
              <a:t>Why Unemployment Is a Problem</a:t>
            </a:r>
          </a:p>
          <a:p>
            <a:pPr marL="107950" lvl="1" eaLnBrk="1" hangingPunct="1">
              <a:tabLst>
                <a:tab pos="461963" algn="l"/>
              </a:tabLst>
              <a:defRPr/>
            </a:pPr>
            <a:r>
              <a:rPr dirty="0"/>
              <a:t>Unemployment results in</a:t>
            </a:r>
          </a:p>
          <a:p>
            <a:pPr marL="107950" lvl="1" indent="342000" eaLnBrk="1" hangingPunct="1">
              <a:buClr>
                <a:srgbClr val="7030A0"/>
              </a:buClr>
              <a:buSzPct val="120000"/>
              <a:buFont typeface="Wingdings" panose="05000000000000000000" pitchFamily="2" charset="2"/>
              <a:buChar char="§"/>
              <a:tabLst>
                <a:tab pos="461963" algn="l"/>
              </a:tabLst>
              <a:defRPr/>
            </a:pPr>
            <a:r>
              <a:rPr dirty="0"/>
              <a:t>Lost incomes and production</a:t>
            </a:r>
          </a:p>
          <a:p>
            <a:pPr marL="107950" lvl="1" indent="342000" eaLnBrk="1" hangingPunct="1">
              <a:buClr>
                <a:srgbClr val="7030A0"/>
              </a:buClr>
              <a:buSzPct val="120000"/>
              <a:buFont typeface="Wingdings" panose="05000000000000000000" pitchFamily="2" charset="2"/>
              <a:buChar char="§"/>
              <a:tabLst>
                <a:tab pos="461963" algn="l"/>
              </a:tabLst>
              <a:defRPr/>
            </a:pPr>
            <a:r>
              <a:rPr dirty="0"/>
              <a:t>Lost human capital</a:t>
            </a:r>
          </a:p>
          <a:p>
            <a:pPr marL="107950" lvl="1" eaLnBrk="1" hangingPunct="1">
              <a:tabLst>
                <a:tab pos="461963" algn="l"/>
              </a:tabLst>
              <a:defRPr/>
            </a:pPr>
            <a:r>
              <a:rPr dirty="0"/>
              <a:t>The loss of income is devastating for those who bear it. Employment benefits create a safety net but don’t fully replace lost wages, and not everyone receives benefits.</a:t>
            </a:r>
          </a:p>
          <a:p>
            <a:pPr marL="107950" lvl="1" eaLnBrk="1" hangingPunct="1">
              <a:tabLst>
                <a:tab pos="461963" algn="l"/>
              </a:tabLst>
              <a:defRPr/>
            </a:pPr>
            <a:r>
              <a:rPr dirty="0"/>
              <a:t>Prolonged unemployment permanently damages a person’s job prospects by destroying human capital.</a:t>
            </a:r>
          </a:p>
        </p:txBody>
      </p:sp>
      <p:sp>
        <p:nvSpPr>
          <p:cNvPr id="13315"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animEffect transition="in" filter="wipe(left)">
                                      <p:cBhvr>
                                        <p:cTn id="7" dur="1000"/>
                                        <p:tgtEl>
                                          <p:spTgt spid="611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31">
                                            <p:txEl>
                                              <p:pRg st="2" end="2"/>
                                            </p:txEl>
                                          </p:spTgt>
                                        </p:tgtEl>
                                        <p:attrNameLst>
                                          <p:attrName>style.visibility</p:attrName>
                                        </p:attrNameLst>
                                      </p:cBhvr>
                                      <p:to>
                                        <p:strVal val="visible"/>
                                      </p:to>
                                    </p:set>
                                    <p:animEffect transition="in" filter="wipe(left)">
                                      <p:cBhvr>
                                        <p:cTn id="12" dur="1000"/>
                                        <p:tgtEl>
                                          <p:spTgt spid="611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1331">
                                            <p:txEl>
                                              <p:pRg st="3" end="3"/>
                                            </p:txEl>
                                          </p:spTgt>
                                        </p:tgtEl>
                                        <p:attrNameLst>
                                          <p:attrName>style.visibility</p:attrName>
                                        </p:attrNameLst>
                                      </p:cBhvr>
                                      <p:to>
                                        <p:strVal val="visible"/>
                                      </p:to>
                                    </p:set>
                                    <p:animEffect transition="in" filter="wipe(left)">
                                      <p:cBhvr>
                                        <p:cTn id="17" dur="1000"/>
                                        <p:tgtEl>
                                          <p:spTgt spid="6113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1331">
                                            <p:txEl>
                                              <p:pRg st="4" end="4"/>
                                            </p:txEl>
                                          </p:spTgt>
                                        </p:tgtEl>
                                        <p:attrNameLst>
                                          <p:attrName>style.visibility</p:attrName>
                                        </p:attrNameLst>
                                      </p:cBhvr>
                                      <p:to>
                                        <p:strVal val="visible"/>
                                      </p:to>
                                    </p:set>
                                    <p:animEffect transition="in" filter="wipe(left)">
                                      <p:cBhvr>
                                        <p:cTn id="22" dur="1000"/>
                                        <p:tgtEl>
                                          <p:spTgt spid="6113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1331">
                                            <p:txEl>
                                              <p:pRg st="5" end="5"/>
                                            </p:txEl>
                                          </p:spTgt>
                                        </p:tgtEl>
                                        <p:attrNameLst>
                                          <p:attrName>style.visibility</p:attrName>
                                        </p:attrNameLst>
                                      </p:cBhvr>
                                      <p:to>
                                        <p:strVal val="visible"/>
                                      </p:to>
                                    </p:set>
                                    <p:animEffect transition="in" filter="wipe(left)">
                                      <p:cBhvr>
                                        <p:cTn id="27" dur="1000"/>
                                        <p:tgtEl>
                                          <p:spTgt spid="611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uiExpand="1"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7" name="Rectangle 3"/>
          <p:cNvSpPr>
            <a:spLocks noGrp="1" noChangeArrowheads="1"/>
          </p:cNvSpPr>
          <p:nvPr>
            <p:ph idx="1"/>
          </p:nvPr>
        </p:nvSpPr>
        <p:spPr/>
        <p:txBody>
          <a:bodyPr/>
          <a:lstStyle/>
          <a:p>
            <a:pPr marL="107950" defTabSz="2114550" eaLnBrk="1" hangingPunct="1"/>
            <a:r>
              <a:rPr lang="en-US" altLang="en-US"/>
              <a:t>Measuring the Inflation Rate</a:t>
            </a:r>
          </a:p>
          <a:p>
            <a:pPr marL="107950" lvl="1" defTabSz="2114550" eaLnBrk="1" hangingPunct="1"/>
            <a:r>
              <a:rPr lang="en-US" altLang="en-US"/>
              <a:t>The major purpose of the CPI is to measure inflation.</a:t>
            </a:r>
          </a:p>
          <a:p>
            <a:pPr marL="107950" lvl="1" defTabSz="2114550" eaLnBrk="1" hangingPunct="1"/>
            <a:r>
              <a:rPr lang="en-US" altLang="en-US"/>
              <a:t>The </a:t>
            </a:r>
            <a:r>
              <a:rPr lang="en-US" altLang="en-US" b="1" i="1"/>
              <a:t>inflation rate</a:t>
            </a:r>
            <a:r>
              <a:rPr lang="en-US" altLang="en-US"/>
              <a:t> is the percentage change in the price level from one year to the next.</a:t>
            </a:r>
          </a:p>
          <a:p>
            <a:pPr marL="107950" lvl="1" defTabSz="2114550" eaLnBrk="1" hangingPunct="1"/>
            <a:r>
              <a:rPr lang="en-US" altLang="en-US"/>
              <a:t>The inflation formula is:</a:t>
            </a:r>
          </a:p>
          <a:p>
            <a:pPr marL="107950" lvl="1" defTabSz="2114550" eaLnBrk="1" hangingPunct="1"/>
            <a:r>
              <a:rPr lang="en-US" altLang="en-US"/>
              <a:t>Inflation rate = [(CPI this year – CPI last year) </a:t>
            </a:r>
            <a:r>
              <a:rPr lang="en-US" altLang="en-US">
                <a:cs typeface="Arial" panose="020B0604020202020204" pitchFamily="34" charset="0"/>
              </a:rPr>
              <a:t>÷</a:t>
            </a:r>
            <a:r>
              <a:rPr lang="en-US" altLang="en-US"/>
              <a:t> CPI last 	year] </a:t>
            </a:r>
            <a:r>
              <a:rPr lang="en-US" altLang="en-US">
                <a:sym typeface="Symbol" panose="05050102010706020507" pitchFamily="18" charset="2"/>
              </a:rPr>
              <a:t></a:t>
            </a:r>
            <a:r>
              <a:rPr lang="en-US" altLang="en-US"/>
              <a:t> 100.</a:t>
            </a:r>
          </a:p>
        </p:txBody>
      </p:sp>
      <p:sp>
        <p:nvSpPr>
          <p:cNvPr id="105475"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animEffect transition="in" filter="wipe(left)">
                                      <p:cBhvr>
                                        <p:cTn id="7" dur="1000"/>
                                        <p:tgtEl>
                                          <p:spTgt spid="246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pRg st="2" end="2"/>
                                            </p:txEl>
                                          </p:spTgt>
                                        </p:tgtEl>
                                        <p:attrNameLst>
                                          <p:attrName>style.visibility</p:attrName>
                                        </p:attrNameLst>
                                      </p:cBhvr>
                                      <p:to>
                                        <p:strVal val="visible"/>
                                      </p:to>
                                    </p:set>
                                    <p:animEffect transition="in" filter="wipe(left)">
                                      <p:cBhvr>
                                        <p:cTn id="12" dur="1000"/>
                                        <p:tgtEl>
                                          <p:spTgt spid="2467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wipe(left)">
                                      <p:cBhvr>
                                        <p:cTn id="17" dur="1000"/>
                                        <p:tgtEl>
                                          <p:spTgt spid="246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pRg st="4" end="4"/>
                                            </p:txEl>
                                          </p:spTgt>
                                        </p:tgtEl>
                                        <p:attrNameLst>
                                          <p:attrName>style.visibility</p:attrName>
                                        </p:attrNameLst>
                                      </p:cBhvr>
                                      <p:to>
                                        <p:strVal val="visible"/>
                                      </p:to>
                                    </p:set>
                                    <p:animEffect transition="in" filter="wipe(left)">
                                      <p:cBhvr>
                                        <p:cTn id="22" dur="1000"/>
                                        <p:tgtEl>
                                          <p:spTgt spid="246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1587" name="Rectangle 3"/>
          <p:cNvSpPr>
            <a:spLocks noGrp="1" noChangeArrowheads="1"/>
          </p:cNvSpPr>
          <p:nvPr>
            <p:ph idx="1"/>
          </p:nvPr>
        </p:nvSpPr>
        <p:spPr>
          <a:xfrm>
            <a:off x="360363" y="1584325"/>
            <a:ext cx="4394517" cy="4849813"/>
          </a:xfrm>
        </p:spPr>
        <p:txBody>
          <a:bodyPr/>
          <a:lstStyle/>
          <a:p>
            <a:pPr lvl="1" eaLnBrk="1" hangingPunct="1">
              <a:defRPr/>
            </a:pPr>
            <a:r>
              <a:rPr lang="en-US" dirty="0"/>
              <a:t>Figure 5.7 shows the relationship between the price level and the inflation rate.</a:t>
            </a:r>
          </a:p>
          <a:p>
            <a:pPr lvl="1" eaLnBrk="1" hangingPunct="1">
              <a:defRPr/>
            </a:pPr>
            <a:r>
              <a:rPr lang="en-US" dirty="0"/>
              <a:t>The inflation rate is</a:t>
            </a:r>
          </a:p>
          <a:p>
            <a:pPr marL="324000" lvl="1" indent="-342000" eaLnBrk="1" hangingPunct="1">
              <a:buClr>
                <a:schemeClr val="tx1"/>
              </a:buClr>
              <a:buFont typeface="Wingdings" panose="05000000000000000000" pitchFamily="2" charset="2"/>
              <a:buChar char="§"/>
              <a:defRPr/>
            </a:pPr>
            <a:r>
              <a:rPr lang="en-US" dirty="0"/>
              <a:t>High when the price level is rising rapidly.</a:t>
            </a:r>
          </a:p>
          <a:p>
            <a:pPr marL="324000" lvl="1" indent="-342000" eaLnBrk="1" hangingPunct="1">
              <a:buClr>
                <a:schemeClr val="tx1"/>
              </a:buClr>
              <a:buFont typeface="Wingdings" panose="05000000000000000000" pitchFamily="2" charset="2"/>
              <a:buChar char="§"/>
              <a:defRPr/>
            </a:pPr>
            <a:r>
              <a:rPr lang="en-US" dirty="0"/>
              <a:t>Low when the price level is rising slowly.</a:t>
            </a:r>
          </a:p>
          <a:p>
            <a:pPr marL="324000" lvl="1" indent="-342000" eaLnBrk="1" hangingPunct="1">
              <a:buClr>
                <a:schemeClr val="tx1"/>
              </a:buClr>
              <a:buFont typeface="Wingdings" panose="05000000000000000000" pitchFamily="2" charset="2"/>
              <a:buChar char="§"/>
              <a:defRPr/>
            </a:pPr>
            <a:r>
              <a:rPr lang="en-US" dirty="0"/>
              <a:t>Negative when the price level is falling.</a:t>
            </a:r>
          </a:p>
        </p:txBody>
      </p:sp>
      <p:sp>
        <p:nvSpPr>
          <p:cNvPr id="107523" name="Rectangle 2"/>
          <p:cNvSpPr>
            <a:spLocks noGrp="1" noChangeArrowheads="1"/>
          </p:cNvSpPr>
          <p:nvPr>
            <p:ph type="title"/>
          </p:nvPr>
        </p:nvSpPr>
        <p:spPr>
          <a:xfrm>
            <a:off x="1152525" y="304800"/>
            <a:ext cx="7162800" cy="1133475"/>
          </a:xfrm>
        </p:spPr>
        <p:txBody>
          <a:bodyPr/>
          <a:lstStyle/>
          <a:p>
            <a:pPr eaLnBrk="1" hangingPunct="1"/>
            <a:r>
              <a:rPr lang="en-AU" altLang="en-US"/>
              <a:t>Price Level, Inflation, and Deflation</a:t>
            </a:r>
            <a:endParaRPr lang="en-US" alt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00" y="1224000"/>
            <a:ext cx="3297555" cy="541210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00" y="1224000"/>
            <a:ext cx="3297555" cy="5412105"/>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00" y="1224000"/>
            <a:ext cx="3297555" cy="5412105"/>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6000" y="1224000"/>
            <a:ext cx="3297555" cy="541210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6000" y="1224000"/>
            <a:ext cx="3297555" cy="5412105"/>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6000" y="1224000"/>
            <a:ext cx="3297555" cy="5412105"/>
          </a:xfrm>
          <a:prstGeom prst="rect">
            <a:avLst/>
          </a:prstGeom>
        </p:spPr>
      </p:pic>
      <p:pic>
        <p:nvPicPr>
          <p:cNvPr id="11" name="Picture 10">
            <a:hlinkClick r:id="rId9" action="ppaction://hlinksldjump" tooltip="Click to expand the figure"/>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1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51587">
                                            <p:txEl>
                                              <p:pRg st="1" end="1"/>
                                            </p:txEl>
                                          </p:spTgt>
                                        </p:tgtEl>
                                        <p:attrNameLst>
                                          <p:attrName>style.visibility</p:attrName>
                                        </p:attrNameLst>
                                      </p:cBhvr>
                                      <p:to>
                                        <p:strVal val="visible"/>
                                      </p:to>
                                    </p:set>
                                    <p:animEffect transition="in" filter="wipe(left)">
                                      <p:cBhvr>
                                        <p:cTn id="16" dur="500"/>
                                        <p:tgtEl>
                                          <p:spTgt spid="45158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51587">
                                            <p:txEl>
                                              <p:pRg st="2" end="2"/>
                                            </p:txEl>
                                          </p:spTgt>
                                        </p:tgtEl>
                                        <p:attrNameLst>
                                          <p:attrName>style.visibility</p:attrName>
                                        </p:attrNameLst>
                                      </p:cBhvr>
                                      <p:to>
                                        <p:strVal val="visible"/>
                                      </p:to>
                                    </p:set>
                                    <p:animEffect transition="in" filter="wipe(left)">
                                      <p:cBhvr>
                                        <p:cTn id="21" dur="1000"/>
                                        <p:tgtEl>
                                          <p:spTgt spid="451587">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51587">
                                            <p:txEl>
                                              <p:pRg st="3" end="3"/>
                                            </p:txEl>
                                          </p:spTgt>
                                        </p:tgtEl>
                                        <p:attrNameLst>
                                          <p:attrName>style.visibility</p:attrName>
                                        </p:attrNameLst>
                                      </p:cBhvr>
                                      <p:to>
                                        <p:strVal val="visible"/>
                                      </p:to>
                                    </p:set>
                                    <p:animEffect transition="in" filter="wipe(left)">
                                      <p:cBhvr>
                                        <p:cTn id="29" dur="1000"/>
                                        <p:tgtEl>
                                          <p:spTgt spid="451587">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1587">
                                            <p:txEl>
                                              <p:pRg st="4" end="4"/>
                                            </p:txEl>
                                          </p:spTgt>
                                        </p:tgtEl>
                                        <p:attrNameLst>
                                          <p:attrName>style.visibility</p:attrName>
                                        </p:attrNameLst>
                                      </p:cBhvr>
                                      <p:to>
                                        <p:strVal val="visible"/>
                                      </p:to>
                                    </p:set>
                                    <p:animEffect transition="in" filter="wipe(left)">
                                      <p:cBhvr>
                                        <p:cTn id="37" dur="1000"/>
                                        <p:tgtEl>
                                          <p:spTgt spid="451587">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uiExpand="1"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52400"/>
            <a:ext cx="3847147" cy="63141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152400"/>
            <a:ext cx="3847147" cy="631412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152400"/>
            <a:ext cx="3847147" cy="631412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0" y="152400"/>
            <a:ext cx="3847147" cy="6314123"/>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7000" y="152400"/>
            <a:ext cx="3847147" cy="6314123"/>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7000" y="152400"/>
            <a:ext cx="3847147" cy="631412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1" name="Rectangle 3"/>
          <p:cNvSpPr>
            <a:spLocks noGrp="1" noChangeArrowheads="1"/>
          </p:cNvSpPr>
          <p:nvPr>
            <p:ph idx="1"/>
          </p:nvPr>
        </p:nvSpPr>
        <p:spPr/>
        <p:txBody>
          <a:bodyPr/>
          <a:lstStyle/>
          <a:p>
            <a:pPr marL="107950" eaLnBrk="1" hangingPunct="1">
              <a:defRPr/>
            </a:pPr>
            <a:r>
              <a:rPr lang="en-US" altLang="en-US" dirty="0"/>
              <a:t>The Biased CPI</a:t>
            </a:r>
          </a:p>
          <a:p>
            <a:pPr marL="107950" lvl="1" eaLnBrk="1" hangingPunct="1">
              <a:defRPr/>
            </a:pPr>
            <a:r>
              <a:rPr dirty="0"/>
              <a:t>The CPI might overstate the true inflation rate for four reasons:</a:t>
            </a:r>
          </a:p>
          <a:p>
            <a:pPr marL="107950" lvl="1" indent="-342000" eaLnBrk="1" hangingPunct="1">
              <a:buClr>
                <a:srgbClr val="7030A0"/>
              </a:buClr>
              <a:buSzPct val="120000"/>
              <a:buFont typeface="Wingdings" panose="05000000000000000000" pitchFamily="2" charset="2"/>
              <a:buChar char="§"/>
              <a:defRPr/>
            </a:pPr>
            <a:r>
              <a:rPr dirty="0"/>
              <a:t>New goods bias</a:t>
            </a:r>
          </a:p>
          <a:p>
            <a:pPr marL="107950" lvl="1" indent="-342000" eaLnBrk="1" hangingPunct="1">
              <a:buClr>
                <a:srgbClr val="7030A0"/>
              </a:buClr>
              <a:buSzPct val="120000"/>
              <a:buFont typeface="Wingdings" panose="05000000000000000000" pitchFamily="2" charset="2"/>
              <a:buChar char="§"/>
              <a:defRPr/>
            </a:pPr>
            <a:r>
              <a:rPr dirty="0"/>
              <a:t>Quality change bias</a:t>
            </a:r>
          </a:p>
          <a:p>
            <a:pPr marL="107950" lvl="1" indent="-342000" eaLnBrk="1" hangingPunct="1">
              <a:buClr>
                <a:srgbClr val="7030A0"/>
              </a:buClr>
              <a:buSzPct val="120000"/>
              <a:buFont typeface="Wingdings" panose="05000000000000000000" pitchFamily="2" charset="2"/>
              <a:buChar char="§"/>
              <a:defRPr/>
            </a:pPr>
            <a:r>
              <a:rPr dirty="0"/>
              <a:t>Commodity substitution bias</a:t>
            </a:r>
          </a:p>
          <a:p>
            <a:pPr marL="107950" lvl="1" indent="-342000" eaLnBrk="1" hangingPunct="1">
              <a:buClr>
                <a:srgbClr val="7030A0"/>
              </a:buClr>
              <a:buSzPct val="120000"/>
              <a:buFont typeface="Wingdings" panose="05000000000000000000" pitchFamily="2" charset="2"/>
              <a:buChar char="§"/>
              <a:defRPr/>
            </a:pPr>
            <a:r>
              <a:rPr dirty="0"/>
              <a:t>Outlet substitution bias</a:t>
            </a:r>
          </a:p>
        </p:txBody>
      </p:sp>
      <p:sp>
        <p:nvSpPr>
          <p:cNvPr id="111619"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1">
                                            <p:txEl>
                                              <p:pRg st="1" end="1"/>
                                            </p:txEl>
                                          </p:spTgt>
                                        </p:tgtEl>
                                        <p:attrNameLst>
                                          <p:attrName>style.visibility</p:attrName>
                                        </p:attrNameLst>
                                      </p:cBhvr>
                                      <p:to>
                                        <p:strVal val="visible"/>
                                      </p:to>
                                    </p:set>
                                    <p:animEffect transition="in" filter="wipe(left)">
                                      <p:cBhvr>
                                        <p:cTn id="7" dur="1000"/>
                                        <p:tgtEl>
                                          <p:spTgt spid="2478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1">
                                            <p:txEl>
                                              <p:pRg st="2" end="2"/>
                                            </p:txEl>
                                          </p:spTgt>
                                        </p:tgtEl>
                                        <p:attrNameLst>
                                          <p:attrName>style.visibility</p:attrName>
                                        </p:attrNameLst>
                                      </p:cBhvr>
                                      <p:to>
                                        <p:strVal val="visible"/>
                                      </p:to>
                                    </p:set>
                                    <p:animEffect transition="in" filter="wipe(left)">
                                      <p:cBhvr>
                                        <p:cTn id="12" dur="1000"/>
                                        <p:tgtEl>
                                          <p:spTgt spid="2478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1">
                                            <p:txEl>
                                              <p:pRg st="3" end="3"/>
                                            </p:txEl>
                                          </p:spTgt>
                                        </p:tgtEl>
                                        <p:attrNameLst>
                                          <p:attrName>style.visibility</p:attrName>
                                        </p:attrNameLst>
                                      </p:cBhvr>
                                      <p:to>
                                        <p:strVal val="visible"/>
                                      </p:to>
                                    </p:set>
                                    <p:animEffect transition="in" filter="wipe(left)">
                                      <p:cBhvr>
                                        <p:cTn id="17" dur="1000"/>
                                        <p:tgtEl>
                                          <p:spTgt spid="2478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1">
                                            <p:txEl>
                                              <p:pRg st="4" end="4"/>
                                            </p:txEl>
                                          </p:spTgt>
                                        </p:tgtEl>
                                        <p:attrNameLst>
                                          <p:attrName>style.visibility</p:attrName>
                                        </p:attrNameLst>
                                      </p:cBhvr>
                                      <p:to>
                                        <p:strVal val="visible"/>
                                      </p:to>
                                    </p:set>
                                    <p:animEffect transition="in" filter="wipe(left)">
                                      <p:cBhvr>
                                        <p:cTn id="22" dur="1000"/>
                                        <p:tgtEl>
                                          <p:spTgt spid="2478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11">
                                            <p:txEl>
                                              <p:pRg st="5" end="5"/>
                                            </p:txEl>
                                          </p:spTgt>
                                        </p:tgtEl>
                                        <p:attrNameLst>
                                          <p:attrName>style.visibility</p:attrName>
                                        </p:attrNameLst>
                                      </p:cBhvr>
                                      <p:to>
                                        <p:strVal val="visible"/>
                                      </p:to>
                                    </p:set>
                                    <p:animEffect transition="in" filter="wipe(left)">
                                      <p:cBhvr>
                                        <p:cTn id="27" dur="1000"/>
                                        <p:tgtEl>
                                          <p:spTgt spid="247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5" name="Rectangle 3"/>
          <p:cNvSpPr>
            <a:spLocks noGrp="1" noChangeArrowheads="1"/>
          </p:cNvSpPr>
          <p:nvPr>
            <p:ph idx="1"/>
          </p:nvPr>
        </p:nvSpPr>
        <p:spPr/>
        <p:txBody>
          <a:bodyPr/>
          <a:lstStyle/>
          <a:p>
            <a:pPr marL="107950" lvl="1" eaLnBrk="1" hangingPunct="1"/>
            <a:r>
              <a:rPr lang="en-US" altLang="en-US" b="1">
                <a:solidFill>
                  <a:srgbClr val="7030A0"/>
                </a:solidFill>
              </a:rPr>
              <a:t>New Goods Bias</a:t>
            </a:r>
            <a:r>
              <a:rPr lang="en-US" altLang="en-US">
                <a:solidFill>
                  <a:srgbClr val="7030A0"/>
                </a:solidFill>
              </a:rPr>
              <a:t> </a:t>
            </a:r>
          </a:p>
          <a:p>
            <a:pPr marL="107950" lvl="1" eaLnBrk="1" hangingPunct="1"/>
            <a:r>
              <a:rPr lang="en-US" altLang="en-US"/>
              <a:t>New goods that were not available in the base year appear and, if they are more expensive than the goods they replace, they put an upward bias into the CPI.</a:t>
            </a:r>
          </a:p>
          <a:p>
            <a:pPr marL="107950" lvl="1" eaLnBrk="1" hangingPunct="1"/>
            <a:r>
              <a:rPr lang="en-US" altLang="en-US" b="1">
                <a:solidFill>
                  <a:srgbClr val="7030A0"/>
                </a:solidFill>
              </a:rPr>
              <a:t>Quality Change Bias</a:t>
            </a:r>
            <a:r>
              <a:rPr lang="en-US" altLang="en-US">
                <a:solidFill>
                  <a:srgbClr val="7030A0"/>
                </a:solidFill>
              </a:rPr>
              <a:t> </a:t>
            </a:r>
          </a:p>
          <a:p>
            <a:pPr marL="107950" lvl="1" eaLnBrk="1" hangingPunct="1"/>
            <a:r>
              <a:rPr lang="en-US" altLang="en-US"/>
              <a:t>Quality improvements occur every year. Part of the rise in the price is payment for improved quality and is not inflation. </a:t>
            </a:r>
          </a:p>
          <a:p>
            <a:pPr marL="107950" lvl="1" eaLnBrk="1" hangingPunct="1"/>
            <a:r>
              <a:rPr lang="en-US" altLang="en-US"/>
              <a:t>The CPI counts all the price rise as inflation.</a:t>
            </a:r>
          </a:p>
        </p:txBody>
      </p:sp>
      <p:sp>
        <p:nvSpPr>
          <p:cNvPr id="113667"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5">
                                            <p:txEl>
                                              <p:pRg st="1" end="1"/>
                                            </p:txEl>
                                          </p:spTgt>
                                        </p:tgtEl>
                                        <p:attrNameLst>
                                          <p:attrName>style.visibility</p:attrName>
                                        </p:attrNameLst>
                                      </p:cBhvr>
                                      <p:to>
                                        <p:strVal val="visible"/>
                                      </p:to>
                                    </p:set>
                                    <p:animEffect transition="in" filter="wipe(left)">
                                      <p:cBhvr>
                                        <p:cTn id="7" dur="1000"/>
                                        <p:tgtEl>
                                          <p:spTgt spid="259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5">
                                            <p:txEl>
                                              <p:pRg st="2" end="2"/>
                                            </p:txEl>
                                          </p:spTgt>
                                        </p:tgtEl>
                                        <p:attrNameLst>
                                          <p:attrName>style.visibility</p:attrName>
                                        </p:attrNameLst>
                                      </p:cBhvr>
                                      <p:to>
                                        <p:strVal val="visible"/>
                                      </p:to>
                                    </p:set>
                                    <p:animEffect transition="in" filter="wipe(left)">
                                      <p:cBhvr>
                                        <p:cTn id="12" dur="1000"/>
                                        <p:tgtEl>
                                          <p:spTgt spid="259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5">
                                            <p:txEl>
                                              <p:pRg st="3" end="3"/>
                                            </p:txEl>
                                          </p:spTgt>
                                        </p:tgtEl>
                                        <p:attrNameLst>
                                          <p:attrName>style.visibility</p:attrName>
                                        </p:attrNameLst>
                                      </p:cBhvr>
                                      <p:to>
                                        <p:strVal val="visible"/>
                                      </p:to>
                                    </p:set>
                                    <p:animEffect transition="in" filter="wipe(left)">
                                      <p:cBhvr>
                                        <p:cTn id="17" dur="1000"/>
                                        <p:tgtEl>
                                          <p:spTgt spid="2590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5">
                                            <p:txEl>
                                              <p:pRg st="4" end="4"/>
                                            </p:txEl>
                                          </p:spTgt>
                                        </p:tgtEl>
                                        <p:attrNameLst>
                                          <p:attrName>style.visibility</p:attrName>
                                        </p:attrNameLst>
                                      </p:cBhvr>
                                      <p:to>
                                        <p:strVal val="visible"/>
                                      </p:to>
                                    </p:set>
                                    <p:animEffect transition="in" filter="wipe(left)">
                                      <p:cBhvr>
                                        <p:cTn id="22" dur="1000"/>
                                        <p:tgtEl>
                                          <p:spTgt spid="259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uiExpand="1"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9" name="Rectangle 3"/>
          <p:cNvSpPr>
            <a:spLocks noGrp="1" noChangeArrowheads="1"/>
          </p:cNvSpPr>
          <p:nvPr>
            <p:ph idx="1"/>
          </p:nvPr>
        </p:nvSpPr>
        <p:spPr/>
        <p:txBody>
          <a:bodyPr/>
          <a:lstStyle/>
          <a:p>
            <a:pPr marL="107950" lvl="1" eaLnBrk="1" hangingPunct="1"/>
            <a:r>
              <a:rPr lang="en-US" altLang="en-US" b="1">
                <a:solidFill>
                  <a:srgbClr val="7030A0"/>
                </a:solidFill>
              </a:rPr>
              <a:t>Commodity Substitution Bias</a:t>
            </a:r>
            <a:r>
              <a:rPr lang="en-US" altLang="en-US">
                <a:solidFill>
                  <a:srgbClr val="7030A0"/>
                </a:solidFill>
              </a:rPr>
              <a:t> </a:t>
            </a:r>
          </a:p>
          <a:p>
            <a:pPr marL="107950" lvl="1" eaLnBrk="1" hangingPunct="1"/>
            <a:r>
              <a:rPr lang="en-US" altLang="en-US"/>
              <a:t>The market basket of goods used in calculating the CPI is fixed and does not take into account consumers’ substitutions away from goods whose relative prices increase.</a:t>
            </a:r>
          </a:p>
          <a:p>
            <a:pPr marL="107950" lvl="1" eaLnBrk="1" hangingPunct="1"/>
            <a:r>
              <a:rPr lang="en-US" altLang="en-US" b="1">
                <a:solidFill>
                  <a:srgbClr val="7030A0"/>
                </a:solidFill>
              </a:rPr>
              <a:t>Outlet Substitution Bias</a:t>
            </a:r>
            <a:r>
              <a:rPr lang="en-US" altLang="en-US">
                <a:solidFill>
                  <a:srgbClr val="7030A0"/>
                </a:solidFill>
              </a:rPr>
              <a:t> </a:t>
            </a:r>
          </a:p>
          <a:p>
            <a:pPr marL="107950" lvl="1" eaLnBrk="1" hangingPunct="1"/>
            <a:r>
              <a:rPr lang="en-US" altLang="en-US"/>
              <a:t>As the structure of retailing changes, people switch to buying from cheaper sources, but the CPI, as measured, does not take account of this outlet substitution.</a:t>
            </a:r>
          </a:p>
        </p:txBody>
      </p:sp>
      <p:sp>
        <p:nvSpPr>
          <p:cNvPr id="115715"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1" end="1"/>
                                            </p:txEl>
                                          </p:spTgt>
                                        </p:tgtEl>
                                        <p:attrNameLst>
                                          <p:attrName>style.visibility</p:attrName>
                                        </p:attrNameLst>
                                      </p:cBhvr>
                                      <p:to>
                                        <p:strVal val="visible"/>
                                      </p:to>
                                    </p:set>
                                    <p:animEffect transition="in" filter="wipe(left)">
                                      <p:cBhvr>
                                        <p:cTn id="7" dur="1000"/>
                                        <p:tgtEl>
                                          <p:spTgt spid="260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099">
                                            <p:txEl>
                                              <p:pRg st="2" end="2"/>
                                            </p:txEl>
                                          </p:spTgt>
                                        </p:tgtEl>
                                        <p:attrNameLst>
                                          <p:attrName>style.visibility</p:attrName>
                                        </p:attrNameLst>
                                      </p:cBhvr>
                                      <p:to>
                                        <p:strVal val="visible"/>
                                      </p:to>
                                    </p:set>
                                    <p:animEffect transition="in" filter="wipe(left)">
                                      <p:cBhvr>
                                        <p:cTn id="12" dur="1000"/>
                                        <p:tgtEl>
                                          <p:spTgt spid="260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099">
                                            <p:txEl>
                                              <p:pRg st="3" end="3"/>
                                            </p:txEl>
                                          </p:spTgt>
                                        </p:tgtEl>
                                        <p:attrNameLst>
                                          <p:attrName>style.visibility</p:attrName>
                                        </p:attrNameLst>
                                      </p:cBhvr>
                                      <p:to>
                                        <p:strVal val="visible"/>
                                      </p:to>
                                    </p:set>
                                    <p:animEffect transition="in" filter="wipe(left)">
                                      <p:cBhvr>
                                        <p:cTn id="17" dur="1000"/>
                                        <p:tgtEl>
                                          <p:spTgt spid="260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3" name="Rectangle 3"/>
          <p:cNvSpPr>
            <a:spLocks noGrp="1" noChangeArrowheads="1"/>
          </p:cNvSpPr>
          <p:nvPr>
            <p:ph idx="1"/>
          </p:nvPr>
        </p:nvSpPr>
        <p:spPr/>
        <p:txBody>
          <a:bodyPr/>
          <a:lstStyle/>
          <a:p>
            <a:pPr eaLnBrk="1" hangingPunct="1">
              <a:tabLst>
                <a:tab pos="400050" algn="l"/>
              </a:tabLst>
              <a:defRPr/>
            </a:pPr>
            <a:r>
              <a:rPr lang="en-AU" dirty="0"/>
              <a:t>The Magnitude of the Bias</a:t>
            </a:r>
          </a:p>
          <a:p>
            <a:pPr eaLnBrk="1" hangingPunct="1">
              <a:tabLst>
                <a:tab pos="400050" algn="l"/>
              </a:tabLst>
              <a:defRPr/>
            </a:pPr>
            <a:r>
              <a:rPr lang="en-US" b="0" dirty="0">
                <a:solidFill>
                  <a:schemeClr val="tx1"/>
                </a:solidFill>
              </a:rPr>
              <a:t>An estimate made in 1996 says that the CPI overstates inflation by 1.1 percentage points a year.</a:t>
            </a:r>
          </a:p>
          <a:p>
            <a:pPr eaLnBrk="1" hangingPunct="1">
              <a:tabLst>
                <a:tab pos="400050" algn="l"/>
              </a:tabLst>
              <a:defRPr/>
            </a:pPr>
            <a:r>
              <a:rPr lang="en-US" dirty="0"/>
              <a:t>Some Consequences of the Bias</a:t>
            </a:r>
          </a:p>
          <a:p>
            <a:pPr marL="540000" lvl="1" indent="-360000" eaLnBrk="1" hangingPunct="1">
              <a:buClr>
                <a:schemeClr val="tx1"/>
              </a:buClr>
              <a:buSzPct val="120000"/>
              <a:buFont typeface="Wingdings" panose="05000000000000000000" pitchFamily="2" charset="2"/>
              <a:buChar char="§"/>
              <a:tabLst>
                <a:tab pos="400050" algn="l"/>
              </a:tabLst>
              <a:defRPr/>
            </a:pPr>
            <a:r>
              <a:rPr dirty="0"/>
              <a:t>Distorts private contracts. </a:t>
            </a:r>
          </a:p>
          <a:p>
            <a:pPr marL="540000" lvl="1" indent="-360000" eaLnBrk="1" hangingPunct="1">
              <a:buClr>
                <a:schemeClr val="tx1"/>
              </a:buClr>
              <a:buSzPct val="120000"/>
              <a:buFont typeface="Wingdings" panose="05000000000000000000" pitchFamily="2" charset="2"/>
              <a:buChar char="§"/>
              <a:tabLst>
                <a:tab pos="400050" algn="l"/>
              </a:tabLst>
              <a:defRPr/>
            </a:pPr>
            <a:r>
              <a:rPr dirty="0"/>
              <a:t>Increases government outlays (close to a third of federal government outlays are linked to the CPI).</a:t>
            </a:r>
          </a:p>
          <a:p>
            <a:pPr lvl="1" eaLnBrk="1" hangingPunct="1">
              <a:buClr>
                <a:schemeClr val="tx1"/>
              </a:buClr>
              <a:buSzPct val="120000"/>
              <a:tabLst>
                <a:tab pos="400050" algn="l"/>
              </a:tabLst>
              <a:defRPr/>
            </a:pPr>
            <a:r>
              <a:rPr lang="en-GB" dirty="0"/>
              <a:t>The BLS has now corrected much of the bias, but some still remains</a:t>
            </a:r>
            <a:r>
              <a:rPr dirty="0"/>
              <a:t>.</a:t>
            </a:r>
          </a:p>
        </p:txBody>
      </p:sp>
      <p:sp>
        <p:nvSpPr>
          <p:cNvPr id="117763"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1123">
                                            <p:txEl>
                                              <p:pRg st="1" end="1"/>
                                            </p:txEl>
                                          </p:spTgt>
                                        </p:tgtEl>
                                        <p:attrNameLst>
                                          <p:attrName>style.visibility</p:attrName>
                                        </p:attrNameLst>
                                      </p:cBhvr>
                                      <p:to>
                                        <p:strVal val="visible"/>
                                      </p:to>
                                    </p:set>
                                    <p:animEffect transition="in" filter="wipe(left)">
                                      <p:cBhvr>
                                        <p:cTn id="7" dur="500"/>
                                        <p:tgtEl>
                                          <p:spTgt spid="261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1123">
                                            <p:txEl>
                                              <p:pRg st="2" end="2"/>
                                            </p:txEl>
                                          </p:spTgt>
                                        </p:tgtEl>
                                        <p:attrNameLst>
                                          <p:attrName>style.visibility</p:attrName>
                                        </p:attrNameLst>
                                      </p:cBhvr>
                                      <p:to>
                                        <p:strVal val="visible"/>
                                      </p:to>
                                    </p:set>
                                    <p:animEffect transition="in" filter="wipe(left)">
                                      <p:cBhvr>
                                        <p:cTn id="12" dur="500"/>
                                        <p:tgtEl>
                                          <p:spTgt spid="261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123">
                                            <p:txEl>
                                              <p:pRg st="3" end="3"/>
                                            </p:txEl>
                                          </p:spTgt>
                                        </p:tgtEl>
                                        <p:attrNameLst>
                                          <p:attrName>style.visibility</p:attrName>
                                        </p:attrNameLst>
                                      </p:cBhvr>
                                      <p:to>
                                        <p:strVal val="visible"/>
                                      </p:to>
                                    </p:set>
                                    <p:animEffect transition="in" filter="wipe(left)">
                                      <p:cBhvr>
                                        <p:cTn id="17" dur="1000"/>
                                        <p:tgtEl>
                                          <p:spTgt spid="2611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123">
                                            <p:txEl>
                                              <p:pRg st="4" end="4"/>
                                            </p:txEl>
                                          </p:spTgt>
                                        </p:tgtEl>
                                        <p:attrNameLst>
                                          <p:attrName>style.visibility</p:attrName>
                                        </p:attrNameLst>
                                      </p:cBhvr>
                                      <p:to>
                                        <p:strVal val="visible"/>
                                      </p:to>
                                    </p:set>
                                    <p:animEffect transition="in" filter="wipe(left)">
                                      <p:cBhvr>
                                        <p:cTn id="22" dur="1000"/>
                                        <p:tgtEl>
                                          <p:spTgt spid="2611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1123">
                                            <p:txEl>
                                              <p:pRg st="5" end="5"/>
                                            </p:txEl>
                                          </p:spTgt>
                                        </p:tgtEl>
                                        <p:attrNameLst>
                                          <p:attrName>style.visibility</p:attrName>
                                        </p:attrNameLst>
                                      </p:cBhvr>
                                      <p:to>
                                        <p:strVal val="visible"/>
                                      </p:to>
                                    </p:set>
                                    <p:animEffect transition="in" filter="wipe(left)">
                                      <p:cBhvr>
                                        <p:cTn id="27" dur="1000"/>
                                        <p:tgtEl>
                                          <p:spTgt spid="261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8435" name="Rectangle 3"/>
          <p:cNvSpPr>
            <a:spLocks noGrp="1" noChangeArrowheads="1"/>
          </p:cNvSpPr>
          <p:nvPr>
            <p:ph idx="1"/>
          </p:nvPr>
        </p:nvSpPr>
        <p:spPr/>
        <p:txBody>
          <a:bodyPr/>
          <a:lstStyle/>
          <a:p>
            <a:pPr marL="107950" eaLnBrk="1" hangingPunct="1">
              <a:tabLst>
                <a:tab pos="400050" algn="l"/>
              </a:tabLst>
              <a:defRPr/>
            </a:pPr>
            <a:r>
              <a:rPr lang="en-US" altLang="en-US" dirty="0"/>
              <a:t>Alternative Price Indexes</a:t>
            </a:r>
          </a:p>
          <a:p>
            <a:pPr marL="107950" lvl="1" eaLnBrk="1" hangingPunct="1">
              <a:tabLst>
                <a:tab pos="400050" algn="l"/>
              </a:tabLst>
              <a:defRPr/>
            </a:pPr>
            <a:r>
              <a:rPr dirty="0"/>
              <a:t>Alternative measures of the price level are</a:t>
            </a:r>
          </a:p>
          <a:p>
            <a:pPr marL="107950" lvl="1" indent="342000" eaLnBrk="1" hangingPunct="1">
              <a:buClr>
                <a:srgbClr val="7030A0"/>
              </a:buClr>
              <a:buSzPct val="120000"/>
              <a:buFont typeface="Wingdings" panose="05000000000000000000" pitchFamily="2" charset="2"/>
              <a:buChar char="§"/>
              <a:tabLst>
                <a:tab pos="400050" algn="l"/>
              </a:tabLst>
              <a:defRPr/>
            </a:pPr>
            <a:r>
              <a:rPr dirty="0"/>
              <a:t>Chained CPI</a:t>
            </a:r>
          </a:p>
          <a:p>
            <a:pPr marL="107950" lvl="1" indent="342000" eaLnBrk="1" hangingPunct="1">
              <a:buClr>
                <a:srgbClr val="7030A0"/>
              </a:buClr>
              <a:buSzPct val="120000"/>
              <a:buFont typeface="Wingdings" panose="05000000000000000000" pitchFamily="2" charset="2"/>
              <a:buChar char="§"/>
              <a:tabLst>
                <a:tab pos="400050" algn="l"/>
              </a:tabLst>
              <a:defRPr/>
            </a:pPr>
            <a:r>
              <a:rPr dirty="0"/>
              <a:t>Personal consumption expenditure deflator</a:t>
            </a:r>
          </a:p>
          <a:p>
            <a:pPr marL="107950" lvl="1" indent="342000" eaLnBrk="1" hangingPunct="1">
              <a:buClr>
                <a:srgbClr val="7030A0"/>
              </a:buClr>
              <a:buSzPct val="120000"/>
              <a:buFont typeface="Wingdings" panose="05000000000000000000" pitchFamily="2" charset="2"/>
              <a:buChar char="§"/>
              <a:tabLst>
                <a:tab pos="400050" algn="l"/>
              </a:tabLst>
              <a:defRPr/>
            </a:pPr>
            <a:r>
              <a:rPr dirty="0"/>
              <a:t>GDP deflator</a:t>
            </a:r>
          </a:p>
        </p:txBody>
      </p:sp>
      <p:sp>
        <p:nvSpPr>
          <p:cNvPr id="119811"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animEffect transition="in" filter="wipe(left)">
                                      <p:cBhvr>
                                        <p:cTn id="7" dur="1000"/>
                                        <p:tgtEl>
                                          <p:spTgt spid="658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8435">
                                            <p:txEl>
                                              <p:pRg st="2" end="2"/>
                                            </p:txEl>
                                          </p:spTgt>
                                        </p:tgtEl>
                                        <p:attrNameLst>
                                          <p:attrName>style.visibility</p:attrName>
                                        </p:attrNameLst>
                                      </p:cBhvr>
                                      <p:to>
                                        <p:strVal val="visible"/>
                                      </p:to>
                                    </p:set>
                                    <p:animEffect transition="in" filter="wipe(left)">
                                      <p:cBhvr>
                                        <p:cTn id="12" dur="1000"/>
                                        <p:tgtEl>
                                          <p:spTgt spid="6584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8435">
                                            <p:txEl>
                                              <p:pRg st="3" end="3"/>
                                            </p:txEl>
                                          </p:spTgt>
                                        </p:tgtEl>
                                        <p:attrNameLst>
                                          <p:attrName>style.visibility</p:attrName>
                                        </p:attrNameLst>
                                      </p:cBhvr>
                                      <p:to>
                                        <p:strVal val="visible"/>
                                      </p:to>
                                    </p:set>
                                    <p:animEffect transition="in" filter="wipe(left)">
                                      <p:cBhvr>
                                        <p:cTn id="17" dur="1000"/>
                                        <p:tgtEl>
                                          <p:spTgt spid="6584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8435">
                                            <p:txEl>
                                              <p:pRg st="4" end="4"/>
                                            </p:txEl>
                                          </p:spTgt>
                                        </p:tgtEl>
                                        <p:attrNameLst>
                                          <p:attrName>style.visibility</p:attrName>
                                        </p:attrNameLst>
                                      </p:cBhvr>
                                      <p:to>
                                        <p:strVal val="visible"/>
                                      </p:to>
                                    </p:set>
                                    <p:animEffect transition="in" filter="wipe(left)">
                                      <p:cBhvr>
                                        <p:cTn id="22" dur="1000"/>
                                        <p:tgtEl>
                                          <p:spTgt spid="65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build="p" bldLvl="3"/>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7" name="Rectangle 3"/>
          <p:cNvSpPr>
            <a:spLocks noGrp="1" noChangeArrowheads="1"/>
          </p:cNvSpPr>
          <p:nvPr>
            <p:ph idx="1"/>
          </p:nvPr>
        </p:nvSpPr>
        <p:spPr/>
        <p:txBody>
          <a:bodyPr/>
          <a:lstStyle/>
          <a:p>
            <a:pPr marL="107950" eaLnBrk="1" hangingPunct="1">
              <a:tabLst>
                <a:tab pos="400050" algn="l"/>
              </a:tabLst>
            </a:pPr>
            <a:r>
              <a:rPr lang="en-US" altLang="en-US" dirty="0">
                <a:solidFill>
                  <a:srgbClr val="7030A0"/>
                </a:solidFill>
              </a:rPr>
              <a:t>Chained CPI</a:t>
            </a:r>
          </a:p>
          <a:p>
            <a:pPr marL="107950" lvl="1">
              <a:tabLst>
                <a:tab pos="400050" algn="l"/>
              </a:tabLst>
            </a:pPr>
            <a:r>
              <a:rPr lang="en-GB" altLang="en-US" dirty="0"/>
              <a:t>The </a:t>
            </a:r>
            <a:r>
              <a:rPr lang="en-GB" altLang="en-US" i="1" dirty="0"/>
              <a:t>chained CPI </a:t>
            </a:r>
            <a:r>
              <a:rPr lang="en-GB" altLang="en-US" dirty="0"/>
              <a:t>is a price index that is calculated using a similar method to that used to calculate </a:t>
            </a:r>
            <a:r>
              <a:rPr lang="en-GB" altLang="en-US" i="1" dirty="0"/>
              <a:t>chained-dollar real GDP </a:t>
            </a:r>
            <a:r>
              <a:rPr lang="en-GB" altLang="en-US" dirty="0"/>
              <a:t>described in Chapter 21</a:t>
            </a:r>
            <a:r>
              <a:rPr lang="en-US" altLang="en-US" dirty="0">
                <a:sym typeface="Euclid Symbol" pitchFamily="18" charset="2"/>
              </a:rPr>
              <a:t>.</a:t>
            </a:r>
          </a:p>
        </p:txBody>
      </p:sp>
      <p:sp>
        <p:nvSpPr>
          <p:cNvPr id="121859"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animEffect transition="in" filter="wipe(left)">
                                      <p:cBhvr>
                                        <p:cTn id="7" dur="1000"/>
                                        <p:tgtEl>
                                          <p:spTgt spid="66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7" name="Rectangle 3"/>
          <p:cNvSpPr>
            <a:spLocks noGrp="1" noChangeArrowheads="1"/>
          </p:cNvSpPr>
          <p:nvPr>
            <p:ph idx="1"/>
          </p:nvPr>
        </p:nvSpPr>
        <p:spPr/>
        <p:txBody>
          <a:bodyPr/>
          <a:lstStyle/>
          <a:p>
            <a:pPr marL="107950" eaLnBrk="1" hangingPunct="1">
              <a:tabLst>
                <a:tab pos="400050" algn="l"/>
              </a:tabLst>
            </a:pPr>
            <a:r>
              <a:rPr lang="en-US" altLang="en-US" dirty="0">
                <a:solidFill>
                  <a:srgbClr val="7030A0"/>
                </a:solidFill>
              </a:rPr>
              <a:t>Personal Consumption Expenditure Deflator</a:t>
            </a:r>
          </a:p>
          <a:p>
            <a:pPr marL="107950" eaLnBrk="1" hangingPunct="1">
              <a:tabLst>
                <a:tab pos="400050" algn="l"/>
              </a:tabLst>
            </a:pPr>
            <a:r>
              <a:rPr lang="en-US" altLang="en-US" b="0" dirty="0">
                <a:solidFill>
                  <a:schemeClr val="tx1"/>
                </a:solidFill>
              </a:rPr>
              <a:t>The PCE deflator equals</a:t>
            </a:r>
          </a:p>
          <a:p>
            <a:pPr marL="107950" eaLnBrk="1" hangingPunct="1">
              <a:tabLst>
                <a:tab pos="400050" algn="l"/>
              </a:tabLst>
            </a:pPr>
            <a:r>
              <a:rPr lang="en-US" altLang="en-US" b="0" dirty="0">
                <a:solidFill>
                  <a:schemeClr val="tx1"/>
                </a:solidFill>
              </a:rPr>
              <a:t>(Nominal consumption expenditure </a:t>
            </a:r>
            <a:r>
              <a:rPr lang="en-US" altLang="en-US" b="0" dirty="0">
                <a:solidFill>
                  <a:schemeClr val="tx1"/>
                </a:solidFill>
                <a:cs typeface="Arial" panose="020B0604020202020204" pitchFamily="34" charset="0"/>
              </a:rPr>
              <a:t>÷ Real consumption expenditure) </a:t>
            </a:r>
            <a:r>
              <a:rPr lang="en-US" altLang="en-US" b="0" dirty="0">
                <a:solidFill>
                  <a:schemeClr val="tx1"/>
                </a:solidFill>
                <a:sym typeface="Euclid Symbol" pitchFamily="18" charset="2"/>
              </a:rPr>
              <a:t>x 100</a:t>
            </a:r>
          </a:p>
          <a:p>
            <a:pPr marL="107950" eaLnBrk="1" hangingPunct="1">
              <a:tabLst>
                <a:tab pos="400050" algn="l"/>
              </a:tabLst>
            </a:pPr>
            <a:r>
              <a:rPr lang="en-US" altLang="en-US" b="0" dirty="0">
                <a:solidFill>
                  <a:schemeClr val="tx1"/>
                </a:solidFill>
                <a:sym typeface="Euclid Symbol" pitchFamily="18" charset="2"/>
              </a:rPr>
              <a:t>PCE deflator is a broader measure of the price level than the CPI because it includes all consumption expenditure.</a:t>
            </a:r>
          </a:p>
          <a:p>
            <a:pPr marL="107950" eaLnBrk="1" hangingPunct="1">
              <a:tabLst>
                <a:tab pos="400050" algn="l"/>
              </a:tabLst>
            </a:pPr>
            <a:r>
              <a:rPr lang="en-US" altLang="en-US" dirty="0">
                <a:solidFill>
                  <a:srgbClr val="7030A0"/>
                </a:solidFill>
              </a:rPr>
              <a:t>GDP Deflator</a:t>
            </a:r>
            <a:endParaRPr lang="en-US" altLang="en-US" b="0" dirty="0">
              <a:solidFill>
                <a:srgbClr val="7030A0"/>
              </a:solidFill>
              <a:sym typeface="Euclid Symbol" pitchFamily="18" charset="2"/>
            </a:endParaRPr>
          </a:p>
          <a:p>
            <a:pPr marL="107950" eaLnBrk="1" hangingPunct="1">
              <a:tabLst>
                <a:tab pos="400050" algn="l"/>
              </a:tabLst>
            </a:pPr>
            <a:r>
              <a:rPr lang="en-US" altLang="en-US" b="0" dirty="0">
                <a:solidFill>
                  <a:schemeClr val="tx1"/>
                </a:solidFill>
                <a:sym typeface="Euclid Symbol" pitchFamily="18" charset="2"/>
              </a:rPr>
              <a:t>GDP deflator is like the PCE deflator except it includes the prices of all goods and services that are counted in GDP.  </a:t>
            </a:r>
          </a:p>
        </p:txBody>
      </p:sp>
      <p:sp>
        <p:nvSpPr>
          <p:cNvPr id="123907"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animEffect transition="in" filter="wipe(left)">
                                      <p:cBhvr>
                                        <p:cTn id="7" dur="1000"/>
                                        <p:tgtEl>
                                          <p:spTgt spid="666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6627">
                                            <p:txEl>
                                              <p:pRg st="2" end="2"/>
                                            </p:txEl>
                                          </p:spTgt>
                                        </p:tgtEl>
                                        <p:attrNameLst>
                                          <p:attrName>style.visibility</p:attrName>
                                        </p:attrNameLst>
                                      </p:cBhvr>
                                      <p:to>
                                        <p:strVal val="visible"/>
                                      </p:to>
                                    </p:set>
                                    <p:animEffect transition="in" filter="wipe(left)">
                                      <p:cBhvr>
                                        <p:cTn id="12" dur="1000"/>
                                        <p:tgtEl>
                                          <p:spTgt spid="666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6627">
                                            <p:txEl>
                                              <p:pRg st="3" end="3"/>
                                            </p:txEl>
                                          </p:spTgt>
                                        </p:tgtEl>
                                        <p:attrNameLst>
                                          <p:attrName>style.visibility</p:attrName>
                                        </p:attrNameLst>
                                      </p:cBhvr>
                                      <p:to>
                                        <p:strVal val="visible"/>
                                      </p:to>
                                    </p:set>
                                    <p:animEffect transition="in" filter="wipe(left)">
                                      <p:cBhvr>
                                        <p:cTn id="17" dur="1000"/>
                                        <p:tgtEl>
                                          <p:spTgt spid="6666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6627">
                                            <p:txEl>
                                              <p:pRg st="4" end="4"/>
                                            </p:txEl>
                                          </p:spTgt>
                                        </p:tgtEl>
                                        <p:attrNameLst>
                                          <p:attrName>style.visibility</p:attrName>
                                        </p:attrNameLst>
                                      </p:cBhvr>
                                      <p:to>
                                        <p:strVal val="visible"/>
                                      </p:to>
                                    </p:set>
                                    <p:animEffect transition="in" filter="wipe(left)">
                                      <p:cBhvr>
                                        <p:cTn id="22" dur="1000"/>
                                        <p:tgtEl>
                                          <p:spTgt spid="6666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6627">
                                            <p:txEl>
                                              <p:pRg st="5" end="5"/>
                                            </p:txEl>
                                          </p:spTgt>
                                        </p:tgtEl>
                                        <p:attrNameLst>
                                          <p:attrName>style.visibility</p:attrName>
                                        </p:attrNameLst>
                                      </p:cBhvr>
                                      <p:to>
                                        <p:strVal val="visible"/>
                                      </p:to>
                                    </p:set>
                                    <p:animEffect transition="in" filter="wipe(left)">
                                      <p:cBhvr>
                                        <p:cTn id="27" dur="1000"/>
                                        <p:tgtEl>
                                          <p:spTgt spid="66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3379" name="Rectangle 3"/>
          <p:cNvSpPr>
            <a:spLocks noGrp="1" noChangeArrowheads="1"/>
          </p:cNvSpPr>
          <p:nvPr>
            <p:ph idx="1"/>
          </p:nvPr>
        </p:nvSpPr>
        <p:spPr/>
        <p:txBody>
          <a:bodyPr/>
          <a:lstStyle/>
          <a:p>
            <a:pPr eaLnBrk="1" hangingPunct="1">
              <a:tabLst>
                <a:tab pos="461963" algn="l"/>
              </a:tabLst>
              <a:defRPr/>
            </a:pPr>
            <a:r>
              <a:rPr lang="en-US" altLang="en-US" dirty="0"/>
              <a:t>Current Population Survey</a:t>
            </a:r>
          </a:p>
          <a:p>
            <a:pPr lvl="1" eaLnBrk="1" hangingPunct="1">
              <a:tabLst>
                <a:tab pos="461963" algn="l"/>
              </a:tabLst>
              <a:defRPr/>
            </a:pPr>
            <a:r>
              <a:rPr dirty="0"/>
              <a:t>The U.S. Census Bureau conducts a monthly population survey to determine the status of the U.S. labor force.</a:t>
            </a:r>
          </a:p>
          <a:p>
            <a:pPr lvl="1" eaLnBrk="1" hangingPunct="1">
              <a:tabLst>
                <a:tab pos="461963" algn="l"/>
              </a:tabLst>
              <a:defRPr/>
            </a:pPr>
            <a:r>
              <a:rPr dirty="0"/>
              <a:t>The population is divided into two groups: </a:t>
            </a:r>
          </a:p>
          <a:p>
            <a:pPr marL="540000" lvl="1" indent="-360000" eaLnBrk="1" hangingPunct="1">
              <a:tabLst>
                <a:tab pos="461963" algn="l"/>
              </a:tabLst>
              <a:defRPr/>
            </a:pPr>
            <a:r>
              <a:rPr dirty="0"/>
              <a:t>1. The </a:t>
            </a:r>
            <a:r>
              <a:rPr b="1" dirty="0"/>
              <a:t>working-age population</a:t>
            </a:r>
            <a:r>
              <a:rPr dirty="0"/>
              <a:t>—the number of people aged 16 years and older who are not in jail, hospital, or some other institution</a:t>
            </a:r>
          </a:p>
          <a:p>
            <a:pPr marL="540000" lvl="1" indent="-360000" eaLnBrk="1" hangingPunct="1">
              <a:tabLst>
                <a:tab pos="461963" algn="l"/>
              </a:tabLst>
              <a:defRPr/>
            </a:pPr>
            <a:r>
              <a:rPr dirty="0"/>
              <a:t>2. People too young to work (under 16 years of age) or in institutional care</a:t>
            </a:r>
          </a:p>
        </p:txBody>
      </p:sp>
      <p:sp>
        <p:nvSpPr>
          <p:cNvPr id="15363"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3379">
                                            <p:txEl>
                                              <p:pRg st="1" end="1"/>
                                            </p:txEl>
                                          </p:spTgt>
                                        </p:tgtEl>
                                        <p:attrNameLst>
                                          <p:attrName>style.visibility</p:attrName>
                                        </p:attrNameLst>
                                      </p:cBhvr>
                                      <p:to>
                                        <p:strVal val="visible"/>
                                      </p:to>
                                    </p:set>
                                    <p:animEffect transition="in" filter="wipe(left)">
                                      <p:cBhvr>
                                        <p:cTn id="7" dur="1000"/>
                                        <p:tgtEl>
                                          <p:spTgt spid="613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3379">
                                            <p:txEl>
                                              <p:pRg st="2" end="2"/>
                                            </p:txEl>
                                          </p:spTgt>
                                        </p:tgtEl>
                                        <p:attrNameLst>
                                          <p:attrName>style.visibility</p:attrName>
                                        </p:attrNameLst>
                                      </p:cBhvr>
                                      <p:to>
                                        <p:strVal val="visible"/>
                                      </p:to>
                                    </p:set>
                                    <p:animEffect transition="in" filter="wipe(left)">
                                      <p:cBhvr>
                                        <p:cTn id="12" dur="1000"/>
                                        <p:tgtEl>
                                          <p:spTgt spid="6133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3379">
                                            <p:txEl>
                                              <p:pRg st="3" end="3"/>
                                            </p:txEl>
                                          </p:spTgt>
                                        </p:tgtEl>
                                        <p:attrNameLst>
                                          <p:attrName>style.visibility</p:attrName>
                                        </p:attrNameLst>
                                      </p:cBhvr>
                                      <p:to>
                                        <p:strVal val="visible"/>
                                      </p:to>
                                    </p:set>
                                    <p:animEffect transition="in" filter="wipe(left)">
                                      <p:cBhvr>
                                        <p:cTn id="17" dur="1000"/>
                                        <p:tgtEl>
                                          <p:spTgt spid="6133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3379">
                                            <p:txEl>
                                              <p:pRg st="4" end="4"/>
                                            </p:txEl>
                                          </p:spTgt>
                                        </p:tgtEl>
                                        <p:attrNameLst>
                                          <p:attrName>style.visibility</p:attrName>
                                        </p:attrNameLst>
                                      </p:cBhvr>
                                      <p:to>
                                        <p:strVal val="visible"/>
                                      </p:to>
                                    </p:set>
                                    <p:animEffect transition="in" filter="wipe(left)">
                                      <p:cBhvr>
                                        <p:cTn id="22" dur="1000"/>
                                        <p:tgtEl>
                                          <p:spTgt spid="613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2531" name="Rectangle 3"/>
          <p:cNvSpPr>
            <a:spLocks noGrp="1" noChangeArrowheads="1"/>
          </p:cNvSpPr>
          <p:nvPr>
            <p:ph idx="1"/>
          </p:nvPr>
        </p:nvSpPr>
        <p:spPr>
          <a:xfrm>
            <a:off x="360363" y="1584000"/>
            <a:ext cx="8408252" cy="5133975"/>
          </a:xfrm>
        </p:spPr>
        <p:txBody>
          <a:bodyPr/>
          <a:lstStyle/>
          <a:p>
            <a:pPr eaLnBrk="1" hangingPunct="1">
              <a:tabLst>
                <a:tab pos="400050" algn="l"/>
              </a:tabLst>
              <a:defRPr/>
            </a:pPr>
            <a:r>
              <a:rPr lang="en-US" altLang="en-US" dirty="0"/>
              <a:t>Core and Sticky-Price Inflation </a:t>
            </a:r>
          </a:p>
          <a:p>
            <a:pPr eaLnBrk="1" hangingPunct="1">
              <a:tabLst>
                <a:tab pos="400050" algn="l"/>
              </a:tabLst>
              <a:defRPr/>
            </a:pPr>
            <a:r>
              <a:rPr lang="en-US" altLang="en-US" b="0" dirty="0">
                <a:solidFill>
                  <a:schemeClr val="tx1"/>
                </a:solidFill>
              </a:rPr>
              <a:t>The core inflation rate attempts to reveal the underlying inflation trend.</a:t>
            </a:r>
          </a:p>
          <a:p>
            <a:pPr eaLnBrk="1" hangingPunct="1">
              <a:tabLst>
                <a:tab pos="400050" algn="l"/>
              </a:tabLst>
              <a:defRPr/>
            </a:pPr>
            <a:r>
              <a:rPr lang="en-US" altLang="en-US" b="0" dirty="0">
                <a:solidFill>
                  <a:schemeClr val="tx1"/>
                </a:solidFill>
              </a:rPr>
              <a:t>The</a:t>
            </a:r>
            <a:r>
              <a:rPr lang="en-US" altLang="en-US" dirty="0">
                <a:solidFill>
                  <a:srgbClr val="126723"/>
                </a:solidFill>
              </a:rPr>
              <a:t> </a:t>
            </a:r>
            <a:r>
              <a:rPr lang="en-US" altLang="en-US" dirty="0">
                <a:solidFill>
                  <a:schemeClr val="tx1"/>
                </a:solidFill>
              </a:rPr>
              <a:t>core inflation rate </a:t>
            </a:r>
            <a:r>
              <a:rPr lang="en-US" altLang="en-US" b="0" dirty="0">
                <a:solidFill>
                  <a:schemeClr val="tx1"/>
                </a:solidFill>
              </a:rPr>
              <a:t>is calculated as the percentage change in the PCE index excluding the prices of food and fuel, the two most volatile prices.</a:t>
            </a:r>
          </a:p>
          <a:p>
            <a:pPr eaLnBrk="1" hangingPunct="1">
              <a:tabLst>
                <a:tab pos="400050" algn="l"/>
              </a:tabLst>
              <a:defRPr/>
            </a:pPr>
            <a:r>
              <a:rPr lang="en-AU" altLang="en-US" b="0" dirty="0">
                <a:solidFill>
                  <a:schemeClr val="tx1"/>
                </a:solidFill>
              </a:rPr>
              <a:t>If </a:t>
            </a:r>
            <a:r>
              <a:rPr lang="en-GB" b="0" dirty="0">
                <a:solidFill>
                  <a:schemeClr val="tx1"/>
                </a:solidFill>
              </a:rPr>
              <a:t>the relative prices of the excluded items are changing, the core inflation rate will be a biased measure of the inflation.</a:t>
            </a:r>
          </a:p>
          <a:p>
            <a:pPr eaLnBrk="1" hangingPunct="1">
              <a:tabLst>
                <a:tab pos="400050" algn="l"/>
              </a:tabLst>
              <a:defRPr/>
            </a:pPr>
            <a:r>
              <a:rPr lang="en-GB" b="0" dirty="0">
                <a:solidFill>
                  <a:schemeClr val="tx1"/>
                </a:solidFill>
              </a:rPr>
              <a:t>A new method of revealing the inflation trend is to calculate the </a:t>
            </a:r>
            <a:r>
              <a:rPr lang="en-GB" dirty="0">
                <a:solidFill>
                  <a:schemeClr val="tx1"/>
                </a:solidFill>
              </a:rPr>
              <a:t>sticky-price inflation rate</a:t>
            </a:r>
            <a:r>
              <a:rPr lang="en-GB" b="0" dirty="0">
                <a:solidFill>
                  <a:schemeClr val="tx1"/>
                </a:solidFill>
              </a:rPr>
              <a:t>, which is the rate at which infrequently adjusted prices are changing. </a:t>
            </a:r>
            <a:endParaRPr lang="en-US" altLang="en-US" b="0" dirty="0">
              <a:solidFill>
                <a:schemeClr val="tx1"/>
              </a:solidFill>
            </a:endParaRPr>
          </a:p>
          <a:p>
            <a:pPr marL="0" eaLnBrk="1" hangingPunct="1">
              <a:spcBef>
                <a:spcPts val="1400"/>
              </a:spcBef>
              <a:tabLst>
                <a:tab pos="400050" algn="l"/>
              </a:tabLst>
              <a:defRPr/>
            </a:pPr>
            <a:endParaRPr lang="en-US" altLang="en-US" b="0" dirty="0">
              <a:solidFill>
                <a:schemeClr val="tx1"/>
              </a:solidFill>
            </a:endParaRPr>
          </a:p>
        </p:txBody>
      </p:sp>
      <p:sp>
        <p:nvSpPr>
          <p:cNvPr id="125955" name="Rectangle 2"/>
          <p:cNvSpPr>
            <a:spLocks noGrp="1" noChangeArrowheads="1"/>
          </p:cNvSpPr>
          <p:nvPr>
            <p:ph type="title"/>
          </p:nvPr>
        </p:nvSpPr>
        <p:spPr/>
        <p:txBody>
          <a:bodyPr/>
          <a:lstStyle/>
          <a:p>
            <a:pPr eaLnBrk="1" hangingPunct="1"/>
            <a:r>
              <a:rPr lang="en-AU" altLang="en-US"/>
              <a:t>Price Level, Inflation, and Deflation</a:t>
            </a:r>
            <a:endParaRPr lang="en-US"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2531">
                                            <p:txEl>
                                              <p:pRg st="1" end="1"/>
                                            </p:txEl>
                                          </p:spTgt>
                                        </p:tgtEl>
                                        <p:attrNameLst>
                                          <p:attrName>style.visibility</p:attrName>
                                        </p:attrNameLst>
                                      </p:cBhvr>
                                      <p:to>
                                        <p:strVal val="visible"/>
                                      </p:to>
                                    </p:set>
                                    <p:animEffect transition="in" filter="wipe(left)">
                                      <p:cBhvr>
                                        <p:cTn id="7" dur="1000"/>
                                        <p:tgtEl>
                                          <p:spTgt spid="66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2531">
                                            <p:txEl>
                                              <p:pRg st="2" end="2"/>
                                            </p:txEl>
                                          </p:spTgt>
                                        </p:tgtEl>
                                        <p:attrNameLst>
                                          <p:attrName>style.visibility</p:attrName>
                                        </p:attrNameLst>
                                      </p:cBhvr>
                                      <p:to>
                                        <p:strVal val="visible"/>
                                      </p:to>
                                    </p:set>
                                    <p:animEffect transition="in" filter="wipe(left)">
                                      <p:cBhvr>
                                        <p:cTn id="12" dur="1000"/>
                                        <p:tgtEl>
                                          <p:spTgt spid="66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2531">
                                            <p:txEl>
                                              <p:pRg st="3" end="3"/>
                                            </p:txEl>
                                          </p:spTgt>
                                        </p:tgtEl>
                                        <p:attrNameLst>
                                          <p:attrName>style.visibility</p:attrName>
                                        </p:attrNameLst>
                                      </p:cBhvr>
                                      <p:to>
                                        <p:strVal val="visible"/>
                                      </p:to>
                                    </p:set>
                                    <p:animEffect transition="in" filter="wipe(left)">
                                      <p:cBhvr>
                                        <p:cTn id="17" dur="1000"/>
                                        <p:tgtEl>
                                          <p:spTgt spid="66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2531">
                                            <p:txEl>
                                              <p:pRg st="4" end="4"/>
                                            </p:txEl>
                                          </p:spTgt>
                                        </p:tgtEl>
                                        <p:attrNameLst>
                                          <p:attrName>style.visibility</p:attrName>
                                        </p:attrNameLst>
                                      </p:cBhvr>
                                      <p:to>
                                        <p:strVal val="visible"/>
                                      </p:to>
                                    </p:set>
                                    <p:animEffect transition="in" filter="wipe(left)">
                                      <p:cBhvr>
                                        <p:cTn id="22" dur="1000"/>
                                        <p:tgtEl>
                                          <p:spTgt spid="66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2531" name="Rectangle 3"/>
          <p:cNvSpPr>
            <a:spLocks noGrp="1" noChangeArrowheads="1"/>
          </p:cNvSpPr>
          <p:nvPr>
            <p:ph idx="1"/>
          </p:nvPr>
        </p:nvSpPr>
        <p:spPr>
          <a:xfrm>
            <a:off x="360364" y="1584325"/>
            <a:ext cx="3649662" cy="4987925"/>
          </a:xfrm>
        </p:spPr>
        <p:txBody>
          <a:bodyPr/>
          <a:lstStyle/>
          <a:p>
            <a:pPr eaLnBrk="1" hangingPunct="1">
              <a:tabLst>
                <a:tab pos="400050" algn="l"/>
              </a:tabLst>
              <a:defRPr/>
            </a:pPr>
            <a:r>
              <a:rPr lang="en-GB" b="0" dirty="0">
                <a:solidFill>
                  <a:schemeClr val="tx1"/>
                </a:solidFill>
              </a:rPr>
              <a:t>Figure 5.8 graphs the measured inflation rates.</a:t>
            </a:r>
          </a:p>
          <a:p>
            <a:pPr eaLnBrk="1" hangingPunct="1">
              <a:tabLst>
                <a:tab pos="400050" algn="l"/>
              </a:tabLst>
              <a:defRPr/>
            </a:pPr>
            <a:r>
              <a:rPr lang="en-GB" b="0" dirty="0">
                <a:solidFill>
                  <a:schemeClr val="tx1"/>
                </a:solidFill>
              </a:rPr>
              <a:t>The core inflation rate is below the CPI inflation. </a:t>
            </a:r>
          </a:p>
          <a:p>
            <a:pPr eaLnBrk="1" hangingPunct="1">
              <a:tabLst>
                <a:tab pos="400050" algn="l"/>
              </a:tabLst>
              <a:defRPr/>
            </a:pPr>
            <a:r>
              <a:rPr lang="en-GB" b="0" dirty="0">
                <a:solidFill>
                  <a:schemeClr val="tx1"/>
                </a:solidFill>
              </a:rPr>
              <a:t>The sticky-price inflation rate fluctuated less than the CPI inflation rate, but they have a similar average.</a:t>
            </a:r>
            <a:endParaRPr lang="en-US" altLang="en-US" b="0" dirty="0">
              <a:solidFill>
                <a:schemeClr val="tx1"/>
              </a:solidFill>
            </a:endParaRPr>
          </a:p>
          <a:p>
            <a:pPr marL="0" eaLnBrk="1" hangingPunct="1">
              <a:spcBef>
                <a:spcPts val="1400"/>
              </a:spcBef>
              <a:tabLst>
                <a:tab pos="400050" algn="l"/>
              </a:tabLst>
              <a:defRPr/>
            </a:pPr>
            <a:endParaRPr lang="en-US" altLang="en-US" b="0" dirty="0">
              <a:solidFill>
                <a:schemeClr val="tx1"/>
              </a:solidFill>
            </a:endParaRPr>
          </a:p>
        </p:txBody>
      </p:sp>
      <p:sp>
        <p:nvSpPr>
          <p:cNvPr id="125955" name="Rectangle 2"/>
          <p:cNvSpPr>
            <a:spLocks noGrp="1" noChangeArrowheads="1"/>
          </p:cNvSpPr>
          <p:nvPr>
            <p:ph type="title"/>
          </p:nvPr>
        </p:nvSpPr>
        <p:spPr>
          <a:xfrm>
            <a:off x="1152525" y="304800"/>
            <a:ext cx="7162800" cy="1133475"/>
          </a:xfrm>
        </p:spPr>
        <p:txBody>
          <a:bodyPr/>
          <a:lstStyle/>
          <a:p>
            <a:pPr eaLnBrk="1" hangingPunct="1"/>
            <a:r>
              <a:rPr lang="en-AU" altLang="en-US"/>
              <a:t>Price Level, Inflation, and Deflation</a:t>
            </a:r>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000" y="1656000"/>
            <a:ext cx="4598670" cy="396716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000" y="1656000"/>
            <a:ext cx="4598670" cy="396716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0000" y="1656000"/>
            <a:ext cx="4598670" cy="396716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0000" y="1656000"/>
            <a:ext cx="4598670" cy="3967163"/>
          </a:xfrm>
          <a:prstGeom prst="rect">
            <a:avLst/>
          </a:prstGeom>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2428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2531">
                                            <p:txEl>
                                              <p:pRg st="1" end="1"/>
                                            </p:txEl>
                                          </p:spTgt>
                                        </p:tgtEl>
                                        <p:attrNameLst>
                                          <p:attrName>style.visibility</p:attrName>
                                        </p:attrNameLst>
                                      </p:cBhvr>
                                      <p:to>
                                        <p:strVal val="visible"/>
                                      </p:to>
                                    </p:set>
                                    <p:animEffect transition="in" filter="wipe(left)">
                                      <p:cBhvr>
                                        <p:cTn id="7" dur="1000"/>
                                        <p:tgtEl>
                                          <p:spTgt spid="66253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1250"/>
                                        <p:tgtEl>
                                          <p:spTgt spid="10"/>
                                        </p:tgtEl>
                                      </p:cBhvr>
                                    </p:animEffect>
                                  </p:childTnLst>
                                </p:cTn>
                              </p:par>
                              <p:par>
                                <p:cTn id="11" presetID="22" presetClass="entr" presetSubtype="8"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125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62531">
                                            <p:txEl>
                                              <p:pRg st="2" end="2"/>
                                            </p:txEl>
                                          </p:spTgt>
                                        </p:tgtEl>
                                        <p:attrNameLst>
                                          <p:attrName>style.visibility</p:attrName>
                                        </p:attrNameLst>
                                      </p:cBhvr>
                                      <p:to>
                                        <p:strVal val="visible"/>
                                      </p:to>
                                    </p:set>
                                    <p:animEffect transition="in" filter="wipe(left)">
                                      <p:cBhvr>
                                        <p:cTn id="18" dur="1000"/>
                                        <p:tgtEl>
                                          <p:spTgt spid="662531">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5410200" cy="46672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838200"/>
            <a:ext cx="5410200" cy="46672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838200"/>
            <a:ext cx="5410200" cy="46672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8800" y="838200"/>
            <a:ext cx="5410200" cy="46672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9" name="Rectangle 3"/>
          <p:cNvSpPr>
            <a:spLocks noGrp="1" noChangeArrowheads="1"/>
          </p:cNvSpPr>
          <p:nvPr>
            <p:ph idx="1"/>
          </p:nvPr>
        </p:nvSpPr>
        <p:spPr/>
        <p:txBody>
          <a:bodyPr/>
          <a:lstStyle/>
          <a:p>
            <a:pPr lvl="1" eaLnBrk="1" hangingPunct="1">
              <a:defRPr/>
            </a:pPr>
            <a:r>
              <a:rPr dirty="0"/>
              <a:t>The working-age population is divided into two groups:</a:t>
            </a:r>
          </a:p>
          <a:p>
            <a:pPr marL="540000" lvl="1" indent="-360000" eaLnBrk="1" hangingPunct="1">
              <a:defRPr/>
            </a:pPr>
            <a:r>
              <a:rPr dirty="0"/>
              <a:t>1. People in the labor force</a:t>
            </a:r>
          </a:p>
          <a:p>
            <a:pPr marL="540000" lvl="1" indent="-360000" eaLnBrk="1" hangingPunct="1">
              <a:defRPr/>
            </a:pPr>
            <a:r>
              <a:rPr dirty="0"/>
              <a:t>2. People not in the labor force</a:t>
            </a:r>
          </a:p>
          <a:p>
            <a:pPr lvl="1" eaLnBrk="1" hangingPunct="1">
              <a:defRPr/>
            </a:pPr>
            <a:r>
              <a:rPr dirty="0"/>
              <a:t>The </a:t>
            </a:r>
            <a:r>
              <a:rPr b="1" dirty="0"/>
              <a:t>labor force</a:t>
            </a:r>
            <a:r>
              <a:rPr dirty="0"/>
              <a:t> is the sum of employed and unemployed workers. </a:t>
            </a:r>
          </a:p>
        </p:txBody>
      </p:sp>
      <p:sp>
        <p:nvSpPr>
          <p:cNvPr id="17411"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animEffect transition="in" filter="wipe(left)">
                                      <p:cBhvr>
                                        <p:cTn id="7" dur="1000"/>
                                        <p:tgtEl>
                                          <p:spTgt spid="214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4019">
                                            <p:txEl>
                                              <p:pRg st="2" end="2"/>
                                            </p:txEl>
                                          </p:spTgt>
                                        </p:tgtEl>
                                        <p:attrNameLst>
                                          <p:attrName>style.visibility</p:attrName>
                                        </p:attrNameLst>
                                      </p:cBhvr>
                                      <p:to>
                                        <p:strVal val="visible"/>
                                      </p:to>
                                    </p:set>
                                    <p:animEffect transition="in" filter="wipe(left)">
                                      <p:cBhvr>
                                        <p:cTn id="12" dur="1000"/>
                                        <p:tgtEl>
                                          <p:spTgt spid="2140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4019">
                                            <p:txEl>
                                              <p:pRg st="3" end="3"/>
                                            </p:txEl>
                                          </p:spTgt>
                                        </p:tgtEl>
                                        <p:attrNameLst>
                                          <p:attrName>style.visibility</p:attrName>
                                        </p:attrNameLst>
                                      </p:cBhvr>
                                      <p:to>
                                        <p:strVal val="visible"/>
                                      </p:to>
                                    </p:set>
                                    <p:animEffect transition="in" filter="wipe(left)">
                                      <p:cBhvr>
                                        <p:cTn id="17" dur="1000"/>
                                        <p:tgtEl>
                                          <p:spTgt spid="214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lvl="1" eaLnBrk="1" hangingPunct="1">
              <a:tabLst>
                <a:tab pos="461963" algn="l"/>
              </a:tabLst>
              <a:defRPr/>
            </a:pPr>
            <a:r>
              <a:rPr dirty="0"/>
              <a:t>To be counted as unemployed, a person must be in one of the following three categories:</a:t>
            </a:r>
          </a:p>
          <a:p>
            <a:pPr marL="540000" lvl="1" indent="-360000" eaLnBrk="1" hangingPunct="1">
              <a:buClr>
                <a:schemeClr val="tx1"/>
              </a:buClr>
              <a:tabLst>
                <a:tab pos="461963" algn="l"/>
              </a:tabLst>
              <a:defRPr/>
            </a:pPr>
            <a:r>
              <a:rPr dirty="0"/>
              <a:t>1. Without work but has made specific efforts to find a job within the previous four weeks</a:t>
            </a:r>
          </a:p>
          <a:p>
            <a:pPr marL="540000" lvl="1" indent="-360000" eaLnBrk="1" hangingPunct="1">
              <a:buClr>
                <a:schemeClr val="tx1"/>
              </a:buClr>
              <a:tabLst>
                <a:tab pos="461963" algn="l"/>
              </a:tabLst>
              <a:defRPr/>
            </a:pPr>
            <a:r>
              <a:rPr dirty="0"/>
              <a:t>2. Waiting to be called back to a job from which he or she has been laid off</a:t>
            </a:r>
          </a:p>
          <a:p>
            <a:pPr marL="540000" lvl="1" indent="-360000" eaLnBrk="1" hangingPunct="1">
              <a:buClr>
                <a:schemeClr val="tx1"/>
              </a:buClr>
              <a:tabLst>
                <a:tab pos="461963" algn="l"/>
              </a:tabLst>
              <a:defRPr/>
            </a:pPr>
            <a:r>
              <a:rPr dirty="0"/>
              <a:t>3. Waiting to start a new job within 30 days</a:t>
            </a:r>
          </a:p>
        </p:txBody>
      </p:sp>
      <p:sp>
        <p:nvSpPr>
          <p:cNvPr id="19459" name="Rectangle 2"/>
          <p:cNvSpPr>
            <a:spLocks noGrp="1" noChangeArrowheads="1"/>
          </p:cNvSpPr>
          <p:nvPr>
            <p:ph type="title"/>
          </p:nvPr>
        </p:nvSpPr>
        <p:spPr/>
        <p:txBody>
          <a:bodyPr/>
          <a:lstStyle/>
          <a:p>
            <a:pPr eaLnBrk="1" hangingPunct="1"/>
            <a:r>
              <a:rPr lang="en-US" altLang="en-US"/>
              <a:t>Employment and Unemployment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wipe(left)">
                                      <p:cBhvr>
                                        <p:cTn id="7" dur="1000"/>
                                        <p:tgtEl>
                                          <p:spTgt spid="2150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wipe(left)">
                                      <p:cBhvr>
                                        <p:cTn id="12" dur="1000"/>
                                        <p:tgtEl>
                                          <p:spTgt spid="21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wipe(left)">
                                      <p:cBhvr>
                                        <p:cTn id="17" dur="10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7" name="Rectangle 3"/>
          <p:cNvSpPr>
            <a:spLocks noGrp="1" noChangeArrowheads="1"/>
          </p:cNvSpPr>
          <p:nvPr>
            <p:ph idx="1"/>
          </p:nvPr>
        </p:nvSpPr>
        <p:spPr>
          <a:xfrm>
            <a:off x="360363" y="1584325"/>
            <a:ext cx="3773487" cy="4525963"/>
          </a:xfrm>
        </p:spPr>
        <p:txBody>
          <a:bodyPr/>
          <a:lstStyle/>
          <a:p>
            <a:pPr marL="107950" lvl="1" eaLnBrk="1" hangingPunct="1"/>
            <a:r>
              <a:rPr lang="en-US" altLang="en-US" dirty="0"/>
              <a:t>Figure 5.1 shows the labor force categories. </a:t>
            </a:r>
            <a:br>
              <a:rPr lang="en-US" altLang="en-US" dirty="0"/>
            </a:br>
            <a:br>
              <a:rPr lang="en-US" altLang="en-US" dirty="0"/>
            </a:br>
            <a:r>
              <a:rPr lang="en-US" altLang="en-US" dirty="0"/>
              <a:t>In June 2017:</a:t>
            </a:r>
          </a:p>
          <a:p>
            <a:pPr marL="107950" lvl="1" eaLnBrk="1" hangingPunct="1"/>
            <a:r>
              <a:rPr lang="en-US" altLang="en-US" dirty="0"/>
              <a:t>Population: 325 million</a:t>
            </a:r>
          </a:p>
          <a:p>
            <a:pPr marL="107950" lvl="1" eaLnBrk="1" hangingPunct="1"/>
            <a:r>
              <a:rPr lang="en-US" altLang="en-US" dirty="0"/>
              <a:t>Working-age population: 255 million</a:t>
            </a:r>
          </a:p>
          <a:p>
            <a:pPr marL="107950" lvl="1" eaLnBrk="1" hangingPunct="1"/>
            <a:r>
              <a:rPr lang="en-US" altLang="en-US" dirty="0"/>
              <a:t>Labor force: 160 million</a:t>
            </a:r>
          </a:p>
          <a:p>
            <a:pPr marL="107950" lvl="1" eaLnBrk="1" hangingPunct="1"/>
            <a:r>
              <a:rPr lang="en-US" altLang="en-US" dirty="0"/>
              <a:t>Employed: 153 million</a:t>
            </a:r>
          </a:p>
          <a:p>
            <a:pPr marL="107950" lvl="1" eaLnBrk="1" hangingPunct="1"/>
            <a:r>
              <a:rPr lang="en-US" altLang="en-US" dirty="0"/>
              <a:t>Unemployed: 7 million</a:t>
            </a:r>
          </a:p>
        </p:txBody>
      </p:sp>
      <p:sp>
        <p:nvSpPr>
          <p:cNvPr id="21507" name="Rectangle 2"/>
          <p:cNvSpPr>
            <a:spLocks noGrp="1" noChangeArrowheads="1"/>
          </p:cNvSpPr>
          <p:nvPr>
            <p:ph type="title"/>
          </p:nvPr>
        </p:nvSpPr>
        <p:spPr>
          <a:xfrm>
            <a:off x="1152525" y="304800"/>
            <a:ext cx="7162800" cy="1133475"/>
          </a:xfrm>
        </p:spPr>
        <p:txBody>
          <a:bodyPr/>
          <a:lstStyle/>
          <a:p>
            <a:pPr eaLnBrk="1" hangingPunct="1"/>
            <a:r>
              <a:rPr lang="en-US" altLang="en-US"/>
              <a:t>Employment and Unemployment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000" y="1656000"/>
            <a:ext cx="4614863" cy="4064318"/>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000" y="1656000"/>
            <a:ext cx="4614863" cy="4064318"/>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0000" y="1656000"/>
            <a:ext cx="4614863" cy="4064318"/>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0000" y="1656000"/>
            <a:ext cx="4614863" cy="4064318"/>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0000" y="1656000"/>
            <a:ext cx="4614863" cy="4064318"/>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000" y="1656000"/>
            <a:ext cx="4614863" cy="4064318"/>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0000" y="1656000"/>
            <a:ext cx="4614863" cy="4064318"/>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0000" y="1656000"/>
            <a:ext cx="4614863" cy="4064318"/>
          </a:xfrm>
          <a:prstGeom prst="rect">
            <a:avLst/>
          </a:prstGeom>
        </p:spPr>
      </p:pic>
      <p:pic>
        <p:nvPicPr>
          <p:cNvPr id="13" name="Picture 12">
            <a:hlinkClick r:id="rId11" action="ppaction://hlinksldjump" tooltip="Click to expand the figure"/>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Effect transition="in" filter="wipe(left)">
                                      <p:cBhvr>
                                        <p:cTn id="7" dur="1000"/>
                                        <p:tgtEl>
                                          <p:spTgt spid="21606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6067">
                                            <p:txEl>
                                              <p:pRg st="2" end="2"/>
                                            </p:txEl>
                                          </p:spTgt>
                                        </p:tgtEl>
                                        <p:attrNameLst>
                                          <p:attrName>style.visibility</p:attrName>
                                        </p:attrNameLst>
                                      </p:cBhvr>
                                      <p:to>
                                        <p:strVal val="visible"/>
                                      </p:to>
                                    </p:set>
                                    <p:animEffect transition="in" filter="wipe(left)">
                                      <p:cBhvr>
                                        <p:cTn id="15" dur="1000"/>
                                        <p:tgtEl>
                                          <p:spTgt spid="216067">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1000"/>
                                        <p:tgtEl>
                                          <p:spTgt spid="21"/>
                                        </p:tgtEl>
                                      </p:cBhvr>
                                    </p:animEffect>
                                  </p:childTnLst>
                                </p:cTn>
                              </p:par>
                              <p:par>
                                <p:cTn id="19" presetID="22" presetClass="entr" presetSubtype="8" fill="hold" nodeType="withEffect">
                                  <p:stCondLst>
                                    <p:cond delay="70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10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6067">
                                            <p:txEl>
                                              <p:pRg st="3" end="3"/>
                                            </p:txEl>
                                          </p:spTgt>
                                        </p:tgtEl>
                                        <p:attrNameLst>
                                          <p:attrName>style.visibility</p:attrName>
                                        </p:attrNameLst>
                                      </p:cBhvr>
                                      <p:to>
                                        <p:strVal val="visible"/>
                                      </p:to>
                                    </p:set>
                                    <p:animEffect transition="in" filter="wipe(left)">
                                      <p:cBhvr>
                                        <p:cTn id="26" dur="1000"/>
                                        <p:tgtEl>
                                          <p:spTgt spid="216067">
                                            <p:txEl>
                                              <p:pRg st="3" end="3"/>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1000"/>
                                        <p:tgtEl>
                                          <p:spTgt spid="23"/>
                                        </p:tgtEl>
                                      </p:cBhvr>
                                    </p:animEffect>
                                  </p:childTnLst>
                                </p:cTn>
                              </p:par>
                              <p:par>
                                <p:cTn id="30" presetID="22" presetClass="entr" presetSubtype="8" fill="hold" nodeType="withEffect">
                                  <p:stCondLst>
                                    <p:cond delay="80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10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6067">
                                            <p:txEl>
                                              <p:pRg st="4" end="4"/>
                                            </p:txEl>
                                          </p:spTgt>
                                        </p:tgtEl>
                                        <p:attrNameLst>
                                          <p:attrName>style.visibility</p:attrName>
                                        </p:attrNameLst>
                                      </p:cBhvr>
                                      <p:to>
                                        <p:strVal val="visible"/>
                                      </p:to>
                                    </p:set>
                                    <p:animEffect transition="in" filter="wipe(left)">
                                      <p:cBhvr>
                                        <p:cTn id="37" dur="1000"/>
                                        <p:tgtEl>
                                          <p:spTgt spid="216067">
                                            <p:txEl>
                                              <p:pRg st="4" end="4"/>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10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16067">
                                            <p:txEl>
                                              <p:pRg st="5" end="5"/>
                                            </p:txEl>
                                          </p:spTgt>
                                        </p:tgtEl>
                                        <p:attrNameLst>
                                          <p:attrName>style.visibility</p:attrName>
                                        </p:attrNameLst>
                                      </p:cBhvr>
                                      <p:to>
                                        <p:strVal val="visible"/>
                                      </p:to>
                                    </p:set>
                                    <p:animEffect transition="in" filter="wipe(left)">
                                      <p:cBhvr>
                                        <p:cTn id="45" dur="1000"/>
                                        <p:tgtEl>
                                          <p:spTgt spid="216067">
                                            <p:txEl>
                                              <p:pRg st="5" end="5"/>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b52111a93be757bbb8df952afd8474b6d46922"/>
</p:tagLst>
</file>

<file path=ppt/theme/theme1.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9292</TotalTime>
  <Words>3926</Words>
  <Application>Microsoft Office PowerPoint</Application>
  <PresentationFormat>On-screen Show (4:3)</PresentationFormat>
  <Paragraphs>371</Paragraphs>
  <Slides>62</Slides>
  <Notes>62</Notes>
  <HiddenSlides>9</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62</vt:i4>
      </vt:variant>
    </vt:vector>
  </HeadingPairs>
  <TitlesOfParts>
    <vt:vector size="77" baseType="lpstr">
      <vt:lpstr>MS PGothic</vt:lpstr>
      <vt:lpstr>Arial</vt:lpstr>
      <vt:lpstr>Calibri</vt:lpstr>
      <vt:lpstr>Euclid Symbol</vt:lpstr>
      <vt:lpstr>Futura Condensed</vt:lpstr>
      <vt:lpstr>Gill Sans MT</vt:lpstr>
      <vt:lpstr>Mundo Sans Std Light</vt:lpstr>
      <vt:lpstr>Symbol</vt:lpstr>
      <vt:lpstr>Wingdings</vt:lpstr>
      <vt:lpstr>2_US6e</vt:lpstr>
      <vt:lpstr>3_US6e</vt:lpstr>
      <vt:lpstr>4_Custom Design</vt:lpstr>
      <vt:lpstr>2_Office Theme</vt:lpstr>
      <vt:lpstr>9_Custom Design</vt:lpstr>
      <vt:lpstr>Image</vt:lpstr>
      <vt:lpstr>PowerPoint Presentation</vt:lpstr>
      <vt:lpstr>PowerPoint Presentation</vt:lpstr>
      <vt:lpstr>After studying this chapter, you will be able to:</vt:lpstr>
      <vt:lpstr>Employment and Unemployment</vt:lpstr>
      <vt:lpstr>Employment and Unemployment</vt:lpstr>
      <vt:lpstr>Employment and Unemployment</vt:lpstr>
      <vt:lpstr>Employment and Unemployment</vt:lpstr>
      <vt:lpstr>Employment and Unemployment</vt:lpstr>
      <vt:lpstr>Employment and Unemployment</vt:lpstr>
      <vt:lpstr>PowerPoint Presentation</vt:lpstr>
      <vt:lpstr>Employment and Unemployment</vt:lpstr>
      <vt:lpstr>Employment and Unemployment</vt:lpstr>
      <vt:lpstr>Employment and Unemployment</vt:lpstr>
      <vt:lpstr>PowerPoint Presentation</vt:lpstr>
      <vt:lpstr>Employment and Unemployment</vt:lpstr>
      <vt:lpstr>Employment and Unemployment</vt:lpstr>
      <vt:lpstr>Employment and Unemployment</vt:lpstr>
      <vt:lpstr>PowerPoint Presentation</vt:lpstr>
      <vt:lpstr>Employment and Unemployment</vt:lpstr>
      <vt:lpstr>Employment and Unemployment</vt:lpstr>
      <vt:lpstr>Employment and Unemployment</vt:lpstr>
      <vt:lpstr>Employment and Unemployment</vt:lpstr>
      <vt:lpstr>Employment and Unemployment</vt:lpstr>
      <vt:lpstr>PowerPoint Presentation</vt:lpstr>
      <vt:lpstr>Employment and Unemployment</vt:lpstr>
      <vt:lpstr>Unemployment and Full Employment</vt:lpstr>
      <vt:lpstr>Unemployment and Full Employment</vt:lpstr>
      <vt:lpstr>Unemployment and Full Employment</vt:lpstr>
      <vt:lpstr>Unemployment and Full Employment</vt:lpstr>
      <vt:lpstr>Unemployment and Full Employment</vt:lpstr>
      <vt:lpstr>Unemployment and Full Employment</vt:lpstr>
      <vt:lpstr>Unemployment and Full Employment</vt:lpstr>
      <vt:lpstr>Unemployment and Full Employment</vt:lpstr>
      <vt:lpstr>Unemployment and Full Employment</vt:lpstr>
      <vt:lpstr>PowerPoint Presentation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PowerPoint Presentation</vt:lpstr>
      <vt:lpstr>Price Level, Inflation, and Deflation</vt:lpstr>
      <vt:lpstr>Price Level, Inflation, and Deflation</vt:lpstr>
      <vt:lpstr>PowerPoint Presentation</vt:lpstr>
      <vt:lpstr>Price Level, Inflation, and Deflation</vt:lpstr>
      <vt:lpstr>Price Level, Inflation, and Deflation</vt:lpstr>
      <vt:lpstr>Price Level, Inflation, and Deflation</vt:lpstr>
      <vt:lpstr>Price Level, Inflation, and Deflation</vt:lpstr>
      <vt:lpstr>PowerPoint Presentation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Price Level, Inflation, and Deflation</vt:lpstr>
      <vt:lpstr>PowerPoint Presentation</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21</dc:title>
  <dc:creator>Robin Bade</dc:creator>
  <cp:lastModifiedBy>Robin</cp:lastModifiedBy>
  <cp:revision>147</cp:revision>
  <dcterms:created xsi:type="dcterms:W3CDTF">2002-04-24T05:17:56Z</dcterms:created>
  <dcterms:modified xsi:type="dcterms:W3CDTF">2017-11-16T07:32:33Z</dcterms:modified>
</cp:coreProperties>
</file>