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2" r:id="rId1"/>
    <p:sldMasterId id="2147484505" r:id="rId2"/>
    <p:sldMasterId id="2147484403" r:id="rId3"/>
    <p:sldMasterId id="2147483742" r:id="rId4"/>
    <p:sldMasterId id="2147484393" r:id="rId5"/>
    <p:sldMasterId id="2147484508" r:id="rId6"/>
  </p:sldMasterIdLst>
  <p:notesMasterIdLst>
    <p:notesMasterId r:id="rId72"/>
  </p:notesMasterIdLst>
  <p:handoutMasterIdLst>
    <p:handoutMasterId r:id="rId73"/>
  </p:handoutMasterIdLst>
  <p:sldIdLst>
    <p:sldId id="542" r:id="rId7"/>
    <p:sldId id="536" r:id="rId8"/>
    <p:sldId id="540" r:id="rId9"/>
    <p:sldId id="432" r:id="rId10"/>
    <p:sldId id="433" r:id="rId11"/>
    <p:sldId id="530" r:id="rId12"/>
    <p:sldId id="532" r:id="rId13"/>
    <p:sldId id="531" r:id="rId14"/>
    <p:sldId id="533" r:id="rId15"/>
    <p:sldId id="534" r:id="rId16"/>
    <p:sldId id="434" r:id="rId17"/>
    <p:sldId id="528" r:id="rId18"/>
    <p:sldId id="529" r:id="rId19"/>
    <p:sldId id="431" r:id="rId20"/>
    <p:sldId id="398" r:id="rId21"/>
    <p:sldId id="471" r:id="rId22"/>
    <p:sldId id="367" r:id="rId23"/>
    <p:sldId id="472" r:id="rId24"/>
    <p:sldId id="368" r:id="rId25"/>
    <p:sldId id="473" r:id="rId26"/>
    <p:sldId id="364" r:id="rId27"/>
    <p:sldId id="475" r:id="rId28"/>
    <p:sldId id="541" r:id="rId29"/>
    <p:sldId id="477" r:id="rId30"/>
    <p:sldId id="478" r:id="rId31"/>
    <p:sldId id="483" r:id="rId32"/>
    <p:sldId id="484" r:id="rId33"/>
    <p:sldId id="485" r:id="rId34"/>
    <p:sldId id="486" r:id="rId35"/>
    <p:sldId id="487" r:id="rId36"/>
    <p:sldId id="474" r:id="rId37"/>
    <p:sldId id="437" r:id="rId38"/>
    <p:sldId id="492" r:id="rId39"/>
    <p:sldId id="493" r:id="rId40"/>
    <p:sldId id="494" r:id="rId41"/>
    <p:sldId id="495" r:id="rId42"/>
    <p:sldId id="496" r:id="rId43"/>
    <p:sldId id="370" r:id="rId44"/>
    <p:sldId id="498" r:id="rId45"/>
    <p:sldId id="499" r:id="rId46"/>
    <p:sldId id="500" r:id="rId47"/>
    <p:sldId id="501" r:id="rId48"/>
    <p:sldId id="502" r:id="rId49"/>
    <p:sldId id="488" r:id="rId50"/>
    <p:sldId id="371" r:id="rId51"/>
    <p:sldId id="420" r:id="rId52"/>
    <p:sldId id="467" r:id="rId53"/>
    <p:sldId id="517" r:id="rId54"/>
    <p:sldId id="503" r:id="rId55"/>
    <p:sldId id="504" r:id="rId56"/>
    <p:sldId id="506" r:id="rId57"/>
    <p:sldId id="507" r:id="rId58"/>
    <p:sldId id="510" r:id="rId59"/>
    <p:sldId id="515" r:id="rId60"/>
    <p:sldId id="511" r:id="rId61"/>
    <p:sldId id="512" r:id="rId62"/>
    <p:sldId id="513" r:id="rId63"/>
    <p:sldId id="514" r:id="rId64"/>
    <p:sldId id="524" r:id="rId65"/>
    <p:sldId id="383" r:id="rId66"/>
    <p:sldId id="523" r:id="rId67"/>
    <p:sldId id="522" r:id="rId68"/>
    <p:sldId id="384" r:id="rId69"/>
    <p:sldId id="386" r:id="rId70"/>
    <p:sldId id="521" r:id="rId71"/>
  </p:sldIdLst>
  <p:sldSz cx="9144000" cy="6858000" type="screen4x3"/>
  <p:notesSz cx="6858000" cy="9144000"/>
  <p:custDataLst>
    <p:tags r:id="rId74"/>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1B7"/>
    <a:srgbClr val="600033"/>
    <a:srgbClr val="009CAF"/>
    <a:srgbClr val="5E9E7E"/>
    <a:srgbClr val="F2615F"/>
    <a:srgbClr val="DB8657"/>
    <a:srgbClr val="6054A1"/>
    <a:srgbClr val="C50075"/>
    <a:srgbClr val="126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804" autoAdjust="0"/>
    <p:restoredTop sz="90221" autoAdjust="0"/>
  </p:normalViewPr>
  <p:slideViewPr>
    <p:cSldViewPr>
      <p:cViewPr varScale="1">
        <p:scale>
          <a:sx n="113" d="100"/>
          <a:sy n="113" d="100"/>
        </p:scale>
        <p:origin x="1152" y="108"/>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4092" y="4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gs" Target="tags/tag1.xml"/><Relationship Id="rId79"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7495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7495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74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4084DFD-1CE5-4C64-A856-FF0CA41095C2}" type="slidenum">
              <a:rPr lang="en-US" altLang="en-US"/>
              <a:pPr>
                <a:defRPr/>
              </a:pPr>
              <a:t>‹#›</a:t>
            </a:fld>
            <a:endParaRPr lang="en-US" altLang="en-US"/>
          </a:p>
        </p:txBody>
      </p:sp>
    </p:spTree>
    <p:extLst>
      <p:ext uri="{BB962C8B-B14F-4D97-AF65-F5344CB8AC3E}">
        <p14:creationId xmlns:p14="http://schemas.microsoft.com/office/powerpoint/2010/main" val="30807697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5B2581D-46F4-42BB-AB3A-48624F301730}" type="slidenum">
              <a:rPr lang="en-US" altLang="en-US"/>
              <a:pPr>
                <a:defRPr/>
              </a:pPr>
              <a:t>‹#›</a:t>
            </a:fld>
            <a:endParaRPr lang="en-US" altLang="en-US"/>
          </a:p>
        </p:txBody>
      </p:sp>
    </p:spTree>
    <p:extLst>
      <p:ext uri="{BB962C8B-B14F-4D97-AF65-F5344CB8AC3E}">
        <p14:creationId xmlns:p14="http://schemas.microsoft.com/office/powerpoint/2010/main" val="2696896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F4240F-40E2-46C5-948E-75B8757EB4DD}" type="slidenum">
              <a:rPr lang="en-US" altLang="en-US" smtClean="0">
                <a:solidFill>
                  <a:srgbClr val="000000"/>
                </a:solidFill>
                <a:cs typeface="Arial" panose="020B0604020202020204" pitchFamily="34" charset="0"/>
              </a:rPr>
              <a:pPr>
                <a:spcBef>
                  <a:spcPct val="0"/>
                </a:spcBef>
              </a:pPr>
              <a:t>1</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107863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6983BC-ABC2-4956-BEAD-2EDB21920FAC}" type="slidenum">
              <a:rPr lang="en-US" altLang="en-US" smtClean="0"/>
              <a:pPr>
                <a:spcBef>
                  <a:spcPct val="0"/>
                </a:spcBef>
              </a:pPr>
              <a:t>10</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6119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88B9CE-BC53-4735-8DA5-EF3E912DD904}" type="slidenum">
              <a:rPr lang="en-US" altLang="en-US" smtClean="0"/>
              <a:pPr>
                <a:spcBef>
                  <a:spcPct val="0"/>
                </a:spcBef>
              </a:pPr>
              <a:t>11</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000" b="1"/>
              <a:t>Compound Interest </a:t>
            </a:r>
            <a:r>
              <a:rPr lang="en-CA" altLang="en-US" sz="1000"/>
              <a:t>You can reinforce the importance of economic growth by relating the fact that if real GDP per person had grown just 0.25 percentage points faster between 1960 and the present, every household today, on average, would have almost $12,000 more income (every person would have $4,500 more). If real GDP per person had grown 1 percentage point faster between 1960 and the present, every household today, on average, would have $50,000 more income (every person would have $21,200 more).To make concrete just how much better off we would have been, get the students to list what they would buy with an extra $21,200 a year.</a:t>
            </a:r>
          </a:p>
        </p:txBody>
      </p:sp>
    </p:spTree>
    <p:extLst>
      <p:ext uri="{BB962C8B-B14F-4D97-AF65-F5344CB8AC3E}">
        <p14:creationId xmlns:p14="http://schemas.microsoft.com/office/powerpoint/2010/main" val="2067029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F73F67-E09F-4405-842C-4BAB5CBA6806}" type="slidenum">
              <a:rPr lang="en-US" altLang="en-US" smtClean="0"/>
              <a:pPr>
                <a:spcBef>
                  <a:spcPct val="0"/>
                </a:spcBef>
              </a:pPr>
              <a:t>12</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57654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215279-7B21-4850-A6DF-A4B6AFBA086F}" type="slidenum">
              <a:rPr lang="en-US" altLang="en-US" smtClean="0"/>
              <a:pPr>
                <a:spcBef>
                  <a:spcPct val="0"/>
                </a:spcBef>
              </a:pPr>
              <a:t>13</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89896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D96C69-6DCF-4153-9A1C-277253F66481}" type="slidenum">
              <a:rPr lang="en-US" altLang="en-US" smtClean="0"/>
              <a:pPr>
                <a:spcBef>
                  <a:spcPct val="0"/>
                </a:spcBef>
              </a:pPr>
              <a:t>14</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564957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564E8B-72C2-40EF-BF83-0A0AD78A70B6}" type="slidenum">
              <a:rPr lang="en-US" altLang="en-US" smtClean="0"/>
              <a:pPr>
                <a:spcBef>
                  <a:spcPct val="0"/>
                </a:spcBef>
              </a:pPr>
              <a:t>15</a:t>
            </a:fld>
            <a:endParaRPr lang="en-US" altLang="en-US"/>
          </a:p>
        </p:txBody>
      </p:sp>
      <p:sp>
        <p:nvSpPr>
          <p:cNvPr id="38915" name="Rectangle 2"/>
          <p:cNvSpPr>
            <a:spLocks noGrp="1" noRot="1" noChangeAspect="1" noChangeArrowheads="1" noTextEdit="1"/>
          </p:cNvSpPr>
          <p:nvPr>
            <p:ph type="sldImg"/>
          </p:nvPr>
        </p:nvSpPr>
        <p:spPr>
          <a:xfrm>
            <a:off x="465138" y="204788"/>
            <a:ext cx="5927725" cy="4446587"/>
          </a:xfrm>
          <a:ln/>
        </p:spPr>
      </p:sp>
      <p:sp>
        <p:nvSpPr>
          <p:cNvPr id="38916"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noProof="1"/>
          </a:p>
        </p:txBody>
      </p:sp>
    </p:spTree>
    <p:extLst>
      <p:ext uri="{BB962C8B-B14F-4D97-AF65-F5344CB8AC3E}">
        <p14:creationId xmlns:p14="http://schemas.microsoft.com/office/powerpoint/2010/main" val="1244631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F183F3-44E4-4028-BA7C-16D54EED88CC}" type="slidenum">
              <a:rPr lang="en-US" altLang="en-US" smtClean="0"/>
              <a:pPr>
                <a:spcBef>
                  <a:spcPct val="0"/>
                </a:spcBef>
              </a:pPr>
              <a:t>16</a:t>
            </a:fld>
            <a:endParaRPr lang="en-US" altLang="en-US"/>
          </a:p>
        </p:txBody>
      </p:sp>
      <p:sp>
        <p:nvSpPr>
          <p:cNvPr id="40963" name="Rectangle 2"/>
          <p:cNvSpPr>
            <a:spLocks noGrp="1" noRot="1" noChangeAspect="1" noChangeArrowheads="1" noTextEdit="1"/>
          </p:cNvSpPr>
          <p:nvPr>
            <p:ph type="sldImg"/>
          </p:nvPr>
        </p:nvSpPr>
        <p:spPr>
          <a:xfrm>
            <a:off x="465138" y="204788"/>
            <a:ext cx="5927725" cy="4446587"/>
          </a:xfrm>
          <a:ln/>
        </p:spPr>
      </p:sp>
      <p:sp>
        <p:nvSpPr>
          <p:cNvPr id="40964" name="Rectangle 3"/>
          <p:cNvSpPr>
            <a:spLocks noGrp="1" noChangeArrowheads="1"/>
          </p:cNvSpPr>
          <p:nvPr>
            <p:ph type="body" idx="1"/>
          </p:nvPr>
        </p:nvSpPr>
        <p:spPr>
          <a:xfrm>
            <a:off x="220663" y="4838700"/>
            <a:ext cx="6416675" cy="3481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noProof="1"/>
          </a:p>
        </p:txBody>
      </p:sp>
    </p:spTree>
    <p:extLst>
      <p:ext uri="{BB962C8B-B14F-4D97-AF65-F5344CB8AC3E}">
        <p14:creationId xmlns:p14="http://schemas.microsoft.com/office/powerpoint/2010/main" val="711511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B236B8-23FF-454F-BD53-050F4587A052}" type="slidenum">
              <a:rPr lang="en-US" altLang="en-US" smtClean="0"/>
              <a:pPr>
                <a:spcBef>
                  <a:spcPct val="0"/>
                </a:spcBef>
              </a:pPr>
              <a:t>17</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000"/>
              <a:t>Is there convergence or divergence in standards of living? What is the role of economic growth for economic inequality? These are highly controversial questions. Most anti-globalization activists treat it as incontrovertible that economic growth creates higher inequality. But this view is likely incorrect. </a:t>
            </a:r>
          </a:p>
          <a:p>
            <a:pPr eaLnBrk="1" hangingPunct="1"/>
            <a:r>
              <a:rPr lang="en-CA" altLang="en-US" sz="1000"/>
              <a:t>First, there has been a general convergence of standards of living over the past 50 years. This fact is in part the result of economic growth in China with a population that accounts for close to one-fifth of humanity. </a:t>
            </a:r>
          </a:p>
          <a:p>
            <a:pPr eaLnBrk="1" hangingPunct="1"/>
            <a:r>
              <a:rPr lang="en-CA" altLang="en-US" sz="1000"/>
              <a:t>Second, while some nations have fallen behind, those less-developed countries that have grown fastest are those that have been most involved in “globalization” by becoming more integrated into global markets for goods and capital. </a:t>
            </a:r>
          </a:p>
          <a:p>
            <a:pPr eaLnBrk="1" hangingPunct="1"/>
            <a:r>
              <a:rPr lang="en-CA" altLang="en-US" sz="1000"/>
              <a:t>The policy suggestions of the anti-globalization movement, such as reducing foreign trade and international capital mobility or even abandoning capitalism, property rights, and markets are the policies that are currently most practiced in countries that have grown the slowest. This result might not be a coincidence.</a:t>
            </a:r>
          </a:p>
        </p:txBody>
      </p:sp>
    </p:spTree>
    <p:extLst>
      <p:ext uri="{BB962C8B-B14F-4D97-AF65-F5344CB8AC3E}">
        <p14:creationId xmlns:p14="http://schemas.microsoft.com/office/powerpoint/2010/main" val="2463203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620D6B-DE13-4431-A920-B50A71739B0E}" type="slidenum">
              <a:rPr lang="en-US" altLang="en-US" smtClean="0"/>
              <a:pPr>
                <a:spcBef>
                  <a:spcPct val="0"/>
                </a:spcBef>
              </a:pPr>
              <a:t>18</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970200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2CE397-73EC-4870-BC50-7215A5D7A434}" type="slidenum">
              <a:rPr lang="en-US" altLang="en-US" smtClean="0"/>
              <a:pPr>
                <a:spcBef>
                  <a:spcPct val="0"/>
                </a:spcBef>
              </a:pPr>
              <a:t>19</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Fast Trains on the Same Track</a:t>
            </a:r>
          </a:p>
          <a:p>
            <a:pPr eaLnBrk="1" hangingPunct="1"/>
            <a:endParaRPr lang="en-CA" altLang="en-US"/>
          </a:p>
          <a:p>
            <a:pPr eaLnBrk="1" hangingPunct="1"/>
            <a:endParaRPr lang="en-CA" altLang="en-US"/>
          </a:p>
        </p:txBody>
      </p:sp>
    </p:spTree>
    <p:extLst>
      <p:ext uri="{BB962C8B-B14F-4D97-AF65-F5344CB8AC3E}">
        <p14:creationId xmlns:p14="http://schemas.microsoft.com/office/powerpoint/2010/main" val="494918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pPr>
            <a:r>
              <a:rPr lang="en-CA" altLang="en-US" dirty="0"/>
              <a:t>Notes and teaching tips: 11, 17, 19, 33, 38, 44, 45, 46, 47, 49, 50, 51, 55, 62, and 63. </a:t>
            </a:r>
          </a:p>
          <a:p>
            <a:pPr eaLnBrk="1" hangingPunct="1">
              <a:spcBef>
                <a:spcPts val="100"/>
              </a:spcBef>
            </a:pPr>
            <a:r>
              <a:rPr lang="en-CA" altLang="en-US" dirty="0"/>
              <a:t>To view a full-screen figure during a class, click the expand button.</a:t>
            </a:r>
          </a:p>
          <a:p>
            <a:pPr eaLnBrk="1" hangingPunct="1">
              <a:spcBef>
                <a:spcPts val="100"/>
              </a:spcBef>
            </a:pPr>
            <a:r>
              <a:rPr lang="en-CA" altLang="en-US" dirty="0"/>
              <a:t>To return to the previous slide, click the shrink button.</a:t>
            </a:r>
          </a:p>
          <a:p>
            <a:pPr eaLnBrk="1" hangingPunct="1">
              <a:spcBef>
                <a:spcPts val="100"/>
              </a:spcBef>
            </a:pPr>
            <a:r>
              <a:rPr lang="en-CA" altLang="en-US" dirty="0"/>
              <a:t>To advance to the next slide, click anywhere on the full screen figure.</a:t>
            </a:r>
          </a:p>
          <a:p>
            <a:r>
              <a:rPr lang="en-AU" altLang="en-US" dirty="0"/>
              <a:t>Applying the principles of economics to interpret and understand the news is a major goal of the principles course. You can encourage your students in this activity by using the two features: </a:t>
            </a:r>
            <a:r>
              <a:rPr lang="en-AU" altLang="en-US" i="1" dirty="0"/>
              <a:t>Economics in the News </a:t>
            </a:r>
            <a:r>
              <a:rPr lang="en-AU" altLang="en-US" dirty="0"/>
              <a:t>and</a:t>
            </a:r>
            <a:r>
              <a:rPr lang="en-AU" altLang="en-US" i="1" dirty="0"/>
              <a:t> Economics in Action</a:t>
            </a:r>
            <a:r>
              <a:rPr lang="en-AU" altLang="en-US" dirty="0"/>
              <a:t>.</a:t>
            </a:r>
            <a:endParaRPr lang="en-US" altLang="en-US" dirty="0"/>
          </a:p>
          <a:p>
            <a:r>
              <a:rPr lang="en-AU" altLang="en-US" dirty="0"/>
              <a:t>(1) </a:t>
            </a:r>
            <a:r>
              <a:rPr lang="en-AU" altLang="en-US" i="1" dirty="0"/>
              <a:t>Before each class</a:t>
            </a:r>
            <a:r>
              <a:rPr lang="en-AU" altLang="en-US" dirty="0"/>
              <a:t>, scan the news and select two or three headlines that are relevant to your session today. There is always something that works. Read the headline and ask for comments, interpretation, discussion. Pose questions arising from it that motivate today’s class. At the end of the class, return to the questions and answer them with the tools you’ve been explaining.</a:t>
            </a:r>
            <a:endParaRPr lang="en-US" altLang="en-US" dirty="0"/>
          </a:p>
          <a:p>
            <a:r>
              <a:rPr lang="en-AU" altLang="en-US" dirty="0"/>
              <a:t>(2) </a:t>
            </a:r>
            <a:r>
              <a:rPr lang="en-AU" altLang="en-US" i="1" dirty="0"/>
              <a:t>Once or twice a semester</a:t>
            </a:r>
            <a:r>
              <a:rPr lang="en-AU" altLang="en-US" dirty="0"/>
              <a:t>, set an assignment, for credit, with the following instructions:</a:t>
            </a:r>
            <a:endParaRPr lang="en-US" altLang="en-US" dirty="0"/>
          </a:p>
          <a:p>
            <a:pPr>
              <a:spcBef>
                <a:spcPts val="100"/>
              </a:spcBef>
            </a:pPr>
            <a:r>
              <a:rPr lang="en-AU" altLang="en-US" dirty="0"/>
              <a:t>(a) Find a news article about an economic topic that you find interesting.</a:t>
            </a:r>
            <a:endParaRPr lang="en-US" altLang="en-US" dirty="0"/>
          </a:p>
          <a:p>
            <a:pPr>
              <a:spcBef>
                <a:spcPts val="100"/>
              </a:spcBef>
            </a:pPr>
            <a:r>
              <a:rPr lang="en-AU" altLang="en-US" dirty="0"/>
              <a:t>(b) Make a short bullet-list summary of the article.</a:t>
            </a:r>
            <a:endParaRPr lang="en-US" altLang="en-US" dirty="0"/>
          </a:p>
          <a:p>
            <a:pPr>
              <a:spcBef>
                <a:spcPts val="100"/>
              </a:spcBef>
            </a:pPr>
            <a:r>
              <a:rPr lang="en-AU" altLang="en-US" dirty="0"/>
              <a:t>(c) Write and illustrate with appropriate graphs an economic analysis of the key points in the article.</a:t>
            </a:r>
            <a:endParaRPr lang="en-US" altLang="en-US" dirty="0"/>
          </a:p>
          <a:p>
            <a:r>
              <a:rPr lang="en-AU" altLang="en-US" dirty="0"/>
              <a:t>Use the </a:t>
            </a:r>
            <a:r>
              <a:rPr lang="en-AU" altLang="en-US" i="1" dirty="0"/>
              <a:t>Economics in the News</a:t>
            </a:r>
            <a:r>
              <a:rPr lang="en-AU" altLang="en-US" dirty="0"/>
              <a:t> features in your textbook as models.</a:t>
            </a:r>
            <a:endParaRPr lang="en-US" altLang="en-US" dirty="0"/>
          </a:p>
          <a:p>
            <a:pPr eaLnBrk="1" hangingPunct="1"/>
            <a:endParaRPr lang="en-CA" altLang="en-US" dirty="0"/>
          </a:p>
          <a:p>
            <a:pPr eaLnBrk="1" hangingPunct="1"/>
            <a:endParaRPr lang="en-GB" altLang="en-US" dirty="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C33157-8ECB-414D-98E8-DE72D058948E}" type="slidenum">
              <a:rPr lang="en-US" altLang="en-US" smtClean="0">
                <a:solidFill>
                  <a:srgbClr val="000000"/>
                </a:solidFill>
                <a:cs typeface="Arial" panose="020B0604020202020204" pitchFamily="34" charset="0"/>
              </a:rPr>
              <a:pPr>
                <a:spcBef>
                  <a:spcPct val="0"/>
                </a:spcBef>
              </a:pPr>
              <a:t>2</a:t>
            </a:fld>
            <a:endParaRPr lang="en-US" altLang="en-US">
              <a:solidFill>
                <a:srgbClr val="000000"/>
              </a:solidFill>
              <a:cs typeface="Arial" panose="020B0604020202020204" pitchFamily="34" charset="0"/>
            </a:endParaRPr>
          </a:p>
        </p:txBody>
      </p:sp>
    </p:spTree>
    <p:extLst>
      <p:ext uri="{BB962C8B-B14F-4D97-AF65-F5344CB8AC3E}">
        <p14:creationId xmlns:p14="http://schemas.microsoft.com/office/powerpoint/2010/main" val="3835197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F214BA-439F-48DE-A2E7-49B27CF08D21}" type="slidenum">
              <a:rPr lang="en-US" altLang="en-US" smtClean="0"/>
              <a:pPr>
                <a:spcBef>
                  <a:spcPct val="0"/>
                </a:spcBef>
              </a:pPr>
              <a:t>20</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766888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831E8E-1F36-49D4-B148-309BDB89E680}" type="slidenum">
              <a:rPr lang="en-US" altLang="en-US" smtClean="0"/>
              <a:pPr>
                <a:spcBef>
                  <a:spcPct val="0"/>
                </a:spcBef>
              </a:pPr>
              <a:t>21</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32008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A6075B-5DA4-44B3-844A-B9A60E94DD36}" type="slidenum">
              <a:rPr lang="en-US" altLang="en-US" smtClean="0"/>
              <a:pPr>
                <a:spcBef>
                  <a:spcPct val="0"/>
                </a:spcBef>
              </a:pPr>
              <a:t>22</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96119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95851F-AC8E-4CA1-8318-CD4F212C8558}" type="slidenum">
              <a:rPr lang="en-US" altLang="en-US" smtClean="0"/>
              <a:pPr>
                <a:spcBef>
                  <a:spcPct val="0"/>
                </a:spcBef>
              </a:pPr>
              <a:t>23</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849680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510730-6147-408F-88CF-11B9D976791A}" type="slidenum">
              <a:rPr lang="en-US" altLang="en-US" smtClean="0"/>
              <a:pPr>
                <a:spcBef>
                  <a:spcPct val="0"/>
                </a:spcBef>
              </a:pPr>
              <a:t>24</a:t>
            </a:fld>
            <a:endParaRPr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822480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29ED66-05FA-40E7-8C4C-BB9E52781EF3}" type="slidenum">
              <a:rPr lang="en-US" altLang="en-US" smtClean="0"/>
              <a:pPr>
                <a:spcBef>
                  <a:spcPct val="0"/>
                </a:spcBef>
              </a:pPr>
              <a:t>25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89512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F0F137-0FFC-4934-91A1-D83050B73412}" type="slidenum">
              <a:rPr lang="en-US" altLang="en-US" smtClean="0"/>
              <a:pPr>
                <a:spcBef>
                  <a:spcPct val="0"/>
                </a:spcBef>
              </a:pPr>
              <a:t>26</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078876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BE7D5F-0156-425A-B00B-E9BCB78C6EEB}" type="slidenum">
              <a:rPr lang="en-US" altLang="en-US" smtClean="0"/>
              <a:pPr>
                <a:spcBef>
                  <a:spcPct val="0"/>
                </a:spcBef>
              </a:pPr>
              <a:t>27</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160747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B0C1B2-7F86-4575-8F08-67F0B6A167C3}" type="slidenum">
              <a:rPr lang="en-US" altLang="en-US" smtClean="0"/>
              <a:pPr>
                <a:spcBef>
                  <a:spcPct val="0"/>
                </a:spcBef>
              </a:pPr>
              <a:t>28</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428398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0035BC-6D30-4281-B03A-433A79366470}" type="slidenum">
              <a:rPr lang="en-US" altLang="en-US" smtClean="0"/>
              <a:pPr>
                <a:spcBef>
                  <a:spcPct val="0"/>
                </a:spcBef>
              </a:pPr>
              <a:t>29</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40611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740CC-794F-4F21-90BF-8960E2682204}" type="slidenum">
              <a:rPr lang="en-US" altLang="en-US">
                <a:solidFill>
                  <a:srgbClr val="000000"/>
                </a:solidFill>
              </a:rPr>
              <a:pPr>
                <a:spcBef>
                  <a:spcPct val="0"/>
                </a:spcBef>
              </a:pPr>
              <a:t>3</a:t>
            </a:fld>
            <a:endParaRPr lang="en-US" altLang="en-US">
              <a:solidFill>
                <a:srgbClr val="000000"/>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44226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A33C1D-8D24-4A5D-8F5D-E8262CD001F8}" type="slidenum">
              <a:rPr lang="en-US" altLang="en-US" smtClean="0"/>
              <a:pPr>
                <a:spcBef>
                  <a:spcPct val="0"/>
                </a:spcBef>
              </a:pPr>
              <a:t>30</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97752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CA286F-1124-487B-8455-3D7FC7A3CE25}" type="slidenum">
              <a:rPr lang="en-US" altLang="en-US" smtClean="0"/>
              <a:pPr>
                <a:spcBef>
                  <a:spcPct val="0"/>
                </a:spcBef>
              </a:pPr>
              <a:t>31</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3240910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0CF151-394B-4756-B2D5-1BA69FF37182}" type="slidenum">
              <a:rPr lang="en-US" altLang="en-US" smtClean="0"/>
              <a:pPr>
                <a:spcBef>
                  <a:spcPct val="0"/>
                </a:spcBef>
              </a:pPr>
              <a:t>32</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1390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B370D9-90C6-4A7B-BB2B-84D7E0A368D1}" type="slidenum">
              <a:rPr lang="en-US" altLang="en-US" smtClean="0"/>
              <a:pPr>
                <a:spcBef>
                  <a:spcPct val="0"/>
                </a:spcBef>
              </a:pPr>
              <a:t>33</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dirty="0"/>
              <a:t>Is immigration bad for us?</a:t>
            </a:r>
            <a:r>
              <a:rPr lang="en-US" altLang="en-US" sz="1000" dirty="0"/>
              <a:t> Many people think that immigration is bad for existing citizens and lowers their living standard. Part of the popular political discussion, especially in Europe during 2000s, has a racist dimension, which you will want to avoid. But the raw economic dimension is worth examining. When you show your students the effects of an increase in population in Figure 6.9, you will conclude that an increase in population, </a:t>
            </a:r>
            <a:r>
              <a:rPr lang="en-US" altLang="en-US" sz="1000" i="1" dirty="0"/>
              <a:t>ceteris paribus,</a:t>
            </a:r>
            <a:r>
              <a:rPr lang="en-US" altLang="en-US" sz="1000" dirty="0"/>
              <a:t> increases real GDP but lowers real GDP per person and lowers the real wage rate. You might then ask: does this outcome mean that immigration is bad for us?</a:t>
            </a:r>
          </a:p>
          <a:p>
            <a:pPr eaLnBrk="1" hangingPunct="1"/>
            <a:r>
              <a:rPr lang="en-US" altLang="en-US" sz="1000" dirty="0"/>
              <a:t>The answer, of course, is absolutely not. Historically, immigrants have brought capital and entrepreneurship, and been some of the most creative sources of technological change. When you combine the effects of capital accumulation and technological change with an increase in population, you see that real GDP increases but the change in the wage rate is ambiguous. Add the historical fact that capital accumulation and technological change have outstripped population growth, and you reach the conclusion that immigration has been (and probably continues to be) a positive economic force.</a:t>
            </a:r>
          </a:p>
        </p:txBody>
      </p:sp>
    </p:spTree>
    <p:extLst>
      <p:ext uri="{BB962C8B-B14F-4D97-AF65-F5344CB8AC3E}">
        <p14:creationId xmlns:p14="http://schemas.microsoft.com/office/powerpoint/2010/main" val="1310860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04226B-AA4D-4D5A-A3EF-AEEAF3016227}" type="slidenum">
              <a:rPr lang="en-US" altLang="en-US" smtClean="0"/>
              <a:pPr>
                <a:spcBef>
                  <a:spcPct val="0"/>
                </a:spcBef>
              </a:pPr>
              <a:t>34</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165571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56A5B4-8ED9-48A7-9FA4-938A918DD9F9}" type="slidenum">
              <a:rPr lang="en-US" altLang="en-US" smtClean="0"/>
              <a:pPr>
                <a:spcBef>
                  <a:spcPct val="0"/>
                </a:spcBef>
              </a:pPr>
              <a:t>35</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9830203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C98D61-2B01-4BF2-B05F-97F7A731BAB9}" type="slidenum">
              <a:rPr lang="en-US" altLang="en-US" smtClean="0"/>
              <a:pPr>
                <a:spcBef>
                  <a:spcPct val="0"/>
                </a:spcBef>
              </a:pPr>
              <a:t>36</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762685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8600B6-6436-49C8-8B11-0C7D12E2B1E5}" type="slidenum">
              <a:rPr lang="en-US" altLang="en-US" smtClean="0"/>
              <a:pPr>
                <a:spcBef>
                  <a:spcPct val="0"/>
                </a:spcBef>
              </a:pPr>
              <a:t>37</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627630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B79265-D712-49C3-A4C4-4FB6553FCC43}" type="slidenum">
              <a:rPr lang="en-US" altLang="en-US" smtClean="0"/>
              <a:pPr>
                <a:spcBef>
                  <a:spcPct val="0"/>
                </a:spcBef>
              </a:pPr>
              <a:t>38</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the News: </a:t>
            </a:r>
            <a:r>
              <a:rPr lang="en-GB" dirty="0"/>
              <a:t>American and Canadian</a:t>
            </a:r>
            <a:r>
              <a:rPr lang="en-GB" baseline="0" dirty="0"/>
              <a:t> Economic Growth</a:t>
            </a:r>
            <a:endParaRPr lang="en-CA" altLang="en-US" dirty="0"/>
          </a:p>
        </p:txBody>
      </p:sp>
    </p:spTree>
    <p:extLst>
      <p:ext uri="{BB962C8B-B14F-4D97-AF65-F5344CB8AC3E}">
        <p14:creationId xmlns:p14="http://schemas.microsoft.com/office/powerpoint/2010/main" val="5548823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3D9AC7-1531-457B-9204-542E40A0153C}" type="slidenum">
              <a:rPr lang="en-US" altLang="en-US" smtClean="0"/>
              <a:pPr>
                <a:spcBef>
                  <a:spcPct val="0"/>
                </a:spcBef>
              </a:pPr>
              <a:t>39</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1461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504905-A7DE-45EF-A200-1699B7C85F8C}" type="slidenum">
              <a:rPr lang="en-US" altLang="en-US" smtClean="0"/>
              <a:pPr>
                <a:spcBef>
                  <a:spcPct val="0"/>
                </a:spcBef>
              </a:pPr>
              <a:t>4</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1347673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AA62ED-5D23-4A0E-819D-6BDFA65DCDDE}" type="slidenum">
              <a:rPr lang="en-US" altLang="en-US" smtClean="0"/>
              <a:pPr>
                <a:spcBef>
                  <a:spcPct val="0"/>
                </a:spcBef>
              </a:pPr>
              <a:t>40</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902629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85F9A3-4226-49CA-8A27-94299F94F371}" type="slidenum">
              <a:rPr lang="en-US" altLang="en-US" smtClean="0"/>
              <a:pPr>
                <a:spcBef>
                  <a:spcPct val="0"/>
                </a:spcBef>
              </a:pPr>
              <a:t>41</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865358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C2FBC9-B626-44E2-8088-BDFDA48D347F}" type="slidenum">
              <a:rPr lang="en-US" altLang="en-US" smtClean="0"/>
              <a:pPr>
                <a:spcBef>
                  <a:spcPct val="0"/>
                </a:spcBef>
              </a:pPr>
              <a:t>42</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047513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2DF119-02B3-4A57-9C51-E36BBC60D916}" type="slidenum">
              <a:rPr lang="en-US" altLang="en-US" smtClean="0"/>
              <a:pPr>
                <a:spcBef>
                  <a:spcPct val="0"/>
                </a:spcBef>
              </a:pPr>
              <a:t>43</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851414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BBD775-85F7-4220-8EAD-C20A95BBF248}" type="slidenum">
              <a:rPr lang="en-US" altLang="en-US" smtClean="0"/>
              <a:pPr>
                <a:spcBef>
                  <a:spcPct val="0"/>
                </a:spcBef>
              </a:pPr>
              <a:t>44</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a:t>The Causes of Economic Growth: A First Look :The limits of economics</a:t>
            </a:r>
            <a:r>
              <a:rPr lang="en-US" altLang="en-US" sz="1000" b="1" i="1"/>
              <a:t>. </a:t>
            </a:r>
            <a:r>
              <a:rPr lang="en-US" altLang="en-US" sz="1000"/>
              <a:t>The major obstacles to growth are political, and economists don’t know much about how to remove those political obstacles. You can give your students a glimpse of these obstacles in their worst form by reminding them of news video clips they’ve almost certainly seen of Kabul, Mogadishu, and other troubled cities in which the rule of law has completely broken down.</a:t>
            </a:r>
          </a:p>
          <a:p>
            <a:pPr eaLnBrk="1" hangingPunct="1"/>
            <a:r>
              <a:rPr lang="en-US" altLang="en-US" sz="1000"/>
              <a:t>Economists know a lot about how to make an economy grow if the preconditions are in place, but virtually nothing about how to bring those preconditions about.</a:t>
            </a:r>
          </a:p>
          <a:p>
            <a:pPr eaLnBrk="1" hangingPunct="1"/>
            <a:r>
              <a:rPr lang="en-US" altLang="en-US" sz="1000" b="1"/>
              <a:t>The preconditions</a:t>
            </a:r>
            <a:r>
              <a:rPr lang="en-US" altLang="en-US" sz="1000" b="1" i="1"/>
              <a:t>. </a:t>
            </a:r>
            <a:r>
              <a:rPr lang="en-US" altLang="en-US" sz="1000"/>
              <a:t>The three preconditions for growth—markets, property rights, and monetary exchange—are all essential to create acceptable levels of risk and low enough transaction costs to justify investment, specialization,</a:t>
            </a:r>
          </a:p>
          <a:p>
            <a:pPr eaLnBrk="1" hangingPunct="1"/>
            <a:r>
              <a:rPr lang="en-US" altLang="en-US" sz="1000"/>
              <a:t>and exchange. If you want to spend time on it, you can generate an interesting discussion on whether what matters is the particular system of property rights, or just that they be clear, certain, and enforceable with reasonable cost—the concept of the rule of law. Most students have never realized that property rights are highly varied, and many fast growing economies have nothing like U.S. absolute property rights in land, for example.</a:t>
            </a:r>
            <a:endParaRPr lang="en-CA" altLang="en-US" sz="1000"/>
          </a:p>
        </p:txBody>
      </p:sp>
    </p:spTree>
    <p:extLst>
      <p:ext uri="{BB962C8B-B14F-4D97-AF65-F5344CB8AC3E}">
        <p14:creationId xmlns:p14="http://schemas.microsoft.com/office/powerpoint/2010/main" val="3044487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DFF8C1-C85A-4A28-AB96-D2E4261AA0CA}" type="slidenum">
              <a:rPr lang="en-US" altLang="en-US" smtClean="0"/>
              <a:pPr>
                <a:spcBef>
                  <a:spcPct val="0"/>
                </a:spcBef>
              </a:pPr>
              <a:t>45</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dirty="0">
                <a:solidFill>
                  <a:srgbClr val="FF0000"/>
                </a:solidFill>
              </a:rPr>
              <a:t>Classroom activity</a:t>
            </a:r>
          </a:p>
          <a:p>
            <a:pPr eaLnBrk="1" hangingPunct="1"/>
            <a:r>
              <a:rPr lang="en-CA" altLang="en-US" dirty="0"/>
              <a:t>Check out </a:t>
            </a:r>
            <a:r>
              <a:rPr lang="en-CA" altLang="en-US" i="1" dirty="0"/>
              <a:t>Economics in Action</a:t>
            </a:r>
            <a:r>
              <a:rPr lang="en-CA" altLang="en-US" dirty="0"/>
              <a:t>: The Sources of Economic Slowdown</a:t>
            </a:r>
          </a:p>
          <a:p>
            <a:pPr eaLnBrk="1" hangingPunct="1"/>
            <a:endParaRPr lang="en-CA" altLang="en-US" dirty="0"/>
          </a:p>
          <a:p>
            <a:pPr eaLnBrk="1" hangingPunct="1"/>
            <a:endParaRPr lang="en-CA" altLang="en-US" dirty="0"/>
          </a:p>
        </p:txBody>
      </p:sp>
    </p:spTree>
    <p:extLst>
      <p:ext uri="{BB962C8B-B14F-4D97-AF65-F5344CB8AC3E}">
        <p14:creationId xmlns:p14="http://schemas.microsoft.com/office/powerpoint/2010/main" val="4172674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2B0C2A-B79C-4969-A8AA-48CD04993F88}" type="slidenum">
              <a:rPr lang="en-US" altLang="en-US" smtClean="0"/>
              <a:pPr>
                <a:spcBef>
                  <a:spcPct val="0"/>
                </a:spcBef>
              </a:pPr>
              <a:t>46</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b="1">
                <a:solidFill>
                  <a:srgbClr val="FF0000"/>
                </a:solidFill>
              </a:rPr>
              <a:t>Classroom activity</a:t>
            </a:r>
          </a:p>
          <a:p>
            <a:pPr eaLnBrk="1" hangingPunct="1"/>
            <a:r>
              <a:rPr lang="en-CA" altLang="en-US"/>
              <a:t>Check out </a:t>
            </a:r>
            <a:r>
              <a:rPr lang="en-CA" altLang="en-US" i="1"/>
              <a:t>Economics in Action</a:t>
            </a:r>
            <a:r>
              <a:rPr lang="en-CA" altLang="en-US"/>
              <a:t>: Intellectual Property Rights Propel Growth</a:t>
            </a:r>
          </a:p>
          <a:p>
            <a:pPr eaLnBrk="1" hangingPunct="1"/>
            <a:r>
              <a:rPr lang="en-CA" altLang="en-US"/>
              <a:t>Check out </a:t>
            </a:r>
            <a:r>
              <a:rPr lang="en-CA" altLang="en-US" i="1"/>
              <a:t>Economics in the News</a:t>
            </a:r>
            <a:r>
              <a:rPr lang="en-CA" altLang="en-US"/>
              <a:t>: Robots as Skilled Workers</a:t>
            </a:r>
          </a:p>
          <a:p>
            <a:pPr eaLnBrk="1" hangingPunct="1"/>
            <a:endParaRPr lang="en-CA" altLang="en-US"/>
          </a:p>
          <a:p>
            <a:pPr eaLnBrk="1" hangingPunct="1"/>
            <a:endParaRPr lang="en-CA" altLang="en-US"/>
          </a:p>
          <a:p>
            <a:pPr eaLnBrk="1" hangingPunct="1"/>
            <a:endParaRPr lang="en-CA" altLang="en-US"/>
          </a:p>
          <a:p>
            <a:pPr eaLnBrk="1" hangingPunct="1"/>
            <a:endParaRPr lang="en-CA" altLang="en-US"/>
          </a:p>
        </p:txBody>
      </p:sp>
    </p:spTree>
    <p:extLst>
      <p:ext uri="{BB962C8B-B14F-4D97-AF65-F5344CB8AC3E}">
        <p14:creationId xmlns:p14="http://schemas.microsoft.com/office/powerpoint/2010/main" val="42488926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13E961-35A6-4EA9-A126-41D35C27A305}" type="slidenum">
              <a:rPr lang="en-US" altLang="en-US" smtClean="0"/>
              <a:pPr>
                <a:spcBef>
                  <a:spcPct val="0"/>
                </a:spcBef>
              </a:pPr>
              <a:t>47</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a:t>Interactions of sources of growth</a:t>
            </a:r>
            <a:r>
              <a:rPr lang="en-US" altLang="en-US" sz="1000" b="1" i="1"/>
              <a:t>. </a:t>
            </a:r>
            <a:r>
              <a:rPr lang="en-US" altLang="en-US" sz="1000"/>
              <a:t>Most students can see immediately how investment in physical and human capital in the form of education and training contribute to growth. Some have more difficulty getting a clear view of the role of learning by doing and technological change, particularly the small continuous refinement and improvement to existing technology rather than the spectacular breakthroughs. Much growth probably comes from the interaction of the last two, and this source of growth can be illustrated with</a:t>
            </a:r>
            <a:r>
              <a:rPr lang="en-US" altLang="en-US"/>
              <a:t> </a:t>
            </a:r>
            <a:r>
              <a:rPr lang="en-US" altLang="en-US" sz="1000"/>
              <a:t>a discussion of why firms offer incentives to workers to suggest improvements to working methods and procedures.</a:t>
            </a:r>
            <a:endParaRPr lang="en-CA" altLang="en-US" sz="1000"/>
          </a:p>
        </p:txBody>
      </p:sp>
    </p:spTree>
    <p:extLst>
      <p:ext uri="{BB962C8B-B14F-4D97-AF65-F5344CB8AC3E}">
        <p14:creationId xmlns:p14="http://schemas.microsoft.com/office/powerpoint/2010/main" val="9512722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FEC936-AEC6-4ACC-9210-7D3D165E215F}" type="slidenum">
              <a:rPr lang="en-US" altLang="en-US" smtClean="0"/>
              <a:pPr>
                <a:spcBef>
                  <a:spcPct val="0"/>
                </a:spcBef>
              </a:pPr>
              <a:t>48</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507844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10FAB6-020B-4F50-B505-3893D9E74252}" type="slidenum">
              <a:rPr lang="en-US" altLang="en-US" smtClean="0"/>
              <a:pPr>
                <a:spcBef>
                  <a:spcPct val="0"/>
                </a:spcBef>
              </a:pPr>
              <a:t>49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Historical development of theories and an aside.</a:t>
            </a:r>
            <a:r>
              <a:rPr lang="en-US" altLang="en-US" sz="1000"/>
              <a:t> The three growth theories studied in this chapter—classical, neoclassical, and new—are presented in historical order. Point out this fact to the students to emphasize and illustrate how economic theory builds on itself. (An aside for you, not your students: Note that the chapter skips the Keynesian era Harrod-Domar model. The main reason for this omission is that these models were quickly shown to be in error and never formed the basis of a seriously proposed growth theory. Based on fixed coefficients and fixed saving rates, the Harrod-Domar model produces either secular stagnation or secular inflation. Neither phenomenon occurs in real economies. Solow’s neoclassical model was developed, historically, to show the error of the Harrod-Domar model, but the neoclassical model also builds naturally on its classical predecessor, and that is the sequence in the textbook.)</a:t>
            </a:r>
          </a:p>
          <a:p>
            <a:pPr eaLnBrk="1" hangingPunct="1"/>
            <a:r>
              <a:rPr lang="en-US" altLang="en-US" sz="1000" b="1" i="1"/>
              <a:t>Classical theory.</a:t>
            </a:r>
            <a:r>
              <a:rPr lang="en-US" altLang="en-US" sz="1000"/>
              <a:t> Start with the classical theory. The classical theory of growth takes technological change as exogenous, essentially ignores the role of capital (as a result of the era in which it was developed), and assumes that population growth increases when income increases (also as a result of the era in which it was developed). As a result, the conclusions from the classical theory are “dismal” indeed! Some students find it interesting to know that Thomas Malthus, most closely associated with the population part of this theory, was a clergyman, but was also the first person in the Anglophone world to hold the title of Professor of Political Economy (at the East India College). Economists came to realize that capital accumulation and technological change were important parts of the growth process. They also came to understand that population growth does not necessarily increase with income. Hence the stage was set for the neoclassical theory.</a:t>
            </a:r>
          </a:p>
        </p:txBody>
      </p:sp>
    </p:spTree>
    <p:extLst>
      <p:ext uri="{BB962C8B-B14F-4D97-AF65-F5344CB8AC3E}">
        <p14:creationId xmlns:p14="http://schemas.microsoft.com/office/powerpoint/2010/main" val="91851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9800D1-54F3-4F0D-9BB4-5E32C38DADB0}" type="slidenum">
              <a:rPr lang="en-US" altLang="en-US" smtClean="0"/>
              <a:pPr>
                <a:spcBef>
                  <a:spcPct val="0"/>
                </a:spcBef>
              </a:pPr>
              <a:t>5</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997245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067574-141D-4590-B486-3CE6793F8049}" type="slidenum">
              <a:rPr lang="en-US" altLang="en-US" smtClean="0"/>
              <a:pPr>
                <a:spcBef>
                  <a:spcPct val="0"/>
                </a:spcBef>
              </a:pPr>
              <a:t>50</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685800" y="4341813"/>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CA" altLang="en-US" sz="1000"/>
              <a:t>Classical growth theory is based on the work of Thomas Malthus, an economist from the early nineteenth century.</a:t>
            </a:r>
          </a:p>
          <a:p>
            <a:pPr eaLnBrk="1" hangingPunct="1"/>
            <a:r>
              <a:rPr lang="en-CA" altLang="en-US" sz="1000"/>
              <a:t>Very few modern-day economists would refer to themselves as Malthusians. But, as the textbook says, there are many other people today who are Malthusians. The persistence of this viewpoint represents what one can only refer to as the triumph of despair over experience. At some point in history, Malthusian theory might have been applicable. But certainly since the industrial revolution, parents have chosen to concentrate on the quality of children not the quantity. And this shift in emphasis only gets stronger as economic growth advances. Thus, the assumption that the population growth rate is primarily determined by economic growth with a positive relationship</a:t>
            </a:r>
            <a:r>
              <a:rPr lang="en-CA" altLang="en-US"/>
              <a:t> </a:t>
            </a:r>
            <a:r>
              <a:rPr lang="en-CA" altLang="en-US" sz="1000"/>
              <a:t>has no basis in reality. Indeed, some of the richest countries in the world, such as Sweden and Japan, have some of the lowest birth rates.</a:t>
            </a:r>
          </a:p>
        </p:txBody>
      </p:sp>
    </p:spTree>
    <p:extLst>
      <p:ext uri="{BB962C8B-B14F-4D97-AF65-F5344CB8AC3E}">
        <p14:creationId xmlns:p14="http://schemas.microsoft.com/office/powerpoint/2010/main" val="38895765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03F9D7-D282-48BF-8190-C0A9A900FE4F}" type="slidenum">
              <a:rPr lang="en-US" altLang="en-US" smtClean="0"/>
              <a:pPr>
                <a:spcBef>
                  <a:spcPct val="0"/>
                </a:spcBef>
              </a:pPr>
              <a:t>51</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Neoclassical theory.</a:t>
            </a:r>
            <a:r>
              <a:rPr lang="en-US" altLang="en-US" sz="1000"/>
              <a:t> Neoclassical theory follows the classical theory by taking technological growth as exogenous. It differs insofar as it assumes that population growth is also exogenous. The major difference is that neoclassical theory stresses the role played by technological change and how it influences saving and capital accumulation. So of the two differences between neoclassical and classical growth theory, the first—the different assumptions about how population growth is determined—reflects an advance in empirical knowledge of the relationship between population growth and income. The second difference—the importance given to technological change, saving, and capital—shows how the neoclassical theory built on the simpler classical model.</a:t>
            </a:r>
          </a:p>
          <a:p>
            <a:pPr eaLnBrk="1" hangingPunct="1"/>
            <a:endParaRPr lang="en-US" altLang="en-US" sz="1000"/>
          </a:p>
        </p:txBody>
      </p:sp>
    </p:spTree>
    <p:extLst>
      <p:ext uri="{BB962C8B-B14F-4D97-AF65-F5344CB8AC3E}">
        <p14:creationId xmlns:p14="http://schemas.microsoft.com/office/powerpoint/2010/main" val="3021006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BE19D2-F122-4383-B898-A023F7B991B2}" type="slidenum">
              <a:rPr lang="en-US" altLang="en-US" smtClean="0"/>
              <a:pPr>
                <a:spcBef>
                  <a:spcPct val="0"/>
                </a:spcBef>
              </a:pPr>
              <a:t>52</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42082271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280711-354B-44BD-855B-B9D75099DF67}" type="slidenum">
              <a:rPr lang="en-US" altLang="en-US" smtClean="0"/>
              <a:pPr>
                <a:spcBef>
                  <a:spcPct val="0"/>
                </a:spcBef>
              </a:pPr>
              <a:t>53</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0483862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53B9DE-17ED-4A56-B391-38E1DB19CE4D}" type="slidenum">
              <a:rPr lang="en-US" altLang="en-US" smtClean="0"/>
              <a:pPr>
                <a:spcBef>
                  <a:spcPct val="0"/>
                </a:spcBef>
              </a:pPr>
              <a:t>54</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830547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A8DC4E-6C3E-4909-8F18-4F2C4ACE42AD}" type="slidenum">
              <a:rPr lang="en-US" altLang="en-US" smtClean="0"/>
              <a:pPr>
                <a:spcBef>
                  <a:spcPct val="0"/>
                </a:spcBef>
              </a:pPr>
              <a:t>55</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New growth theory.</a:t>
            </a:r>
            <a:r>
              <a:rPr lang="en-US" altLang="en-US" sz="1000"/>
              <a:t> Neoclassical theory also is incomplete because the primary engine of economic growth, technology, is exogenous. New growth theory attempts to overcome this weakness. It still uses many of the insights of the neoclassical theory by emphasizing the role of capital accumulation and assuming that population growth is exogenous. But the new growth theory builds on neoclassical theory by examining more closely the role of technology and the factors that influence technological advances. </a:t>
            </a:r>
          </a:p>
          <a:p>
            <a:pPr eaLnBrk="1" hangingPunct="1"/>
            <a:r>
              <a:rPr lang="en-US" altLang="en-US" sz="1000"/>
              <a:t>Giving the students this type of broad overview before presenting the details of the different models is important because it, along with the text’s outstanding overview, allows the students to see the forest as well as the trees. This knowledge not only helps them understand the particular models, but it also helps them gain an appreciation of how economics progresses. (Of course, progress is hardly as steady as the students might believe; for instance, Pigou and Ramsey presented important papers about growth in the early part of the twentieth century, but, nonetheless, progress has been made.)</a:t>
            </a:r>
          </a:p>
          <a:p>
            <a:pPr eaLnBrk="1" hangingPunct="1"/>
            <a:endParaRPr lang="en-US" altLang="en-US" sz="1000"/>
          </a:p>
        </p:txBody>
      </p:sp>
    </p:spTree>
    <p:extLst>
      <p:ext uri="{BB962C8B-B14F-4D97-AF65-F5344CB8AC3E}">
        <p14:creationId xmlns:p14="http://schemas.microsoft.com/office/powerpoint/2010/main" val="1916238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31BECA-C822-48D0-B044-13C25AAD63CA}" type="slidenum">
              <a:rPr lang="en-US" altLang="en-US" smtClean="0"/>
              <a:pPr>
                <a:spcBef>
                  <a:spcPct val="0"/>
                </a:spcBef>
              </a:pPr>
              <a:t>56</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1969897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301074-92C5-426F-B699-4925122295BC}" type="slidenum">
              <a:rPr lang="en-US" altLang="en-US" smtClean="0"/>
              <a:pPr>
                <a:spcBef>
                  <a:spcPct val="0"/>
                </a:spcBef>
              </a:pPr>
              <a:t>57</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7404141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404C06-110F-4E0B-B347-EFA8C7D4704D}" type="slidenum">
              <a:rPr lang="en-US" altLang="en-US" smtClean="0"/>
              <a:pPr>
                <a:spcBef>
                  <a:spcPct val="0"/>
                </a:spcBef>
              </a:pPr>
              <a:t>58</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991857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F86D61-5602-4F7B-9678-4079D18CADAE}" type="slidenum">
              <a:rPr lang="en-US" altLang="en-US" smtClean="0"/>
              <a:pPr>
                <a:spcBef>
                  <a:spcPct val="0"/>
                </a:spcBef>
              </a:pPr>
              <a:t>59</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14195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2B484A-46CD-4D19-9B8C-CB8A2946751F}" type="slidenum">
              <a:rPr lang="en-US" altLang="en-US" smtClean="0"/>
              <a:pPr>
                <a:spcBef>
                  <a:spcPct val="0"/>
                </a:spcBef>
              </a:pPr>
              <a:t>6</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30605462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57E1F9-7B95-44DC-B1EA-0DA89237C96E}" type="slidenum">
              <a:rPr lang="en-US" altLang="en-US" smtClean="0"/>
              <a:pPr>
                <a:spcBef>
                  <a:spcPct val="0"/>
                </a:spcBef>
              </a:pPr>
              <a:t>60</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34935534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E7926FB-E833-48DC-9087-ECF9F50AFD14}" type="slidenum">
              <a:rPr lang="en-US" altLang="en-US" smtClean="0"/>
              <a:pPr>
                <a:spcBef>
                  <a:spcPct val="0"/>
                </a:spcBef>
              </a:pPr>
              <a:t>61</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extLst>
      <p:ext uri="{BB962C8B-B14F-4D97-AF65-F5344CB8AC3E}">
        <p14:creationId xmlns:p14="http://schemas.microsoft.com/office/powerpoint/2010/main" val="11194849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CACD4F-2417-4CAE-9709-50E653526A98}" type="slidenum">
              <a:rPr lang="en-US" altLang="en-US" smtClean="0"/>
              <a:pPr>
                <a:spcBef>
                  <a:spcPct val="0"/>
                </a:spcBef>
              </a:pPr>
              <a:t>62</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i="1"/>
              <a:t>Achieving faster growth.</a:t>
            </a:r>
            <a:r>
              <a:rPr lang="en-US" altLang="en-US" sz="1000"/>
              <a:t> Policies to promote growth can generate interesting and useful discussion. For example, it is investment that produces growth, and in the previous chapter we showed that investment does not depend on private saving alone. Is it appropriate then to stimulate private saving artificially? Similarly, the arguments for subsidizing research and development and education are both based on public good aspects of those activities, but what form and extent should subsidies take?</a:t>
            </a:r>
          </a:p>
          <a:p>
            <a:pPr eaLnBrk="1" hangingPunct="1"/>
            <a:r>
              <a:rPr lang="en-US" altLang="en-US" sz="1000" b="1"/>
              <a:t>Why the Luddites were wrong</a:t>
            </a:r>
            <a:r>
              <a:rPr lang="en-US" altLang="en-US" sz="1000" b="1" i="1"/>
              <a:t>. </a:t>
            </a:r>
            <a:r>
              <a:rPr lang="en-US" altLang="en-US" sz="1000"/>
              <a:t>This chapter provides you with a wonderful opportunity to explain to your students why the Luddites were wrong—and why the modern neo-Luddite movement is wrong. You can learn more than you need to know about Luddism and the Luddites, ancient and modern, at http://carbon.cudenver.edu/~mryder/itc_data/luddite.html</a:t>
            </a:r>
          </a:p>
          <a:p>
            <a:pPr eaLnBrk="1" hangingPunct="1"/>
            <a:r>
              <a:rPr lang="en-US" altLang="en-US" sz="1000"/>
              <a:t>You might then spend a few minutes agreeing that capital accumulation and technological change decrease the demand for the labor that the new capital replaces. But it increases the demand for other types of labor—complementary labor. People must acquire more skill—some people learn to work with the new capital, some learn how to maintain it in good condition, some learn how to build it, some learn how to market and sell it, some learn to design new ways of using it, some work on thinking up new goods and services to produce with it, and so on. All of these people are more productive that they were before.</a:t>
            </a:r>
          </a:p>
          <a:p>
            <a:pPr eaLnBrk="1" hangingPunct="1"/>
            <a:endParaRPr lang="en-US" altLang="en-US" sz="1000"/>
          </a:p>
        </p:txBody>
      </p:sp>
    </p:spTree>
    <p:extLst>
      <p:ext uri="{BB962C8B-B14F-4D97-AF65-F5344CB8AC3E}">
        <p14:creationId xmlns:p14="http://schemas.microsoft.com/office/powerpoint/2010/main" val="22122235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6A1BB1-2EEB-432F-8152-F03723CCB062}" type="slidenum">
              <a:rPr lang="en-US" altLang="en-US" smtClean="0"/>
              <a:pPr>
                <a:spcBef>
                  <a:spcPct val="0"/>
                </a:spcBef>
              </a:pPr>
              <a:t>63</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b="1"/>
              <a:t>New technologies that create new products have even more obvious effects on productivity</a:t>
            </a:r>
            <a:r>
              <a:rPr lang="en-US" altLang="en-US" sz="1000" b="1" i="1"/>
              <a:t>. </a:t>
            </a:r>
            <a:r>
              <a:rPr lang="en-US" altLang="en-US" sz="1000"/>
              <a:t>The development of the CD in the early 1980s is a good example. Suddenly thousands of people became very productive</a:t>
            </a:r>
            <a:r>
              <a:rPr lang="en-US" altLang="en-US"/>
              <a:t> </a:t>
            </a:r>
            <a:r>
              <a:rPr lang="en-US" altLang="en-US" sz="1000"/>
              <a:t>converting the heritage of recorded music into digital format, cleaning up the sound, and making and selling millions of CDs. The same type of thing is now happening with the DVD and Blu-ray.</a:t>
            </a:r>
          </a:p>
          <a:p>
            <a:pPr eaLnBrk="1" hangingPunct="1"/>
            <a:endParaRPr lang="en-CA" altLang="en-US" sz="1000"/>
          </a:p>
        </p:txBody>
      </p:sp>
    </p:spTree>
    <p:extLst>
      <p:ext uri="{BB962C8B-B14F-4D97-AF65-F5344CB8AC3E}">
        <p14:creationId xmlns:p14="http://schemas.microsoft.com/office/powerpoint/2010/main" val="10062764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F36D6D-756F-4994-9E77-2A2C1E132F44}" type="slidenum">
              <a:rPr lang="en-US" altLang="en-US" smtClean="0"/>
              <a:pPr>
                <a:spcBef>
                  <a:spcPct val="0"/>
                </a:spcBef>
              </a:pPr>
              <a:t>64</a:t>
            </a:fld>
            <a:endParaRPr lang="en-US" alt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z="1400"/>
          </a:p>
        </p:txBody>
      </p:sp>
    </p:spTree>
    <p:extLst>
      <p:ext uri="{BB962C8B-B14F-4D97-AF65-F5344CB8AC3E}">
        <p14:creationId xmlns:p14="http://schemas.microsoft.com/office/powerpoint/2010/main" val="22160766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A2C397-3E28-45A7-9005-581CB4DCA0F4}" type="slidenum">
              <a:rPr lang="en-US" altLang="en-US" smtClean="0"/>
              <a:pPr>
                <a:spcBef>
                  <a:spcPct val="0"/>
                </a:spcBef>
              </a:pPr>
              <a:t>65</a:t>
            </a:fld>
            <a:endParaRPr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685800" y="4343400"/>
            <a:ext cx="54864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z="1400"/>
          </a:p>
        </p:txBody>
      </p:sp>
    </p:spTree>
    <p:extLst>
      <p:ext uri="{BB962C8B-B14F-4D97-AF65-F5344CB8AC3E}">
        <p14:creationId xmlns:p14="http://schemas.microsoft.com/office/powerpoint/2010/main" val="2567021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6D1228-B99E-49B0-BAFF-E2946B2A8CA4}" type="slidenum">
              <a:rPr lang="en-US" altLang="en-US" smtClean="0"/>
              <a:pPr>
                <a:spcBef>
                  <a:spcPct val="0"/>
                </a:spcBef>
              </a:pPr>
              <a:t>7</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2991041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E9FF00-8923-43CA-A642-FB850361AAC7}" type="slidenum">
              <a:rPr lang="en-US" altLang="en-US" smtClean="0"/>
              <a:pPr>
                <a:spcBef>
                  <a:spcPct val="0"/>
                </a:spcBef>
              </a:pPr>
              <a:t>8</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217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3EF796-907A-49FD-AFAE-77F54689B1E2}" type="slidenum">
              <a:rPr lang="en-US" altLang="en-US" smtClean="0"/>
              <a:pPr>
                <a:spcBef>
                  <a:spcPct val="0"/>
                </a:spcBef>
              </a:pPr>
              <a:t>9</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a:p>
        </p:txBody>
      </p:sp>
    </p:spTree>
    <p:extLst>
      <p:ext uri="{BB962C8B-B14F-4D97-AF65-F5344CB8AC3E}">
        <p14:creationId xmlns:p14="http://schemas.microsoft.com/office/powerpoint/2010/main" val="193072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929102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357586231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5"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27190507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60363" y="1584325"/>
            <a:ext cx="42116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solidFill>
                  <a:srgbClr val="00AE82"/>
                </a:solidFill>
              </a:defRPr>
            </a:lvl1pPr>
          </a:lstStyle>
          <a:p>
            <a:pPr lvl="0"/>
            <a:r>
              <a:rPr lang="en-US" altLang="en-US" dirty="0"/>
              <a:t>Click to edit Master title</a:t>
            </a:r>
          </a:p>
        </p:txBody>
      </p:sp>
    </p:spTree>
    <p:extLst>
      <p:ext uri="{BB962C8B-B14F-4D97-AF65-F5344CB8AC3E}">
        <p14:creationId xmlns:p14="http://schemas.microsoft.com/office/powerpoint/2010/main" val="179546400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10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95652"/>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18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0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8464"/>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2052"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pic>
        <p:nvPicPr>
          <p:cNvPr id="2053" name="Picture 7">
            <a:hlinkClick r:id="" action="ppaction://hlinkshowjump?jump=nextslide" tooltip="Click to expand the figure"/>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2" name="Picture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2395788091"/>
      </p:ext>
    </p:extLst>
  </p:cSld>
  <p:clrMap bg1="lt1" tx1="dk1" bg2="lt2" tx2="dk2" accent1="accent1" accent2="accent2" accent3="accent3" accent4="accent4" accent5="accent5" accent6="accent6" hlink="hlink" folHlink="folHlink"/>
  <p:sldLayoutIdLst>
    <p:sldLayoutId id="2147484503" r:id="rId1"/>
    <p:sldLayoutId id="2147484504"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8000" algn="l" rtl="0" eaLnBrk="0" fontAlgn="base" hangingPunct="0">
        <a:spcBef>
          <a:spcPts val="600"/>
        </a:spcBef>
        <a:spcAft>
          <a:spcPts val="600"/>
        </a:spcAft>
        <a:defRPr sz="2400" b="1">
          <a:solidFill>
            <a:srgbClr val="1A71B7"/>
          </a:solidFill>
          <a:latin typeface="+mn-lt"/>
          <a:ea typeface="+mn-ea"/>
          <a:cs typeface="+mn-cs"/>
        </a:defRPr>
      </a:lvl1pPr>
      <a:lvl2pPr marL="108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bwMode="auto">
          <a:xfrm>
            <a:off x="360363" y="15843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3076" name="Rectangle 12"/>
          <p:cNvSpPr>
            <a:spLocks noGrp="1" noChangeArrowheads="1"/>
          </p:cNvSpPr>
          <p:nvPr>
            <p:ph type="title"/>
          </p:nvPr>
        </p:nvSpPr>
        <p:spPr bwMode="auto">
          <a:xfrm>
            <a:off x="1152000" y="304800"/>
            <a:ext cx="7162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a:t>
            </a:r>
          </a:p>
        </p:txBody>
      </p:sp>
      <p:sp>
        <p:nvSpPr>
          <p:cNvPr id="6"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0363" y="625792"/>
            <a:ext cx="822960" cy="491490"/>
          </a:xfrm>
          <a:prstGeom prst="rect">
            <a:avLst/>
          </a:prstGeom>
        </p:spPr>
      </p:pic>
    </p:spTree>
    <p:extLst>
      <p:ext uri="{BB962C8B-B14F-4D97-AF65-F5344CB8AC3E}">
        <p14:creationId xmlns:p14="http://schemas.microsoft.com/office/powerpoint/2010/main" val="1016513712"/>
      </p:ext>
    </p:extLst>
  </p:cSld>
  <p:clrMap bg1="lt1" tx1="dk1" bg2="lt2" tx2="dk2" accent1="accent1" accent2="accent2" accent3="accent3" accent4="accent4" accent5="accent5" accent6="accent6" hlink="hlink" folHlink="folHlink"/>
  <p:sldLayoutIdLst>
    <p:sldLayoutId id="2147484506" r:id="rId1"/>
    <p:sldLayoutId id="2147484507" r:id="rId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10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wipe(left)">
                                      <p:cBhvr>
                                        <p:cTn id="12" dur="1000"/>
                                        <p:tgtEl>
                                          <p:spTgt spid="200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3">
        <p:tmplLst>
          <p:tmpl lvl="1">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00707"/>
                        </p:tgtEl>
                        <p:attrNameLst>
                          <p:attrName>style.visibility</p:attrName>
                        </p:attrNameLst>
                      </p:cBhvr>
                      <p:to>
                        <p:strVal val="visible"/>
                      </p:to>
                    </p:set>
                    <p:animEffect transition="in" filter="wipe(left)">
                      <p:cBhvr>
                        <p:cTn dur="1000"/>
                        <p:tgtEl>
                          <p:spTgt spid="200707"/>
                        </p:tgtEl>
                      </p:cBhvr>
                    </p:animEffect>
                  </p:childTnLst>
                </p:cTn>
              </p:par>
            </p:tnLst>
          </p:tmpl>
        </p:tmplLst>
      </p:bldP>
    </p:bldLst>
  </p:timing>
  <p:txStyles>
    <p:titleStyle>
      <a:lvl1pPr algn="l" rtl="0" eaLnBrk="0" fontAlgn="base" hangingPunct="0">
        <a:spcBef>
          <a:spcPct val="0"/>
        </a:spcBef>
        <a:spcAft>
          <a:spcPct val="0"/>
        </a:spcAft>
        <a:defRPr sz="3200" b="1">
          <a:solidFill>
            <a:srgbClr val="00AE82"/>
          </a:solidFill>
          <a:latin typeface="+mj-lt"/>
          <a:ea typeface="+mj-ea"/>
          <a:cs typeface="+mj-cs"/>
        </a:defRPr>
      </a:lvl1pPr>
      <a:lvl2pPr algn="l" rtl="0" eaLnBrk="0" fontAlgn="base" hangingPunct="0">
        <a:spcBef>
          <a:spcPct val="0"/>
        </a:spcBef>
        <a:spcAft>
          <a:spcPct val="0"/>
        </a:spcAft>
        <a:defRPr sz="3200" b="1">
          <a:solidFill>
            <a:srgbClr val="6054A1"/>
          </a:solidFill>
          <a:latin typeface="Arial" charset="0"/>
        </a:defRPr>
      </a:lvl2pPr>
      <a:lvl3pPr algn="l" rtl="0" eaLnBrk="0" fontAlgn="base" hangingPunct="0">
        <a:spcBef>
          <a:spcPct val="0"/>
        </a:spcBef>
        <a:spcAft>
          <a:spcPct val="0"/>
        </a:spcAft>
        <a:defRPr sz="3200" b="1">
          <a:solidFill>
            <a:srgbClr val="6054A1"/>
          </a:solidFill>
          <a:latin typeface="Arial" charset="0"/>
        </a:defRPr>
      </a:lvl3pPr>
      <a:lvl4pPr algn="l" rtl="0" eaLnBrk="0" fontAlgn="base" hangingPunct="0">
        <a:spcBef>
          <a:spcPct val="0"/>
        </a:spcBef>
        <a:spcAft>
          <a:spcPct val="0"/>
        </a:spcAft>
        <a:defRPr sz="3200" b="1">
          <a:solidFill>
            <a:srgbClr val="6054A1"/>
          </a:solidFill>
          <a:latin typeface="Arial" charset="0"/>
        </a:defRPr>
      </a:lvl4pPr>
      <a:lvl5pPr algn="l" rtl="0" eaLnBrk="0" fontAlgn="base" hangingPunct="0">
        <a:spcBef>
          <a:spcPct val="0"/>
        </a:spcBef>
        <a:spcAft>
          <a:spcPct val="0"/>
        </a:spcAft>
        <a:defRPr sz="3200" b="1">
          <a:solidFill>
            <a:srgbClr val="6054A1"/>
          </a:solidFill>
          <a:latin typeface="Arial" charset="0"/>
        </a:defRPr>
      </a:lvl5pPr>
      <a:lvl6pPr marL="457200" algn="l" rtl="0" fontAlgn="base">
        <a:spcBef>
          <a:spcPct val="0"/>
        </a:spcBef>
        <a:spcAft>
          <a:spcPct val="0"/>
        </a:spcAft>
        <a:defRPr sz="3200" b="1">
          <a:solidFill>
            <a:srgbClr val="126723"/>
          </a:solidFill>
          <a:latin typeface="Arial" charset="0"/>
        </a:defRPr>
      </a:lvl6pPr>
      <a:lvl7pPr marL="914400" algn="l" rtl="0" fontAlgn="base">
        <a:spcBef>
          <a:spcPct val="0"/>
        </a:spcBef>
        <a:spcAft>
          <a:spcPct val="0"/>
        </a:spcAft>
        <a:defRPr sz="3200" b="1">
          <a:solidFill>
            <a:srgbClr val="126723"/>
          </a:solidFill>
          <a:latin typeface="Arial" charset="0"/>
        </a:defRPr>
      </a:lvl7pPr>
      <a:lvl8pPr marL="1371600" algn="l" rtl="0" fontAlgn="base">
        <a:spcBef>
          <a:spcPct val="0"/>
        </a:spcBef>
        <a:spcAft>
          <a:spcPct val="0"/>
        </a:spcAft>
        <a:defRPr sz="3200" b="1">
          <a:solidFill>
            <a:srgbClr val="126723"/>
          </a:solidFill>
          <a:latin typeface="Arial" charset="0"/>
        </a:defRPr>
      </a:lvl8pPr>
      <a:lvl9pPr marL="1828800" algn="l" rtl="0" fontAlgn="base">
        <a:spcBef>
          <a:spcPct val="0"/>
        </a:spcBef>
        <a:spcAft>
          <a:spcPct val="0"/>
        </a:spcAft>
        <a:defRPr sz="3200" b="1">
          <a:solidFill>
            <a:srgbClr val="126723"/>
          </a:solidFill>
          <a:latin typeface="Arial" charset="0"/>
        </a:defRPr>
      </a:lvl9pPr>
    </p:titleStyle>
    <p:bodyStyle>
      <a:lvl1pPr marL="108000" algn="l" rtl="0" eaLnBrk="0" fontAlgn="base" hangingPunct="0">
        <a:spcBef>
          <a:spcPts val="600"/>
        </a:spcBef>
        <a:spcAft>
          <a:spcPts val="600"/>
        </a:spcAft>
        <a:defRPr sz="2400" b="1">
          <a:solidFill>
            <a:srgbClr val="1A71B7"/>
          </a:solidFill>
          <a:latin typeface="+mn-lt"/>
          <a:ea typeface="+mn-ea"/>
          <a:cs typeface="+mn-cs"/>
        </a:defRPr>
      </a:lvl1pPr>
      <a:lvl2pPr marL="108000" algn="l" rtl="0" eaLnBrk="0" fontAlgn="base" hangingPunct="0">
        <a:spcBef>
          <a:spcPts val="600"/>
        </a:spcBef>
        <a:spcAft>
          <a:spcPts val="600"/>
        </a:spcAft>
        <a:buClr>
          <a:srgbClr val="FF0000"/>
        </a:buClr>
        <a:buFont typeface="Wingdings" panose="05000000000000000000" pitchFamily="2" charset="2"/>
        <a:defRPr sz="2400">
          <a:solidFill>
            <a:schemeClr val="tx1"/>
          </a:solidFill>
          <a:latin typeface="+mn-lt"/>
        </a:defRPr>
      </a:lvl2pPr>
      <a:lvl3pPr marL="347663" indent="566738"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3">
            <a:hlinkClick r:id="" action="ppaction://hlinkshowjump?jump=previousslide" tooltip="Click to return to previous slide"/>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496"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97"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rPr>
              <a:t>© 2019 Pearson Education</a:t>
            </a:r>
          </a:p>
        </p:txBody>
      </p:sp>
    </p:spTree>
  </p:cSld>
  <p:clrMap bg1="lt1" tx1="dk1" bg2="lt2" tx2="dk2" accent1="accent1" accent2="accent2" accent3="accent3" accent4="accent4" accent5="accent5" accent6="accent6" hlink="hlink" folHlink="folHlink"/>
  <p:sldLayoutIdLst>
    <p:sldLayoutId id="2147484498" r:id="rId1"/>
  </p:sldLayoutIdLst>
  <p:txStyles>
    <p:titleStyle>
      <a:lvl1pPr algn="l" rtl="0" eaLnBrk="0" fontAlgn="base" hangingPunct="0">
        <a:spcBef>
          <a:spcPct val="0"/>
        </a:spcBef>
        <a:spcAft>
          <a:spcPct val="0"/>
        </a:spcAft>
        <a:defRPr sz="2400" b="1">
          <a:solidFill>
            <a:srgbClr val="600033"/>
          </a:solidFill>
          <a:latin typeface="+mj-lt"/>
          <a:ea typeface="+mj-ea"/>
          <a:cs typeface="+mj-cs"/>
        </a:defRPr>
      </a:lvl1pPr>
      <a:lvl2pPr algn="l" rtl="0" eaLnBrk="0" fontAlgn="base" hangingPunct="0">
        <a:spcBef>
          <a:spcPct val="0"/>
        </a:spcBef>
        <a:spcAft>
          <a:spcPct val="0"/>
        </a:spcAft>
        <a:defRPr sz="2400" b="1">
          <a:solidFill>
            <a:srgbClr val="600033"/>
          </a:solidFill>
          <a:latin typeface="Arial" charset="0"/>
        </a:defRPr>
      </a:lvl2pPr>
      <a:lvl3pPr algn="l" rtl="0" eaLnBrk="0" fontAlgn="base" hangingPunct="0">
        <a:spcBef>
          <a:spcPct val="0"/>
        </a:spcBef>
        <a:spcAft>
          <a:spcPct val="0"/>
        </a:spcAft>
        <a:defRPr sz="2400" b="1">
          <a:solidFill>
            <a:srgbClr val="600033"/>
          </a:solidFill>
          <a:latin typeface="Arial" charset="0"/>
        </a:defRPr>
      </a:lvl3pPr>
      <a:lvl4pPr algn="l" rtl="0" eaLnBrk="0" fontAlgn="base" hangingPunct="0">
        <a:spcBef>
          <a:spcPct val="0"/>
        </a:spcBef>
        <a:spcAft>
          <a:spcPct val="0"/>
        </a:spcAft>
        <a:defRPr sz="2400" b="1">
          <a:solidFill>
            <a:srgbClr val="600033"/>
          </a:solidFill>
          <a:latin typeface="Arial" charset="0"/>
        </a:defRPr>
      </a:lvl4pPr>
      <a:lvl5pPr algn="l" rtl="0" eaLnBrk="0" fontAlgn="base" hangingPunct="0">
        <a:spcBef>
          <a:spcPct val="0"/>
        </a:spcBef>
        <a:spcAft>
          <a:spcPct val="0"/>
        </a:spcAft>
        <a:defRPr sz="2400" b="1">
          <a:solidFill>
            <a:srgbClr val="600033"/>
          </a:solidFill>
          <a:latin typeface="Arial" charset="0"/>
        </a:defRPr>
      </a:lvl5pPr>
      <a:lvl6pPr marL="457200" algn="l" rtl="0" fontAlgn="base">
        <a:spcBef>
          <a:spcPct val="0"/>
        </a:spcBef>
        <a:spcAft>
          <a:spcPct val="0"/>
        </a:spcAft>
        <a:defRPr sz="2400" b="1">
          <a:solidFill>
            <a:srgbClr val="600033"/>
          </a:solidFill>
          <a:latin typeface="Arial" charset="0"/>
        </a:defRPr>
      </a:lvl6pPr>
      <a:lvl7pPr marL="914400" algn="l" rtl="0" fontAlgn="base">
        <a:spcBef>
          <a:spcPct val="0"/>
        </a:spcBef>
        <a:spcAft>
          <a:spcPct val="0"/>
        </a:spcAft>
        <a:defRPr sz="2400" b="1">
          <a:solidFill>
            <a:srgbClr val="600033"/>
          </a:solidFill>
          <a:latin typeface="Arial" charset="0"/>
        </a:defRPr>
      </a:lvl7pPr>
      <a:lvl8pPr marL="1371600" algn="l" rtl="0" fontAlgn="base">
        <a:spcBef>
          <a:spcPct val="0"/>
        </a:spcBef>
        <a:spcAft>
          <a:spcPct val="0"/>
        </a:spcAft>
        <a:defRPr sz="2400" b="1">
          <a:solidFill>
            <a:srgbClr val="600033"/>
          </a:solidFill>
          <a:latin typeface="Arial" charset="0"/>
        </a:defRPr>
      </a:lvl8pPr>
      <a:lvl9pPr marL="1828800" algn="l" rtl="0" fontAlgn="base">
        <a:spcBef>
          <a:spcPct val="0"/>
        </a:spcBef>
        <a:spcAft>
          <a:spcPct val="0"/>
        </a:spcAft>
        <a:defRPr sz="2400" b="1">
          <a:solidFill>
            <a:srgbClr val="600033"/>
          </a:solidFill>
          <a:latin typeface="Arial" charset="0"/>
        </a:defRPr>
      </a:lvl9pPr>
    </p:titleStyle>
    <p:bodyStyle>
      <a:lvl1pPr marL="342900" indent="-342900" algn="l" rtl="0" eaLnBrk="0" fontAlgn="base" hangingPunct="0">
        <a:spcBef>
          <a:spcPct val="20000"/>
        </a:spcBef>
        <a:spcAft>
          <a:spcPct val="0"/>
        </a:spcAft>
        <a:defRPr sz="2400" b="1">
          <a:solidFill>
            <a:srgbClr val="600033"/>
          </a:solidFill>
          <a:latin typeface="+mn-lt"/>
          <a:ea typeface="+mn-ea"/>
          <a:cs typeface="+mn-cs"/>
        </a:defRPr>
      </a:lvl1pPr>
      <a:lvl2pPr marL="828675" indent="-285750" algn="l" rtl="0" eaLnBrk="0" fontAlgn="base" hangingPunct="0">
        <a:spcBef>
          <a:spcPct val="20000"/>
        </a:spcBef>
        <a:spcAft>
          <a:spcPct val="0"/>
        </a:spcAft>
        <a:buChar char="–"/>
        <a:defRPr sz="2800">
          <a:solidFill>
            <a:schemeClr val="tx1"/>
          </a:solidFill>
          <a:latin typeface="+mn-lt"/>
        </a:defRPr>
      </a:lvl2pPr>
      <a:lvl3pPr marL="1236663" indent="-228600" algn="l" rtl="0" eaLnBrk="0" fontAlgn="base" hangingPunct="0">
        <a:spcBef>
          <a:spcPct val="20000"/>
        </a:spcBef>
        <a:spcAft>
          <a:spcPct val="0"/>
        </a:spcAft>
        <a:buClr>
          <a:srgbClr val="FF4C0B"/>
        </a:buClr>
        <a:buFont typeface="Webdings" panose="05030102010509060703" pitchFamily="18" charset="2"/>
        <a:buChar char="4"/>
        <a:defRPr sz="2400">
          <a:solidFill>
            <a:schemeClr val="tx1"/>
          </a:solidFill>
          <a:latin typeface="+mn-lt"/>
        </a:defRPr>
      </a:lvl3pPr>
      <a:lvl4pPr marL="164465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5"/>
          <p:cNvSpPr txBox="1">
            <a:spLocks noChangeArrowheads="1"/>
          </p:cNvSpPr>
          <p:nvPr userDrawn="1"/>
        </p:nvSpPr>
        <p:spPr bwMode="auto">
          <a:xfrm>
            <a:off x="3725863" y="6642100"/>
            <a:ext cx="1692275" cy="184150"/>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altLang="en-US" sz="600" dirty="0">
                <a:solidFill>
                  <a:srgbClr val="000000"/>
                </a:solidFill>
                <a:ea typeface="MS PGothic" panose="020B0600070205080204" pitchFamily="34" charset="-128"/>
                <a:cs typeface="Arial" panose="020B0604020202020204" pitchFamily="34" charset="0"/>
              </a:rPr>
              <a:t>© 2019 Pearson Education</a:t>
            </a:r>
          </a:p>
        </p:txBody>
      </p:sp>
    </p:spTree>
    <p:extLst>
      <p:ext uri="{BB962C8B-B14F-4D97-AF65-F5344CB8AC3E}">
        <p14:creationId xmlns:p14="http://schemas.microsoft.com/office/powerpoint/2010/main" val="1891656804"/>
      </p:ext>
    </p:extLst>
  </p:cSld>
  <p:clrMap bg1="lt1" tx1="dk1" bg2="lt2" tx2="dk2" accent1="accent1" accent2="accent2" accent3="accent3" accent4="accent4" accent5="accent5" accent6="accent6" hlink="hlink" folHlink="folHlink"/>
  <p:sldLayoutIdLst>
    <p:sldLayoutId id="2147484509" r:id="rId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3.gif"/><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19.gif"/><Relationship Id="rId7" Type="http://schemas.openxmlformats.org/officeDocument/2006/relationships/slide" Target="slide16.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17.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23.gif"/><Relationship Id="rId7" Type="http://schemas.openxmlformats.org/officeDocument/2006/relationships/image" Target="../media/image27.gi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 Id="rId9"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7" Type="http://schemas.openxmlformats.org/officeDocument/2006/relationships/image" Target="../media/image27.gif"/><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s>
</file>

<file path=ppt/slides/_rels/slide19.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28.gif"/><Relationship Id="rId7" Type="http://schemas.openxmlformats.org/officeDocument/2006/relationships/image" Target="../media/image32.gi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gif"/><Relationship Id="rId5" Type="http://schemas.openxmlformats.org/officeDocument/2006/relationships/image" Target="../media/image30.gif"/><Relationship Id="rId4" Type="http://schemas.openxmlformats.org/officeDocument/2006/relationships/image" Target="../media/image29.gif"/><Relationship Id="rId9"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6.jpg"/><Relationship Id="rId5" Type="http://schemas.openxmlformats.org/officeDocument/2006/relationships/image" Target="../media/image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image" Target="../media/image32.gif"/><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1.gif"/><Relationship Id="rId5" Type="http://schemas.openxmlformats.org/officeDocument/2006/relationships/image" Target="../media/image30.gif"/><Relationship Id="rId4" Type="http://schemas.openxmlformats.org/officeDocument/2006/relationships/image" Target="../media/image29.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35.gi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4.gif"/><Relationship Id="rId5" Type="http://schemas.openxmlformats.org/officeDocument/2006/relationships/image" Target="../media/image33.gif"/><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35.gif"/><Relationship Id="rId4" Type="http://schemas.openxmlformats.org/officeDocument/2006/relationships/image" Target="../media/image34.gi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8" Type="http://schemas.openxmlformats.org/officeDocument/2006/relationships/image" Target="../media/image43.gif"/><Relationship Id="rId3" Type="http://schemas.openxmlformats.org/officeDocument/2006/relationships/slide" Target="slide30.xml"/><Relationship Id="rId7" Type="http://schemas.openxmlformats.org/officeDocument/2006/relationships/image" Target="../media/image42.gi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1.gif"/><Relationship Id="rId5" Type="http://schemas.openxmlformats.org/officeDocument/2006/relationships/image" Target="../media/image40.gif"/><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43.gif"/><Relationship Id="rId5" Type="http://schemas.openxmlformats.org/officeDocument/2006/relationships/image" Target="../media/image42.gif"/><Relationship Id="rId4" Type="http://schemas.openxmlformats.org/officeDocument/2006/relationships/image" Target="../media/image41.gi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44.png"/><Relationship Id="rId7" Type="http://schemas.openxmlformats.org/officeDocument/2006/relationships/slide" Target="slide3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image" Target="../media/image50.gi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9.gif"/><Relationship Id="rId5" Type="http://schemas.openxmlformats.org/officeDocument/2006/relationships/image" Target="../media/image48.gif"/><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50.gif"/><Relationship Id="rId4" Type="http://schemas.openxmlformats.org/officeDocument/2006/relationships/image" Target="../media/image49.g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2.gif"/><Relationship Id="rId5" Type="http://schemas.openxmlformats.org/officeDocument/2006/relationships/image" Target="../media/image51.gif"/><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53.gif"/><Relationship Id="rId4" Type="http://schemas.openxmlformats.org/officeDocument/2006/relationships/image" Target="../media/image52.gif"/></Relationships>
</file>

<file path=ppt/slides/_rels/slide4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54.png"/><Relationship Id="rId7" Type="http://schemas.openxmlformats.org/officeDocument/2006/relationships/slide" Target="slide4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2.xml"/><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43.xml"/><Relationship Id="rId1" Type="http://schemas.openxmlformats.org/officeDocument/2006/relationships/slideLayout" Target="../slideLayouts/slideLayout4.xml"/><Relationship Id="rId5" Type="http://schemas.openxmlformats.org/officeDocument/2006/relationships/image" Target="../media/image53.gif"/><Relationship Id="rId4" Type="http://schemas.openxmlformats.org/officeDocument/2006/relationships/image" Target="../media/image52.gi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58.gif"/><Relationship Id="rId7" Type="http://schemas.openxmlformats.org/officeDocument/2006/relationships/slide" Target="slide48.xm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61.gif"/><Relationship Id="rId5" Type="http://schemas.openxmlformats.org/officeDocument/2006/relationships/image" Target="../media/image60.gif"/><Relationship Id="rId4" Type="http://schemas.openxmlformats.org/officeDocument/2006/relationships/image" Target="../media/image59.gif"/></Relationships>
</file>

<file path=ppt/slides/_rels/slide48.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image" Target="../media/image61.gif"/><Relationship Id="rId5" Type="http://schemas.openxmlformats.org/officeDocument/2006/relationships/image" Target="../media/image60.gif"/><Relationship Id="rId4" Type="http://schemas.openxmlformats.org/officeDocument/2006/relationships/image" Target="../media/image59.gi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slide" Target="slide58.xml"/><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5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7.gif"/><Relationship Id="rId7"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image" Target="../media/image13.gif"/><Relationship Id="rId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7EA787-D5F0-4FB2-B349-51AE421ED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08"/>
            <a:ext cx="9144000" cy="6852383"/>
          </a:xfrm>
          <a:prstGeom prst="rect">
            <a:avLst/>
          </a:prstGeom>
        </p:spPr>
      </p:pic>
    </p:spTree>
    <p:extLst>
      <p:ext uri="{BB962C8B-B14F-4D97-AF65-F5344CB8AC3E}">
        <p14:creationId xmlns:p14="http://schemas.microsoft.com/office/powerpoint/2010/main" val="3315683278"/>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648000"/>
            <a:ext cx="5486400" cy="5276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0000" y="648000"/>
            <a:ext cx="5486400" cy="52768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000" y="648000"/>
            <a:ext cx="5486400" cy="52768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8067" name="Rectangle 3"/>
          <p:cNvSpPr>
            <a:spLocks noGrp="1" noChangeArrowheads="1"/>
          </p:cNvSpPr>
          <p:nvPr>
            <p:ph idx="1"/>
          </p:nvPr>
        </p:nvSpPr>
        <p:spPr>
          <a:xfrm>
            <a:off x="360363" y="1584325"/>
            <a:ext cx="7716837" cy="4525963"/>
          </a:xfrm>
        </p:spPr>
        <p:txBody>
          <a:bodyPr/>
          <a:lstStyle/>
          <a:p>
            <a:pPr eaLnBrk="1" hangingPunct="1"/>
            <a:r>
              <a:rPr lang="en-US" altLang="en-US" dirty="0"/>
              <a:t>The Magic of Sustained Growth</a:t>
            </a:r>
          </a:p>
          <a:p>
            <a:pPr eaLnBrk="1" hangingPunct="1"/>
            <a:r>
              <a:rPr lang="en-US" altLang="en-US" b="0" dirty="0">
                <a:solidFill>
                  <a:schemeClr val="tx1"/>
                </a:solidFill>
              </a:rPr>
              <a:t>The </a:t>
            </a:r>
            <a:r>
              <a:rPr lang="en-US" altLang="en-US" dirty="0">
                <a:solidFill>
                  <a:schemeClr val="tx1"/>
                </a:solidFill>
              </a:rPr>
              <a:t>Rule of 70</a:t>
            </a:r>
            <a:r>
              <a:rPr lang="en-US" altLang="en-US" b="0" dirty="0">
                <a:solidFill>
                  <a:schemeClr val="tx1"/>
                </a:solidFill>
              </a:rPr>
              <a:t> states that the number of years it takes for the level of a variable to double is approximately </a:t>
            </a:r>
            <a:br>
              <a:rPr lang="en-US" altLang="en-US" b="0" dirty="0">
                <a:solidFill>
                  <a:schemeClr val="tx1"/>
                </a:solidFill>
              </a:rPr>
            </a:br>
            <a:r>
              <a:rPr lang="en-US" altLang="en-US" b="0" dirty="0">
                <a:solidFill>
                  <a:schemeClr val="tx1"/>
                </a:solidFill>
              </a:rPr>
              <a:t>70 divided by the annual percentage growth rate of the variable.</a:t>
            </a:r>
          </a:p>
        </p:txBody>
      </p:sp>
      <p:sp>
        <p:nvSpPr>
          <p:cNvPr id="29698" name="Rectangle 5"/>
          <p:cNvSpPr>
            <a:spLocks noGrp="1" noChangeArrowheads="1"/>
          </p:cNvSpPr>
          <p:nvPr>
            <p:ph type="title"/>
          </p:nvPr>
        </p:nvSpPr>
        <p:spPr>
          <a:noFill/>
        </p:spPr>
        <p:txBody>
          <a:bodyPr/>
          <a:lstStyle/>
          <a:p>
            <a:pPr eaLnBrk="1" hangingPunct="1"/>
            <a:r>
              <a:rPr lang="en-US" altLang="en-US"/>
              <a:t>The Basics of Economic Growth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8067">
                                            <p:txEl>
                                              <p:pRg st="1" end="1"/>
                                            </p:txEl>
                                          </p:spTgt>
                                        </p:tgtEl>
                                        <p:attrNameLst>
                                          <p:attrName>style.visibility</p:attrName>
                                        </p:attrNameLst>
                                      </p:cBhvr>
                                      <p:to>
                                        <p:strVal val="visible"/>
                                      </p:to>
                                    </p:set>
                                    <p:animEffect transition="in" filter="wipe(left)">
                                      <p:cBhvr>
                                        <p:cTn id="7" dur="1000"/>
                                        <p:tgtEl>
                                          <p:spTgt spid="728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0115" name="Rectangle 3"/>
          <p:cNvSpPr>
            <a:spLocks noGrp="1" noChangeArrowheads="1"/>
          </p:cNvSpPr>
          <p:nvPr>
            <p:ph idx="1"/>
          </p:nvPr>
        </p:nvSpPr>
        <p:spPr>
          <a:xfrm>
            <a:off x="360363" y="1584000"/>
            <a:ext cx="4440237" cy="5121275"/>
          </a:xfrm>
        </p:spPr>
        <p:txBody>
          <a:bodyPr/>
          <a:lstStyle/>
          <a:p>
            <a:pPr marL="107950" eaLnBrk="1" hangingPunct="1"/>
            <a:r>
              <a:rPr lang="en-US" altLang="en-US" dirty="0"/>
              <a:t>Applying the Rule of 70</a:t>
            </a:r>
          </a:p>
          <a:p>
            <a:pPr marL="107950" lvl="1" eaLnBrk="1" hangingPunct="1"/>
            <a:r>
              <a:rPr lang="en-US" altLang="en-US" dirty="0"/>
              <a:t>Figure 6.3 shows the doubling time for growth rates.</a:t>
            </a:r>
          </a:p>
          <a:p>
            <a:pPr marL="107950" lvl="1" eaLnBrk="1" hangingPunct="1"/>
            <a:r>
              <a:rPr lang="en-US" altLang="en-US" dirty="0"/>
              <a:t>A variable that grows:</a:t>
            </a:r>
          </a:p>
          <a:p>
            <a:pPr marL="107950" lvl="1" eaLnBrk="1" hangingPunct="1"/>
            <a:r>
              <a:rPr lang="en-US" altLang="en-US" dirty="0"/>
              <a:t>At 7 percent a year doubles </a:t>
            </a:r>
            <a:br>
              <a:rPr lang="en-US" altLang="en-US" dirty="0"/>
            </a:br>
            <a:r>
              <a:rPr lang="en-US" altLang="en-US" dirty="0"/>
              <a:t>in 10 years.</a:t>
            </a:r>
          </a:p>
          <a:p>
            <a:pPr marL="107950" lvl="1" eaLnBrk="1" hangingPunct="1"/>
            <a:r>
              <a:rPr lang="en-US" altLang="en-US" dirty="0"/>
              <a:t>At 2 percent a year doubles </a:t>
            </a:r>
            <a:br>
              <a:rPr lang="en-US" altLang="en-US" dirty="0"/>
            </a:br>
            <a:r>
              <a:rPr lang="en-US" altLang="en-US" dirty="0"/>
              <a:t>in 35 years.</a:t>
            </a:r>
          </a:p>
          <a:p>
            <a:pPr marL="107950" lvl="1" eaLnBrk="1" hangingPunct="1"/>
            <a:r>
              <a:rPr lang="en-US" altLang="en-US" dirty="0"/>
              <a:t>At 1 percent a year doubles </a:t>
            </a:r>
            <a:br>
              <a:rPr lang="en-US" altLang="en-US" dirty="0"/>
            </a:br>
            <a:r>
              <a:rPr lang="en-US" altLang="en-US" dirty="0"/>
              <a:t>in 70 years</a:t>
            </a:r>
            <a:r>
              <a:rPr lang="en-US" altLang="en-US" sz="2000" dirty="0"/>
              <a:t>.</a:t>
            </a:r>
          </a:p>
        </p:txBody>
      </p:sp>
      <p:sp>
        <p:nvSpPr>
          <p:cNvPr id="31747" name="Rectangle 13"/>
          <p:cNvSpPr>
            <a:spLocks noGrp="1" noChangeArrowheads="1"/>
          </p:cNvSpPr>
          <p:nvPr>
            <p:ph type="title"/>
          </p:nvPr>
        </p:nvSpPr>
        <p:spPr>
          <a:noFill/>
          <a:ln/>
        </p:spPr>
        <p:txBody>
          <a:bodyPr/>
          <a:lstStyle/>
          <a:p>
            <a:pPr eaLnBrk="1" hangingPunct="1"/>
            <a:r>
              <a:rPr lang="en-US" altLang="en-US"/>
              <a:t>The Basics of Economic Growth</a:t>
            </a:r>
          </a:p>
        </p:txBody>
      </p:sp>
      <p:pic>
        <p:nvPicPr>
          <p:cNvPr id="31748" name="Picture 14" descr="Fig2301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76400"/>
            <a:ext cx="402907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127" name="Picture 15" descr="Fig230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676400"/>
            <a:ext cx="402907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128" name="Picture 16" descr="Fig2301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676400"/>
            <a:ext cx="402907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129" name="Picture 17" descr="Fig2301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676400"/>
            <a:ext cx="402907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0130" name="Picture 18" descr="Fig2301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1676400"/>
            <a:ext cx="402907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0115">
                                            <p:txEl>
                                              <p:pRg st="1" end="1"/>
                                            </p:txEl>
                                          </p:spTgt>
                                        </p:tgtEl>
                                        <p:attrNameLst>
                                          <p:attrName>style.visibility</p:attrName>
                                        </p:attrNameLst>
                                      </p:cBhvr>
                                      <p:to>
                                        <p:strVal val="visible"/>
                                      </p:to>
                                    </p:set>
                                    <p:animEffect transition="in" filter="wipe(left)">
                                      <p:cBhvr>
                                        <p:cTn id="7" dur="1000"/>
                                        <p:tgtEl>
                                          <p:spTgt spid="730115">
                                            <p:txEl>
                                              <p:pRg st="1" end="1"/>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730127"/>
                                        </p:tgtEl>
                                        <p:attrNameLst>
                                          <p:attrName>style.visibility</p:attrName>
                                        </p:attrNameLst>
                                      </p:cBhvr>
                                      <p:to>
                                        <p:strVal val="visible"/>
                                      </p:to>
                                    </p:set>
                                    <p:animEffect transition="in" filter="wipe(left)">
                                      <p:cBhvr>
                                        <p:cTn id="11" dur="1000"/>
                                        <p:tgtEl>
                                          <p:spTgt spid="7301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30115">
                                            <p:txEl>
                                              <p:pRg st="2" end="2"/>
                                            </p:txEl>
                                          </p:spTgt>
                                        </p:tgtEl>
                                        <p:attrNameLst>
                                          <p:attrName>style.visibility</p:attrName>
                                        </p:attrNameLst>
                                      </p:cBhvr>
                                      <p:to>
                                        <p:strVal val="visible"/>
                                      </p:to>
                                    </p:set>
                                    <p:animEffect transition="in" filter="wipe(left)">
                                      <p:cBhvr>
                                        <p:cTn id="16" dur="1000"/>
                                        <p:tgtEl>
                                          <p:spTgt spid="7301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0115">
                                            <p:txEl>
                                              <p:pRg st="3" end="3"/>
                                            </p:txEl>
                                          </p:spTgt>
                                        </p:tgtEl>
                                        <p:attrNameLst>
                                          <p:attrName>style.visibility</p:attrName>
                                        </p:attrNameLst>
                                      </p:cBhvr>
                                      <p:to>
                                        <p:strVal val="visible"/>
                                      </p:to>
                                    </p:set>
                                    <p:animEffect transition="in" filter="wipe(left)">
                                      <p:cBhvr>
                                        <p:cTn id="21" dur="1000"/>
                                        <p:tgtEl>
                                          <p:spTgt spid="730115">
                                            <p:txEl>
                                              <p:pRg st="3" end="3"/>
                                            </p:txEl>
                                          </p:spTgt>
                                        </p:tgtEl>
                                      </p:cBhvr>
                                    </p:animEffect>
                                  </p:childTnLst>
                                </p:cTn>
                              </p:par>
                            </p:childTnLst>
                          </p:cTn>
                        </p:par>
                        <p:par>
                          <p:cTn id="22" fill="hold" nodeType="afterGroup">
                            <p:stCondLst>
                              <p:cond delay="1000"/>
                            </p:stCondLst>
                            <p:childTnLst>
                              <p:par>
                                <p:cTn id="23" presetID="10" presetClass="entr" presetSubtype="0" fill="hold" nodeType="afterEffect">
                                  <p:stCondLst>
                                    <p:cond delay="0"/>
                                  </p:stCondLst>
                                  <p:childTnLst>
                                    <p:set>
                                      <p:cBhvr>
                                        <p:cTn id="24" dur="1" fill="hold">
                                          <p:stCondLst>
                                            <p:cond delay="0"/>
                                          </p:stCondLst>
                                        </p:cTn>
                                        <p:tgtEl>
                                          <p:spTgt spid="730128"/>
                                        </p:tgtEl>
                                        <p:attrNameLst>
                                          <p:attrName>style.visibility</p:attrName>
                                        </p:attrNameLst>
                                      </p:cBhvr>
                                      <p:to>
                                        <p:strVal val="visible"/>
                                      </p:to>
                                    </p:set>
                                    <p:animEffect transition="in" filter="fade">
                                      <p:cBhvr>
                                        <p:cTn id="25" dur="500"/>
                                        <p:tgtEl>
                                          <p:spTgt spid="7301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30115">
                                            <p:txEl>
                                              <p:pRg st="4" end="4"/>
                                            </p:txEl>
                                          </p:spTgt>
                                        </p:tgtEl>
                                        <p:attrNameLst>
                                          <p:attrName>style.visibility</p:attrName>
                                        </p:attrNameLst>
                                      </p:cBhvr>
                                      <p:to>
                                        <p:strVal val="visible"/>
                                      </p:to>
                                    </p:set>
                                    <p:animEffect transition="in" filter="wipe(left)">
                                      <p:cBhvr>
                                        <p:cTn id="30" dur="1000"/>
                                        <p:tgtEl>
                                          <p:spTgt spid="730115">
                                            <p:txEl>
                                              <p:pRg st="4" end="4"/>
                                            </p:txEl>
                                          </p:spTgt>
                                        </p:tgtEl>
                                      </p:cBhvr>
                                    </p:animEffect>
                                  </p:childTnLst>
                                </p:cTn>
                              </p:par>
                            </p:childTnLst>
                          </p:cTn>
                        </p:par>
                        <p:par>
                          <p:cTn id="31" fill="hold" nodeType="afterGroup">
                            <p:stCondLst>
                              <p:cond delay="1000"/>
                            </p:stCondLst>
                            <p:childTnLst>
                              <p:par>
                                <p:cTn id="32" presetID="10" presetClass="entr" presetSubtype="0" fill="hold" nodeType="afterEffect">
                                  <p:stCondLst>
                                    <p:cond delay="0"/>
                                  </p:stCondLst>
                                  <p:childTnLst>
                                    <p:set>
                                      <p:cBhvr>
                                        <p:cTn id="33" dur="1" fill="hold">
                                          <p:stCondLst>
                                            <p:cond delay="0"/>
                                          </p:stCondLst>
                                        </p:cTn>
                                        <p:tgtEl>
                                          <p:spTgt spid="730129"/>
                                        </p:tgtEl>
                                        <p:attrNameLst>
                                          <p:attrName>style.visibility</p:attrName>
                                        </p:attrNameLst>
                                      </p:cBhvr>
                                      <p:to>
                                        <p:strVal val="visible"/>
                                      </p:to>
                                    </p:set>
                                    <p:animEffect transition="in" filter="fade">
                                      <p:cBhvr>
                                        <p:cTn id="34" dur="500"/>
                                        <p:tgtEl>
                                          <p:spTgt spid="7301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30115">
                                            <p:txEl>
                                              <p:pRg st="5" end="5"/>
                                            </p:txEl>
                                          </p:spTgt>
                                        </p:tgtEl>
                                        <p:attrNameLst>
                                          <p:attrName>style.visibility</p:attrName>
                                        </p:attrNameLst>
                                      </p:cBhvr>
                                      <p:to>
                                        <p:strVal val="visible"/>
                                      </p:to>
                                    </p:set>
                                    <p:animEffect transition="in" filter="wipe(left)">
                                      <p:cBhvr>
                                        <p:cTn id="39" dur="1000"/>
                                        <p:tgtEl>
                                          <p:spTgt spid="730115">
                                            <p:txEl>
                                              <p:pRg st="5" end="5"/>
                                            </p:txEl>
                                          </p:spTgt>
                                        </p:tgtEl>
                                      </p:cBhvr>
                                    </p:animEffect>
                                  </p:childTnLst>
                                </p:cTn>
                              </p:par>
                            </p:childTnLst>
                          </p:cTn>
                        </p:par>
                        <p:par>
                          <p:cTn id="40" fill="hold" nodeType="afterGroup">
                            <p:stCondLst>
                              <p:cond delay="1000"/>
                            </p:stCondLst>
                            <p:childTnLst>
                              <p:par>
                                <p:cTn id="41" presetID="10" presetClass="entr" presetSubtype="0" fill="hold" nodeType="afterEffect">
                                  <p:stCondLst>
                                    <p:cond delay="0"/>
                                  </p:stCondLst>
                                  <p:childTnLst>
                                    <p:set>
                                      <p:cBhvr>
                                        <p:cTn id="42" dur="1" fill="hold">
                                          <p:stCondLst>
                                            <p:cond delay="0"/>
                                          </p:stCondLst>
                                        </p:cTn>
                                        <p:tgtEl>
                                          <p:spTgt spid="730130"/>
                                        </p:tgtEl>
                                        <p:attrNameLst>
                                          <p:attrName>style.visibility</p:attrName>
                                        </p:attrNameLst>
                                      </p:cBhvr>
                                      <p:to>
                                        <p:strVal val="visible"/>
                                      </p:to>
                                    </p:set>
                                    <p:animEffect transition="in" filter="fade">
                                      <p:cBhvr>
                                        <p:cTn id="43" dur="500"/>
                                        <p:tgtEl>
                                          <p:spTgt spid="730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794" name="Picture 5" descr="Fig2301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4086" name="Picture 6" descr="Fig230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4087" name="Picture 7" descr="Fig2301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4088" name="Picture 8" descr="Fig2301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4089" name="Picture 9" descr="Fig2301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4525" y="952500"/>
            <a:ext cx="53149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4086"/>
                                        </p:tgtEl>
                                        <p:attrNameLst>
                                          <p:attrName>style.visibility</p:attrName>
                                        </p:attrNameLst>
                                      </p:cBhvr>
                                      <p:to>
                                        <p:strVal val="visible"/>
                                      </p:to>
                                    </p:set>
                                    <p:animEffect transition="in" filter="wipe(left)">
                                      <p:cBhvr>
                                        <p:cTn id="7" dur="1000"/>
                                        <p:tgtEl>
                                          <p:spTgt spid="8140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4087"/>
                                        </p:tgtEl>
                                        <p:attrNameLst>
                                          <p:attrName>style.visibility</p:attrName>
                                        </p:attrNameLst>
                                      </p:cBhvr>
                                      <p:to>
                                        <p:strVal val="visible"/>
                                      </p:to>
                                    </p:set>
                                    <p:animEffect transition="in" filter="fade">
                                      <p:cBhvr>
                                        <p:cTn id="12" dur="500"/>
                                        <p:tgtEl>
                                          <p:spTgt spid="814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14088"/>
                                        </p:tgtEl>
                                        <p:attrNameLst>
                                          <p:attrName>style.visibility</p:attrName>
                                        </p:attrNameLst>
                                      </p:cBhvr>
                                      <p:to>
                                        <p:strVal val="visible"/>
                                      </p:to>
                                    </p:set>
                                    <p:animEffect transition="in" filter="fade">
                                      <p:cBhvr>
                                        <p:cTn id="17" dur="500"/>
                                        <p:tgtEl>
                                          <p:spTgt spid="8140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14089"/>
                                        </p:tgtEl>
                                        <p:attrNameLst>
                                          <p:attrName>style.visibility</p:attrName>
                                        </p:attrNameLst>
                                      </p:cBhvr>
                                      <p:to>
                                        <p:strVal val="visible"/>
                                      </p:to>
                                    </p:set>
                                    <p:animEffect transition="in" filter="fade">
                                      <p:cBhvr>
                                        <p:cTn id="22" dur="500"/>
                                        <p:tgtEl>
                                          <p:spTgt spid="814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8611" name="Rectangle 3"/>
          <p:cNvSpPr>
            <a:spLocks noGrp="1" noChangeArrowheads="1"/>
          </p:cNvSpPr>
          <p:nvPr>
            <p:ph idx="1"/>
          </p:nvPr>
        </p:nvSpPr>
        <p:spPr/>
        <p:txBody>
          <a:bodyPr/>
          <a:lstStyle/>
          <a:p>
            <a:pPr marL="107950" eaLnBrk="1" hangingPunct="1"/>
            <a:r>
              <a:rPr lang="en-US" altLang="en-US" dirty="0"/>
              <a:t>Long-Term Growth in the U.S. Economy</a:t>
            </a:r>
          </a:p>
          <a:p>
            <a:pPr marL="107950" lvl="1" eaLnBrk="1" hangingPunct="1"/>
            <a:r>
              <a:rPr dirty="0"/>
              <a:t>From 191</a:t>
            </a:r>
            <a:r>
              <a:rPr lang="en-GB" dirty="0"/>
              <a:t>6</a:t>
            </a:r>
            <a:r>
              <a:rPr dirty="0"/>
              <a:t> to 201</a:t>
            </a:r>
            <a:r>
              <a:rPr lang="en-GB" dirty="0"/>
              <a:t>6</a:t>
            </a:r>
            <a:r>
              <a:rPr dirty="0"/>
              <a:t>, growth in real GDP per person in the United States averaged 2 percent a year. </a:t>
            </a:r>
          </a:p>
          <a:p>
            <a:pPr marL="107950" lvl="1" eaLnBrk="1" hangingPunct="1"/>
            <a:r>
              <a:rPr dirty="0"/>
              <a:t>Real GDP per person fell precipitously during the Great Depression and rose rapidly during World War II.</a:t>
            </a:r>
          </a:p>
          <a:p>
            <a:pPr marL="107950" lvl="1" eaLnBrk="1" hangingPunct="1"/>
            <a:r>
              <a:rPr dirty="0"/>
              <a:t>Growth was rapid during the 1960s.</a:t>
            </a:r>
          </a:p>
          <a:p>
            <a:pPr marL="107950" lvl="1" eaLnBrk="1" hangingPunct="1"/>
            <a:r>
              <a:rPr dirty="0"/>
              <a:t>Growth slowed during the 1970s and sped up again in the 1980s and1990s</a:t>
            </a:r>
            <a:r>
              <a:rPr lang="en-GB" dirty="0"/>
              <a:t>, but never returned to the 1960s’ rate.</a:t>
            </a:r>
            <a:endParaRPr dirty="0"/>
          </a:p>
          <a:p>
            <a:pPr marL="107950" lvl="1" eaLnBrk="1" hangingPunct="1"/>
            <a:r>
              <a:rPr dirty="0"/>
              <a:t>Figure </a:t>
            </a:r>
            <a:r>
              <a:rPr lang="en-AU" dirty="0"/>
              <a:t>6.</a:t>
            </a:r>
            <a:r>
              <a:rPr dirty="0"/>
              <a:t>4 on the next slide illustrates.</a:t>
            </a:r>
          </a:p>
        </p:txBody>
      </p:sp>
      <p:sp>
        <p:nvSpPr>
          <p:cNvPr id="35842" name="Rectangle 2"/>
          <p:cNvSpPr>
            <a:spLocks noGrp="1" noChangeArrowheads="1"/>
          </p:cNvSpPr>
          <p:nvPr>
            <p:ph type="title"/>
          </p:nvPr>
        </p:nvSpPr>
        <p:spPr/>
        <p:txBody>
          <a:bodyPr/>
          <a:lstStyle/>
          <a:p>
            <a:pPr eaLnBrk="1" hangingPunct="1"/>
            <a:r>
              <a:rPr lang="en-US" altLang="en-US"/>
              <a:t>Long-Term Growth Trends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8611">
                                            <p:txEl>
                                              <p:pRg st="1" end="1"/>
                                            </p:txEl>
                                          </p:spTgt>
                                        </p:tgtEl>
                                        <p:attrNameLst>
                                          <p:attrName>style.visibility</p:attrName>
                                        </p:attrNameLst>
                                      </p:cBhvr>
                                      <p:to>
                                        <p:strVal val="visible"/>
                                      </p:to>
                                    </p:set>
                                    <p:animEffect transition="in" filter="wipe(left)">
                                      <p:cBhvr>
                                        <p:cTn id="7" dur="1000"/>
                                        <p:tgtEl>
                                          <p:spTgt spid="70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8611">
                                            <p:txEl>
                                              <p:pRg st="2" end="2"/>
                                            </p:txEl>
                                          </p:spTgt>
                                        </p:tgtEl>
                                        <p:attrNameLst>
                                          <p:attrName>style.visibility</p:attrName>
                                        </p:attrNameLst>
                                      </p:cBhvr>
                                      <p:to>
                                        <p:strVal val="visible"/>
                                      </p:to>
                                    </p:set>
                                    <p:animEffect transition="in" filter="wipe(left)">
                                      <p:cBhvr>
                                        <p:cTn id="12" dur="1000"/>
                                        <p:tgtEl>
                                          <p:spTgt spid="7086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8611">
                                            <p:txEl>
                                              <p:pRg st="3" end="3"/>
                                            </p:txEl>
                                          </p:spTgt>
                                        </p:tgtEl>
                                        <p:attrNameLst>
                                          <p:attrName>style.visibility</p:attrName>
                                        </p:attrNameLst>
                                      </p:cBhvr>
                                      <p:to>
                                        <p:strVal val="visible"/>
                                      </p:to>
                                    </p:set>
                                    <p:animEffect transition="in" filter="wipe(left)">
                                      <p:cBhvr>
                                        <p:cTn id="17" dur="1000"/>
                                        <p:tgtEl>
                                          <p:spTgt spid="7086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8611">
                                            <p:txEl>
                                              <p:pRg st="4" end="4"/>
                                            </p:txEl>
                                          </p:spTgt>
                                        </p:tgtEl>
                                        <p:attrNameLst>
                                          <p:attrName>style.visibility</p:attrName>
                                        </p:attrNameLst>
                                      </p:cBhvr>
                                      <p:to>
                                        <p:strVal val="visible"/>
                                      </p:to>
                                    </p:set>
                                    <p:animEffect transition="in" filter="wipe(left)">
                                      <p:cBhvr>
                                        <p:cTn id="22" dur="1000"/>
                                        <p:tgtEl>
                                          <p:spTgt spid="7086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8611">
                                            <p:txEl>
                                              <p:pRg st="5" end="5"/>
                                            </p:txEl>
                                          </p:spTgt>
                                        </p:tgtEl>
                                        <p:attrNameLst>
                                          <p:attrName>style.visibility</p:attrName>
                                        </p:attrNameLst>
                                      </p:cBhvr>
                                      <p:to>
                                        <p:strVal val="visible"/>
                                      </p:to>
                                    </p:set>
                                    <p:animEffect transition="in" filter="wipe(left)">
                                      <p:cBhvr>
                                        <p:cTn id="27" dur="1000"/>
                                        <p:tgtEl>
                                          <p:spTgt spid="70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1"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Long-Term Growth Trends</a:t>
            </a:r>
            <a:endParaRPr lang="en-CA"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676400"/>
            <a:ext cx="6629400" cy="467868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676400"/>
            <a:ext cx="6629400" cy="467868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400" y="1676400"/>
            <a:ext cx="6629400" cy="467868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5400" y="1676400"/>
            <a:ext cx="6629400" cy="4678680"/>
          </a:xfrm>
          <a:prstGeom prst="rect">
            <a:avLst/>
          </a:prstGeom>
        </p:spPr>
      </p:pic>
      <p:pic>
        <p:nvPicPr>
          <p:cNvPr id="10" name="Picture 9">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685800"/>
            <a:ext cx="7872413" cy="555593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685800"/>
            <a:ext cx="7872413" cy="555593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685800"/>
            <a:ext cx="7872413" cy="555593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685800"/>
            <a:ext cx="7872413" cy="5555933"/>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a:xfrm>
            <a:off x="360363" y="1584325"/>
            <a:ext cx="3959225" cy="4968875"/>
          </a:xfrm>
        </p:spPr>
        <p:txBody>
          <a:bodyPr/>
          <a:lstStyle/>
          <a:p>
            <a:pPr marL="107950" eaLnBrk="1" hangingPunct="1"/>
            <a:r>
              <a:rPr lang="en-US" altLang="en-US" dirty="0"/>
              <a:t>Real GDP Growth in the World Economy</a:t>
            </a:r>
          </a:p>
          <a:p>
            <a:pPr marL="107950" lvl="1" eaLnBrk="1" hangingPunct="1"/>
            <a:r>
              <a:rPr lang="en-US" altLang="en-US" dirty="0"/>
              <a:t>Figure 6.5(a) shows the growth in rich countries.</a:t>
            </a:r>
          </a:p>
          <a:p>
            <a:pPr marL="107950" lvl="1" eaLnBrk="1" hangingPunct="1"/>
            <a:r>
              <a:rPr lang="en-US" altLang="en-US" dirty="0"/>
              <a:t>Japan grew rapidly in the 1960s, slower in the 1980s, and stagnated during the 1990s.</a:t>
            </a:r>
          </a:p>
          <a:p>
            <a:pPr marL="107950" lvl="1" eaLnBrk="1" hangingPunct="1"/>
            <a:r>
              <a:rPr lang="en-US" altLang="en-US" dirty="0"/>
              <a:t>Growth in Europe Big 4, Canada, and the United States has been similar. </a:t>
            </a:r>
          </a:p>
        </p:txBody>
      </p:sp>
      <p:sp>
        <p:nvSpPr>
          <p:cNvPr id="41987" name="Rectangle 25"/>
          <p:cNvSpPr>
            <a:spLocks noGrp="1" noChangeArrowheads="1"/>
          </p:cNvSpPr>
          <p:nvPr>
            <p:ph type="title"/>
          </p:nvPr>
        </p:nvSpPr>
        <p:spPr>
          <a:noFill/>
          <a:ln/>
        </p:spPr>
        <p:txBody>
          <a:bodyPr/>
          <a:lstStyle/>
          <a:p>
            <a:pPr eaLnBrk="1" hangingPunct="1"/>
            <a:r>
              <a:rPr lang="en-US" altLang="en-US"/>
              <a:t>Long-Term Growth Trends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000" y="1656002"/>
            <a:ext cx="4480560" cy="410718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000" y="1656002"/>
            <a:ext cx="4480560" cy="410718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8000" y="1656002"/>
            <a:ext cx="4480560" cy="410718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8000" y="1656002"/>
            <a:ext cx="4480560" cy="410718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8000" y="1656002"/>
            <a:ext cx="4480560" cy="4107180"/>
          </a:xfrm>
          <a:prstGeom prst="rect">
            <a:avLst/>
          </a:prstGeom>
        </p:spPr>
      </p:pic>
      <p:pic>
        <p:nvPicPr>
          <p:cNvPr id="14" name="Picture 13">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animEffect transition="in" filter="wipe(left)">
                                      <p:cBhvr>
                                        <p:cTn id="7" dur="1000"/>
                                        <p:tgtEl>
                                          <p:spTgt spid="409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2" end="2"/>
                                            </p:txEl>
                                          </p:spTgt>
                                        </p:tgtEl>
                                        <p:attrNameLst>
                                          <p:attrName>style.visibility</p:attrName>
                                        </p:attrNameLst>
                                      </p:cBhvr>
                                      <p:to>
                                        <p:strVal val="visible"/>
                                      </p:to>
                                    </p:set>
                                    <p:animEffect transition="in" filter="wipe(left)">
                                      <p:cBhvr>
                                        <p:cTn id="12" dur="1000"/>
                                        <p:tgtEl>
                                          <p:spTgt spid="40960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9603">
                                            <p:txEl>
                                              <p:pRg st="3" end="3"/>
                                            </p:txEl>
                                          </p:spTgt>
                                        </p:tgtEl>
                                        <p:attrNameLst>
                                          <p:attrName>style.visibility</p:attrName>
                                        </p:attrNameLst>
                                      </p:cBhvr>
                                      <p:to>
                                        <p:strVal val="visible"/>
                                      </p:to>
                                    </p:set>
                                    <p:animEffect transition="in" filter="wipe(left)">
                                      <p:cBhvr>
                                        <p:cTn id="20" dur="1000"/>
                                        <p:tgtEl>
                                          <p:spTgt spid="409603">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0"/>
                                        <p:tgtEl>
                                          <p:spTgt spid="11"/>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2000"/>
                                        <p:tgtEl>
                                          <p:spTgt spid="12"/>
                                        </p:tgtEl>
                                      </p:cBhvr>
                                    </p:animEffect>
                                  </p:childTnLst>
                                </p:cTn>
                              </p:par>
                            </p:childTnLst>
                          </p:cTn>
                        </p:par>
                        <p:par>
                          <p:cTn id="28" fill="hold">
                            <p:stCondLst>
                              <p:cond delay="4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bldLvl="3"/>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7" name="Rectangle 3"/>
          <p:cNvSpPr>
            <a:spLocks noGrp="1" noChangeArrowheads="1"/>
          </p:cNvSpPr>
          <p:nvPr>
            <p:ph idx="1"/>
          </p:nvPr>
        </p:nvSpPr>
        <p:spPr>
          <a:xfrm>
            <a:off x="360363" y="1584325"/>
            <a:ext cx="3754437" cy="4525963"/>
          </a:xfrm>
        </p:spPr>
        <p:txBody>
          <a:bodyPr/>
          <a:lstStyle/>
          <a:p>
            <a:pPr marL="107950" lvl="1" eaLnBrk="1" hangingPunct="1"/>
            <a:r>
              <a:rPr lang="en-US" altLang="en-US" dirty="0"/>
              <a:t>Figure 6.5(b) shows the growth of real GDP per person in a group of poor countries. </a:t>
            </a:r>
          </a:p>
          <a:p>
            <a:pPr marL="107950" lvl="1" eaLnBrk="1" hangingPunct="1"/>
            <a:r>
              <a:rPr lang="en-US" altLang="en-US" dirty="0"/>
              <a:t>The gaps between real GDP per person in the United States and in these countries have widened. </a:t>
            </a:r>
          </a:p>
          <a:p>
            <a:pPr marL="107950" lvl="1" eaLnBrk="1" hangingPunct="1">
              <a:lnSpc>
                <a:spcPct val="80000"/>
              </a:lnSpc>
            </a:pPr>
            <a:endParaRPr lang="en-US" altLang="en-US" dirty="0"/>
          </a:p>
        </p:txBody>
      </p:sp>
      <p:sp>
        <p:nvSpPr>
          <p:cNvPr id="46083" name="Rectangle 27"/>
          <p:cNvSpPr>
            <a:spLocks noGrp="1" noChangeArrowheads="1"/>
          </p:cNvSpPr>
          <p:nvPr>
            <p:ph type="title"/>
          </p:nvPr>
        </p:nvSpPr>
        <p:spPr>
          <a:noFill/>
          <a:ln/>
        </p:spPr>
        <p:txBody>
          <a:bodyPr/>
          <a:lstStyle/>
          <a:p>
            <a:pPr eaLnBrk="1" hangingPunct="1"/>
            <a:r>
              <a:rPr lang="en-US" altLang="en-US"/>
              <a:t>Economic Growth Trends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8010" y="1656002"/>
            <a:ext cx="4480560" cy="410718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010" y="1656002"/>
            <a:ext cx="4480560" cy="410718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8010" y="1656002"/>
            <a:ext cx="4480560" cy="410718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8010" y="1656002"/>
            <a:ext cx="4480560" cy="410718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48010" y="1656002"/>
            <a:ext cx="4480560" cy="4107180"/>
          </a:xfrm>
          <a:prstGeom prst="rect">
            <a:avLst/>
          </a:prstGeom>
        </p:spPr>
      </p:pic>
      <p:pic>
        <p:nvPicPr>
          <p:cNvPr id="14" name="Picture 13">
            <a:hlinkClick r:id="rId8" action="ppaction://hlinksldjump" tooltip="Click to expand the figure"/>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animEffect transition="in" filter="wipe(left)">
                                      <p:cBhvr>
                                        <p:cTn id="7" dur="1000"/>
                                        <p:tgtEl>
                                          <p:spTgt spid="41062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2000"/>
                                        <p:tgtEl>
                                          <p:spTgt spid="10"/>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2000"/>
                                        <p:tgtEl>
                                          <p:spTgt spid="11"/>
                                        </p:tgtEl>
                                      </p:cBhvr>
                                    </p:animEffect>
                                  </p:childTnLst>
                                </p:cTn>
                              </p:par>
                            </p:childTnLst>
                          </p:cTn>
                        </p:par>
                        <p:par>
                          <p:cTn id="15" fill="hold">
                            <p:stCondLst>
                              <p:cond delay="4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2000"/>
                                        <p:tgtEl>
                                          <p:spTgt spid="12"/>
                                        </p:tgtEl>
                                      </p:cBhvr>
                                    </p:animEffect>
                                  </p:childTnLst>
                                </p:cTn>
                              </p:par>
                            </p:childTnLst>
                          </p:cTn>
                        </p:par>
                        <p:par>
                          <p:cTn id="19" fill="hold">
                            <p:stCondLst>
                              <p:cond delay="6000"/>
                            </p:stCondLst>
                            <p:childTnLst>
                              <p:par>
                                <p:cTn id="20" presetID="22" presetClass="entr" presetSubtype="8"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bwMode="auto">
          <a:xfrm>
            <a:off x="2772000" y="5029200"/>
            <a:ext cx="4924200" cy="87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0"/>
              </a:spcBef>
            </a:pPr>
            <a:r>
              <a:rPr lang="en-CA" altLang="en-US" sz="3600" b="1" dirty="0">
                <a:solidFill>
                  <a:srgbClr val="009A82"/>
                </a:solidFill>
                <a:latin typeface="Futura Condensed" pitchFamily="34" charset="0"/>
              </a:rPr>
              <a:t>ECONOMIC GROWTH</a:t>
            </a:r>
          </a:p>
        </p:txBody>
      </p:sp>
      <p:graphicFrame>
        <p:nvGraphicFramePr>
          <p:cNvPr id="5" name="Object 4"/>
          <p:cNvGraphicFramePr>
            <a:graphicFrameLocks noChangeAspect="1"/>
          </p:cNvGraphicFramePr>
          <p:nvPr>
            <p:extLst>
              <p:ext uri="{D42A27DB-BD31-4B8C-83A1-F6EECF244321}">
                <p14:modId xmlns:p14="http://schemas.microsoft.com/office/powerpoint/2010/main" val="159519299"/>
              </p:ext>
            </p:extLst>
          </p:nvPr>
        </p:nvGraphicFramePr>
        <p:xfrm>
          <a:off x="238412" y="5728494"/>
          <a:ext cx="8621477" cy="471487"/>
        </p:xfrm>
        <a:graphic>
          <a:graphicData uri="http://schemas.openxmlformats.org/presentationml/2006/ole">
            <mc:AlternateContent xmlns:mc="http://schemas.openxmlformats.org/markup-compatibility/2006">
              <mc:Choice xmlns:v="urn:schemas-microsoft-com:vml" Requires="v">
                <p:oleObj spid="_x0000_s11292" name="Image" r:id="rId4" imgW="14603040" imgH="799920" progId="Photoshop.Image.11">
                  <p:embed/>
                </p:oleObj>
              </mc:Choice>
              <mc:Fallback>
                <p:oleObj name="Image" r:id="rId4" imgW="14603040" imgH="799920" progId="Photoshop.Image.11">
                  <p:embed/>
                  <p:pic>
                    <p:nvPicPr>
                      <p:cNvPr id="0" name=""/>
                      <p:cNvPicPr/>
                      <p:nvPr/>
                    </p:nvPicPr>
                    <p:blipFill>
                      <a:blip r:embed="rId5"/>
                      <a:stretch>
                        <a:fillRect/>
                      </a:stretch>
                    </p:blipFill>
                    <p:spPr>
                      <a:xfrm>
                        <a:off x="238412" y="5728494"/>
                        <a:ext cx="8621477" cy="471487"/>
                      </a:xfrm>
                      <a:prstGeom prst="rect">
                        <a:avLst/>
                      </a:prstGeom>
                    </p:spPr>
                  </p:pic>
                </p:oleObj>
              </mc:Fallback>
            </mc:AlternateContent>
          </a:graphicData>
        </a:graphic>
      </p:graphicFrame>
      <p:sp>
        <p:nvSpPr>
          <p:cNvPr id="9" name="Title 1"/>
          <p:cNvSpPr txBox="1">
            <a:spLocks/>
          </p:cNvSpPr>
          <p:nvPr/>
        </p:nvSpPr>
        <p:spPr bwMode="auto">
          <a:xfrm>
            <a:off x="792000" y="4320000"/>
            <a:ext cx="189152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CA" altLang="en-US" sz="12000" dirty="0">
                <a:solidFill>
                  <a:srgbClr val="9B2590"/>
                </a:solidFill>
                <a:latin typeface="Mundo Sans Std Light" panose="02000302020104020303" pitchFamily="50" charset="0"/>
              </a:rPr>
              <a:t>6</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005" y="0"/>
            <a:ext cx="7189470" cy="4503420"/>
          </a:xfrm>
          <a:prstGeom prst="rect">
            <a:avLst/>
          </a:prstGeom>
        </p:spPr>
      </p:pic>
    </p:spTree>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0000" y="720000"/>
            <a:ext cx="5600700" cy="51339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lstStyle/>
          <a:p>
            <a:pPr marL="107950" lvl="1" eaLnBrk="1" hangingPunct="1"/>
            <a:r>
              <a:t>Economic growth occurs when real GDP increases.</a:t>
            </a:r>
          </a:p>
          <a:p>
            <a:pPr marL="107950" lvl="1" eaLnBrk="1" hangingPunct="1"/>
            <a:r>
              <a:t>But a one-shot increase in real GDP or a recovery from recession is not economic growth.</a:t>
            </a:r>
          </a:p>
          <a:p>
            <a:pPr marL="107950" lvl="1" eaLnBrk="1" hangingPunct="1"/>
            <a:r>
              <a:t>Economic growth is the sustained, year-on-year increase in </a:t>
            </a:r>
            <a:r>
              <a:rPr i="1"/>
              <a:t>potential GDP</a:t>
            </a:r>
            <a:r>
              <a:t>.</a:t>
            </a:r>
          </a:p>
          <a:p>
            <a:pPr marL="107950" lvl="1" eaLnBrk="1" hangingPunct="1"/>
            <a:endParaRPr/>
          </a:p>
        </p:txBody>
      </p:sp>
      <p:sp>
        <p:nvSpPr>
          <p:cNvPr id="50178" name="Rectangle 2"/>
          <p:cNvSpPr>
            <a:spLocks noGrp="1" noChangeArrowheads="1"/>
          </p:cNvSpPr>
          <p:nvPr>
            <p:ph type="title"/>
          </p:nvPr>
        </p:nvSpPr>
        <p:spPr/>
        <p:txBody>
          <a:bodyPr/>
          <a:lstStyle/>
          <a:p>
            <a:pPr eaLnBrk="1" hangingPunct="1"/>
            <a:r>
              <a:rPr lang="en-US" altLang="en-US"/>
              <a:t>How Potential GDP Grows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left)">
                                      <p:cBhvr>
                                        <p:cTn id="7" dur="10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left)">
                                      <p:cBhvr>
                                        <p:cTn id="12" dur="10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wipe(left)">
                                      <p:cBhvr>
                                        <p:cTn id="17" dur="1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3" name="Rectangle 3"/>
          <p:cNvSpPr>
            <a:spLocks noGrp="1" noChangeArrowheads="1"/>
          </p:cNvSpPr>
          <p:nvPr>
            <p:ph idx="1"/>
          </p:nvPr>
        </p:nvSpPr>
        <p:spPr/>
        <p:txBody>
          <a:bodyPr/>
          <a:lstStyle/>
          <a:p>
            <a:pPr marL="107950" lvl="1" eaLnBrk="1" hangingPunct="1">
              <a:defRPr/>
            </a:pPr>
            <a:r>
              <a:rPr b="1" dirty="0">
                <a:solidFill>
                  <a:srgbClr val="1A71B7"/>
                </a:solidFill>
              </a:rPr>
              <a:t>What Determines Potential GDP?</a:t>
            </a:r>
          </a:p>
          <a:p>
            <a:pPr marL="107950" lvl="1" eaLnBrk="1" hangingPunct="1">
              <a:defRPr/>
            </a:pPr>
            <a:r>
              <a:rPr dirty="0"/>
              <a:t>Potential GDP is the quantity of real GDP produced when the quantity of labor employed is the full-employment quantity.</a:t>
            </a:r>
          </a:p>
          <a:p>
            <a:pPr marL="107950" lvl="1" eaLnBrk="1" hangingPunct="1">
              <a:defRPr/>
            </a:pPr>
            <a:r>
              <a:rPr dirty="0"/>
              <a:t>To determine potential GDP we use a model with two components:</a:t>
            </a:r>
          </a:p>
          <a:p>
            <a:pPr marL="107950" lvl="1" indent="342000" eaLnBrk="1" hangingPunct="1">
              <a:buClr>
                <a:srgbClr val="7030A0"/>
              </a:buClr>
              <a:buSzPct val="120000"/>
              <a:buFont typeface="Wingdings" panose="05000000000000000000" pitchFamily="2" charset="2"/>
              <a:buChar char="§"/>
              <a:defRPr/>
            </a:pPr>
            <a:r>
              <a:rPr dirty="0"/>
              <a:t>An aggregate production function</a:t>
            </a:r>
          </a:p>
          <a:p>
            <a:pPr marL="107950" lvl="1" indent="342000" eaLnBrk="1" hangingPunct="1">
              <a:buClr>
                <a:srgbClr val="7030A0"/>
              </a:buClr>
              <a:buSzPct val="120000"/>
              <a:buFont typeface="Wingdings" panose="05000000000000000000" pitchFamily="2" charset="2"/>
              <a:buChar char="§"/>
              <a:defRPr/>
            </a:pPr>
            <a:r>
              <a:rPr dirty="0"/>
              <a:t>An aggregate labor market</a:t>
            </a:r>
          </a:p>
        </p:txBody>
      </p:sp>
      <p:sp>
        <p:nvSpPr>
          <p:cNvPr id="52226" name="Rectangle 2"/>
          <p:cNvSpPr>
            <a:spLocks noGrp="1" noChangeArrowheads="1"/>
          </p:cNvSpPr>
          <p:nvPr>
            <p:ph type="title"/>
          </p:nvPr>
        </p:nvSpPr>
        <p:spPr/>
        <p:txBody>
          <a:bodyPr/>
          <a:lstStyle/>
          <a:p>
            <a:pPr eaLnBrk="1" hangingPunct="1"/>
            <a:r>
              <a:rPr lang="en-US" altLang="en-US"/>
              <a:t>How Potential GDP Grows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5763">
                                            <p:txEl>
                                              <p:pRg st="1" end="1"/>
                                            </p:txEl>
                                          </p:spTgt>
                                        </p:tgtEl>
                                        <p:attrNameLst>
                                          <p:attrName>style.visibility</p:attrName>
                                        </p:attrNameLst>
                                      </p:cBhvr>
                                      <p:to>
                                        <p:strVal val="visible"/>
                                      </p:to>
                                    </p:set>
                                    <p:animEffect transition="in" filter="wipe(left)">
                                      <p:cBhvr>
                                        <p:cTn id="7" dur="1000"/>
                                        <p:tgtEl>
                                          <p:spTgt spid="8857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5763">
                                            <p:txEl>
                                              <p:pRg st="2" end="2"/>
                                            </p:txEl>
                                          </p:spTgt>
                                        </p:tgtEl>
                                        <p:attrNameLst>
                                          <p:attrName>style.visibility</p:attrName>
                                        </p:attrNameLst>
                                      </p:cBhvr>
                                      <p:to>
                                        <p:strVal val="visible"/>
                                      </p:to>
                                    </p:set>
                                    <p:animEffect transition="in" filter="wipe(left)">
                                      <p:cBhvr>
                                        <p:cTn id="12" dur="1000"/>
                                        <p:tgtEl>
                                          <p:spTgt spid="8857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5763">
                                            <p:txEl>
                                              <p:pRg st="3" end="3"/>
                                            </p:txEl>
                                          </p:spTgt>
                                        </p:tgtEl>
                                        <p:attrNameLst>
                                          <p:attrName>style.visibility</p:attrName>
                                        </p:attrNameLst>
                                      </p:cBhvr>
                                      <p:to>
                                        <p:strVal val="visible"/>
                                      </p:to>
                                    </p:set>
                                    <p:animEffect transition="in" filter="wipe(left)">
                                      <p:cBhvr>
                                        <p:cTn id="17" dur="1000"/>
                                        <p:tgtEl>
                                          <p:spTgt spid="8857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5763">
                                            <p:txEl>
                                              <p:pRg st="4" end="4"/>
                                            </p:txEl>
                                          </p:spTgt>
                                        </p:tgtEl>
                                        <p:attrNameLst>
                                          <p:attrName>style.visibility</p:attrName>
                                        </p:attrNameLst>
                                      </p:cBhvr>
                                      <p:to>
                                        <p:strVal val="visible"/>
                                      </p:to>
                                    </p:set>
                                    <p:animEffect transition="in" filter="wipe(left)">
                                      <p:cBhvr>
                                        <p:cTn id="22" dur="1000"/>
                                        <p:tgtEl>
                                          <p:spTgt spid="885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build="p" bldLvl="3"/>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7811" name="Rectangle 3"/>
          <p:cNvSpPr>
            <a:spLocks noGrp="1" noChangeArrowheads="1"/>
          </p:cNvSpPr>
          <p:nvPr>
            <p:ph idx="1"/>
          </p:nvPr>
        </p:nvSpPr>
        <p:spPr>
          <a:xfrm>
            <a:off x="360363" y="1584325"/>
            <a:ext cx="4059237" cy="4525963"/>
          </a:xfrm>
        </p:spPr>
        <p:txBody>
          <a:bodyPr/>
          <a:lstStyle/>
          <a:p>
            <a:pPr marL="107950" lvl="1" eaLnBrk="1" hangingPunct="1"/>
            <a:r>
              <a:rPr lang="en-US" altLang="en-US" b="1" dirty="0">
                <a:solidFill>
                  <a:srgbClr val="7030A0"/>
                </a:solidFill>
              </a:rPr>
              <a:t>Aggregate Production Function</a:t>
            </a:r>
          </a:p>
          <a:p>
            <a:pPr marL="107950" lvl="1" eaLnBrk="1" hangingPunct="1"/>
            <a:r>
              <a:rPr lang="en-US" altLang="en-US" dirty="0"/>
              <a:t>The </a:t>
            </a:r>
            <a:r>
              <a:rPr lang="en-US" altLang="en-US" b="1" dirty="0"/>
              <a:t>aggregate production function</a:t>
            </a:r>
            <a:r>
              <a:rPr lang="en-US" altLang="en-US" dirty="0"/>
              <a:t> tells us how real GDP changes as the quantity of labor changes when all other influences on production remain the same.</a:t>
            </a:r>
          </a:p>
          <a:p>
            <a:pPr marL="107950" lvl="1" eaLnBrk="1" hangingPunct="1"/>
            <a:r>
              <a:rPr lang="en-US" altLang="en-US" dirty="0"/>
              <a:t>An increase in labor increases real GDP.</a:t>
            </a:r>
          </a:p>
        </p:txBody>
      </p:sp>
      <p:sp>
        <p:nvSpPr>
          <p:cNvPr id="54275" name="Rectangle 2"/>
          <p:cNvSpPr>
            <a:spLocks noGrp="1" noChangeArrowheads="1"/>
          </p:cNvSpPr>
          <p:nvPr>
            <p:ph type="title"/>
          </p:nvPr>
        </p:nvSpPr>
        <p:spPr>
          <a:ln/>
        </p:spPr>
        <p:txBody>
          <a:bodyPr/>
          <a:lstStyle/>
          <a:p>
            <a:pPr eaLnBrk="1" hangingPunct="1"/>
            <a:r>
              <a:rPr lang="en-US" altLang="en-US"/>
              <a:t>How Potential GDP Grows</a:t>
            </a:r>
          </a:p>
        </p:txBody>
      </p:sp>
      <p:pic>
        <p:nvPicPr>
          <p:cNvPr id="7" name="Picture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4000" y="1656000"/>
            <a:ext cx="4312920" cy="387096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4000" y="1656000"/>
            <a:ext cx="4312920" cy="387096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4000" y="1656000"/>
            <a:ext cx="4312920" cy="3870960"/>
          </a:xfrm>
          <a:prstGeom prst="rect">
            <a:avLst/>
          </a:prstGeom>
        </p:spPr>
      </p:pic>
    </p:spTree>
    <p:extLst>
      <p:ext uri="{BB962C8B-B14F-4D97-AF65-F5344CB8AC3E}">
        <p14:creationId xmlns:p14="http://schemas.microsoft.com/office/powerpoint/2010/main" val="37061923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7811">
                                            <p:txEl>
                                              <p:pRg st="1" end="1"/>
                                            </p:txEl>
                                          </p:spTgt>
                                        </p:tgtEl>
                                        <p:attrNameLst>
                                          <p:attrName>style.visibility</p:attrName>
                                        </p:attrNameLst>
                                      </p:cBhvr>
                                      <p:to>
                                        <p:strVal val="visible"/>
                                      </p:to>
                                    </p:set>
                                    <p:animEffect transition="in" filter="wipe(left)">
                                      <p:cBhvr>
                                        <p:cTn id="7" dur="1000"/>
                                        <p:tgtEl>
                                          <p:spTgt spid="8878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7811">
                                            <p:txEl>
                                              <p:pRg st="2" end="2"/>
                                            </p:txEl>
                                          </p:spTgt>
                                        </p:tgtEl>
                                        <p:attrNameLst>
                                          <p:attrName>style.visibility</p:attrName>
                                        </p:attrNameLst>
                                      </p:cBhvr>
                                      <p:to>
                                        <p:strVal val="visible"/>
                                      </p:to>
                                    </p:set>
                                    <p:animEffect transition="in" filter="wipe(left)">
                                      <p:cBhvr>
                                        <p:cTn id="12" dur="1000"/>
                                        <p:tgtEl>
                                          <p:spTgt spid="887811">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1000"/>
                                        <p:tgtEl>
                                          <p:spTgt spid="9"/>
                                        </p:tgtEl>
                                      </p:cBhvr>
                                    </p:animEffect>
                                  </p:childTnLst>
                                </p:cTn>
                              </p:par>
                            </p:childTnLst>
                          </p:cTn>
                        </p:par>
                        <p:par>
                          <p:cTn id="16" fill="hold">
                            <p:stCondLst>
                              <p:cond delay="1000"/>
                            </p:stCondLst>
                            <p:childTnLst>
                              <p:par>
                                <p:cTn id="17" presetID="10" presetClass="entr" presetSubtype="0" fill="hold" nodeType="after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uiExpand="1" build="p" bldLvl="3"/>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0CF2F4-9AE1-4AD5-9C14-C78F194F6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037104"/>
            <a:ext cx="5391150" cy="4838700"/>
          </a:xfrm>
          <a:prstGeom prst="rect">
            <a:avLst/>
          </a:prstGeom>
        </p:spPr>
      </p:pic>
      <p:pic>
        <p:nvPicPr>
          <p:cNvPr id="6" name="Picture 5">
            <a:extLst>
              <a:ext uri="{FF2B5EF4-FFF2-40B4-BE49-F238E27FC236}">
                <a16:creationId xmlns:a16="http://schemas.microsoft.com/office/drawing/2014/main" id="{EBC7D8F3-F161-47DF-8864-5C3CCBD5E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1037104"/>
            <a:ext cx="5391150" cy="4838700"/>
          </a:xfrm>
          <a:prstGeom prst="rect">
            <a:avLst/>
          </a:prstGeom>
        </p:spPr>
      </p:pic>
      <p:pic>
        <p:nvPicPr>
          <p:cNvPr id="7" name="Picture 6">
            <a:extLst>
              <a:ext uri="{FF2B5EF4-FFF2-40B4-BE49-F238E27FC236}">
                <a16:creationId xmlns:a16="http://schemas.microsoft.com/office/drawing/2014/main" id="{591F3077-B0A0-4922-A646-EBB2732E5C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1037104"/>
            <a:ext cx="5391150" cy="48387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1907" name="Rectangle 3"/>
          <p:cNvSpPr>
            <a:spLocks noGrp="1" noChangeArrowheads="1"/>
          </p:cNvSpPr>
          <p:nvPr>
            <p:ph idx="1"/>
          </p:nvPr>
        </p:nvSpPr>
        <p:spPr>
          <a:xfrm>
            <a:off x="360363" y="1584325"/>
            <a:ext cx="7954437" cy="4525963"/>
          </a:xfrm>
        </p:spPr>
        <p:txBody>
          <a:bodyPr/>
          <a:lstStyle/>
          <a:p>
            <a:pPr marL="107950" lvl="1" eaLnBrk="1" hangingPunct="1"/>
            <a:r>
              <a:rPr b="1" dirty="0">
                <a:solidFill>
                  <a:srgbClr val="7030A0"/>
                </a:solidFill>
              </a:rPr>
              <a:t>Aggregate Labor Market</a:t>
            </a:r>
          </a:p>
          <a:p>
            <a:pPr marL="107950" lvl="1" eaLnBrk="1" hangingPunct="1"/>
            <a:r>
              <a:rPr dirty="0"/>
              <a:t>The </a:t>
            </a:r>
            <a:r>
              <a:rPr i="1" dirty="0"/>
              <a:t>demand for labor </a:t>
            </a:r>
            <a:r>
              <a:rPr dirty="0"/>
              <a:t>shows the quantity of labor demanded and the real wage rate.</a:t>
            </a:r>
          </a:p>
          <a:p>
            <a:pPr marL="107950" lvl="1" eaLnBrk="1" hangingPunct="1"/>
            <a:r>
              <a:rPr dirty="0"/>
              <a:t>The </a:t>
            </a:r>
            <a:r>
              <a:rPr b="1" dirty="0"/>
              <a:t>real wage rate</a:t>
            </a:r>
            <a:r>
              <a:rPr dirty="0"/>
              <a:t> is the money wage rate divided by the price level.</a:t>
            </a:r>
          </a:p>
          <a:p>
            <a:pPr marL="107950" lvl="1" eaLnBrk="1" hangingPunct="1"/>
            <a:r>
              <a:rPr dirty="0"/>
              <a:t>The </a:t>
            </a:r>
            <a:r>
              <a:rPr i="1" dirty="0"/>
              <a:t>supply of labor</a:t>
            </a:r>
            <a:r>
              <a:rPr dirty="0"/>
              <a:t> shows the quantity of labor supplied and the real wage rate.</a:t>
            </a:r>
          </a:p>
          <a:p>
            <a:pPr marL="107950" lvl="1" eaLnBrk="1" hangingPunct="1"/>
            <a:r>
              <a:rPr dirty="0"/>
              <a:t>The </a:t>
            </a:r>
            <a:r>
              <a:rPr i="1" dirty="0"/>
              <a:t>labor market is in equilibrium </a:t>
            </a:r>
            <a:r>
              <a:rPr dirty="0"/>
              <a:t>at the real wage rate at which the quantity of labor demanded equals the quantity of labor supplied.</a:t>
            </a:r>
          </a:p>
        </p:txBody>
      </p:sp>
      <p:sp>
        <p:nvSpPr>
          <p:cNvPr id="58370" name="Rectangle 2"/>
          <p:cNvSpPr>
            <a:spLocks noGrp="1" noChangeArrowheads="1"/>
          </p:cNvSpPr>
          <p:nvPr>
            <p:ph type="title"/>
          </p:nvPr>
        </p:nvSpPr>
        <p:spPr/>
        <p:txBody>
          <a:bodyPr/>
          <a:lstStyle/>
          <a:p>
            <a:pPr eaLnBrk="1" hangingPunct="1"/>
            <a:r>
              <a:rPr lang="en-US" altLang="en-US"/>
              <a:t>How Potential GDP Grows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1907">
                                            <p:txEl>
                                              <p:pRg st="1" end="1"/>
                                            </p:txEl>
                                          </p:spTgt>
                                        </p:tgtEl>
                                        <p:attrNameLst>
                                          <p:attrName>style.visibility</p:attrName>
                                        </p:attrNameLst>
                                      </p:cBhvr>
                                      <p:to>
                                        <p:strVal val="visible"/>
                                      </p:to>
                                    </p:set>
                                    <p:animEffect transition="in" filter="wipe(left)">
                                      <p:cBhvr>
                                        <p:cTn id="7" dur="1000"/>
                                        <p:tgtEl>
                                          <p:spTgt spid="8919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1907">
                                            <p:txEl>
                                              <p:pRg st="2" end="2"/>
                                            </p:txEl>
                                          </p:spTgt>
                                        </p:tgtEl>
                                        <p:attrNameLst>
                                          <p:attrName>style.visibility</p:attrName>
                                        </p:attrNameLst>
                                      </p:cBhvr>
                                      <p:to>
                                        <p:strVal val="visible"/>
                                      </p:to>
                                    </p:set>
                                    <p:animEffect transition="in" filter="wipe(left)">
                                      <p:cBhvr>
                                        <p:cTn id="12" dur="1000"/>
                                        <p:tgtEl>
                                          <p:spTgt spid="8919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1907">
                                            <p:txEl>
                                              <p:pRg st="3" end="3"/>
                                            </p:txEl>
                                          </p:spTgt>
                                        </p:tgtEl>
                                        <p:attrNameLst>
                                          <p:attrName>style.visibility</p:attrName>
                                        </p:attrNameLst>
                                      </p:cBhvr>
                                      <p:to>
                                        <p:strVal val="visible"/>
                                      </p:to>
                                    </p:set>
                                    <p:animEffect transition="in" filter="wipe(left)">
                                      <p:cBhvr>
                                        <p:cTn id="17" dur="1000"/>
                                        <p:tgtEl>
                                          <p:spTgt spid="89190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1907">
                                            <p:txEl>
                                              <p:pRg st="4" end="4"/>
                                            </p:txEl>
                                          </p:spTgt>
                                        </p:tgtEl>
                                        <p:attrNameLst>
                                          <p:attrName>style.visibility</p:attrName>
                                        </p:attrNameLst>
                                      </p:cBhvr>
                                      <p:to>
                                        <p:strVal val="visible"/>
                                      </p:to>
                                    </p:set>
                                    <p:animEffect transition="in" filter="wipe(left)">
                                      <p:cBhvr>
                                        <p:cTn id="22" dur="1000"/>
                                        <p:tgtEl>
                                          <p:spTgt spid="891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07"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2147" name="Rectangle 3"/>
          <p:cNvSpPr>
            <a:spLocks noGrp="1" noChangeArrowheads="1"/>
          </p:cNvSpPr>
          <p:nvPr>
            <p:ph idx="1"/>
          </p:nvPr>
        </p:nvSpPr>
        <p:spPr>
          <a:xfrm>
            <a:off x="360363" y="1584325"/>
            <a:ext cx="3983037" cy="4525963"/>
          </a:xfrm>
        </p:spPr>
        <p:txBody>
          <a:bodyPr/>
          <a:lstStyle/>
          <a:p>
            <a:pPr marL="107950" lvl="1" eaLnBrk="1" hangingPunct="1"/>
            <a:r>
              <a:rPr lang="en-US" altLang="en-US" dirty="0"/>
              <a:t>Figure 6.7 illustrates labor market equilibrium.</a:t>
            </a:r>
          </a:p>
          <a:p>
            <a:pPr marL="107950" lvl="1" eaLnBrk="1" hangingPunct="1"/>
            <a:r>
              <a:rPr lang="en-US" altLang="en-US" dirty="0"/>
              <a:t>Labor market equilibrium occurs at a real wage rate of $35 an hour and 200 billion hours employed.</a:t>
            </a:r>
          </a:p>
          <a:p>
            <a:pPr marL="107950" lvl="1" eaLnBrk="1" hangingPunct="1"/>
            <a:r>
              <a:rPr lang="en-US" altLang="en-US" dirty="0"/>
              <a:t>At a real wage rate above  $35 an hour, there is a surplus of labor and the real wage rate falls.</a:t>
            </a:r>
          </a:p>
        </p:txBody>
      </p:sp>
      <p:sp>
        <p:nvSpPr>
          <p:cNvPr id="60419" name="Rectangle 8"/>
          <p:cNvSpPr>
            <a:spLocks noGrp="1" noChangeArrowheads="1"/>
          </p:cNvSpPr>
          <p:nvPr>
            <p:ph type="title"/>
          </p:nvPr>
        </p:nvSpPr>
        <p:spPr>
          <a:noFill/>
          <a:ln/>
        </p:spPr>
        <p:txBody>
          <a:bodyPr/>
          <a:lstStyle/>
          <a:p>
            <a:pPr eaLnBrk="1" hangingPunct="1"/>
            <a:r>
              <a:rPr lang="en-US" altLang="en-US"/>
              <a:t>How Potential GDP Grows</a:t>
            </a:r>
          </a:p>
        </p:txBody>
      </p:sp>
      <p:pic>
        <p:nvPicPr>
          <p:cNvPr id="60420"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1676400"/>
            <a:ext cx="4221162"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1676400"/>
            <a:ext cx="4221162"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65638" y="1676400"/>
            <a:ext cx="4221162"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2147">
                                            <p:txEl>
                                              <p:pRg st="1" end="1"/>
                                            </p:txEl>
                                          </p:spTgt>
                                        </p:tgtEl>
                                        <p:attrNameLst>
                                          <p:attrName>style.visibility</p:attrName>
                                        </p:attrNameLst>
                                      </p:cBhvr>
                                      <p:to>
                                        <p:strVal val="visible"/>
                                      </p:to>
                                    </p:set>
                                    <p:animEffect transition="in" filter="wipe(left)">
                                      <p:cBhvr>
                                        <p:cTn id="7" dur="1000"/>
                                        <p:tgtEl>
                                          <p:spTgt spid="90214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02147">
                                            <p:txEl>
                                              <p:pRg st="2" end="2"/>
                                            </p:txEl>
                                          </p:spTgt>
                                        </p:tgtEl>
                                        <p:attrNameLst>
                                          <p:attrName>style.visibility</p:attrName>
                                        </p:attrNameLst>
                                      </p:cBhvr>
                                      <p:to>
                                        <p:strVal val="visible"/>
                                      </p:to>
                                    </p:set>
                                    <p:animEffect transition="in" filter="wipe(left)">
                                      <p:cBhvr>
                                        <p:cTn id="15" dur="1000"/>
                                        <p:tgtEl>
                                          <p:spTgt spid="902147">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246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90600"/>
            <a:ext cx="52768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990600"/>
            <a:ext cx="52768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990600"/>
            <a:ext cx="52768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990600"/>
            <a:ext cx="52768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75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6243" name="Rectangle 3"/>
          <p:cNvSpPr>
            <a:spLocks noGrp="1" noChangeArrowheads="1"/>
          </p:cNvSpPr>
          <p:nvPr>
            <p:ph idx="1"/>
          </p:nvPr>
        </p:nvSpPr>
        <p:spPr>
          <a:xfrm>
            <a:off x="360363" y="1584325"/>
            <a:ext cx="3906837" cy="4525963"/>
          </a:xfrm>
        </p:spPr>
        <p:txBody>
          <a:bodyPr/>
          <a:lstStyle/>
          <a:p>
            <a:pPr marL="107950" lvl="1" eaLnBrk="1" hangingPunct="1"/>
            <a:r>
              <a:rPr lang="en-US" altLang="en-US" dirty="0"/>
              <a:t>At a real wage rate below $35 an hour, there is a shortage of labor and the real wage rate rises.</a:t>
            </a:r>
          </a:p>
          <a:p>
            <a:pPr marL="107950" lvl="1" eaLnBrk="1" hangingPunct="1"/>
            <a:r>
              <a:rPr lang="en-US" altLang="en-US" dirty="0"/>
              <a:t>At the labor market equilibrium, the economy is at </a:t>
            </a:r>
            <a:r>
              <a:rPr lang="en-US" altLang="en-US" i="1" dirty="0"/>
              <a:t>full employment</a:t>
            </a:r>
            <a:r>
              <a:rPr lang="en-US" altLang="en-US" dirty="0"/>
              <a:t>.</a:t>
            </a:r>
          </a:p>
          <a:p>
            <a:pPr marL="107950" lvl="1" eaLnBrk="1" hangingPunct="1"/>
            <a:endParaRPr lang="en-US" altLang="en-US" dirty="0"/>
          </a:p>
        </p:txBody>
      </p:sp>
      <p:sp>
        <p:nvSpPr>
          <p:cNvPr id="64515" name="Rectangle 9"/>
          <p:cNvSpPr>
            <a:spLocks noGrp="1" noChangeArrowheads="1"/>
          </p:cNvSpPr>
          <p:nvPr>
            <p:ph type="title"/>
          </p:nvPr>
        </p:nvSpPr>
        <p:spPr>
          <a:noFill/>
          <a:ln/>
        </p:spPr>
        <p:txBody>
          <a:bodyPr/>
          <a:lstStyle/>
          <a:p>
            <a:pPr eaLnBrk="1" hangingPunct="1"/>
            <a:r>
              <a:rPr lang="en-US" altLang="en-US"/>
              <a:t>How Potential GDP Grows</a:t>
            </a:r>
          </a:p>
        </p:txBody>
      </p:sp>
      <p:pic>
        <p:nvPicPr>
          <p:cNvPr id="6451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1676400"/>
            <a:ext cx="4221162"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1676400"/>
            <a:ext cx="4221162"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65638" y="1676400"/>
            <a:ext cx="4221162"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65638" y="1676400"/>
            <a:ext cx="4221162"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75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6243">
                                            <p:txEl>
                                              <p:pRg st="1" end="1"/>
                                            </p:txEl>
                                          </p:spTgt>
                                        </p:tgtEl>
                                        <p:attrNameLst>
                                          <p:attrName>style.visibility</p:attrName>
                                        </p:attrNameLst>
                                      </p:cBhvr>
                                      <p:to>
                                        <p:strVal val="visible"/>
                                      </p:to>
                                    </p:set>
                                    <p:animEffect transition="in" filter="wipe(left)">
                                      <p:cBhvr>
                                        <p:cTn id="12" dur="1000"/>
                                        <p:tgtEl>
                                          <p:spTgt spid="906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build="p" bldLvl="3"/>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8291" name="Rectangle 3"/>
          <p:cNvSpPr>
            <a:spLocks noGrp="1" noChangeArrowheads="1"/>
          </p:cNvSpPr>
          <p:nvPr>
            <p:ph idx="1"/>
          </p:nvPr>
        </p:nvSpPr>
        <p:spPr>
          <a:xfrm>
            <a:off x="360363" y="1584325"/>
            <a:ext cx="4135437" cy="4525963"/>
          </a:xfrm>
        </p:spPr>
        <p:txBody>
          <a:bodyPr/>
          <a:lstStyle/>
          <a:p>
            <a:pPr marL="107950" lvl="1" eaLnBrk="1" hangingPunct="1"/>
            <a:r>
              <a:rPr lang="en-US" altLang="en-US" b="1" dirty="0">
                <a:solidFill>
                  <a:srgbClr val="7030A0"/>
                </a:solidFill>
              </a:rPr>
              <a:t>Potential GDP</a:t>
            </a:r>
          </a:p>
          <a:p>
            <a:pPr marL="107950" lvl="1" eaLnBrk="1" hangingPunct="1"/>
            <a:r>
              <a:rPr lang="en-US" altLang="en-US" dirty="0"/>
              <a:t>The quantity of real GDP produced when the economy is at full employment is potential GDP.</a:t>
            </a:r>
          </a:p>
          <a:p>
            <a:pPr marL="107950" lvl="1" eaLnBrk="1" hangingPunct="1"/>
            <a:r>
              <a:rPr lang="en-US" altLang="en-US" dirty="0"/>
              <a:t>The economy is at </a:t>
            </a:r>
            <a:br>
              <a:rPr lang="en-US" altLang="en-US" dirty="0"/>
            </a:br>
            <a:r>
              <a:rPr lang="en-US" altLang="en-US" dirty="0"/>
              <a:t>full-employment when </a:t>
            </a:r>
            <a:br>
              <a:rPr lang="en-US" altLang="en-US" dirty="0"/>
            </a:br>
            <a:r>
              <a:rPr lang="en-US" altLang="en-US" dirty="0"/>
              <a:t>200 billion hours of labor are employed.</a:t>
            </a:r>
          </a:p>
          <a:p>
            <a:pPr marL="107950" lvl="1" eaLnBrk="1" hangingPunct="1"/>
            <a:r>
              <a:rPr lang="en-US" altLang="en-US" dirty="0"/>
              <a:t>Potential GDP is $18 trillion.</a:t>
            </a:r>
          </a:p>
        </p:txBody>
      </p:sp>
      <p:sp>
        <p:nvSpPr>
          <p:cNvPr id="66563" name="Rectangle 7"/>
          <p:cNvSpPr>
            <a:spLocks noGrp="1" noChangeArrowheads="1"/>
          </p:cNvSpPr>
          <p:nvPr>
            <p:ph type="title"/>
          </p:nvPr>
        </p:nvSpPr>
        <p:spPr>
          <a:xfrm>
            <a:off x="1188000" y="304800"/>
            <a:ext cx="3352800" cy="1143000"/>
          </a:xfrm>
          <a:noFill/>
          <a:ln/>
        </p:spPr>
        <p:txBody>
          <a:bodyPr/>
          <a:lstStyle/>
          <a:p>
            <a:pPr eaLnBrk="1" hangingPunct="1"/>
            <a:r>
              <a:rPr lang="en-US" altLang="en-US" sz="2800" dirty="0"/>
              <a:t>How Potential GDP Grows</a:t>
            </a:r>
          </a:p>
        </p:txBody>
      </p:sp>
      <p:pic>
        <p:nvPicPr>
          <p:cNvPr id="8" name="Picture 7">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108000"/>
            <a:ext cx="3467100" cy="65608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4400" y="108000"/>
            <a:ext cx="3467100" cy="656082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4400" y="108000"/>
            <a:ext cx="3467100" cy="656082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4400" y="108000"/>
            <a:ext cx="3467100" cy="65608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8291">
                                            <p:txEl>
                                              <p:pRg st="1" end="1"/>
                                            </p:txEl>
                                          </p:spTgt>
                                        </p:tgtEl>
                                        <p:attrNameLst>
                                          <p:attrName>style.visibility</p:attrName>
                                        </p:attrNameLst>
                                      </p:cBhvr>
                                      <p:to>
                                        <p:strVal val="visible"/>
                                      </p:to>
                                    </p:set>
                                    <p:animEffect transition="in" filter="wipe(left)">
                                      <p:cBhvr>
                                        <p:cTn id="7" dur="1000"/>
                                        <p:tgtEl>
                                          <p:spTgt spid="90829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08291">
                                            <p:txEl>
                                              <p:pRg st="2" end="2"/>
                                            </p:txEl>
                                          </p:spTgt>
                                        </p:tgtEl>
                                        <p:attrNameLst>
                                          <p:attrName>style.visibility</p:attrName>
                                        </p:attrNameLst>
                                      </p:cBhvr>
                                      <p:to>
                                        <p:strVal val="visible"/>
                                      </p:to>
                                    </p:set>
                                    <p:animEffect transition="in" filter="wipe(left)">
                                      <p:cBhvr>
                                        <p:cTn id="15" dur="1000"/>
                                        <p:tgtEl>
                                          <p:spTgt spid="908291">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1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08291">
                                            <p:txEl>
                                              <p:pRg st="3" end="3"/>
                                            </p:txEl>
                                          </p:spTgt>
                                        </p:tgtEl>
                                        <p:attrNameLst>
                                          <p:attrName>style.visibility</p:attrName>
                                        </p:attrNameLst>
                                      </p:cBhvr>
                                      <p:to>
                                        <p:strVal val="visible"/>
                                      </p:to>
                                    </p:set>
                                    <p:animEffect transition="in" filter="wipe(left)">
                                      <p:cBhvr>
                                        <p:cTn id="23" dur="1000"/>
                                        <p:tgtEl>
                                          <p:spTgt spid="908291">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uiExpand="1"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684213" y="914400"/>
            <a:ext cx="82296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z="2500" b="1" dirty="0">
                <a:solidFill>
                  <a:srgbClr val="F04B22"/>
                </a:solidFill>
                <a:cs typeface="Arial" panose="020B0604020202020204" pitchFamily="34" charset="0"/>
              </a:rPr>
              <a:t>After studying this chapter, you will be able to:</a:t>
            </a:r>
            <a:endParaRPr lang="en-US" altLang="en-US" sz="2500" b="1" dirty="0">
              <a:solidFill>
                <a:srgbClr val="F04B22"/>
              </a:solidFill>
            </a:endParaRPr>
          </a:p>
        </p:txBody>
      </p:sp>
      <p:sp>
        <p:nvSpPr>
          <p:cNvPr id="386051" name="Rectangle 3"/>
          <p:cNvSpPr>
            <a:spLocks noGrp="1" noChangeArrowheads="1"/>
          </p:cNvSpPr>
          <p:nvPr>
            <p:ph idx="4294967295"/>
          </p:nvPr>
        </p:nvSpPr>
        <p:spPr bwMode="auto">
          <a:xfrm>
            <a:off x="684213" y="1600200"/>
            <a:ext cx="8078787"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Define and calculate the economic growth rate and explain the implications of sustained growth</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Describe the economic growth trends in the United States and other countries and regions</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what makes potential GDP grow</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sources of labor productivity growth</a:t>
            </a:r>
          </a:p>
          <a:p>
            <a:pPr>
              <a:spcBef>
                <a:spcPts val="1400"/>
              </a:spcBef>
              <a:spcAft>
                <a:spcPts val="600"/>
              </a:spcAft>
              <a:buClr>
                <a:srgbClr val="F04B22"/>
              </a:buClr>
              <a:buSzPct val="80000"/>
              <a:buFont typeface="Wingdings" panose="05000000000000000000" pitchFamily="2" charset="2"/>
              <a:buChar char="u"/>
            </a:pPr>
            <a:r>
              <a:rPr lang="en-CA" altLang="en-US" sz="2400" dirty="0">
                <a:cs typeface="Arial" panose="020B0604020202020204" pitchFamily="34" charset="0"/>
              </a:rPr>
              <a:t>Explain the theories of economic growth and policies to increase its rate</a:t>
            </a:r>
          </a:p>
        </p:txBody>
      </p:sp>
    </p:spTree>
    <p:extLst>
      <p:ext uri="{BB962C8B-B14F-4D97-AF65-F5344CB8AC3E}">
        <p14:creationId xmlns:p14="http://schemas.microsoft.com/office/powerpoint/2010/main" val="22886761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left)">
                                      <p:cBhvr>
                                        <p:cTn id="7" dur="750"/>
                                        <p:tgtEl>
                                          <p:spTgt spid="386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6051">
                                            <p:txEl>
                                              <p:pRg st="1" end="1"/>
                                            </p:txEl>
                                          </p:spTgt>
                                        </p:tgtEl>
                                        <p:attrNameLst>
                                          <p:attrName>style.visibility</p:attrName>
                                        </p:attrNameLst>
                                      </p:cBhvr>
                                      <p:to>
                                        <p:strVal val="visible"/>
                                      </p:to>
                                    </p:set>
                                    <p:animEffect transition="in" filter="wipe(left)">
                                      <p:cBhvr>
                                        <p:cTn id="12" dur="750"/>
                                        <p:tgtEl>
                                          <p:spTgt spid="386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6051">
                                            <p:txEl>
                                              <p:pRg st="2" end="2"/>
                                            </p:txEl>
                                          </p:spTgt>
                                        </p:tgtEl>
                                        <p:attrNameLst>
                                          <p:attrName>style.visibility</p:attrName>
                                        </p:attrNameLst>
                                      </p:cBhvr>
                                      <p:to>
                                        <p:strVal val="visible"/>
                                      </p:to>
                                    </p:set>
                                    <p:animEffect transition="in" filter="wipe(left)">
                                      <p:cBhvr>
                                        <p:cTn id="17" dur="750"/>
                                        <p:tgtEl>
                                          <p:spTgt spid="386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6051">
                                            <p:txEl>
                                              <p:pRg st="3" end="3"/>
                                            </p:txEl>
                                          </p:spTgt>
                                        </p:tgtEl>
                                        <p:attrNameLst>
                                          <p:attrName>style.visibility</p:attrName>
                                        </p:attrNameLst>
                                      </p:cBhvr>
                                      <p:to>
                                        <p:strVal val="visible"/>
                                      </p:to>
                                    </p:set>
                                    <p:animEffect transition="in" filter="wipe(left)">
                                      <p:cBhvr>
                                        <p:cTn id="22" dur="750"/>
                                        <p:tgtEl>
                                          <p:spTgt spid="386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6051">
                                            <p:txEl>
                                              <p:pRg st="4" end="4"/>
                                            </p:txEl>
                                          </p:spTgt>
                                        </p:tgtEl>
                                        <p:attrNameLst>
                                          <p:attrName>style.visibility</p:attrName>
                                        </p:attrNameLst>
                                      </p:cBhvr>
                                      <p:to>
                                        <p:strVal val="visible"/>
                                      </p:to>
                                    </p:set>
                                    <p:animEffect transition="in" filter="wipe(left)">
                                      <p:cBhvr>
                                        <p:cTn id="27" dur="75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000" y="108000"/>
            <a:ext cx="3467100" cy="65608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000" y="108000"/>
            <a:ext cx="3467100" cy="656082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000" y="108000"/>
            <a:ext cx="3467100" cy="65608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4000" y="108000"/>
            <a:ext cx="3467100" cy="65608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360363" y="1584325"/>
            <a:ext cx="7954437" cy="4525963"/>
          </a:xfrm>
        </p:spPr>
        <p:txBody>
          <a:bodyPr/>
          <a:lstStyle/>
          <a:p>
            <a:pPr marL="107950" lvl="1" eaLnBrk="1" hangingPunct="1">
              <a:defRPr/>
            </a:pPr>
            <a:r>
              <a:rPr b="1" dirty="0">
                <a:solidFill>
                  <a:srgbClr val="1A71B7"/>
                </a:solidFill>
              </a:rPr>
              <a:t>What Makes Potential GDP Grow?</a:t>
            </a:r>
          </a:p>
          <a:p>
            <a:pPr marL="107950" lvl="1" eaLnBrk="1" hangingPunct="1">
              <a:defRPr/>
            </a:pPr>
            <a:r>
              <a:rPr dirty="0"/>
              <a:t>We begin by dividing real GDP growth into the forces that increase:</a:t>
            </a:r>
          </a:p>
          <a:p>
            <a:pPr marL="107950" lvl="1" indent="342000" eaLnBrk="1" hangingPunct="1">
              <a:buClr>
                <a:srgbClr val="7030A0"/>
              </a:buClr>
              <a:buSzPct val="120000"/>
              <a:buFont typeface="Wingdings" panose="05000000000000000000" pitchFamily="2" charset="2"/>
              <a:buChar char="§"/>
              <a:defRPr/>
            </a:pPr>
            <a:r>
              <a:rPr dirty="0"/>
              <a:t>Growth in the supply of labor</a:t>
            </a:r>
          </a:p>
          <a:p>
            <a:pPr marL="107950" lvl="1" indent="342000" eaLnBrk="1" hangingPunct="1">
              <a:buClr>
                <a:srgbClr val="7030A0"/>
              </a:buClr>
              <a:buSzPct val="120000"/>
              <a:buFont typeface="Wingdings" panose="05000000000000000000" pitchFamily="2" charset="2"/>
              <a:buChar char="§"/>
              <a:defRPr/>
            </a:pPr>
            <a:r>
              <a:rPr dirty="0"/>
              <a:t>Growth in labor productivity</a:t>
            </a:r>
          </a:p>
        </p:txBody>
      </p:sp>
      <p:sp>
        <p:nvSpPr>
          <p:cNvPr id="70658" name="Rectangle 7"/>
          <p:cNvSpPr>
            <a:spLocks noGrp="1" noChangeArrowheads="1"/>
          </p:cNvSpPr>
          <p:nvPr>
            <p:ph type="title"/>
          </p:nvPr>
        </p:nvSpPr>
        <p:spPr>
          <a:noFill/>
        </p:spPr>
        <p:txBody>
          <a:bodyPr/>
          <a:lstStyle/>
          <a:p>
            <a:pPr eaLnBrk="1" hangingPunct="1"/>
            <a:r>
              <a:rPr lang="en-US" altLang="en-US"/>
              <a:t>How Potential GDP Grows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wipe(left)">
                                      <p:cBhvr>
                                        <p:cTn id="7" dur="1000"/>
                                        <p:tgtEl>
                                          <p:spTgt spid="72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7">
                                            <p:txEl>
                                              <p:pRg st="2" end="2"/>
                                            </p:txEl>
                                          </p:spTgt>
                                        </p:tgtEl>
                                        <p:attrNameLst>
                                          <p:attrName>style.visibility</p:attrName>
                                        </p:attrNameLst>
                                      </p:cBhvr>
                                      <p:to>
                                        <p:strVal val="visible"/>
                                      </p:to>
                                    </p:set>
                                    <p:animEffect transition="in" filter="wipe(left)">
                                      <p:cBhvr>
                                        <p:cTn id="12" dur="1000"/>
                                        <p:tgtEl>
                                          <p:spTgt spid="727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Effect transition="in" filter="wipe(left)">
                                      <p:cBhvr>
                                        <p:cTn id="17" dur="1000"/>
                                        <p:tgtEl>
                                          <p:spTgt spid="72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uiExpand="1" build="p" bldLvl="3"/>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23" name="Rectangle 3"/>
          <p:cNvSpPr>
            <a:spLocks noGrp="1" noChangeArrowheads="1"/>
          </p:cNvSpPr>
          <p:nvPr>
            <p:ph idx="1"/>
          </p:nvPr>
        </p:nvSpPr>
        <p:spPr/>
        <p:txBody>
          <a:bodyPr/>
          <a:lstStyle/>
          <a:p>
            <a:pPr marL="107950" eaLnBrk="1" hangingPunct="1"/>
            <a:r>
              <a:rPr lang="en-US" altLang="en-US" dirty="0">
                <a:solidFill>
                  <a:srgbClr val="7030A0"/>
                </a:solidFill>
              </a:rPr>
              <a:t>Growth in the Supply of Labor</a:t>
            </a:r>
          </a:p>
          <a:p>
            <a:pPr marL="107950" lvl="1" eaLnBrk="1" hangingPunct="1"/>
            <a:r>
              <a:rPr dirty="0"/>
              <a:t>Aggregate hours, the total number of hours worked by all the people employed, change as a result of changes in:</a:t>
            </a:r>
          </a:p>
          <a:p>
            <a:pPr marL="107950" lvl="1" eaLnBrk="1" hangingPunct="1"/>
            <a:r>
              <a:rPr dirty="0"/>
              <a:t>1. Average hours per worker</a:t>
            </a:r>
          </a:p>
          <a:p>
            <a:pPr marL="107950" lvl="1" eaLnBrk="1" hangingPunct="1"/>
            <a:r>
              <a:rPr dirty="0"/>
              <a:t>2. Employment-to-population ratio</a:t>
            </a:r>
          </a:p>
          <a:p>
            <a:pPr marL="107950" lvl="1" eaLnBrk="1" hangingPunct="1"/>
            <a:r>
              <a:rPr dirty="0"/>
              <a:t>3. The working-age population growth</a:t>
            </a:r>
          </a:p>
          <a:p>
            <a:pPr marL="107950" lvl="1" eaLnBrk="1" hangingPunct="1"/>
            <a:r>
              <a:rPr dirty="0"/>
              <a:t>Population growth increases aggregate hours and real GDP, but to increase real GDP per person, labor must become more productive. </a:t>
            </a:r>
          </a:p>
        </p:txBody>
      </p:sp>
      <p:sp>
        <p:nvSpPr>
          <p:cNvPr id="72706" name="Rectangle 9"/>
          <p:cNvSpPr>
            <a:spLocks noGrp="1" noChangeArrowheads="1"/>
          </p:cNvSpPr>
          <p:nvPr>
            <p:ph type="title"/>
          </p:nvPr>
        </p:nvSpPr>
        <p:spPr>
          <a:noFill/>
        </p:spPr>
        <p:txBody>
          <a:bodyPr/>
          <a:lstStyle/>
          <a:p>
            <a:pPr eaLnBrk="1" hangingPunct="1"/>
            <a:r>
              <a:rPr lang="en-US" altLang="en-US"/>
              <a:t>How Potential GDP Grows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23">
                                            <p:txEl>
                                              <p:pRg st="1" end="1"/>
                                            </p:txEl>
                                          </p:spTgt>
                                        </p:tgtEl>
                                        <p:attrNameLst>
                                          <p:attrName>style.visibility</p:attrName>
                                        </p:attrNameLst>
                                      </p:cBhvr>
                                      <p:to>
                                        <p:strVal val="visible"/>
                                      </p:to>
                                    </p:set>
                                    <p:animEffect transition="in" filter="wipe(left)">
                                      <p:cBhvr>
                                        <p:cTn id="7" dur="1000"/>
                                        <p:tgtEl>
                                          <p:spTgt spid="747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23">
                                            <p:txEl>
                                              <p:pRg st="2" end="2"/>
                                            </p:txEl>
                                          </p:spTgt>
                                        </p:tgtEl>
                                        <p:attrNameLst>
                                          <p:attrName>style.visibility</p:attrName>
                                        </p:attrNameLst>
                                      </p:cBhvr>
                                      <p:to>
                                        <p:strVal val="visible"/>
                                      </p:to>
                                    </p:set>
                                    <p:animEffect transition="in" filter="wipe(left)">
                                      <p:cBhvr>
                                        <p:cTn id="12" dur="1000"/>
                                        <p:tgtEl>
                                          <p:spTgt spid="7475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23">
                                            <p:txEl>
                                              <p:pRg st="3" end="3"/>
                                            </p:txEl>
                                          </p:spTgt>
                                        </p:tgtEl>
                                        <p:attrNameLst>
                                          <p:attrName>style.visibility</p:attrName>
                                        </p:attrNameLst>
                                      </p:cBhvr>
                                      <p:to>
                                        <p:strVal val="visible"/>
                                      </p:to>
                                    </p:set>
                                    <p:animEffect transition="in" filter="wipe(left)">
                                      <p:cBhvr>
                                        <p:cTn id="17" dur="1000"/>
                                        <p:tgtEl>
                                          <p:spTgt spid="7475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523">
                                            <p:txEl>
                                              <p:pRg st="4" end="4"/>
                                            </p:txEl>
                                          </p:spTgt>
                                        </p:tgtEl>
                                        <p:attrNameLst>
                                          <p:attrName>style.visibility</p:attrName>
                                        </p:attrNameLst>
                                      </p:cBhvr>
                                      <p:to>
                                        <p:strVal val="visible"/>
                                      </p:to>
                                    </p:set>
                                    <p:animEffect transition="in" filter="wipe(left)">
                                      <p:cBhvr>
                                        <p:cTn id="22" dur="1000"/>
                                        <p:tgtEl>
                                          <p:spTgt spid="7475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523">
                                            <p:txEl>
                                              <p:pRg st="5" end="5"/>
                                            </p:txEl>
                                          </p:spTgt>
                                        </p:tgtEl>
                                        <p:attrNameLst>
                                          <p:attrName>style.visibility</p:attrName>
                                        </p:attrNameLst>
                                      </p:cBhvr>
                                      <p:to>
                                        <p:strVal val="visible"/>
                                      </p:to>
                                    </p:set>
                                    <p:animEffect transition="in" filter="wipe(left)">
                                      <p:cBhvr>
                                        <p:cTn id="27" dur="1000"/>
                                        <p:tgtEl>
                                          <p:spTgt spid="7475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3"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0578" name="Rectangle 2"/>
          <p:cNvSpPr>
            <a:spLocks noGrp="1" noChangeArrowheads="1"/>
          </p:cNvSpPr>
          <p:nvPr>
            <p:ph idx="1"/>
          </p:nvPr>
        </p:nvSpPr>
        <p:spPr/>
        <p:txBody>
          <a:bodyPr/>
          <a:lstStyle/>
          <a:p>
            <a:pPr marL="107950" eaLnBrk="1" hangingPunct="1"/>
            <a:r>
              <a:rPr lang="en-US" altLang="en-US" i="1" dirty="0">
                <a:solidFill>
                  <a:schemeClr val="tx1"/>
                </a:solidFill>
              </a:rPr>
              <a:t>The Effects of Population Growth</a:t>
            </a:r>
          </a:p>
          <a:p>
            <a:pPr marL="107950" lvl="1" eaLnBrk="1" hangingPunct="1"/>
            <a:r>
              <a:rPr dirty="0"/>
              <a:t>An increase in population increases the supply of labor.</a:t>
            </a:r>
          </a:p>
          <a:p>
            <a:pPr marL="107950" lvl="1" eaLnBrk="1" hangingPunct="1"/>
            <a:r>
              <a:rPr dirty="0"/>
              <a:t>With no change in the demand for labor, the equilibrium real wage rate falls and the aggregate hours increase.</a:t>
            </a:r>
          </a:p>
          <a:p>
            <a:pPr marL="107950" lvl="1" eaLnBrk="1" hangingPunct="1"/>
            <a:r>
              <a:rPr lang="en-GB" dirty="0"/>
              <a:t>As </a:t>
            </a:r>
            <a:r>
              <a:rPr dirty="0"/>
              <a:t>aggregate hours increase</a:t>
            </a:r>
            <a:r>
              <a:rPr lang="en-GB" dirty="0"/>
              <a:t>,</a:t>
            </a:r>
            <a:r>
              <a:rPr dirty="0"/>
              <a:t> potential GDP</a:t>
            </a:r>
            <a:r>
              <a:rPr lang="en-GB" dirty="0"/>
              <a:t> increases</a:t>
            </a:r>
            <a:r>
              <a:rPr dirty="0"/>
              <a:t>.</a:t>
            </a:r>
          </a:p>
        </p:txBody>
      </p:sp>
      <p:sp>
        <p:nvSpPr>
          <p:cNvPr id="74754" name="Rectangle 7"/>
          <p:cNvSpPr>
            <a:spLocks noGrp="1" noChangeArrowheads="1"/>
          </p:cNvSpPr>
          <p:nvPr>
            <p:ph type="title"/>
          </p:nvPr>
        </p:nvSpPr>
        <p:spPr>
          <a:noFill/>
        </p:spPr>
        <p:txBody>
          <a:bodyPr/>
          <a:lstStyle/>
          <a:p>
            <a:pPr eaLnBrk="1" hangingPunct="1"/>
            <a:r>
              <a:rPr lang="en-US" altLang="en-US"/>
              <a:t>How Potential GDP Grows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0578">
                                            <p:txEl>
                                              <p:pRg st="1" end="1"/>
                                            </p:txEl>
                                          </p:spTgt>
                                        </p:tgtEl>
                                        <p:attrNameLst>
                                          <p:attrName>style.visibility</p:attrName>
                                        </p:attrNameLst>
                                      </p:cBhvr>
                                      <p:to>
                                        <p:strVal val="visible"/>
                                      </p:to>
                                    </p:set>
                                    <p:animEffect transition="in" filter="wipe(left)">
                                      <p:cBhvr>
                                        <p:cTn id="7" dur="1000"/>
                                        <p:tgtEl>
                                          <p:spTgt spid="9205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0578">
                                            <p:txEl>
                                              <p:pRg st="2" end="2"/>
                                            </p:txEl>
                                          </p:spTgt>
                                        </p:tgtEl>
                                        <p:attrNameLst>
                                          <p:attrName>style.visibility</p:attrName>
                                        </p:attrNameLst>
                                      </p:cBhvr>
                                      <p:to>
                                        <p:strVal val="visible"/>
                                      </p:to>
                                    </p:set>
                                    <p:animEffect transition="in" filter="wipe(left)">
                                      <p:cBhvr>
                                        <p:cTn id="12" dur="1000"/>
                                        <p:tgtEl>
                                          <p:spTgt spid="92057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0578">
                                            <p:txEl>
                                              <p:pRg st="3" end="3"/>
                                            </p:txEl>
                                          </p:spTgt>
                                        </p:tgtEl>
                                        <p:attrNameLst>
                                          <p:attrName>style.visibility</p:attrName>
                                        </p:attrNameLst>
                                      </p:cBhvr>
                                      <p:to>
                                        <p:strVal val="visible"/>
                                      </p:to>
                                    </p:set>
                                    <p:animEffect transition="in" filter="wipe(left)">
                                      <p:cBhvr>
                                        <p:cTn id="17" dur="1000"/>
                                        <p:tgtEl>
                                          <p:spTgt spid="9205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578"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626" name="Rectangle 2"/>
          <p:cNvSpPr>
            <a:spLocks noGrp="1" noChangeArrowheads="1"/>
          </p:cNvSpPr>
          <p:nvPr>
            <p:ph idx="1"/>
          </p:nvPr>
        </p:nvSpPr>
        <p:spPr>
          <a:xfrm>
            <a:off x="360363" y="1584325"/>
            <a:ext cx="3906837" cy="4525963"/>
          </a:xfrm>
        </p:spPr>
        <p:txBody>
          <a:bodyPr/>
          <a:lstStyle/>
          <a:p>
            <a:pPr marL="107950" lvl="1" eaLnBrk="1" hangingPunct="1"/>
            <a:r>
              <a:rPr lang="en-US" altLang="en-US" dirty="0"/>
              <a:t>Figure 6.9(a) illustrates the effects of population growth in the labor market.</a:t>
            </a:r>
          </a:p>
          <a:p>
            <a:pPr marL="107950" lvl="1" eaLnBrk="1" hangingPunct="1"/>
            <a:r>
              <a:rPr lang="en-US" altLang="en-US" dirty="0"/>
              <a:t>The labor supply curve shifts rightward.</a:t>
            </a:r>
          </a:p>
          <a:p>
            <a:pPr marL="107950" lvl="1" eaLnBrk="1" hangingPunct="1"/>
            <a:r>
              <a:rPr lang="en-US" altLang="en-US" dirty="0"/>
              <a:t>The real wage rate falls …</a:t>
            </a:r>
          </a:p>
          <a:p>
            <a:pPr marL="107950" lvl="1" eaLnBrk="1" hangingPunct="1"/>
            <a:r>
              <a:rPr lang="en-US" altLang="en-US" dirty="0"/>
              <a:t>and aggregate hours  increase.</a:t>
            </a:r>
          </a:p>
        </p:txBody>
      </p:sp>
      <p:sp>
        <p:nvSpPr>
          <p:cNvPr id="76803" name="Rectangle 9"/>
          <p:cNvSpPr>
            <a:spLocks noGrp="1" noChangeArrowheads="1"/>
          </p:cNvSpPr>
          <p:nvPr>
            <p:ph type="title"/>
          </p:nvPr>
        </p:nvSpPr>
        <p:spPr>
          <a:noFill/>
          <a:ln/>
        </p:spPr>
        <p:txBody>
          <a:bodyPr/>
          <a:lstStyle/>
          <a:p>
            <a:pPr eaLnBrk="1" hangingPunct="1"/>
            <a:r>
              <a:rPr lang="en-US" altLang="en-US"/>
              <a:t>How Potential GDP Grows</a:t>
            </a:r>
          </a:p>
        </p:txBody>
      </p:sp>
      <p:pic>
        <p:nvPicPr>
          <p:cNvPr id="7680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655763"/>
            <a:ext cx="4335462"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1655763"/>
            <a:ext cx="4335462"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1655763"/>
            <a:ext cx="4335462"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655763"/>
            <a:ext cx="4335462"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626">
                                            <p:txEl>
                                              <p:pRg st="1" end="1"/>
                                            </p:txEl>
                                          </p:spTgt>
                                        </p:tgtEl>
                                        <p:attrNameLst>
                                          <p:attrName>style.visibility</p:attrName>
                                        </p:attrNameLst>
                                      </p:cBhvr>
                                      <p:to>
                                        <p:strVal val="visible"/>
                                      </p:to>
                                    </p:set>
                                    <p:animEffect transition="in" filter="wipe(left)">
                                      <p:cBhvr>
                                        <p:cTn id="7" dur="1000"/>
                                        <p:tgtEl>
                                          <p:spTgt spid="92262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22626">
                                            <p:txEl>
                                              <p:pRg st="2" end="2"/>
                                            </p:txEl>
                                          </p:spTgt>
                                        </p:tgtEl>
                                        <p:attrNameLst>
                                          <p:attrName>style.visibility</p:attrName>
                                        </p:attrNameLst>
                                      </p:cBhvr>
                                      <p:to>
                                        <p:strVal val="visible"/>
                                      </p:to>
                                    </p:set>
                                    <p:animEffect transition="in" filter="wipe(left)">
                                      <p:cBhvr>
                                        <p:cTn id="15" dur="1000"/>
                                        <p:tgtEl>
                                          <p:spTgt spid="922626">
                                            <p:txEl>
                                              <p:pRg st="2" end="2"/>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75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22626">
                                            <p:txEl>
                                              <p:pRg st="3" end="3"/>
                                            </p:txEl>
                                          </p:spTgt>
                                        </p:tgtEl>
                                        <p:attrNameLst>
                                          <p:attrName>style.visibility</p:attrName>
                                        </p:attrNameLst>
                                      </p:cBhvr>
                                      <p:to>
                                        <p:strVal val="visible"/>
                                      </p:to>
                                    </p:set>
                                    <p:animEffect transition="in" filter="wipe(left)">
                                      <p:cBhvr>
                                        <p:cTn id="23" dur="1000"/>
                                        <p:tgtEl>
                                          <p:spTgt spid="922626">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6" grpId="0" build="p" bldLvl="3"/>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8850"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863600"/>
            <a:ext cx="5419725"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863600"/>
            <a:ext cx="5419725"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00225" y="863600"/>
            <a:ext cx="5419725"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863600"/>
            <a:ext cx="5419725"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75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6722" name="Rectangle 2"/>
          <p:cNvSpPr>
            <a:spLocks noGrp="1" noChangeArrowheads="1"/>
          </p:cNvSpPr>
          <p:nvPr>
            <p:ph idx="1"/>
          </p:nvPr>
        </p:nvSpPr>
        <p:spPr>
          <a:xfrm>
            <a:off x="360363" y="1584325"/>
            <a:ext cx="3906837" cy="4525963"/>
          </a:xfrm>
        </p:spPr>
        <p:txBody>
          <a:bodyPr/>
          <a:lstStyle/>
          <a:p>
            <a:pPr marL="107950" lvl="1" eaLnBrk="1" hangingPunct="1"/>
            <a:r>
              <a:rPr lang="en-US" altLang="en-US" dirty="0"/>
              <a:t>As aggregate hours increase, potential GDP increases.</a:t>
            </a:r>
          </a:p>
          <a:p>
            <a:pPr marL="107950" lvl="1" eaLnBrk="1" hangingPunct="1"/>
            <a:r>
              <a:rPr lang="en-US" altLang="en-US" dirty="0"/>
              <a:t>Because of the diminishing returns, the increased population … </a:t>
            </a:r>
          </a:p>
          <a:p>
            <a:pPr marL="107950" lvl="1" eaLnBrk="1" hangingPunct="1"/>
            <a:r>
              <a:rPr lang="en-US" altLang="en-US" dirty="0"/>
              <a:t>increases real GDP, …</a:t>
            </a:r>
          </a:p>
          <a:p>
            <a:pPr marL="107950" lvl="1" eaLnBrk="1" hangingPunct="1"/>
            <a:r>
              <a:rPr lang="en-US" altLang="en-US" dirty="0"/>
              <a:t>but decreases real GDP per hour of labor.</a:t>
            </a:r>
          </a:p>
        </p:txBody>
      </p:sp>
      <p:sp>
        <p:nvSpPr>
          <p:cNvPr id="80899" name="Rectangle 7"/>
          <p:cNvSpPr>
            <a:spLocks noGrp="1" noChangeArrowheads="1"/>
          </p:cNvSpPr>
          <p:nvPr>
            <p:ph type="title"/>
          </p:nvPr>
        </p:nvSpPr>
        <p:spPr>
          <a:noFill/>
          <a:ln/>
        </p:spPr>
        <p:txBody>
          <a:bodyPr/>
          <a:lstStyle/>
          <a:p>
            <a:pPr eaLnBrk="1" hangingPunct="1"/>
            <a:r>
              <a:rPr lang="en-US" altLang="en-US"/>
              <a:t>How Potential GDP Grows</a:t>
            </a:r>
          </a:p>
        </p:txBody>
      </p:sp>
      <p:pic>
        <p:nvPicPr>
          <p:cNvPr id="7" name="Picture 6">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538" y="1655763"/>
            <a:ext cx="4328160" cy="418338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7538" y="1655763"/>
            <a:ext cx="4328160" cy="418338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7538" y="1655763"/>
            <a:ext cx="4328160" cy="418338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2" presetClass="entr" presetSubtype="8" fill="hold" nodeType="withEffect">
                                  <p:stCondLst>
                                    <p:cond delay="70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26722">
                                            <p:txEl>
                                              <p:pRg st="1" end="1"/>
                                            </p:txEl>
                                          </p:spTgt>
                                        </p:tgtEl>
                                        <p:attrNameLst>
                                          <p:attrName>style.visibility</p:attrName>
                                        </p:attrNameLst>
                                      </p:cBhvr>
                                      <p:to>
                                        <p:strVal val="visible"/>
                                      </p:to>
                                    </p:set>
                                    <p:animEffect transition="in" filter="wipe(left)">
                                      <p:cBhvr>
                                        <p:cTn id="15" dur="1000"/>
                                        <p:tgtEl>
                                          <p:spTgt spid="92672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26722">
                                            <p:txEl>
                                              <p:pRg st="2" end="2"/>
                                            </p:txEl>
                                          </p:spTgt>
                                        </p:tgtEl>
                                        <p:attrNameLst>
                                          <p:attrName>style.visibility</p:attrName>
                                        </p:attrNameLst>
                                      </p:cBhvr>
                                      <p:to>
                                        <p:strVal val="visible"/>
                                      </p:to>
                                    </p:set>
                                    <p:animEffect transition="in" filter="wipe(left)">
                                      <p:cBhvr>
                                        <p:cTn id="20" dur="1000"/>
                                        <p:tgtEl>
                                          <p:spTgt spid="92672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26722">
                                            <p:txEl>
                                              <p:pRg st="3" end="3"/>
                                            </p:txEl>
                                          </p:spTgt>
                                        </p:tgtEl>
                                        <p:attrNameLst>
                                          <p:attrName>style.visibility</p:attrName>
                                        </p:attrNameLst>
                                      </p:cBhvr>
                                      <p:to>
                                        <p:strVal val="visible"/>
                                      </p:to>
                                    </p:set>
                                    <p:animEffect transition="in" filter="wipe(left)">
                                      <p:cBhvr>
                                        <p:cTn id="25" dur="1000"/>
                                        <p:tgtEl>
                                          <p:spTgt spid="9267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2" grpId="0" uiExpand="1" build="p" bldLvl="3"/>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624309"/>
            <a:ext cx="5410200" cy="52292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624309"/>
            <a:ext cx="5410200" cy="522922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624309"/>
            <a:ext cx="5410200" cy="52292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1" name="Rectangle 3"/>
          <p:cNvSpPr>
            <a:spLocks noGrp="1" noChangeArrowheads="1"/>
          </p:cNvSpPr>
          <p:nvPr>
            <p:ph idx="1"/>
          </p:nvPr>
        </p:nvSpPr>
        <p:spPr/>
        <p:txBody>
          <a:bodyPr/>
          <a:lstStyle/>
          <a:p>
            <a:pPr marL="107950" eaLnBrk="1" hangingPunct="1"/>
            <a:r>
              <a:rPr lang="en-US" altLang="en-US" dirty="0">
                <a:solidFill>
                  <a:srgbClr val="7030A0"/>
                </a:solidFill>
              </a:rPr>
              <a:t>Growth of Labor Productivity</a:t>
            </a:r>
          </a:p>
          <a:p>
            <a:pPr marL="107950" lvl="1" eaLnBrk="1" hangingPunct="1"/>
            <a:r>
              <a:rPr b="1" dirty="0"/>
              <a:t>Labor productivity</a:t>
            </a:r>
            <a:r>
              <a:rPr dirty="0"/>
              <a:t> is the quantity of real GDP produced by an hour of labor. </a:t>
            </a:r>
          </a:p>
          <a:p>
            <a:pPr marL="107950" lvl="1" eaLnBrk="1" hangingPunct="1"/>
            <a:r>
              <a:rPr dirty="0"/>
              <a:t>Labor productivity equals real GDP divided by aggregate labor hours.</a:t>
            </a:r>
          </a:p>
          <a:p>
            <a:pPr marL="107950" lvl="1" eaLnBrk="1" hangingPunct="1"/>
            <a:r>
              <a:rPr dirty="0"/>
              <a:t>If labor becomes more productive, firms are willing to pay more for a given number of hours so the demand for labor increases.</a:t>
            </a:r>
          </a:p>
        </p:txBody>
      </p:sp>
      <p:sp>
        <p:nvSpPr>
          <p:cNvPr id="84994" name="Rectangle 7"/>
          <p:cNvSpPr>
            <a:spLocks noGrp="1" noChangeArrowheads="1"/>
          </p:cNvSpPr>
          <p:nvPr>
            <p:ph type="title"/>
          </p:nvPr>
        </p:nvSpPr>
        <p:spPr>
          <a:noFill/>
        </p:spPr>
        <p:txBody>
          <a:bodyPr/>
          <a:lstStyle/>
          <a:p>
            <a:pPr eaLnBrk="1" hangingPunct="1"/>
            <a:r>
              <a:rPr lang="en-US" altLang="en-US"/>
              <a:t>How Potential GDP Grows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animEffect transition="in" filter="wipe(left)">
                                      <p:cBhvr>
                                        <p:cTn id="7" dur="1000"/>
                                        <p:tgtEl>
                                          <p:spTgt spid="416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6771">
                                            <p:txEl>
                                              <p:pRg st="2" end="2"/>
                                            </p:txEl>
                                          </p:spTgt>
                                        </p:tgtEl>
                                        <p:attrNameLst>
                                          <p:attrName>style.visibility</p:attrName>
                                        </p:attrNameLst>
                                      </p:cBhvr>
                                      <p:to>
                                        <p:strVal val="visible"/>
                                      </p:to>
                                    </p:set>
                                    <p:animEffect transition="in" filter="wipe(left)">
                                      <p:cBhvr>
                                        <p:cTn id="12" dur="1000"/>
                                        <p:tgtEl>
                                          <p:spTgt spid="416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6771">
                                            <p:txEl>
                                              <p:pRg st="3" end="3"/>
                                            </p:txEl>
                                          </p:spTgt>
                                        </p:tgtEl>
                                        <p:attrNameLst>
                                          <p:attrName>style.visibility</p:attrName>
                                        </p:attrNameLst>
                                      </p:cBhvr>
                                      <p:to>
                                        <p:strVal val="visible"/>
                                      </p:to>
                                    </p:set>
                                    <p:animEffect transition="in" filter="wipe(left)">
                                      <p:cBhvr>
                                        <p:cTn id="17" dur="1000"/>
                                        <p:tgtEl>
                                          <p:spTgt spid="416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bldLvl="3"/>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2866" name="Rectangle 2"/>
          <p:cNvSpPr>
            <a:spLocks noGrp="1" noChangeArrowheads="1"/>
          </p:cNvSpPr>
          <p:nvPr>
            <p:ph idx="1"/>
          </p:nvPr>
        </p:nvSpPr>
        <p:spPr>
          <a:xfrm>
            <a:off x="360363" y="1584325"/>
            <a:ext cx="3906837" cy="4525963"/>
          </a:xfrm>
        </p:spPr>
        <p:txBody>
          <a:bodyPr/>
          <a:lstStyle/>
          <a:p>
            <a:pPr marL="107950" lvl="1" eaLnBrk="1" hangingPunct="1"/>
            <a:r>
              <a:rPr lang="en-US" altLang="en-US" dirty="0"/>
              <a:t>Figure 6.10 shows the effect of an increase in labor productivity.</a:t>
            </a:r>
          </a:p>
          <a:p>
            <a:pPr marL="107950" lvl="1" eaLnBrk="1" hangingPunct="1"/>
            <a:r>
              <a:rPr lang="en-US" altLang="en-US" dirty="0"/>
              <a:t>The increase in labor productivity shifts the production function upward.</a:t>
            </a:r>
          </a:p>
        </p:txBody>
      </p:sp>
      <p:sp>
        <p:nvSpPr>
          <p:cNvPr id="87043" name="Rectangle 9"/>
          <p:cNvSpPr>
            <a:spLocks noGrp="1" noChangeArrowheads="1"/>
          </p:cNvSpPr>
          <p:nvPr>
            <p:ph type="title"/>
          </p:nvPr>
        </p:nvSpPr>
        <p:spPr>
          <a:noFill/>
          <a:ln/>
        </p:spPr>
        <p:txBody>
          <a:bodyPr/>
          <a:lstStyle/>
          <a:p>
            <a:pPr eaLnBrk="1" hangingPunct="1"/>
            <a:r>
              <a:rPr lang="en-US" altLang="en-US"/>
              <a:t>How Potential GDP Grows</a:t>
            </a:r>
          </a:p>
        </p:txBody>
      </p:sp>
      <p:pic>
        <p:nvPicPr>
          <p:cNvPr id="6" name="Picture 5">
            <a:hlinkClick r:id="rId3" action="ppaction://hlinksldjump" tooltip="Click to expand the figure"/>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8000" y="1656000"/>
            <a:ext cx="4259580" cy="419862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8000" y="1656000"/>
            <a:ext cx="4259580" cy="41986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2866">
                                            <p:txEl>
                                              <p:pRg st="1" end="1"/>
                                            </p:txEl>
                                          </p:spTgt>
                                        </p:tgtEl>
                                        <p:attrNameLst>
                                          <p:attrName>style.visibility</p:attrName>
                                        </p:attrNameLst>
                                      </p:cBhvr>
                                      <p:to>
                                        <p:strVal val="visible"/>
                                      </p:to>
                                    </p:set>
                                    <p:animEffect transition="in" filter="wipe(left)">
                                      <p:cBhvr>
                                        <p:cTn id="7" dur="1000"/>
                                        <p:tgtEl>
                                          <p:spTgt spid="93286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6"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0659" name="Rectangle 3"/>
          <p:cNvSpPr>
            <a:spLocks noGrp="1" noChangeArrowheads="1"/>
          </p:cNvSpPr>
          <p:nvPr>
            <p:ph idx="1"/>
          </p:nvPr>
        </p:nvSpPr>
        <p:spPr/>
        <p:txBody>
          <a:bodyPr/>
          <a:lstStyle/>
          <a:p>
            <a:pPr marL="107950" eaLnBrk="1" hangingPunct="1"/>
            <a:r>
              <a:rPr lang="en-US" altLang="en-US" b="0" dirty="0">
                <a:solidFill>
                  <a:schemeClr val="tx1"/>
                </a:solidFill>
              </a:rPr>
              <a:t>Economic growth is the sustained expansion of production possibilities measured as the increase in real GDP over a given period.</a:t>
            </a:r>
          </a:p>
          <a:p>
            <a:pPr marL="107950" eaLnBrk="1" hangingPunct="1"/>
            <a:r>
              <a:rPr lang="en-US" altLang="en-US" dirty="0"/>
              <a:t>Calculating Growth Rates</a:t>
            </a:r>
          </a:p>
          <a:p>
            <a:pPr marL="107950" eaLnBrk="1" hangingPunct="1"/>
            <a:r>
              <a:rPr lang="en-US" altLang="en-US" b="0" dirty="0">
                <a:solidFill>
                  <a:schemeClr val="tx1"/>
                </a:solidFill>
              </a:rPr>
              <a:t>The </a:t>
            </a:r>
            <a:r>
              <a:rPr lang="en-US" altLang="en-US" dirty="0">
                <a:solidFill>
                  <a:schemeClr val="tx1"/>
                </a:solidFill>
              </a:rPr>
              <a:t>economic growth rate</a:t>
            </a:r>
            <a:r>
              <a:rPr lang="en-US" altLang="en-US" b="0" dirty="0">
                <a:solidFill>
                  <a:schemeClr val="tx1"/>
                </a:solidFill>
              </a:rPr>
              <a:t> is the annual percentage change of real GDP.</a:t>
            </a:r>
          </a:p>
          <a:p>
            <a:pPr marL="107950" eaLnBrk="1" hangingPunct="1"/>
            <a:r>
              <a:rPr lang="en-US" altLang="en-US" b="0" dirty="0">
                <a:solidFill>
                  <a:schemeClr val="tx1"/>
                </a:solidFill>
              </a:rPr>
              <a:t>The economic growth rate tells us how rapidly the total economy is expanding.</a:t>
            </a:r>
            <a:endParaRPr lang="en-US" altLang="en-US" b="0" dirty="0">
              <a:solidFill>
                <a:schemeClr val="tx1"/>
              </a:solidFill>
              <a:sym typeface="Euclid Symbol" pitchFamily="18" charset="2"/>
            </a:endParaRPr>
          </a:p>
        </p:txBody>
      </p:sp>
      <p:sp>
        <p:nvSpPr>
          <p:cNvPr id="15362" name="Rectangle 2"/>
          <p:cNvSpPr>
            <a:spLocks noGrp="1" noChangeArrowheads="1"/>
          </p:cNvSpPr>
          <p:nvPr>
            <p:ph type="title"/>
          </p:nvPr>
        </p:nvSpPr>
        <p:spPr/>
        <p:txBody>
          <a:bodyPr/>
          <a:lstStyle/>
          <a:p>
            <a:pPr eaLnBrk="1" hangingPunct="1"/>
            <a:r>
              <a:rPr lang="en-US" altLang="en-US"/>
              <a:t>The Basics of Economic Growth</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wipe(left)">
                                      <p:cBhvr>
                                        <p:cTn id="7" dur="500"/>
                                        <p:tgtEl>
                                          <p:spTgt spid="71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0659">
                                            <p:txEl>
                                              <p:pRg st="1" end="1"/>
                                            </p:txEl>
                                          </p:spTgt>
                                        </p:tgtEl>
                                        <p:attrNameLst>
                                          <p:attrName>style.visibility</p:attrName>
                                        </p:attrNameLst>
                                      </p:cBhvr>
                                      <p:to>
                                        <p:strVal val="visible"/>
                                      </p:to>
                                    </p:set>
                                    <p:animEffect transition="in" filter="wipe(left)">
                                      <p:cBhvr>
                                        <p:cTn id="12" dur="1000"/>
                                        <p:tgtEl>
                                          <p:spTgt spid="71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0659">
                                            <p:txEl>
                                              <p:pRg st="2" end="2"/>
                                            </p:txEl>
                                          </p:spTgt>
                                        </p:tgtEl>
                                        <p:attrNameLst>
                                          <p:attrName>style.visibility</p:attrName>
                                        </p:attrNameLst>
                                      </p:cBhvr>
                                      <p:to>
                                        <p:strVal val="visible"/>
                                      </p:to>
                                    </p:set>
                                    <p:animEffect transition="in" filter="wipe(left)">
                                      <p:cBhvr>
                                        <p:cTn id="17" dur="1000"/>
                                        <p:tgtEl>
                                          <p:spTgt spid="71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0659">
                                            <p:txEl>
                                              <p:pRg st="3" end="3"/>
                                            </p:txEl>
                                          </p:spTgt>
                                        </p:tgtEl>
                                        <p:attrNameLst>
                                          <p:attrName>style.visibility</p:attrName>
                                        </p:attrNameLst>
                                      </p:cBhvr>
                                      <p:to>
                                        <p:strVal val="visible"/>
                                      </p:to>
                                    </p:set>
                                    <p:animEffect transition="in" filter="wipe(left)">
                                      <p:cBhvr>
                                        <p:cTn id="22" dur="1000"/>
                                        <p:tgtEl>
                                          <p:spTgt spid="710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9" grpId="0" uiExpand="1"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838" y="828675"/>
            <a:ext cx="5324475" cy="52482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6838" y="828675"/>
            <a:ext cx="5324475" cy="52482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6838" y="828675"/>
            <a:ext cx="5324475" cy="52482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6962" name="Rectangle 2"/>
          <p:cNvSpPr>
            <a:spLocks noGrp="1" noChangeArrowheads="1"/>
          </p:cNvSpPr>
          <p:nvPr>
            <p:ph idx="1"/>
          </p:nvPr>
        </p:nvSpPr>
        <p:spPr>
          <a:xfrm>
            <a:off x="360363" y="1584325"/>
            <a:ext cx="3906837" cy="4525963"/>
          </a:xfrm>
        </p:spPr>
        <p:txBody>
          <a:bodyPr/>
          <a:lstStyle/>
          <a:p>
            <a:pPr marL="107950" lvl="1" eaLnBrk="1" hangingPunct="1"/>
            <a:r>
              <a:rPr lang="en-US" altLang="en-US" dirty="0"/>
              <a:t>In the labor market: </a:t>
            </a:r>
          </a:p>
          <a:p>
            <a:pPr marL="107950" lvl="1" eaLnBrk="1" hangingPunct="1"/>
            <a:r>
              <a:rPr lang="en-US" altLang="en-US" dirty="0"/>
              <a:t>An increase in labor productivity increases the demand for labor.</a:t>
            </a:r>
          </a:p>
          <a:p>
            <a:pPr marL="107950" lvl="1" eaLnBrk="1" hangingPunct="1"/>
            <a:r>
              <a:rPr lang="en-US" altLang="en-US" dirty="0"/>
              <a:t>With no change in the supply of labor, the real wage rate rises …</a:t>
            </a:r>
          </a:p>
          <a:p>
            <a:pPr marL="107950" lvl="1" eaLnBrk="1" hangingPunct="1"/>
            <a:r>
              <a:rPr lang="en-US" altLang="en-US" dirty="0"/>
              <a:t>and aggregate hours increase.</a:t>
            </a:r>
          </a:p>
        </p:txBody>
      </p:sp>
      <p:sp>
        <p:nvSpPr>
          <p:cNvPr id="91139" name="Rectangle 9"/>
          <p:cNvSpPr>
            <a:spLocks noGrp="1" noChangeArrowheads="1"/>
          </p:cNvSpPr>
          <p:nvPr>
            <p:ph type="title"/>
          </p:nvPr>
        </p:nvSpPr>
        <p:spPr>
          <a:noFill/>
          <a:ln/>
        </p:spPr>
        <p:txBody>
          <a:bodyPr/>
          <a:lstStyle/>
          <a:p>
            <a:pPr eaLnBrk="1" hangingPunct="1"/>
            <a:r>
              <a:rPr lang="en-US" altLang="en-US"/>
              <a:t>How Potential GDP Grows</a:t>
            </a:r>
          </a:p>
        </p:txBody>
      </p:sp>
      <p:pic>
        <p:nvPicPr>
          <p:cNvPr id="9114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2613" y="1655763"/>
            <a:ext cx="430530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1655763"/>
            <a:ext cx="430530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92613" y="1655763"/>
            <a:ext cx="430530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92613" y="1655763"/>
            <a:ext cx="4305300"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6962">
                                            <p:txEl>
                                              <p:pRg st="1" end="1"/>
                                            </p:txEl>
                                          </p:spTgt>
                                        </p:tgtEl>
                                        <p:attrNameLst>
                                          <p:attrName>style.visibility</p:attrName>
                                        </p:attrNameLst>
                                      </p:cBhvr>
                                      <p:to>
                                        <p:strVal val="visible"/>
                                      </p:to>
                                    </p:set>
                                    <p:animEffect transition="in" filter="wipe(left)">
                                      <p:cBhvr>
                                        <p:cTn id="7" dur="1000"/>
                                        <p:tgtEl>
                                          <p:spTgt spid="936962">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75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36962">
                                            <p:txEl>
                                              <p:pRg st="2" end="2"/>
                                            </p:txEl>
                                          </p:spTgt>
                                        </p:tgtEl>
                                        <p:attrNameLst>
                                          <p:attrName>style.visibility</p:attrName>
                                        </p:attrNameLst>
                                      </p:cBhvr>
                                      <p:to>
                                        <p:strVal val="visible"/>
                                      </p:to>
                                    </p:set>
                                    <p:animEffect transition="in" filter="wipe(left)">
                                      <p:cBhvr>
                                        <p:cTn id="15" dur="1000"/>
                                        <p:tgtEl>
                                          <p:spTgt spid="936962">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75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36962">
                                            <p:txEl>
                                              <p:pRg st="3" end="3"/>
                                            </p:txEl>
                                          </p:spTgt>
                                        </p:tgtEl>
                                        <p:attrNameLst>
                                          <p:attrName>style.visibility</p:attrName>
                                        </p:attrNameLst>
                                      </p:cBhvr>
                                      <p:to>
                                        <p:strVal val="visible"/>
                                      </p:to>
                                    </p:set>
                                    <p:animEffect transition="in" filter="wipe(left)">
                                      <p:cBhvr>
                                        <p:cTn id="23" dur="1000"/>
                                        <p:tgtEl>
                                          <p:spTgt spid="936962">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2" grpId="0" uiExpand="1" build="p" bldLvl="3"/>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318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828675"/>
            <a:ext cx="53816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16125" y="828675"/>
            <a:ext cx="53816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828675"/>
            <a:ext cx="53816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16125" y="828675"/>
            <a:ext cx="5381625"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75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idx="1"/>
          </p:nvPr>
        </p:nvSpPr>
        <p:spPr>
          <a:xfrm>
            <a:off x="360363" y="1584325"/>
            <a:ext cx="3830637" cy="4525963"/>
          </a:xfrm>
        </p:spPr>
        <p:txBody>
          <a:bodyPr/>
          <a:lstStyle/>
          <a:p>
            <a:pPr marL="107950" lvl="1" eaLnBrk="1" hangingPunct="1"/>
            <a:r>
              <a:rPr lang="en-US" altLang="en-US" dirty="0"/>
              <a:t>And with the increase in aggregate hours, potential GDP increases from </a:t>
            </a:r>
            <a:r>
              <a:rPr lang="en-US" altLang="en-US" i="1" dirty="0"/>
              <a:t>B</a:t>
            </a:r>
            <a:r>
              <a:rPr lang="en-US" altLang="en-US" dirty="0"/>
              <a:t> to </a:t>
            </a:r>
            <a:r>
              <a:rPr lang="en-US" altLang="en-US" i="1" dirty="0"/>
              <a:t>C</a:t>
            </a:r>
            <a:r>
              <a:rPr lang="en-US" altLang="en-US" dirty="0"/>
              <a:t>. </a:t>
            </a:r>
          </a:p>
        </p:txBody>
      </p:sp>
      <p:sp>
        <p:nvSpPr>
          <p:cNvPr id="95235" name="Rectangle 8"/>
          <p:cNvSpPr>
            <a:spLocks noGrp="1" noChangeArrowheads="1"/>
          </p:cNvSpPr>
          <p:nvPr>
            <p:ph type="title"/>
          </p:nvPr>
        </p:nvSpPr>
        <p:spPr>
          <a:noFill/>
          <a:ln/>
        </p:spPr>
        <p:txBody>
          <a:bodyPr/>
          <a:lstStyle/>
          <a:p>
            <a:pPr eaLnBrk="1" hangingPunct="1"/>
            <a:r>
              <a:rPr lang="en-US" altLang="en-US"/>
              <a:t>How Potential GDP Grows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000" y="1656000"/>
            <a:ext cx="4259580" cy="41986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8000" y="1656000"/>
            <a:ext cx="4259580" cy="41986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8000" y="1656000"/>
            <a:ext cx="4259580" cy="419862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2386" name="Rectangle 2"/>
          <p:cNvSpPr>
            <a:spLocks noGrp="1" noChangeArrowheads="1"/>
          </p:cNvSpPr>
          <p:nvPr>
            <p:ph idx="1"/>
          </p:nvPr>
        </p:nvSpPr>
        <p:spPr/>
        <p:txBody>
          <a:bodyPr/>
          <a:lstStyle/>
          <a:p>
            <a:pPr marL="107950" eaLnBrk="1" hangingPunct="1">
              <a:defRPr/>
            </a:pPr>
            <a:r>
              <a:rPr lang="en-US" altLang="en-US" dirty="0"/>
              <a:t>Preconditions for Labor Productivity Growth</a:t>
            </a:r>
          </a:p>
          <a:p>
            <a:pPr marL="107950" lvl="1" eaLnBrk="1" hangingPunct="1">
              <a:defRPr/>
            </a:pPr>
            <a:r>
              <a:rPr dirty="0"/>
              <a:t>The fundamental precondition for labor productivity growth is the </a:t>
            </a:r>
            <a:r>
              <a:rPr i="1" dirty="0"/>
              <a:t>incentive</a:t>
            </a:r>
            <a:r>
              <a:rPr dirty="0"/>
              <a:t> system created by firms, markets, property rights, and money.</a:t>
            </a:r>
          </a:p>
          <a:p>
            <a:pPr marL="107950" lvl="1" eaLnBrk="1" hangingPunct="1">
              <a:defRPr/>
            </a:pPr>
            <a:r>
              <a:rPr lang="en-AU" dirty="0"/>
              <a:t>With preconditions for </a:t>
            </a:r>
            <a:r>
              <a:rPr lang="en-AU" dirty="0" err="1"/>
              <a:t>labor</a:t>
            </a:r>
            <a:r>
              <a:rPr lang="en-AU" dirty="0"/>
              <a:t> productivity growth in place, three things influence its pace:</a:t>
            </a:r>
            <a:endParaRPr dirty="0"/>
          </a:p>
          <a:p>
            <a:pPr marL="107950" lvl="1" indent="342000" eaLnBrk="1" hangingPunct="1">
              <a:buClr>
                <a:srgbClr val="1A71B7"/>
              </a:buClr>
              <a:buSzPct val="120000"/>
              <a:buFont typeface="Wingdings" panose="05000000000000000000" pitchFamily="2" charset="2"/>
              <a:buChar char="§"/>
              <a:defRPr/>
            </a:pPr>
            <a:r>
              <a:rPr dirty="0"/>
              <a:t>Physical capital growth</a:t>
            </a:r>
          </a:p>
          <a:p>
            <a:pPr marL="107950" lvl="1" indent="342000" eaLnBrk="1" hangingPunct="1">
              <a:buClr>
                <a:srgbClr val="1A71B7"/>
              </a:buClr>
              <a:buSzPct val="120000"/>
              <a:buFont typeface="Wingdings" panose="05000000000000000000" pitchFamily="2" charset="2"/>
              <a:buChar char="§"/>
              <a:defRPr/>
            </a:pPr>
            <a:r>
              <a:rPr dirty="0"/>
              <a:t>Human capital growth</a:t>
            </a:r>
          </a:p>
          <a:p>
            <a:pPr marL="107950" lvl="1" indent="342000" eaLnBrk="1" hangingPunct="1">
              <a:buClr>
                <a:srgbClr val="1A71B7"/>
              </a:buClr>
              <a:buSzPct val="120000"/>
              <a:buFont typeface="Wingdings" panose="05000000000000000000" pitchFamily="2" charset="2"/>
              <a:buChar char="§"/>
              <a:defRPr/>
            </a:pPr>
            <a:r>
              <a:rPr dirty="0"/>
              <a:t>Technological advances</a:t>
            </a:r>
          </a:p>
        </p:txBody>
      </p:sp>
      <p:sp>
        <p:nvSpPr>
          <p:cNvPr id="97282" name="Rectangle 3"/>
          <p:cNvSpPr>
            <a:spLocks noGrp="1" noChangeArrowheads="1"/>
          </p:cNvSpPr>
          <p:nvPr>
            <p:ph type="title"/>
          </p:nvPr>
        </p:nvSpPr>
        <p:spPr>
          <a:noFill/>
        </p:spPr>
        <p:txBody>
          <a:bodyPr/>
          <a:lstStyle/>
          <a:p>
            <a:pPr eaLnBrk="1" hangingPunct="1"/>
            <a:r>
              <a:rPr lang="en-US" altLang="en-US"/>
              <a:t>Why Labor Productivity Grows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2386">
                                            <p:txEl>
                                              <p:pRg st="1" end="1"/>
                                            </p:txEl>
                                          </p:spTgt>
                                        </p:tgtEl>
                                        <p:attrNameLst>
                                          <p:attrName>style.visibility</p:attrName>
                                        </p:attrNameLst>
                                      </p:cBhvr>
                                      <p:to>
                                        <p:strVal val="visible"/>
                                      </p:to>
                                    </p:set>
                                    <p:animEffect transition="in" filter="wipe(left)">
                                      <p:cBhvr>
                                        <p:cTn id="7" dur="1000"/>
                                        <p:tgtEl>
                                          <p:spTgt spid="9123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2386">
                                            <p:txEl>
                                              <p:pRg st="2" end="2"/>
                                            </p:txEl>
                                          </p:spTgt>
                                        </p:tgtEl>
                                        <p:attrNameLst>
                                          <p:attrName>style.visibility</p:attrName>
                                        </p:attrNameLst>
                                      </p:cBhvr>
                                      <p:to>
                                        <p:strVal val="visible"/>
                                      </p:to>
                                    </p:set>
                                    <p:animEffect transition="in" filter="wipe(left)">
                                      <p:cBhvr>
                                        <p:cTn id="12" dur="1000"/>
                                        <p:tgtEl>
                                          <p:spTgt spid="9123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2386">
                                            <p:txEl>
                                              <p:pRg st="3" end="3"/>
                                            </p:txEl>
                                          </p:spTgt>
                                        </p:tgtEl>
                                        <p:attrNameLst>
                                          <p:attrName>style.visibility</p:attrName>
                                        </p:attrNameLst>
                                      </p:cBhvr>
                                      <p:to>
                                        <p:strVal val="visible"/>
                                      </p:to>
                                    </p:set>
                                    <p:animEffect transition="in" filter="wipe(left)">
                                      <p:cBhvr>
                                        <p:cTn id="17" dur="1000"/>
                                        <p:tgtEl>
                                          <p:spTgt spid="91238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2386">
                                            <p:txEl>
                                              <p:pRg st="4" end="4"/>
                                            </p:txEl>
                                          </p:spTgt>
                                        </p:tgtEl>
                                        <p:attrNameLst>
                                          <p:attrName>style.visibility</p:attrName>
                                        </p:attrNameLst>
                                      </p:cBhvr>
                                      <p:to>
                                        <p:strVal val="visible"/>
                                      </p:to>
                                    </p:set>
                                    <p:animEffect transition="in" filter="wipe(left)">
                                      <p:cBhvr>
                                        <p:cTn id="22" dur="1000"/>
                                        <p:tgtEl>
                                          <p:spTgt spid="91238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2386">
                                            <p:txEl>
                                              <p:pRg st="5" end="5"/>
                                            </p:txEl>
                                          </p:spTgt>
                                        </p:tgtEl>
                                        <p:attrNameLst>
                                          <p:attrName>style.visibility</p:attrName>
                                        </p:attrNameLst>
                                      </p:cBhvr>
                                      <p:to>
                                        <p:strVal val="visible"/>
                                      </p:to>
                                    </p:set>
                                    <p:animEffect transition="in" filter="wipe(left)">
                                      <p:cBhvr>
                                        <p:cTn id="27" dur="1000"/>
                                        <p:tgtEl>
                                          <p:spTgt spid="9123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6" grpId="0" build="p" bldLvl="3"/>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p:txBody>
          <a:bodyPr/>
          <a:lstStyle/>
          <a:p>
            <a:pPr marL="107950" eaLnBrk="1" hangingPunct="1"/>
            <a:r>
              <a:rPr lang="en-US" altLang="en-US" dirty="0"/>
              <a:t>Physical Capital Growth</a:t>
            </a:r>
          </a:p>
          <a:p>
            <a:pPr marL="107950" lvl="1" eaLnBrk="1" hangingPunct="1"/>
            <a:r>
              <a:rPr dirty="0"/>
              <a:t>The accumulation of new capital increases capital per worker and increases labor productivity.</a:t>
            </a:r>
          </a:p>
          <a:p>
            <a:pPr marL="107950" eaLnBrk="1" hangingPunct="1"/>
            <a:r>
              <a:rPr lang="en-US" altLang="en-US" dirty="0"/>
              <a:t>Human Capital Growth </a:t>
            </a:r>
          </a:p>
          <a:p>
            <a:pPr marL="107950" lvl="1" eaLnBrk="1" hangingPunct="1"/>
            <a:r>
              <a:rPr dirty="0"/>
              <a:t>Human capital acquired through education, on-the-job training, and learning-by-doing is the most fundamental source of labor productivity growth.</a:t>
            </a:r>
          </a:p>
        </p:txBody>
      </p:sp>
      <p:sp>
        <p:nvSpPr>
          <p:cNvPr id="99330" name="Rectangle 7"/>
          <p:cNvSpPr>
            <a:spLocks noGrp="1" noChangeArrowheads="1"/>
          </p:cNvSpPr>
          <p:nvPr>
            <p:ph type="title"/>
          </p:nvPr>
        </p:nvSpPr>
        <p:spPr>
          <a:noFill/>
        </p:spPr>
        <p:txBody>
          <a:bodyPr/>
          <a:lstStyle/>
          <a:p>
            <a:pPr eaLnBrk="1" hangingPunct="1"/>
            <a:r>
              <a:rPr lang="en-US" altLang="en-US"/>
              <a:t>Why Labor Productivity Grows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5">
                                            <p:txEl>
                                              <p:pRg st="1" end="1"/>
                                            </p:txEl>
                                          </p:spTgt>
                                        </p:tgtEl>
                                        <p:attrNameLst>
                                          <p:attrName>style.visibility</p:attrName>
                                        </p:attrNameLst>
                                      </p:cBhvr>
                                      <p:to>
                                        <p:strVal val="visible"/>
                                      </p:to>
                                    </p:set>
                                    <p:animEffect transition="in" filter="wipe(left)">
                                      <p:cBhvr>
                                        <p:cTn id="7" dur="1000"/>
                                        <p:tgtEl>
                                          <p:spTgt spid="4177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795">
                                            <p:txEl>
                                              <p:pRg st="2" end="2"/>
                                            </p:txEl>
                                          </p:spTgt>
                                        </p:tgtEl>
                                        <p:attrNameLst>
                                          <p:attrName>style.visibility</p:attrName>
                                        </p:attrNameLst>
                                      </p:cBhvr>
                                      <p:to>
                                        <p:strVal val="visible"/>
                                      </p:to>
                                    </p:set>
                                    <p:animEffect transition="in" filter="wipe(left)">
                                      <p:cBhvr>
                                        <p:cTn id="12" dur="1000"/>
                                        <p:tgtEl>
                                          <p:spTgt spid="4177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7795">
                                            <p:txEl>
                                              <p:pRg st="3" end="3"/>
                                            </p:txEl>
                                          </p:spTgt>
                                        </p:tgtEl>
                                        <p:attrNameLst>
                                          <p:attrName>style.visibility</p:attrName>
                                        </p:attrNameLst>
                                      </p:cBhvr>
                                      <p:to>
                                        <p:strVal val="visible"/>
                                      </p:to>
                                    </p:set>
                                    <p:animEffect transition="in" filter="wipe(left)">
                                      <p:cBhvr>
                                        <p:cTn id="17" dur="1000"/>
                                        <p:tgtEl>
                                          <p:spTgt spid="417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0723" name="Rectangle 3"/>
          <p:cNvSpPr>
            <a:spLocks noGrp="1" noChangeArrowheads="1"/>
          </p:cNvSpPr>
          <p:nvPr>
            <p:ph idx="1"/>
          </p:nvPr>
        </p:nvSpPr>
        <p:spPr/>
        <p:txBody>
          <a:bodyPr/>
          <a:lstStyle/>
          <a:p>
            <a:pPr marL="107950" eaLnBrk="1" hangingPunct="1"/>
            <a:r>
              <a:rPr lang="en-US" altLang="en-US" dirty="0"/>
              <a:t>Technological Advances</a:t>
            </a:r>
          </a:p>
          <a:p>
            <a:pPr marL="107950" lvl="1" eaLnBrk="1" hangingPunct="1"/>
            <a:r>
              <a:rPr dirty="0"/>
              <a:t>Technological change</a:t>
            </a:r>
            <a:r>
              <a:rPr dirty="0">
                <a:cs typeface="Arial" panose="020B0604020202020204" pitchFamily="34" charset="0"/>
              </a:rPr>
              <a:t>—the discovery and the application of new technologies and new goods—</a:t>
            </a:r>
            <a:r>
              <a:rPr dirty="0"/>
              <a:t>has contributed immensely to increasing labor productivity.</a:t>
            </a:r>
          </a:p>
          <a:p>
            <a:pPr marL="107950" lvl="1" eaLnBrk="1" hangingPunct="1"/>
            <a:r>
              <a:rPr dirty="0"/>
              <a:t>Figure </a:t>
            </a:r>
            <a:r>
              <a:rPr lang="en-AU" dirty="0"/>
              <a:t>6.</a:t>
            </a:r>
            <a:r>
              <a:rPr dirty="0"/>
              <a:t>11 on the next slide summarizes the process of growth. </a:t>
            </a:r>
          </a:p>
          <a:p>
            <a:pPr marL="107950" lvl="1" eaLnBrk="1" hangingPunct="1"/>
            <a:r>
              <a:rPr dirty="0"/>
              <a:t>It also shows that the growth of real GDP per person depends on real GDP growth and the population growth rate.</a:t>
            </a:r>
          </a:p>
        </p:txBody>
      </p:sp>
      <p:sp>
        <p:nvSpPr>
          <p:cNvPr id="101378" name="Rectangle 13"/>
          <p:cNvSpPr>
            <a:spLocks noGrp="1" noChangeArrowheads="1"/>
          </p:cNvSpPr>
          <p:nvPr>
            <p:ph type="title"/>
          </p:nvPr>
        </p:nvSpPr>
        <p:spPr>
          <a:noFill/>
        </p:spPr>
        <p:txBody>
          <a:bodyPr/>
          <a:lstStyle/>
          <a:p>
            <a:pPr eaLnBrk="1" hangingPunct="1"/>
            <a:r>
              <a:rPr lang="en-US" altLang="en-US"/>
              <a:t>Why Labor Productivity Grows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0723">
                                            <p:txEl>
                                              <p:pRg st="1" end="1"/>
                                            </p:txEl>
                                          </p:spTgt>
                                        </p:tgtEl>
                                        <p:attrNameLst>
                                          <p:attrName>style.visibility</p:attrName>
                                        </p:attrNameLst>
                                      </p:cBhvr>
                                      <p:to>
                                        <p:strVal val="visible"/>
                                      </p:to>
                                    </p:set>
                                    <p:animEffect transition="in" filter="wipe(left)">
                                      <p:cBhvr>
                                        <p:cTn id="7" dur="1000"/>
                                        <p:tgtEl>
                                          <p:spTgt spid="67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0723">
                                            <p:txEl>
                                              <p:pRg st="2" end="2"/>
                                            </p:txEl>
                                          </p:spTgt>
                                        </p:tgtEl>
                                        <p:attrNameLst>
                                          <p:attrName>style.visibility</p:attrName>
                                        </p:attrNameLst>
                                      </p:cBhvr>
                                      <p:to>
                                        <p:strVal val="visible"/>
                                      </p:to>
                                    </p:set>
                                    <p:animEffect transition="in" filter="wipe(left)">
                                      <p:cBhvr>
                                        <p:cTn id="12" dur="1000"/>
                                        <p:tgtEl>
                                          <p:spTgt spid="670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0723">
                                            <p:txEl>
                                              <p:pRg st="3" end="3"/>
                                            </p:txEl>
                                          </p:spTgt>
                                        </p:tgtEl>
                                        <p:attrNameLst>
                                          <p:attrName>style.visibility</p:attrName>
                                        </p:attrNameLst>
                                      </p:cBhvr>
                                      <p:to>
                                        <p:strVal val="visible"/>
                                      </p:to>
                                    </p:set>
                                    <p:animEffect transition="in" filter="wipe(left)">
                                      <p:cBhvr>
                                        <p:cTn id="17" dur="1000"/>
                                        <p:tgtEl>
                                          <p:spTgt spid="67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build="p" bldLvl="3"/>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11"/>
          <p:cNvSpPr>
            <a:spLocks noGrp="1" noChangeArrowheads="1"/>
          </p:cNvSpPr>
          <p:nvPr>
            <p:ph type="title"/>
          </p:nvPr>
        </p:nvSpPr>
        <p:spPr>
          <a:noFill/>
        </p:spPr>
        <p:txBody>
          <a:bodyPr/>
          <a:lstStyle/>
          <a:p>
            <a:pPr eaLnBrk="1" hangingPunct="1"/>
            <a:r>
              <a:rPr lang="en-US" altLang="en-US"/>
              <a:t>Why Labor Productivity Grows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057400"/>
            <a:ext cx="8439150" cy="26003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057400"/>
            <a:ext cx="8439150" cy="260032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2057400"/>
            <a:ext cx="8439150" cy="260032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2057400"/>
            <a:ext cx="8439150" cy="2600325"/>
          </a:xfrm>
          <a:prstGeom prst="rect">
            <a:avLst/>
          </a:prstGeom>
        </p:spPr>
      </p:pic>
      <p:pic>
        <p:nvPicPr>
          <p:cNvPr id="9" name="Picture 8">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057400"/>
            <a:ext cx="8439150" cy="26003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057400"/>
            <a:ext cx="8439150" cy="26003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2057400"/>
            <a:ext cx="8439150" cy="260032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2057400"/>
            <a:ext cx="8439150" cy="26003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2"/>
          <p:cNvSpPr>
            <a:spLocks noGrp="1" noChangeArrowheads="1"/>
          </p:cNvSpPr>
          <p:nvPr>
            <p:ph idx="1"/>
          </p:nvPr>
        </p:nvSpPr>
        <p:spPr/>
        <p:txBody>
          <a:bodyPr/>
          <a:lstStyle/>
          <a:p>
            <a:pPr marL="107950" lvl="1" eaLnBrk="1" hangingPunct="1">
              <a:defRPr/>
            </a:pPr>
            <a:r>
              <a:rPr dirty="0"/>
              <a:t>We study three growth theories:</a:t>
            </a:r>
          </a:p>
          <a:p>
            <a:pPr marL="107950" lvl="1" indent="342000" eaLnBrk="1" hangingPunct="1">
              <a:buClr>
                <a:srgbClr val="1A71B7"/>
              </a:buClr>
              <a:buSzPct val="120000"/>
              <a:buFont typeface="Wingdings" panose="05000000000000000000" pitchFamily="2" charset="2"/>
              <a:buChar char="§"/>
              <a:defRPr/>
            </a:pPr>
            <a:r>
              <a:rPr dirty="0"/>
              <a:t>Classical growth theory</a:t>
            </a:r>
          </a:p>
          <a:p>
            <a:pPr marL="107950" lvl="1" indent="342000" eaLnBrk="1" hangingPunct="1">
              <a:buClr>
                <a:srgbClr val="1A71B7"/>
              </a:buClr>
              <a:buSzPct val="120000"/>
              <a:buFont typeface="Wingdings" panose="05000000000000000000" pitchFamily="2" charset="2"/>
              <a:buChar char="§"/>
              <a:defRPr/>
            </a:pPr>
            <a:r>
              <a:rPr dirty="0"/>
              <a:t>Neoclassical growth theory</a:t>
            </a:r>
          </a:p>
          <a:p>
            <a:pPr marL="107950" lvl="1" indent="342000" eaLnBrk="1" hangingPunct="1">
              <a:buClr>
                <a:srgbClr val="1A71B7"/>
              </a:buClr>
              <a:buSzPct val="120000"/>
              <a:buFont typeface="Wingdings" panose="05000000000000000000" pitchFamily="2" charset="2"/>
              <a:buChar char="§"/>
              <a:defRPr/>
            </a:pPr>
            <a:r>
              <a:rPr dirty="0"/>
              <a:t>New growth theory</a:t>
            </a:r>
          </a:p>
          <a:p>
            <a:pPr marL="107950" eaLnBrk="1" hangingPunct="1">
              <a:defRPr/>
            </a:pPr>
            <a:r>
              <a:rPr lang="en-US" altLang="en-US" dirty="0"/>
              <a:t>Classical Growth Theory</a:t>
            </a:r>
          </a:p>
          <a:p>
            <a:pPr marL="107950" lvl="1" eaLnBrk="1" hangingPunct="1">
              <a:defRPr/>
            </a:pPr>
            <a:r>
              <a:rPr b="1" dirty="0"/>
              <a:t>Classical growth theory</a:t>
            </a:r>
            <a:r>
              <a:rPr dirty="0"/>
              <a:t> is the view that the growth of real GDP per person is temporary and that when it rises above the subsistence level, a population explosion eventually brings real GDP per person back to the subsistence level.</a:t>
            </a:r>
          </a:p>
        </p:txBody>
      </p:sp>
      <p:sp>
        <p:nvSpPr>
          <p:cNvPr id="107522" name="Rectangle 5"/>
          <p:cNvSpPr>
            <a:spLocks noGrp="1" noChangeArrowheads="1"/>
          </p:cNvSpPr>
          <p:nvPr>
            <p:ph type="title"/>
          </p:nvPr>
        </p:nvSpPr>
        <p:spPr>
          <a:xfrm>
            <a:off x="1152000" y="304800"/>
            <a:ext cx="6315600" cy="1133475"/>
          </a:xfrm>
          <a:noFill/>
        </p:spPr>
        <p:txBody>
          <a:bodyPr/>
          <a:lstStyle/>
          <a:p>
            <a:pPr eaLnBrk="1" hangingPunct="1"/>
            <a:r>
              <a:rPr lang="en-US" altLang="en-US" dirty="0"/>
              <a:t>Growth Theories, Evidence, and Policies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wipe(left)">
                                      <p:cBhvr>
                                        <p:cTn id="7" dur="1000"/>
                                        <p:tgtEl>
                                          <p:spTgt spid="10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Effect transition="in" filter="wipe(left)">
                                      <p:cBhvr>
                                        <p:cTn id="12" dur="1000"/>
                                        <p:tgtEl>
                                          <p:spTgt spid="109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wipe(left)">
                                      <p:cBhvr>
                                        <p:cTn id="17" dur="1000"/>
                                        <p:tgtEl>
                                          <p:spTgt spid="109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Effect transition="in" filter="wipe(left)">
                                      <p:cBhvr>
                                        <p:cTn id="22" dur="1000"/>
                                        <p:tgtEl>
                                          <p:spTgt spid="1095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childTnLst>
                                    <p:set>
                                      <p:cBhvr>
                                        <p:cTn id="26" dur="1" fill="hold">
                                          <p:stCondLst>
                                            <p:cond delay="0"/>
                                          </p:stCondLst>
                                        </p:cTn>
                                        <p:tgtEl>
                                          <p:spTgt spid="109571">
                                            <p:txEl>
                                              <p:pRg st="4" end="4"/>
                                            </p:txEl>
                                          </p:spTgt>
                                        </p:tgtEl>
                                        <p:attrNameLst>
                                          <p:attrName>style.visibility</p:attrName>
                                        </p:attrNameLst>
                                      </p:cBhvr>
                                      <p:to>
                                        <p:strVal val="visible"/>
                                      </p:to>
                                    </p:set>
                                    <p:animEffect transition="in" filter="wipe(left)">
                                      <p:cBhvr>
                                        <p:cTn id="27" dur="1000"/>
                                        <p:tgtEl>
                                          <p:spTgt spid="1095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1" nodeType="clickEffect">
                                  <p:stCondLst>
                                    <p:cond delay="0"/>
                                  </p:stCondLst>
                                  <p:childTnLst>
                                    <p:set>
                                      <p:cBhvr>
                                        <p:cTn id="31" dur="1" fill="hold">
                                          <p:stCondLst>
                                            <p:cond delay="0"/>
                                          </p:stCondLst>
                                        </p:cTn>
                                        <p:tgtEl>
                                          <p:spTgt spid="109571">
                                            <p:txEl>
                                              <p:pRg st="5" end="5"/>
                                            </p:txEl>
                                          </p:spTgt>
                                        </p:tgtEl>
                                        <p:attrNameLst>
                                          <p:attrName>style.visibility</p:attrName>
                                        </p:attrNameLst>
                                      </p:cBhvr>
                                      <p:to>
                                        <p:strVal val="visible"/>
                                      </p:to>
                                    </p:set>
                                    <p:animEffect transition="in" filter="wipe(left)">
                                      <p:cBhvr>
                                        <p:cTn id="32" dur="1000"/>
                                        <p:tgtEl>
                                          <p:spTgt spid="109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1" uiExpand="1" build="p" bldLvl="3"/>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6019" name="Rectangle 3"/>
          <p:cNvSpPr>
            <a:spLocks noGrp="1" noChangeArrowheads="1"/>
          </p:cNvSpPr>
          <p:nvPr>
            <p:ph idx="1"/>
          </p:nvPr>
        </p:nvSpPr>
        <p:spPr/>
        <p:txBody>
          <a:bodyPr/>
          <a:lstStyle/>
          <a:p>
            <a:pPr marL="107950" eaLnBrk="1" hangingPunct="1"/>
            <a:r>
              <a:rPr lang="en-US" altLang="en-US" b="0">
                <a:solidFill>
                  <a:schemeClr val="tx1"/>
                </a:solidFill>
              </a:rPr>
              <a:t>The standard of living depends on real GDP per person.</a:t>
            </a:r>
          </a:p>
          <a:p>
            <a:pPr marL="107950" eaLnBrk="1" hangingPunct="1"/>
            <a:r>
              <a:rPr lang="en-US" altLang="en-US">
                <a:solidFill>
                  <a:schemeClr val="tx1"/>
                </a:solidFill>
              </a:rPr>
              <a:t>Real GDP per person</a:t>
            </a:r>
            <a:r>
              <a:rPr lang="en-US" altLang="en-US" b="0">
                <a:solidFill>
                  <a:schemeClr val="tx1"/>
                </a:solidFill>
              </a:rPr>
              <a:t> is real GDP divided by the population.</a:t>
            </a:r>
          </a:p>
          <a:p>
            <a:pPr marL="107950" eaLnBrk="1" hangingPunct="1"/>
            <a:r>
              <a:rPr lang="en-US" altLang="en-US" b="0">
                <a:solidFill>
                  <a:schemeClr val="tx1"/>
                </a:solidFill>
              </a:rPr>
              <a:t>Real GDP per person grows only if real GDP grows faster than the population grows.</a:t>
            </a:r>
            <a:endParaRPr lang="en-US" altLang="en-US" b="0">
              <a:solidFill>
                <a:schemeClr val="tx1"/>
              </a:solidFill>
              <a:sym typeface="Euclid Symbol" pitchFamily="18" charset="2"/>
            </a:endParaRPr>
          </a:p>
        </p:txBody>
      </p:sp>
      <p:sp>
        <p:nvSpPr>
          <p:cNvPr id="17410" name="Rectangle 5"/>
          <p:cNvSpPr>
            <a:spLocks noGrp="1" noChangeArrowheads="1"/>
          </p:cNvSpPr>
          <p:nvPr>
            <p:ph type="title"/>
          </p:nvPr>
        </p:nvSpPr>
        <p:spPr>
          <a:noFill/>
        </p:spPr>
        <p:txBody>
          <a:bodyPr/>
          <a:lstStyle/>
          <a:p>
            <a:pPr eaLnBrk="1" hangingPunct="1"/>
            <a:r>
              <a:rPr lang="en-US" altLang="en-US"/>
              <a:t>The Basics of Economic Growth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6019">
                                            <p:txEl>
                                              <p:pRg st="1" end="1"/>
                                            </p:txEl>
                                          </p:spTgt>
                                        </p:tgtEl>
                                        <p:attrNameLst>
                                          <p:attrName>style.visibility</p:attrName>
                                        </p:attrNameLst>
                                      </p:cBhvr>
                                      <p:to>
                                        <p:strVal val="visible"/>
                                      </p:to>
                                    </p:set>
                                    <p:animEffect transition="in" filter="wipe(left)">
                                      <p:cBhvr>
                                        <p:cTn id="7" dur="1000"/>
                                        <p:tgtEl>
                                          <p:spTgt spid="726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6019">
                                            <p:txEl>
                                              <p:pRg st="2" end="2"/>
                                            </p:txEl>
                                          </p:spTgt>
                                        </p:tgtEl>
                                        <p:attrNameLst>
                                          <p:attrName>style.visibility</p:attrName>
                                        </p:attrNameLst>
                                      </p:cBhvr>
                                      <p:to>
                                        <p:strVal val="visible"/>
                                      </p:to>
                                    </p:set>
                                    <p:animEffect transition="in" filter="wipe(left)">
                                      <p:cBhvr>
                                        <p:cTn id="12" dur="1000"/>
                                        <p:tgtEl>
                                          <p:spTgt spid="726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uiExpand="1" build="p" bldLvl="3"/>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9" name="Rectangle 2"/>
          <p:cNvSpPr>
            <a:spLocks noGrp="1" noChangeArrowheads="1"/>
          </p:cNvSpPr>
          <p:nvPr>
            <p:ph idx="1"/>
          </p:nvPr>
        </p:nvSpPr>
        <p:spPr/>
        <p:txBody>
          <a:bodyPr/>
          <a:lstStyle/>
          <a:p>
            <a:pPr marL="107950" lvl="1" eaLnBrk="1" hangingPunct="1"/>
            <a:r>
              <a:rPr b="1" dirty="0">
                <a:solidFill>
                  <a:srgbClr val="7030A0"/>
                </a:solidFill>
              </a:rPr>
              <a:t>Modern-Day Malthusians</a:t>
            </a:r>
          </a:p>
          <a:p>
            <a:pPr marL="107950" lvl="1"/>
            <a:r>
              <a:rPr lang="en-GB" dirty="0"/>
              <a:t>Many people today are Malthusians. </a:t>
            </a:r>
          </a:p>
          <a:p>
            <a:pPr marL="107950" lvl="1"/>
            <a:r>
              <a:rPr lang="en-GB" dirty="0"/>
              <a:t>They say that if today’s global population of 7.2 billion explodes to 11 billion by 2050 and perhaps 35 billion by 2300, we will run out of resources, …</a:t>
            </a:r>
          </a:p>
          <a:p>
            <a:pPr marL="107950" lvl="1"/>
            <a:r>
              <a:rPr lang="en-GB" dirty="0"/>
              <a:t>real GDP per person will decline and we will return to a primitive standard of living. </a:t>
            </a:r>
          </a:p>
          <a:p>
            <a:pPr marL="107950" lvl="1"/>
            <a:r>
              <a:rPr lang="en-GB" dirty="0"/>
              <a:t>We must, say Malthusians, contain population growth.</a:t>
            </a:r>
            <a:endParaRPr b="1" dirty="0">
              <a:solidFill>
                <a:srgbClr val="DB8657"/>
              </a:solidFill>
            </a:endParaRPr>
          </a:p>
        </p:txBody>
      </p:sp>
      <p:sp>
        <p:nvSpPr>
          <p:cNvPr id="109570" name="Rectangle 5"/>
          <p:cNvSpPr>
            <a:spLocks noGrp="1" noChangeArrowheads="1"/>
          </p:cNvSpPr>
          <p:nvPr>
            <p:ph type="title"/>
          </p:nvPr>
        </p:nvSpPr>
        <p:spPr>
          <a:xfrm>
            <a:off x="1152000" y="304800"/>
            <a:ext cx="62394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Effect transition="in" filter="wipe(left)">
                                      <p:cBhvr>
                                        <p:cTn id="7" dur="500"/>
                                        <p:tgtEl>
                                          <p:spTgt spid="111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1619">
                                            <p:txEl>
                                              <p:pRg st="2" end="2"/>
                                            </p:txEl>
                                          </p:spTgt>
                                        </p:tgtEl>
                                        <p:attrNameLst>
                                          <p:attrName>style.visibility</p:attrName>
                                        </p:attrNameLst>
                                      </p:cBhvr>
                                      <p:to>
                                        <p:strVal val="visible"/>
                                      </p:to>
                                    </p:set>
                                    <p:animEffect transition="in" filter="wipe(left)">
                                      <p:cBhvr>
                                        <p:cTn id="12" dur="500"/>
                                        <p:tgtEl>
                                          <p:spTgt spid="111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1619">
                                            <p:txEl>
                                              <p:pRg st="3" end="3"/>
                                            </p:txEl>
                                          </p:spTgt>
                                        </p:tgtEl>
                                        <p:attrNameLst>
                                          <p:attrName>style.visibility</p:attrName>
                                        </p:attrNameLst>
                                      </p:cBhvr>
                                      <p:to>
                                        <p:strVal val="visible"/>
                                      </p:to>
                                    </p:set>
                                    <p:animEffect transition="in" filter="wipe(left)">
                                      <p:cBhvr>
                                        <p:cTn id="17" dur="500"/>
                                        <p:tgtEl>
                                          <p:spTgt spid="111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1619">
                                            <p:txEl>
                                              <p:pRg st="4" end="4"/>
                                            </p:txEl>
                                          </p:spTgt>
                                        </p:tgtEl>
                                        <p:attrNameLst>
                                          <p:attrName>style.visibility</p:attrName>
                                        </p:attrNameLst>
                                      </p:cBhvr>
                                      <p:to>
                                        <p:strVal val="visible"/>
                                      </p:to>
                                    </p:set>
                                    <p:animEffect transition="in" filter="wipe(left)">
                                      <p:cBhvr>
                                        <p:cTn id="22" dur="500"/>
                                        <p:tgtEl>
                                          <p:spTgt spid="111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9250" name="Rectangle 2"/>
          <p:cNvSpPr>
            <a:spLocks noGrp="1" noChangeArrowheads="1"/>
          </p:cNvSpPr>
          <p:nvPr>
            <p:ph idx="1"/>
          </p:nvPr>
        </p:nvSpPr>
        <p:spPr/>
        <p:txBody>
          <a:bodyPr/>
          <a:lstStyle/>
          <a:p>
            <a:pPr marL="107950" eaLnBrk="1" hangingPunct="1"/>
            <a:r>
              <a:rPr lang="en-US" altLang="en-US"/>
              <a:t>Neoclassical Growth Theory</a:t>
            </a:r>
          </a:p>
          <a:p>
            <a:pPr marL="107950" lvl="1" eaLnBrk="1" hangingPunct="1"/>
            <a:r>
              <a:rPr b="1"/>
              <a:t>Neoclassical growth theory</a:t>
            </a:r>
            <a:r>
              <a:t> is the proposition that real GDP per person grows because technological change induces a level of saving and investment that makes capital per hour of labor grow.</a:t>
            </a:r>
          </a:p>
          <a:p>
            <a:pPr marL="107950" lvl="1" eaLnBrk="1" hangingPunct="1"/>
            <a:r>
              <a:t>Growth ends only if technological change stops because of diminishing marginal returns to both labor and capital. </a:t>
            </a:r>
          </a:p>
        </p:txBody>
      </p:sp>
      <p:sp>
        <p:nvSpPr>
          <p:cNvPr id="111618" name="Rectangle 5"/>
          <p:cNvSpPr>
            <a:spLocks noGrp="1" noChangeArrowheads="1"/>
          </p:cNvSpPr>
          <p:nvPr>
            <p:ph type="title"/>
          </p:nvPr>
        </p:nvSpPr>
        <p:spPr>
          <a:xfrm>
            <a:off x="1152000" y="304800"/>
            <a:ext cx="63156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9250">
                                            <p:txEl>
                                              <p:pRg st="1" end="1"/>
                                            </p:txEl>
                                          </p:spTgt>
                                        </p:tgtEl>
                                        <p:attrNameLst>
                                          <p:attrName>style.visibility</p:attrName>
                                        </p:attrNameLst>
                                      </p:cBhvr>
                                      <p:to>
                                        <p:strVal val="visible"/>
                                      </p:to>
                                    </p:set>
                                    <p:animEffect transition="in" filter="wipe(left)">
                                      <p:cBhvr>
                                        <p:cTn id="7" dur="1000"/>
                                        <p:tgtEl>
                                          <p:spTgt spid="94925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9250">
                                            <p:txEl>
                                              <p:pRg st="2" end="2"/>
                                            </p:txEl>
                                          </p:spTgt>
                                        </p:tgtEl>
                                        <p:attrNameLst>
                                          <p:attrName>style.visibility</p:attrName>
                                        </p:attrNameLst>
                                      </p:cBhvr>
                                      <p:to>
                                        <p:strVal val="visible"/>
                                      </p:to>
                                    </p:set>
                                    <p:animEffect transition="in" filter="wipe(left)">
                                      <p:cBhvr>
                                        <p:cTn id="12" dur="1000"/>
                                        <p:tgtEl>
                                          <p:spTgt spid="9492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0" grpId="0" uiExpand="1" build="p" bldLvl="3"/>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1298" name="Rectangle 2"/>
          <p:cNvSpPr>
            <a:spLocks noGrp="1" noChangeArrowheads="1"/>
          </p:cNvSpPr>
          <p:nvPr>
            <p:ph idx="1"/>
          </p:nvPr>
        </p:nvSpPr>
        <p:spPr/>
        <p:txBody>
          <a:bodyPr/>
          <a:lstStyle/>
          <a:p>
            <a:pPr marL="107950" lvl="1" eaLnBrk="1" hangingPunct="1"/>
            <a:r>
              <a:rPr b="1" dirty="0">
                <a:solidFill>
                  <a:srgbClr val="7030A0"/>
                </a:solidFill>
              </a:rPr>
              <a:t>The Neoclassical Theory of Population Growth</a:t>
            </a:r>
          </a:p>
          <a:p>
            <a:pPr marL="107950" lvl="1" eaLnBrk="1" hangingPunct="1"/>
            <a:r>
              <a:rPr dirty="0"/>
              <a:t>The neoclassical view is that the population growth rate is independent of real GDP and the real GDP growth rate. </a:t>
            </a:r>
          </a:p>
          <a:p>
            <a:pPr marL="107950" lvl="1" eaLnBrk="1" hangingPunct="1"/>
            <a:r>
              <a:rPr b="1" dirty="0">
                <a:solidFill>
                  <a:srgbClr val="7030A0"/>
                </a:solidFill>
              </a:rPr>
              <a:t>Technological Change and Diminishing Returns</a:t>
            </a:r>
          </a:p>
          <a:p>
            <a:pPr marL="107950" lvl="1" eaLnBrk="1" hangingPunct="1"/>
            <a:r>
              <a:rPr dirty="0"/>
              <a:t>In the neoclassical theory, the rate of technological change influences the economic growth rate but economic growth does not influence the pace of technological change. </a:t>
            </a:r>
          </a:p>
          <a:p>
            <a:pPr marL="107950" lvl="1" eaLnBrk="1" hangingPunct="1"/>
            <a:r>
              <a:rPr dirty="0"/>
              <a:t>It is assumed that technological change results from chance.</a:t>
            </a:r>
          </a:p>
        </p:txBody>
      </p:sp>
      <p:sp>
        <p:nvSpPr>
          <p:cNvPr id="113666" name="Rectangle 5"/>
          <p:cNvSpPr>
            <a:spLocks noGrp="1" noChangeArrowheads="1"/>
          </p:cNvSpPr>
          <p:nvPr>
            <p:ph type="title"/>
          </p:nvPr>
        </p:nvSpPr>
        <p:spPr>
          <a:xfrm>
            <a:off x="1152000" y="304800"/>
            <a:ext cx="61632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1298">
                                            <p:txEl>
                                              <p:pRg st="1" end="1"/>
                                            </p:txEl>
                                          </p:spTgt>
                                        </p:tgtEl>
                                        <p:attrNameLst>
                                          <p:attrName>style.visibility</p:attrName>
                                        </p:attrNameLst>
                                      </p:cBhvr>
                                      <p:to>
                                        <p:strVal val="visible"/>
                                      </p:to>
                                    </p:set>
                                    <p:animEffect transition="in" filter="wipe(left)">
                                      <p:cBhvr>
                                        <p:cTn id="7" dur="1000"/>
                                        <p:tgtEl>
                                          <p:spTgt spid="9512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1298">
                                            <p:txEl>
                                              <p:pRg st="2" end="2"/>
                                            </p:txEl>
                                          </p:spTgt>
                                        </p:tgtEl>
                                        <p:attrNameLst>
                                          <p:attrName>style.visibility</p:attrName>
                                        </p:attrNameLst>
                                      </p:cBhvr>
                                      <p:to>
                                        <p:strVal val="visible"/>
                                      </p:to>
                                    </p:set>
                                    <p:animEffect transition="in" filter="wipe(left)">
                                      <p:cBhvr>
                                        <p:cTn id="12" dur="1000"/>
                                        <p:tgtEl>
                                          <p:spTgt spid="9512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1298">
                                            <p:txEl>
                                              <p:pRg st="3" end="3"/>
                                            </p:txEl>
                                          </p:spTgt>
                                        </p:tgtEl>
                                        <p:attrNameLst>
                                          <p:attrName>style.visibility</p:attrName>
                                        </p:attrNameLst>
                                      </p:cBhvr>
                                      <p:to>
                                        <p:strVal val="visible"/>
                                      </p:to>
                                    </p:set>
                                    <p:animEffect transition="in" filter="wipe(left)">
                                      <p:cBhvr>
                                        <p:cTn id="17" dur="1000"/>
                                        <p:tgtEl>
                                          <p:spTgt spid="95129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1298">
                                            <p:txEl>
                                              <p:pRg st="4" end="4"/>
                                            </p:txEl>
                                          </p:spTgt>
                                        </p:tgtEl>
                                        <p:attrNameLst>
                                          <p:attrName>style.visibility</p:attrName>
                                        </p:attrNameLst>
                                      </p:cBhvr>
                                      <p:to>
                                        <p:strVal val="visible"/>
                                      </p:to>
                                    </p:set>
                                    <p:animEffect transition="in" filter="wipe(left)">
                                      <p:cBhvr>
                                        <p:cTn id="22" dur="1000"/>
                                        <p:tgtEl>
                                          <p:spTgt spid="9512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298" grpId="0" build="p" bldLvl="3"/>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2" name="Rectangle 2"/>
          <p:cNvSpPr>
            <a:spLocks noGrp="1" noChangeArrowheads="1"/>
          </p:cNvSpPr>
          <p:nvPr>
            <p:ph idx="1"/>
          </p:nvPr>
        </p:nvSpPr>
        <p:spPr/>
        <p:txBody>
          <a:bodyPr/>
          <a:lstStyle/>
          <a:p>
            <a:pPr marL="107950" lvl="1" eaLnBrk="1" hangingPunct="1"/>
            <a:r>
              <a:rPr dirty="0"/>
              <a:t>Technology begins to advance at a more rapid pace.</a:t>
            </a:r>
          </a:p>
          <a:p>
            <a:pPr marL="107950" lvl="1" eaLnBrk="1" hangingPunct="1"/>
            <a:r>
              <a:rPr dirty="0"/>
              <a:t>New profit opportunities arise and investment and saving increase.</a:t>
            </a:r>
          </a:p>
          <a:p>
            <a:pPr marL="107950" lvl="1" eaLnBrk="1" hangingPunct="1"/>
            <a:r>
              <a:rPr dirty="0"/>
              <a:t>As technology advances and the capital stock grows, real GDP per person increases.</a:t>
            </a:r>
          </a:p>
          <a:p>
            <a:pPr marL="107950" lvl="1" eaLnBrk="1" hangingPunct="1"/>
            <a:r>
              <a:rPr dirty="0"/>
              <a:t>Diminishing returns to capital lower the real interest rate and eventually economic growth slows and just keeps up with population growth.</a:t>
            </a:r>
          </a:p>
          <a:p>
            <a:pPr marL="107950" lvl="1" eaLnBrk="1" hangingPunct="1"/>
            <a:r>
              <a:rPr dirty="0"/>
              <a:t>Capital per worker remains constant.</a:t>
            </a:r>
          </a:p>
        </p:txBody>
      </p:sp>
      <p:sp>
        <p:nvSpPr>
          <p:cNvPr id="115714" name="Rectangle 5"/>
          <p:cNvSpPr>
            <a:spLocks noGrp="1" noChangeArrowheads="1"/>
          </p:cNvSpPr>
          <p:nvPr>
            <p:ph type="title"/>
          </p:nvPr>
        </p:nvSpPr>
        <p:spPr>
          <a:xfrm>
            <a:off x="1152000" y="304800"/>
            <a:ext cx="62394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7442">
                                            <p:txEl>
                                              <p:pRg st="1" end="1"/>
                                            </p:txEl>
                                          </p:spTgt>
                                        </p:tgtEl>
                                        <p:attrNameLst>
                                          <p:attrName>style.visibility</p:attrName>
                                        </p:attrNameLst>
                                      </p:cBhvr>
                                      <p:to>
                                        <p:strVal val="visible"/>
                                      </p:to>
                                    </p:set>
                                    <p:animEffect transition="in" filter="wipe(left)">
                                      <p:cBhvr>
                                        <p:cTn id="7" dur="1000"/>
                                        <p:tgtEl>
                                          <p:spTgt spid="95744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7442">
                                            <p:txEl>
                                              <p:pRg st="2" end="2"/>
                                            </p:txEl>
                                          </p:spTgt>
                                        </p:tgtEl>
                                        <p:attrNameLst>
                                          <p:attrName>style.visibility</p:attrName>
                                        </p:attrNameLst>
                                      </p:cBhvr>
                                      <p:to>
                                        <p:strVal val="visible"/>
                                      </p:to>
                                    </p:set>
                                    <p:animEffect transition="in" filter="wipe(left)">
                                      <p:cBhvr>
                                        <p:cTn id="12" dur="1000"/>
                                        <p:tgtEl>
                                          <p:spTgt spid="95744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7442">
                                            <p:txEl>
                                              <p:pRg st="3" end="3"/>
                                            </p:txEl>
                                          </p:spTgt>
                                        </p:tgtEl>
                                        <p:attrNameLst>
                                          <p:attrName>style.visibility</p:attrName>
                                        </p:attrNameLst>
                                      </p:cBhvr>
                                      <p:to>
                                        <p:strVal val="visible"/>
                                      </p:to>
                                    </p:set>
                                    <p:animEffect transition="in" filter="wipe(left)">
                                      <p:cBhvr>
                                        <p:cTn id="17" dur="1000"/>
                                        <p:tgtEl>
                                          <p:spTgt spid="95744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7442">
                                            <p:txEl>
                                              <p:pRg st="4" end="4"/>
                                            </p:txEl>
                                          </p:spTgt>
                                        </p:tgtEl>
                                        <p:attrNameLst>
                                          <p:attrName>style.visibility</p:attrName>
                                        </p:attrNameLst>
                                      </p:cBhvr>
                                      <p:to>
                                        <p:strVal val="visible"/>
                                      </p:to>
                                    </p:set>
                                    <p:animEffect transition="in" filter="wipe(left)">
                                      <p:cBhvr>
                                        <p:cTn id="22" dur="1000"/>
                                        <p:tgtEl>
                                          <p:spTgt spid="957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2"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9970" name="Rectangle 2"/>
          <p:cNvSpPr>
            <a:spLocks noGrp="1" noChangeArrowheads="1"/>
          </p:cNvSpPr>
          <p:nvPr>
            <p:ph idx="1"/>
          </p:nvPr>
        </p:nvSpPr>
        <p:spPr/>
        <p:txBody>
          <a:bodyPr/>
          <a:lstStyle/>
          <a:p>
            <a:pPr marL="107950" lvl="1" eaLnBrk="1" hangingPunct="1"/>
            <a:r>
              <a:rPr b="1" dirty="0">
                <a:solidFill>
                  <a:srgbClr val="7030A0"/>
                </a:solidFill>
              </a:rPr>
              <a:t>A Problem with Neoclassical Growth Theory</a:t>
            </a:r>
          </a:p>
          <a:p>
            <a:pPr marL="107950" lvl="1" eaLnBrk="1" hangingPunct="1"/>
            <a:r>
              <a:rPr dirty="0"/>
              <a:t>All economies have access to the same technologies and capital is free to roam the globe, seeking the highest available real interest rate.</a:t>
            </a:r>
          </a:p>
          <a:p>
            <a:pPr marL="107950" lvl="1" eaLnBrk="1" hangingPunct="1"/>
            <a:r>
              <a:rPr dirty="0"/>
              <a:t>These facts imply that economic growth rates and real GDP per person across economies will converge.</a:t>
            </a:r>
          </a:p>
          <a:p>
            <a:pPr marL="107950" lvl="1" eaLnBrk="1" hangingPunct="1"/>
            <a:r>
              <a:rPr dirty="0"/>
              <a:t>Figure </a:t>
            </a:r>
            <a:r>
              <a:rPr lang="en-AU" dirty="0"/>
              <a:t>6.</a:t>
            </a:r>
            <a:r>
              <a:rPr dirty="0"/>
              <a:t>5 shows some convergence among rich countries, but convergence doesn’t appear imminent for all countries.</a:t>
            </a:r>
          </a:p>
        </p:txBody>
      </p:sp>
      <p:sp>
        <p:nvSpPr>
          <p:cNvPr id="117762" name="Rectangle 5"/>
          <p:cNvSpPr>
            <a:spLocks noGrp="1" noChangeArrowheads="1"/>
          </p:cNvSpPr>
          <p:nvPr>
            <p:ph type="title"/>
          </p:nvPr>
        </p:nvSpPr>
        <p:spPr>
          <a:xfrm>
            <a:off x="1152000" y="304800"/>
            <a:ext cx="62394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9970">
                                            <p:txEl>
                                              <p:pRg st="1" end="1"/>
                                            </p:txEl>
                                          </p:spTgt>
                                        </p:tgtEl>
                                        <p:attrNameLst>
                                          <p:attrName>style.visibility</p:attrName>
                                        </p:attrNameLst>
                                      </p:cBhvr>
                                      <p:to>
                                        <p:strVal val="visible"/>
                                      </p:to>
                                    </p:set>
                                    <p:animEffect transition="in" filter="wipe(left)">
                                      <p:cBhvr>
                                        <p:cTn id="7" dur="1000"/>
                                        <p:tgtEl>
                                          <p:spTgt spid="9799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9970">
                                            <p:txEl>
                                              <p:pRg st="2" end="2"/>
                                            </p:txEl>
                                          </p:spTgt>
                                        </p:tgtEl>
                                        <p:attrNameLst>
                                          <p:attrName>style.visibility</p:attrName>
                                        </p:attrNameLst>
                                      </p:cBhvr>
                                      <p:to>
                                        <p:strVal val="visible"/>
                                      </p:to>
                                    </p:set>
                                    <p:animEffect transition="in" filter="wipe(left)">
                                      <p:cBhvr>
                                        <p:cTn id="12" dur="1000"/>
                                        <p:tgtEl>
                                          <p:spTgt spid="97997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9970">
                                            <p:txEl>
                                              <p:pRg st="3" end="3"/>
                                            </p:txEl>
                                          </p:spTgt>
                                        </p:tgtEl>
                                        <p:attrNameLst>
                                          <p:attrName>style.visibility</p:attrName>
                                        </p:attrNameLst>
                                      </p:cBhvr>
                                      <p:to>
                                        <p:strVal val="visible"/>
                                      </p:to>
                                    </p:set>
                                    <p:animEffect transition="in" filter="wipe(left)">
                                      <p:cBhvr>
                                        <p:cTn id="17" dur="1000"/>
                                        <p:tgtEl>
                                          <p:spTgt spid="9799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0" grpId="0" build="p" bldLvl="3"/>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9490" name="Rectangle 2"/>
          <p:cNvSpPr>
            <a:spLocks noGrp="1" noChangeArrowheads="1"/>
          </p:cNvSpPr>
          <p:nvPr>
            <p:ph idx="1"/>
          </p:nvPr>
        </p:nvSpPr>
        <p:spPr/>
        <p:txBody>
          <a:bodyPr/>
          <a:lstStyle/>
          <a:p>
            <a:pPr marL="107950" eaLnBrk="1" hangingPunct="1">
              <a:defRPr/>
            </a:pPr>
            <a:r>
              <a:rPr lang="en-US" altLang="en-US" dirty="0"/>
              <a:t>New Growth Theory</a:t>
            </a:r>
          </a:p>
          <a:p>
            <a:pPr marL="107950" lvl="1" eaLnBrk="1" hangingPunct="1">
              <a:defRPr/>
            </a:pPr>
            <a:r>
              <a:rPr b="1" dirty="0"/>
              <a:t>New growth theory</a:t>
            </a:r>
            <a:r>
              <a:rPr dirty="0"/>
              <a:t> holds that real GDP per person grows because of choices that people make in the pursuit of profit and that growth can persist indefinitely.</a:t>
            </a:r>
          </a:p>
          <a:p>
            <a:pPr marL="107950" lvl="1" eaLnBrk="1" hangingPunct="1">
              <a:defRPr/>
            </a:pPr>
            <a:r>
              <a:rPr dirty="0"/>
              <a:t>The theory begins with two facts about market economies:</a:t>
            </a:r>
          </a:p>
          <a:p>
            <a:pPr marL="107950" lvl="1" indent="342000" eaLnBrk="1" hangingPunct="1">
              <a:buClr>
                <a:schemeClr val="tx1"/>
              </a:buClr>
              <a:buSzPct val="120000"/>
              <a:buFont typeface="Wingdings" panose="05000000000000000000" pitchFamily="2" charset="2"/>
              <a:buChar char="§"/>
              <a:defRPr/>
            </a:pPr>
            <a:r>
              <a:rPr dirty="0"/>
              <a:t>Discoveries result from choices.</a:t>
            </a:r>
          </a:p>
          <a:p>
            <a:pPr marL="107950" lvl="1" indent="342000" eaLnBrk="1" hangingPunct="1">
              <a:buClr>
                <a:schemeClr val="tx1"/>
              </a:buClr>
              <a:buSzPct val="120000"/>
              <a:buFont typeface="Wingdings" panose="05000000000000000000" pitchFamily="2" charset="2"/>
              <a:buChar char="§"/>
              <a:defRPr/>
            </a:pPr>
            <a:r>
              <a:rPr dirty="0"/>
              <a:t>Discoveries bring profit and competition destroys profit.</a:t>
            </a:r>
          </a:p>
        </p:txBody>
      </p:sp>
      <p:sp>
        <p:nvSpPr>
          <p:cNvPr id="119810" name="Rectangle 5"/>
          <p:cNvSpPr>
            <a:spLocks noGrp="1" noChangeArrowheads="1"/>
          </p:cNvSpPr>
          <p:nvPr>
            <p:ph type="title"/>
          </p:nvPr>
        </p:nvSpPr>
        <p:spPr>
          <a:xfrm>
            <a:off x="1152000" y="304800"/>
            <a:ext cx="62394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9490">
                                            <p:txEl>
                                              <p:pRg st="1" end="1"/>
                                            </p:txEl>
                                          </p:spTgt>
                                        </p:tgtEl>
                                        <p:attrNameLst>
                                          <p:attrName>style.visibility</p:attrName>
                                        </p:attrNameLst>
                                      </p:cBhvr>
                                      <p:to>
                                        <p:strVal val="visible"/>
                                      </p:to>
                                    </p:set>
                                    <p:animEffect transition="in" filter="wipe(left)">
                                      <p:cBhvr>
                                        <p:cTn id="7" dur="1000"/>
                                        <p:tgtEl>
                                          <p:spTgt spid="9594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9490">
                                            <p:txEl>
                                              <p:pRg st="2" end="2"/>
                                            </p:txEl>
                                          </p:spTgt>
                                        </p:tgtEl>
                                        <p:attrNameLst>
                                          <p:attrName>style.visibility</p:attrName>
                                        </p:attrNameLst>
                                      </p:cBhvr>
                                      <p:to>
                                        <p:strVal val="visible"/>
                                      </p:to>
                                    </p:set>
                                    <p:animEffect transition="in" filter="wipe(left)">
                                      <p:cBhvr>
                                        <p:cTn id="12" dur="1000"/>
                                        <p:tgtEl>
                                          <p:spTgt spid="9594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9490">
                                            <p:txEl>
                                              <p:pRg st="3" end="3"/>
                                            </p:txEl>
                                          </p:spTgt>
                                        </p:tgtEl>
                                        <p:attrNameLst>
                                          <p:attrName>style.visibility</p:attrName>
                                        </p:attrNameLst>
                                      </p:cBhvr>
                                      <p:to>
                                        <p:strVal val="visible"/>
                                      </p:to>
                                    </p:set>
                                    <p:animEffect transition="in" filter="wipe(left)">
                                      <p:cBhvr>
                                        <p:cTn id="17" dur="1000"/>
                                        <p:tgtEl>
                                          <p:spTgt spid="95949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9490">
                                            <p:txEl>
                                              <p:pRg st="4" end="4"/>
                                            </p:txEl>
                                          </p:spTgt>
                                        </p:tgtEl>
                                        <p:attrNameLst>
                                          <p:attrName>style.visibility</p:attrName>
                                        </p:attrNameLst>
                                      </p:cBhvr>
                                      <p:to>
                                        <p:strVal val="visible"/>
                                      </p:to>
                                    </p:set>
                                    <p:animEffect transition="in" filter="wipe(left)">
                                      <p:cBhvr>
                                        <p:cTn id="22" dur="1000"/>
                                        <p:tgtEl>
                                          <p:spTgt spid="9594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0" grpId="0" build="p" bldLvl="3"/>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1538" name="Rectangle 2"/>
          <p:cNvSpPr>
            <a:spLocks noGrp="1" noChangeArrowheads="1"/>
          </p:cNvSpPr>
          <p:nvPr>
            <p:ph idx="1"/>
          </p:nvPr>
        </p:nvSpPr>
        <p:spPr/>
        <p:txBody>
          <a:bodyPr/>
          <a:lstStyle/>
          <a:p>
            <a:pPr marL="107950" lvl="1" eaLnBrk="1" hangingPunct="1">
              <a:defRPr/>
            </a:pPr>
            <a:r>
              <a:rPr dirty="0"/>
              <a:t>Two further facts play a key role in the new growth theory:</a:t>
            </a:r>
          </a:p>
          <a:p>
            <a:pPr marL="107950" lvl="1" indent="342000" eaLnBrk="1" hangingPunct="1">
              <a:buClr>
                <a:schemeClr val="tx1"/>
              </a:buClr>
              <a:buSzPct val="120000"/>
              <a:buFont typeface="Wingdings" panose="05000000000000000000" pitchFamily="2" charset="2"/>
              <a:buChar char="§"/>
              <a:defRPr/>
            </a:pPr>
            <a:r>
              <a:rPr dirty="0"/>
              <a:t>Discoveries are a public capital good.</a:t>
            </a:r>
          </a:p>
          <a:p>
            <a:pPr marL="107950" lvl="1" indent="342000" eaLnBrk="1" hangingPunct="1">
              <a:buClr>
                <a:schemeClr val="tx1"/>
              </a:buClr>
              <a:buSzPct val="120000"/>
              <a:buFont typeface="Wingdings" panose="05000000000000000000" pitchFamily="2" charset="2"/>
              <a:buChar char="§"/>
              <a:defRPr/>
            </a:pPr>
            <a:r>
              <a:rPr dirty="0"/>
              <a:t>Knowledge is not subject to diminishing returns.</a:t>
            </a:r>
          </a:p>
          <a:p>
            <a:pPr marL="107950" lvl="1" eaLnBrk="1" hangingPunct="1">
              <a:defRPr/>
            </a:pPr>
            <a:r>
              <a:rPr dirty="0"/>
              <a:t>Increasing the stock of knowledge makes capital and labor more productive. </a:t>
            </a:r>
          </a:p>
          <a:p>
            <a:pPr marL="107950" lvl="1" eaLnBrk="1" hangingPunct="1">
              <a:defRPr/>
            </a:pPr>
            <a:r>
              <a:rPr dirty="0"/>
              <a:t>The central proposition of new growth theory is that knowledge capital does </a:t>
            </a:r>
            <a:r>
              <a:rPr i="1" dirty="0"/>
              <a:t>not</a:t>
            </a:r>
            <a:r>
              <a:rPr dirty="0"/>
              <a:t> experience diminishing returns.</a:t>
            </a:r>
          </a:p>
        </p:txBody>
      </p:sp>
      <p:sp>
        <p:nvSpPr>
          <p:cNvPr id="121858" name="Rectangle 5"/>
          <p:cNvSpPr>
            <a:spLocks noGrp="1" noChangeArrowheads="1"/>
          </p:cNvSpPr>
          <p:nvPr>
            <p:ph type="title"/>
          </p:nvPr>
        </p:nvSpPr>
        <p:spPr>
          <a:xfrm>
            <a:off x="1152000" y="304800"/>
            <a:ext cx="60108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1538">
                                            <p:txEl>
                                              <p:pRg st="1" end="1"/>
                                            </p:txEl>
                                          </p:spTgt>
                                        </p:tgtEl>
                                        <p:attrNameLst>
                                          <p:attrName>style.visibility</p:attrName>
                                        </p:attrNameLst>
                                      </p:cBhvr>
                                      <p:to>
                                        <p:strVal val="visible"/>
                                      </p:to>
                                    </p:set>
                                    <p:animEffect transition="in" filter="wipe(left)">
                                      <p:cBhvr>
                                        <p:cTn id="7" dur="1000"/>
                                        <p:tgtEl>
                                          <p:spTgt spid="9615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1538">
                                            <p:txEl>
                                              <p:pRg st="2" end="2"/>
                                            </p:txEl>
                                          </p:spTgt>
                                        </p:tgtEl>
                                        <p:attrNameLst>
                                          <p:attrName>style.visibility</p:attrName>
                                        </p:attrNameLst>
                                      </p:cBhvr>
                                      <p:to>
                                        <p:strVal val="visible"/>
                                      </p:to>
                                    </p:set>
                                    <p:animEffect transition="in" filter="wipe(left)">
                                      <p:cBhvr>
                                        <p:cTn id="12" dur="1000"/>
                                        <p:tgtEl>
                                          <p:spTgt spid="9615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1538">
                                            <p:txEl>
                                              <p:pRg st="3" end="3"/>
                                            </p:txEl>
                                          </p:spTgt>
                                        </p:tgtEl>
                                        <p:attrNameLst>
                                          <p:attrName>style.visibility</p:attrName>
                                        </p:attrNameLst>
                                      </p:cBhvr>
                                      <p:to>
                                        <p:strVal val="visible"/>
                                      </p:to>
                                    </p:set>
                                    <p:animEffect transition="in" filter="wipe(left)">
                                      <p:cBhvr>
                                        <p:cTn id="17" dur="1000"/>
                                        <p:tgtEl>
                                          <p:spTgt spid="96153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1538">
                                            <p:txEl>
                                              <p:pRg st="4" end="4"/>
                                            </p:txEl>
                                          </p:spTgt>
                                        </p:tgtEl>
                                        <p:attrNameLst>
                                          <p:attrName>style.visibility</p:attrName>
                                        </p:attrNameLst>
                                      </p:cBhvr>
                                      <p:to>
                                        <p:strVal val="visible"/>
                                      </p:to>
                                    </p:set>
                                    <p:animEffect transition="in" filter="wipe(left)">
                                      <p:cBhvr>
                                        <p:cTn id="22" dur="1000"/>
                                        <p:tgtEl>
                                          <p:spTgt spid="961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38" grpId="0" build="p" bldLvl="3"/>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3"/>
          <p:cNvSpPr>
            <a:spLocks noGrp="1" noChangeArrowheads="1"/>
          </p:cNvSpPr>
          <p:nvPr>
            <p:ph idx="1"/>
          </p:nvPr>
        </p:nvSpPr>
        <p:spPr>
          <a:xfrm>
            <a:off x="360363" y="1584325"/>
            <a:ext cx="2154237" cy="4144963"/>
          </a:xfrm>
        </p:spPr>
        <p:txBody>
          <a:bodyPr/>
          <a:lstStyle/>
          <a:p>
            <a:pPr marL="107950" lvl="1" eaLnBrk="1" hangingPunct="1"/>
            <a:r>
              <a:rPr lang="en-US" altLang="en-US" dirty="0"/>
              <a:t>Figure 6.12 summarizes the ideas of new growth theory as a perpetual motion machine.</a:t>
            </a:r>
          </a:p>
        </p:txBody>
      </p:sp>
      <p:sp>
        <p:nvSpPr>
          <p:cNvPr id="123907" name="Rectangle 5"/>
          <p:cNvSpPr>
            <a:spLocks noGrp="1" noChangeArrowheads="1"/>
          </p:cNvSpPr>
          <p:nvPr>
            <p:ph type="title"/>
          </p:nvPr>
        </p:nvSpPr>
        <p:spPr>
          <a:xfrm>
            <a:off x="1152000" y="304800"/>
            <a:ext cx="6239400" cy="1133475"/>
          </a:xfrm>
          <a:noFill/>
          <a:ln/>
        </p:spPr>
        <p:txBody>
          <a:bodyPr/>
          <a:lstStyle/>
          <a:p>
            <a:pPr eaLnBrk="1" hangingPunct="1"/>
            <a:r>
              <a:rPr lang="en-US" altLang="en-US" dirty="0"/>
              <a:t>Growth Theories, Evidence, and Policies</a:t>
            </a:r>
          </a:p>
        </p:txBody>
      </p:sp>
      <p:pic>
        <p:nvPicPr>
          <p:cNvPr id="123908" name="Picture 4" descr="Fig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3589" name="Picture 5" descr="Fig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3590" name="Picture 6" descr="Fig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3591" name="Picture 7" descr="Fig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3592" name="Picture 8" descr="Fig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3593" name="Picture 9" descr="Fig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3594" name="Picture 10" descr="Fig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3595" name="Picture 11" descr="Fig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1524000"/>
            <a:ext cx="6172200"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hlinkClick r:id="rId11" action="ppaction://hlinksldjump" tooltip="Click to expand the figure"/>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3589"/>
                                        </p:tgtEl>
                                        <p:attrNameLst>
                                          <p:attrName>style.visibility</p:attrName>
                                        </p:attrNameLst>
                                      </p:cBhvr>
                                      <p:to>
                                        <p:strVal val="visible"/>
                                      </p:to>
                                    </p:set>
                                    <p:animEffect transition="in" filter="wipe(left)">
                                      <p:cBhvr>
                                        <p:cTn id="7" dur="2000"/>
                                        <p:tgtEl>
                                          <p:spTgt spid="963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3590"/>
                                        </p:tgtEl>
                                        <p:attrNameLst>
                                          <p:attrName>style.visibility</p:attrName>
                                        </p:attrNameLst>
                                      </p:cBhvr>
                                      <p:to>
                                        <p:strVal val="visible"/>
                                      </p:to>
                                    </p:set>
                                    <p:animEffect transition="in" filter="wipe(left)">
                                      <p:cBhvr>
                                        <p:cTn id="12" dur="2000"/>
                                        <p:tgtEl>
                                          <p:spTgt spid="963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63591"/>
                                        </p:tgtEl>
                                        <p:attrNameLst>
                                          <p:attrName>style.visibility</p:attrName>
                                        </p:attrNameLst>
                                      </p:cBhvr>
                                      <p:to>
                                        <p:strVal val="visible"/>
                                      </p:to>
                                    </p:set>
                                    <p:animEffect transition="in" filter="wipe(up)">
                                      <p:cBhvr>
                                        <p:cTn id="17" dur="2000"/>
                                        <p:tgtEl>
                                          <p:spTgt spid="9635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63592"/>
                                        </p:tgtEl>
                                        <p:attrNameLst>
                                          <p:attrName>style.visibility</p:attrName>
                                        </p:attrNameLst>
                                      </p:cBhvr>
                                      <p:to>
                                        <p:strVal val="visible"/>
                                      </p:to>
                                    </p:set>
                                    <p:animEffect transition="in" filter="wipe(up)">
                                      <p:cBhvr>
                                        <p:cTn id="22" dur="2000"/>
                                        <p:tgtEl>
                                          <p:spTgt spid="9635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963593"/>
                                        </p:tgtEl>
                                        <p:attrNameLst>
                                          <p:attrName>style.visibility</p:attrName>
                                        </p:attrNameLst>
                                      </p:cBhvr>
                                      <p:to>
                                        <p:strVal val="visible"/>
                                      </p:to>
                                    </p:set>
                                    <p:animEffect transition="in" filter="wipe(right)">
                                      <p:cBhvr>
                                        <p:cTn id="27" dur="2000"/>
                                        <p:tgtEl>
                                          <p:spTgt spid="9635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963594"/>
                                        </p:tgtEl>
                                        <p:attrNameLst>
                                          <p:attrName>style.visibility</p:attrName>
                                        </p:attrNameLst>
                                      </p:cBhvr>
                                      <p:to>
                                        <p:strVal val="visible"/>
                                      </p:to>
                                    </p:set>
                                    <p:animEffect transition="in" filter="wipe(right)">
                                      <p:cBhvr>
                                        <p:cTn id="32" dur="2000"/>
                                        <p:tgtEl>
                                          <p:spTgt spid="9635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963595"/>
                                        </p:tgtEl>
                                        <p:attrNameLst>
                                          <p:attrName>style.visibility</p:attrName>
                                        </p:attrNameLst>
                                      </p:cBhvr>
                                      <p:to>
                                        <p:strVal val="visible"/>
                                      </p:to>
                                    </p:set>
                                    <p:animEffect transition="in" filter="wipe(right)">
                                      <p:cBhvr>
                                        <p:cTn id="37" dur="2000"/>
                                        <p:tgtEl>
                                          <p:spTgt spid="963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5954" name="Picture 2" descr="Fig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descr="Fig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Fig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Fig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Fig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Fig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Fig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Fig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457200"/>
            <a:ext cx="7543800" cy="573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20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20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20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20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20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pPr marL="107950" eaLnBrk="1" hangingPunct="1"/>
            <a:r>
              <a:rPr lang="en-US" altLang="en-US" dirty="0"/>
              <a:t>Sorting Out the Theories</a:t>
            </a:r>
          </a:p>
          <a:p>
            <a:pPr marL="107950" eaLnBrk="1" hangingPunct="1"/>
            <a:r>
              <a:rPr lang="en-AU" altLang="en-US" b="0" dirty="0">
                <a:solidFill>
                  <a:schemeClr val="tx1"/>
                </a:solidFill>
              </a:rPr>
              <a:t>Each theory teaches us something of value but not the whole story.</a:t>
            </a:r>
          </a:p>
          <a:p>
            <a:pPr marL="107950" eaLnBrk="1" hangingPunct="1"/>
            <a:r>
              <a:rPr lang="en-AU" altLang="en-US" b="0" dirty="0">
                <a:solidFill>
                  <a:schemeClr val="tx1"/>
                </a:solidFill>
              </a:rPr>
              <a:t>Classical theory reminds us that our physical resources are limited and we need technological advances to grow.</a:t>
            </a:r>
          </a:p>
          <a:p>
            <a:pPr marL="107950" eaLnBrk="1" hangingPunct="1"/>
            <a:r>
              <a:rPr lang="en-AU" altLang="en-US" b="0" dirty="0">
                <a:solidFill>
                  <a:schemeClr val="tx1"/>
                </a:solidFill>
              </a:rPr>
              <a:t>Neoclassical theory’s emphasis of diminishing returns to capital means we need technological advances to grow.</a:t>
            </a:r>
          </a:p>
          <a:p>
            <a:pPr marL="107950" eaLnBrk="1" hangingPunct="1"/>
            <a:r>
              <a:rPr lang="en-AU" altLang="en-US" b="0" dirty="0">
                <a:solidFill>
                  <a:schemeClr val="tx1"/>
                </a:solidFill>
              </a:rPr>
              <a:t>New theory emphasizes the capacity of human resources to innovate at a pace that offsets diminishing returns.</a:t>
            </a:r>
          </a:p>
        </p:txBody>
      </p:sp>
      <p:sp>
        <p:nvSpPr>
          <p:cNvPr id="128002" name="Rectangle 5"/>
          <p:cNvSpPr>
            <a:spLocks noGrp="1" noChangeArrowheads="1"/>
          </p:cNvSpPr>
          <p:nvPr>
            <p:ph type="title"/>
          </p:nvPr>
        </p:nvSpPr>
        <p:spPr>
          <a:xfrm>
            <a:off x="1152000" y="304800"/>
            <a:ext cx="60108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Effect transition="in" filter="wipe(down)">
                                      <p:cBhvr>
                                        <p:cTn id="7" dur="500"/>
                                        <p:tgtEl>
                                          <p:spTgt spid="130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0051">
                                            <p:txEl>
                                              <p:pRg st="2" end="2"/>
                                            </p:txEl>
                                          </p:spTgt>
                                        </p:tgtEl>
                                        <p:attrNameLst>
                                          <p:attrName>style.visibility</p:attrName>
                                        </p:attrNameLst>
                                      </p:cBhvr>
                                      <p:to>
                                        <p:strVal val="visible"/>
                                      </p:to>
                                    </p:set>
                                    <p:animEffect transition="in" filter="wipe(down)">
                                      <p:cBhvr>
                                        <p:cTn id="12" dur="500"/>
                                        <p:tgtEl>
                                          <p:spTgt spid="1300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0051">
                                            <p:txEl>
                                              <p:pRg st="3" end="3"/>
                                            </p:txEl>
                                          </p:spTgt>
                                        </p:tgtEl>
                                        <p:attrNameLst>
                                          <p:attrName>style.visibility</p:attrName>
                                        </p:attrNameLst>
                                      </p:cBhvr>
                                      <p:to>
                                        <p:strVal val="visible"/>
                                      </p:to>
                                    </p:set>
                                    <p:animEffect transition="in" filter="wipe(down)">
                                      <p:cBhvr>
                                        <p:cTn id="17" dur="500"/>
                                        <p:tgtEl>
                                          <p:spTgt spid="1300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30051">
                                            <p:txEl>
                                              <p:pRg st="4" end="4"/>
                                            </p:txEl>
                                          </p:spTgt>
                                        </p:tgtEl>
                                        <p:attrNameLst>
                                          <p:attrName>style.visibility</p:attrName>
                                        </p:attrNameLst>
                                      </p:cBhvr>
                                      <p:to>
                                        <p:strVal val="visible"/>
                                      </p:to>
                                    </p:set>
                                    <p:animEffect transition="in" filter="wipe(down)">
                                      <p:cBhvr>
                                        <p:cTn id="22" dur="500"/>
                                        <p:tgtEl>
                                          <p:spTgt spid="130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0115" name="Rectangle 3"/>
          <p:cNvSpPr>
            <a:spLocks noGrp="1" noChangeArrowheads="1"/>
          </p:cNvSpPr>
          <p:nvPr>
            <p:ph idx="1"/>
          </p:nvPr>
        </p:nvSpPr>
        <p:spPr/>
        <p:txBody>
          <a:bodyPr/>
          <a:lstStyle/>
          <a:p>
            <a:pPr>
              <a:defRPr/>
            </a:pPr>
            <a:r>
              <a:rPr lang="en-GB" dirty="0"/>
              <a:t>Economic Growth Versus Business Cycle Expansion</a:t>
            </a:r>
            <a:endParaRPr lang="en-US" dirty="0"/>
          </a:p>
          <a:p>
            <a:pPr lvl="1">
              <a:defRPr/>
            </a:pPr>
            <a:r>
              <a:rPr lang="en-GB" dirty="0"/>
              <a:t>Real GDP can increase for two distinct reasons: </a:t>
            </a:r>
          </a:p>
          <a:p>
            <a:pPr marL="450850" lvl="1" indent="-358775">
              <a:buClr>
                <a:schemeClr val="tx1"/>
              </a:buClr>
              <a:buFont typeface="Wingdings" panose="05000000000000000000" pitchFamily="2" charset="2"/>
              <a:buAutoNum type="arabicPeriod"/>
              <a:defRPr/>
            </a:pPr>
            <a:r>
              <a:rPr lang="en-GB" dirty="0"/>
              <a:t>The economy might be returning to full employment in an expansion phase of the business cycle.</a:t>
            </a:r>
          </a:p>
          <a:p>
            <a:pPr marL="450850" lvl="1" indent="-358775">
              <a:buClr>
                <a:schemeClr val="tx1"/>
              </a:buClr>
              <a:buFont typeface="Wingdings" panose="05000000000000000000" pitchFamily="2" charset="2"/>
              <a:buAutoNum type="arabicPeriod"/>
              <a:defRPr/>
            </a:pPr>
            <a:r>
              <a:rPr lang="en-GB" i="1" dirty="0"/>
              <a:t>Potential </a:t>
            </a:r>
            <a:r>
              <a:rPr lang="en-GB" dirty="0"/>
              <a:t>GDP might be increasing.</a:t>
            </a:r>
          </a:p>
          <a:p>
            <a:pPr lvl="1">
              <a:defRPr/>
            </a:pPr>
            <a:r>
              <a:rPr lang="en-GB" dirty="0"/>
              <a:t>The return to full employment in an expansion phase of the business cycle isn’t economic growth.</a:t>
            </a:r>
          </a:p>
          <a:p>
            <a:pPr lvl="1">
              <a:defRPr/>
            </a:pPr>
            <a:r>
              <a:rPr lang="en-GB" dirty="0"/>
              <a:t>The expansion of potential GDP is economic growth.</a:t>
            </a:r>
            <a:endParaRPr dirty="0"/>
          </a:p>
        </p:txBody>
      </p:sp>
      <p:sp>
        <p:nvSpPr>
          <p:cNvPr id="19458" name="Rectangle 13"/>
          <p:cNvSpPr>
            <a:spLocks noGrp="1" noChangeArrowheads="1"/>
          </p:cNvSpPr>
          <p:nvPr>
            <p:ph type="title"/>
          </p:nvPr>
        </p:nvSpPr>
        <p:spPr>
          <a:noFill/>
        </p:spPr>
        <p:txBody>
          <a:bodyPr/>
          <a:lstStyle/>
          <a:p>
            <a:pPr eaLnBrk="1" hangingPunct="1"/>
            <a:r>
              <a:rPr lang="en-US" altLang="en-US"/>
              <a:t>The Basics of Economic Growth</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0115">
                                            <p:txEl>
                                              <p:pRg st="1" end="1"/>
                                            </p:txEl>
                                          </p:spTgt>
                                        </p:tgtEl>
                                        <p:attrNameLst>
                                          <p:attrName>style.visibility</p:attrName>
                                        </p:attrNameLst>
                                      </p:cBhvr>
                                      <p:to>
                                        <p:strVal val="visible"/>
                                      </p:to>
                                    </p:set>
                                    <p:animEffect transition="in" filter="wipe(left)">
                                      <p:cBhvr>
                                        <p:cTn id="7" dur="1000"/>
                                        <p:tgtEl>
                                          <p:spTgt spid="7301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0115">
                                            <p:txEl>
                                              <p:pRg st="2" end="2"/>
                                            </p:txEl>
                                          </p:spTgt>
                                        </p:tgtEl>
                                        <p:attrNameLst>
                                          <p:attrName>style.visibility</p:attrName>
                                        </p:attrNameLst>
                                      </p:cBhvr>
                                      <p:to>
                                        <p:strVal val="visible"/>
                                      </p:to>
                                    </p:set>
                                    <p:animEffect transition="in" filter="wipe(left)">
                                      <p:cBhvr>
                                        <p:cTn id="12" dur="1000"/>
                                        <p:tgtEl>
                                          <p:spTgt spid="7301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0115">
                                            <p:txEl>
                                              <p:pRg st="3" end="3"/>
                                            </p:txEl>
                                          </p:spTgt>
                                        </p:tgtEl>
                                        <p:attrNameLst>
                                          <p:attrName>style.visibility</p:attrName>
                                        </p:attrNameLst>
                                      </p:cBhvr>
                                      <p:to>
                                        <p:strVal val="visible"/>
                                      </p:to>
                                    </p:set>
                                    <p:animEffect transition="in" filter="wipe(left)">
                                      <p:cBhvr>
                                        <p:cTn id="17" dur="1000"/>
                                        <p:tgtEl>
                                          <p:spTgt spid="7301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0115">
                                            <p:txEl>
                                              <p:pRg st="4" end="4"/>
                                            </p:txEl>
                                          </p:spTgt>
                                        </p:tgtEl>
                                        <p:attrNameLst>
                                          <p:attrName>style.visibility</p:attrName>
                                        </p:attrNameLst>
                                      </p:cBhvr>
                                      <p:to>
                                        <p:strVal val="visible"/>
                                      </p:to>
                                    </p:set>
                                    <p:animEffect transition="in" filter="wipe(left)">
                                      <p:cBhvr>
                                        <p:cTn id="22" dur="1000"/>
                                        <p:tgtEl>
                                          <p:spTgt spid="7301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0115">
                                            <p:txEl>
                                              <p:pRg st="5" end="5"/>
                                            </p:txEl>
                                          </p:spTgt>
                                        </p:tgtEl>
                                        <p:attrNameLst>
                                          <p:attrName>style.visibility</p:attrName>
                                        </p:attrNameLst>
                                      </p:cBhvr>
                                      <p:to>
                                        <p:strVal val="visible"/>
                                      </p:to>
                                    </p:set>
                                    <p:animEffect transition="in" filter="wipe(left)">
                                      <p:cBhvr>
                                        <p:cTn id="27" dur="1000"/>
                                        <p:tgtEl>
                                          <p:spTgt spid="73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bldLvl="3"/>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p:txBody>
          <a:bodyPr/>
          <a:lstStyle/>
          <a:p>
            <a:pPr marL="107950" eaLnBrk="1" hangingPunct="1"/>
            <a:r>
              <a:rPr lang="en-US" altLang="en-US" dirty="0"/>
              <a:t>The Empirical Evidence on the Causes of Economic Growth</a:t>
            </a:r>
          </a:p>
          <a:p>
            <a:pPr marL="107950" eaLnBrk="1" hangingPunct="1"/>
            <a:r>
              <a:rPr lang="en-AU" altLang="en-US" b="0" dirty="0">
                <a:solidFill>
                  <a:schemeClr val="tx1"/>
                </a:solidFill>
              </a:rPr>
              <a:t>Economic growth makes progress by the interplay of theory and empirical evidence.</a:t>
            </a:r>
          </a:p>
          <a:p>
            <a:pPr marL="107950" eaLnBrk="1" hangingPunct="1"/>
            <a:r>
              <a:rPr lang="en-AU" altLang="en-US" b="0" dirty="0">
                <a:solidFill>
                  <a:schemeClr val="tx1"/>
                </a:solidFill>
              </a:rPr>
              <a:t>Theory makes predictions about what we will observe if it is correct.</a:t>
            </a:r>
          </a:p>
          <a:p>
            <a:pPr marL="107950" eaLnBrk="1" hangingPunct="1"/>
            <a:r>
              <a:rPr lang="en-AU" altLang="en-US" b="0" dirty="0">
                <a:solidFill>
                  <a:schemeClr val="tx1"/>
                </a:solidFill>
              </a:rPr>
              <a:t>Empirical evidence provides the data for testing the theory.</a:t>
            </a:r>
          </a:p>
          <a:p>
            <a:pPr marL="107950" eaLnBrk="1" hangingPunct="1"/>
            <a:r>
              <a:rPr lang="en-AU" altLang="en-US" b="0" dirty="0">
                <a:solidFill>
                  <a:schemeClr val="tx1"/>
                </a:solidFill>
              </a:rPr>
              <a:t>Table 6.1 on the next slide summarizes the more robust influences on growth that economists have discovered.</a:t>
            </a:r>
            <a:endParaRPr lang="en-US" altLang="en-US" b="0" dirty="0">
              <a:solidFill>
                <a:schemeClr val="tx1"/>
              </a:solidFill>
            </a:endParaRPr>
          </a:p>
        </p:txBody>
      </p:sp>
      <p:sp>
        <p:nvSpPr>
          <p:cNvPr id="130050" name="Rectangle 5"/>
          <p:cNvSpPr>
            <a:spLocks noGrp="1" noChangeArrowheads="1"/>
          </p:cNvSpPr>
          <p:nvPr>
            <p:ph type="title"/>
          </p:nvPr>
        </p:nvSpPr>
        <p:spPr>
          <a:xfrm>
            <a:off x="1152000" y="304800"/>
            <a:ext cx="59346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2099">
                                            <p:txEl>
                                              <p:pRg st="1" end="1"/>
                                            </p:txEl>
                                          </p:spTgt>
                                        </p:tgtEl>
                                        <p:attrNameLst>
                                          <p:attrName>style.visibility</p:attrName>
                                        </p:attrNameLst>
                                      </p:cBhvr>
                                      <p:to>
                                        <p:strVal val="visible"/>
                                      </p:to>
                                    </p:set>
                                    <p:animEffect transition="in" filter="wipe(down)">
                                      <p:cBhvr>
                                        <p:cTn id="7" dur="500"/>
                                        <p:tgtEl>
                                          <p:spTgt spid="132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2099">
                                            <p:txEl>
                                              <p:pRg st="2" end="2"/>
                                            </p:txEl>
                                          </p:spTgt>
                                        </p:tgtEl>
                                        <p:attrNameLst>
                                          <p:attrName>style.visibility</p:attrName>
                                        </p:attrNameLst>
                                      </p:cBhvr>
                                      <p:to>
                                        <p:strVal val="visible"/>
                                      </p:to>
                                    </p:set>
                                    <p:animEffect transition="in" filter="wipe(down)">
                                      <p:cBhvr>
                                        <p:cTn id="12" dur="500"/>
                                        <p:tgtEl>
                                          <p:spTgt spid="132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2099">
                                            <p:txEl>
                                              <p:pRg st="3" end="3"/>
                                            </p:txEl>
                                          </p:spTgt>
                                        </p:tgtEl>
                                        <p:attrNameLst>
                                          <p:attrName>style.visibility</p:attrName>
                                        </p:attrNameLst>
                                      </p:cBhvr>
                                      <p:to>
                                        <p:strVal val="visible"/>
                                      </p:to>
                                    </p:set>
                                    <p:animEffect transition="in" filter="wipe(down)">
                                      <p:cBhvr>
                                        <p:cTn id="17" dur="500"/>
                                        <p:tgtEl>
                                          <p:spTgt spid="132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xEl>
                                              <p:pRg st="4" end="4"/>
                                            </p:txEl>
                                          </p:spTgt>
                                        </p:tgtEl>
                                        <p:attrNameLst>
                                          <p:attrName>style.visibility</p:attrName>
                                        </p:attrNameLst>
                                      </p:cBhvr>
                                      <p:to>
                                        <p:strVal val="visible"/>
                                      </p:to>
                                    </p:set>
                                    <p:animEffect transition="in" filter="wipe(down)">
                                      <p:cBhvr>
                                        <p:cTn id="22" dur="500"/>
                                        <p:tgtEl>
                                          <p:spTgt spid="132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5"/>
          <p:cNvSpPr>
            <a:spLocks noGrp="1" noChangeArrowheads="1"/>
          </p:cNvSpPr>
          <p:nvPr>
            <p:ph type="title"/>
          </p:nvPr>
        </p:nvSpPr>
        <p:spPr>
          <a:xfrm>
            <a:off x="1152000" y="304800"/>
            <a:ext cx="6315600" cy="1133475"/>
          </a:xfrm>
          <a:noFill/>
        </p:spPr>
        <p:txBody>
          <a:bodyPr/>
          <a:lstStyle/>
          <a:p>
            <a:pPr eaLnBrk="1" hangingPunct="1"/>
            <a:r>
              <a:rPr lang="en-US" altLang="en-US" dirty="0"/>
              <a:t>Growth Theories, Evidence, and Policies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905000"/>
            <a:ext cx="8564880" cy="4053840"/>
          </a:xfrm>
          <a:prstGeom prst="rect">
            <a:avLst/>
          </a:prstGeom>
        </p:spPr>
      </p:pic>
    </p:spTree>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3" name="Rectangle 3"/>
          <p:cNvSpPr>
            <a:spLocks noGrp="1" noChangeArrowheads="1"/>
          </p:cNvSpPr>
          <p:nvPr>
            <p:ph idx="1"/>
          </p:nvPr>
        </p:nvSpPr>
        <p:spPr/>
        <p:txBody>
          <a:bodyPr/>
          <a:lstStyle/>
          <a:p>
            <a:pPr marL="107950" eaLnBrk="1" hangingPunct="1"/>
            <a:r>
              <a:rPr lang="en-US" altLang="en-US" dirty="0"/>
              <a:t>Policies for Achieving Faster Growth</a:t>
            </a:r>
          </a:p>
          <a:p>
            <a:pPr marL="107950" lvl="1" eaLnBrk="1" hangingPunct="1"/>
            <a:r>
              <a:rPr dirty="0"/>
              <a:t>Growth accounting tells us that to achieve faster economic growth we must either increase the growth rate of capital per hour of labor or increase the pace of technological change.</a:t>
            </a:r>
          </a:p>
          <a:p>
            <a:pPr marL="107950" lvl="1" eaLnBrk="1" hangingPunct="1"/>
            <a:r>
              <a:rPr dirty="0"/>
              <a:t>The main suggestions for achieving these objectives are</a:t>
            </a:r>
          </a:p>
          <a:p>
            <a:pPr marL="107950" lvl="1" eaLnBrk="1" hangingPunct="1"/>
            <a:r>
              <a:rPr b="1" dirty="0">
                <a:solidFill>
                  <a:srgbClr val="7030A0"/>
                </a:solidFill>
              </a:rPr>
              <a:t>Stimulate Saving</a:t>
            </a:r>
          </a:p>
          <a:p>
            <a:pPr marL="107950" lvl="1" eaLnBrk="1" hangingPunct="1"/>
            <a:r>
              <a:rPr dirty="0"/>
              <a:t>Saving finances investment. So higher saving rates might increase physical capital growth.</a:t>
            </a:r>
          </a:p>
          <a:p>
            <a:pPr marL="107950" lvl="1" eaLnBrk="1" hangingPunct="1"/>
            <a:r>
              <a:rPr dirty="0"/>
              <a:t>Tax incentives might be provided to boost saving.</a:t>
            </a:r>
          </a:p>
        </p:txBody>
      </p:sp>
      <p:sp>
        <p:nvSpPr>
          <p:cNvPr id="134146" name="Rectangle 5"/>
          <p:cNvSpPr>
            <a:spLocks noGrp="1" noChangeArrowheads="1"/>
          </p:cNvSpPr>
          <p:nvPr>
            <p:ph type="title"/>
          </p:nvPr>
        </p:nvSpPr>
        <p:spPr>
          <a:xfrm>
            <a:off x="1152000" y="304800"/>
            <a:ext cx="62394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wipe(left)">
                                      <p:cBhvr>
                                        <p:cTn id="7" dur="1000"/>
                                        <p:tgtEl>
                                          <p:spTgt spid="430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083">
                                            <p:txEl>
                                              <p:pRg st="2" end="2"/>
                                            </p:txEl>
                                          </p:spTgt>
                                        </p:tgtEl>
                                        <p:attrNameLst>
                                          <p:attrName>style.visibility</p:attrName>
                                        </p:attrNameLst>
                                      </p:cBhvr>
                                      <p:to>
                                        <p:strVal val="visible"/>
                                      </p:to>
                                    </p:set>
                                    <p:animEffect transition="in" filter="wipe(left)">
                                      <p:cBhvr>
                                        <p:cTn id="12" dur="1000"/>
                                        <p:tgtEl>
                                          <p:spTgt spid="430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083">
                                            <p:txEl>
                                              <p:pRg st="3" end="3"/>
                                            </p:txEl>
                                          </p:spTgt>
                                        </p:tgtEl>
                                        <p:attrNameLst>
                                          <p:attrName>style.visibility</p:attrName>
                                        </p:attrNameLst>
                                      </p:cBhvr>
                                      <p:to>
                                        <p:strVal val="visible"/>
                                      </p:to>
                                    </p:set>
                                    <p:animEffect transition="in" filter="wipe(left)">
                                      <p:cBhvr>
                                        <p:cTn id="17" dur="1000"/>
                                        <p:tgtEl>
                                          <p:spTgt spid="4300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083">
                                            <p:txEl>
                                              <p:pRg st="4" end="4"/>
                                            </p:txEl>
                                          </p:spTgt>
                                        </p:tgtEl>
                                        <p:attrNameLst>
                                          <p:attrName>style.visibility</p:attrName>
                                        </p:attrNameLst>
                                      </p:cBhvr>
                                      <p:to>
                                        <p:strVal val="visible"/>
                                      </p:to>
                                    </p:set>
                                    <p:animEffect transition="in" filter="wipe(left)">
                                      <p:cBhvr>
                                        <p:cTn id="22" dur="1000"/>
                                        <p:tgtEl>
                                          <p:spTgt spid="4300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083">
                                            <p:txEl>
                                              <p:pRg st="5" end="5"/>
                                            </p:txEl>
                                          </p:spTgt>
                                        </p:tgtEl>
                                        <p:attrNameLst>
                                          <p:attrName>style.visibility</p:attrName>
                                        </p:attrNameLst>
                                      </p:cBhvr>
                                      <p:to>
                                        <p:strVal val="visible"/>
                                      </p:to>
                                    </p:set>
                                    <p:animEffect transition="in" filter="wipe(left)">
                                      <p:cBhvr>
                                        <p:cTn id="27" dur="1000"/>
                                        <p:tgtEl>
                                          <p:spTgt spid="430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1107" name="Rectangle 3"/>
          <p:cNvSpPr>
            <a:spLocks noGrp="1" noChangeArrowheads="1"/>
          </p:cNvSpPr>
          <p:nvPr>
            <p:ph idx="1"/>
          </p:nvPr>
        </p:nvSpPr>
        <p:spPr/>
        <p:txBody>
          <a:bodyPr/>
          <a:lstStyle/>
          <a:p>
            <a:pPr marL="107950" lvl="1" eaLnBrk="1" hangingPunct="1"/>
            <a:r>
              <a:rPr b="1" dirty="0">
                <a:solidFill>
                  <a:srgbClr val="7030A0"/>
                </a:solidFill>
              </a:rPr>
              <a:t>Stimulate Research and Development</a:t>
            </a:r>
          </a:p>
          <a:p>
            <a:pPr marL="107950" lvl="1" eaLnBrk="1" hangingPunct="1"/>
            <a:r>
              <a:rPr dirty="0"/>
              <a:t>Because the fruits of </a:t>
            </a:r>
            <a:r>
              <a:rPr i="1" dirty="0"/>
              <a:t>basic</a:t>
            </a:r>
            <a:r>
              <a:rPr dirty="0"/>
              <a:t> research and development efforts can be used by everyone, not all the benefit of a discovery falls to the initial discoverer.</a:t>
            </a:r>
          </a:p>
          <a:p>
            <a:pPr marL="107950" lvl="1" eaLnBrk="1" hangingPunct="1"/>
            <a:r>
              <a:rPr dirty="0"/>
              <a:t>So the market might allocate too few resources to research and development.</a:t>
            </a:r>
          </a:p>
          <a:p>
            <a:pPr marL="107950" lvl="1" eaLnBrk="1" hangingPunct="1"/>
            <a:r>
              <a:rPr dirty="0"/>
              <a:t>Government subsidies and direct funding might stimulate basic research and development.</a:t>
            </a:r>
          </a:p>
          <a:p>
            <a:pPr marL="107950" lvl="1" eaLnBrk="1" hangingPunct="1"/>
            <a:endParaRPr dirty="0"/>
          </a:p>
        </p:txBody>
      </p:sp>
      <p:sp>
        <p:nvSpPr>
          <p:cNvPr id="136194" name="Rectangle 5"/>
          <p:cNvSpPr>
            <a:spLocks noGrp="1" noChangeArrowheads="1"/>
          </p:cNvSpPr>
          <p:nvPr>
            <p:ph type="title"/>
          </p:nvPr>
        </p:nvSpPr>
        <p:spPr>
          <a:xfrm>
            <a:off x="1152000" y="304800"/>
            <a:ext cx="63156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107">
                                            <p:txEl>
                                              <p:pRg st="1" end="1"/>
                                            </p:txEl>
                                          </p:spTgt>
                                        </p:tgtEl>
                                        <p:attrNameLst>
                                          <p:attrName>style.visibility</p:attrName>
                                        </p:attrNameLst>
                                      </p:cBhvr>
                                      <p:to>
                                        <p:strVal val="visible"/>
                                      </p:to>
                                    </p:set>
                                    <p:animEffect transition="in" filter="wipe(left)">
                                      <p:cBhvr>
                                        <p:cTn id="7" dur="1000"/>
                                        <p:tgtEl>
                                          <p:spTgt spid="431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1107">
                                            <p:txEl>
                                              <p:pRg st="2" end="2"/>
                                            </p:txEl>
                                          </p:spTgt>
                                        </p:tgtEl>
                                        <p:attrNameLst>
                                          <p:attrName>style.visibility</p:attrName>
                                        </p:attrNameLst>
                                      </p:cBhvr>
                                      <p:to>
                                        <p:strVal val="visible"/>
                                      </p:to>
                                    </p:set>
                                    <p:animEffect transition="in" filter="wipe(left)">
                                      <p:cBhvr>
                                        <p:cTn id="12" dur="1000"/>
                                        <p:tgtEl>
                                          <p:spTgt spid="431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07">
                                            <p:txEl>
                                              <p:pRg st="3" end="3"/>
                                            </p:txEl>
                                          </p:spTgt>
                                        </p:tgtEl>
                                        <p:attrNameLst>
                                          <p:attrName>style.visibility</p:attrName>
                                        </p:attrNameLst>
                                      </p:cBhvr>
                                      <p:to>
                                        <p:strVal val="visible"/>
                                      </p:to>
                                    </p:set>
                                    <p:animEffect transition="in" filter="wipe(left)">
                                      <p:cBhvr>
                                        <p:cTn id="17" dur="1000"/>
                                        <p:tgtEl>
                                          <p:spTgt spid="431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5" name="Rectangle 3"/>
          <p:cNvSpPr>
            <a:spLocks noGrp="1" noChangeArrowheads="1"/>
          </p:cNvSpPr>
          <p:nvPr>
            <p:ph idx="1"/>
          </p:nvPr>
        </p:nvSpPr>
        <p:spPr/>
        <p:txBody>
          <a:bodyPr/>
          <a:lstStyle/>
          <a:p>
            <a:pPr marL="107950" lvl="1" eaLnBrk="1" hangingPunct="1"/>
            <a:r>
              <a:rPr b="1" dirty="0">
                <a:solidFill>
                  <a:srgbClr val="7030A0"/>
                </a:solidFill>
              </a:rPr>
              <a:t>Improve the Quality of Education</a:t>
            </a:r>
          </a:p>
          <a:p>
            <a:pPr marL="107950" lvl="1" eaLnBrk="1" hangingPunct="1"/>
            <a:r>
              <a:rPr dirty="0"/>
              <a:t>The benefits from education spread beyond the person being educated, so there is a tendency to under invest in education. </a:t>
            </a:r>
          </a:p>
          <a:p>
            <a:pPr marL="107950" lvl="1" eaLnBrk="1" hangingPunct="1"/>
            <a:r>
              <a:rPr b="1" dirty="0">
                <a:solidFill>
                  <a:srgbClr val="7030A0"/>
                </a:solidFill>
              </a:rPr>
              <a:t>Provide International Aid to Developing Nations</a:t>
            </a:r>
          </a:p>
          <a:p>
            <a:pPr marL="107950" lvl="1" eaLnBrk="1" hangingPunct="1"/>
            <a:r>
              <a:rPr dirty="0"/>
              <a:t>If rich countries give financial aid to developing countries, investment and growth will increase.</a:t>
            </a:r>
          </a:p>
          <a:p>
            <a:pPr marL="107950" lvl="1" eaLnBrk="1" hangingPunct="1"/>
            <a:r>
              <a:rPr dirty="0"/>
              <a:t>But data on the effect of aid shows that it has had zero or a negative effect.</a:t>
            </a:r>
          </a:p>
          <a:p>
            <a:pPr marL="107950" lvl="1" eaLnBrk="1" hangingPunct="1"/>
            <a:endParaRPr dirty="0"/>
          </a:p>
        </p:txBody>
      </p:sp>
      <p:sp>
        <p:nvSpPr>
          <p:cNvPr id="138242" name="Rectangle 5"/>
          <p:cNvSpPr>
            <a:spLocks noGrp="1" noChangeArrowheads="1"/>
          </p:cNvSpPr>
          <p:nvPr>
            <p:ph type="title"/>
          </p:nvPr>
        </p:nvSpPr>
        <p:spPr>
          <a:xfrm>
            <a:off x="1152000" y="304800"/>
            <a:ext cx="61632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3155">
                                            <p:txEl>
                                              <p:pRg st="1" end="1"/>
                                            </p:txEl>
                                          </p:spTgt>
                                        </p:tgtEl>
                                        <p:attrNameLst>
                                          <p:attrName>style.visibility</p:attrName>
                                        </p:attrNameLst>
                                      </p:cBhvr>
                                      <p:to>
                                        <p:strVal val="visible"/>
                                      </p:to>
                                    </p:set>
                                    <p:animEffect transition="in" filter="wipe(left)">
                                      <p:cBhvr>
                                        <p:cTn id="7" dur="1000"/>
                                        <p:tgtEl>
                                          <p:spTgt spid="433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3155">
                                            <p:txEl>
                                              <p:pRg st="2" end="2"/>
                                            </p:txEl>
                                          </p:spTgt>
                                        </p:tgtEl>
                                        <p:attrNameLst>
                                          <p:attrName>style.visibility</p:attrName>
                                        </p:attrNameLst>
                                      </p:cBhvr>
                                      <p:to>
                                        <p:strVal val="visible"/>
                                      </p:to>
                                    </p:set>
                                    <p:animEffect transition="in" filter="wipe(left)">
                                      <p:cBhvr>
                                        <p:cTn id="12" dur="1000"/>
                                        <p:tgtEl>
                                          <p:spTgt spid="433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3155">
                                            <p:txEl>
                                              <p:pRg st="3" end="3"/>
                                            </p:txEl>
                                          </p:spTgt>
                                        </p:tgtEl>
                                        <p:attrNameLst>
                                          <p:attrName>style.visibility</p:attrName>
                                        </p:attrNameLst>
                                      </p:cBhvr>
                                      <p:to>
                                        <p:strVal val="visible"/>
                                      </p:to>
                                    </p:set>
                                    <p:animEffect transition="in" filter="wipe(left)">
                                      <p:cBhvr>
                                        <p:cTn id="17" dur="1000"/>
                                        <p:tgtEl>
                                          <p:spTgt spid="4331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3155">
                                            <p:txEl>
                                              <p:pRg st="4" end="4"/>
                                            </p:txEl>
                                          </p:spTgt>
                                        </p:tgtEl>
                                        <p:attrNameLst>
                                          <p:attrName>style.visibility</p:attrName>
                                        </p:attrNameLst>
                                      </p:cBhvr>
                                      <p:to>
                                        <p:strVal val="visible"/>
                                      </p:to>
                                    </p:set>
                                    <p:animEffect transition="in" filter="wipe(left)">
                                      <p:cBhvr>
                                        <p:cTn id="22" dur="1000"/>
                                        <p:tgtEl>
                                          <p:spTgt spid="433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bldLvl="3"/>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5" name="Rectangle 3"/>
          <p:cNvSpPr>
            <a:spLocks noGrp="1" noChangeArrowheads="1"/>
          </p:cNvSpPr>
          <p:nvPr>
            <p:ph idx="1"/>
          </p:nvPr>
        </p:nvSpPr>
        <p:spPr/>
        <p:txBody>
          <a:bodyPr/>
          <a:lstStyle/>
          <a:p>
            <a:pPr marL="107950" lvl="1" eaLnBrk="1" hangingPunct="1"/>
            <a:r>
              <a:rPr b="1" dirty="0">
                <a:solidFill>
                  <a:srgbClr val="7030A0"/>
                </a:solidFill>
              </a:rPr>
              <a:t>Encourage International Trade</a:t>
            </a:r>
          </a:p>
          <a:p>
            <a:pPr marL="107950" lvl="1" eaLnBrk="1" hangingPunct="1"/>
            <a:r>
              <a:rPr dirty="0"/>
              <a:t>Free international trade stimulates growth by extracting all the available gains from specialization and trade.</a:t>
            </a:r>
          </a:p>
          <a:p>
            <a:pPr marL="107950" lvl="1" eaLnBrk="1" hangingPunct="1"/>
            <a:r>
              <a:rPr dirty="0"/>
              <a:t>The fastest growing nations are the ones with the fastest growing exports and imports.</a:t>
            </a:r>
          </a:p>
          <a:p>
            <a:pPr marL="107950" lvl="1" eaLnBrk="1" hangingPunct="1"/>
            <a:endParaRPr dirty="0"/>
          </a:p>
        </p:txBody>
      </p:sp>
      <p:sp>
        <p:nvSpPr>
          <p:cNvPr id="140290" name="Rectangle 5"/>
          <p:cNvSpPr>
            <a:spLocks noGrp="1" noChangeArrowheads="1"/>
          </p:cNvSpPr>
          <p:nvPr>
            <p:ph type="title"/>
          </p:nvPr>
        </p:nvSpPr>
        <p:spPr>
          <a:xfrm>
            <a:off x="1152000" y="304800"/>
            <a:ext cx="6087000" cy="1133475"/>
          </a:xfrm>
          <a:noFill/>
        </p:spPr>
        <p:txBody>
          <a:bodyPr/>
          <a:lstStyle/>
          <a:p>
            <a:pPr eaLnBrk="1" hangingPunct="1"/>
            <a:r>
              <a:rPr lang="en-US" altLang="en-US" dirty="0"/>
              <a:t>Growth Theories, Evidence, and Policies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wipe(left)">
                                      <p:cBhvr>
                                        <p:cTn id="7" dur="1000"/>
                                        <p:tgtEl>
                                          <p:spTgt spid="433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wipe(left)">
                                      <p:cBhvr>
                                        <p:cTn id="12" dur="1000"/>
                                        <p:tgtEl>
                                          <p:spTgt spid="433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wipe(left)">
                                      <p:cBhvr>
                                        <p:cTn id="17" dur="1000"/>
                                        <p:tgtEl>
                                          <p:spTgt spid="433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0115" name="Rectangle 3"/>
          <p:cNvSpPr>
            <a:spLocks noGrp="1" noChangeArrowheads="1"/>
          </p:cNvSpPr>
          <p:nvPr>
            <p:ph idx="1"/>
          </p:nvPr>
        </p:nvSpPr>
        <p:spPr>
          <a:xfrm>
            <a:off x="360363" y="1584325"/>
            <a:ext cx="4140200" cy="4816475"/>
          </a:xfrm>
        </p:spPr>
        <p:txBody>
          <a:bodyPr/>
          <a:lstStyle/>
          <a:p>
            <a:pPr marL="107950" lvl="1"/>
            <a:r>
              <a:rPr lang="en-GB" altLang="en-US" dirty="0"/>
              <a:t>Figure 6.1 illustrates the distinction.</a:t>
            </a:r>
          </a:p>
          <a:p>
            <a:pPr marL="107950" lvl="1"/>
            <a:r>
              <a:rPr lang="en-GB" altLang="en-US" dirty="0"/>
              <a:t>A return to full employment in an expansion is a movement from inside the </a:t>
            </a:r>
            <a:r>
              <a:rPr lang="en-GB" altLang="en-US" i="1" dirty="0"/>
              <a:t>PPF </a:t>
            </a:r>
            <a:r>
              <a:rPr lang="en-GB" altLang="en-US" dirty="0"/>
              <a:t>to a point on the </a:t>
            </a:r>
            <a:r>
              <a:rPr lang="en-GB" altLang="en-US" i="1" dirty="0"/>
              <a:t>PPF</a:t>
            </a:r>
            <a:r>
              <a:rPr lang="en-GB" altLang="en-US" dirty="0"/>
              <a:t>:</a:t>
            </a:r>
            <a:r>
              <a:rPr lang="en-GB" altLang="en-US" i="1" dirty="0"/>
              <a:t> </a:t>
            </a:r>
            <a:r>
              <a:rPr lang="en-GB" altLang="en-US" dirty="0"/>
              <a:t>from point </a:t>
            </a:r>
            <a:r>
              <a:rPr lang="en-GB" altLang="en-US" i="1" dirty="0"/>
              <a:t>A</a:t>
            </a:r>
            <a:r>
              <a:rPr lang="en-GB" altLang="en-US" dirty="0"/>
              <a:t> to point </a:t>
            </a:r>
            <a:r>
              <a:rPr lang="en-GB" altLang="en-US" i="1" dirty="0"/>
              <a:t>B</a:t>
            </a:r>
            <a:r>
              <a:rPr lang="en-GB" altLang="en-US" dirty="0"/>
              <a:t>.</a:t>
            </a:r>
          </a:p>
          <a:p>
            <a:pPr marL="107950" lvl="1"/>
            <a:r>
              <a:rPr lang="en-GB" altLang="en-US" dirty="0"/>
              <a:t>Economic growth is the outward shift of the </a:t>
            </a:r>
            <a:r>
              <a:rPr lang="en-GB" altLang="en-US" i="1" dirty="0"/>
              <a:t>PPF </a:t>
            </a:r>
            <a:r>
              <a:rPr lang="en-GB" altLang="en-US" dirty="0"/>
              <a:t>from </a:t>
            </a:r>
            <a:r>
              <a:rPr lang="en-GB" altLang="en-US" i="1" dirty="0"/>
              <a:t>PPF</a:t>
            </a:r>
            <a:r>
              <a:rPr lang="en-GB" altLang="en-US" sz="1800" baseline="-25000" dirty="0"/>
              <a:t>0</a:t>
            </a:r>
            <a:r>
              <a:rPr lang="en-GB" altLang="en-US" sz="1400" dirty="0"/>
              <a:t> </a:t>
            </a:r>
            <a:r>
              <a:rPr lang="en-GB" altLang="en-US" dirty="0"/>
              <a:t>to </a:t>
            </a:r>
            <a:r>
              <a:rPr lang="en-GB" altLang="en-US" i="1" dirty="0"/>
              <a:t>PPF</a:t>
            </a:r>
            <a:r>
              <a:rPr lang="en-GB" altLang="en-US" sz="1800" baseline="-25000" dirty="0"/>
              <a:t>1</a:t>
            </a:r>
            <a:r>
              <a:rPr lang="en-GB" altLang="en-US" sz="1400" dirty="0"/>
              <a:t> </a:t>
            </a:r>
            <a:r>
              <a:rPr lang="en-GB" altLang="en-US" dirty="0"/>
              <a:t>:</a:t>
            </a:r>
            <a:br>
              <a:rPr lang="en-GB" altLang="en-US" dirty="0"/>
            </a:br>
            <a:r>
              <a:rPr lang="en-GB" altLang="en-US" dirty="0"/>
              <a:t>from point </a:t>
            </a:r>
            <a:r>
              <a:rPr lang="en-GB" altLang="en-US" i="1" dirty="0"/>
              <a:t>B </a:t>
            </a:r>
            <a:r>
              <a:rPr lang="en-GB" altLang="en-US" dirty="0"/>
              <a:t>to point </a:t>
            </a:r>
            <a:r>
              <a:rPr lang="en-GB" altLang="en-US" i="1" dirty="0"/>
              <a:t>C.</a:t>
            </a:r>
            <a:endParaRPr lang="en-US" altLang="en-US" dirty="0"/>
          </a:p>
        </p:txBody>
      </p:sp>
      <p:sp>
        <p:nvSpPr>
          <p:cNvPr id="21507" name="Rectangle 13"/>
          <p:cNvSpPr>
            <a:spLocks noGrp="1" noChangeArrowheads="1"/>
          </p:cNvSpPr>
          <p:nvPr>
            <p:ph type="title"/>
          </p:nvPr>
        </p:nvSpPr>
        <p:spPr>
          <a:noFill/>
          <a:ln/>
        </p:spPr>
        <p:txBody>
          <a:bodyPr/>
          <a:lstStyle/>
          <a:p>
            <a:pPr eaLnBrk="1" hangingPunct="1"/>
            <a:r>
              <a:rPr lang="en-US" altLang="en-US"/>
              <a:t>The Basics of Economic Growth</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0002" y="1656000"/>
            <a:ext cx="4244340" cy="3962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002" y="1656000"/>
            <a:ext cx="4244340" cy="39624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0002" y="1656000"/>
            <a:ext cx="4244340" cy="39624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0002" y="1656000"/>
            <a:ext cx="4244340" cy="3962400"/>
          </a:xfrm>
          <a:prstGeom prst="rect">
            <a:avLst/>
          </a:prstGeom>
        </p:spPr>
      </p:pic>
      <p:pic>
        <p:nvPicPr>
          <p:cNvPr id="12" name="Picture 11">
            <a:hlinkClick r:id="rId7" action="ppaction://hlinksldjump" tooltip="Click to expand the figure"/>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0115">
                                            <p:txEl>
                                              <p:pRg st="1" end="1"/>
                                            </p:txEl>
                                          </p:spTgt>
                                        </p:tgtEl>
                                        <p:attrNameLst>
                                          <p:attrName>style.visibility</p:attrName>
                                        </p:attrNameLst>
                                      </p:cBhvr>
                                      <p:to>
                                        <p:strVal val="visible"/>
                                      </p:to>
                                    </p:set>
                                    <p:animEffect transition="in" filter="wipe(left)">
                                      <p:cBhvr>
                                        <p:cTn id="7" dur="1000"/>
                                        <p:tgtEl>
                                          <p:spTgt spid="7301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30115">
                                            <p:txEl>
                                              <p:pRg st="2" end="2"/>
                                            </p:txEl>
                                          </p:spTgt>
                                        </p:tgtEl>
                                        <p:attrNameLst>
                                          <p:attrName>style.visibility</p:attrName>
                                        </p:attrNameLst>
                                      </p:cBhvr>
                                      <p:to>
                                        <p:strVal val="visible"/>
                                      </p:to>
                                    </p:set>
                                    <p:animEffect transition="in" filter="wipe(left)">
                                      <p:cBhvr>
                                        <p:cTn id="18" dur="1000"/>
                                        <p:tgtEl>
                                          <p:spTgt spid="730115">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uiExpand="1" build="p" bldLvl="3"/>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62000"/>
            <a:ext cx="5305425" cy="4953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762000"/>
            <a:ext cx="5305425" cy="4953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762000"/>
            <a:ext cx="5305425" cy="49530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8800" y="762000"/>
            <a:ext cx="5305425" cy="495300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0115" name="Rectangle 3"/>
          <p:cNvSpPr>
            <a:spLocks noGrp="1" noChangeArrowheads="1"/>
          </p:cNvSpPr>
          <p:nvPr>
            <p:ph idx="1"/>
          </p:nvPr>
        </p:nvSpPr>
        <p:spPr>
          <a:xfrm>
            <a:off x="360363" y="1584325"/>
            <a:ext cx="3773098" cy="4525963"/>
          </a:xfrm>
        </p:spPr>
        <p:txBody>
          <a:bodyPr/>
          <a:lstStyle/>
          <a:p>
            <a:pPr marL="107950" lvl="1"/>
            <a:r>
              <a:rPr lang="en-GB" altLang="en-US" dirty="0"/>
              <a:t>The figure shows the growth rate of real GDP.</a:t>
            </a:r>
          </a:p>
          <a:p>
            <a:pPr marL="107950" lvl="1"/>
            <a:r>
              <a:rPr lang="en-GB" altLang="en-US" dirty="0"/>
              <a:t>The growth rate of potential GDP measures the pace of expansion of production possibilities and … </a:t>
            </a:r>
          </a:p>
          <a:p>
            <a:pPr marL="107950" lvl="1"/>
            <a:r>
              <a:rPr lang="en-GB" altLang="en-US" dirty="0"/>
              <a:t>smooths out the business cycle fluctuations in the growth rate of real GDP.</a:t>
            </a:r>
          </a:p>
        </p:txBody>
      </p:sp>
      <p:sp>
        <p:nvSpPr>
          <p:cNvPr id="25603" name="Rectangle 13"/>
          <p:cNvSpPr>
            <a:spLocks noGrp="1" noChangeArrowheads="1"/>
          </p:cNvSpPr>
          <p:nvPr>
            <p:ph type="title"/>
          </p:nvPr>
        </p:nvSpPr>
        <p:spPr>
          <a:noFill/>
          <a:ln/>
        </p:spPr>
        <p:txBody>
          <a:bodyPr/>
          <a:lstStyle/>
          <a:p>
            <a:pPr eaLnBrk="1" hangingPunct="1"/>
            <a:r>
              <a:rPr lang="en-US" altLang="en-US"/>
              <a:t>The Basics of Economic Growth</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000" y="1656004"/>
            <a:ext cx="4663440" cy="448532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000" y="1656004"/>
            <a:ext cx="4663440" cy="448532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0000" y="1656004"/>
            <a:ext cx="4663440" cy="4485323"/>
          </a:xfrm>
          <a:prstGeom prst="rect">
            <a:avLst/>
          </a:prstGeom>
        </p:spPr>
      </p:pic>
      <p:pic>
        <p:nvPicPr>
          <p:cNvPr id="8" name="Picture 7">
            <a:hlinkClick r:id="rId6" action="ppaction://hlinksldjump" tooltip="Click to expand the figure"/>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40763" y="6480175"/>
            <a:ext cx="222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30115">
                                            <p:txEl>
                                              <p:pRg st="1" end="1"/>
                                            </p:txEl>
                                          </p:spTgt>
                                        </p:tgtEl>
                                        <p:attrNameLst>
                                          <p:attrName>style.visibility</p:attrName>
                                        </p:attrNameLst>
                                      </p:cBhvr>
                                      <p:to>
                                        <p:strVal val="visible"/>
                                      </p:to>
                                    </p:set>
                                    <p:animEffect transition="in" filter="wipe(left)">
                                      <p:cBhvr>
                                        <p:cTn id="12" dur="500"/>
                                        <p:tgtEl>
                                          <p:spTgt spid="730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0115">
                                            <p:txEl>
                                              <p:pRg st="2" end="2"/>
                                            </p:txEl>
                                          </p:spTgt>
                                        </p:tgtEl>
                                        <p:attrNameLst>
                                          <p:attrName>style.visibility</p:attrName>
                                        </p:attrNameLst>
                                      </p:cBhvr>
                                      <p:to>
                                        <p:strVal val="visible"/>
                                      </p:to>
                                    </p:set>
                                    <p:animEffect transition="in" filter="wipe(left)">
                                      <p:cBhvr>
                                        <p:cTn id="17" dur="1000"/>
                                        <p:tgtEl>
                                          <p:spTgt spid="730115">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bldLvl="3"/>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df63881a32fbcbe84e2465d7a7b77837f74c97"/>
</p:tagLst>
</file>

<file path=ppt/theme/theme1.xml><?xml version="1.0" encoding="utf-8"?>
<a:theme xmlns:a="http://schemas.openxmlformats.org/drawingml/2006/main" name="2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US6e">
  <a:themeElements>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9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10308</TotalTime>
  <Words>4863</Words>
  <Application>Microsoft Office PowerPoint</Application>
  <PresentationFormat>On-screen Show (4:3)</PresentationFormat>
  <Paragraphs>343</Paragraphs>
  <Slides>65</Slides>
  <Notes>65</Notes>
  <HiddenSlides>15</HiddenSlides>
  <MMClips>0</MMClips>
  <ScaleCrop>false</ScaleCrop>
  <HeadingPairs>
    <vt:vector size="8" baseType="variant">
      <vt:variant>
        <vt:lpstr>Fonts Used</vt:lpstr>
      </vt:variant>
      <vt:variant>
        <vt:i4>9</vt:i4>
      </vt:variant>
      <vt:variant>
        <vt:lpstr>Theme</vt:lpstr>
      </vt:variant>
      <vt:variant>
        <vt:i4>6</vt:i4>
      </vt:variant>
      <vt:variant>
        <vt:lpstr>Embedded OLE Servers</vt:lpstr>
      </vt:variant>
      <vt:variant>
        <vt:i4>1</vt:i4>
      </vt:variant>
      <vt:variant>
        <vt:lpstr>Slide Titles</vt:lpstr>
      </vt:variant>
      <vt:variant>
        <vt:i4>65</vt:i4>
      </vt:variant>
    </vt:vector>
  </HeadingPairs>
  <TitlesOfParts>
    <vt:vector size="81" baseType="lpstr">
      <vt:lpstr>MS PGothic</vt:lpstr>
      <vt:lpstr>Arial</vt:lpstr>
      <vt:lpstr>Calibri</vt:lpstr>
      <vt:lpstr>Euclid Symbol</vt:lpstr>
      <vt:lpstr>Futura Condensed</vt:lpstr>
      <vt:lpstr>Gill Sans MT</vt:lpstr>
      <vt:lpstr>Mundo Sans Std Light</vt:lpstr>
      <vt:lpstr>Webdings</vt:lpstr>
      <vt:lpstr>Wingdings</vt:lpstr>
      <vt:lpstr>2_US6e</vt:lpstr>
      <vt:lpstr>3_US6e</vt:lpstr>
      <vt:lpstr>3_Custom Design</vt:lpstr>
      <vt:lpstr>Office Theme</vt:lpstr>
      <vt:lpstr>9_Custom Design</vt:lpstr>
      <vt:lpstr>10_Custom Design</vt:lpstr>
      <vt:lpstr>Image</vt:lpstr>
      <vt:lpstr>PowerPoint Presentation</vt:lpstr>
      <vt:lpstr>PowerPoint Presentation</vt:lpstr>
      <vt:lpstr>After studying this chapter, you will be able to:</vt:lpstr>
      <vt:lpstr>The Basics of Economic Growth</vt:lpstr>
      <vt:lpstr>The Basics of Economic Growth</vt:lpstr>
      <vt:lpstr>The Basics of Economic Growth</vt:lpstr>
      <vt:lpstr>The Basics of Economic Growth</vt:lpstr>
      <vt:lpstr>PowerPoint Presentation</vt:lpstr>
      <vt:lpstr>The Basics of Economic Growth</vt:lpstr>
      <vt:lpstr>PowerPoint Presentation</vt:lpstr>
      <vt:lpstr>The Basics of Economic Growth</vt:lpstr>
      <vt:lpstr>The Basics of Economic Growth</vt:lpstr>
      <vt:lpstr>PowerPoint Presentation</vt:lpstr>
      <vt:lpstr>Long-Term Growth Trends</vt:lpstr>
      <vt:lpstr>Long-Term Growth Trends</vt:lpstr>
      <vt:lpstr>PowerPoint Presentation</vt:lpstr>
      <vt:lpstr>Long-Term Growth Trends</vt:lpstr>
      <vt:lpstr>PowerPoint Presentation</vt:lpstr>
      <vt:lpstr>Economic Growth Trends</vt:lpstr>
      <vt:lpstr>PowerPoint Presentation</vt:lpstr>
      <vt:lpstr>How Potential GDP Grows</vt:lpstr>
      <vt:lpstr>How Potential GDP Grows</vt:lpstr>
      <vt:lpstr>How Potential GDP Grows</vt:lpstr>
      <vt:lpstr>PowerPoint Presentation</vt:lpstr>
      <vt:lpstr>How Potential GDP Grows</vt:lpstr>
      <vt:lpstr>How Potential GDP Grows</vt:lpstr>
      <vt:lpstr>PowerPoint Presentation</vt:lpstr>
      <vt:lpstr>How Potential GDP Grows</vt:lpstr>
      <vt:lpstr>How Potential GDP Grows</vt:lpstr>
      <vt:lpstr>PowerPoint Presentation</vt:lpstr>
      <vt:lpstr>How Potential GDP Grows</vt:lpstr>
      <vt:lpstr>How Potential GDP Grows</vt:lpstr>
      <vt:lpstr>How Potential GDP Grows</vt:lpstr>
      <vt:lpstr>How Potential GDP Grows</vt:lpstr>
      <vt:lpstr>PowerPoint Presentation</vt:lpstr>
      <vt:lpstr>How Potential GDP Grows</vt:lpstr>
      <vt:lpstr>PowerPoint Presentation</vt:lpstr>
      <vt:lpstr>How Potential GDP Grows</vt:lpstr>
      <vt:lpstr>How Potential GDP Grows</vt:lpstr>
      <vt:lpstr>PowerPoint Presentation</vt:lpstr>
      <vt:lpstr>How Potential GDP Grows</vt:lpstr>
      <vt:lpstr>PowerPoint Presentation</vt:lpstr>
      <vt:lpstr>How Potential GDP Grows</vt:lpstr>
      <vt:lpstr>Why Labor Productivity Grows</vt:lpstr>
      <vt:lpstr>Why Labor Productivity Grows</vt:lpstr>
      <vt:lpstr>Why Labor Productivity Grows</vt:lpstr>
      <vt:lpstr>Why Labor Productivity Grows</vt:lpstr>
      <vt:lpstr>PowerPoint Presentation</vt:lpstr>
      <vt:lpstr>Growth Theories, Evidence, and Policies</vt:lpstr>
      <vt:lpstr>Growth Theories, Evidence, and Policies</vt:lpstr>
      <vt:lpstr>Growth Theories, Evidence, and Policies</vt:lpstr>
      <vt:lpstr>Growth Theories, Evidence, and Policies</vt:lpstr>
      <vt:lpstr>Growth Theories, Evidence, and Policies</vt:lpstr>
      <vt:lpstr>Growth Theories, Evidence, and Policies</vt:lpstr>
      <vt:lpstr>Growth Theories, Evidence, and Policies</vt:lpstr>
      <vt:lpstr>Growth Theories, Evidence, and Policies</vt:lpstr>
      <vt:lpstr>Growth Theories, Evidence, and Policies</vt:lpstr>
      <vt:lpstr>PowerPoint Presentation</vt:lpstr>
      <vt:lpstr>Growth Theories, Evidence, and Policies</vt:lpstr>
      <vt:lpstr>Growth Theories, Evidence, and Policies</vt:lpstr>
      <vt:lpstr>Growth Theories, Evidence, and Policies</vt:lpstr>
      <vt:lpstr>Growth Theories, Evidence, and Policies</vt:lpstr>
      <vt:lpstr>Growth Theories, Evidence, and Policies</vt:lpstr>
      <vt:lpstr>Growth Theories, Evidence, and Policies</vt:lpstr>
      <vt:lpstr>Growth Theories, Evidence, and Policies</vt:lpstr>
    </vt:vector>
  </TitlesOfParts>
  <Company>Pearson Education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Parkin-Bade Chapter 30</dc:title>
  <dc:creator>Robin Bade</dc:creator>
  <cp:lastModifiedBy>Robin</cp:lastModifiedBy>
  <cp:revision>167</cp:revision>
  <dcterms:created xsi:type="dcterms:W3CDTF">2002-06-09T00:26:05Z</dcterms:created>
  <dcterms:modified xsi:type="dcterms:W3CDTF">2017-11-17T00:38:49Z</dcterms:modified>
</cp:coreProperties>
</file>