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85" r:id="rId1"/>
    <p:sldMasterId id="2147484988" r:id="rId2"/>
    <p:sldMasterId id="2147484326" r:id="rId3"/>
    <p:sldMasterId id="2147483774" r:id="rId4"/>
    <p:sldMasterId id="2147484992" r:id="rId5"/>
  </p:sldMasterIdLst>
  <p:notesMasterIdLst>
    <p:notesMasterId r:id="rId75"/>
  </p:notesMasterIdLst>
  <p:sldIdLst>
    <p:sldId id="503" r:id="rId6"/>
    <p:sldId id="487" r:id="rId7"/>
    <p:sldId id="501" r:id="rId8"/>
    <p:sldId id="318" r:id="rId9"/>
    <p:sldId id="390" r:id="rId10"/>
    <p:sldId id="396" r:id="rId11"/>
    <p:sldId id="489" r:id="rId12"/>
    <p:sldId id="441" r:id="rId13"/>
    <p:sldId id="442" r:id="rId14"/>
    <p:sldId id="399" r:id="rId15"/>
    <p:sldId id="333" r:id="rId16"/>
    <p:sldId id="334" r:id="rId17"/>
    <p:sldId id="335" r:id="rId18"/>
    <p:sldId id="336" r:id="rId19"/>
    <p:sldId id="379" r:id="rId20"/>
    <p:sldId id="340" r:id="rId21"/>
    <p:sldId id="445" r:id="rId22"/>
    <p:sldId id="341" r:id="rId23"/>
    <p:sldId id="408" r:id="rId24"/>
    <p:sldId id="342" r:id="rId25"/>
    <p:sldId id="381" r:id="rId26"/>
    <p:sldId id="346" r:id="rId27"/>
    <p:sldId id="372" r:id="rId28"/>
    <p:sldId id="384" r:id="rId29"/>
    <p:sldId id="412" r:id="rId30"/>
    <p:sldId id="413" r:id="rId31"/>
    <p:sldId id="420" r:id="rId32"/>
    <p:sldId id="414" r:id="rId33"/>
    <p:sldId id="415" r:id="rId34"/>
    <p:sldId id="416" r:id="rId35"/>
    <p:sldId id="417" r:id="rId36"/>
    <p:sldId id="421" r:id="rId37"/>
    <p:sldId id="418" r:id="rId38"/>
    <p:sldId id="419" r:id="rId39"/>
    <p:sldId id="347" r:id="rId40"/>
    <p:sldId id="351" r:id="rId41"/>
    <p:sldId id="354" r:id="rId42"/>
    <p:sldId id="490" r:id="rId43"/>
    <p:sldId id="446" r:id="rId44"/>
    <p:sldId id="491" r:id="rId45"/>
    <p:sldId id="447" r:id="rId46"/>
    <p:sldId id="448" r:id="rId47"/>
    <p:sldId id="462" r:id="rId48"/>
    <p:sldId id="475" r:id="rId49"/>
    <p:sldId id="463" r:id="rId50"/>
    <p:sldId id="476" r:id="rId51"/>
    <p:sldId id="477" r:id="rId52"/>
    <p:sldId id="478" r:id="rId53"/>
    <p:sldId id="479" r:id="rId54"/>
    <p:sldId id="480" r:id="rId55"/>
    <p:sldId id="481" r:id="rId56"/>
    <p:sldId id="449" r:id="rId57"/>
    <p:sldId id="471" r:id="rId58"/>
    <p:sldId id="450" r:id="rId59"/>
    <p:sldId id="451" r:id="rId60"/>
    <p:sldId id="454" r:id="rId61"/>
    <p:sldId id="492" r:id="rId62"/>
    <p:sldId id="493" r:id="rId63"/>
    <p:sldId id="494" r:id="rId64"/>
    <p:sldId id="502" r:id="rId65"/>
    <p:sldId id="496" r:id="rId66"/>
    <p:sldId id="497" r:id="rId67"/>
    <p:sldId id="498" r:id="rId68"/>
    <p:sldId id="455" r:id="rId69"/>
    <p:sldId id="456" r:id="rId70"/>
    <p:sldId id="457" r:id="rId71"/>
    <p:sldId id="458" r:id="rId72"/>
    <p:sldId id="459" r:id="rId73"/>
    <p:sldId id="464" r:id="rId74"/>
  </p:sldIdLst>
  <p:sldSz cx="9144000" cy="6858000" type="screen4x3"/>
  <p:notesSz cx="6858000" cy="9144000"/>
  <p:custDataLst>
    <p:tags r:id="rId76"/>
  </p:custDataLst>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8">
          <p15:clr>
            <a:srgbClr val="A4A3A4"/>
          </p15:clr>
        </p15:guide>
        <p15:guide id="2" pos="32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71B7"/>
    <a:srgbClr val="0081BC"/>
    <a:srgbClr val="009CAF"/>
    <a:srgbClr val="F2615F"/>
    <a:srgbClr val="6054A1"/>
    <a:srgbClr val="DB8657"/>
    <a:srgbClr val="C40075"/>
    <a:srgbClr val="93CDAD"/>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89" autoAdjust="0"/>
    <p:restoredTop sz="97933" autoAdjust="0"/>
  </p:normalViewPr>
  <p:slideViewPr>
    <p:cSldViewPr>
      <p:cViewPr varScale="1">
        <p:scale>
          <a:sx n="121" d="100"/>
          <a:sy n="121" d="100"/>
        </p:scale>
        <p:origin x="912" y="90"/>
      </p:cViewPr>
      <p:guideLst>
        <p:guide orient="horz" pos="3408"/>
        <p:guide pos="32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6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ags" Target="tags/tag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pitchFamily="34" charset="0"/>
              </a:defRPr>
            </a:lvl1pPr>
          </a:lstStyle>
          <a:p>
            <a:pPr>
              <a:defRPr/>
            </a:pPr>
            <a:endParaRPr lang="en-US"/>
          </a:p>
        </p:txBody>
      </p:sp>
      <p:sp>
        <p:nvSpPr>
          <p:cNvPr id="145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itchFamily="34"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5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pitchFamily="34" charset="0"/>
              </a:defRPr>
            </a:lvl1pPr>
          </a:lstStyle>
          <a:p>
            <a:pPr>
              <a:defRPr/>
            </a:pPr>
            <a:endParaRPr lang="en-US"/>
          </a:p>
        </p:txBody>
      </p:sp>
      <p:sp>
        <p:nvSpPr>
          <p:cNvPr id="145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1F302BE4-66F3-402A-B2B2-7332AA1B0DF3}" type="slidenum">
              <a:rPr lang="en-US" altLang="en-US"/>
              <a:pPr>
                <a:defRPr/>
              </a:pPr>
              <a:t>‹#›</a:t>
            </a:fld>
            <a:endParaRPr lang="en-US" altLang="en-US"/>
          </a:p>
        </p:txBody>
      </p:sp>
    </p:spTree>
    <p:extLst>
      <p:ext uri="{BB962C8B-B14F-4D97-AF65-F5344CB8AC3E}">
        <p14:creationId xmlns:p14="http://schemas.microsoft.com/office/powerpoint/2010/main" val="16750038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F4240F-40E2-46C5-948E-75B8757EB4DD}" type="slidenum">
              <a:rPr lang="en-US" altLang="en-US" smtClean="0">
                <a:solidFill>
                  <a:srgbClr val="000000"/>
                </a:solidFill>
                <a:cs typeface="Arial" panose="020B0604020202020204" pitchFamily="34" charset="0"/>
              </a:rPr>
              <a:pPr>
                <a:spcBef>
                  <a:spcPct val="0"/>
                </a:spcBef>
              </a:pPr>
              <a:t>1</a:t>
            </a:fld>
            <a:endParaRPr lang="en-US" altLang="en-US">
              <a:solidFill>
                <a:srgbClr val="000000"/>
              </a:solidFill>
              <a:cs typeface="Arial" panose="020B0604020202020204" pitchFamily="34" charset="0"/>
            </a:endParaRPr>
          </a:p>
        </p:txBody>
      </p:sp>
    </p:spTree>
    <p:extLst>
      <p:ext uri="{BB962C8B-B14F-4D97-AF65-F5344CB8AC3E}">
        <p14:creationId xmlns:p14="http://schemas.microsoft.com/office/powerpoint/2010/main" val="2935987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DFBEC0D-AFC9-4101-B3A5-634EE6621893}" type="slidenum">
              <a:rPr lang="en-US" altLang="en-US" smtClean="0"/>
              <a:pPr>
                <a:spcBef>
                  <a:spcPct val="0"/>
                </a:spcBef>
              </a:pPr>
              <a:t>10</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13668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34DBCA-1138-48C1-B955-A46D1F3CCEE1}" type="slidenum">
              <a:rPr lang="en-US" altLang="en-US" smtClean="0"/>
              <a:pPr>
                <a:spcBef>
                  <a:spcPct val="0"/>
                </a:spcBef>
              </a:pPr>
              <a:t>11</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594366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4C7B39-0F38-4C19-8A4E-D8D9C108D7BC}" type="slidenum">
              <a:rPr lang="en-US" altLang="en-US" smtClean="0"/>
              <a:pPr>
                <a:spcBef>
                  <a:spcPct val="0"/>
                </a:spcBef>
              </a:pPr>
              <a:t>12</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948251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A38DAB5-DC65-45A6-8FF9-B38DE8A85AA1}" type="slidenum">
              <a:rPr lang="en-US" altLang="en-US" smtClean="0"/>
              <a:pPr>
                <a:spcBef>
                  <a:spcPct val="0"/>
                </a:spcBef>
              </a:pPr>
              <a:t>13</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711421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EF73AF0-1E89-44A7-A5A8-A0309960A6E1}" type="slidenum">
              <a:rPr lang="en-US" altLang="en-US" smtClean="0"/>
              <a:pPr>
                <a:spcBef>
                  <a:spcPct val="0"/>
                </a:spcBef>
              </a:pPr>
              <a:t>14</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396788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0755DB4-9F71-46C7-854D-A5A491DA1D0A}" type="slidenum">
              <a:rPr lang="en-US" altLang="en-US" smtClean="0"/>
              <a:pPr>
                <a:spcBef>
                  <a:spcPct val="0"/>
                </a:spcBef>
              </a:pPr>
              <a:t>15</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225098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A6083E-87E6-46B5-8FC4-834F64E0B120}" type="slidenum">
              <a:rPr lang="en-US" altLang="en-US" smtClean="0"/>
              <a:pPr>
                <a:spcBef>
                  <a:spcPct val="0"/>
                </a:spcBef>
              </a:pPr>
              <a:t>16</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192611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096872-02CB-4CD0-A791-B504622B6810}" type="slidenum">
              <a:rPr lang="en-US" altLang="en-US" smtClean="0"/>
              <a:pPr>
                <a:spcBef>
                  <a:spcPct val="0"/>
                </a:spcBef>
              </a:pPr>
              <a:t>17</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163058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F5500A2-79F2-456C-9E40-0AD33A80D0DA}" type="slidenum">
              <a:rPr lang="en-US" altLang="en-US" smtClean="0"/>
              <a:pPr>
                <a:spcBef>
                  <a:spcPct val="0"/>
                </a:spcBef>
              </a:pPr>
              <a:t>18</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839500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38E2A1-FB07-43E8-A1CB-05C1D84C08CF}" type="slidenum">
              <a:rPr lang="en-US" altLang="en-US" smtClean="0"/>
              <a:pPr>
                <a:spcBef>
                  <a:spcPct val="0"/>
                </a:spcBef>
              </a:pPr>
              <a:t>19</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322460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xfrm>
            <a:off x="685800" y="4343400"/>
            <a:ext cx="54864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100"/>
              </a:spcBef>
            </a:pPr>
            <a:r>
              <a:rPr lang="en-CA" altLang="en-US" dirty="0"/>
              <a:t>Notes and teaching tips: 4, 5, 8, 35, 38, 39, 51, 52, 53, 65, and 68. </a:t>
            </a:r>
          </a:p>
          <a:p>
            <a:pPr eaLnBrk="1" hangingPunct="1">
              <a:spcBef>
                <a:spcPts val="100"/>
              </a:spcBef>
            </a:pPr>
            <a:r>
              <a:rPr lang="en-CA" altLang="en-US" dirty="0"/>
              <a:t>To view a full-screen figure during a class, click the expand button.</a:t>
            </a:r>
          </a:p>
          <a:p>
            <a:pPr eaLnBrk="1" hangingPunct="1">
              <a:spcBef>
                <a:spcPts val="100"/>
              </a:spcBef>
            </a:pPr>
            <a:r>
              <a:rPr lang="en-CA" altLang="en-US" dirty="0"/>
              <a:t>To return to the previous slide, click the shrink button.</a:t>
            </a:r>
          </a:p>
          <a:p>
            <a:pPr eaLnBrk="1" hangingPunct="1">
              <a:spcBef>
                <a:spcPts val="100"/>
              </a:spcBef>
            </a:pPr>
            <a:r>
              <a:rPr lang="en-CA" altLang="en-US" dirty="0"/>
              <a:t>To advance to the next slide, click anywhere on the full screen figure.</a:t>
            </a:r>
          </a:p>
          <a:p>
            <a:r>
              <a:rPr lang="en-AU" altLang="en-US" dirty="0"/>
              <a:t>Applying the principles of economics to interpret and understand the news is a major goal of the principles course. You can encourage your students in this activity by using the two features: </a:t>
            </a:r>
            <a:r>
              <a:rPr lang="en-AU" altLang="en-US" i="1" dirty="0"/>
              <a:t>Economics in the News </a:t>
            </a:r>
            <a:r>
              <a:rPr lang="en-AU" altLang="en-US" dirty="0"/>
              <a:t>and </a:t>
            </a:r>
            <a:r>
              <a:rPr lang="en-AU" altLang="en-US" i="1" dirty="0"/>
              <a:t>Economics in Action</a:t>
            </a:r>
            <a:r>
              <a:rPr lang="en-AU" altLang="en-US" dirty="0"/>
              <a:t>.</a:t>
            </a:r>
            <a:endParaRPr lang="en-US" altLang="en-US" dirty="0"/>
          </a:p>
          <a:p>
            <a:r>
              <a:rPr lang="en-AU" altLang="en-US" dirty="0"/>
              <a:t>(1) </a:t>
            </a:r>
            <a:r>
              <a:rPr lang="en-AU" altLang="en-US" i="1" dirty="0"/>
              <a:t>Before each class</a:t>
            </a:r>
            <a:r>
              <a:rPr lang="en-AU" altLang="en-US" dirty="0"/>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dirty="0"/>
          </a:p>
          <a:p>
            <a:r>
              <a:rPr lang="en-AU" altLang="en-US" dirty="0"/>
              <a:t>(2) </a:t>
            </a:r>
            <a:r>
              <a:rPr lang="en-AU" altLang="en-US" i="1" dirty="0"/>
              <a:t>Once or twice a semester</a:t>
            </a:r>
            <a:r>
              <a:rPr lang="en-AU" altLang="en-US" dirty="0"/>
              <a:t>, set an assignment, for credit, with the following instructions:</a:t>
            </a:r>
            <a:endParaRPr lang="en-US" altLang="en-US" dirty="0"/>
          </a:p>
          <a:p>
            <a:pPr>
              <a:spcBef>
                <a:spcPts val="100"/>
              </a:spcBef>
            </a:pPr>
            <a:r>
              <a:rPr lang="en-AU" altLang="en-US" dirty="0"/>
              <a:t>(a) Find a news article about an economic topic that you find interesting.</a:t>
            </a:r>
            <a:endParaRPr lang="en-US" altLang="en-US" dirty="0"/>
          </a:p>
          <a:p>
            <a:pPr>
              <a:spcBef>
                <a:spcPts val="100"/>
              </a:spcBef>
            </a:pPr>
            <a:r>
              <a:rPr lang="en-AU" altLang="en-US" dirty="0"/>
              <a:t>(b) Make a short bullet-list summary of the article.</a:t>
            </a:r>
            <a:endParaRPr lang="en-US" altLang="en-US" dirty="0"/>
          </a:p>
          <a:p>
            <a:pPr>
              <a:spcBef>
                <a:spcPts val="100"/>
              </a:spcBef>
            </a:pPr>
            <a:r>
              <a:rPr lang="en-AU" altLang="en-US" dirty="0"/>
              <a:t>(c) Write and illustrate with appropriate graphs an economic analysis of the key points in the article.</a:t>
            </a:r>
            <a:endParaRPr lang="en-US" altLang="en-US" dirty="0"/>
          </a:p>
          <a:p>
            <a:r>
              <a:rPr lang="en-AU" altLang="en-US" dirty="0"/>
              <a:t>Use the </a:t>
            </a:r>
            <a:r>
              <a:rPr lang="en-AU" altLang="en-US" i="1" dirty="0"/>
              <a:t>Economics in the News</a:t>
            </a:r>
            <a:r>
              <a:rPr lang="en-AU" altLang="en-US" dirty="0"/>
              <a:t> features in your textbook as models.</a:t>
            </a:r>
            <a:endParaRPr lang="en-US" altLang="en-US" dirty="0"/>
          </a:p>
          <a:p>
            <a:pPr eaLnBrk="1" hangingPunct="1"/>
            <a:endParaRPr lang="en-CA" altLang="en-US" dirty="0"/>
          </a:p>
          <a:p>
            <a:pPr eaLnBrk="1" hangingPunct="1"/>
            <a:endParaRPr lang="en-GB" altLang="en-US" dirty="0"/>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C7C052-E937-4E66-A23A-0EB13B29BF3A}" type="slidenum">
              <a:rPr lang="en-US" altLang="en-US" smtClean="0">
                <a:solidFill>
                  <a:srgbClr val="000000"/>
                </a:solidFill>
                <a:cs typeface="Arial" panose="020B0604020202020204" pitchFamily="34" charset="0"/>
              </a:rPr>
              <a:pPr>
                <a:spcBef>
                  <a:spcPct val="0"/>
                </a:spcBef>
              </a:pPr>
              <a:t>2</a:t>
            </a:fld>
            <a:endParaRPr lang="en-US" altLang="en-US">
              <a:solidFill>
                <a:srgbClr val="000000"/>
              </a:solidFill>
              <a:cs typeface="Arial" panose="020B0604020202020204" pitchFamily="34" charset="0"/>
            </a:endParaRPr>
          </a:p>
        </p:txBody>
      </p:sp>
    </p:spTree>
    <p:extLst>
      <p:ext uri="{BB962C8B-B14F-4D97-AF65-F5344CB8AC3E}">
        <p14:creationId xmlns:p14="http://schemas.microsoft.com/office/powerpoint/2010/main" val="1321925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106B1C-69C9-435B-B8CA-3FFFC0652EA9}" type="slidenum">
              <a:rPr lang="en-US" altLang="en-US" smtClean="0"/>
              <a:pPr>
                <a:spcBef>
                  <a:spcPct val="0"/>
                </a:spcBef>
              </a:pPr>
              <a:t>20</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830378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F959A7-538A-45B0-B936-84490EE3666A}" type="slidenum">
              <a:rPr lang="en-US" altLang="en-US" smtClean="0"/>
              <a:pPr>
                <a:spcBef>
                  <a:spcPct val="0"/>
                </a:spcBef>
              </a:pPr>
              <a:t>21</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101919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C8F1FB2-718E-4557-98CB-1CD36FDB2C03}" type="slidenum">
              <a:rPr lang="en-US" altLang="en-US" smtClean="0"/>
              <a:pPr>
                <a:spcBef>
                  <a:spcPct val="0"/>
                </a:spcBef>
              </a:pPr>
              <a:t>22</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179246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C5AE671-8B5E-4BD6-BFBA-9FE10F49672D}" type="slidenum">
              <a:rPr lang="en-US" altLang="en-US" smtClean="0"/>
              <a:pPr>
                <a:spcBef>
                  <a:spcPct val="0"/>
                </a:spcBef>
              </a:pPr>
              <a:t>23</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524101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A3CAE40-10B3-49EE-9CF8-FD164F6C7DD1}" type="slidenum">
              <a:rPr lang="en-US" altLang="en-US" smtClean="0"/>
              <a:pPr>
                <a:spcBef>
                  <a:spcPct val="0"/>
                </a:spcBef>
              </a:pPr>
              <a:t>24</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917650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B6B5341-3774-4FF3-8CF1-2EE4EB090165}" type="slidenum">
              <a:rPr lang="en-US" altLang="en-US" smtClean="0"/>
              <a:pPr>
                <a:spcBef>
                  <a:spcPct val="0"/>
                </a:spcBef>
              </a:pPr>
              <a:t>25</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803798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57E7294-5D44-464E-9247-74C789E20A8A}" type="slidenum">
              <a:rPr lang="en-US" altLang="en-US" smtClean="0"/>
              <a:pPr>
                <a:spcBef>
                  <a:spcPct val="0"/>
                </a:spcBef>
              </a:pPr>
              <a:t>26</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992975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9375C3-C1C4-445A-9BA5-FAAA3684F998}" type="slidenum">
              <a:rPr lang="en-US" altLang="en-US" smtClean="0"/>
              <a:pPr>
                <a:spcBef>
                  <a:spcPct val="0"/>
                </a:spcBef>
              </a:pPr>
              <a:t>27</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010223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299E80E-8AD0-4BAC-A562-2C7B5217B1DF}" type="slidenum">
              <a:rPr lang="en-US" altLang="en-US" smtClean="0"/>
              <a:pPr>
                <a:spcBef>
                  <a:spcPct val="0"/>
                </a:spcBef>
              </a:pPr>
              <a:t>28</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047626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CCF7C3-616B-4CCE-96B5-870A1C8FDB44}" type="slidenum">
              <a:rPr lang="en-US" altLang="en-US" smtClean="0"/>
              <a:pPr>
                <a:spcBef>
                  <a:spcPct val="0"/>
                </a:spcBef>
              </a:pPr>
              <a:t>29</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574393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562116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75855A-B8C4-46DF-9A33-28490FF3C51A}" type="slidenum">
              <a:rPr lang="en-US" altLang="en-US" smtClean="0"/>
              <a:pPr>
                <a:spcBef>
                  <a:spcPct val="0"/>
                </a:spcBef>
              </a:pPr>
              <a:t>30</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139324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4292883-0B1C-49E1-B48F-C4C5CC015F43}" type="slidenum">
              <a:rPr lang="en-US" altLang="en-US" smtClean="0"/>
              <a:pPr>
                <a:spcBef>
                  <a:spcPct val="0"/>
                </a:spcBef>
              </a:pPr>
              <a:t>31</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125632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B23811-4C71-4DBE-BEBD-E253735D4DC2}" type="slidenum">
              <a:rPr lang="en-US" altLang="en-US" smtClean="0"/>
              <a:pPr>
                <a:spcBef>
                  <a:spcPct val="0"/>
                </a:spcBef>
              </a:pPr>
              <a:t>32</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2462872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1B66F0-E69F-4EAB-B2AA-606C3FA83805}" type="slidenum">
              <a:rPr lang="en-US" altLang="en-US" smtClean="0"/>
              <a:pPr>
                <a:spcBef>
                  <a:spcPct val="0"/>
                </a:spcBef>
              </a:pPr>
              <a:t>33</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8013807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BBE2AC-2619-43C8-B21B-587C33A2986B}" type="slidenum">
              <a:rPr lang="en-US" altLang="en-US" smtClean="0"/>
              <a:pPr>
                <a:spcBef>
                  <a:spcPct val="0"/>
                </a:spcBef>
              </a:pPr>
              <a:t>34</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772750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A55E55-7BC8-49D7-9DAE-F8546B42DE76}" type="slidenum">
              <a:rPr lang="en-US" altLang="en-US" smtClean="0"/>
              <a:pPr>
                <a:spcBef>
                  <a:spcPct val="0"/>
                </a:spcBef>
              </a:pPr>
              <a:t>35</a:t>
            </a:fld>
            <a:endParaRPr lang="en-US" altLang="en-US" dirty="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Action</a:t>
            </a:r>
            <a:r>
              <a:rPr lang="en-CA" altLang="en-US" dirty="0"/>
              <a:t>: The Dollar on a Roller Coaster</a:t>
            </a:r>
          </a:p>
          <a:p>
            <a:pPr eaLnBrk="1" hangingPunct="1"/>
            <a:r>
              <a:rPr lang="en-CA" altLang="en-US" dirty="0"/>
              <a:t>Check out </a:t>
            </a:r>
            <a:r>
              <a:rPr lang="en-CA" altLang="en-US" i="1" dirty="0"/>
              <a:t>Economics in the News</a:t>
            </a:r>
            <a:r>
              <a:rPr lang="en-CA" altLang="en-US" dirty="0"/>
              <a:t>: America’s Trade Balance</a:t>
            </a:r>
          </a:p>
          <a:p>
            <a:pPr eaLnBrk="1" hangingPunct="1"/>
            <a:endParaRPr lang="en-CA" altLang="en-US" dirty="0"/>
          </a:p>
          <a:p>
            <a:pPr eaLnBrk="1" hangingPunct="1"/>
            <a:endParaRPr lang="en-CA" altLang="en-US" dirty="0"/>
          </a:p>
          <a:p>
            <a:pPr eaLnBrk="1" hangingPunct="1"/>
            <a:endParaRPr lang="en-CA" altLang="en-US" dirty="0"/>
          </a:p>
        </p:txBody>
      </p:sp>
    </p:spTree>
    <p:extLst>
      <p:ext uri="{BB962C8B-B14F-4D97-AF65-F5344CB8AC3E}">
        <p14:creationId xmlns:p14="http://schemas.microsoft.com/office/powerpoint/2010/main" val="1676899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A2DE30-706B-41C6-9E3C-57D35762A0AB}" type="slidenum">
              <a:rPr lang="en-US" altLang="en-US" smtClean="0"/>
              <a:pPr>
                <a:spcBef>
                  <a:spcPct val="0"/>
                </a:spcBef>
              </a:pPr>
              <a:t>36</a:t>
            </a:fld>
            <a:endParaRPr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1095128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A97819F-08D1-43B2-B7F4-7744E3C0C115}" type="slidenum">
              <a:rPr lang="en-US" altLang="en-US" smtClean="0"/>
              <a:pPr>
                <a:spcBef>
                  <a:spcPct val="0"/>
                </a:spcBef>
              </a:pPr>
              <a:t>37</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dirty="0"/>
          </a:p>
        </p:txBody>
      </p:sp>
    </p:spTree>
    <p:extLst>
      <p:ext uri="{BB962C8B-B14F-4D97-AF65-F5344CB8AC3E}">
        <p14:creationId xmlns:p14="http://schemas.microsoft.com/office/powerpoint/2010/main" val="39614071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BFA19A-22C8-48BE-B0A5-72C5B6499BC3}" type="slidenum">
              <a:rPr lang="en-US" altLang="en-US" smtClean="0"/>
              <a:pPr>
                <a:spcBef>
                  <a:spcPct val="0"/>
                </a:spcBef>
              </a:pPr>
              <a:t>38</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a:t>Interest Rate Parity.</a:t>
            </a:r>
            <a:r>
              <a:rPr lang="en-US" altLang="en-US" sz="1000"/>
              <a:t> Be sure that your students appreciate interest rate parity. There are many horror stories of people losing their shirts by misunderstanding interest rate parity. </a:t>
            </a:r>
          </a:p>
          <a:p>
            <a:pPr eaLnBrk="1" hangingPunct="1"/>
            <a:r>
              <a:rPr lang="en-US" altLang="en-US" sz="1000"/>
              <a:t>One story concerns the once wealthy Catholic Church of Australia that decided to borrow in Japan at a low interest rate and lend the proceeds of its borrowing in Australia at higher interest rates. When the Australian dollar nosedived against the Japanese yen, the church struggled to repay its loans.</a:t>
            </a:r>
          </a:p>
          <a:p>
            <a:pPr eaLnBrk="1" hangingPunct="1"/>
            <a:r>
              <a:rPr lang="en-US" altLang="en-US" sz="1000" b="1" i="1"/>
              <a:t>Interest rate parity always holds.</a:t>
            </a:r>
            <a:r>
              <a:rPr lang="en-US" altLang="en-US" sz="1000"/>
              <a:t> Interest rates might look unequal, but the market expectation of the change in the exchange rate equals the gap between interest rates. It is a foolish person (or organization) that acts as if it can beat the market.</a:t>
            </a:r>
          </a:p>
          <a:p>
            <a:pPr eaLnBrk="1" hangingPunct="1"/>
            <a:endParaRPr lang="en-US" altLang="en-US" sz="1000"/>
          </a:p>
        </p:txBody>
      </p:sp>
    </p:spTree>
    <p:extLst>
      <p:ext uri="{BB962C8B-B14F-4D97-AF65-F5344CB8AC3E}">
        <p14:creationId xmlns:p14="http://schemas.microsoft.com/office/powerpoint/2010/main" val="340678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B0F9FA-4B5E-47E0-9706-C5949C3A8316}" type="slidenum">
              <a:rPr lang="en-US" altLang="en-US" smtClean="0"/>
              <a:pPr>
                <a:spcBef>
                  <a:spcPct val="0"/>
                </a:spcBef>
              </a:pPr>
              <a:t>39</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a:t>Purchasing Power Parity.</a:t>
            </a:r>
            <a:r>
              <a:rPr lang="en-US" altLang="en-US" sz="1000"/>
              <a:t> You can easily get your students to test purchasing power parity. Have them check the prices of some well-known titles at amazon.com, amazon.ca, and amazon.co.uk,. Get the latest exchange rate for the U.S. dollar against the Canadian dollar and the U.K. pound, and see whether it is cheaper to buy a given title in the United States, Canada, or the United Kingdom.</a:t>
            </a:r>
          </a:p>
          <a:p>
            <a:pPr eaLnBrk="1" hangingPunct="1"/>
            <a:r>
              <a:rPr lang="en-US" altLang="en-US" sz="1000"/>
              <a:t>If one U.S. dollar exchanges for 1.33 Canadian dollars, then purchasing power parity is attained when one U.S. dollar buys the same quantity of goods and services in the United States as 1.33 Canadian dollars buys in Canada. </a:t>
            </a:r>
          </a:p>
          <a:p>
            <a:pPr eaLnBrk="1" hangingPunct="1"/>
            <a:r>
              <a:rPr lang="en-US" altLang="en-US" sz="1000"/>
              <a:t>If one U.S. dollar buys more goods and services in the United States than 1.33 Canadian dollars buy in Canada, people will expect that the U.S. dollar will eventually appreciate.</a:t>
            </a:r>
          </a:p>
          <a:p>
            <a:pPr eaLnBrk="1" hangingPunct="1"/>
            <a:r>
              <a:rPr lang="en-US" altLang="en-US" sz="1000"/>
              <a:t>Similarly, if one U.S. dollar buys less goods and services in the United States than 1.33 Canadian dollars buy in Canada, people will expect that the U.S. dollar will eventually depreciate. </a:t>
            </a:r>
          </a:p>
          <a:p>
            <a:pPr eaLnBrk="1" hangingPunct="1"/>
            <a:r>
              <a:rPr lang="en-US" altLang="en-US" sz="1000" i="1"/>
              <a:t>The Economist</a:t>
            </a:r>
            <a:r>
              <a:rPr lang="en-US" altLang="en-US" sz="1000"/>
              <a:t> reports a Big Mac Index that uses the prices of McDonald’s Big Macs and purchasing power parity to make predictions about exchange rate movements. The index is somewhat tongue-in-cheek as it would be hard to arbitrage differences in Big Mac prices by taking a Big Mac on a plane from, say, Japan to the United States. However, it is easier to arbitrage the inputs into Big Macs such as beef. Thus, one might still expect some convergence of Big Mac prices over time. </a:t>
            </a:r>
            <a:r>
              <a:rPr lang="en-US" altLang="en-US" sz="1000" i="1"/>
              <a:t>The Economist</a:t>
            </a:r>
            <a:r>
              <a:rPr lang="en-US" altLang="en-US"/>
              <a:t> </a:t>
            </a:r>
            <a:r>
              <a:rPr lang="en-US" altLang="en-US" sz="1000"/>
              <a:t>claims some success in its exchange rate predictions.</a:t>
            </a:r>
          </a:p>
          <a:p>
            <a:pPr eaLnBrk="1" hangingPunct="1"/>
            <a:r>
              <a:rPr lang="en-CA" altLang="en-US" sz="1000" b="1">
                <a:solidFill>
                  <a:srgbClr val="FF0000"/>
                </a:solidFill>
              </a:rPr>
              <a:t>Classroom activity</a:t>
            </a:r>
          </a:p>
          <a:p>
            <a:pPr eaLnBrk="1" hangingPunct="1"/>
            <a:r>
              <a:rPr lang="en-CA" altLang="en-US" sz="1000"/>
              <a:t>Check out </a:t>
            </a:r>
            <a:r>
              <a:rPr lang="en-CA" altLang="en-US" sz="1000" i="1"/>
              <a:t>Economics in Action</a:t>
            </a:r>
            <a:r>
              <a:rPr lang="en-CA" altLang="en-US" sz="1000"/>
              <a:t>: A Big Mac Index</a:t>
            </a:r>
          </a:p>
          <a:p>
            <a:pPr eaLnBrk="1" hangingPunct="1"/>
            <a:endParaRPr lang="en-US" altLang="en-US" sz="1000"/>
          </a:p>
        </p:txBody>
      </p:sp>
    </p:spTree>
    <p:extLst>
      <p:ext uri="{BB962C8B-B14F-4D97-AF65-F5344CB8AC3E}">
        <p14:creationId xmlns:p14="http://schemas.microsoft.com/office/powerpoint/2010/main" val="1411152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47B3A5-6F99-418A-9C56-500297FA42EB}" type="slidenum">
              <a:rPr lang="en-US" altLang="en-US" smtClean="0"/>
              <a:pPr>
                <a:spcBef>
                  <a:spcPct val="0"/>
                </a:spcBef>
              </a:pPr>
              <a:t>4</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Exchange rates:</a:t>
            </a:r>
            <a:r>
              <a:rPr lang="en-US" altLang="en-US"/>
              <a:t> Exchange rates are always somewhat confusing. The problem is that there are two ways to express an exchange rate: It can be expressed as the units of foreign currency per U.S. dollar (120 yen per U.S. dollar) or as U.S. dollars per unit of foreign currency (1.28 U.S. dollars per Euro). Tell this fact to the students. But, because the textbook is consistent in using the exchange rate as the units of foreign currency per U.S. dollar, stick to the “120 yen per dollar” format in your lectures.</a:t>
            </a:r>
            <a:endParaRPr lang="en-GB" altLang="en-US"/>
          </a:p>
          <a:p>
            <a:pPr eaLnBrk="1" hangingPunct="1"/>
            <a:endParaRPr lang="en-GB" altLang="en-US"/>
          </a:p>
        </p:txBody>
      </p:sp>
    </p:spTree>
    <p:extLst>
      <p:ext uri="{BB962C8B-B14F-4D97-AF65-F5344CB8AC3E}">
        <p14:creationId xmlns:p14="http://schemas.microsoft.com/office/powerpoint/2010/main" val="6738840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AAC967-CE28-4D09-ABBC-9CFACAD9DDFB}" type="slidenum">
              <a:rPr lang="en-US" altLang="en-US" smtClean="0"/>
              <a:pPr>
                <a:spcBef>
                  <a:spcPct val="0"/>
                </a:spcBef>
              </a:pPr>
              <a:t>40</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8700290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331FFE-1F1C-40C5-A4D5-54993EE5C014}" type="slidenum">
              <a:rPr lang="en-US" altLang="en-US" smtClean="0"/>
              <a:pPr>
                <a:spcBef>
                  <a:spcPct val="0"/>
                </a:spcBef>
              </a:pPr>
              <a:t>41</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9276196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2FEBFB-12EC-410D-8950-733F2E16A3DA}" type="slidenum">
              <a:rPr lang="en-US" altLang="en-US" smtClean="0"/>
              <a:pPr>
                <a:spcBef>
                  <a:spcPct val="0"/>
                </a:spcBef>
              </a:pPr>
              <a:t>42</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8160954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04221E-4D00-4AFF-A61B-F1CBEDB7F0C1}" type="slidenum">
              <a:rPr lang="en-US" altLang="en-US" smtClean="0"/>
              <a:pPr>
                <a:spcBef>
                  <a:spcPct val="0"/>
                </a:spcBef>
              </a:pPr>
              <a:t>43</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448887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A8F4F52-5C26-4A86-9A20-AECFF0E90A2C}" type="slidenum">
              <a:rPr lang="en-US" altLang="en-US" smtClean="0"/>
              <a:pPr>
                <a:spcBef>
                  <a:spcPct val="0"/>
                </a:spcBef>
              </a:pPr>
              <a:t>44</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5366315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4137F37-4042-426B-94C6-EBB070827DF5}" type="slidenum">
              <a:rPr lang="en-US" altLang="en-US" smtClean="0"/>
              <a:pPr>
                <a:spcBef>
                  <a:spcPct val="0"/>
                </a:spcBef>
              </a:pPr>
              <a:t>45</a:t>
            </a:fld>
            <a:endParaRPr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0311230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BD8607-7EBA-4A7A-8A7D-5052253D96E6}" type="slidenum">
              <a:rPr lang="en-US" altLang="en-US" smtClean="0"/>
              <a:pPr>
                <a:spcBef>
                  <a:spcPct val="0"/>
                </a:spcBef>
              </a:pPr>
              <a:t>46</a:t>
            </a:fld>
            <a:endParaRPr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8793757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8A23C10-27C8-47DF-9058-9987DFE6EC25}" type="slidenum">
              <a:rPr lang="en-US" altLang="en-US" smtClean="0"/>
              <a:pPr>
                <a:spcBef>
                  <a:spcPct val="0"/>
                </a:spcBef>
              </a:pPr>
              <a:t>47</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0802143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864593-5D89-4D11-A466-2C2A6617EB5E}" type="slidenum">
              <a:rPr lang="en-US" altLang="en-US" smtClean="0"/>
              <a:pPr>
                <a:spcBef>
                  <a:spcPct val="0"/>
                </a:spcBef>
              </a:pPr>
              <a:t>48</a:t>
            </a:fld>
            <a:endParaRPr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5388977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88B768-29A7-47CC-9696-CFED1AD2FA09}" type="slidenum">
              <a:rPr lang="en-US" altLang="en-US" smtClean="0"/>
              <a:pPr>
                <a:spcBef>
                  <a:spcPct val="0"/>
                </a:spcBef>
              </a:pPr>
              <a:t>49</a:t>
            </a:fld>
            <a:endParaRPr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120266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56B2CDC-A784-4E29-B7B2-C4EA312233D6}" type="slidenum">
              <a:rPr lang="en-US" altLang="en-US" smtClean="0"/>
              <a:pPr>
                <a:spcBef>
                  <a:spcPct val="0"/>
                </a:spcBef>
              </a:pPr>
              <a:t>5</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a:t>The data.</a:t>
            </a:r>
            <a:r>
              <a:rPr lang="en-US" altLang="en-US" sz="1000"/>
              <a:t> You and your students can get up to the minute exchange rate data and useful historical exchange rate data at PACIFICA (</a:t>
            </a:r>
            <a:r>
              <a:rPr lang="en-US" altLang="en-US" sz="1000" u="sng"/>
              <a:t>http://pacific.commerce.ubc.ca/xr/</a:t>
            </a:r>
            <a:r>
              <a:rPr lang="en-US" altLang="en-US" sz="1000"/>
              <a:t>). This site also has data on deviations from purchasing power parity.</a:t>
            </a:r>
          </a:p>
          <a:p>
            <a:pPr eaLnBrk="1" hangingPunct="1"/>
            <a:r>
              <a:rPr lang="en-US" altLang="en-US" sz="1000" b="1" i="1"/>
              <a:t>The strength of a nation’s currency matters, but it isn’t a sign of manhood or womanhood! </a:t>
            </a:r>
            <a:r>
              <a:rPr lang="en-US" altLang="en-US" sz="1000"/>
              <a:t>A lot of silly ideas about the exchange rate find their way into the popular media. The most notable one is that the strength of a nation’s currency on the foreign exchange market is somehow a sign of the nation’s overall strength—its manhood/womanhood so to speak. </a:t>
            </a:r>
          </a:p>
          <a:p>
            <a:pPr eaLnBrk="1" hangingPunct="1"/>
            <a:r>
              <a:rPr lang="en-US" altLang="en-US" sz="1000"/>
              <a:t>Explain that the exchange rate is just a price. And it is the relative price of two currencies that ultimately depends on the price levels in two countries. A downward trend in an exchange rate means that a country is experiencing more rapid inflation than another country. That is all. The exchange rate trend tells us nothing—absolutely nothing—about productivity and real income growth in the two countries.</a:t>
            </a:r>
          </a:p>
        </p:txBody>
      </p:sp>
    </p:spTree>
    <p:extLst>
      <p:ext uri="{BB962C8B-B14F-4D97-AF65-F5344CB8AC3E}">
        <p14:creationId xmlns:p14="http://schemas.microsoft.com/office/powerpoint/2010/main" val="1004316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FB3CB9E-8001-48F4-A425-B8F480114413}" type="slidenum">
              <a:rPr lang="en-US" altLang="en-US" smtClean="0"/>
              <a:pPr>
                <a:spcBef>
                  <a:spcPct val="0"/>
                </a:spcBef>
              </a:pPr>
              <a:t>50</a:t>
            </a:fld>
            <a:endParaRPr lang="en-US" alt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5722512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A173CA-8482-44A5-AB92-53A057AFCE4A}" type="slidenum">
              <a:rPr lang="en-US" altLang="en-US" smtClean="0"/>
              <a:pPr>
                <a:spcBef>
                  <a:spcPct val="0"/>
                </a:spcBef>
              </a:pPr>
              <a:t>51</a:t>
            </a:fld>
            <a:endParaRPr lang="en-US" alt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The People’s Bank of China in the Foreign Exchange Market</a:t>
            </a:r>
          </a:p>
          <a:p>
            <a:pPr eaLnBrk="1" hangingPunct="1"/>
            <a:endParaRPr lang="en-CA" altLang="en-US"/>
          </a:p>
          <a:p>
            <a:pPr eaLnBrk="1" hangingPunct="1"/>
            <a:endParaRPr lang="en-CA" altLang="en-US"/>
          </a:p>
        </p:txBody>
      </p:sp>
    </p:spTree>
    <p:extLst>
      <p:ext uri="{BB962C8B-B14F-4D97-AF65-F5344CB8AC3E}">
        <p14:creationId xmlns:p14="http://schemas.microsoft.com/office/powerpoint/2010/main" val="8170226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8F15F2-3D2D-4F33-8556-36E9F8650A81}" type="slidenum">
              <a:rPr lang="en-US" altLang="en-US" smtClean="0"/>
              <a:pPr>
                <a:spcBef>
                  <a:spcPct val="0"/>
                </a:spcBef>
              </a:pPr>
              <a:t>52</a:t>
            </a:fld>
            <a:endParaRPr lang="en-US" alt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a:t>Something new almost every day.</a:t>
            </a:r>
            <a:r>
              <a:rPr lang="en-US" altLang="en-US" sz="1000"/>
              <a:t> This topic is one that is easily kept current. Today, the United States has a very large and persistent deficit. Pay attention to the development of  this deficit in the </a:t>
            </a:r>
            <a:r>
              <a:rPr lang="en-US" altLang="en-US" sz="1000" i="1"/>
              <a:t>New York Times</a:t>
            </a:r>
            <a:r>
              <a:rPr lang="en-US" altLang="en-US" sz="1000"/>
              <a:t>, </a:t>
            </a:r>
            <a:r>
              <a:rPr lang="en-US" altLang="en-US" sz="1000" i="1"/>
              <a:t>Wall Street Journal,</a:t>
            </a:r>
            <a:r>
              <a:rPr lang="en-US" altLang="en-US" sz="1000"/>
              <a:t> and on the news Web sites.</a:t>
            </a:r>
          </a:p>
          <a:p>
            <a:pPr eaLnBrk="1" hangingPunct="1"/>
            <a:r>
              <a:rPr lang="en-US" altLang="en-US" sz="1000" b="1" i="1"/>
              <a:t>Herb Stein’s Dictum.</a:t>
            </a:r>
            <a:r>
              <a:rPr lang="en-US" altLang="en-US" sz="1000"/>
              <a:t> Larry Summers reminded me recently of Herb Stein’s dictum: “the unsustainable cannot be sustained and must surely end!” Ask your students what will happen to end the unsustainable current account deficit. They will want to say, a change in the exchange rate. And that is surely part of the answer. But fundamentally, unless Americans save more relative to U.S. investment, the current account will be in deficit no matter what the exchange rate does. Understanding this fundamental fact is a big lesson in this chapter.</a:t>
            </a:r>
          </a:p>
          <a:p>
            <a:pPr eaLnBrk="1" hangingPunct="1"/>
            <a:endParaRPr lang="en-US" altLang="en-US" sz="1000"/>
          </a:p>
        </p:txBody>
      </p:sp>
    </p:spTree>
    <p:extLst>
      <p:ext uri="{BB962C8B-B14F-4D97-AF65-F5344CB8AC3E}">
        <p14:creationId xmlns:p14="http://schemas.microsoft.com/office/powerpoint/2010/main" val="38259580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A06F259-F323-4ABF-957C-4525DD9A07B9}" type="slidenum">
              <a:rPr lang="en-US" altLang="en-US" smtClean="0"/>
              <a:pPr>
                <a:spcBef>
                  <a:spcPct val="0"/>
                </a:spcBef>
              </a:pPr>
              <a:t>53</a:t>
            </a:fld>
            <a:endParaRPr lang="en-US" alt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sz="1000" b="1">
                <a:solidFill>
                  <a:srgbClr val="FF0000"/>
                </a:solidFill>
              </a:rPr>
              <a:t>Classroom activity</a:t>
            </a:r>
          </a:p>
          <a:p>
            <a:pPr eaLnBrk="1" hangingPunct="1"/>
            <a:r>
              <a:rPr lang="en-CA" altLang="en-US" sz="1000"/>
              <a:t>Check out </a:t>
            </a:r>
            <a:r>
              <a:rPr lang="en-CA" altLang="en-US" sz="1000" i="1"/>
              <a:t>Economics in Action</a:t>
            </a:r>
            <a:r>
              <a:rPr lang="en-CA" altLang="en-US" sz="1000"/>
              <a:t>: Three Decades of Deficits</a:t>
            </a:r>
          </a:p>
          <a:p>
            <a:pPr eaLnBrk="1" hangingPunct="1"/>
            <a:endParaRPr lang="en-CA" altLang="en-US" sz="1000"/>
          </a:p>
          <a:p>
            <a:pPr eaLnBrk="1" hangingPunct="1"/>
            <a:endParaRPr lang="en-US" altLang="en-US" sz="1000"/>
          </a:p>
        </p:txBody>
      </p:sp>
    </p:spTree>
    <p:extLst>
      <p:ext uri="{BB962C8B-B14F-4D97-AF65-F5344CB8AC3E}">
        <p14:creationId xmlns:p14="http://schemas.microsoft.com/office/powerpoint/2010/main" val="26639086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D35480-3625-4016-9B7C-F3B4ACCC420B}" type="slidenum">
              <a:rPr lang="en-US" altLang="en-US" smtClean="0"/>
              <a:pPr>
                <a:spcBef>
                  <a:spcPct val="0"/>
                </a:spcBef>
              </a:pPr>
              <a:t>54</a:t>
            </a:fld>
            <a:endParaRPr lang="en-US" alt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3035555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6A2D2D-3FA8-445E-8C77-E9335EAE6341}" type="slidenum">
              <a:rPr lang="en-US" altLang="en-US" smtClean="0"/>
              <a:pPr>
                <a:spcBef>
                  <a:spcPct val="0"/>
                </a:spcBef>
              </a:pPr>
              <a:t>55</a:t>
            </a:fld>
            <a:endParaRPr lang="en-US" alt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0288483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A3E9EF-0FCA-42EC-B75F-D82FA75981D7}" type="slidenum">
              <a:rPr lang="en-US" altLang="en-US" smtClean="0"/>
              <a:pPr>
                <a:spcBef>
                  <a:spcPct val="0"/>
                </a:spcBef>
              </a:pPr>
              <a:t>56</a:t>
            </a:fld>
            <a:endParaRPr lang="en-US" alt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4836152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A9C6961-0A1A-4F7A-9E0A-7551796D49A8}" type="slidenum">
              <a:rPr lang="en-US" altLang="en-US" smtClean="0"/>
              <a:pPr>
                <a:spcBef>
                  <a:spcPct val="0"/>
                </a:spcBef>
              </a:pPr>
              <a:t>57</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9003900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C855E0C-745C-4D08-B43E-8EAABC055B22}" type="slidenum">
              <a:rPr lang="en-US" altLang="en-US" smtClean="0"/>
              <a:pPr>
                <a:spcBef>
                  <a:spcPct val="0"/>
                </a:spcBef>
              </a:pPr>
              <a:t>58</a:t>
            </a:fld>
            <a:endParaRPr lang="en-US" alt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5494038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2F3503-B62E-4A44-8701-252344554DF5}" type="slidenum">
              <a:rPr lang="en-US" altLang="en-US" smtClean="0"/>
              <a:pPr>
                <a:spcBef>
                  <a:spcPct val="0"/>
                </a:spcBef>
              </a:pPr>
              <a:t>59</a:t>
            </a:fld>
            <a:endParaRPr lang="en-US" alt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030366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144FDD-B8B8-42E8-B8E1-5DC27371561F}" type="slidenum">
              <a:rPr lang="en-US" altLang="en-US" smtClean="0"/>
              <a:pPr>
                <a:spcBef>
                  <a:spcPct val="0"/>
                </a:spcBef>
              </a:pPr>
              <a:t>6</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extLst>
      <p:ext uri="{BB962C8B-B14F-4D97-AF65-F5344CB8AC3E}">
        <p14:creationId xmlns:p14="http://schemas.microsoft.com/office/powerpoint/2010/main" val="33335693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BF44E7-7DC1-40F0-8BC9-D45526C5DF1A}" type="slidenum">
              <a:rPr lang="en-US" altLang="en-US" smtClean="0"/>
              <a:pPr>
                <a:spcBef>
                  <a:spcPct val="0"/>
                </a:spcBef>
              </a:pPr>
              <a:t>60</a:t>
            </a:fld>
            <a:endParaRPr lang="en-US" alt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2249703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9B8935-FA11-4207-89FF-861B0760D18F}" type="slidenum">
              <a:rPr lang="en-US" altLang="en-US" smtClean="0"/>
              <a:pPr>
                <a:spcBef>
                  <a:spcPct val="0"/>
                </a:spcBef>
              </a:pPr>
              <a:t>61</a:t>
            </a:fld>
            <a:endParaRPr lang="en-US" alt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3199408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DA11DC-A23B-43C6-92E9-3FD3F2DA1C34}" type="slidenum">
              <a:rPr lang="en-US" altLang="en-US" smtClean="0"/>
              <a:pPr>
                <a:spcBef>
                  <a:spcPct val="0"/>
                </a:spcBef>
              </a:pPr>
              <a:t>62</a:t>
            </a:fld>
            <a:endParaRPr lang="en-US" altLang="en-US"/>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8850386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B897057-02E5-4347-B640-0F2AAF8B8407}" type="slidenum">
              <a:rPr lang="en-US" altLang="en-US" smtClean="0"/>
              <a:pPr>
                <a:spcBef>
                  <a:spcPct val="0"/>
                </a:spcBef>
              </a:pPr>
              <a:t>63</a:t>
            </a:fld>
            <a:endParaRPr lang="en-US" alt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1422059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F61542B-8875-48CD-A096-B6625C9CFAFB}" type="slidenum">
              <a:rPr lang="en-US" altLang="en-US" smtClean="0"/>
              <a:pPr>
                <a:spcBef>
                  <a:spcPct val="0"/>
                </a:spcBef>
              </a:pPr>
              <a:t>64</a:t>
            </a:fld>
            <a:endParaRPr lang="en-US" alt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270094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EBA46C-43A6-4264-B660-D6A265E4ED55}" type="slidenum">
              <a:rPr lang="en-US" altLang="en-US" smtClean="0"/>
              <a:pPr>
                <a:spcBef>
                  <a:spcPct val="0"/>
                </a:spcBef>
              </a:pPr>
              <a:t>65</a:t>
            </a:fld>
            <a:endParaRPr lang="en-US" altLang="en-US"/>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t>The analogy of a country being like an individual in being a borrower or lender is revealing. When Polonius tells Laertes to “neither a lender nor a borrower be” in Hamlet, he is the voice of prudence. But, perhaps, it is too much prudence. Much economic activity and development would be impossible without borrowing and lending. This is true at the individual level and for countries. The United States financed its industrialization and railroads in the nineteenth century by being a debtor nation. </a:t>
            </a:r>
            <a:endParaRPr lang="en-CA" altLang="en-US" sz="1000"/>
          </a:p>
        </p:txBody>
      </p:sp>
    </p:spTree>
    <p:extLst>
      <p:ext uri="{BB962C8B-B14F-4D97-AF65-F5344CB8AC3E}">
        <p14:creationId xmlns:p14="http://schemas.microsoft.com/office/powerpoint/2010/main" val="15862118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A80AE75-2827-4CE9-937C-767549B9660D}" type="slidenum">
              <a:rPr lang="en-US" altLang="en-US" smtClean="0"/>
              <a:pPr>
                <a:spcBef>
                  <a:spcPct val="0"/>
                </a:spcBef>
              </a:pPr>
              <a:t>66</a:t>
            </a:fld>
            <a:endParaRPr lang="en-US" alt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8498452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BF81A75-AAAC-4370-B5ED-2237C85A833B}" type="slidenum">
              <a:rPr lang="en-US" altLang="en-US" smtClean="0"/>
              <a:pPr>
                <a:spcBef>
                  <a:spcPct val="0"/>
                </a:spcBef>
              </a:pPr>
              <a:t>67</a:t>
            </a:fld>
            <a:endParaRPr lang="en-US" altLang="en-US"/>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9974642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BB5836-3A3D-4961-A1F9-3E39870AECD2}" type="slidenum">
              <a:rPr lang="en-US" altLang="en-US" smtClean="0"/>
              <a:pPr>
                <a:spcBef>
                  <a:spcPct val="0"/>
                </a:spcBef>
              </a:pPr>
              <a:t>68</a:t>
            </a:fld>
            <a:endParaRPr lang="en-US" altLang="en-US"/>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The Three Sector Balances</a:t>
            </a:r>
          </a:p>
          <a:p>
            <a:pPr eaLnBrk="1" hangingPunct="1"/>
            <a:endParaRPr lang="en-CA" altLang="en-US"/>
          </a:p>
          <a:p>
            <a:pPr eaLnBrk="1" hangingPunct="1"/>
            <a:endParaRPr lang="en-CA" altLang="en-US"/>
          </a:p>
        </p:txBody>
      </p:sp>
    </p:spTree>
    <p:extLst>
      <p:ext uri="{BB962C8B-B14F-4D97-AF65-F5344CB8AC3E}">
        <p14:creationId xmlns:p14="http://schemas.microsoft.com/office/powerpoint/2010/main" val="34255492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444745-84C8-4B3E-9518-65E8389240F2}" type="slidenum">
              <a:rPr lang="en-US" altLang="en-US" smtClean="0"/>
              <a:pPr>
                <a:spcBef>
                  <a:spcPct val="0"/>
                </a:spcBef>
              </a:pPr>
              <a:t>69</a:t>
            </a:fld>
            <a:endParaRPr lang="en-US" altLang="en-US"/>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3263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805E59-0D44-40A4-9C5F-4057004DEDAD}" type="slidenum">
              <a:rPr lang="en-US" altLang="en-US" smtClean="0"/>
              <a:pPr>
                <a:spcBef>
                  <a:spcPct val="0"/>
                </a:spcBef>
              </a:pPr>
              <a:t>7</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extLst>
      <p:ext uri="{BB962C8B-B14F-4D97-AF65-F5344CB8AC3E}">
        <p14:creationId xmlns:p14="http://schemas.microsoft.com/office/powerpoint/2010/main" val="3355960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E1A114-347C-4D22-B9E0-C54D6FB32994}" type="slidenum">
              <a:rPr lang="en-US" altLang="en-US" smtClean="0"/>
              <a:pPr>
                <a:spcBef>
                  <a:spcPct val="0"/>
                </a:spcBef>
              </a:pPr>
              <a:t>8</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sz="1000" b="1">
                <a:solidFill>
                  <a:srgbClr val="FF0000"/>
                </a:solidFill>
              </a:rPr>
              <a:t>Classroom activity</a:t>
            </a:r>
          </a:p>
          <a:p>
            <a:pPr eaLnBrk="1" hangingPunct="1"/>
            <a:r>
              <a:rPr lang="en-CA" altLang="en-US" sz="1000"/>
              <a:t>Check out </a:t>
            </a:r>
            <a:r>
              <a:rPr lang="en-CA" altLang="en-US" sz="1000" i="1"/>
              <a:t>Economics in Action</a:t>
            </a:r>
            <a:r>
              <a:rPr lang="en-CA" altLang="en-US" sz="1000"/>
              <a:t>: The U.S. Dollar More Down than Up</a:t>
            </a:r>
          </a:p>
          <a:p>
            <a:pPr eaLnBrk="1" hangingPunct="1"/>
            <a:endParaRPr lang="en-CA" altLang="en-US" sz="1000"/>
          </a:p>
          <a:p>
            <a:pPr eaLnBrk="1" hangingPunct="1"/>
            <a:endParaRPr lang="en-US" altLang="en-US" sz="1000"/>
          </a:p>
        </p:txBody>
      </p:sp>
    </p:spTree>
    <p:extLst>
      <p:ext uri="{BB962C8B-B14F-4D97-AF65-F5344CB8AC3E}">
        <p14:creationId xmlns:p14="http://schemas.microsoft.com/office/powerpoint/2010/main" val="1988781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FFE40A-05B1-42AD-9FAD-462619080C3B}" type="slidenum">
              <a:rPr lang="en-US" altLang="en-US" smtClean="0"/>
              <a:pPr>
                <a:spcBef>
                  <a:spcPct val="0"/>
                </a:spcBef>
              </a:pPr>
              <a:t>9</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99886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159489151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47612983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335698810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45471911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43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093245"/>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1"/>
            <a:ext cx="76962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360363" y="1584325"/>
            <a:ext cx="8229600" cy="4525963"/>
          </a:xfrm>
          <a:prstGeom prst="rect">
            <a:avLst/>
          </a:prstGeom>
        </p:spPr>
        <p:txBody>
          <a:bodyPr/>
          <a:lstStyle>
            <a:lvl1pPr marL="108000" indent="0" algn="l">
              <a:lnSpc>
                <a:spcPct val="100000"/>
              </a:lnSpc>
              <a:spcBef>
                <a:spcPts val="600"/>
              </a:spcBef>
              <a:spcAft>
                <a:spcPts val="600"/>
              </a:spcAft>
              <a:defRPr>
                <a:solidFill>
                  <a:srgbClr val="009CAF"/>
                </a:solidFill>
              </a:defRPr>
            </a:lvl1pPr>
            <a:lvl2pPr marL="108000" marR="0" indent="0" algn="l" defTabSz="914400" rtl="0" eaLnBrk="0" fontAlgn="base" latinLnBrk="0" hangingPunct="0">
              <a:lnSpc>
                <a:spcPct val="100000"/>
              </a:lnSpc>
              <a:spcBef>
                <a:spcPts val="600"/>
              </a:spcBef>
              <a:spcAft>
                <a:spcPts val="600"/>
              </a:spcAft>
              <a:buClr>
                <a:srgbClr val="FF0000"/>
              </a:buClr>
              <a:buSzTx/>
              <a:buFont typeface="Wingdings" panose="05000000000000000000" pitchFamily="2" charset="2"/>
              <a:buNone/>
              <a:tabLst/>
              <a:defRPr kumimoji="0" lang="en-US" altLang="en-US" sz="2400" b="0" i="0" u="none" strike="noStrike" kern="0" cap="none" spc="0" normalizeH="0" baseline="0" noProof="0" smtClean="0">
                <a:ln>
                  <a:noFill/>
                </a:ln>
                <a:solidFill>
                  <a:schemeClr val="tx1"/>
                </a:solidFill>
                <a:effectLst/>
                <a:uLnTx/>
                <a:uFillTx/>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19061599"/>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489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0090261"/>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2052"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pic>
        <p:nvPicPr>
          <p:cNvPr id="2053" name="Picture 7">
            <a:hlinkClick r:id="" action="ppaction://hlinkshowjump?jump=nextslide" tooltip="Click to expand the figure"/>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extLst>
      <p:ext uri="{BB962C8B-B14F-4D97-AF65-F5344CB8AC3E}">
        <p14:creationId xmlns:p14="http://schemas.microsoft.com/office/powerpoint/2010/main" val="4073923955"/>
      </p:ext>
    </p:extLst>
  </p:cSld>
  <p:clrMap bg1="lt1" tx1="dk1" bg2="lt2" tx2="dk2" accent1="accent1" accent2="accent2" accent3="accent3" accent4="accent4" accent5="accent5" accent6="accent6" hlink="hlink" folHlink="folHlink"/>
  <p:sldLayoutIdLst>
    <p:sldLayoutId id="2147484986" r:id="rId1"/>
    <p:sldLayoutId id="2147484987"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71438" algn="l" rtl="0" eaLnBrk="0" fontAlgn="base" hangingPunct="0">
        <a:spcBef>
          <a:spcPts val="600"/>
        </a:spcBef>
        <a:spcAft>
          <a:spcPts val="600"/>
        </a:spcAft>
        <a:defRPr sz="2400" b="1">
          <a:solidFill>
            <a:srgbClr val="1A71B7"/>
          </a:solidFill>
          <a:latin typeface="+mn-lt"/>
          <a:ea typeface="+mn-ea"/>
          <a:cs typeface="+mn-cs"/>
        </a:defRPr>
      </a:lvl1pPr>
      <a:lvl2pPr marL="71438"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307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sp>
        <p:nvSpPr>
          <p:cNvPr id="6"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extLst>
      <p:ext uri="{BB962C8B-B14F-4D97-AF65-F5344CB8AC3E}">
        <p14:creationId xmlns:p14="http://schemas.microsoft.com/office/powerpoint/2010/main" val="505000714"/>
      </p:ext>
    </p:extLst>
  </p:cSld>
  <p:clrMap bg1="lt1" tx1="dk1" bg2="lt2" tx2="dk2" accent1="accent1" accent2="accent2" accent3="accent3" accent4="accent4" accent5="accent5" accent6="accent6" hlink="hlink" folHlink="folHlink"/>
  <p:sldLayoutIdLst>
    <p:sldLayoutId id="2147484989" r:id="rId1"/>
    <p:sldLayoutId id="2147484990" r:id="rId2"/>
    <p:sldLayoutId id="2147484991" r:id="rId3"/>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72000" algn="l" rtl="0" eaLnBrk="0" fontAlgn="base" hangingPunct="0">
        <a:spcBef>
          <a:spcPts val="600"/>
        </a:spcBef>
        <a:spcAft>
          <a:spcPts val="600"/>
        </a:spcAft>
        <a:defRPr sz="2400" b="1">
          <a:solidFill>
            <a:srgbClr val="1A71B7"/>
          </a:solidFill>
          <a:latin typeface="+mn-lt"/>
          <a:ea typeface="+mn-ea"/>
          <a:cs typeface="+mn-cs"/>
        </a:defRPr>
      </a:lvl1pPr>
      <a:lvl2pPr marL="7200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3">
            <a:hlinkClick r:id="" action="ppaction://hlinkshowjump?jump=previousslide" tooltip="Click to return to previous slide"/>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0" dirty="0">
                <a:solidFill>
                  <a:srgbClr val="000000"/>
                </a:solidFill>
              </a:rPr>
              <a:t>© 2019 Pearson Education</a:t>
            </a:r>
          </a:p>
        </p:txBody>
      </p:sp>
    </p:spTree>
  </p:cSld>
  <p:clrMap bg1="lt1" tx1="dk1" bg2="lt2" tx2="dk2" accent1="accent1" accent2="accent2" accent3="accent3" accent4="accent4" accent5="accent5" accent6="accent6" hlink="hlink" folHlink="folHlink"/>
  <p:sldLayoutIdLst>
    <p:sldLayoutId id="2147484931" r:id="rId1"/>
    <p:sldLayoutId id="2147484982" r:id="rId2"/>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979"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0" dirty="0">
                <a:solidFill>
                  <a:srgbClr val="000000"/>
                </a:solidFill>
                <a:ea typeface="MS PGothic" panose="020B0600070205080204" pitchFamily="34" charset="-128"/>
                <a:cs typeface="Arial" panose="020B0604020202020204" pitchFamily="34" charset="0"/>
              </a:rPr>
              <a:t>© 2019 Pearson Education</a:t>
            </a:r>
          </a:p>
        </p:txBody>
      </p:sp>
    </p:spTree>
    <p:extLst>
      <p:ext uri="{BB962C8B-B14F-4D97-AF65-F5344CB8AC3E}">
        <p14:creationId xmlns:p14="http://schemas.microsoft.com/office/powerpoint/2010/main" val="180379719"/>
      </p:ext>
    </p:extLst>
  </p:cSld>
  <p:clrMap bg1="lt1" tx1="dk1" bg2="lt2" tx2="dk2" accent1="accent1" accent2="accent2" accent3="accent3" accent4="accent4" accent5="accent5" accent6="accent6" hlink="hlink" folHlink="folHlink"/>
  <p:sldLayoutIdLst>
    <p:sldLayoutId id="2147484993"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6.jpg"/><Relationship Id="rId5" Type="http://schemas.openxmlformats.org/officeDocument/2006/relationships/image" Target="../media/image5.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13.png"/><Relationship Id="rId7" Type="http://schemas.openxmlformats.org/officeDocument/2006/relationships/slide" Target="slide2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image" Target="../media/image25.png"/><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60.xml"/><Relationship Id="rId1" Type="http://schemas.openxmlformats.org/officeDocument/2006/relationships/slideLayout" Target="../slideLayouts/slideLayout3.xml"/><Relationship Id="rId6" Type="http://schemas.openxmlformats.org/officeDocument/2006/relationships/image" Target="../media/image1.jpeg"/><Relationship Id="rId5" Type="http://schemas.openxmlformats.org/officeDocument/2006/relationships/slide" Target="slide61.xml"/><Relationship Id="rId4" Type="http://schemas.openxmlformats.org/officeDocument/2006/relationships/image" Target="../media/image28.gif"/></Relationships>
</file>

<file path=ppt/slides/_rels/slide61.xml.rels><?xml version="1.0" encoding="UTF-8" standalone="yes"?>
<Relationships xmlns="http://schemas.openxmlformats.org/package/2006/relationships"><Relationship Id="rId8" Type="http://schemas.openxmlformats.org/officeDocument/2006/relationships/image" Target="../media/image32.gif"/><Relationship Id="rId3" Type="http://schemas.openxmlformats.org/officeDocument/2006/relationships/image" Target="../media/image27.gif"/><Relationship Id="rId7" Type="http://schemas.openxmlformats.org/officeDocument/2006/relationships/image" Target="../media/image31.gif"/><Relationship Id="rId2" Type="http://schemas.openxmlformats.org/officeDocument/2006/relationships/notesSlide" Target="../notesSlides/notesSlide61.xml"/><Relationship Id="rId1" Type="http://schemas.openxmlformats.org/officeDocument/2006/relationships/slideLayout" Target="../slideLayouts/slideLayout7.xml"/><Relationship Id="rId6" Type="http://schemas.openxmlformats.org/officeDocument/2006/relationships/image" Target="../media/image30.gif"/><Relationship Id="rId5" Type="http://schemas.openxmlformats.org/officeDocument/2006/relationships/image" Target="../media/image29.gif"/><Relationship Id="rId10" Type="http://schemas.openxmlformats.org/officeDocument/2006/relationships/image" Target="../media/image34.gif"/><Relationship Id="rId4" Type="http://schemas.openxmlformats.org/officeDocument/2006/relationships/image" Target="../media/image28.gif"/><Relationship Id="rId9" Type="http://schemas.openxmlformats.org/officeDocument/2006/relationships/image" Target="../media/image33.gif"/></Relationships>
</file>

<file path=ppt/slides/_rels/slide62.xml.rels><?xml version="1.0" encoding="UTF-8" standalone="yes"?>
<Relationships xmlns="http://schemas.openxmlformats.org/package/2006/relationships"><Relationship Id="rId3" Type="http://schemas.openxmlformats.org/officeDocument/2006/relationships/image" Target="../media/image27.gif"/><Relationship Id="rId7" Type="http://schemas.openxmlformats.org/officeDocument/2006/relationships/image" Target="../media/image31.gif"/><Relationship Id="rId2" Type="http://schemas.openxmlformats.org/officeDocument/2006/relationships/notesSlide" Target="../notesSlides/notesSlide62.xml"/><Relationship Id="rId1" Type="http://schemas.openxmlformats.org/officeDocument/2006/relationships/slideLayout" Target="../slideLayouts/slideLayout3.xml"/><Relationship Id="rId6" Type="http://schemas.openxmlformats.org/officeDocument/2006/relationships/image" Target="../media/image30.gif"/><Relationship Id="rId5" Type="http://schemas.openxmlformats.org/officeDocument/2006/relationships/image" Target="../media/image29.gif"/><Relationship Id="rId4" Type="http://schemas.openxmlformats.org/officeDocument/2006/relationships/image" Target="../media/image28.gif"/></Relationships>
</file>

<file path=ppt/slides/_rels/slide63.xml.rels><?xml version="1.0" encoding="UTF-8" standalone="yes"?>
<Relationships xmlns="http://schemas.openxmlformats.org/package/2006/relationships"><Relationship Id="rId8" Type="http://schemas.openxmlformats.org/officeDocument/2006/relationships/image" Target="../media/image32.gif"/><Relationship Id="rId3" Type="http://schemas.openxmlformats.org/officeDocument/2006/relationships/image" Target="../media/image27.gif"/><Relationship Id="rId7" Type="http://schemas.openxmlformats.org/officeDocument/2006/relationships/image" Target="../media/image31.gif"/><Relationship Id="rId2" Type="http://schemas.openxmlformats.org/officeDocument/2006/relationships/notesSlide" Target="../notesSlides/notesSlide63.xml"/><Relationship Id="rId1" Type="http://schemas.openxmlformats.org/officeDocument/2006/relationships/slideLayout" Target="../slideLayouts/slideLayout3.xml"/><Relationship Id="rId6" Type="http://schemas.openxmlformats.org/officeDocument/2006/relationships/image" Target="../media/image30.gif"/><Relationship Id="rId5" Type="http://schemas.openxmlformats.org/officeDocument/2006/relationships/image" Target="../media/image29.gif"/><Relationship Id="rId10" Type="http://schemas.openxmlformats.org/officeDocument/2006/relationships/image" Target="../media/image34.gif"/><Relationship Id="rId4" Type="http://schemas.openxmlformats.org/officeDocument/2006/relationships/image" Target="../media/image28.gif"/><Relationship Id="rId9" Type="http://schemas.openxmlformats.org/officeDocument/2006/relationships/image" Target="../media/image33.gi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7EA787-D5F0-4FB2-B349-51AE421ED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08"/>
            <a:ext cx="9144000" cy="6852383"/>
          </a:xfrm>
          <a:prstGeom prst="rect">
            <a:avLst/>
          </a:prstGeom>
        </p:spPr>
      </p:pic>
    </p:spTree>
    <p:extLst>
      <p:ext uri="{BB962C8B-B14F-4D97-AF65-F5344CB8AC3E}">
        <p14:creationId xmlns:p14="http://schemas.microsoft.com/office/powerpoint/2010/main" val="1129306442"/>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43" name="Rectangle 3"/>
          <p:cNvSpPr>
            <a:spLocks noGrp="1" noChangeArrowheads="1"/>
          </p:cNvSpPr>
          <p:nvPr>
            <p:ph idx="1"/>
          </p:nvPr>
        </p:nvSpPr>
        <p:spPr/>
        <p:txBody>
          <a:bodyPr/>
          <a:lstStyle/>
          <a:p>
            <a:pPr marL="107950" eaLnBrk="1" hangingPunct="1"/>
            <a:r>
              <a:rPr lang="en-CA" altLang="en-US" dirty="0"/>
              <a:t>Demand in the Foreign Exchange Market</a:t>
            </a:r>
          </a:p>
          <a:p>
            <a:pPr marL="107950" lvl="1" eaLnBrk="1" hangingPunct="1"/>
            <a:r>
              <a:rPr lang="en-CA" dirty="0"/>
              <a:t>The quantity of U.S. dollars that traders plan to buy in the foreign exchange market during a given period depends on</a:t>
            </a:r>
          </a:p>
          <a:p>
            <a:pPr marL="107950" lvl="1" eaLnBrk="1" hangingPunct="1">
              <a:buClr>
                <a:schemeClr val="tx1"/>
              </a:buClr>
            </a:pPr>
            <a:r>
              <a:rPr lang="en-CA" dirty="0"/>
              <a:t>1. The exchange rate</a:t>
            </a:r>
          </a:p>
          <a:p>
            <a:pPr marL="107950" lvl="1" eaLnBrk="1" hangingPunct="1">
              <a:buClr>
                <a:schemeClr val="tx1"/>
              </a:buClr>
            </a:pPr>
            <a:r>
              <a:rPr lang="en-CA" dirty="0"/>
              <a:t>2. World demand for U.S. exports</a:t>
            </a:r>
          </a:p>
          <a:p>
            <a:pPr marL="107950" lvl="1" eaLnBrk="1" hangingPunct="1">
              <a:buClr>
                <a:schemeClr val="tx1"/>
              </a:buClr>
            </a:pPr>
            <a:r>
              <a:rPr lang="en-CA" dirty="0"/>
              <a:t>3. Interest rates in the United States and other countries</a:t>
            </a:r>
          </a:p>
          <a:p>
            <a:pPr marL="107950" lvl="1" eaLnBrk="1" hangingPunct="1">
              <a:buClr>
                <a:schemeClr val="tx1"/>
              </a:buClr>
            </a:pPr>
            <a:r>
              <a:rPr lang="en-CA" dirty="0"/>
              <a:t>4. The expected future exchange rate</a:t>
            </a:r>
          </a:p>
        </p:txBody>
      </p:sp>
      <p:sp>
        <p:nvSpPr>
          <p:cNvPr id="32770" name="Rectangle 5"/>
          <p:cNvSpPr>
            <a:spLocks noGrp="1" noChangeArrowheads="1"/>
          </p:cNvSpPr>
          <p:nvPr>
            <p:ph type="title"/>
          </p:nvPr>
        </p:nvSpPr>
        <p:spPr>
          <a:noFill/>
        </p:spPr>
        <p:txBody>
          <a:bodyPr/>
          <a:lstStyle/>
          <a:p>
            <a:pPr eaLnBrk="1" hangingPunct="1"/>
            <a:r>
              <a:rPr lang="en-CA" altLang="en-US"/>
              <a:t>The Foreign Exchange Market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43">
                                            <p:txEl>
                                              <p:pRg st="1" end="1"/>
                                            </p:txEl>
                                          </p:spTgt>
                                        </p:tgtEl>
                                        <p:attrNameLst>
                                          <p:attrName>style.visibility</p:attrName>
                                        </p:attrNameLst>
                                      </p:cBhvr>
                                      <p:to>
                                        <p:strVal val="visible"/>
                                      </p:to>
                                    </p:set>
                                    <p:animEffect transition="in" filter="wipe(left)">
                                      <p:cBhvr>
                                        <p:cTn id="7" dur="1000"/>
                                        <p:tgtEl>
                                          <p:spTgt spid="5222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43">
                                            <p:txEl>
                                              <p:pRg st="2" end="2"/>
                                            </p:txEl>
                                          </p:spTgt>
                                        </p:tgtEl>
                                        <p:attrNameLst>
                                          <p:attrName>style.visibility</p:attrName>
                                        </p:attrNameLst>
                                      </p:cBhvr>
                                      <p:to>
                                        <p:strVal val="visible"/>
                                      </p:to>
                                    </p:set>
                                    <p:animEffect transition="in" filter="wipe(left)">
                                      <p:cBhvr>
                                        <p:cTn id="12" dur="1000"/>
                                        <p:tgtEl>
                                          <p:spTgt spid="5222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243">
                                            <p:txEl>
                                              <p:pRg st="3" end="3"/>
                                            </p:txEl>
                                          </p:spTgt>
                                        </p:tgtEl>
                                        <p:attrNameLst>
                                          <p:attrName>style.visibility</p:attrName>
                                        </p:attrNameLst>
                                      </p:cBhvr>
                                      <p:to>
                                        <p:strVal val="visible"/>
                                      </p:to>
                                    </p:set>
                                    <p:animEffect transition="in" filter="wipe(left)">
                                      <p:cBhvr>
                                        <p:cTn id="17" dur="1000"/>
                                        <p:tgtEl>
                                          <p:spTgt spid="5222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243">
                                            <p:txEl>
                                              <p:pRg st="4" end="4"/>
                                            </p:txEl>
                                          </p:spTgt>
                                        </p:tgtEl>
                                        <p:attrNameLst>
                                          <p:attrName>style.visibility</p:attrName>
                                        </p:attrNameLst>
                                      </p:cBhvr>
                                      <p:to>
                                        <p:strVal val="visible"/>
                                      </p:to>
                                    </p:set>
                                    <p:animEffect transition="in" filter="wipe(left)">
                                      <p:cBhvr>
                                        <p:cTn id="22" dur="1000"/>
                                        <p:tgtEl>
                                          <p:spTgt spid="5222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243">
                                            <p:txEl>
                                              <p:pRg st="5" end="5"/>
                                            </p:txEl>
                                          </p:spTgt>
                                        </p:tgtEl>
                                        <p:attrNameLst>
                                          <p:attrName>style.visibility</p:attrName>
                                        </p:attrNameLst>
                                      </p:cBhvr>
                                      <p:to>
                                        <p:strVal val="visible"/>
                                      </p:to>
                                    </p:set>
                                    <p:animEffect transition="in" filter="wipe(left)">
                                      <p:cBhvr>
                                        <p:cTn id="27" dur="1000"/>
                                        <p:tgtEl>
                                          <p:spTgt spid="522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3" grpId="0" uiExpand="1" build="p" bldLvl="3"/>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3" name="Rectangle 3"/>
          <p:cNvSpPr>
            <a:spLocks noGrp="1" noChangeArrowheads="1"/>
          </p:cNvSpPr>
          <p:nvPr>
            <p:ph idx="1"/>
          </p:nvPr>
        </p:nvSpPr>
        <p:spPr/>
        <p:txBody>
          <a:bodyPr/>
          <a:lstStyle/>
          <a:p>
            <a:pPr marL="107950" eaLnBrk="1" hangingPunct="1"/>
            <a:r>
              <a:rPr lang="en-CA" altLang="en-US" dirty="0">
                <a:solidFill>
                  <a:srgbClr val="7030A0"/>
                </a:solidFill>
              </a:rPr>
              <a:t>The Law of Demand for Foreign Exchange</a:t>
            </a:r>
          </a:p>
          <a:p>
            <a:pPr marL="107950" lvl="1" eaLnBrk="1" hangingPunct="1"/>
            <a:r>
              <a:rPr lang="en-CA" dirty="0"/>
              <a:t>The demand for dollars is a </a:t>
            </a:r>
            <a:r>
              <a:rPr lang="en-CA" i="1" dirty="0"/>
              <a:t>derived demand</a:t>
            </a:r>
            <a:r>
              <a:rPr lang="en-CA" dirty="0"/>
              <a:t>.</a:t>
            </a:r>
          </a:p>
          <a:p>
            <a:pPr marL="107950" lvl="1" eaLnBrk="1" hangingPunct="1"/>
            <a:r>
              <a:rPr lang="en-CA" dirty="0"/>
              <a:t>People buy U.S. dollars so that they can buy </a:t>
            </a:r>
            <a:br>
              <a:rPr lang="en-CA" dirty="0"/>
            </a:br>
            <a:r>
              <a:rPr lang="en-CA" dirty="0"/>
              <a:t>U.S.-produced goods and services or U.S. assets.</a:t>
            </a:r>
          </a:p>
          <a:p>
            <a:pPr marL="107950" lvl="1" eaLnBrk="1" hangingPunct="1"/>
            <a:r>
              <a:rPr lang="en-CA" dirty="0"/>
              <a:t>Other things remaining the same, the higher the exchange rate, the smaller is the quantity of U.S. dollars demanded in the foreign exchange market.</a:t>
            </a:r>
          </a:p>
        </p:txBody>
      </p:sp>
      <p:sp>
        <p:nvSpPr>
          <p:cNvPr id="34818" name="Rectangle 5"/>
          <p:cNvSpPr>
            <a:spLocks noGrp="1" noChangeArrowheads="1"/>
          </p:cNvSpPr>
          <p:nvPr>
            <p:ph type="title"/>
          </p:nvPr>
        </p:nvSpPr>
        <p:spPr>
          <a:noFill/>
        </p:spPr>
        <p:txBody>
          <a:bodyPr/>
          <a:lstStyle/>
          <a:p>
            <a:pPr eaLnBrk="1" hangingPunct="1"/>
            <a:r>
              <a:rPr lang="en-CA" altLang="en-US"/>
              <a:t>The Foreign Exchange Market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xEl>
                                              <p:pRg st="1" end="1"/>
                                            </p:txEl>
                                          </p:spTgt>
                                        </p:tgtEl>
                                        <p:attrNameLst>
                                          <p:attrName>style.visibility</p:attrName>
                                        </p:attrNameLst>
                                      </p:cBhvr>
                                      <p:to>
                                        <p:strVal val="visible"/>
                                      </p:to>
                                    </p:set>
                                    <p:animEffect transition="in" filter="wipe(left)">
                                      <p:cBhvr>
                                        <p:cTn id="7" dur="1000"/>
                                        <p:tgtEl>
                                          <p:spTgt spid="2252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3">
                                            <p:txEl>
                                              <p:pRg st="2" end="2"/>
                                            </p:txEl>
                                          </p:spTgt>
                                        </p:tgtEl>
                                        <p:attrNameLst>
                                          <p:attrName>style.visibility</p:attrName>
                                        </p:attrNameLst>
                                      </p:cBhvr>
                                      <p:to>
                                        <p:strVal val="visible"/>
                                      </p:to>
                                    </p:set>
                                    <p:animEffect transition="in" filter="wipe(left)">
                                      <p:cBhvr>
                                        <p:cTn id="12" dur="1000"/>
                                        <p:tgtEl>
                                          <p:spTgt spid="2252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83">
                                            <p:txEl>
                                              <p:pRg st="3" end="3"/>
                                            </p:txEl>
                                          </p:spTgt>
                                        </p:tgtEl>
                                        <p:attrNameLst>
                                          <p:attrName>style.visibility</p:attrName>
                                        </p:attrNameLst>
                                      </p:cBhvr>
                                      <p:to>
                                        <p:strVal val="visible"/>
                                      </p:to>
                                    </p:set>
                                    <p:animEffect transition="in" filter="wipe(left)">
                                      <p:cBhvr>
                                        <p:cTn id="17" dur="1000"/>
                                        <p:tgtEl>
                                          <p:spTgt spid="225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uiExpand="1" build="p" bldLvl="3"/>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360363" y="1584325"/>
            <a:ext cx="8229600" cy="4816475"/>
          </a:xfrm>
        </p:spPr>
        <p:txBody>
          <a:bodyPr/>
          <a:lstStyle/>
          <a:p>
            <a:pPr marL="107950" lvl="1" eaLnBrk="1" hangingPunct="1"/>
            <a:r>
              <a:rPr lang="en-CA" dirty="0"/>
              <a:t>The exchange rate influences the quantity of U.S. dollars demanded for two reasons:</a:t>
            </a:r>
          </a:p>
          <a:p>
            <a:pPr marL="107950" lvl="1" eaLnBrk="1" hangingPunct="1">
              <a:buClr>
                <a:srgbClr val="7030A0"/>
              </a:buClr>
              <a:buSzPct val="120000"/>
              <a:buFont typeface="Wingdings" panose="05000000000000000000" pitchFamily="2" charset="2"/>
              <a:buChar char="§"/>
            </a:pPr>
            <a:r>
              <a:rPr lang="en-CA" dirty="0"/>
              <a:t> Exports effect</a:t>
            </a:r>
          </a:p>
          <a:p>
            <a:pPr marL="107950" lvl="1" eaLnBrk="1" hangingPunct="1">
              <a:buClr>
                <a:srgbClr val="7030A0"/>
              </a:buClr>
              <a:buSzPct val="120000"/>
              <a:buFont typeface="Wingdings" panose="05000000000000000000" pitchFamily="2" charset="2"/>
              <a:buChar char="§"/>
            </a:pPr>
            <a:r>
              <a:rPr lang="en-CA" dirty="0"/>
              <a:t> Expected profit effect</a:t>
            </a:r>
          </a:p>
          <a:p>
            <a:pPr marL="107950" lvl="1" eaLnBrk="1" hangingPunct="1"/>
            <a:r>
              <a:rPr lang="en-CA" b="1" dirty="0">
                <a:solidFill>
                  <a:srgbClr val="7030A0"/>
                </a:solidFill>
              </a:rPr>
              <a:t>Exports Effect</a:t>
            </a:r>
            <a:endParaRPr lang="en-CA" dirty="0">
              <a:solidFill>
                <a:srgbClr val="7030A0"/>
              </a:solidFill>
            </a:endParaRPr>
          </a:p>
          <a:p>
            <a:pPr marL="107950" lvl="1" eaLnBrk="1" hangingPunct="1"/>
            <a:r>
              <a:rPr lang="en-CA" dirty="0"/>
              <a:t>The larger the value of U.S. exports, the greater is the quantity of U.S. dollars demanded on the foreign exchange market.</a:t>
            </a:r>
          </a:p>
          <a:p>
            <a:pPr marL="107950" lvl="1" eaLnBrk="1" hangingPunct="1"/>
            <a:r>
              <a:rPr lang="en-CA" dirty="0"/>
              <a:t>The lower the exchange rate, the greater is the value of U.S. exports, so the greater is the quantity of U.S. dollars demanded.</a:t>
            </a:r>
          </a:p>
        </p:txBody>
      </p:sp>
      <p:sp>
        <p:nvSpPr>
          <p:cNvPr id="36866" name="Rectangle 5"/>
          <p:cNvSpPr>
            <a:spLocks noGrp="1" noChangeArrowheads="1"/>
          </p:cNvSpPr>
          <p:nvPr>
            <p:ph type="title"/>
          </p:nvPr>
        </p:nvSpPr>
        <p:spPr>
          <a:noFill/>
        </p:spPr>
        <p:txBody>
          <a:bodyPr/>
          <a:lstStyle/>
          <a:p>
            <a:pPr eaLnBrk="1" hangingPunct="1"/>
            <a:r>
              <a:rPr lang="en-CA" altLang="en-US"/>
              <a:t>The Foreign Exchange Market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pRg st="1" end="1"/>
                                            </p:txEl>
                                          </p:spTgt>
                                        </p:tgtEl>
                                        <p:attrNameLst>
                                          <p:attrName>style.visibility</p:attrName>
                                        </p:attrNameLst>
                                      </p:cBhvr>
                                      <p:to>
                                        <p:strVal val="visible"/>
                                      </p:to>
                                    </p:set>
                                    <p:animEffect transition="in" filter="wipe(left)">
                                      <p:cBhvr>
                                        <p:cTn id="7" dur="1000"/>
                                        <p:tgtEl>
                                          <p:spTgt spid="2263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7">
                                            <p:txEl>
                                              <p:pRg st="2" end="2"/>
                                            </p:txEl>
                                          </p:spTgt>
                                        </p:tgtEl>
                                        <p:attrNameLst>
                                          <p:attrName>style.visibility</p:attrName>
                                        </p:attrNameLst>
                                      </p:cBhvr>
                                      <p:to>
                                        <p:strVal val="visible"/>
                                      </p:to>
                                    </p:set>
                                    <p:animEffect transition="in" filter="wipe(left)">
                                      <p:cBhvr>
                                        <p:cTn id="12" dur="1000"/>
                                        <p:tgtEl>
                                          <p:spTgt spid="2263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307">
                                            <p:txEl>
                                              <p:pRg st="3" end="3"/>
                                            </p:txEl>
                                          </p:spTgt>
                                        </p:tgtEl>
                                        <p:attrNameLst>
                                          <p:attrName>style.visibility</p:attrName>
                                        </p:attrNameLst>
                                      </p:cBhvr>
                                      <p:to>
                                        <p:strVal val="visible"/>
                                      </p:to>
                                    </p:set>
                                    <p:animEffect transition="in" filter="wipe(left)">
                                      <p:cBhvr>
                                        <p:cTn id="17" dur="1000"/>
                                        <p:tgtEl>
                                          <p:spTgt spid="2263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6307">
                                            <p:txEl>
                                              <p:pRg st="4" end="4"/>
                                            </p:txEl>
                                          </p:spTgt>
                                        </p:tgtEl>
                                        <p:attrNameLst>
                                          <p:attrName>style.visibility</p:attrName>
                                        </p:attrNameLst>
                                      </p:cBhvr>
                                      <p:to>
                                        <p:strVal val="visible"/>
                                      </p:to>
                                    </p:set>
                                    <p:animEffect transition="in" filter="wipe(left)">
                                      <p:cBhvr>
                                        <p:cTn id="22" dur="1000"/>
                                        <p:tgtEl>
                                          <p:spTgt spid="22630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6307">
                                            <p:txEl>
                                              <p:pRg st="5" end="5"/>
                                            </p:txEl>
                                          </p:spTgt>
                                        </p:tgtEl>
                                        <p:attrNameLst>
                                          <p:attrName>style.visibility</p:attrName>
                                        </p:attrNameLst>
                                      </p:cBhvr>
                                      <p:to>
                                        <p:strVal val="visible"/>
                                      </p:to>
                                    </p:set>
                                    <p:animEffect transition="in" filter="wipe(left)">
                                      <p:cBhvr>
                                        <p:cTn id="27" dur="1000"/>
                                        <p:tgtEl>
                                          <p:spTgt spid="226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uiExpand="1"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marL="107950" lvl="1" eaLnBrk="1" hangingPunct="1"/>
            <a:r>
              <a:rPr lang="en-CA" b="1" dirty="0">
                <a:solidFill>
                  <a:srgbClr val="7030A0"/>
                </a:solidFill>
              </a:rPr>
              <a:t>Expected Profit Effect</a:t>
            </a:r>
            <a:endParaRPr lang="en-CA" dirty="0">
              <a:solidFill>
                <a:srgbClr val="7030A0"/>
              </a:solidFill>
            </a:endParaRPr>
          </a:p>
          <a:p>
            <a:pPr marL="107950" lvl="1" eaLnBrk="1" hangingPunct="1"/>
            <a:r>
              <a:rPr lang="en-CA" dirty="0"/>
              <a:t>The larger the expected profit from holding U.S. dollars, the greater is the quantity of U.S. dollars demanded today.</a:t>
            </a:r>
          </a:p>
          <a:p>
            <a:pPr marL="107950" lvl="1" eaLnBrk="1" hangingPunct="1"/>
            <a:r>
              <a:rPr lang="en-CA" dirty="0"/>
              <a:t>But expected profit depends on the exchange rate.</a:t>
            </a:r>
          </a:p>
          <a:p>
            <a:pPr marL="107950" lvl="1" eaLnBrk="1" hangingPunct="1"/>
            <a:r>
              <a:rPr lang="en-CA" dirty="0"/>
              <a:t>The lower today’s exchange rate, other things remaining the same, the larger is the expected profit from buying U.S. dollars and the greater is the quantity of U.S. dollars demanded today.</a:t>
            </a:r>
          </a:p>
        </p:txBody>
      </p:sp>
      <p:sp>
        <p:nvSpPr>
          <p:cNvPr id="38914" name="Rectangle 5"/>
          <p:cNvSpPr>
            <a:spLocks noGrp="1" noChangeArrowheads="1"/>
          </p:cNvSpPr>
          <p:nvPr>
            <p:ph type="title"/>
          </p:nvPr>
        </p:nvSpPr>
        <p:spPr>
          <a:noFill/>
        </p:spPr>
        <p:txBody>
          <a:bodyPr/>
          <a:lstStyle/>
          <a:p>
            <a:pPr eaLnBrk="1" hangingPunct="1"/>
            <a:r>
              <a:rPr lang="en-CA" altLang="en-US"/>
              <a:t>The Foreign Exchange Market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1">
                                            <p:txEl>
                                              <p:pRg st="1" end="1"/>
                                            </p:txEl>
                                          </p:spTgt>
                                        </p:tgtEl>
                                        <p:attrNameLst>
                                          <p:attrName>style.visibility</p:attrName>
                                        </p:attrNameLst>
                                      </p:cBhvr>
                                      <p:to>
                                        <p:strVal val="visible"/>
                                      </p:to>
                                    </p:set>
                                    <p:animEffect transition="in" filter="wipe(left)">
                                      <p:cBhvr>
                                        <p:cTn id="7" dur="1000"/>
                                        <p:tgtEl>
                                          <p:spTgt spid="2273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7331">
                                            <p:txEl>
                                              <p:pRg st="2" end="2"/>
                                            </p:txEl>
                                          </p:spTgt>
                                        </p:tgtEl>
                                        <p:attrNameLst>
                                          <p:attrName>style.visibility</p:attrName>
                                        </p:attrNameLst>
                                      </p:cBhvr>
                                      <p:to>
                                        <p:strVal val="visible"/>
                                      </p:to>
                                    </p:set>
                                    <p:animEffect transition="in" filter="wipe(left)">
                                      <p:cBhvr>
                                        <p:cTn id="12" dur="1000"/>
                                        <p:tgtEl>
                                          <p:spTgt spid="2273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7331">
                                            <p:txEl>
                                              <p:pRg st="3" end="3"/>
                                            </p:txEl>
                                          </p:spTgt>
                                        </p:tgtEl>
                                        <p:attrNameLst>
                                          <p:attrName>style.visibility</p:attrName>
                                        </p:attrNameLst>
                                      </p:cBhvr>
                                      <p:to>
                                        <p:strVal val="visible"/>
                                      </p:to>
                                    </p:set>
                                    <p:animEffect transition="in" filter="wipe(left)">
                                      <p:cBhvr>
                                        <p:cTn id="17" dur="1000"/>
                                        <p:tgtEl>
                                          <p:spTgt spid="227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bldLvl="3"/>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5" name="Rectangle 3"/>
          <p:cNvSpPr>
            <a:spLocks noGrp="1" noChangeArrowheads="1"/>
          </p:cNvSpPr>
          <p:nvPr>
            <p:ph idx="1"/>
          </p:nvPr>
        </p:nvSpPr>
        <p:spPr>
          <a:xfrm>
            <a:off x="360363" y="1584325"/>
            <a:ext cx="3983037" cy="4525963"/>
          </a:xfrm>
        </p:spPr>
        <p:txBody>
          <a:bodyPr/>
          <a:lstStyle/>
          <a:p>
            <a:pPr marL="107950" lvl="1" eaLnBrk="1" hangingPunct="1"/>
            <a:r>
              <a:rPr lang="en-CA" altLang="en-US" b="1" dirty="0">
                <a:solidFill>
                  <a:srgbClr val="1A71B7"/>
                </a:solidFill>
                <a:ea typeface="+mn-ea"/>
                <a:cs typeface="+mn-cs"/>
              </a:rPr>
              <a:t>Demand</a:t>
            </a:r>
            <a:r>
              <a:rPr lang="en-CA" altLang="en-US" b="1" dirty="0">
                <a:solidFill>
                  <a:srgbClr val="009CAF"/>
                </a:solidFill>
              </a:rPr>
              <a:t> </a:t>
            </a:r>
            <a:r>
              <a:rPr lang="en-CA" altLang="en-US" b="1" dirty="0">
                <a:solidFill>
                  <a:srgbClr val="1A71B7"/>
                </a:solidFill>
              </a:rPr>
              <a:t>Curve for </a:t>
            </a:r>
            <a:br>
              <a:rPr lang="en-CA" altLang="en-US" b="1" dirty="0">
                <a:solidFill>
                  <a:srgbClr val="1A71B7"/>
                </a:solidFill>
              </a:rPr>
            </a:br>
            <a:r>
              <a:rPr lang="en-CA" altLang="en-US" b="1" dirty="0">
                <a:solidFill>
                  <a:srgbClr val="1A71B7"/>
                </a:solidFill>
              </a:rPr>
              <a:t>U.S. Dollars</a:t>
            </a:r>
          </a:p>
          <a:p>
            <a:pPr marL="107950" lvl="1" eaLnBrk="1" hangingPunct="1"/>
            <a:r>
              <a:rPr lang="en-CA" altLang="en-US" dirty="0"/>
              <a:t>Figure 9.1 illustrates </a:t>
            </a:r>
            <a:br>
              <a:rPr lang="en-CA" altLang="en-US" dirty="0"/>
            </a:br>
            <a:r>
              <a:rPr lang="en-CA" altLang="en-US" dirty="0"/>
              <a:t>the demand curve for </a:t>
            </a:r>
            <a:br>
              <a:rPr lang="en-CA" altLang="en-US" dirty="0"/>
            </a:br>
            <a:r>
              <a:rPr lang="en-CA" altLang="en-US" dirty="0"/>
              <a:t>U.S. dollars on the foreign exchange market.</a:t>
            </a:r>
          </a:p>
        </p:txBody>
      </p:sp>
      <p:sp>
        <p:nvSpPr>
          <p:cNvPr id="40963" name="Rectangle 17"/>
          <p:cNvSpPr>
            <a:spLocks noGrp="1" noChangeArrowheads="1"/>
          </p:cNvSpPr>
          <p:nvPr>
            <p:ph type="title"/>
          </p:nvPr>
        </p:nvSpPr>
        <p:spPr>
          <a:noFill/>
          <a:ln/>
        </p:spPr>
        <p:txBody>
          <a:bodyPr/>
          <a:lstStyle/>
          <a:p>
            <a:pPr eaLnBrk="1" hangingPunct="1"/>
            <a:r>
              <a:rPr lang="en-CA" altLang="en-US"/>
              <a:t>The Foreign Exchange Market</a:t>
            </a:r>
          </a:p>
        </p:txBody>
      </p:sp>
      <p:pic>
        <p:nvPicPr>
          <p:cNvPr id="40964" name="Picture 13" descr="Fi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584000"/>
            <a:ext cx="415290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8366" name="Picture 14" descr="Fig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584000"/>
            <a:ext cx="415290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8367" name="Picture 15" descr="Fig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584000"/>
            <a:ext cx="415290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55">
                                            <p:txEl>
                                              <p:pRg st="1" end="1"/>
                                            </p:txEl>
                                          </p:spTgt>
                                        </p:tgtEl>
                                        <p:attrNameLst>
                                          <p:attrName>style.visibility</p:attrName>
                                        </p:attrNameLst>
                                      </p:cBhvr>
                                      <p:to>
                                        <p:strVal val="visible"/>
                                      </p:to>
                                    </p:set>
                                    <p:animEffect transition="in" filter="wipe(left)">
                                      <p:cBhvr>
                                        <p:cTn id="7" dur="1000"/>
                                        <p:tgtEl>
                                          <p:spTgt spid="2283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28366"/>
                                        </p:tgtEl>
                                        <p:attrNameLst>
                                          <p:attrName>style.visibility</p:attrName>
                                        </p:attrNameLst>
                                      </p:cBhvr>
                                      <p:to>
                                        <p:strVal val="visible"/>
                                      </p:to>
                                    </p:set>
                                    <p:animEffect transition="in" filter="wipe(down)">
                                      <p:cBhvr>
                                        <p:cTn id="12" dur="1000"/>
                                        <p:tgtEl>
                                          <p:spTgt spid="2283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28367"/>
                                        </p:tgtEl>
                                        <p:attrNameLst>
                                          <p:attrName>style.visibility</p:attrName>
                                        </p:attrNameLst>
                                      </p:cBhvr>
                                      <p:to>
                                        <p:strVal val="visible"/>
                                      </p:to>
                                    </p:set>
                                    <p:animEffect transition="in" filter="wipe(up)">
                                      <p:cBhvr>
                                        <p:cTn id="17" dur="1000"/>
                                        <p:tgtEl>
                                          <p:spTgt spid="228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3010" name="Picture 9" descr="Fi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8" y="1057275"/>
            <a:ext cx="51911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10" name="Picture 10" descr="Fig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438" y="1057275"/>
            <a:ext cx="51911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11" name="Picture 11" descr="Fig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438" y="1057275"/>
            <a:ext cx="51911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60810"/>
                                        </p:tgtEl>
                                        <p:attrNameLst>
                                          <p:attrName>style.visibility</p:attrName>
                                        </p:attrNameLst>
                                      </p:cBhvr>
                                      <p:to>
                                        <p:strVal val="visible"/>
                                      </p:to>
                                    </p:set>
                                    <p:animEffect transition="in" filter="wipe(down)">
                                      <p:cBhvr>
                                        <p:cTn id="7" dur="1000"/>
                                        <p:tgtEl>
                                          <p:spTgt spid="460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60811"/>
                                        </p:tgtEl>
                                        <p:attrNameLst>
                                          <p:attrName>style.visibility</p:attrName>
                                        </p:attrNameLst>
                                      </p:cBhvr>
                                      <p:to>
                                        <p:strVal val="visible"/>
                                      </p:to>
                                    </p:set>
                                    <p:animEffect transition="in" filter="wipe(up)">
                                      <p:cBhvr>
                                        <p:cTn id="12" dur="1000"/>
                                        <p:tgtEl>
                                          <p:spTgt spid="460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1" name="Rectangle 3"/>
          <p:cNvSpPr>
            <a:spLocks noGrp="1" noChangeArrowheads="1"/>
          </p:cNvSpPr>
          <p:nvPr>
            <p:ph idx="1"/>
          </p:nvPr>
        </p:nvSpPr>
        <p:spPr/>
        <p:txBody>
          <a:bodyPr/>
          <a:lstStyle/>
          <a:p>
            <a:pPr marL="107950" eaLnBrk="1" hangingPunct="1"/>
            <a:r>
              <a:rPr lang="en-CA" altLang="en-US" dirty="0"/>
              <a:t>Supply in the Foreign Exchange Market</a:t>
            </a:r>
          </a:p>
          <a:p>
            <a:pPr marL="107950" lvl="1" eaLnBrk="1" hangingPunct="1"/>
            <a:r>
              <a:rPr lang="en-CA" dirty="0"/>
              <a:t>The quantity of U.S. dollars supplied in the foreign exchange market is the amount that traders plan to sell during a given time period at a given exchange rate.</a:t>
            </a:r>
          </a:p>
          <a:p>
            <a:pPr marL="107950" lvl="1" eaLnBrk="1" hangingPunct="1"/>
            <a:r>
              <a:rPr lang="en-CA" dirty="0"/>
              <a:t>This quantity depends on many factors but the main ones are</a:t>
            </a:r>
          </a:p>
          <a:p>
            <a:pPr marL="107950" lvl="1" eaLnBrk="1" hangingPunct="1">
              <a:buClr>
                <a:schemeClr val="tx1"/>
              </a:buClr>
            </a:pPr>
            <a:r>
              <a:rPr lang="en-CA" dirty="0"/>
              <a:t>1. The exchange rate</a:t>
            </a:r>
          </a:p>
          <a:p>
            <a:pPr marL="107950" lvl="1" eaLnBrk="1" hangingPunct="1">
              <a:buClr>
                <a:schemeClr val="tx1"/>
              </a:buClr>
            </a:pPr>
            <a:r>
              <a:rPr lang="en-CA" dirty="0"/>
              <a:t>2. U.S. demand for imports</a:t>
            </a:r>
          </a:p>
          <a:p>
            <a:pPr marL="107950" lvl="1" eaLnBrk="1" hangingPunct="1">
              <a:buClr>
                <a:schemeClr val="tx1"/>
              </a:buClr>
            </a:pPr>
            <a:r>
              <a:rPr lang="en-CA" dirty="0"/>
              <a:t>3. Interest rates in the United States and other countries</a:t>
            </a:r>
          </a:p>
          <a:p>
            <a:pPr marL="107950" lvl="1" eaLnBrk="1" hangingPunct="1">
              <a:buClr>
                <a:schemeClr val="tx1"/>
              </a:buClr>
            </a:pPr>
            <a:r>
              <a:rPr lang="en-CA" dirty="0"/>
              <a:t>4. The expected future exchange rate</a:t>
            </a:r>
          </a:p>
        </p:txBody>
      </p:sp>
      <p:sp>
        <p:nvSpPr>
          <p:cNvPr id="45058" name="Rectangle 5"/>
          <p:cNvSpPr>
            <a:spLocks noGrp="1" noChangeArrowheads="1"/>
          </p:cNvSpPr>
          <p:nvPr>
            <p:ph type="title"/>
          </p:nvPr>
        </p:nvSpPr>
        <p:spPr>
          <a:noFill/>
        </p:spPr>
        <p:txBody>
          <a:bodyPr/>
          <a:lstStyle/>
          <a:p>
            <a:pPr eaLnBrk="1" hangingPunct="1"/>
            <a:r>
              <a:rPr lang="en-CA" altLang="en-US"/>
              <a:t>The Foreign Exchange Market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1">
                                            <p:txEl>
                                              <p:pRg st="1" end="1"/>
                                            </p:txEl>
                                          </p:spTgt>
                                        </p:tgtEl>
                                        <p:attrNameLst>
                                          <p:attrName>style.visibility</p:attrName>
                                        </p:attrNameLst>
                                      </p:cBhvr>
                                      <p:to>
                                        <p:strVal val="visible"/>
                                      </p:to>
                                    </p:set>
                                    <p:animEffect transition="in" filter="wipe(left)">
                                      <p:cBhvr>
                                        <p:cTn id="7" dur="1000"/>
                                        <p:tgtEl>
                                          <p:spTgt spid="2324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51">
                                            <p:txEl>
                                              <p:pRg st="2" end="2"/>
                                            </p:txEl>
                                          </p:spTgt>
                                        </p:tgtEl>
                                        <p:attrNameLst>
                                          <p:attrName>style.visibility</p:attrName>
                                        </p:attrNameLst>
                                      </p:cBhvr>
                                      <p:to>
                                        <p:strVal val="visible"/>
                                      </p:to>
                                    </p:set>
                                    <p:animEffect transition="in" filter="wipe(left)">
                                      <p:cBhvr>
                                        <p:cTn id="12" dur="1000"/>
                                        <p:tgtEl>
                                          <p:spTgt spid="2324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2451">
                                            <p:txEl>
                                              <p:pRg st="3" end="3"/>
                                            </p:txEl>
                                          </p:spTgt>
                                        </p:tgtEl>
                                        <p:attrNameLst>
                                          <p:attrName>style.visibility</p:attrName>
                                        </p:attrNameLst>
                                      </p:cBhvr>
                                      <p:to>
                                        <p:strVal val="visible"/>
                                      </p:to>
                                    </p:set>
                                    <p:animEffect transition="in" filter="wipe(left)">
                                      <p:cBhvr>
                                        <p:cTn id="17" dur="1000"/>
                                        <p:tgtEl>
                                          <p:spTgt spid="2324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2451">
                                            <p:txEl>
                                              <p:pRg st="4" end="4"/>
                                            </p:txEl>
                                          </p:spTgt>
                                        </p:tgtEl>
                                        <p:attrNameLst>
                                          <p:attrName>style.visibility</p:attrName>
                                        </p:attrNameLst>
                                      </p:cBhvr>
                                      <p:to>
                                        <p:strVal val="visible"/>
                                      </p:to>
                                    </p:set>
                                    <p:animEffect transition="in" filter="wipe(left)">
                                      <p:cBhvr>
                                        <p:cTn id="22" dur="1000"/>
                                        <p:tgtEl>
                                          <p:spTgt spid="2324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2451">
                                            <p:txEl>
                                              <p:pRg st="5" end="5"/>
                                            </p:txEl>
                                          </p:spTgt>
                                        </p:tgtEl>
                                        <p:attrNameLst>
                                          <p:attrName>style.visibility</p:attrName>
                                        </p:attrNameLst>
                                      </p:cBhvr>
                                      <p:to>
                                        <p:strVal val="visible"/>
                                      </p:to>
                                    </p:set>
                                    <p:animEffect transition="in" filter="wipe(left)">
                                      <p:cBhvr>
                                        <p:cTn id="27" dur="1000"/>
                                        <p:tgtEl>
                                          <p:spTgt spid="23245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2451">
                                            <p:txEl>
                                              <p:pRg st="6" end="6"/>
                                            </p:txEl>
                                          </p:spTgt>
                                        </p:tgtEl>
                                        <p:attrNameLst>
                                          <p:attrName>style.visibility</p:attrName>
                                        </p:attrNameLst>
                                      </p:cBhvr>
                                      <p:to>
                                        <p:strVal val="visible"/>
                                      </p:to>
                                    </p:set>
                                    <p:animEffect transition="in" filter="wipe(left)">
                                      <p:cBhvr>
                                        <p:cTn id="32" dur="1000"/>
                                        <p:tgtEl>
                                          <p:spTgt spid="232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uiExpand="1" build="p" bldLvl="3"/>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4099" name="Rectangle 3"/>
          <p:cNvSpPr>
            <a:spLocks noGrp="1" noChangeArrowheads="1"/>
          </p:cNvSpPr>
          <p:nvPr>
            <p:ph idx="1"/>
          </p:nvPr>
        </p:nvSpPr>
        <p:spPr/>
        <p:txBody>
          <a:bodyPr/>
          <a:lstStyle/>
          <a:p>
            <a:pPr marL="107950" eaLnBrk="1" hangingPunct="1"/>
            <a:r>
              <a:rPr lang="en-CA" altLang="en-US" dirty="0">
                <a:solidFill>
                  <a:srgbClr val="7030A0"/>
                </a:solidFill>
              </a:rPr>
              <a:t>The Law of Supply of Foreign Exchange</a:t>
            </a:r>
          </a:p>
          <a:p>
            <a:pPr marL="107950" lvl="1" eaLnBrk="1" hangingPunct="1"/>
            <a:r>
              <a:rPr lang="en-CA" dirty="0"/>
              <a:t>Other things remaining the same, the higher the exchange rate, the greater is the quantity of U.S. dollars supplied in the foreign exchange market.</a:t>
            </a:r>
          </a:p>
          <a:p>
            <a:pPr marL="107950" lvl="1" eaLnBrk="1" hangingPunct="1"/>
            <a:r>
              <a:rPr lang="en-CA" dirty="0"/>
              <a:t>The exchange rate influences the quantity of U.S. dollars supplied for two reasons:</a:t>
            </a:r>
          </a:p>
          <a:p>
            <a:pPr marL="107950" lvl="1" eaLnBrk="1" hangingPunct="1">
              <a:buClr>
                <a:srgbClr val="7030A0"/>
              </a:buClr>
              <a:buSzPct val="120000"/>
              <a:buFont typeface="Wingdings" panose="05000000000000000000" pitchFamily="2" charset="2"/>
              <a:buChar char="§"/>
            </a:pPr>
            <a:r>
              <a:rPr lang="en-CA" dirty="0"/>
              <a:t> Imports effect</a:t>
            </a:r>
          </a:p>
          <a:p>
            <a:pPr marL="107950" lvl="1" eaLnBrk="1" hangingPunct="1">
              <a:buClr>
                <a:srgbClr val="7030A0"/>
              </a:buClr>
              <a:buSzPct val="120000"/>
              <a:buFont typeface="Wingdings" panose="05000000000000000000" pitchFamily="2" charset="2"/>
              <a:buChar char="§"/>
            </a:pPr>
            <a:r>
              <a:rPr lang="en-CA" dirty="0"/>
              <a:t> Expected profit effect</a:t>
            </a:r>
          </a:p>
        </p:txBody>
      </p:sp>
      <p:sp>
        <p:nvSpPr>
          <p:cNvPr id="47106" name="Rectangle 5"/>
          <p:cNvSpPr>
            <a:spLocks noGrp="1" noChangeArrowheads="1"/>
          </p:cNvSpPr>
          <p:nvPr>
            <p:ph type="title"/>
          </p:nvPr>
        </p:nvSpPr>
        <p:spPr>
          <a:noFill/>
        </p:spPr>
        <p:txBody>
          <a:bodyPr/>
          <a:lstStyle/>
          <a:p>
            <a:pPr eaLnBrk="1" hangingPunct="1"/>
            <a:r>
              <a:rPr lang="en-CA" altLang="en-US"/>
              <a:t>The Foreign Exchange Market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4099">
                                            <p:txEl>
                                              <p:pRg st="1" end="1"/>
                                            </p:txEl>
                                          </p:spTgt>
                                        </p:tgtEl>
                                        <p:attrNameLst>
                                          <p:attrName>style.visibility</p:attrName>
                                        </p:attrNameLst>
                                      </p:cBhvr>
                                      <p:to>
                                        <p:strVal val="visible"/>
                                      </p:to>
                                    </p:set>
                                    <p:animEffect transition="in" filter="wipe(left)">
                                      <p:cBhvr>
                                        <p:cTn id="7" dur="1000"/>
                                        <p:tgtEl>
                                          <p:spTgt spid="6440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4099">
                                            <p:txEl>
                                              <p:pRg st="2" end="2"/>
                                            </p:txEl>
                                          </p:spTgt>
                                        </p:tgtEl>
                                        <p:attrNameLst>
                                          <p:attrName>style.visibility</p:attrName>
                                        </p:attrNameLst>
                                      </p:cBhvr>
                                      <p:to>
                                        <p:strVal val="visible"/>
                                      </p:to>
                                    </p:set>
                                    <p:animEffect transition="in" filter="wipe(left)">
                                      <p:cBhvr>
                                        <p:cTn id="12" dur="1000"/>
                                        <p:tgtEl>
                                          <p:spTgt spid="644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4099">
                                            <p:txEl>
                                              <p:pRg st="3" end="3"/>
                                            </p:txEl>
                                          </p:spTgt>
                                        </p:tgtEl>
                                        <p:attrNameLst>
                                          <p:attrName>style.visibility</p:attrName>
                                        </p:attrNameLst>
                                      </p:cBhvr>
                                      <p:to>
                                        <p:strVal val="visible"/>
                                      </p:to>
                                    </p:set>
                                    <p:animEffect transition="in" filter="wipe(left)">
                                      <p:cBhvr>
                                        <p:cTn id="17" dur="1000"/>
                                        <p:tgtEl>
                                          <p:spTgt spid="6440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4099">
                                            <p:txEl>
                                              <p:pRg st="4" end="4"/>
                                            </p:txEl>
                                          </p:spTgt>
                                        </p:tgtEl>
                                        <p:attrNameLst>
                                          <p:attrName>style.visibility</p:attrName>
                                        </p:attrNameLst>
                                      </p:cBhvr>
                                      <p:to>
                                        <p:strVal val="visible"/>
                                      </p:to>
                                    </p:set>
                                    <p:animEffect transition="in" filter="wipe(left)">
                                      <p:cBhvr>
                                        <p:cTn id="22" dur="1000"/>
                                        <p:tgtEl>
                                          <p:spTgt spid="64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5" name="Rectangle 3"/>
          <p:cNvSpPr>
            <a:spLocks noGrp="1" noChangeArrowheads="1"/>
          </p:cNvSpPr>
          <p:nvPr>
            <p:ph idx="1"/>
          </p:nvPr>
        </p:nvSpPr>
        <p:spPr/>
        <p:txBody>
          <a:bodyPr/>
          <a:lstStyle/>
          <a:p>
            <a:pPr marL="107950" lvl="1" eaLnBrk="1" hangingPunct="1"/>
            <a:r>
              <a:rPr lang="en-CA" b="1" dirty="0">
                <a:solidFill>
                  <a:srgbClr val="7030A0"/>
                </a:solidFill>
              </a:rPr>
              <a:t>Imports Effect</a:t>
            </a:r>
            <a:endParaRPr lang="en-CA" dirty="0">
              <a:solidFill>
                <a:srgbClr val="7030A0"/>
              </a:solidFill>
            </a:endParaRPr>
          </a:p>
          <a:p>
            <a:pPr marL="107950" lvl="1" eaLnBrk="1" hangingPunct="1"/>
            <a:r>
              <a:rPr lang="en-CA" dirty="0"/>
              <a:t>The larger the value of U.S. imports, the larger is the quantity of U.S. dollars supplied on the foreign exchange market.</a:t>
            </a:r>
          </a:p>
          <a:p>
            <a:pPr marL="107950" lvl="1" eaLnBrk="1" hangingPunct="1"/>
            <a:r>
              <a:rPr lang="en-CA" dirty="0"/>
              <a:t>The higher the exchange rate, the greater is the value of U.S. imports, so the greater is the quantity of U.S. dollars supplied.</a:t>
            </a:r>
          </a:p>
        </p:txBody>
      </p:sp>
      <p:sp>
        <p:nvSpPr>
          <p:cNvPr id="49154" name="Rectangle 6"/>
          <p:cNvSpPr>
            <a:spLocks noGrp="1" noChangeArrowheads="1"/>
          </p:cNvSpPr>
          <p:nvPr>
            <p:ph type="title"/>
          </p:nvPr>
        </p:nvSpPr>
        <p:spPr>
          <a:noFill/>
        </p:spPr>
        <p:txBody>
          <a:bodyPr/>
          <a:lstStyle/>
          <a:p>
            <a:pPr eaLnBrk="1" hangingPunct="1"/>
            <a:r>
              <a:rPr lang="en-CA" altLang="en-US"/>
              <a:t>The Foreign Exchange Market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5">
                                            <p:txEl>
                                              <p:pRg st="1" end="1"/>
                                            </p:txEl>
                                          </p:spTgt>
                                        </p:tgtEl>
                                        <p:attrNameLst>
                                          <p:attrName>style.visibility</p:attrName>
                                        </p:attrNameLst>
                                      </p:cBhvr>
                                      <p:to>
                                        <p:strVal val="visible"/>
                                      </p:to>
                                    </p:set>
                                    <p:animEffect transition="in" filter="wipe(left)">
                                      <p:cBhvr>
                                        <p:cTn id="7" dur="1000"/>
                                        <p:tgtEl>
                                          <p:spTgt spid="2334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5">
                                            <p:txEl>
                                              <p:pRg st="2" end="2"/>
                                            </p:txEl>
                                          </p:spTgt>
                                        </p:tgtEl>
                                        <p:attrNameLst>
                                          <p:attrName>style.visibility</p:attrName>
                                        </p:attrNameLst>
                                      </p:cBhvr>
                                      <p:to>
                                        <p:strVal val="visible"/>
                                      </p:to>
                                    </p:set>
                                    <p:animEffect transition="in" filter="wipe(left)">
                                      <p:cBhvr>
                                        <p:cTn id="12" dur="1000"/>
                                        <p:tgtEl>
                                          <p:spTgt spid="2334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0675" name="Rectangle 3"/>
          <p:cNvSpPr>
            <a:spLocks noGrp="1" noChangeArrowheads="1"/>
          </p:cNvSpPr>
          <p:nvPr>
            <p:ph idx="1"/>
          </p:nvPr>
        </p:nvSpPr>
        <p:spPr/>
        <p:txBody>
          <a:bodyPr/>
          <a:lstStyle/>
          <a:p>
            <a:pPr marL="107950" lvl="1" eaLnBrk="1" hangingPunct="1"/>
            <a:r>
              <a:rPr lang="en-CA" b="1" dirty="0">
                <a:solidFill>
                  <a:srgbClr val="7030A0"/>
                </a:solidFill>
              </a:rPr>
              <a:t>Expected Profit Effect</a:t>
            </a:r>
          </a:p>
          <a:p>
            <a:pPr marL="107950" lvl="1" eaLnBrk="1" hangingPunct="1"/>
            <a:r>
              <a:rPr lang="en-CA" dirty="0"/>
              <a:t>For a given expected future U.S. dollar exchange rate, the lower the current exchange rate, </a:t>
            </a:r>
          </a:p>
          <a:p>
            <a:pPr marL="107950" lvl="1" eaLnBrk="1" hangingPunct="1"/>
            <a:r>
              <a:rPr lang="en-CA" dirty="0"/>
              <a:t>the greater is the expected profit from holding U.S. dollars, and the smaller is the quantity of U.S. dollars supplied on the foreign exchange market.</a:t>
            </a:r>
          </a:p>
        </p:txBody>
      </p:sp>
      <p:sp>
        <p:nvSpPr>
          <p:cNvPr id="51202" name="Rectangle 5"/>
          <p:cNvSpPr>
            <a:spLocks noGrp="1" noChangeArrowheads="1"/>
          </p:cNvSpPr>
          <p:nvPr>
            <p:ph type="title"/>
          </p:nvPr>
        </p:nvSpPr>
        <p:spPr>
          <a:noFill/>
        </p:spPr>
        <p:txBody>
          <a:bodyPr/>
          <a:lstStyle/>
          <a:p>
            <a:pPr eaLnBrk="1" hangingPunct="1"/>
            <a:r>
              <a:rPr lang="en-CA" altLang="en-US"/>
              <a:t>The Foreign Exchange Market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0675">
                                            <p:txEl>
                                              <p:pRg st="1" end="1"/>
                                            </p:txEl>
                                          </p:spTgt>
                                        </p:tgtEl>
                                        <p:attrNameLst>
                                          <p:attrName>style.visibility</p:attrName>
                                        </p:attrNameLst>
                                      </p:cBhvr>
                                      <p:to>
                                        <p:strVal val="visible"/>
                                      </p:to>
                                    </p:set>
                                    <p:animEffect transition="in" filter="wipe(left)">
                                      <p:cBhvr>
                                        <p:cTn id="7" dur="1000"/>
                                        <p:tgtEl>
                                          <p:spTgt spid="540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0675">
                                            <p:txEl>
                                              <p:pRg st="2" end="2"/>
                                            </p:txEl>
                                          </p:spTgt>
                                        </p:tgtEl>
                                        <p:attrNameLst>
                                          <p:attrName>style.visibility</p:attrName>
                                        </p:attrNameLst>
                                      </p:cBhvr>
                                      <p:to>
                                        <p:strVal val="visible"/>
                                      </p:to>
                                    </p:set>
                                    <p:animEffect transition="in" filter="wipe(left)">
                                      <p:cBhvr>
                                        <p:cTn id="12" dur="1000"/>
                                        <p:tgtEl>
                                          <p:spTgt spid="540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bwMode="auto">
          <a:xfrm>
            <a:off x="2772000" y="4871544"/>
            <a:ext cx="4467000" cy="11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0"/>
              </a:spcBef>
            </a:pPr>
            <a:r>
              <a:rPr lang="en-CA" altLang="en-US" sz="2400" dirty="0">
                <a:solidFill>
                  <a:srgbClr val="009A82"/>
                </a:solidFill>
                <a:latin typeface="Futura Condensed" pitchFamily="34" charset="0"/>
              </a:rPr>
              <a:t>THE EXCHANGE RATE AND THE BALANCE OF PAYMENTS</a:t>
            </a:r>
          </a:p>
          <a:p>
            <a:pPr eaLnBrk="1" hangingPunct="1">
              <a:spcBef>
                <a:spcPct val="20000"/>
              </a:spcBef>
              <a:buFont typeface="Arial" panose="020B0604020202020204" pitchFamily="34" charset="0"/>
              <a:buNone/>
            </a:pPr>
            <a:endParaRPr lang="en-CA" altLang="en-US" sz="3600" b="1" dirty="0">
              <a:solidFill>
                <a:srgbClr val="009A82"/>
              </a:solidFill>
              <a:latin typeface="Futura Condensed" pitchFamily="34"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751034506"/>
              </p:ext>
            </p:extLst>
          </p:nvPr>
        </p:nvGraphicFramePr>
        <p:xfrm>
          <a:off x="238412" y="5728494"/>
          <a:ext cx="8621477" cy="471487"/>
        </p:xfrm>
        <a:graphic>
          <a:graphicData uri="http://schemas.openxmlformats.org/presentationml/2006/ole">
            <mc:AlternateContent xmlns:mc="http://schemas.openxmlformats.org/markup-compatibility/2006">
              <mc:Choice xmlns:v="urn:schemas-microsoft-com:vml" Requires="v">
                <p:oleObj spid="_x0000_s16405" name="Image" r:id="rId4" imgW="14603040" imgH="799920" progId="Photoshop.Image.11">
                  <p:embed/>
                </p:oleObj>
              </mc:Choice>
              <mc:Fallback>
                <p:oleObj name="Image" r:id="rId4" imgW="14603040" imgH="799920" progId="Photoshop.Image.11">
                  <p:embed/>
                  <p:pic>
                    <p:nvPicPr>
                      <p:cNvPr id="0" name=""/>
                      <p:cNvPicPr/>
                      <p:nvPr/>
                    </p:nvPicPr>
                    <p:blipFill>
                      <a:blip r:embed="rId5"/>
                      <a:stretch>
                        <a:fillRect/>
                      </a:stretch>
                    </p:blipFill>
                    <p:spPr>
                      <a:xfrm>
                        <a:off x="238412" y="5728494"/>
                        <a:ext cx="8621477" cy="471487"/>
                      </a:xfrm>
                      <a:prstGeom prst="rect">
                        <a:avLst/>
                      </a:prstGeom>
                    </p:spPr>
                  </p:pic>
                </p:oleObj>
              </mc:Fallback>
            </mc:AlternateContent>
          </a:graphicData>
        </a:graphic>
      </p:graphicFrame>
      <p:sp>
        <p:nvSpPr>
          <p:cNvPr id="15" name="Title 1"/>
          <p:cNvSpPr txBox="1">
            <a:spLocks/>
          </p:cNvSpPr>
          <p:nvPr/>
        </p:nvSpPr>
        <p:spPr bwMode="auto">
          <a:xfrm>
            <a:off x="792000" y="4320000"/>
            <a:ext cx="189152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12000" b="0" dirty="0">
                <a:solidFill>
                  <a:srgbClr val="9B2590"/>
                </a:solidFill>
                <a:latin typeface="Mundo Sans Std Light" panose="02000302020104020303" pitchFamily="50" charset="0"/>
              </a:rPr>
              <a:t>9</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005" y="0"/>
            <a:ext cx="7189470" cy="4503420"/>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9" name="Rectangle 3"/>
          <p:cNvSpPr>
            <a:spLocks noGrp="1" noChangeArrowheads="1"/>
          </p:cNvSpPr>
          <p:nvPr>
            <p:ph idx="1"/>
          </p:nvPr>
        </p:nvSpPr>
        <p:spPr>
          <a:xfrm>
            <a:off x="360363" y="1584325"/>
            <a:ext cx="3602037" cy="4525963"/>
          </a:xfrm>
        </p:spPr>
        <p:txBody>
          <a:bodyPr/>
          <a:lstStyle/>
          <a:p>
            <a:pPr marL="107950" lvl="1" eaLnBrk="1" hangingPunct="1"/>
            <a:r>
              <a:rPr lang="en-CA" altLang="en-US" b="1" dirty="0">
                <a:solidFill>
                  <a:srgbClr val="1A71B7"/>
                </a:solidFill>
              </a:rPr>
              <a:t>Supply Curve for </a:t>
            </a:r>
            <a:br>
              <a:rPr lang="en-CA" altLang="en-US" b="1" dirty="0">
                <a:solidFill>
                  <a:srgbClr val="1A71B7"/>
                </a:solidFill>
              </a:rPr>
            </a:br>
            <a:r>
              <a:rPr lang="en-CA" altLang="en-US" b="1" dirty="0">
                <a:solidFill>
                  <a:srgbClr val="1A71B7"/>
                </a:solidFill>
              </a:rPr>
              <a:t>U.S. Dollars</a:t>
            </a:r>
          </a:p>
          <a:p>
            <a:pPr marL="107950" lvl="1" eaLnBrk="1" hangingPunct="1"/>
            <a:r>
              <a:rPr lang="en-CA" altLang="en-US" dirty="0"/>
              <a:t>Figure 9.2 illustrates the supply curve of </a:t>
            </a:r>
            <a:br>
              <a:rPr lang="en-CA" altLang="en-US" dirty="0"/>
            </a:br>
            <a:r>
              <a:rPr lang="en-CA" altLang="en-US" dirty="0"/>
              <a:t>U.S. dollars in the foreign exchange market.</a:t>
            </a:r>
          </a:p>
        </p:txBody>
      </p:sp>
      <p:sp>
        <p:nvSpPr>
          <p:cNvPr id="53251" name="Rectangle 20"/>
          <p:cNvSpPr>
            <a:spLocks noGrp="1" noChangeArrowheads="1"/>
          </p:cNvSpPr>
          <p:nvPr>
            <p:ph type="title"/>
          </p:nvPr>
        </p:nvSpPr>
        <p:spPr>
          <a:noFill/>
          <a:ln/>
        </p:spPr>
        <p:txBody>
          <a:bodyPr/>
          <a:lstStyle/>
          <a:p>
            <a:pPr eaLnBrk="1" hangingPunct="1"/>
            <a:r>
              <a:rPr lang="en-CA" altLang="en-US"/>
              <a:t>The Foreign Exchange Market</a:t>
            </a:r>
          </a:p>
        </p:txBody>
      </p:sp>
      <p:pic>
        <p:nvPicPr>
          <p:cNvPr id="53252" name="Picture 16" descr="Fi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584001"/>
            <a:ext cx="4152900" cy="3787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4513" name="Picture 17" descr="Fig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584001"/>
            <a:ext cx="4152900" cy="3787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4514" name="Picture 18" descr="Fig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584001"/>
            <a:ext cx="4152900" cy="3787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499">
                                            <p:txEl>
                                              <p:pRg st="1" end="1"/>
                                            </p:txEl>
                                          </p:spTgt>
                                        </p:tgtEl>
                                        <p:attrNameLst>
                                          <p:attrName>style.visibility</p:attrName>
                                        </p:attrNameLst>
                                      </p:cBhvr>
                                      <p:to>
                                        <p:strVal val="visible"/>
                                      </p:to>
                                    </p:set>
                                    <p:animEffect transition="in" filter="wipe(left)">
                                      <p:cBhvr>
                                        <p:cTn id="7" dur="1000"/>
                                        <p:tgtEl>
                                          <p:spTgt spid="2344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34513"/>
                                        </p:tgtEl>
                                        <p:attrNameLst>
                                          <p:attrName>style.visibility</p:attrName>
                                        </p:attrNameLst>
                                      </p:cBhvr>
                                      <p:to>
                                        <p:strVal val="visible"/>
                                      </p:to>
                                    </p:set>
                                    <p:animEffect transition="in" filter="wipe(down)">
                                      <p:cBhvr>
                                        <p:cTn id="12" dur="1000"/>
                                        <p:tgtEl>
                                          <p:spTgt spid="2345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34514"/>
                                        </p:tgtEl>
                                        <p:attrNameLst>
                                          <p:attrName>style.visibility</p:attrName>
                                        </p:attrNameLst>
                                      </p:cBhvr>
                                      <p:to>
                                        <p:strVal val="visible"/>
                                      </p:to>
                                    </p:set>
                                    <p:animEffect transition="in" filter="wipe(up)">
                                      <p:cBhvr>
                                        <p:cTn id="17" dur="1000"/>
                                        <p:tgtEl>
                                          <p:spTgt spid="23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5298" name="Picture 12" descr="Fi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8" y="1062038"/>
            <a:ext cx="51911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4909" name="Picture 13" descr="Fig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438" y="1062038"/>
            <a:ext cx="51911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4910" name="Picture 14" descr="Fig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438" y="1062038"/>
            <a:ext cx="51911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64909"/>
                                        </p:tgtEl>
                                        <p:attrNameLst>
                                          <p:attrName>style.visibility</p:attrName>
                                        </p:attrNameLst>
                                      </p:cBhvr>
                                      <p:to>
                                        <p:strVal val="visible"/>
                                      </p:to>
                                    </p:set>
                                    <p:animEffect transition="in" filter="wipe(down)">
                                      <p:cBhvr>
                                        <p:cTn id="7" dur="1000"/>
                                        <p:tgtEl>
                                          <p:spTgt spid="4649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64910"/>
                                        </p:tgtEl>
                                        <p:attrNameLst>
                                          <p:attrName>style.visibility</p:attrName>
                                        </p:attrNameLst>
                                      </p:cBhvr>
                                      <p:to>
                                        <p:strVal val="visible"/>
                                      </p:to>
                                    </p:set>
                                    <p:animEffect transition="in" filter="wipe(up)">
                                      <p:cBhvr>
                                        <p:cTn id="12" dur="1000"/>
                                        <p:tgtEl>
                                          <p:spTgt spid="464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5" name="Rectangle 3"/>
          <p:cNvSpPr>
            <a:spLocks noGrp="1" noChangeArrowheads="1"/>
          </p:cNvSpPr>
          <p:nvPr>
            <p:ph idx="1"/>
          </p:nvPr>
        </p:nvSpPr>
        <p:spPr>
          <a:xfrm>
            <a:off x="360363" y="1584325"/>
            <a:ext cx="3678237" cy="4525963"/>
          </a:xfrm>
        </p:spPr>
        <p:txBody>
          <a:bodyPr/>
          <a:lstStyle/>
          <a:p>
            <a:pPr marL="107950" eaLnBrk="1" hangingPunct="1"/>
            <a:r>
              <a:rPr lang="en-CA" altLang="en-US" dirty="0"/>
              <a:t>Market Equilibrium</a:t>
            </a:r>
          </a:p>
          <a:p>
            <a:pPr marL="107950" lvl="1" eaLnBrk="1" hangingPunct="1"/>
            <a:r>
              <a:rPr lang="en-CA" altLang="en-US" dirty="0"/>
              <a:t>Figure 9.3 shows how demand and supply in the foreign exchange market determine the exchange rate.</a:t>
            </a:r>
          </a:p>
        </p:txBody>
      </p:sp>
      <p:sp>
        <p:nvSpPr>
          <p:cNvPr id="57347" name="Rectangle 21"/>
          <p:cNvSpPr>
            <a:spLocks noGrp="1" noChangeArrowheads="1"/>
          </p:cNvSpPr>
          <p:nvPr>
            <p:ph type="title"/>
          </p:nvPr>
        </p:nvSpPr>
        <p:spPr>
          <a:noFill/>
          <a:ln/>
        </p:spPr>
        <p:txBody>
          <a:bodyPr/>
          <a:lstStyle/>
          <a:p>
            <a:pPr eaLnBrk="1" hangingPunct="1"/>
            <a:r>
              <a:rPr lang="en-CA" altLang="en-US"/>
              <a:t>The Foreign Exchange Market</a:t>
            </a:r>
          </a:p>
        </p:txBody>
      </p:sp>
      <p:pic>
        <p:nvPicPr>
          <p:cNvPr id="57348" name="Picture 16" descr="Fi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584000"/>
            <a:ext cx="415290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8595">
                                            <p:txEl>
                                              <p:pRg st="1" end="1"/>
                                            </p:txEl>
                                          </p:spTgt>
                                        </p:tgtEl>
                                        <p:attrNameLst>
                                          <p:attrName>style.visibility</p:attrName>
                                        </p:attrNameLst>
                                      </p:cBhvr>
                                      <p:to>
                                        <p:strVal val="visible"/>
                                      </p:to>
                                    </p:set>
                                    <p:animEffect transition="in" filter="wipe(left)">
                                      <p:cBhvr>
                                        <p:cTn id="7" dur="1000"/>
                                        <p:tgtEl>
                                          <p:spTgt spid="2385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83" name="Rectangle 3"/>
          <p:cNvSpPr>
            <a:spLocks noGrp="1" noChangeArrowheads="1"/>
          </p:cNvSpPr>
          <p:nvPr>
            <p:ph idx="1"/>
          </p:nvPr>
        </p:nvSpPr>
        <p:spPr>
          <a:xfrm>
            <a:off x="304800" y="1600200"/>
            <a:ext cx="3754437" cy="5105400"/>
          </a:xfrm>
        </p:spPr>
        <p:txBody>
          <a:bodyPr/>
          <a:lstStyle/>
          <a:p>
            <a:pPr marL="107950" lvl="1" eaLnBrk="1" hangingPunct="1"/>
            <a:r>
              <a:rPr lang="en-CA" altLang="en-US" dirty="0"/>
              <a:t>If the exchange rate is too high, a surplus of dollars drives it down.</a:t>
            </a:r>
          </a:p>
          <a:p>
            <a:pPr marL="107950" lvl="1" eaLnBrk="1" hangingPunct="1"/>
            <a:r>
              <a:rPr lang="en-CA" altLang="en-US" dirty="0"/>
              <a:t>If the exchange rate is too low, a shortage of dollars drives it up.</a:t>
            </a:r>
          </a:p>
          <a:p>
            <a:pPr marL="107950" lvl="1" eaLnBrk="1" hangingPunct="1"/>
            <a:r>
              <a:rPr lang="en-CA" altLang="en-US" dirty="0"/>
              <a:t>The market is pulled to the equilibrium exchange rate at which there is neither a shortage nor a surplus.</a:t>
            </a:r>
          </a:p>
        </p:txBody>
      </p:sp>
      <p:sp>
        <p:nvSpPr>
          <p:cNvPr id="59395" name="Rectangle 21"/>
          <p:cNvSpPr>
            <a:spLocks noGrp="1" noChangeArrowheads="1"/>
          </p:cNvSpPr>
          <p:nvPr>
            <p:ph type="title"/>
          </p:nvPr>
        </p:nvSpPr>
        <p:spPr>
          <a:noFill/>
          <a:ln/>
        </p:spPr>
        <p:txBody>
          <a:bodyPr/>
          <a:lstStyle/>
          <a:p>
            <a:pPr eaLnBrk="1" hangingPunct="1"/>
            <a:r>
              <a:rPr lang="en-CA" altLang="en-US"/>
              <a:t>The Foreign Exchange Market</a:t>
            </a:r>
          </a:p>
        </p:txBody>
      </p:sp>
      <p:pic>
        <p:nvPicPr>
          <p:cNvPr id="59396" name="Picture 16" descr="Fi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2" y="1584001"/>
            <a:ext cx="415290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897" name="Picture 17" descr="Fig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002" y="1584001"/>
            <a:ext cx="415290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898" name="Picture 18" descr="Fig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002" y="1584001"/>
            <a:ext cx="415290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899" name="Picture 19" descr="Fig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002" y="1584001"/>
            <a:ext cx="415290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8897"/>
                                        </p:tgtEl>
                                        <p:attrNameLst>
                                          <p:attrName>style.visibility</p:attrName>
                                        </p:attrNameLst>
                                      </p:cBhvr>
                                      <p:to>
                                        <p:strVal val="visible"/>
                                      </p:to>
                                    </p:set>
                                    <p:animEffect transition="in" filter="wipe(left)">
                                      <p:cBhvr>
                                        <p:cTn id="7" dur="1000"/>
                                        <p:tgtEl>
                                          <p:spTgt spid="3788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883">
                                            <p:txEl>
                                              <p:pRg st="1" end="1"/>
                                            </p:txEl>
                                          </p:spTgt>
                                        </p:tgtEl>
                                        <p:attrNameLst>
                                          <p:attrName>style.visibility</p:attrName>
                                        </p:attrNameLst>
                                      </p:cBhvr>
                                      <p:to>
                                        <p:strVal val="visible"/>
                                      </p:to>
                                    </p:set>
                                    <p:animEffect transition="in" filter="wipe(left)">
                                      <p:cBhvr>
                                        <p:cTn id="12" dur="1000"/>
                                        <p:tgtEl>
                                          <p:spTgt spid="378883">
                                            <p:txEl>
                                              <p:pRg st="1" end="1"/>
                                            </p:txEl>
                                          </p:spTgt>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378898"/>
                                        </p:tgtEl>
                                        <p:attrNameLst>
                                          <p:attrName>style.visibility</p:attrName>
                                        </p:attrNameLst>
                                      </p:cBhvr>
                                      <p:to>
                                        <p:strVal val="visible"/>
                                      </p:to>
                                    </p:set>
                                    <p:animEffect transition="in" filter="wipe(left)">
                                      <p:cBhvr>
                                        <p:cTn id="16" dur="1000"/>
                                        <p:tgtEl>
                                          <p:spTgt spid="3788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78883">
                                            <p:txEl>
                                              <p:pRg st="2" end="2"/>
                                            </p:txEl>
                                          </p:spTgt>
                                        </p:tgtEl>
                                        <p:attrNameLst>
                                          <p:attrName>style.visibility</p:attrName>
                                        </p:attrNameLst>
                                      </p:cBhvr>
                                      <p:to>
                                        <p:strVal val="visible"/>
                                      </p:to>
                                    </p:set>
                                    <p:animEffect transition="in" filter="wipe(left)">
                                      <p:cBhvr>
                                        <p:cTn id="21" dur="1000"/>
                                        <p:tgtEl>
                                          <p:spTgt spid="378883">
                                            <p:txEl>
                                              <p:pRg st="2" end="2"/>
                                            </p:txEl>
                                          </p:spTgt>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378899"/>
                                        </p:tgtEl>
                                        <p:attrNameLst>
                                          <p:attrName>style.visibility</p:attrName>
                                        </p:attrNameLst>
                                      </p:cBhvr>
                                      <p:to>
                                        <p:strVal val="visible"/>
                                      </p:to>
                                    </p:set>
                                    <p:animEffect transition="in" filter="wipe(left)">
                                      <p:cBhvr>
                                        <p:cTn id="25" dur="1000"/>
                                        <p:tgtEl>
                                          <p:spTgt spid="378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bldLvl="3"/>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42" name="Picture 11" descr="Fi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8" y="1057275"/>
            <a:ext cx="51911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52" name="Picture 12" descr="Fig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438" y="1057275"/>
            <a:ext cx="51911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53" name="Picture 13" descr="Fig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438" y="1057275"/>
            <a:ext cx="51911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54" name="Picture 14" descr="Fig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6438" y="1057275"/>
            <a:ext cx="51911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1052"/>
                                        </p:tgtEl>
                                        <p:attrNameLst>
                                          <p:attrName>style.visibility</p:attrName>
                                        </p:attrNameLst>
                                      </p:cBhvr>
                                      <p:to>
                                        <p:strVal val="visible"/>
                                      </p:to>
                                    </p:set>
                                    <p:animEffect transition="in" filter="wipe(left)">
                                      <p:cBhvr>
                                        <p:cTn id="7" dur="1000"/>
                                        <p:tgtEl>
                                          <p:spTgt spid="471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1053"/>
                                        </p:tgtEl>
                                        <p:attrNameLst>
                                          <p:attrName>style.visibility</p:attrName>
                                        </p:attrNameLst>
                                      </p:cBhvr>
                                      <p:to>
                                        <p:strVal val="visible"/>
                                      </p:to>
                                    </p:set>
                                    <p:animEffect transition="in" filter="wipe(left)">
                                      <p:cBhvr>
                                        <p:cTn id="12" dur="1000"/>
                                        <p:tgtEl>
                                          <p:spTgt spid="4710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1054"/>
                                        </p:tgtEl>
                                        <p:attrNameLst>
                                          <p:attrName>style.visibility</p:attrName>
                                        </p:attrNameLst>
                                      </p:cBhvr>
                                      <p:to>
                                        <p:strVal val="visible"/>
                                      </p:to>
                                    </p:set>
                                    <p:animEffect transition="in" filter="wipe(left)">
                                      <p:cBhvr>
                                        <p:cTn id="17" dur="1000"/>
                                        <p:tgtEl>
                                          <p:spTgt spid="471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8867" name="Rectangle 3"/>
          <p:cNvSpPr>
            <a:spLocks noGrp="1" noChangeArrowheads="1"/>
          </p:cNvSpPr>
          <p:nvPr>
            <p:ph idx="1"/>
          </p:nvPr>
        </p:nvSpPr>
        <p:spPr/>
        <p:txBody>
          <a:bodyPr/>
          <a:lstStyle/>
          <a:p>
            <a:pPr marL="107950" eaLnBrk="1" hangingPunct="1"/>
            <a:r>
              <a:rPr lang="en-CA" altLang="en-US" dirty="0"/>
              <a:t>Changes in the Demand for U.S. Dollars</a:t>
            </a:r>
          </a:p>
          <a:p>
            <a:pPr marL="107950" lvl="1" eaLnBrk="1" hangingPunct="1"/>
            <a:r>
              <a:rPr lang="en-CA" dirty="0"/>
              <a:t>A change in any influence on the quantity of U.S. dollars that people plan to buy, other than the exchange rate, brings a change in the demand for U.S. dollars.</a:t>
            </a:r>
          </a:p>
          <a:p>
            <a:pPr marL="107950" lvl="1" eaLnBrk="1" hangingPunct="1"/>
            <a:r>
              <a:rPr lang="en-CA" dirty="0"/>
              <a:t>These other influences are</a:t>
            </a:r>
          </a:p>
          <a:p>
            <a:pPr marL="107950" lvl="1" eaLnBrk="1" hangingPunct="1">
              <a:buClr>
                <a:srgbClr val="7030A0"/>
              </a:buClr>
              <a:buSzPct val="120000"/>
              <a:buFont typeface="Wingdings" panose="05000000000000000000" pitchFamily="2" charset="2"/>
              <a:buChar char="§"/>
            </a:pPr>
            <a:r>
              <a:rPr lang="en-CA" dirty="0"/>
              <a:t> World demand for U.S. exports</a:t>
            </a:r>
          </a:p>
          <a:p>
            <a:pPr marL="107950" lvl="1" eaLnBrk="1" hangingPunct="1">
              <a:buClr>
                <a:srgbClr val="7030A0"/>
              </a:buClr>
              <a:buSzPct val="120000"/>
              <a:buFont typeface="Wingdings" panose="05000000000000000000" pitchFamily="2" charset="2"/>
              <a:buChar char="§"/>
            </a:pPr>
            <a:r>
              <a:rPr lang="en-CA" dirty="0"/>
              <a:t> U.S. interest rate relative to the foreign interest rate </a:t>
            </a:r>
          </a:p>
          <a:p>
            <a:pPr marL="107950" lvl="1" eaLnBrk="1" hangingPunct="1">
              <a:buClr>
                <a:srgbClr val="7030A0"/>
              </a:buClr>
              <a:buSzPct val="120000"/>
              <a:buFont typeface="Wingdings" panose="05000000000000000000" pitchFamily="2" charset="2"/>
              <a:buChar char="§"/>
            </a:pPr>
            <a:r>
              <a:rPr lang="en-CA" dirty="0"/>
              <a:t> The expected future exchange rate</a:t>
            </a:r>
          </a:p>
        </p:txBody>
      </p:sp>
      <p:sp>
        <p:nvSpPr>
          <p:cNvPr id="63490" name="Rectangle 2"/>
          <p:cNvSpPr>
            <a:spLocks noGrp="1" noChangeArrowheads="1"/>
          </p:cNvSpPr>
          <p:nvPr>
            <p:ph type="title"/>
          </p:nvPr>
        </p:nvSpPr>
        <p:spPr/>
        <p:txBody>
          <a:bodyPr/>
          <a:lstStyle/>
          <a:p>
            <a:pPr eaLnBrk="1" hangingPunct="1"/>
            <a:r>
              <a:rPr lang="en-CA" altLang="en-US"/>
              <a:t>Exchange Rate Fluctuations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8867">
                                            <p:txEl>
                                              <p:pRg st="1" end="1"/>
                                            </p:txEl>
                                          </p:spTgt>
                                        </p:tgtEl>
                                        <p:attrNameLst>
                                          <p:attrName>style.visibility</p:attrName>
                                        </p:attrNameLst>
                                      </p:cBhvr>
                                      <p:to>
                                        <p:strVal val="visible"/>
                                      </p:to>
                                    </p:set>
                                    <p:animEffect transition="in" filter="wipe(left)">
                                      <p:cBhvr>
                                        <p:cTn id="7" dur="1000"/>
                                        <p:tgtEl>
                                          <p:spTgt spid="5488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8867">
                                            <p:txEl>
                                              <p:pRg st="2" end="2"/>
                                            </p:txEl>
                                          </p:spTgt>
                                        </p:tgtEl>
                                        <p:attrNameLst>
                                          <p:attrName>style.visibility</p:attrName>
                                        </p:attrNameLst>
                                      </p:cBhvr>
                                      <p:to>
                                        <p:strVal val="visible"/>
                                      </p:to>
                                    </p:set>
                                    <p:animEffect transition="in" filter="wipe(left)">
                                      <p:cBhvr>
                                        <p:cTn id="12" dur="1000"/>
                                        <p:tgtEl>
                                          <p:spTgt spid="5488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8867">
                                            <p:txEl>
                                              <p:pRg st="3" end="3"/>
                                            </p:txEl>
                                          </p:spTgt>
                                        </p:tgtEl>
                                        <p:attrNameLst>
                                          <p:attrName>style.visibility</p:attrName>
                                        </p:attrNameLst>
                                      </p:cBhvr>
                                      <p:to>
                                        <p:strVal val="visible"/>
                                      </p:to>
                                    </p:set>
                                    <p:animEffect transition="in" filter="wipe(left)">
                                      <p:cBhvr>
                                        <p:cTn id="17" dur="1000"/>
                                        <p:tgtEl>
                                          <p:spTgt spid="5488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8867">
                                            <p:txEl>
                                              <p:pRg st="4" end="4"/>
                                            </p:txEl>
                                          </p:spTgt>
                                        </p:tgtEl>
                                        <p:attrNameLst>
                                          <p:attrName>style.visibility</p:attrName>
                                        </p:attrNameLst>
                                      </p:cBhvr>
                                      <p:to>
                                        <p:strVal val="visible"/>
                                      </p:to>
                                    </p:set>
                                    <p:animEffect transition="in" filter="wipe(left)">
                                      <p:cBhvr>
                                        <p:cTn id="22" dur="1000"/>
                                        <p:tgtEl>
                                          <p:spTgt spid="5488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8867">
                                            <p:txEl>
                                              <p:pRg st="5" end="5"/>
                                            </p:txEl>
                                          </p:spTgt>
                                        </p:tgtEl>
                                        <p:attrNameLst>
                                          <p:attrName>style.visibility</p:attrName>
                                        </p:attrNameLst>
                                      </p:cBhvr>
                                      <p:to>
                                        <p:strVal val="visible"/>
                                      </p:to>
                                    </p:set>
                                    <p:animEffect transition="in" filter="wipe(left)">
                                      <p:cBhvr>
                                        <p:cTn id="27" dur="1000"/>
                                        <p:tgtEl>
                                          <p:spTgt spid="548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uiExpand="1" build="p" bldLvl="3"/>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p:txBody>
          <a:bodyPr/>
          <a:lstStyle/>
          <a:p>
            <a:pPr marL="107950" lvl="1" eaLnBrk="1" hangingPunct="1"/>
            <a:r>
              <a:rPr lang="en-CA" b="1" dirty="0">
                <a:solidFill>
                  <a:srgbClr val="7030A0"/>
                </a:solidFill>
              </a:rPr>
              <a:t>World Demand for U.S. Exports</a:t>
            </a:r>
            <a:endParaRPr lang="en-CA" dirty="0">
              <a:solidFill>
                <a:srgbClr val="7030A0"/>
              </a:solidFill>
            </a:endParaRPr>
          </a:p>
          <a:p>
            <a:pPr marL="107950" lvl="1" eaLnBrk="1" hangingPunct="1"/>
            <a:r>
              <a:rPr lang="en-CA" dirty="0"/>
              <a:t>At a given exchange rate, if world demand for U.S. exports increases, the demand for U.S. dollars increases and the demand curve for U.S. dollars shifts rightward.</a:t>
            </a:r>
          </a:p>
          <a:p>
            <a:pPr marL="107950" lvl="1" eaLnBrk="1" hangingPunct="1"/>
            <a:r>
              <a:rPr lang="en-CA" b="1" dirty="0">
                <a:solidFill>
                  <a:srgbClr val="7030A0"/>
                </a:solidFill>
              </a:rPr>
              <a:t>U.S. Interest Rate Relative to the Foreign Interest Rate</a:t>
            </a:r>
            <a:endParaRPr lang="en-CA" dirty="0">
              <a:solidFill>
                <a:srgbClr val="7030A0"/>
              </a:solidFill>
            </a:endParaRPr>
          </a:p>
          <a:p>
            <a:pPr marL="107950" lvl="1" eaLnBrk="1" hangingPunct="1"/>
            <a:r>
              <a:rPr lang="en-CA" dirty="0"/>
              <a:t>The U.S. interest rate minus the foreign interest rate is called the </a:t>
            </a:r>
            <a:r>
              <a:rPr lang="en-CA" b="1" dirty="0"/>
              <a:t>U.S. interest rate differential</a:t>
            </a:r>
            <a:r>
              <a:rPr lang="en-CA" dirty="0"/>
              <a:t>.</a:t>
            </a:r>
          </a:p>
          <a:p>
            <a:pPr marL="107950" lvl="1" eaLnBrk="1" hangingPunct="1"/>
            <a:r>
              <a:rPr lang="en-CA" dirty="0"/>
              <a:t>If the U.S. interest differential rises, the demand for U.S. dollars increases and the demand curve for U.S. dollars shifts rightward.</a:t>
            </a:r>
          </a:p>
        </p:txBody>
      </p:sp>
      <p:sp>
        <p:nvSpPr>
          <p:cNvPr id="65538" name="Rectangle 5"/>
          <p:cNvSpPr>
            <a:spLocks noGrp="1" noChangeArrowheads="1"/>
          </p:cNvSpPr>
          <p:nvPr>
            <p:ph type="title"/>
          </p:nvPr>
        </p:nvSpPr>
        <p:spPr>
          <a:noFill/>
        </p:spPr>
        <p:txBody>
          <a:bodyPr/>
          <a:lstStyle/>
          <a:p>
            <a:pPr eaLnBrk="1" hangingPunct="1"/>
            <a:r>
              <a:rPr lang="en-CA" altLang="en-US"/>
              <a:t>Exchange Rate Fluctuations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0915">
                                            <p:txEl>
                                              <p:pRg st="1" end="1"/>
                                            </p:txEl>
                                          </p:spTgt>
                                        </p:tgtEl>
                                        <p:attrNameLst>
                                          <p:attrName>style.visibility</p:attrName>
                                        </p:attrNameLst>
                                      </p:cBhvr>
                                      <p:to>
                                        <p:strVal val="visible"/>
                                      </p:to>
                                    </p:set>
                                    <p:animEffect transition="in" filter="wipe(left)">
                                      <p:cBhvr>
                                        <p:cTn id="7" dur="1000"/>
                                        <p:tgtEl>
                                          <p:spTgt spid="5509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0915">
                                            <p:txEl>
                                              <p:pRg st="2" end="2"/>
                                            </p:txEl>
                                          </p:spTgt>
                                        </p:tgtEl>
                                        <p:attrNameLst>
                                          <p:attrName>style.visibility</p:attrName>
                                        </p:attrNameLst>
                                      </p:cBhvr>
                                      <p:to>
                                        <p:strVal val="visible"/>
                                      </p:to>
                                    </p:set>
                                    <p:animEffect transition="in" filter="wipe(left)">
                                      <p:cBhvr>
                                        <p:cTn id="12" dur="1000"/>
                                        <p:tgtEl>
                                          <p:spTgt spid="5509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0915">
                                            <p:txEl>
                                              <p:pRg st="3" end="3"/>
                                            </p:txEl>
                                          </p:spTgt>
                                        </p:tgtEl>
                                        <p:attrNameLst>
                                          <p:attrName>style.visibility</p:attrName>
                                        </p:attrNameLst>
                                      </p:cBhvr>
                                      <p:to>
                                        <p:strVal val="visible"/>
                                      </p:to>
                                    </p:set>
                                    <p:animEffect transition="in" filter="wipe(left)">
                                      <p:cBhvr>
                                        <p:cTn id="17" dur="1000"/>
                                        <p:tgtEl>
                                          <p:spTgt spid="5509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0915">
                                            <p:txEl>
                                              <p:pRg st="4" end="4"/>
                                            </p:txEl>
                                          </p:spTgt>
                                        </p:tgtEl>
                                        <p:attrNameLst>
                                          <p:attrName>style.visibility</p:attrName>
                                        </p:attrNameLst>
                                      </p:cBhvr>
                                      <p:to>
                                        <p:strVal val="visible"/>
                                      </p:to>
                                    </p:set>
                                    <p:animEffect transition="in" filter="wipe(left)">
                                      <p:cBhvr>
                                        <p:cTn id="22" dur="1000"/>
                                        <p:tgtEl>
                                          <p:spTgt spid="550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Rectangle 3"/>
          <p:cNvSpPr>
            <a:spLocks noGrp="1" noChangeArrowheads="1"/>
          </p:cNvSpPr>
          <p:nvPr>
            <p:ph idx="1"/>
          </p:nvPr>
        </p:nvSpPr>
        <p:spPr/>
        <p:txBody>
          <a:bodyPr/>
          <a:lstStyle/>
          <a:p>
            <a:pPr marL="107950" lvl="1" eaLnBrk="1" hangingPunct="1"/>
            <a:r>
              <a:rPr lang="en-CA" b="1" dirty="0">
                <a:solidFill>
                  <a:srgbClr val="7030A0"/>
                </a:solidFill>
              </a:rPr>
              <a:t>The Expected Future Exchange Rate</a:t>
            </a:r>
            <a:endParaRPr lang="en-CA" dirty="0">
              <a:solidFill>
                <a:srgbClr val="7030A0"/>
              </a:solidFill>
            </a:endParaRPr>
          </a:p>
          <a:p>
            <a:pPr marL="107950" lvl="1" eaLnBrk="1" hangingPunct="1"/>
            <a:r>
              <a:rPr lang="en-CA" dirty="0"/>
              <a:t>At a given current exchange rate, if the expected future exchange rate for U.S. dollars rises, </a:t>
            </a:r>
          </a:p>
          <a:p>
            <a:pPr marL="107950" lvl="1" eaLnBrk="1" hangingPunct="1"/>
            <a:r>
              <a:rPr lang="en-CA" dirty="0"/>
              <a:t>the demand for U.S. dollars increases and the demand curve for dollars shifts rightward.</a:t>
            </a:r>
          </a:p>
        </p:txBody>
      </p:sp>
      <p:sp>
        <p:nvSpPr>
          <p:cNvPr id="67586" name="Rectangle 5"/>
          <p:cNvSpPr>
            <a:spLocks noGrp="1" noChangeArrowheads="1"/>
          </p:cNvSpPr>
          <p:nvPr>
            <p:ph type="title"/>
          </p:nvPr>
        </p:nvSpPr>
        <p:spPr>
          <a:noFill/>
        </p:spPr>
        <p:txBody>
          <a:bodyPr/>
          <a:lstStyle/>
          <a:p>
            <a:pPr eaLnBrk="1" hangingPunct="1"/>
            <a:r>
              <a:rPr lang="en-CA" altLang="en-US"/>
              <a:t>Exchange Rate Fluctuations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5251">
                                            <p:txEl>
                                              <p:pRg st="1" end="1"/>
                                            </p:txEl>
                                          </p:spTgt>
                                        </p:tgtEl>
                                        <p:attrNameLst>
                                          <p:attrName>style.visibility</p:attrName>
                                        </p:attrNameLst>
                                      </p:cBhvr>
                                      <p:to>
                                        <p:strVal val="visible"/>
                                      </p:to>
                                    </p:set>
                                    <p:animEffect transition="in" filter="wipe(left)">
                                      <p:cBhvr>
                                        <p:cTn id="7" dur="1000"/>
                                        <p:tgtEl>
                                          <p:spTgt spid="565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5251">
                                            <p:txEl>
                                              <p:pRg st="2" end="2"/>
                                            </p:txEl>
                                          </p:spTgt>
                                        </p:tgtEl>
                                        <p:attrNameLst>
                                          <p:attrName>style.visibility</p:attrName>
                                        </p:attrNameLst>
                                      </p:cBhvr>
                                      <p:to>
                                        <p:strVal val="visible"/>
                                      </p:to>
                                    </p:set>
                                    <p:animEffect transition="in" filter="wipe(left)">
                                      <p:cBhvr>
                                        <p:cTn id="12" dur="1000"/>
                                        <p:tgtEl>
                                          <p:spTgt spid="565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1"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p:txBody>
          <a:bodyPr/>
          <a:lstStyle/>
          <a:p>
            <a:pPr lvl="1" eaLnBrk="1" hangingPunct="1">
              <a:defRPr/>
            </a:pPr>
            <a:r>
              <a:rPr lang="en-CA" dirty="0"/>
              <a:t>Figure 9.4 shows how the demand curve for U.S. dollars shifts in response to changes in</a:t>
            </a:r>
          </a:p>
          <a:p>
            <a:pPr marL="540000" lvl="1" indent="-360000" eaLnBrk="1" hangingPunct="1">
              <a:buClr>
                <a:schemeClr val="tx1"/>
              </a:buClr>
              <a:buSzPct val="120000"/>
              <a:buFont typeface="Wingdings" panose="05000000000000000000" pitchFamily="2" charset="2"/>
              <a:buChar char="§"/>
              <a:defRPr/>
            </a:pPr>
            <a:r>
              <a:rPr lang="en-CA" dirty="0"/>
              <a:t>U.S. exports </a:t>
            </a:r>
          </a:p>
          <a:p>
            <a:pPr marL="540000" lvl="1" indent="-360000" eaLnBrk="1" hangingPunct="1">
              <a:buClr>
                <a:schemeClr val="tx1"/>
              </a:buClr>
              <a:buSzPct val="120000"/>
              <a:buFont typeface="Wingdings" panose="05000000000000000000" pitchFamily="2" charset="2"/>
              <a:buChar char="§"/>
              <a:defRPr/>
            </a:pPr>
            <a:r>
              <a:rPr lang="en-CA" dirty="0"/>
              <a:t>The U.S. interest rate differential</a:t>
            </a:r>
          </a:p>
          <a:p>
            <a:pPr marL="540000" lvl="1" indent="-360000" eaLnBrk="1" hangingPunct="1">
              <a:buClr>
                <a:schemeClr val="tx1"/>
              </a:buClr>
              <a:buSzPct val="120000"/>
              <a:buFont typeface="Wingdings" panose="05000000000000000000" pitchFamily="2" charset="2"/>
              <a:buChar char="§"/>
              <a:defRPr/>
            </a:pPr>
            <a:r>
              <a:rPr lang="en-CA" dirty="0"/>
              <a:t>The expected future exchange rate</a:t>
            </a:r>
          </a:p>
        </p:txBody>
      </p:sp>
      <p:sp>
        <p:nvSpPr>
          <p:cNvPr id="69635" name="Rectangle 14"/>
          <p:cNvSpPr>
            <a:spLocks noGrp="1" noChangeArrowheads="1"/>
          </p:cNvSpPr>
          <p:nvPr>
            <p:ph type="title"/>
          </p:nvPr>
        </p:nvSpPr>
        <p:spPr>
          <a:noFill/>
          <a:ln/>
        </p:spPr>
        <p:txBody>
          <a:bodyPr/>
          <a:lstStyle/>
          <a:p>
            <a:pPr eaLnBrk="1" hangingPunct="1"/>
            <a:r>
              <a:rPr lang="en-CA" altLang="en-US"/>
              <a:t>Exchange Rate Fluctuations</a:t>
            </a:r>
          </a:p>
        </p:txBody>
      </p:sp>
      <p:pic>
        <p:nvPicPr>
          <p:cNvPr id="69636" name="Picture 10" descr="Fi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2" y="1584002"/>
            <a:ext cx="415290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71" name="Picture 11" descr="Fig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002" y="1584002"/>
            <a:ext cx="415290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72" name="Picture 12" descr="Fig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002" y="1584002"/>
            <a:ext cx="415290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animEffect transition="in" filter="wipe(left)">
                                      <p:cBhvr>
                                        <p:cTn id="7" dur="1000"/>
                                        <p:tgtEl>
                                          <p:spTgt spid="4096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2">
                                            <p:txEl>
                                              <p:pRg st="2" end="2"/>
                                            </p:txEl>
                                          </p:spTgt>
                                        </p:tgtEl>
                                        <p:attrNameLst>
                                          <p:attrName>style.visibility</p:attrName>
                                        </p:attrNameLst>
                                      </p:cBhvr>
                                      <p:to>
                                        <p:strVal val="visible"/>
                                      </p:to>
                                    </p:set>
                                    <p:animEffect transition="in" filter="wipe(left)">
                                      <p:cBhvr>
                                        <p:cTn id="12" dur="1000"/>
                                        <p:tgtEl>
                                          <p:spTgt spid="4096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2">
                                            <p:txEl>
                                              <p:pRg st="3" end="3"/>
                                            </p:txEl>
                                          </p:spTgt>
                                        </p:tgtEl>
                                        <p:attrNameLst>
                                          <p:attrName>style.visibility</p:attrName>
                                        </p:attrNameLst>
                                      </p:cBhvr>
                                      <p:to>
                                        <p:strVal val="visible"/>
                                      </p:to>
                                    </p:set>
                                    <p:animEffect transition="in" filter="wipe(left)">
                                      <p:cBhvr>
                                        <p:cTn id="17" dur="1000"/>
                                        <p:tgtEl>
                                          <p:spTgt spid="4096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52971"/>
                                        </p:tgtEl>
                                        <p:attrNameLst>
                                          <p:attrName>style.visibility</p:attrName>
                                        </p:attrNameLst>
                                      </p:cBhvr>
                                      <p:to>
                                        <p:strVal val="visible"/>
                                      </p:to>
                                    </p:set>
                                    <p:animEffect transition="in" filter="wipe(left)">
                                      <p:cBhvr>
                                        <p:cTn id="22" dur="1000"/>
                                        <p:tgtEl>
                                          <p:spTgt spid="5529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552972"/>
                                        </p:tgtEl>
                                        <p:attrNameLst>
                                          <p:attrName>style.visibility</p:attrName>
                                        </p:attrNameLst>
                                      </p:cBhvr>
                                      <p:to>
                                        <p:strVal val="visible"/>
                                      </p:to>
                                    </p:set>
                                    <p:animEffect transition="in" filter="wipe(right)">
                                      <p:cBhvr>
                                        <p:cTn id="27" dur="1000"/>
                                        <p:tgtEl>
                                          <p:spTgt spid="552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bldLvl="3"/>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682" name="Picture 8" descr="Fi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8" y="1057275"/>
            <a:ext cx="51911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5017" name="Picture 9" descr="Fig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438" y="1057275"/>
            <a:ext cx="51911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5018" name="Picture 10" descr="Fig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438" y="1057275"/>
            <a:ext cx="51911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55017"/>
                                        </p:tgtEl>
                                        <p:attrNameLst>
                                          <p:attrName>style.visibility</p:attrName>
                                        </p:attrNameLst>
                                      </p:cBhvr>
                                      <p:to>
                                        <p:strVal val="visible"/>
                                      </p:to>
                                    </p:set>
                                    <p:animEffect transition="in" filter="wipe(left)">
                                      <p:cBhvr>
                                        <p:cTn id="7" dur="1000"/>
                                        <p:tgtEl>
                                          <p:spTgt spid="5550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555018"/>
                                        </p:tgtEl>
                                        <p:attrNameLst>
                                          <p:attrName>style.visibility</p:attrName>
                                        </p:attrNameLst>
                                      </p:cBhvr>
                                      <p:to>
                                        <p:strVal val="visible"/>
                                      </p:to>
                                    </p:set>
                                    <p:animEffect transition="in" filter="wipe(right)">
                                      <p:cBhvr>
                                        <p:cTn id="12" dur="1000"/>
                                        <p:tgtEl>
                                          <p:spTgt spid="555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F04B22"/>
                </a:solidFill>
                <a:cs typeface="Arial" panose="020B0604020202020204" pitchFamily="34" charset="0"/>
              </a:rPr>
              <a:t>After studying this chapter, you will be able to:</a:t>
            </a:r>
            <a:endParaRPr lang="en-US" altLang="en-US" sz="2500" b="1" dirty="0">
              <a:solidFill>
                <a:srgbClr val="F04B22"/>
              </a:solidFill>
            </a:endParaRPr>
          </a:p>
        </p:txBody>
      </p:sp>
      <p:sp>
        <p:nvSpPr>
          <p:cNvPr id="386051" name="Rectangle 3"/>
          <p:cNvSpPr>
            <a:spLocks noGrp="1" noChangeArrowheads="1"/>
          </p:cNvSpPr>
          <p:nvPr>
            <p:ph idx="4294967295"/>
          </p:nvPr>
        </p:nvSpPr>
        <p:spPr bwMode="auto">
          <a:xfrm>
            <a:off x="684213" y="1600200"/>
            <a:ext cx="8078787" cy="4746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how the exchange rate is determined</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interest rate parity and purchasing power parity</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the alternative exchange rate policies and explain their effects</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Describe the balance of payments accounts and explain what causes an international deficit</a:t>
            </a:r>
          </a:p>
        </p:txBody>
      </p:sp>
    </p:spTree>
    <p:extLst>
      <p:ext uri="{BB962C8B-B14F-4D97-AF65-F5344CB8AC3E}">
        <p14:creationId xmlns:p14="http://schemas.microsoft.com/office/powerpoint/2010/main" val="97737990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left)">
                                      <p:cBhvr>
                                        <p:cTn id="22" dur="750"/>
                                        <p:tgtEl>
                                          <p:spTgt spid="386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7059" name="Rectangle 3"/>
          <p:cNvSpPr>
            <a:spLocks noGrp="1" noChangeArrowheads="1"/>
          </p:cNvSpPr>
          <p:nvPr>
            <p:ph idx="1"/>
          </p:nvPr>
        </p:nvSpPr>
        <p:spPr/>
        <p:txBody>
          <a:bodyPr/>
          <a:lstStyle/>
          <a:p>
            <a:pPr marL="107950" eaLnBrk="1" hangingPunct="1"/>
            <a:r>
              <a:rPr lang="en-CA" altLang="en-US" dirty="0"/>
              <a:t>Changes in the Supply of U.S. Dollars</a:t>
            </a:r>
          </a:p>
          <a:p>
            <a:pPr marL="107950" lvl="1" eaLnBrk="1" hangingPunct="1"/>
            <a:r>
              <a:rPr lang="en-CA" dirty="0"/>
              <a:t>A change in any influence on the quantity of U.S. dollars that people plan to sell, other than the exchange rate, brings a change in the supply of dollars.</a:t>
            </a:r>
          </a:p>
          <a:p>
            <a:pPr marL="107950" lvl="1" eaLnBrk="1" hangingPunct="1"/>
            <a:r>
              <a:rPr lang="en-CA" dirty="0"/>
              <a:t>These other influences are</a:t>
            </a:r>
          </a:p>
          <a:p>
            <a:pPr marL="107950" lvl="1" eaLnBrk="1" hangingPunct="1">
              <a:buClr>
                <a:srgbClr val="7030A0"/>
              </a:buClr>
              <a:buSzPct val="120000"/>
              <a:buFont typeface="Wingdings" panose="05000000000000000000" pitchFamily="2" charset="2"/>
              <a:buChar char="§"/>
            </a:pPr>
            <a:r>
              <a:rPr lang="en-CA" dirty="0"/>
              <a:t> U.S. demand for imports</a:t>
            </a:r>
          </a:p>
          <a:p>
            <a:pPr marL="107950" lvl="1" eaLnBrk="1" hangingPunct="1">
              <a:buClr>
                <a:srgbClr val="7030A0"/>
              </a:buClr>
              <a:buSzPct val="120000"/>
              <a:buFont typeface="Wingdings" panose="05000000000000000000" pitchFamily="2" charset="2"/>
              <a:buChar char="§"/>
            </a:pPr>
            <a:r>
              <a:rPr lang="en-CA" dirty="0"/>
              <a:t> U.S. interest rates relative to the foreign interest rate</a:t>
            </a:r>
          </a:p>
          <a:p>
            <a:pPr marL="107950" lvl="1" eaLnBrk="1" hangingPunct="1">
              <a:buClr>
                <a:srgbClr val="7030A0"/>
              </a:buClr>
              <a:buSzPct val="120000"/>
              <a:buFont typeface="Wingdings" panose="05000000000000000000" pitchFamily="2" charset="2"/>
              <a:buChar char="§"/>
            </a:pPr>
            <a:r>
              <a:rPr lang="en-CA" dirty="0"/>
              <a:t> The expected future exchange rate </a:t>
            </a:r>
          </a:p>
        </p:txBody>
      </p:sp>
      <p:sp>
        <p:nvSpPr>
          <p:cNvPr id="73730" name="Rectangle 5"/>
          <p:cNvSpPr>
            <a:spLocks noGrp="1" noChangeArrowheads="1"/>
          </p:cNvSpPr>
          <p:nvPr>
            <p:ph type="title"/>
          </p:nvPr>
        </p:nvSpPr>
        <p:spPr>
          <a:noFill/>
        </p:spPr>
        <p:txBody>
          <a:bodyPr/>
          <a:lstStyle/>
          <a:p>
            <a:pPr eaLnBrk="1" hangingPunct="1"/>
            <a:r>
              <a:rPr lang="en-CA" altLang="en-US"/>
              <a:t>Exchange Rate Fluctuations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7059">
                                            <p:txEl>
                                              <p:pRg st="1" end="1"/>
                                            </p:txEl>
                                          </p:spTgt>
                                        </p:tgtEl>
                                        <p:attrNameLst>
                                          <p:attrName>style.visibility</p:attrName>
                                        </p:attrNameLst>
                                      </p:cBhvr>
                                      <p:to>
                                        <p:strVal val="visible"/>
                                      </p:to>
                                    </p:set>
                                    <p:animEffect transition="in" filter="wipe(left)">
                                      <p:cBhvr>
                                        <p:cTn id="7" dur="1000"/>
                                        <p:tgtEl>
                                          <p:spTgt spid="5570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7059">
                                            <p:txEl>
                                              <p:pRg st="2" end="2"/>
                                            </p:txEl>
                                          </p:spTgt>
                                        </p:tgtEl>
                                        <p:attrNameLst>
                                          <p:attrName>style.visibility</p:attrName>
                                        </p:attrNameLst>
                                      </p:cBhvr>
                                      <p:to>
                                        <p:strVal val="visible"/>
                                      </p:to>
                                    </p:set>
                                    <p:animEffect transition="in" filter="wipe(left)">
                                      <p:cBhvr>
                                        <p:cTn id="12" dur="1000"/>
                                        <p:tgtEl>
                                          <p:spTgt spid="5570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7059">
                                            <p:txEl>
                                              <p:pRg st="3" end="3"/>
                                            </p:txEl>
                                          </p:spTgt>
                                        </p:tgtEl>
                                        <p:attrNameLst>
                                          <p:attrName>style.visibility</p:attrName>
                                        </p:attrNameLst>
                                      </p:cBhvr>
                                      <p:to>
                                        <p:strVal val="visible"/>
                                      </p:to>
                                    </p:set>
                                    <p:animEffect transition="in" filter="wipe(left)">
                                      <p:cBhvr>
                                        <p:cTn id="17" dur="1000"/>
                                        <p:tgtEl>
                                          <p:spTgt spid="5570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7059">
                                            <p:txEl>
                                              <p:pRg st="4" end="4"/>
                                            </p:txEl>
                                          </p:spTgt>
                                        </p:tgtEl>
                                        <p:attrNameLst>
                                          <p:attrName>style.visibility</p:attrName>
                                        </p:attrNameLst>
                                      </p:cBhvr>
                                      <p:to>
                                        <p:strVal val="visible"/>
                                      </p:to>
                                    </p:set>
                                    <p:animEffect transition="in" filter="wipe(left)">
                                      <p:cBhvr>
                                        <p:cTn id="22" dur="1000"/>
                                        <p:tgtEl>
                                          <p:spTgt spid="55705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7059">
                                            <p:txEl>
                                              <p:pRg st="5" end="5"/>
                                            </p:txEl>
                                          </p:spTgt>
                                        </p:tgtEl>
                                        <p:attrNameLst>
                                          <p:attrName>style.visibility</p:attrName>
                                        </p:attrNameLst>
                                      </p:cBhvr>
                                      <p:to>
                                        <p:strVal val="visible"/>
                                      </p:to>
                                    </p:set>
                                    <p:animEffect transition="in" filter="wipe(left)">
                                      <p:cBhvr>
                                        <p:cTn id="27" dur="1000"/>
                                        <p:tgtEl>
                                          <p:spTgt spid="557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9" grpId="0" build="p" bldLvl="3"/>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107950" lvl="1" eaLnBrk="1" hangingPunct="1"/>
            <a:r>
              <a:rPr lang="en-CA" b="1" dirty="0">
                <a:solidFill>
                  <a:srgbClr val="7030A0"/>
                </a:solidFill>
              </a:rPr>
              <a:t>U.S. Demand for Imports</a:t>
            </a:r>
            <a:endParaRPr lang="en-CA" dirty="0">
              <a:solidFill>
                <a:srgbClr val="7030A0"/>
              </a:solidFill>
            </a:endParaRPr>
          </a:p>
          <a:p>
            <a:pPr marL="107950" lvl="1" eaLnBrk="1" hangingPunct="1"/>
            <a:r>
              <a:rPr lang="en-CA" dirty="0"/>
              <a:t>At a given exchange rate, if the U.S. demand for imports increases, the supply of U.S. dollars on the foreign exchange market increases and the supply curve of U.S. dollars shifts rightward.</a:t>
            </a:r>
          </a:p>
          <a:p>
            <a:pPr marL="107950" lvl="1" eaLnBrk="1" hangingPunct="1"/>
            <a:r>
              <a:rPr lang="en-CA" b="1" dirty="0">
                <a:solidFill>
                  <a:srgbClr val="7030A0"/>
                </a:solidFill>
              </a:rPr>
              <a:t>U.S. Interest Rate Relative to the Foreign Interest Rate</a:t>
            </a:r>
            <a:endParaRPr lang="en-CA" dirty="0">
              <a:solidFill>
                <a:srgbClr val="7030A0"/>
              </a:solidFill>
            </a:endParaRPr>
          </a:p>
          <a:p>
            <a:pPr marL="107950" lvl="1" eaLnBrk="1" hangingPunct="1"/>
            <a:r>
              <a:rPr lang="en-CA" dirty="0"/>
              <a:t>If the U.S. interest differential rises, the supply of U.S. dollars decreases and the supply curve of U.S. dollars shifts leftward.</a:t>
            </a:r>
          </a:p>
        </p:txBody>
      </p:sp>
      <p:sp>
        <p:nvSpPr>
          <p:cNvPr id="75778" name="Rectangle 5"/>
          <p:cNvSpPr>
            <a:spLocks noGrp="1" noChangeArrowheads="1"/>
          </p:cNvSpPr>
          <p:nvPr>
            <p:ph type="title"/>
          </p:nvPr>
        </p:nvSpPr>
        <p:spPr>
          <a:noFill/>
        </p:spPr>
        <p:txBody>
          <a:bodyPr/>
          <a:lstStyle/>
          <a:p>
            <a:pPr eaLnBrk="1" hangingPunct="1"/>
            <a:r>
              <a:rPr lang="en-CA" altLang="en-US"/>
              <a:t>Exchange Rate Fluctuations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9107">
                                            <p:txEl>
                                              <p:pRg st="1" end="1"/>
                                            </p:txEl>
                                          </p:spTgt>
                                        </p:tgtEl>
                                        <p:attrNameLst>
                                          <p:attrName>style.visibility</p:attrName>
                                        </p:attrNameLst>
                                      </p:cBhvr>
                                      <p:to>
                                        <p:strVal val="visible"/>
                                      </p:to>
                                    </p:set>
                                    <p:animEffect transition="in" filter="wipe(left)">
                                      <p:cBhvr>
                                        <p:cTn id="7" dur="1000"/>
                                        <p:tgtEl>
                                          <p:spTgt spid="559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9107">
                                            <p:txEl>
                                              <p:pRg st="2" end="2"/>
                                            </p:txEl>
                                          </p:spTgt>
                                        </p:tgtEl>
                                        <p:attrNameLst>
                                          <p:attrName>style.visibility</p:attrName>
                                        </p:attrNameLst>
                                      </p:cBhvr>
                                      <p:to>
                                        <p:strVal val="visible"/>
                                      </p:to>
                                    </p:set>
                                    <p:animEffect transition="in" filter="wipe(left)">
                                      <p:cBhvr>
                                        <p:cTn id="12" dur="1000"/>
                                        <p:tgtEl>
                                          <p:spTgt spid="5591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9107">
                                            <p:txEl>
                                              <p:pRg st="3" end="3"/>
                                            </p:txEl>
                                          </p:spTgt>
                                        </p:tgtEl>
                                        <p:attrNameLst>
                                          <p:attrName>style.visibility</p:attrName>
                                        </p:attrNameLst>
                                      </p:cBhvr>
                                      <p:to>
                                        <p:strVal val="visible"/>
                                      </p:to>
                                    </p:set>
                                    <p:animEffect transition="in" filter="wipe(left)">
                                      <p:cBhvr>
                                        <p:cTn id="17" dur="1000"/>
                                        <p:tgtEl>
                                          <p:spTgt spid="559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bldLvl="3"/>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7299" name="Rectangle 3"/>
          <p:cNvSpPr>
            <a:spLocks noGrp="1" noChangeArrowheads="1"/>
          </p:cNvSpPr>
          <p:nvPr>
            <p:ph idx="1"/>
          </p:nvPr>
        </p:nvSpPr>
        <p:spPr/>
        <p:txBody>
          <a:bodyPr/>
          <a:lstStyle/>
          <a:p>
            <a:pPr marL="107950" lvl="1" eaLnBrk="1" hangingPunct="1"/>
            <a:r>
              <a:rPr lang="en-CA" b="1" dirty="0">
                <a:solidFill>
                  <a:srgbClr val="7030A0"/>
                </a:solidFill>
              </a:rPr>
              <a:t>The Expected Future Exchange Rate</a:t>
            </a:r>
            <a:endParaRPr lang="en-CA" dirty="0">
              <a:solidFill>
                <a:srgbClr val="7030A0"/>
              </a:solidFill>
            </a:endParaRPr>
          </a:p>
          <a:p>
            <a:pPr marL="107950" lvl="1" eaLnBrk="1" hangingPunct="1"/>
            <a:r>
              <a:rPr lang="en-CA" dirty="0"/>
              <a:t>At a given current exchange rate, if the expected future exchange rate for U.S. dollars rises, … </a:t>
            </a:r>
          </a:p>
          <a:p>
            <a:pPr marL="107950" lvl="1" eaLnBrk="1" hangingPunct="1"/>
            <a:r>
              <a:rPr lang="en-CA" dirty="0"/>
              <a:t>the supply of U.S. dollars decreases and the supply curve of U.S. dollars shifts leftward.</a:t>
            </a:r>
          </a:p>
        </p:txBody>
      </p:sp>
      <p:sp>
        <p:nvSpPr>
          <p:cNvPr id="77826" name="Rectangle 5"/>
          <p:cNvSpPr>
            <a:spLocks noGrp="1" noChangeArrowheads="1"/>
          </p:cNvSpPr>
          <p:nvPr>
            <p:ph type="title"/>
          </p:nvPr>
        </p:nvSpPr>
        <p:spPr>
          <a:noFill/>
        </p:spPr>
        <p:txBody>
          <a:bodyPr/>
          <a:lstStyle/>
          <a:p>
            <a:pPr eaLnBrk="1" hangingPunct="1"/>
            <a:r>
              <a:rPr lang="en-CA" altLang="en-US"/>
              <a:t>Exchange Rate Fluctuations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7299">
                                            <p:txEl>
                                              <p:pRg st="1" end="1"/>
                                            </p:txEl>
                                          </p:spTgt>
                                        </p:tgtEl>
                                        <p:attrNameLst>
                                          <p:attrName>style.visibility</p:attrName>
                                        </p:attrNameLst>
                                      </p:cBhvr>
                                      <p:to>
                                        <p:strVal val="visible"/>
                                      </p:to>
                                    </p:set>
                                    <p:animEffect transition="in" filter="wipe(left)">
                                      <p:cBhvr>
                                        <p:cTn id="7" dur="1000"/>
                                        <p:tgtEl>
                                          <p:spTgt spid="5672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7299">
                                            <p:txEl>
                                              <p:pRg st="2" end="2"/>
                                            </p:txEl>
                                          </p:spTgt>
                                        </p:tgtEl>
                                        <p:attrNameLst>
                                          <p:attrName>style.visibility</p:attrName>
                                        </p:attrNameLst>
                                      </p:cBhvr>
                                      <p:to>
                                        <p:strVal val="visible"/>
                                      </p:to>
                                    </p:set>
                                    <p:animEffect transition="in" filter="wipe(left)">
                                      <p:cBhvr>
                                        <p:cTn id="12" dur="1000"/>
                                        <p:tgtEl>
                                          <p:spTgt spid="5672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9"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360363" y="1584325"/>
            <a:ext cx="4139639" cy="4525963"/>
          </a:xfrm>
        </p:spPr>
        <p:txBody>
          <a:bodyPr/>
          <a:lstStyle/>
          <a:p>
            <a:pPr lvl="1" eaLnBrk="1" hangingPunct="1">
              <a:defRPr/>
            </a:pPr>
            <a:r>
              <a:rPr lang="en-CA" dirty="0"/>
              <a:t>Figure 9.5 shows how the supply curve of U.S. dollars shifts in response to changes in </a:t>
            </a:r>
          </a:p>
          <a:p>
            <a:pPr marL="540000" lvl="1" indent="-360000" eaLnBrk="1" hangingPunct="1">
              <a:buClr>
                <a:schemeClr val="tx1"/>
              </a:buClr>
              <a:buSzPct val="120000"/>
              <a:buFont typeface="Wingdings" panose="05000000000000000000" pitchFamily="2" charset="2"/>
              <a:buChar char="§"/>
              <a:defRPr/>
            </a:pPr>
            <a:r>
              <a:rPr lang="en-CA" dirty="0"/>
              <a:t>U.S. demand for imports</a:t>
            </a:r>
          </a:p>
          <a:p>
            <a:pPr marL="540000" lvl="1" indent="-360000" eaLnBrk="1" hangingPunct="1">
              <a:buClr>
                <a:schemeClr val="tx1"/>
              </a:buClr>
              <a:buSzPct val="120000"/>
              <a:buFont typeface="Wingdings" panose="05000000000000000000" pitchFamily="2" charset="2"/>
              <a:buChar char="§"/>
              <a:defRPr/>
            </a:pPr>
            <a:r>
              <a:rPr lang="en-CA" dirty="0"/>
              <a:t>The U.S. interest rate differential</a:t>
            </a:r>
          </a:p>
          <a:p>
            <a:pPr marL="540000" lvl="1" indent="-360000" eaLnBrk="1" hangingPunct="1">
              <a:buClr>
                <a:schemeClr val="tx1"/>
              </a:buClr>
              <a:buSzPct val="120000"/>
              <a:buFont typeface="Wingdings" panose="05000000000000000000" pitchFamily="2" charset="2"/>
              <a:buChar char="§"/>
              <a:defRPr/>
            </a:pPr>
            <a:r>
              <a:rPr lang="en-CA" dirty="0"/>
              <a:t>The expected future exchange rate</a:t>
            </a:r>
          </a:p>
        </p:txBody>
      </p:sp>
      <p:sp>
        <p:nvSpPr>
          <p:cNvPr id="79875" name="Rectangle 14"/>
          <p:cNvSpPr>
            <a:spLocks noGrp="1" noChangeArrowheads="1"/>
          </p:cNvSpPr>
          <p:nvPr>
            <p:ph type="title"/>
          </p:nvPr>
        </p:nvSpPr>
        <p:spPr>
          <a:noFill/>
          <a:ln/>
        </p:spPr>
        <p:txBody>
          <a:bodyPr/>
          <a:lstStyle/>
          <a:p>
            <a:pPr eaLnBrk="1" hangingPunct="1"/>
            <a:r>
              <a:rPr lang="en-CA" altLang="en-US"/>
              <a:t>Exchange Rate Fluctuations</a:t>
            </a:r>
          </a:p>
        </p:txBody>
      </p:sp>
      <p:pic>
        <p:nvPicPr>
          <p:cNvPr id="79876" name="Picture 10" descr="Fi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2" y="1584002"/>
            <a:ext cx="416052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63" name="Picture 11" descr="Fig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002" y="1584002"/>
            <a:ext cx="416052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64" name="Picture 12" descr="Fig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002" y="1584002"/>
            <a:ext cx="416052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2">
                                            <p:txEl>
                                              <p:pRg st="1" end="1"/>
                                            </p:txEl>
                                          </p:spTgt>
                                        </p:tgtEl>
                                        <p:attrNameLst>
                                          <p:attrName>style.visibility</p:attrName>
                                        </p:attrNameLst>
                                      </p:cBhvr>
                                      <p:to>
                                        <p:strVal val="visible"/>
                                      </p:to>
                                    </p:set>
                                    <p:animEffect transition="in" filter="wipe(left)">
                                      <p:cBhvr>
                                        <p:cTn id="7" dur="1000"/>
                                        <p:tgtEl>
                                          <p:spTgt spid="4608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2">
                                            <p:txEl>
                                              <p:pRg st="2" end="2"/>
                                            </p:txEl>
                                          </p:spTgt>
                                        </p:tgtEl>
                                        <p:attrNameLst>
                                          <p:attrName>style.visibility</p:attrName>
                                        </p:attrNameLst>
                                      </p:cBhvr>
                                      <p:to>
                                        <p:strVal val="visible"/>
                                      </p:to>
                                    </p:set>
                                    <p:animEffect transition="in" filter="wipe(left)">
                                      <p:cBhvr>
                                        <p:cTn id="12" dur="1000"/>
                                        <p:tgtEl>
                                          <p:spTgt spid="4608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2">
                                            <p:txEl>
                                              <p:pRg st="3" end="3"/>
                                            </p:txEl>
                                          </p:spTgt>
                                        </p:tgtEl>
                                        <p:attrNameLst>
                                          <p:attrName>style.visibility</p:attrName>
                                        </p:attrNameLst>
                                      </p:cBhvr>
                                      <p:to>
                                        <p:strVal val="visible"/>
                                      </p:to>
                                    </p:set>
                                    <p:animEffect transition="in" filter="wipe(left)">
                                      <p:cBhvr>
                                        <p:cTn id="17" dur="1000"/>
                                        <p:tgtEl>
                                          <p:spTgt spid="4608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61163"/>
                                        </p:tgtEl>
                                        <p:attrNameLst>
                                          <p:attrName>style.visibility</p:attrName>
                                        </p:attrNameLst>
                                      </p:cBhvr>
                                      <p:to>
                                        <p:strVal val="visible"/>
                                      </p:to>
                                    </p:set>
                                    <p:animEffect transition="in" filter="wipe(right)">
                                      <p:cBhvr>
                                        <p:cTn id="22" dur="1000"/>
                                        <p:tgtEl>
                                          <p:spTgt spid="5611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61164"/>
                                        </p:tgtEl>
                                        <p:attrNameLst>
                                          <p:attrName>style.visibility</p:attrName>
                                        </p:attrNameLst>
                                      </p:cBhvr>
                                      <p:to>
                                        <p:strVal val="visible"/>
                                      </p:to>
                                    </p:set>
                                    <p:animEffect transition="in" filter="wipe(left)">
                                      <p:cBhvr>
                                        <p:cTn id="27" dur="1000"/>
                                        <p:tgtEl>
                                          <p:spTgt spid="561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bldLvl="3"/>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22" name="Picture 8" descr="Fi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1057275"/>
            <a:ext cx="520065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09" name="Picture 9" descr="Fig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675" y="1057275"/>
            <a:ext cx="520065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10" name="Picture 10" descr="Fig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1675" y="1057275"/>
            <a:ext cx="520065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63209"/>
                                        </p:tgtEl>
                                        <p:attrNameLst>
                                          <p:attrName>style.visibility</p:attrName>
                                        </p:attrNameLst>
                                      </p:cBhvr>
                                      <p:to>
                                        <p:strVal val="visible"/>
                                      </p:to>
                                    </p:set>
                                    <p:animEffect transition="in" filter="wipe(right)">
                                      <p:cBhvr>
                                        <p:cTn id="7" dur="1000"/>
                                        <p:tgtEl>
                                          <p:spTgt spid="5632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3210"/>
                                        </p:tgtEl>
                                        <p:attrNameLst>
                                          <p:attrName>style.visibility</p:attrName>
                                        </p:attrNameLst>
                                      </p:cBhvr>
                                      <p:to>
                                        <p:strVal val="visible"/>
                                      </p:to>
                                    </p:set>
                                    <p:animEffect transition="in" filter="wipe(left)">
                                      <p:cBhvr>
                                        <p:cTn id="12" dur="1000"/>
                                        <p:tgtEl>
                                          <p:spTgt spid="563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9" name="Rectangle 3"/>
          <p:cNvSpPr>
            <a:spLocks noGrp="1" noChangeArrowheads="1"/>
          </p:cNvSpPr>
          <p:nvPr>
            <p:ph idx="1"/>
          </p:nvPr>
        </p:nvSpPr>
        <p:spPr/>
        <p:txBody>
          <a:bodyPr/>
          <a:lstStyle/>
          <a:p>
            <a:pPr marL="107950" defTabSz="461963" eaLnBrk="1" hangingPunct="1"/>
            <a:r>
              <a:rPr lang="en-CA" altLang="en-US"/>
              <a:t>Changes in the Exchange Rate</a:t>
            </a:r>
          </a:p>
          <a:p>
            <a:pPr marL="539750" lvl="1" indent="-358775" defTabSz="461963" eaLnBrk="1" hangingPunct="1">
              <a:buClr>
                <a:schemeClr val="tx1"/>
              </a:buClr>
              <a:buSzPct val="75000"/>
              <a:buFont typeface="Webdings" panose="05030102010509060703" pitchFamily="18" charset="2"/>
              <a:buChar char="&lt;"/>
            </a:pPr>
            <a:r>
              <a:rPr lang="en-CA"/>
              <a:t>If demand for U.S. dollars increases and supply does not change, the exchange rate rises. </a:t>
            </a:r>
          </a:p>
          <a:p>
            <a:pPr marL="539750" lvl="1" indent="-358775" defTabSz="461963" eaLnBrk="1" hangingPunct="1">
              <a:buClr>
                <a:schemeClr val="tx1"/>
              </a:buClr>
              <a:buSzPct val="75000"/>
              <a:buFont typeface="Webdings" panose="05030102010509060703" pitchFamily="18" charset="2"/>
              <a:buChar char="&lt;"/>
            </a:pPr>
            <a:r>
              <a:rPr lang="en-CA"/>
              <a:t>If demand for U.S. dollars decreases and supply does not change, the exchange rate falls. </a:t>
            </a:r>
          </a:p>
          <a:p>
            <a:pPr marL="539750" lvl="1" indent="-358775" defTabSz="461963" eaLnBrk="1" hangingPunct="1">
              <a:buClr>
                <a:schemeClr val="tx1"/>
              </a:buClr>
              <a:buSzPct val="75000"/>
              <a:buFont typeface="Webdings" panose="05030102010509060703" pitchFamily="18" charset="2"/>
              <a:buChar char="&lt;"/>
            </a:pPr>
            <a:r>
              <a:rPr lang="en-CA"/>
              <a:t>If supply of U.S. dollars increases and demand does not change, the exchange rate falls. </a:t>
            </a:r>
          </a:p>
          <a:p>
            <a:pPr marL="539750" lvl="1" indent="-358775" defTabSz="461963" eaLnBrk="1" hangingPunct="1">
              <a:buClr>
                <a:schemeClr val="tx1"/>
              </a:buClr>
              <a:buSzPct val="75000"/>
              <a:buFont typeface="Webdings" panose="05030102010509060703" pitchFamily="18" charset="2"/>
              <a:buChar char="&lt;"/>
            </a:pPr>
            <a:r>
              <a:rPr lang="en-CA"/>
              <a:t>If supply of U.S. dollars decreases and demand does not change, the exchange rate rises.</a:t>
            </a:r>
          </a:p>
        </p:txBody>
      </p:sp>
      <p:sp>
        <p:nvSpPr>
          <p:cNvPr id="83970" name="Rectangle 5"/>
          <p:cNvSpPr>
            <a:spLocks noGrp="1" noChangeArrowheads="1"/>
          </p:cNvSpPr>
          <p:nvPr>
            <p:ph type="title"/>
          </p:nvPr>
        </p:nvSpPr>
        <p:spPr>
          <a:noFill/>
        </p:spPr>
        <p:txBody>
          <a:bodyPr/>
          <a:lstStyle/>
          <a:p>
            <a:pPr eaLnBrk="1" hangingPunct="1"/>
            <a:r>
              <a:rPr lang="en-CA" altLang="en-US"/>
              <a:t>Exchange Rate Fluctuations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9619">
                                            <p:txEl>
                                              <p:pRg st="1" end="1"/>
                                            </p:txEl>
                                          </p:spTgt>
                                        </p:tgtEl>
                                        <p:attrNameLst>
                                          <p:attrName>style.visibility</p:attrName>
                                        </p:attrNameLst>
                                      </p:cBhvr>
                                      <p:to>
                                        <p:strVal val="visible"/>
                                      </p:to>
                                    </p:set>
                                    <p:animEffect transition="in" filter="wipe(left)">
                                      <p:cBhvr>
                                        <p:cTn id="7" dur="1000"/>
                                        <p:tgtEl>
                                          <p:spTgt spid="239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9619">
                                            <p:txEl>
                                              <p:pRg st="2" end="2"/>
                                            </p:txEl>
                                          </p:spTgt>
                                        </p:tgtEl>
                                        <p:attrNameLst>
                                          <p:attrName>style.visibility</p:attrName>
                                        </p:attrNameLst>
                                      </p:cBhvr>
                                      <p:to>
                                        <p:strVal val="visible"/>
                                      </p:to>
                                    </p:set>
                                    <p:animEffect transition="in" filter="wipe(left)">
                                      <p:cBhvr>
                                        <p:cTn id="12" dur="1000"/>
                                        <p:tgtEl>
                                          <p:spTgt spid="2396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9619">
                                            <p:txEl>
                                              <p:pRg st="3" end="3"/>
                                            </p:txEl>
                                          </p:spTgt>
                                        </p:tgtEl>
                                        <p:attrNameLst>
                                          <p:attrName>style.visibility</p:attrName>
                                        </p:attrNameLst>
                                      </p:cBhvr>
                                      <p:to>
                                        <p:strVal val="visible"/>
                                      </p:to>
                                    </p:set>
                                    <p:animEffect transition="in" filter="wipe(left)">
                                      <p:cBhvr>
                                        <p:cTn id="17" dur="1000"/>
                                        <p:tgtEl>
                                          <p:spTgt spid="2396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9619">
                                            <p:txEl>
                                              <p:pRg st="4" end="4"/>
                                            </p:txEl>
                                          </p:spTgt>
                                        </p:tgtEl>
                                        <p:attrNameLst>
                                          <p:attrName>style.visibility</p:attrName>
                                        </p:attrNameLst>
                                      </p:cBhvr>
                                      <p:to>
                                        <p:strVal val="visible"/>
                                      </p:to>
                                    </p:set>
                                    <p:animEffect transition="in" filter="wipe(left)">
                                      <p:cBhvr>
                                        <p:cTn id="22" dur="1000"/>
                                        <p:tgtEl>
                                          <p:spTgt spid="2396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bldLvl="3"/>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a:xfrm>
            <a:off x="360363" y="1584325"/>
            <a:ext cx="8229600" cy="4892675"/>
          </a:xfrm>
        </p:spPr>
        <p:txBody>
          <a:bodyPr/>
          <a:lstStyle/>
          <a:p>
            <a:pPr marL="107950" eaLnBrk="1" hangingPunct="1">
              <a:defRPr/>
            </a:pPr>
            <a:r>
              <a:rPr lang="en-CA" altLang="en-US" dirty="0"/>
              <a:t>Arbitrage </a:t>
            </a:r>
          </a:p>
          <a:p>
            <a:pPr>
              <a:defRPr/>
            </a:pPr>
            <a:r>
              <a:rPr lang="en-CA" dirty="0">
                <a:solidFill>
                  <a:schemeClr val="tx1"/>
                </a:solidFill>
              </a:rPr>
              <a:t>Arbitrage </a:t>
            </a:r>
            <a:r>
              <a:rPr lang="en-CA" b="0" dirty="0">
                <a:solidFill>
                  <a:schemeClr val="tx1"/>
                </a:solidFill>
              </a:rPr>
              <a:t>is the practice of seeking to profit by buying in one market and selling for a higher price in another related market. </a:t>
            </a:r>
          </a:p>
          <a:p>
            <a:pPr>
              <a:defRPr/>
            </a:pPr>
            <a:r>
              <a:rPr lang="en-CA" b="0" dirty="0">
                <a:solidFill>
                  <a:schemeClr val="tx1"/>
                </a:solidFill>
              </a:rPr>
              <a:t>Arbitrage in the foreign exchange market and international loans and goods markets achieves four outcomes:</a:t>
            </a:r>
            <a:endParaRPr lang="en-CA" dirty="0">
              <a:solidFill>
                <a:schemeClr val="tx1"/>
              </a:solidFill>
            </a:endParaRPr>
          </a:p>
          <a:p>
            <a:pPr marL="107950" lvl="1" eaLnBrk="1" hangingPunct="1">
              <a:buClr>
                <a:srgbClr val="7030A0"/>
              </a:buClr>
              <a:buSzPct val="120000"/>
              <a:buFont typeface="Wingdings" panose="05000000000000000000" pitchFamily="2" charset="2"/>
              <a:buChar char="§"/>
              <a:defRPr/>
            </a:pPr>
            <a:r>
              <a:rPr lang="en-CA" dirty="0"/>
              <a:t> The law of one price</a:t>
            </a:r>
          </a:p>
          <a:p>
            <a:pPr marL="107950" lvl="1" eaLnBrk="1" hangingPunct="1">
              <a:buClr>
                <a:srgbClr val="7030A0"/>
              </a:buClr>
              <a:buSzPct val="120000"/>
              <a:buFont typeface="Wingdings" panose="05000000000000000000" pitchFamily="2" charset="2"/>
              <a:buChar char="§"/>
              <a:defRPr/>
            </a:pPr>
            <a:r>
              <a:rPr lang="en-CA" dirty="0"/>
              <a:t> No round-trip profit</a:t>
            </a:r>
          </a:p>
          <a:p>
            <a:pPr marL="107950" lvl="1" eaLnBrk="1" hangingPunct="1">
              <a:buClr>
                <a:srgbClr val="7030A0"/>
              </a:buClr>
              <a:buSzPct val="120000"/>
              <a:buFont typeface="Wingdings" panose="05000000000000000000" pitchFamily="2" charset="2"/>
              <a:buChar char="§"/>
              <a:defRPr/>
            </a:pPr>
            <a:r>
              <a:rPr lang="en-CA" dirty="0"/>
              <a:t> Interest rate parity</a:t>
            </a:r>
          </a:p>
          <a:p>
            <a:pPr marL="107950" lvl="1" eaLnBrk="1" hangingPunct="1">
              <a:buClr>
                <a:srgbClr val="7030A0"/>
              </a:buClr>
              <a:buSzPct val="120000"/>
              <a:buFont typeface="Wingdings" panose="05000000000000000000" pitchFamily="2" charset="2"/>
              <a:buChar char="§"/>
              <a:defRPr/>
            </a:pPr>
            <a:r>
              <a:rPr lang="en-CA" dirty="0"/>
              <a:t> Purchasing power parity</a:t>
            </a:r>
          </a:p>
        </p:txBody>
      </p:sp>
      <p:sp>
        <p:nvSpPr>
          <p:cNvPr id="86018" name="Rectangle 5"/>
          <p:cNvSpPr>
            <a:spLocks noGrp="1" noChangeArrowheads="1"/>
          </p:cNvSpPr>
          <p:nvPr>
            <p:ph type="title"/>
          </p:nvPr>
        </p:nvSpPr>
        <p:spPr>
          <a:noFill/>
        </p:spPr>
        <p:txBody>
          <a:bodyPr/>
          <a:lstStyle/>
          <a:p>
            <a:pPr eaLnBrk="1" hangingPunct="1"/>
            <a:r>
              <a:rPr lang="en-CA" altLang="en-US" dirty="0"/>
              <a:t>Arbitrage, Speculation, and </a:t>
            </a:r>
            <a:br>
              <a:rPr lang="en-CA" altLang="en-US" dirty="0"/>
            </a:br>
            <a:r>
              <a:rPr lang="en-CA" altLang="en-US" dirty="0"/>
              <a:t>Market Fundamentals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pRg st="1" end="1"/>
                                            </p:txEl>
                                          </p:spTgt>
                                        </p:tgtEl>
                                        <p:attrNameLst>
                                          <p:attrName>style.visibility</p:attrName>
                                        </p:attrNameLst>
                                      </p:cBhvr>
                                      <p:to>
                                        <p:strVal val="visible"/>
                                      </p:to>
                                    </p:set>
                                    <p:animEffect transition="in" filter="wipe(left)">
                                      <p:cBhvr>
                                        <p:cTn id="7" dur="1000"/>
                                        <p:tgtEl>
                                          <p:spTgt spid="243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pRg st="2" end="2"/>
                                            </p:txEl>
                                          </p:spTgt>
                                        </p:tgtEl>
                                        <p:attrNameLst>
                                          <p:attrName>style.visibility</p:attrName>
                                        </p:attrNameLst>
                                      </p:cBhvr>
                                      <p:to>
                                        <p:strVal val="visible"/>
                                      </p:to>
                                    </p:set>
                                    <p:animEffect transition="in" filter="wipe(left)">
                                      <p:cBhvr>
                                        <p:cTn id="12" dur="1000"/>
                                        <p:tgtEl>
                                          <p:spTgt spid="2437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pRg st="3" end="3"/>
                                            </p:txEl>
                                          </p:spTgt>
                                        </p:tgtEl>
                                        <p:attrNameLst>
                                          <p:attrName>style.visibility</p:attrName>
                                        </p:attrNameLst>
                                      </p:cBhvr>
                                      <p:to>
                                        <p:strVal val="visible"/>
                                      </p:to>
                                    </p:set>
                                    <p:animEffect transition="in" filter="wipe(left)">
                                      <p:cBhvr>
                                        <p:cTn id="17" dur="1000"/>
                                        <p:tgtEl>
                                          <p:spTgt spid="2437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pRg st="4" end="4"/>
                                            </p:txEl>
                                          </p:spTgt>
                                        </p:tgtEl>
                                        <p:attrNameLst>
                                          <p:attrName>style.visibility</p:attrName>
                                        </p:attrNameLst>
                                      </p:cBhvr>
                                      <p:to>
                                        <p:strVal val="visible"/>
                                      </p:to>
                                    </p:set>
                                    <p:animEffect transition="in" filter="wipe(left)">
                                      <p:cBhvr>
                                        <p:cTn id="22" dur="1000"/>
                                        <p:tgtEl>
                                          <p:spTgt spid="2437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3715">
                                            <p:txEl>
                                              <p:pRg st="5" end="5"/>
                                            </p:txEl>
                                          </p:spTgt>
                                        </p:tgtEl>
                                        <p:attrNameLst>
                                          <p:attrName>style.visibility</p:attrName>
                                        </p:attrNameLst>
                                      </p:cBhvr>
                                      <p:to>
                                        <p:strVal val="visible"/>
                                      </p:to>
                                    </p:set>
                                    <p:animEffect transition="in" filter="wipe(left)">
                                      <p:cBhvr>
                                        <p:cTn id="27" dur="1000"/>
                                        <p:tgtEl>
                                          <p:spTgt spid="24371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3715">
                                            <p:txEl>
                                              <p:pRg st="6" end="6"/>
                                            </p:txEl>
                                          </p:spTgt>
                                        </p:tgtEl>
                                        <p:attrNameLst>
                                          <p:attrName>style.visibility</p:attrName>
                                        </p:attrNameLst>
                                      </p:cBhvr>
                                      <p:to>
                                        <p:strVal val="visible"/>
                                      </p:to>
                                    </p:set>
                                    <p:animEffect transition="in" filter="wipe(left)">
                                      <p:cBhvr>
                                        <p:cTn id="32" dur="1000"/>
                                        <p:tgtEl>
                                          <p:spTgt spid="2437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bldLvl="3"/>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787" name="Rectangle 3"/>
          <p:cNvSpPr>
            <a:spLocks noGrp="1" noChangeArrowheads="1"/>
          </p:cNvSpPr>
          <p:nvPr>
            <p:ph idx="1"/>
          </p:nvPr>
        </p:nvSpPr>
        <p:spPr/>
        <p:txBody>
          <a:bodyPr/>
          <a:lstStyle/>
          <a:p>
            <a:pPr marL="107950" lvl="1" eaLnBrk="1" hangingPunct="1"/>
            <a:r>
              <a:rPr lang="en-CA" b="1" dirty="0">
                <a:solidFill>
                  <a:srgbClr val="7030A0"/>
                </a:solidFill>
              </a:rPr>
              <a:t>The Law of One Price</a:t>
            </a:r>
            <a:endParaRPr lang="en-CA" dirty="0">
              <a:solidFill>
                <a:srgbClr val="7030A0"/>
              </a:solidFill>
            </a:endParaRPr>
          </a:p>
          <a:p>
            <a:pPr marL="107950" lvl="1" eaLnBrk="1" hangingPunct="1"/>
            <a:r>
              <a:rPr lang="en-CA" dirty="0"/>
              <a:t>The law of one price states that if an item can be traded in more the one place, the price will be the same in all locations.</a:t>
            </a:r>
          </a:p>
          <a:p>
            <a:pPr marL="107950" lvl="1" eaLnBrk="1" hangingPunct="1"/>
            <a:r>
              <a:rPr lang="en-CA" b="1" dirty="0">
                <a:solidFill>
                  <a:srgbClr val="7030A0"/>
                </a:solidFill>
              </a:rPr>
              <a:t>No Round-Trip Profit</a:t>
            </a:r>
            <a:endParaRPr lang="en-CA" dirty="0">
              <a:solidFill>
                <a:srgbClr val="7030A0"/>
              </a:solidFill>
            </a:endParaRPr>
          </a:p>
          <a:p>
            <a:pPr marL="107950" lvl="1" eaLnBrk="1" hangingPunct="1"/>
            <a:r>
              <a:rPr lang="en-CA" dirty="0"/>
              <a:t>A round trip is using the currency </a:t>
            </a:r>
            <a:r>
              <a:rPr lang="en-CA" i="1" dirty="0"/>
              <a:t>A</a:t>
            </a:r>
            <a:r>
              <a:rPr lang="en-CA" dirty="0"/>
              <a:t> to buy currency </a:t>
            </a:r>
            <a:r>
              <a:rPr lang="en-CA" i="1" dirty="0"/>
              <a:t>B</a:t>
            </a:r>
            <a:r>
              <a:rPr lang="en-CA" dirty="0"/>
              <a:t>, and then using </a:t>
            </a:r>
            <a:r>
              <a:rPr lang="en-CA" i="1" dirty="0"/>
              <a:t>B</a:t>
            </a:r>
            <a:r>
              <a:rPr lang="en-CA" dirty="0"/>
              <a:t> to buy </a:t>
            </a:r>
            <a:r>
              <a:rPr lang="en-CA" i="1" dirty="0"/>
              <a:t>A</a:t>
            </a:r>
            <a:r>
              <a:rPr lang="en-CA" dirty="0"/>
              <a:t>.</a:t>
            </a:r>
          </a:p>
          <a:p>
            <a:pPr marL="107950" lvl="1" eaLnBrk="1" hangingPunct="1"/>
            <a:r>
              <a:rPr lang="en-CA" dirty="0"/>
              <a:t>Arbitrage removes profit from all transactions of this type.</a:t>
            </a:r>
          </a:p>
        </p:txBody>
      </p:sp>
      <p:sp>
        <p:nvSpPr>
          <p:cNvPr id="88066" name="Rectangle 5"/>
          <p:cNvSpPr>
            <a:spLocks noGrp="1" noChangeArrowheads="1"/>
          </p:cNvSpPr>
          <p:nvPr>
            <p:ph type="title"/>
          </p:nvPr>
        </p:nvSpPr>
        <p:spPr>
          <a:noFill/>
        </p:spPr>
        <p:txBody>
          <a:bodyPr/>
          <a:lstStyle/>
          <a:p>
            <a:pPr eaLnBrk="1" hangingPunct="1"/>
            <a:r>
              <a:rPr lang="en-CA" altLang="en-US" dirty="0"/>
              <a:t>Arbitrage, Speculation, and </a:t>
            </a:r>
            <a:br>
              <a:rPr lang="en-CA" altLang="en-US" dirty="0"/>
            </a:br>
            <a:r>
              <a:rPr lang="en-CA" altLang="en-US" dirty="0"/>
              <a:t>Market Fundamentals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animEffect transition="in" filter="wipe(left)">
                                      <p:cBhvr>
                                        <p:cTn id="7" dur="1000"/>
                                        <p:tgtEl>
                                          <p:spTgt spid="2467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787">
                                            <p:txEl>
                                              <p:pRg st="2" end="2"/>
                                            </p:txEl>
                                          </p:spTgt>
                                        </p:tgtEl>
                                        <p:attrNameLst>
                                          <p:attrName>style.visibility</p:attrName>
                                        </p:attrNameLst>
                                      </p:cBhvr>
                                      <p:to>
                                        <p:strVal val="visible"/>
                                      </p:to>
                                    </p:set>
                                    <p:animEffect transition="in" filter="wipe(left)">
                                      <p:cBhvr>
                                        <p:cTn id="12" dur="1000"/>
                                        <p:tgtEl>
                                          <p:spTgt spid="2467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787">
                                            <p:txEl>
                                              <p:pRg st="3" end="3"/>
                                            </p:txEl>
                                          </p:spTgt>
                                        </p:tgtEl>
                                        <p:attrNameLst>
                                          <p:attrName>style.visibility</p:attrName>
                                        </p:attrNameLst>
                                      </p:cBhvr>
                                      <p:to>
                                        <p:strVal val="visible"/>
                                      </p:to>
                                    </p:set>
                                    <p:animEffect transition="in" filter="wipe(left)">
                                      <p:cBhvr>
                                        <p:cTn id="17" dur="1000"/>
                                        <p:tgtEl>
                                          <p:spTgt spid="2467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787">
                                            <p:txEl>
                                              <p:pRg st="4" end="4"/>
                                            </p:txEl>
                                          </p:spTgt>
                                        </p:tgtEl>
                                        <p:attrNameLst>
                                          <p:attrName>style.visibility</p:attrName>
                                        </p:attrNameLst>
                                      </p:cBhvr>
                                      <p:to>
                                        <p:strVal val="visible"/>
                                      </p:to>
                                    </p:set>
                                    <p:animEffect transition="in" filter="wipe(left)">
                                      <p:cBhvr>
                                        <p:cTn id="22" dur="1000"/>
                                        <p:tgtEl>
                                          <p:spTgt spid="2467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bldLvl="3"/>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787" name="Rectangle 3"/>
          <p:cNvSpPr>
            <a:spLocks noGrp="1" noChangeArrowheads="1"/>
          </p:cNvSpPr>
          <p:nvPr>
            <p:ph idx="1"/>
          </p:nvPr>
        </p:nvSpPr>
        <p:spPr/>
        <p:txBody>
          <a:bodyPr/>
          <a:lstStyle/>
          <a:p>
            <a:pPr marL="107950" lvl="1" eaLnBrk="1" hangingPunct="1"/>
            <a:r>
              <a:rPr lang="en-CA" b="1" dirty="0">
                <a:solidFill>
                  <a:srgbClr val="7030A0"/>
                </a:solidFill>
              </a:rPr>
              <a:t>Interest Rate Parity</a:t>
            </a:r>
            <a:endParaRPr lang="en-CA" dirty="0">
              <a:solidFill>
                <a:srgbClr val="7030A0"/>
              </a:solidFill>
            </a:endParaRPr>
          </a:p>
          <a:p>
            <a:pPr marL="107950" lvl="1" eaLnBrk="1" hangingPunct="1"/>
            <a:r>
              <a:rPr lang="en-CA" dirty="0"/>
              <a:t>A currency is worth what it can earn.</a:t>
            </a:r>
          </a:p>
          <a:p>
            <a:pPr marL="107950" lvl="1" eaLnBrk="1" hangingPunct="1"/>
            <a:r>
              <a:rPr lang="en-CA" dirty="0"/>
              <a:t>The return on a currency is the interest rate on that currency plus the expected rate of appreciation over a given period.</a:t>
            </a:r>
          </a:p>
          <a:p>
            <a:pPr marL="107950" lvl="1" eaLnBrk="1" hangingPunct="1"/>
            <a:r>
              <a:rPr lang="en-CA" dirty="0"/>
              <a:t>When the rates of returns on two currencies are equal, </a:t>
            </a:r>
            <a:r>
              <a:rPr lang="en-CA" b="1" dirty="0"/>
              <a:t>interest rate parity</a:t>
            </a:r>
            <a:r>
              <a:rPr lang="en-CA" dirty="0"/>
              <a:t> prevails.</a:t>
            </a:r>
          </a:p>
          <a:p>
            <a:pPr marL="107950" lvl="1" eaLnBrk="1" hangingPunct="1"/>
            <a:r>
              <a:rPr lang="en-CA" dirty="0"/>
              <a:t>Interest rate parity means </a:t>
            </a:r>
            <a:r>
              <a:rPr lang="en-CA" i="1" dirty="0"/>
              <a:t>equal interest rates </a:t>
            </a:r>
            <a:r>
              <a:rPr lang="en-CA" dirty="0"/>
              <a:t>when exchange rate changes are taken into account.</a:t>
            </a:r>
          </a:p>
          <a:p>
            <a:pPr marL="107950" lvl="1" eaLnBrk="1" hangingPunct="1"/>
            <a:r>
              <a:rPr lang="en-CA" dirty="0"/>
              <a:t>Market forces achieve interest rate parity very quickly.</a:t>
            </a:r>
          </a:p>
        </p:txBody>
      </p:sp>
      <p:sp>
        <p:nvSpPr>
          <p:cNvPr id="90114" name="Rectangle 5"/>
          <p:cNvSpPr>
            <a:spLocks noGrp="1" noChangeArrowheads="1"/>
          </p:cNvSpPr>
          <p:nvPr>
            <p:ph type="title"/>
          </p:nvPr>
        </p:nvSpPr>
        <p:spPr>
          <a:noFill/>
        </p:spPr>
        <p:txBody>
          <a:bodyPr/>
          <a:lstStyle/>
          <a:p>
            <a:pPr eaLnBrk="1" hangingPunct="1"/>
            <a:r>
              <a:rPr lang="en-CA" altLang="en-US" dirty="0"/>
              <a:t>Arbitrage, Speculation, and </a:t>
            </a:r>
            <a:br>
              <a:rPr lang="en-CA" altLang="en-US" dirty="0"/>
            </a:br>
            <a:r>
              <a:rPr lang="en-CA" altLang="en-US" dirty="0"/>
              <a:t>Market Fundamentals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animEffect transition="in" filter="wipe(left)">
                                      <p:cBhvr>
                                        <p:cTn id="7" dur="1000"/>
                                        <p:tgtEl>
                                          <p:spTgt spid="2467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787">
                                            <p:txEl>
                                              <p:pRg st="2" end="2"/>
                                            </p:txEl>
                                          </p:spTgt>
                                        </p:tgtEl>
                                        <p:attrNameLst>
                                          <p:attrName>style.visibility</p:attrName>
                                        </p:attrNameLst>
                                      </p:cBhvr>
                                      <p:to>
                                        <p:strVal val="visible"/>
                                      </p:to>
                                    </p:set>
                                    <p:animEffect transition="in" filter="wipe(left)">
                                      <p:cBhvr>
                                        <p:cTn id="12" dur="1000"/>
                                        <p:tgtEl>
                                          <p:spTgt spid="2467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787">
                                            <p:txEl>
                                              <p:pRg st="3" end="3"/>
                                            </p:txEl>
                                          </p:spTgt>
                                        </p:tgtEl>
                                        <p:attrNameLst>
                                          <p:attrName>style.visibility</p:attrName>
                                        </p:attrNameLst>
                                      </p:cBhvr>
                                      <p:to>
                                        <p:strVal val="visible"/>
                                      </p:to>
                                    </p:set>
                                    <p:animEffect transition="in" filter="wipe(left)">
                                      <p:cBhvr>
                                        <p:cTn id="17" dur="1000"/>
                                        <p:tgtEl>
                                          <p:spTgt spid="2467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787">
                                            <p:txEl>
                                              <p:pRg st="4" end="4"/>
                                            </p:txEl>
                                          </p:spTgt>
                                        </p:tgtEl>
                                        <p:attrNameLst>
                                          <p:attrName>style.visibility</p:attrName>
                                        </p:attrNameLst>
                                      </p:cBhvr>
                                      <p:to>
                                        <p:strVal val="visible"/>
                                      </p:to>
                                    </p:set>
                                    <p:animEffect transition="in" filter="wipe(left)">
                                      <p:cBhvr>
                                        <p:cTn id="22" dur="1000"/>
                                        <p:tgtEl>
                                          <p:spTgt spid="2467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6787">
                                            <p:txEl>
                                              <p:pRg st="5" end="5"/>
                                            </p:txEl>
                                          </p:spTgt>
                                        </p:tgtEl>
                                        <p:attrNameLst>
                                          <p:attrName>style.visibility</p:attrName>
                                        </p:attrNameLst>
                                      </p:cBhvr>
                                      <p:to>
                                        <p:strVal val="visible"/>
                                      </p:to>
                                    </p:set>
                                    <p:animEffect transition="in" filter="wipe(left)">
                                      <p:cBhvr>
                                        <p:cTn id="27" dur="1000"/>
                                        <p:tgtEl>
                                          <p:spTgt spid="2467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bldLvl="3"/>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6147" name="Rectangle 3"/>
          <p:cNvSpPr>
            <a:spLocks noGrp="1" noChangeArrowheads="1"/>
          </p:cNvSpPr>
          <p:nvPr>
            <p:ph idx="1"/>
          </p:nvPr>
        </p:nvSpPr>
        <p:spPr/>
        <p:txBody>
          <a:bodyPr/>
          <a:lstStyle/>
          <a:p>
            <a:pPr marL="107950" lvl="1" eaLnBrk="1" hangingPunct="1"/>
            <a:r>
              <a:rPr lang="en-CA" b="1" dirty="0">
                <a:solidFill>
                  <a:srgbClr val="7030A0"/>
                </a:solidFill>
              </a:rPr>
              <a:t>Purchasing Power Parity</a:t>
            </a:r>
            <a:endParaRPr lang="en-CA" dirty="0">
              <a:solidFill>
                <a:srgbClr val="7030A0"/>
              </a:solidFill>
            </a:endParaRPr>
          </a:p>
          <a:p>
            <a:pPr marL="107950" lvl="1" eaLnBrk="1" hangingPunct="1"/>
            <a:r>
              <a:rPr lang="en-CA" dirty="0"/>
              <a:t>A currency is worth the value of goods and services that it will buy.</a:t>
            </a:r>
          </a:p>
          <a:p>
            <a:pPr marL="107950" lvl="1" eaLnBrk="1" hangingPunct="1"/>
            <a:r>
              <a:rPr lang="en-CA" dirty="0"/>
              <a:t>The quantity of goods and services that one unit of a particular currency will buy differs from the quantity of goods and services that one unit of another currency will buy.</a:t>
            </a:r>
          </a:p>
          <a:p>
            <a:pPr marL="107950" lvl="1" eaLnBrk="1" hangingPunct="1"/>
            <a:r>
              <a:rPr lang="en-CA" dirty="0"/>
              <a:t>When two quantities of money can buy the same quantity of goods and services, the situation is called </a:t>
            </a:r>
            <a:r>
              <a:rPr lang="en-CA" b="1" dirty="0"/>
              <a:t>purchasing power parity </a:t>
            </a:r>
            <a:r>
              <a:rPr lang="en-CA" dirty="0"/>
              <a:t>(or PPP), which means </a:t>
            </a:r>
            <a:r>
              <a:rPr lang="en-CA" i="1" dirty="0">
                <a:cs typeface="Arial" panose="020B0604020202020204" pitchFamily="34" charset="0"/>
              </a:rPr>
              <a:t>equal value of money</a:t>
            </a:r>
            <a:r>
              <a:rPr lang="en-CA" dirty="0"/>
              <a:t>.</a:t>
            </a:r>
          </a:p>
        </p:txBody>
      </p:sp>
      <p:sp>
        <p:nvSpPr>
          <p:cNvPr id="92162" name="Rectangle 5"/>
          <p:cNvSpPr>
            <a:spLocks noGrp="1" noChangeArrowheads="1"/>
          </p:cNvSpPr>
          <p:nvPr>
            <p:ph type="title"/>
          </p:nvPr>
        </p:nvSpPr>
        <p:spPr>
          <a:noFill/>
        </p:spPr>
        <p:txBody>
          <a:bodyPr/>
          <a:lstStyle/>
          <a:p>
            <a:pPr eaLnBrk="1" hangingPunct="1"/>
            <a:r>
              <a:rPr lang="en-CA" altLang="en-US" dirty="0"/>
              <a:t>Arbitrage, Speculation, and </a:t>
            </a:r>
            <a:br>
              <a:rPr lang="en-CA" altLang="en-US" dirty="0"/>
            </a:br>
            <a:r>
              <a:rPr lang="en-CA" altLang="en-US" dirty="0"/>
              <a:t>Market Fundamentals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6147">
                                            <p:txEl>
                                              <p:pRg st="1" end="1"/>
                                            </p:txEl>
                                          </p:spTgt>
                                        </p:tgtEl>
                                        <p:attrNameLst>
                                          <p:attrName>style.visibility</p:attrName>
                                        </p:attrNameLst>
                                      </p:cBhvr>
                                      <p:to>
                                        <p:strVal val="visible"/>
                                      </p:to>
                                    </p:set>
                                    <p:animEffect transition="in" filter="wipe(left)">
                                      <p:cBhvr>
                                        <p:cTn id="7" dur="1000"/>
                                        <p:tgtEl>
                                          <p:spTgt spid="64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6147">
                                            <p:txEl>
                                              <p:pRg st="2" end="2"/>
                                            </p:txEl>
                                          </p:spTgt>
                                        </p:tgtEl>
                                        <p:attrNameLst>
                                          <p:attrName>style.visibility</p:attrName>
                                        </p:attrNameLst>
                                      </p:cBhvr>
                                      <p:to>
                                        <p:strVal val="visible"/>
                                      </p:to>
                                    </p:set>
                                    <p:animEffect transition="in" filter="wipe(left)">
                                      <p:cBhvr>
                                        <p:cTn id="12" dur="1000"/>
                                        <p:tgtEl>
                                          <p:spTgt spid="646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6147">
                                            <p:txEl>
                                              <p:pRg st="3" end="3"/>
                                            </p:txEl>
                                          </p:spTgt>
                                        </p:tgtEl>
                                        <p:attrNameLst>
                                          <p:attrName>style.visibility</p:attrName>
                                        </p:attrNameLst>
                                      </p:cBhvr>
                                      <p:to>
                                        <p:strVal val="visible"/>
                                      </p:to>
                                    </p:set>
                                    <p:animEffect transition="in" filter="wipe(left)">
                                      <p:cBhvr>
                                        <p:cTn id="17" dur="1000"/>
                                        <p:tgtEl>
                                          <p:spTgt spid="64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7"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marL="107950" lvl="1" eaLnBrk="1" hangingPunct="1"/>
            <a:r>
              <a:rPr lang="en-CA" dirty="0"/>
              <a:t>To buy goods and services produced in another country we need money of that country.</a:t>
            </a:r>
          </a:p>
          <a:p>
            <a:pPr marL="107950" lvl="1" eaLnBrk="1" hangingPunct="1"/>
            <a:r>
              <a:rPr lang="en-CA" dirty="0"/>
              <a:t>Foreign bank notes, coins, and bank deposits are called </a:t>
            </a:r>
            <a:r>
              <a:rPr lang="en-CA" b="1" dirty="0"/>
              <a:t>foreign currency</a:t>
            </a:r>
            <a:r>
              <a:rPr lang="en-CA" dirty="0"/>
              <a:t>.</a:t>
            </a:r>
            <a:r>
              <a:rPr lang="en-CA" b="1" dirty="0"/>
              <a:t> </a:t>
            </a:r>
          </a:p>
          <a:p>
            <a:pPr marL="107950" lvl="1" eaLnBrk="1" hangingPunct="1"/>
            <a:r>
              <a:rPr lang="en-CA" dirty="0"/>
              <a:t>We get foreign currency in the foreign exchange market.</a:t>
            </a:r>
          </a:p>
        </p:txBody>
      </p:sp>
      <p:sp>
        <p:nvSpPr>
          <p:cNvPr id="20482" name="Rectangle 2"/>
          <p:cNvSpPr>
            <a:spLocks noGrp="1" noChangeArrowheads="1"/>
          </p:cNvSpPr>
          <p:nvPr>
            <p:ph type="title"/>
          </p:nvPr>
        </p:nvSpPr>
        <p:spPr/>
        <p:txBody>
          <a:bodyPr/>
          <a:lstStyle/>
          <a:p>
            <a:pPr eaLnBrk="1" hangingPunct="1"/>
            <a:r>
              <a:rPr lang="en-CA" altLang="en-US"/>
              <a:t>The Foreign Exchange Market</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10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left)">
                                      <p:cBhvr>
                                        <p:cTn id="12" dur="10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wipe(left)">
                                      <p:cBhvr>
                                        <p:cTn id="17" dur="1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a:xfrm>
            <a:off x="360363" y="1584325"/>
            <a:ext cx="8229600" cy="4892675"/>
          </a:xfrm>
        </p:spPr>
        <p:txBody>
          <a:bodyPr/>
          <a:lstStyle/>
          <a:p>
            <a:pPr marL="107950" eaLnBrk="1" hangingPunct="1">
              <a:defRPr/>
            </a:pPr>
            <a:r>
              <a:rPr lang="en-CA" altLang="en-US" dirty="0"/>
              <a:t>Speculation </a:t>
            </a:r>
          </a:p>
          <a:p>
            <a:pPr>
              <a:defRPr/>
            </a:pPr>
            <a:r>
              <a:rPr lang="en-CA" dirty="0">
                <a:solidFill>
                  <a:schemeClr val="tx1"/>
                </a:solidFill>
              </a:rPr>
              <a:t>Speculation </a:t>
            </a:r>
            <a:r>
              <a:rPr lang="en-CA" b="0" dirty="0">
                <a:solidFill>
                  <a:schemeClr val="tx1"/>
                </a:solidFill>
              </a:rPr>
              <a:t>is trading on the </a:t>
            </a:r>
            <a:r>
              <a:rPr lang="en-CA" b="0" i="1" dirty="0">
                <a:solidFill>
                  <a:schemeClr val="tx1"/>
                </a:solidFill>
              </a:rPr>
              <a:t>expectation</a:t>
            </a:r>
            <a:r>
              <a:rPr lang="en-CA" b="0" dirty="0">
                <a:solidFill>
                  <a:schemeClr val="tx1"/>
                </a:solidFill>
              </a:rPr>
              <a:t> of making a profit.</a:t>
            </a:r>
          </a:p>
          <a:p>
            <a:pPr>
              <a:defRPr/>
            </a:pPr>
            <a:r>
              <a:rPr lang="en-CA" b="0" dirty="0">
                <a:solidFill>
                  <a:schemeClr val="tx1"/>
                </a:solidFill>
              </a:rPr>
              <a:t>Speculation contrast with arbitrage, which is trading on the certainty of making a profit.</a:t>
            </a:r>
          </a:p>
          <a:p>
            <a:pPr>
              <a:defRPr/>
            </a:pPr>
            <a:r>
              <a:rPr lang="en-CA" b="0" dirty="0">
                <a:solidFill>
                  <a:schemeClr val="tx1"/>
                </a:solidFill>
              </a:rPr>
              <a:t>Most foreign exchange transactions are based on speculation.</a:t>
            </a:r>
          </a:p>
          <a:p>
            <a:pPr>
              <a:defRPr/>
            </a:pPr>
            <a:r>
              <a:rPr lang="en-CA" b="0" dirty="0">
                <a:solidFill>
                  <a:schemeClr val="tx1"/>
                </a:solidFill>
              </a:rPr>
              <a:t>The expected future exchange rate influences both supply and demand, so it influences the current equilibrium exchange rate.</a:t>
            </a:r>
            <a:endParaRPr lang="en-CA" dirty="0">
              <a:solidFill>
                <a:schemeClr val="tx1"/>
              </a:solidFill>
            </a:endParaRPr>
          </a:p>
        </p:txBody>
      </p:sp>
      <p:sp>
        <p:nvSpPr>
          <p:cNvPr id="94210" name="Rectangle 5"/>
          <p:cNvSpPr>
            <a:spLocks noGrp="1" noChangeArrowheads="1"/>
          </p:cNvSpPr>
          <p:nvPr>
            <p:ph type="title"/>
          </p:nvPr>
        </p:nvSpPr>
        <p:spPr>
          <a:noFill/>
        </p:spPr>
        <p:txBody>
          <a:bodyPr/>
          <a:lstStyle/>
          <a:p>
            <a:pPr eaLnBrk="1" hangingPunct="1"/>
            <a:r>
              <a:rPr lang="en-CA" altLang="en-US" dirty="0"/>
              <a:t>Arbitrage, Speculation, and </a:t>
            </a:r>
            <a:br>
              <a:rPr lang="en-CA" altLang="en-US" dirty="0"/>
            </a:br>
            <a:r>
              <a:rPr lang="en-CA" altLang="en-US" dirty="0"/>
              <a:t>Market Fundamentals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pRg st="1" end="1"/>
                                            </p:txEl>
                                          </p:spTgt>
                                        </p:tgtEl>
                                        <p:attrNameLst>
                                          <p:attrName>style.visibility</p:attrName>
                                        </p:attrNameLst>
                                      </p:cBhvr>
                                      <p:to>
                                        <p:strVal val="visible"/>
                                      </p:to>
                                    </p:set>
                                    <p:animEffect transition="in" filter="wipe(left)">
                                      <p:cBhvr>
                                        <p:cTn id="7" dur="1000"/>
                                        <p:tgtEl>
                                          <p:spTgt spid="243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pRg st="2" end="2"/>
                                            </p:txEl>
                                          </p:spTgt>
                                        </p:tgtEl>
                                        <p:attrNameLst>
                                          <p:attrName>style.visibility</p:attrName>
                                        </p:attrNameLst>
                                      </p:cBhvr>
                                      <p:to>
                                        <p:strVal val="visible"/>
                                      </p:to>
                                    </p:set>
                                    <p:animEffect transition="in" filter="wipe(left)">
                                      <p:cBhvr>
                                        <p:cTn id="12" dur="1000"/>
                                        <p:tgtEl>
                                          <p:spTgt spid="2437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pRg st="3" end="3"/>
                                            </p:txEl>
                                          </p:spTgt>
                                        </p:tgtEl>
                                        <p:attrNameLst>
                                          <p:attrName>style.visibility</p:attrName>
                                        </p:attrNameLst>
                                      </p:cBhvr>
                                      <p:to>
                                        <p:strVal val="visible"/>
                                      </p:to>
                                    </p:set>
                                    <p:animEffect transition="in" filter="wipe(left)">
                                      <p:cBhvr>
                                        <p:cTn id="17" dur="1000"/>
                                        <p:tgtEl>
                                          <p:spTgt spid="2437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pRg st="4" end="4"/>
                                            </p:txEl>
                                          </p:spTgt>
                                        </p:tgtEl>
                                        <p:attrNameLst>
                                          <p:attrName>style.visibility</p:attrName>
                                        </p:attrNameLst>
                                      </p:cBhvr>
                                      <p:to>
                                        <p:strVal val="visible"/>
                                      </p:to>
                                    </p:set>
                                    <p:animEffect transition="in" filter="wipe(left)">
                                      <p:cBhvr>
                                        <p:cTn id="22" dur="1000"/>
                                        <p:tgtEl>
                                          <p:spTgt spid="2437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bldLvl="3"/>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8195" name="Rectangle 3"/>
          <p:cNvSpPr>
            <a:spLocks noGrp="1" noChangeArrowheads="1"/>
          </p:cNvSpPr>
          <p:nvPr>
            <p:ph idx="1"/>
          </p:nvPr>
        </p:nvSpPr>
        <p:spPr>
          <a:xfrm>
            <a:off x="360363" y="1584325"/>
            <a:ext cx="8229600" cy="4816475"/>
          </a:xfrm>
        </p:spPr>
        <p:txBody>
          <a:bodyPr/>
          <a:lstStyle/>
          <a:p>
            <a:pPr marL="107950" lvl="1" eaLnBrk="1" hangingPunct="1"/>
            <a:r>
              <a:rPr lang="en-CA" b="1" dirty="0">
                <a:solidFill>
                  <a:srgbClr val="7030A0"/>
                </a:solidFill>
              </a:rPr>
              <a:t>The Expected Future Exchange Rate</a:t>
            </a:r>
          </a:p>
          <a:p>
            <a:pPr marL="107950"/>
            <a:r>
              <a:rPr lang="en-CA" altLang="en-US" b="0" dirty="0">
                <a:solidFill>
                  <a:schemeClr val="tx1"/>
                </a:solidFill>
              </a:rPr>
              <a:t>An expectation is a forecast.</a:t>
            </a:r>
          </a:p>
          <a:p>
            <a:pPr marL="107950"/>
            <a:r>
              <a:rPr lang="en-CA" altLang="en-US" b="0" dirty="0">
                <a:solidFill>
                  <a:schemeClr val="tx1"/>
                </a:solidFill>
              </a:rPr>
              <a:t>Exchange rate forecasts, like weather forecasts, are made over horizons that run from a few hours to many months and perhaps years.</a:t>
            </a:r>
          </a:p>
          <a:p>
            <a:pPr marL="107950"/>
            <a:r>
              <a:rPr lang="en-CA" altLang="en-US" b="0" dirty="0">
                <a:solidFill>
                  <a:schemeClr val="tx1"/>
                </a:solidFill>
              </a:rPr>
              <a:t>But exchange rate forecasts are hedged with a lot of uncertainty, there are many divergent forecasts, and the forecasts influence the outcome.</a:t>
            </a:r>
          </a:p>
          <a:p>
            <a:pPr marL="107950"/>
            <a:r>
              <a:rPr lang="en-CA" altLang="en-US" b="0" dirty="0">
                <a:solidFill>
                  <a:schemeClr val="tx1"/>
                </a:solidFill>
              </a:rPr>
              <a:t>The dependence of today’s exchange rate on forecasts of tomorrow’s exchange rate can give rise to exchange rate volatility in the short run.</a:t>
            </a:r>
            <a:endParaRPr lang="en-CA" altLang="en-US" dirty="0">
              <a:solidFill>
                <a:schemeClr val="tx1"/>
              </a:solidFill>
            </a:endParaRPr>
          </a:p>
        </p:txBody>
      </p:sp>
      <p:sp>
        <p:nvSpPr>
          <p:cNvPr id="96258" name="Rectangle 5"/>
          <p:cNvSpPr>
            <a:spLocks noGrp="1" noChangeArrowheads="1"/>
          </p:cNvSpPr>
          <p:nvPr>
            <p:ph type="title"/>
          </p:nvPr>
        </p:nvSpPr>
        <p:spPr>
          <a:noFill/>
        </p:spPr>
        <p:txBody>
          <a:bodyPr/>
          <a:lstStyle/>
          <a:p>
            <a:pPr eaLnBrk="1" hangingPunct="1"/>
            <a:r>
              <a:rPr lang="en-CA" altLang="en-US" dirty="0"/>
              <a:t>Arbitrage, Speculation, and </a:t>
            </a:r>
            <a:br>
              <a:rPr lang="en-CA" altLang="en-US" dirty="0"/>
            </a:br>
            <a:r>
              <a:rPr lang="en-CA" altLang="en-US" dirty="0"/>
              <a:t>Market Fundamentals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8195">
                                            <p:txEl>
                                              <p:pRg st="1" end="1"/>
                                            </p:txEl>
                                          </p:spTgt>
                                        </p:tgtEl>
                                        <p:attrNameLst>
                                          <p:attrName>style.visibility</p:attrName>
                                        </p:attrNameLst>
                                      </p:cBhvr>
                                      <p:to>
                                        <p:strVal val="visible"/>
                                      </p:to>
                                    </p:set>
                                    <p:animEffect transition="in" filter="wipe(left)">
                                      <p:cBhvr>
                                        <p:cTn id="7" dur="1000"/>
                                        <p:tgtEl>
                                          <p:spTgt spid="6481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8195">
                                            <p:txEl>
                                              <p:pRg st="2" end="2"/>
                                            </p:txEl>
                                          </p:spTgt>
                                        </p:tgtEl>
                                        <p:attrNameLst>
                                          <p:attrName>style.visibility</p:attrName>
                                        </p:attrNameLst>
                                      </p:cBhvr>
                                      <p:to>
                                        <p:strVal val="visible"/>
                                      </p:to>
                                    </p:set>
                                    <p:animEffect transition="in" filter="wipe(left)">
                                      <p:cBhvr>
                                        <p:cTn id="12" dur="1000"/>
                                        <p:tgtEl>
                                          <p:spTgt spid="6481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8195">
                                            <p:txEl>
                                              <p:pRg st="3" end="3"/>
                                            </p:txEl>
                                          </p:spTgt>
                                        </p:tgtEl>
                                        <p:attrNameLst>
                                          <p:attrName>style.visibility</p:attrName>
                                        </p:attrNameLst>
                                      </p:cBhvr>
                                      <p:to>
                                        <p:strVal val="visible"/>
                                      </p:to>
                                    </p:set>
                                    <p:animEffect transition="in" filter="wipe(left)">
                                      <p:cBhvr>
                                        <p:cTn id="17" dur="1000"/>
                                        <p:tgtEl>
                                          <p:spTgt spid="6481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8195">
                                            <p:txEl>
                                              <p:pRg st="4" end="4"/>
                                            </p:txEl>
                                          </p:spTgt>
                                        </p:tgtEl>
                                        <p:attrNameLst>
                                          <p:attrName>style.visibility</p:attrName>
                                        </p:attrNameLst>
                                      </p:cBhvr>
                                      <p:to>
                                        <p:strVal val="visible"/>
                                      </p:to>
                                    </p:set>
                                    <p:animEffect transition="in" filter="wipe(left)">
                                      <p:cBhvr>
                                        <p:cTn id="22" dur="1000"/>
                                        <p:tgtEl>
                                          <p:spTgt spid="64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5" grpId="0" build="p" bldLvl="3"/>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p:txBody>
          <a:bodyPr/>
          <a:lstStyle/>
          <a:p>
            <a:pPr marL="107950" lvl="1" eaLnBrk="1" hangingPunct="1"/>
            <a:r>
              <a:rPr lang="en-CA" b="1" dirty="0">
                <a:solidFill>
                  <a:srgbClr val="7030A0"/>
                </a:solidFill>
              </a:rPr>
              <a:t>Exchange Rate Volatility</a:t>
            </a:r>
          </a:p>
          <a:p>
            <a:pPr marL="107950"/>
            <a:r>
              <a:rPr lang="en-CA" altLang="en-US" b="0" dirty="0">
                <a:solidFill>
                  <a:schemeClr val="tx1"/>
                </a:solidFill>
              </a:rPr>
              <a:t>An exchange rate might rise one day and fall the next, as news about the influences on the exchange rate change the expected future exchange rate.</a:t>
            </a:r>
            <a:r>
              <a:rPr lang="en-CA" altLang="en-US" b="0" dirty="0"/>
              <a:t> </a:t>
            </a:r>
          </a:p>
          <a:p>
            <a:pPr marL="107950"/>
            <a:r>
              <a:rPr lang="en-CA" altLang="en-US" b="0" dirty="0">
                <a:solidFill>
                  <a:schemeClr val="tx1"/>
                </a:solidFill>
              </a:rPr>
              <a:t>The influences of expectations and the constant arrival of news about the influences on supply and demand, make changes in the exchange rate impossible to predict. </a:t>
            </a:r>
          </a:p>
          <a:p>
            <a:pPr marL="107950"/>
            <a:r>
              <a:rPr lang="en-CA" altLang="en-US" b="0" dirty="0">
                <a:solidFill>
                  <a:schemeClr val="tx1"/>
                </a:solidFill>
              </a:rPr>
              <a:t>But trends around which the exchange rate fluctuates are predictable and depend on market fundamentals.</a:t>
            </a:r>
            <a:endParaRPr lang="en-CA" altLang="en-US" dirty="0">
              <a:solidFill>
                <a:schemeClr val="tx1"/>
              </a:solidFill>
            </a:endParaRPr>
          </a:p>
        </p:txBody>
      </p:sp>
      <p:sp>
        <p:nvSpPr>
          <p:cNvPr id="98306" name="Rectangle 5"/>
          <p:cNvSpPr>
            <a:spLocks noGrp="1" noChangeArrowheads="1"/>
          </p:cNvSpPr>
          <p:nvPr>
            <p:ph type="title"/>
          </p:nvPr>
        </p:nvSpPr>
        <p:spPr>
          <a:noFill/>
        </p:spPr>
        <p:txBody>
          <a:bodyPr/>
          <a:lstStyle/>
          <a:p>
            <a:pPr eaLnBrk="1" hangingPunct="1"/>
            <a:r>
              <a:rPr lang="en-CA" altLang="en-US" dirty="0"/>
              <a:t>Arbitrage, Speculation, and </a:t>
            </a:r>
            <a:br>
              <a:rPr lang="en-CA" altLang="en-US" dirty="0"/>
            </a:br>
            <a:r>
              <a:rPr lang="en-CA" altLang="en-US" dirty="0"/>
              <a:t>Market Fundamentals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animEffect transition="in" filter="wipe(left)">
                                      <p:cBhvr>
                                        <p:cTn id="7" dur="500"/>
                                        <p:tgtEl>
                                          <p:spTgt spid="972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7283">
                                            <p:txEl>
                                              <p:pRg st="2" end="2"/>
                                            </p:txEl>
                                          </p:spTgt>
                                        </p:tgtEl>
                                        <p:attrNameLst>
                                          <p:attrName>style.visibility</p:attrName>
                                        </p:attrNameLst>
                                      </p:cBhvr>
                                      <p:to>
                                        <p:strVal val="visible"/>
                                      </p:to>
                                    </p:set>
                                    <p:animEffect transition="in" filter="wipe(left)">
                                      <p:cBhvr>
                                        <p:cTn id="12" dur="500"/>
                                        <p:tgtEl>
                                          <p:spTgt spid="972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7283">
                                            <p:txEl>
                                              <p:pRg st="3" end="3"/>
                                            </p:txEl>
                                          </p:spTgt>
                                        </p:tgtEl>
                                        <p:attrNameLst>
                                          <p:attrName>style.visibility</p:attrName>
                                        </p:attrNameLst>
                                      </p:cBhvr>
                                      <p:to>
                                        <p:strVal val="visible"/>
                                      </p:to>
                                    </p:set>
                                    <p:animEffect transition="in" filter="wipe(left)">
                                      <p:cBhvr>
                                        <p:cTn id="17" dur="500"/>
                                        <p:tgtEl>
                                          <p:spTgt spid="97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8915" name="Rectangle 3"/>
          <p:cNvSpPr>
            <a:spLocks noGrp="1" noChangeArrowheads="1"/>
          </p:cNvSpPr>
          <p:nvPr>
            <p:ph idx="1"/>
          </p:nvPr>
        </p:nvSpPr>
        <p:spPr/>
        <p:txBody>
          <a:bodyPr/>
          <a:lstStyle/>
          <a:p>
            <a:pPr marL="107950" lvl="1" eaLnBrk="1" hangingPunct="1"/>
            <a:r>
              <a:rPr lang="en-CA" b="1" dirty="0">
                <a:solidFill>
                  <a:srgbClr val="7030A0"/>
                </a:solidFill>
              </a:rPr>
              <a:t>The Real Exchange Rate</a:t>
            </a:r>
          </a:p>
          <a:p>
            <a:pPr marL="107950" lvl="1" eaLnBrk="1" hangingPunct="1"/>
            <a:r>
              <a:rPr lang="en-CA" dirty="0"/>
              <a:t>The </a:t>
            </a:r>
            <a:r>
              <a:rPr lang="en-CA" b="1" dirty="0"/>
              <a:t>real exchange rate </a:t>
            </a:r>
            <a:r>
              <a:rPr lang="en-CA" dirty="0"/>
              <a:t>is the relative price of </a:t>
            </a:r>
            <a:br>
              <a:rPr lang="en-CA" dirty="0"/>
            </a:br>
            <a:r>
              <a:rPr lang="en-CA" dirty="0"/>
              <a:t>U.S.-produced goods and services to foreign-produced goods and services.</a:t>
            </a:r>
          </a:p>
          <a:p>
            <a:pPr marL="107950" lvl="1" eaLnBrk="1" hangingPunct="1"/>
            <a:r>
              <a:rPr lang="en-CA" dirty="0"/>
              <a:t>It measures the quantity of real GDP of other countries that a unit of U.S. real GDP buys.</a:t>
            </a:r>
          </a:p>
          <a:p>
            <a:pPr marL="107950" lvl="1" eaLnBrk="1" hangingPunct="1"/>
            <a:r>
              <a:rPr lang="en-CA" dirty="0"/>
              <a:t>The equation that links the nominal exchange rate (</a:t>
            </a:r>
            <a:r>
              <a:rPr lang="en-CA" i="1" dirty="0"/>
              <a:t>E</a:t>
            </a:r>
            <a:r>
              <a:rPr lang="en-CA" dirty="0"/>
              <a:t>)</a:t>
            </a:r>
            <a:r>
              <a:rPr lang="en-CA" i="1" dirty="0"/>
              <a:t> </a:t>
            </a:r>
            <a:r>
              <a:rPr lang="en-CA" dirty="0"/>
              <a:t>and real exchange rate (</a:t>
            </a:r>
            <a:r>
              <a:rPr lang="en-CA" i="1" dirty="0"/>
              <a:t>RER</a:t>
            </a:r>
            <a:r>
              <a:rPr lang="en-CA" dirty="0"/>
              <a:t>) is</a:t>
            </a:r>
          </a:p>
          <a:p>
            <a:pPr marL="107950" lvl="1" algn="ctr" eaLnBrk="1" hangingPunct="1"/>
            <a:r>
              <a:rPr lang="en-CA" i="1" dirty="0"/>
              <a:t>RER</a:t>
            </a:r>
            <a:r>
              <a:rPr lang="en-CA" dirty="0"/>
              <a:t> = (</a:t>
            </a:r>
            <a:r>
              <a:rPr lang="en-CA" i="1" dirty="0"/>
              <a:t>E </a:t>
            </a:r>
            <a:r>
              <a:rPr lang="en-CA" dirty="0"/>
              <a:t>x </a:t>
            </a:r>
            <a:r>
              <a:rPr lang="en-CA" i="1" dirty="0"/>
              <a:t>P)</a:t>
            </a:r>
            <a:r>
              <a:rPr lang="en-CA" dirty="0"/>
              <a:t>/</a:t>
            </a:r>
            <a:r>
              <a:rPr lang="en-CA" i="1" dirty="0"/>
              <a:t>P</a:t>
            </a:r>
            <a:r>
              <a:rPr lang="en-CA" dirty="0"/>
              <a:t>*</a:t>
            </a:r>
          </a:p>
          <a:p>
            <a:pPr marL="107950" lvl="1" eaLnBrk="1" hangingPunct="1"/>
            <a:r>
              <a:rPr lang="en-CA" dirty="0"/>
              <a:t>where </a:t>
            </a:r>
            <a:r>
              <a:rPr lang="en-CA" i="1" dirty="0"/>
              <a:t>P</a:t>
            </a:r>
            <a:r>
              <a:rPr lang="en-CA" dirty="0"/>
              <a:t> is the U.S. price level and </a:t>
            </a:r>
            <a:r>
              <a:rPr lang="en-CA" i="1" dirty="0"/>
              <a:t>P</a:t>
            </a:r>
            <a:r>
              <a:rPr lang="en-CA" dirty="0"/>
              <a:t>* is the Japanese price level. </a:t>
            </a:r>
          </a:p>
        </p:txBody>
      </p:sp>
      <p:sp>
        <p:nvSpPr>
          <p:cNvPr id="100354" name="Rectangle 5"/>
          <p:cNvSpPr>
            <a:spLocks noGrp="1" noChangeArrowheads="1"/>
          </p:cNvSpPr>
          <p:nvPr>
            <p:ph type="title"/>
          </p:nvPr>
        </p:nvSpPr>
        <p:spPr>
          <a:noFill/>
        </p:spPr>
        <p:txBody>
          <a:bodyPr/>
          <a:lstStyle/>
          <a:p>
            <a:pPr eaLnBrk="1" hangingPunct="1"/>
            <a:r>
              <a:rPr lang="en-CA" altLang="en-US" dirty="0"/>
              <a:t>Arbitrage, Speculation, and </a:t>
            </a:r>
            <a:br>
              <a:rPr lang="en-CA" altLang="en-US" dirty="0"/>
            </a:br>
            <a:r>
              <a:rPr lang="en-CA" altLang="en-US" dirty="0"/>
              <a:t>Market Fundamentals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78915">
                                            <p:txEl>
                                              <p:pRg st="1" end="1"/>
                                            </p:txEl>
                                          </p:spTgt>
                                        </p:tgtEl>
                                        <p:attrNameLst>
                                          <p:attrName>style.visibility</p:attrName>
                                        </p:attrNameLst>
                                      </p:cBhvr>
                                      <p:to>
                                        <p:strVal val="visible"/>
                                      </p:to>
                                    </p:set>
                                    <p:animEffect transition="in" filter="wipe(left)">
                                      <p:cBhvr>
                                        <p:cTn id="7" dur="500"/>
                                        <p:tgtEl>
                                          <p:spTgt spid="6789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8915">
                                            <p:txEl>
                                              <p:pRg st="2" end="2"/>
                                            </p:txEl>
                                          </p:spTgt>
                                        </p:tgtEl>
                                        <p:attrNameLst>
                                          <p:attrName>style.visibility</p:attrName>
                                        </p:attrNameLst>
                                      </p:cBhvr>
                                      <p:to>
                                        <p:strVal val="visible"/>
                                      </p:to>
                                    </p:set>
                                    <p:animEffect transition="in" filter="wipe(left)">
                                      <p:cBhvr>
                                        <p:cTn id="12" dur="500"/>
                                        <p:tgtEl>
                                          <p:spTgt spid="6789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8915">
                                            <p:txEl>
                                              <p:pRg st="3" end="3"/>
                                            </p:txEl>
                                          </p:spTgt>
                                        </p:tgtEl>
                                        <p:attrNameLst>
                                          <p:attrName>style.visibility</p:attrName>
                                        </p:attrNameLst>
                                      </p:cBhvr>
                                      <p:to>
                                        <p:strVal val="visible"/>
                                      </p:to>
                                    </p:set>
                                    <p:animEffect transition="in" filter="wipe(left)">
                                      <p:cBhvr>
                                        <p:cTn id="17" dur="1000"/>
                                        <p:tgtEl>
                                          <p:spTgt spid="6789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8915">
                                            <p:txEl>
                                              <p:pRg st="4" end="4"/>
                                            </p:txEl>
                                          </p:spTgt>
                                        </p:tgtEl>
                                        <p:attrNameLst>
                                          <p:attrName>style.visibility</p:attrName>
                                        </p:attrNameLst>
                                      </p:cBhvr>
                                      <p:to>
                                        <p:strVal val="visible"/>
                                      </p:to>
                                    </p:set>
                                    <p:animEffect transition="in" filter="wipe(left)">
                                      <p:cBhvr>
                                        <p:cTn id="22" dur="1000"/>
                                        <p:tgtEl>
                                          <p:spTgt spid="6789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8915">
                                            <p:txEl>
                                              <p:pRg st="5" end="5"/>
                                            </p:txEl>
                                          </p:spTgt>
                                        </p:tgtEl>
                                        <p:attrNameLst>
                                          <p:attrName>style.visibility</p:attrName>
                                        </p:attrNameLst>
                                      </p:cBhvr>
                                      <p:to>
                                        <p:strVal val="visible"/>
                                      </p:to>
                                    </p:set>
                                    <p:animEffect transition="in" filter="wipe(left)">
                                      <p:cBhvr>
                                        <p:cTn id="27" dur="1000"/>
                                        <p:tgtEl>
                                          <p:spTgt spid="678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5" grpId="0" uiExpand="1" build="p" bldLvl="3"/>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8915" name="Rectangle 3"/>
          <p:cNvSpPr>
            <a:spLocks noGrp="1" noChangeArrowheads="1"/>
          </p:cNvSpPr>
          <p:nvPr>
            <p:ph idx="1"/>
          </p:nvPr>
        </p:nvSpPr>
        <p:spPr/>
        <p:txBody>
          <a:bodyPr/>
          <a:lstStyle/>
          <a:p>
            <a:pPr marL="107950" lvl="1" eaLnBrk="1" hangingPunct="1"/>
            <a:r>
              <a:rPr lang="en-CA"/>
              <a:t>If both countries produce identical goods, then the price levels expressed in the same currency would be the same and </a:t>
            </a:r>
            <a:r>
              <a:rPr lang="en-CA" i="1"/>
              <a:t>RER</a:t>
            </a:r>
            <a:r>
              <a:rPr lang="en-CA"/>
              <a:t> would equal 1</a:t>
            </a:r>
            <a:r>
              <a:rPr lang="en-CA" i="1"/>
              <a:t>.</a:t>
            </a:r>
          </a:p>
          <a:p>
            <a:pPr marL="107950" lvl="1" eaLnBrk="1" hangingPunct="1"/>
            <a:r>
              <a:rPr lang="en-CA"/>
              <a:t>In reality, countries produce different bundles of goods and the forces of demand and supply on goods markets determine </a:t>
            </a:r>
            <a:r>
              <a:rPr lang="en-CA" i="1"/>
              <a:t>P</a:t>
            </a:r>
            <a:r>
              <a:rPr lang="en-CA"/>
              <a:t> and </a:t>
            </a:r>
            <a:r>
              <a:rPr lang="en-CA" i="1"/>
              <a:t>P</a:t>
            </a:r>
            <a:r>
              <a:rPr lang="en-CA"/>
              <a:t>* and the real exchange rate equals</a:t>
            </a:r>
          </a:p>
          <a:p>
            <a:pPr marL="107950" lvl="1" algn="ctr" eaLnBrk="1" hangingPunct="1"/>
            <a:r>
              <a:rPr lang="en-CA" i="1"/>
              <a:t>RER</a:t>
            </a:r>
            <a:r>
              <a:rPr lang="en-CA"/>
              <a:t> = (</a:t>
            </a:r>
            <a:r>
              <a:rPr lang="en-CA" i="1"/>
              <a:t>E </a:t>
            </a:r>
            <a:r>
              <a:rPr lang="en-CA"/>
              <a:t>x </a:t>
            </a:r>
            <a:r>
              <a:rPr lang="en-CA" i="1"/>
              <a:t>P)</a:t>
            </a:r>
            <a:r>
              <a:rPr lang="en-CA"/>
              <a:t>/</a:t>
            </a:r>
            <a:r>
              <a:rPr lang="en-CA" i="1"/>
              <a:t>P</a:t>
            </a:r>
            <a:r>
              <a:rPr lang="en-CA"/>
              <a:t>*.</a:t>
            </a:r>
          </a:p>
          <a:p>
            <a:pPr marL="107950" lvl="1" eaLnBrk="1" hangingPunct="1"/>
            <a:r>
              <a:rPr lang="en-CA"/>
              <a:t>So, if the nominal exchange rate changes, </a:t>
            </a:r>
            <a:r>
              <a:rPr lang="en-CA" i="1"/>
              <a:t>P and P</a:t>
            </a:r>
            <a:r>
              <a:rPr lang="en-CA"/>
              <a:t>* do not change and the change in </a:t>
            </a:r>
            <a:r>
              <a:rPr lang="en-CA" i="1"/>
              <a:t>E</a:t>
            </a:r>
            <a:r>
              <a:rPr lang="en-CA"/>
              <a:t> brings an equivalent change in </a:t>
            </a:r>
            <a:r>
              <a:rPr lang="en-CA" i="1"/>
              <a:t>RER</a:t>
            </a:r>
            <a:r>
              <a:rPr lang="en-CA"/>
              <a:t>.</a:t>
            </a:r>
            <a:endParaRPr lang="en-CA" i="1"/>
          </a:p>
        </p:txBody>
      </p:sp>
      <p:sp>
        <p:nvSpPr>
          <p:cNvPr id="102402" name="Rectangle 5"/>
          <p:cNvSpPr>
            <a:spLocks noGrp="1" noChangeArrowheads="1"/>
          </p:cNvSpPr>
          <p:nvPr>
            <p:ph type="title"/>
          </p:nvPr>
        </p:nvSpPr>
        <p:spPr>
          <a:noFill/>
        </p:spPr>
        <p:txBody>
          <a:bodyPr/>
          <a:lstStyle/>
          <a:p>
            <a:pPr eaLnBrk="1" hangingPunct="1"/>
            <a:r>
              <a:rPr lang="en-CA" altLang="en-US" dirty="0"/>
              <a:t>Arbitrage, Speculation, and </a:t>
            </a:r>
            <a:br>
              <a:rPr lang="en-CA" altLang="en-US" dirty="0"/>
            </a:br>
            <a:r>
              <a:rPr lang="en-CA" altLang="en-US" dirty="0"/>
              <a:t>Market Fundamentals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78915">
                                            <p:txEl>
                                              <p:pRg st="0" end="0"/>
                                            </p:txEl>
                                          </p:spTgt>
                                        </p:tgtEl>
                                        <p:attrNameLst>
                                          <p:attrName>style.visibility</p:attrName>
                                        </p:attrNameLst>
                                      </p:cBhvr>
                                      <p:to>
                                        <p:strVal val="visible"/>
                                      </p:to>
                                    </p:set>
                                    <p:animEffect transition="in" filter="wipe(left)">
                                      <p:cBhvr>
                                        <p:cTn id="7" dur="500"/>
                                        <p:tgtEl>
                                          <p:spTgt spid="67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78915">
                                            <p:txEl>
                                              <p:pRg st="1" end="1"/>
                                            </p:txEl>
                                          </p:spTgt>
                                        </p:tgtEl>
                                        <p:attrNameLst>
                                          <p:attrName>style.visibility</p:attrName>
                                        </p:attrNameLst>
                                      </p:cBhvr>
                                      <p:to>
                                        <p:strVal val="visible"/>
                                      </p:to>
                                    </p:set>
                                    <p:animEffect transition="in" filter="wipe(left)">
                                      <p:cBhvr>
                                        <p:cTn id="12" dur="500"/>
                                        <p:tgtEl>
                                          <p:spTgt spid="67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8915">
                                            <p:txEl>
                                              <p:pRg st="2" end="2"/>
                                            </p:txEl>
                                          </p:spTgt>
                                        </p:tgtEl>
                                        <p:attrNameLst>
                                          <p:attrName>style.visibility</p:attrName>
                                        </p:attrNameLst>
                                      </p:cBhvr>
                                      <p:to>
                                        <p:strVal val="visible"/>
                                      </p:to>
                                    </p:set>
                                    <p:animEffect transition="in" filter="wipe(left)">
                                      <p:cBhvr>
                                        <p:cTn id="17" dur="1000"/>
                                        <p:tgtEl>
                                          <p:spTgt spid="678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8915">
                                            <p:txEl>
                                              <p:pRg st="3" end="3"/>
                                            </p:txEl>
                                          </p:spTgt>
                                        </p:tgtEl>
                                        <p:attrNameLst>
                                          <p:attrName>style.visibility</p:attrName>
                                        </p:attrNameLst>
                                      </p:cBhvr>
                                      <p:to>
                                        <p:strVal val="visible"/>
                                      </p:to>
                                    </p:set>
                                    <p:animEffect transition="in" filter="wipe(left)">
                                      <p:cBhvr>
                                        <p:cTn id="22" dur="1000"/>
                                        <p:tgtEl>
                                          <p:spTgt spid="678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5" grpId="0" uiExpand="1" build="p" bldLvl="3"/>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0963" name="Rectangle 3"/>
          <p:cNvSpPr>
            <a:spLocks noGrp="1" noChangeArrowheads="1"/>
          </p:cNvSpPr>
          <p:nvPr>
            <p:ph idx="1"/>
          </p:nvPr>
        </p:nvSpPr>
        <p:spPr>
          <a:xfrm>
            <a:off x="360363" y="1584325"/>
            <a:ext cx="8229600" cy="4892675"/>
          </a:xfrm>
        </p:spPr>
        <p:txBody>
          <a:bodyPr/>
          <a:lstStyle/>
          <a:p>
            <a:pPr marL="107950" lvl="1" eaLnBrk="1" hangingPunct="1"/>
            <a:r>
              <a:rPr lang="en-CA" b="1" dirty="0">
                <a:solidFill>
                  <a:srgbClr val="7030A0"/>
                </a:solidFill>
              </a:rPr>
              <a:t>Price Levels and Money</a:t>
            </a:r>
          </a:p>
          <a:p>
            <a:pPr marL="107950" lvl="1" eaLnBrk="1" hangingPunct="1"/>
            <a:r>
              <a:rPr lang="en-CA" dirty="0"/>
              <a:t>In the long run, </a:t>
            </a:r>
            <a:r>
              <a:rPr lang="en-CA" i="1" dirty="0"/>
              <a:t>RER </a:t>
            </a:r>
            <a:r>
              <a:rPr lang="en-CA" dirty="0"/>
              <a:t>is determined by the real forces of demand and supply in the markets for goods and services.  </a:t>
            </a:r>
          </a:p>
          <a:p>
            <a:pPr marL="107950" lvl="1" eaLnBrk="1" hangingPunct="1"/>
            <a:r>
              <a:rPr lang="en-CA" dirty="0"/>
              <a:t>So in the long run, </a:t>
            </a:r>
            <a:r>
              <a:rPr lang="en-CA" i="1" dirty="0"/>
              <a:t>E </a:t>
            </a:r>
            <a:r>
              <a:rPr lang="en-CA" dirty="0"/>
              <a:t>is determined by</a:t>
            </a:r>
            <a:r>
              <a:rPr lang="en-CA" i="1" dirty="0"/>
              <a:t> RER </a:t>
            </a:r>
            <a:r>
              <a:rPr lang="en-CA" dirty="0"/>
              <a:t>and the price levels</a:t>
            </a:r>
            <a:r>
              <a:rPr lang="en-CA" i="1" dirty="0"/>
              <a:t>. </a:t>
            </a:r>
            <a:r>
              <a:rPr lang="en-CA" dirty="0"/>
              <a:t>That is,</a:t>
            </a:r>
          </a:p>
          <a:p>
            <a:pPr marL="107950" lvl="1" algn="ctr" eaLnBrk="1" hangingPunct="1"/>
            <a:r>
              <a:rPr lang="en-CA" i="1" dirty="0"/>
              <a:t>E</a:t>
            </a:r>
            <a:r>
              <a:rPr lang="en-CA" dirty="0"/>
              <a:t> = </a:t>
            </a:r>
            <a:r>
              <a:rPr lang="en-CA" i="1" dirty="0"/>
              <a:t>RER </a:t>
            </a:r>
            <a:r>
              <a:rPr lang="en-CA" dirty="0"/>
              <a:t>x (</a:t>
            </a:r>
            <a:r>
              <a:rPr lang="en-CA" i="1" dirty="0"/>
              <a:t>P*</a:t>
            </a:r>
            <a:r>
              <a:rPr lang="en-CA" dirty="0"/>
              <a:t>/</a:t>
            </a:r>
            <a:r>
              <a:rPr lang="en-CA" i="1" dirty="0"/>
              <a:t>P</a:t>
            </a:r>
            <a:r>
              <a:rPr lang="en-CA" dirty="0"/>
              <a:t>).</a:t>
            </a:r>
          </a:p>
          <a:p>
            <a:pPr marL="107950" lvl="1" eaLnBrk="1" hangingPunct="1"/>
            <a:r>
              <a:rPr lang="en-CA" dirty="0"/>
              <a:t>In the long run, the quantity of money in each country determines the price level in that country.</a:t>
            </a:r>
          </a:p>
          <a:p>
            <a:pPr marL="107950" lvl="1" eaLnBrk="1" hangingPunct="1"/>
            <a:r>
              <a:rPr lang="en-CA" dirty="0"/>
              <a:t>For a given real exchange rate, a change in the quantity of money brings a change in the price level </a:t>
            </a:r>
            <a:r>
              <a:rPr lang="en-CA" i="1" dirty="0"/>
              <a:t>and</a:t>
            </a:r>
            <a:r>
              <a:rPr lang="en-CA" dirty="0"/>
              <a:t> a change in the exchange rate.</a:t>
            </a:r>
          </a:p>
        </p:txBody>
      </p:sp>
      <p:sp>
        <p:nvSpPr>
          <p:cNvPr id="104450" name="Rectangle 5"/>
          <p:cNvSpPr>
            <a:spLocks noGrp="1" noChangeArrowheads="1"/>
          </p:cNvSpPr>
          <p:nvPr>
            <p:ph type="title"/>
          </p:nvPr>
        </p:nvSpPr>
        <p:spPr>
          <a:noFill/>
        </p:spPr>
        <p:txBody>
          <a:bodyPr/>
          <a:lstStyle/>
          <a:p>
            <a:pPr eaLnBrk="1" hangingPunct="1"/>
            <a:r>
              <a:rPr lang="en-CA" altLang="en-US" dirty="0"/>
              <a:t>Arbitrage, Speculation, and </a:t>
            </a:r>
            <a:br>
              <a:rPr lang="en-CA" altLang="en-US" dirty="0"/>
            </a:br>
            <a:r>
              <a:rPr lang="en-CA" altLang="en-US" dirty="0"/>
              <a:t>Market Fundamentals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80963">
                                            <p:txEl>
                                              <p:pRg st="1" end="1"/>
                                            </p:txEl>
                                          </p:spTgt>
                                        </p:tgtEl>
                                        <p:attrNameLst>
                                          <p:attrName>style.visibility</p:attrName>
                                        </p:attrNameLst>
                                      </p:cBhvr>
                                      <p:to>
                                        <p:strVal val="visible"/>
                                      </p:to>
                                    </p:set>
                                    <p:animEffect transition="in" filter="wipe(left)">
                                      <p:cBhvr>
                                        <p:cTn id="7" dur="500"/>
                                        <p:tgtEl>
                                          <p:spTgt spid="6809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0963">
                                            <p:txEl>
                                              <p:pRg st="2" end="2"/>
                                            </p:txEl>
                                          </p:spTgt>
                                        </p:tgtEl>
                                        <p:attrNameLst>
                                          <p:attrName>style.visibility</p:attrName>
                                        </p:attrNameLst>
                                      </p:cBhvr>
                                      <p:to>
                                        <p:strVal val="visible"/>
                                      </p:to>
                                    </p:set>
                                    <p:animEffect transition="in" filter="wipe(left)">
                                      <p:cBhvr>
                                        <p:cTn id="12" dur="1000"/>
                                        <p:tgtEl>
                                          <p:spTgt spid="6809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0963">
                                            <p:txEl>
                                              <p:pRg st="3" end="3"/>
                                            </p:txEl>
                                          </p:spTgt>
                                        </p:tgtEl>
                                        <p:attrNameLst>
                                          <p:attrName>style.visibility</p:attrName>
                                        </p:attrNameLst>
                                      </p:cBhvr>
                                      <p:to>
                                        <p:strVal val="visible"/>
                                      </p:to>
                                    </p:set>
                                    <p:animEffect transition="in" filter="wipe(left)">
                                      <p:cBhvr>
                                        <p:cTn id="17" dur="1000"/>
                                        <p:tgtEl>
                                          <p:spTgt spid="6809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0963">
                                            <p:txEl>
                                              <p:pRg st="4" end="4"/>
                                            </p:txEl>
                                          </p:spTgt>
                                        </p:tgtEl>
                                        <p:attrNameLst>
                                          <p:attrName>style.visibility</p:attrName>
                                        </p:attrNameLst>
                                      </p:cBhvr>
                                      <p:to>
                                        <p:strVal val="visible"/>
                                      </p:to>
                                    </p:set>
                                    <p:animEffect transition="in" filter="wipe(left)">
                                      <p:cBhvr>
                                        <p:cTn id="22" dur="1000"/>
                                        <p:tgtEl>
                                          <p:spTgt spid="68096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80963">
                                            <p:txEl>
                                              <p:pRg st="5" end="5"/>
                                            </p:txEl>
                                          </p:spTgt>
                                        </p:tgtEl>
                                        <p:attrNameLst>
                                          <p:attrName>style.visibility</p:attrName>
                                        </p:attrNameLst>
                                      </p:cBhvr>
                                      <p:to>
                                        <p:strVal val="visible"/>
                                      </p:to>
                                    </p:set>
                                    <p:animEffect transition="in" filter="wipe(left)">
                                      <p:cBhvr>
                                        <p:cTn id="27" dur="1000"/>
                                        <p:tgtEl>
                                          <p:spTgt spid="680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3" grpId="0" build="p" bldLvl="3"/>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5299" name="Rectangle 3"/>
          <p:cNvSpPr>
            <a:spLocks noGrp="1" noChangeArrowheads="1"/>
          </p:cNvSpPr>
          <p:nvPr>
            <p:ph idx="1"/>
          </p:nvPr>
        </p:nvSpPr>
        <p:spPr/>
        <p:txBody>
          <a:bodyPr/>
          <a:lstStyle/>
          <a:p>
            <a:pPr eaLnBrk="1" hangingPunct="1">
              <a:defRPr/>
            </a:pPr>
            <a:r>
              <a:rPr lang="en-CA" altLang="en-US" b="0" dirty="0">
                <a:solidFill>
                  <a:schemeClr val="tx1"/>
                </a:solidFill>
              </a:rPr>
              <a:t>Three possible exchange rate policies are</a:t>
            </a:r>
          </a:p>
          <a:p>
            <a:pPr eaLnBrk="1" hangingPunct="1">
              <a:buClr>
                <a:srgbClr val="1A71B7"/>
              </a:buClr>
              <a:buSzPct val="120000"/>
              <a:buFont typeface="Wingdings" panose="05000000000000000000" pitchFamily="2" charset="2"/>
              <a:buChar char="§"/>
              <a:defRPr/>
            </a:pPr>
            <a:r>
              <a:rPr lang="en-CA" altLang="en-US" b="0" dirty="0">
                <a:solidFill>
                  <a:schemeClr val="tx1"/>
                </a:solidFill>
              </a:rPr>
              <a:t> Flexible exchange rate</a:t>
            </a:r>
          </a:p>
          <a:p>
            <a:pPr eaLnBrk="1" hangingPunct="1">
              <a:buClr>
                <a:srgbClr val="1A71B7"/>
              </a:buClr>
              <a:buSzPct val="120000"/>
              <a:buFont typeface="Wingdings" panose="05000000000000000000" pitchFamily="2" charset="2"/>
              <a:buChar char="§"/>
              <a:defRPr/>
            </a:pPr>
            <a:r>
              <a:rPr lang="en-CA" altLang="en-US" b="0" dirty="0">
                <a:solidFill>
                  <a:schemeClr val="tx1"/>
                </a:solidFill>
              </a:rPr>
              <a:t> Fixed exchange rate</a:t>
            </a:r>
          </a:p>
          <a:p>
            <a:pPr eaLnBrk="1" hangingPunct="1">
              <a:buClr>
                <a:srgbClr val="1A71B7"/>
              </a:buClr>
              <a:buSzPct val="120000"/>
              <a:buFont typeface="Wingdings" panose="05000000000000000000" pitchFamily="2" charset="2"/>
              <a:buChar char="§"/>
              <a:defRPr/>
            </a:pPr>
            <a:r>
              <a:rPr lang="en-CA" altLang="en-US" b="0" dirty="0">
                <a:solidFill>
                  <a:schemeClr val="tx1"/>
                </a:solidFill>
              </a:rPr>
              <a:t> Crawling peg</a:t>
            </a:r>
          </a:p>
          <a:p>
            <a:pPr eaLnBrk="1" hangingPunct="1">
              <a:defRPr/>
            </a:pPr>
            <a:r>
              <a:rPr lang="en-CA" altLang="en-US" dirty="0"/>
              <a:t>Flexible Exchange Rate</a:t>
            </a:r>
          </a:p>
          <a:p>
            <a:pPr eaLnBrk="1" hangingPunct="1">
              <a:defRPr/>
            </a:pPr>
            <a:r>
              <a:rPr lang="en-CA" altLang="en-US" b="0" dirty="0">
                <a:solidFill>
                  <a:schemeClr val="tx1"/>
                </a:solidFill>
              </a:rPr>
              <a:t>A </a:t>
            </a:r>
            <a:r>
              <a:rPr lang="en-CA" altLang="en-US" dirty="0">
                <a:solidFill>
                  <a:schemeClr val="tx1"/>
                </a:solidFill>
              </a:rPr>
              <a:t>flexible exchange rate </a:t>
            </a:r>
            <a:r>
              <a:rPr lang="en-CA" altLang="en-US" b="0" dirty="0">
                <a:solidFill>
                  <a:schemeClr val="tx1"/>
                </a:solidFill>
              </a:rPr>
              <a:t>policy is one that permits the exchange rate to be determined by demand and supply with </a:t>
            </a:r>
            <a:r>
              <a:rPr lang="en-CA" altLang="en-US" b="0" i="1" dirty="0">
                <a:solidFill>
                  <a:schemeClr val="tx1"/>
                </a:solidFill>
              </a:rPr>
              <a:t>no</a:t>
            </a:r>
            <a:r>
              <a:rPr lang="en-CA" altLang="en-US" b="0" dirty="0">
                <a:solidFill>
                  <a:schemeClr val="tx1"/>
                </a:solidFill>
              </a:rPr>
              <a:t> direct intervention in the foreign exchange market by the central bank. </a:t>
            </a:r>
          </a:p>
          <a:p>
            <a:pPr marL="0" eaLnBrk="1" hangingPunct="1">
              <a:lnSpc>
                <a:spcPct val="90000"/>
              </a:lnSpc>
              <a:defRPr/>
            </a:pPr>
            <a:endParaRPr lang="en-CA" altLang="en-US" b="0" dirty="0">
              <a:solidFill>
                <a:schemeClr val="tx1"/>
              </a:solidFill>
            </a:endParaRPr>
          </a:p>
        </p:txBody>
      </p:sp>
      <p:sp>
        <p:nvSpPr>
          <p:cNvPr id="106498" name="Rectangle 2"/>
          <p:cNvSpPr>
            <a:spLocks noGrp="1" noChangeArrowheads="1"/>
          </p:cNvSpPr>
          <p:nvPr>
            <p:ph type="title"/>
          </p:nvPr>
        </p:nvSpPr>
        <p:spPr/>
        <p:txBody>
          <a:bodyPr/>
          <a:lstStyle/>
          <a:p>
            <a:pPr eaLnBrk="1" hangingPunct="1"/>
            <a:r>
              <a:rPr lang="en-CA" altLang="en-US"/>
              <a:t>Exchange Rate Policy</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5299">
                                            <p:txEl>
                                              <p:pRg st="1" end="1"/>
                                            </p:txEl>
                                          </p:spTgt>
                                        </p:tgtEl>
                                        <p:attrNameLst>
                                          <p:attrName>style.visibility</p:attrName>
                                        </p:attrNameLst>
                                      </p:cBhvr>
                                      <p:to>
                                        <p:strVal val="visible"/>
                                      </p:to>
                                    </p:set>
                                    <p:animEffect transition="in" filter="wipe(left)">
                                      <p:cBhvr>
                                        <p:cTn id="7" dur="1000"/>
                                        <p:tgtEl>
                                          <p:spTgt spid="6952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5299">
                                            <p:txEl>
                                              <p:pRg st="2" end="2"/>
                                            </p:txEl>
                                          </p:spTgt>
                                        </p:tgtEl>
                                        <p:attrNameLst>
                                          <p:attrName>style.visibility</p:attrName>
                                        </p:attrNameLst>
                                      </p:cBhvr>
                                      <p:to>
                                        <p:strVal val="visible"/>
                                      </p:to>
                                    </p:set>
                                    <p:animEffect transition="in" filter="wipe(left)">
                                      <p:cBhvr>
                                        <p:cTn id="12" dur="1000"/>
                                        <p:tgtEl>
                                          <p:spTgt spid="6952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5299">
                                            <p:txEl>
                                              <p:pRg st="3" end="3"/>
                                            </p:txEl>
                                          </p:spTgt>
                                        </p:tgtEl>
                                        <p:attrNameLst>
                                          <p:attrName>style.visibility</p:attrName>
                                        </p:attrNameLst>
                                      </p:cBhvr>
                                      <p:to>
                                        <p:strVal val="visible"/>
                                      </p:to>
                                    </p:set>
                                    <p:animEffect transition="in" filter="wipe(left)">
                                      <p:cBhvr>
                                        <p:cTn id="17" dur="1000"/>
                                        <p:tgtEl>
                                          <p:spTgt spid="6952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5299">
                                            <p:txEl>
                                              <p:pRg st="4" end="4"/>
                                            </p:txEl>
                                          </p:spTgt>
                                        </p:tgtEl>
                                        <p:attrNameLst>
                                          <p:attrName>style.visibility</p:attrName>
                                        </p:attrNameLst>
                                      </p:cBhvr>
                                      <p:to>
                                        <p:strVal val="visible"/>
                                      </p:to>
                                    </p:set>
                                    <p:animEffect transition="in" filter="wipe(left)">
                                      <p:cBhvr>
                                        <p:cTn id="22" dur="1000"/>
                                        <p:tgtEl>
                                          <p:spTgt spid="69529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5299">
                                            <p:txEl>
                                              <p:pRg st="5" end="5"/>
                                            </p:txEl>
                                          </p:spTgt>
                                        </p:tgtEl>
                                        <p:attrNameLst>
                                          <p:attrName>style.visibility</p:attrName>
                                        </p:attrNameLst>
                                      </p:cBhvr>
                                      <p:to>
                                        <p:strVal val="visible"/>
                                      </p:to>
                                    </p:set>
                                    <p:animEffect transition="in" filter="wipe(left)">
                                      <p:cBhvr>
                                        <p:cTn id="27" dur="1000"/>
                                        <p:tgtEl>
                                          <p:spTgt spid="6952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9" grpId="0" build="p" bldLvl="3"/>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5491" name="Rectangle 3"/>
          <p:cNvSpPr>
            <a:spLocks noGrp="1" noChangeArrowheads="1"/>
          </p:cNvSpPr>
          <p:nvPr>
            <p:ph idx="1"/>
          </p:nvPr>
        </p:nvSpPr>
        <p:spPr/>
        <p:txBody>
          <a:bodyPr/>
          <a:lstStyle/>
          <a:p>
            <a:pPr eaLnBrk="1" hangingPunct="1">
              <a:defRPr/>
            </a:pPr>
            <a:r>
              <a:rPr lang="en-CA" altLang="en-US" dirty="0"/>
              <a:t>Fixed Exchange Rate</a:t>
            </a:r>
          </a:p>
          <a:p>
            <a:pPr eaLnBrk="1" hangingPunct="1">
              <a:defRPr/>
            </a:pPr>
            <a:r>
              <a:rPr lang="en-CA" altLang="en-US" b="0" dirty="0">
                <a:solidFill>
                  <a:schemeClr val="tx1"/>
                </a:solidFill>
              </a:rPr>
              <a:t>A </a:t>
            </a:r>
            <a:r>
              <a:rPr lang="en-CA" altLang="en-US" dirty="0">
                <a:solidFill>
                  <a:schemeClr val="tx1"/>
                </a:solidFill>
              </a:rPr>
              <a:t>fixed exchange rate </a:t>
            </a:r>
            <a:r>
              <a:rPr lang="en-CA" altLang="en-US" b="0" dirty="0">
                <a:solidFill>
                  <a:schemeClr val="tx1"/>
                </a:solidFill>
              </a:rPr>
              <a:t>policy is one that pegs the exchange rate at a value decided by the government or central bank and is achieved by direct intervention in the foreign exchange market to block unregulated forces of demand and supply.</a:t>
            </a:r>
          </a:p>
          <a:p>
            <a:pPr eaLnBrk="1" hangingPunct="1">
              <a:defRPr/>
            </a:pPr>
            <a:r>
              <a:rPr lang="en-CA" altLang="en-US" b="0" dirty="0">
                <a:solidFill>
                  <a:schemeClr val="tx1"/>
                </a:solidFill>
              </a:rPr>
              <a:t>A fixed exchange rate requires active intervention in the foreign exchange market.</a:t>
            </a:r>
          </a:p>
          <a:p>
            <a:pPr marL="0" eaLnBrk="1" hangingPunct="1">
              <a:defRPr/>
            </a:pPr>
            <a:endParaRPr lang="en-CA" altLang="en-US" b="0" dirty="0">
              <a:solidFill>
                <a:schemeClr val="tx1"/>
              </a:solidFill>
            </a:endParaRPr>
          </a:p>
        </p:txBody>
      </p:sp>
      <p:sp>
        <p:nvSpPr>
          <p:cNvPr id="108546" name="Rectangle 5"/>
          <p:cNvSpPr>
            <a:spLocks noGrp="1" noChangeArrowheads="1"/>
          </p:cNvSpPr>
          <p:nvPr>
            <p:ph type="title"/>
          </p:nvPr>
        </p:nvSpPr>
        <p:spPr>
          <a:noFill/>
        </p:spPr>
        <p:txBody>
          <a:bodyPr/>
          <a:lstStyle/>
          <a:p>
            <a:pPr eaLnBrk="1" hangingPunct="1"/>
            <a:r>
              <a:rPr lang="en-CA" altLang="en-US"/>
              <a:t>Exchange Rate Policy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5491">
                                            <p:txEl>
                                              <p:pRg st="1" end="1"/>
                                            </p:txEl>
                                          </p:spTgt>
                                        </p:tgtEl>
                                        <p:attrNameLst>
                                          <p:attrName>style.visibility</p:attrName>
                                        </p:attrNameLst>
                                      </p:cBhvr>
                                      <p:to>
                                        <p:strVal val="visible"/>
                                      </p:to>
                                    </p:set>
                                    <p:animEffect transition="in" filter="wipe(left)">
                                      <p:cBhvr>
                                        <p:cTn id="7" dur="1000"/>
                                        <p:tgtEl>
                                          <p:spTgt spid="5754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5491">
                                            <p:txEl>
                                              <p:pRg st="2" end="2"/>
                                            </p:txEl>
                                          </p:spTgt>
                                        </p:tgtEl>
                                        <p:attrNameLst>
                                          <p:attrName>style.visibility</p:attrName>
                                        </p:attrNameLst>
                                      </p:cBhvr>
                                      <p:to>
                                        <p:strVal val="visible"/>
                                      </p:to>
                                    </p:set>
                                    <p:animEffect transition="in" filter="wipe(left)">
                                      <p:cBhvr>
                                        <p:cTn id="12" dur="1000"/>
                                        <p:tgtEl>
                                          <p:spTgt spid="575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bldLvl="3"/>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5" name="Rectangle 3"/>
          <p:cNvSpPr>
            <a:spLocks noGrp="1" noChangeArrowheads="1"/>
          </p:cNvSpPr>
          <p:nvPr>
            <p:ph idx="1"/>
          </p:nvPr>
        </p:nvSpPr>
        <p:spPr>
          <a:xfrm>
            <a:off x="360363" y="1584325"/>
            <a:ext cx="3983037" cy="4525963"/>
          </a:xfrm>
        </p:spPr>
        <p:txBody>
          <a:bodyPr/>
          <a:lstStyle/>
          <a:p>
            <a:pPr marL="107950" lvl="1" eaLnBrk="1" hangingPunct="1"/>
            <a:r>
              <a:rPr lang="en-CA" altLang="en-US" dirty="0"/>
              <a:t>Figure 9.6 shows how the Fed can intervene in the foreign exchange market to keep the exchange rate close to a target rate.</a:t>
            </a:r>
          </a:p>
          <a:p>
            <a:pPr marL="107950" lvl="1" eaLnBrk="1" hangingPunct="1"/>
            <a:r>
              <a:rPr lang="en-CA" altLang="en-US" dirty="0"/>
              <a:t>Suppose that the target is 100 yen per U.S. dollar.</a:t>
            </a:r>
          </a:p>
          <a:p>
            <a:pPr marL="107950" lvl="1" eaLnBrk="1" hangingPunct="1"/>
            <a:r>
              <a:rPr lang="en-CA" altLang="en-US" dirty="0"/>
              <a:t>If the demand for U.S. dollars increases, the Fed sells U.S. dollars to increase supply.</a:t>
            </a:r>
          </a:p>
        </p:txBody>
      </p:sp>
      <p:sp>
        <p:nvSpPr>
          <p:cNvPr id="110595" name="Rectangle 20"/>
          <p:cNvSpPr>
            <a:spLocks noGrp="1" noChangeArrowheads="1"/>
          </p:cNvSpPr>
          <p:nvPr>
            <p:ph type="title"/>
          </p:nvPr>
        </p:nvSpPr>
        <p:spPr>
          <a:noFill/>
          <a:ln/>
        </p:spPr>
        <p:txBody>
          <a:bodyPr/>
          <a:lstStyle/>
          <a:p>
            <a:pPr eaLnBrk="1" hangingPunct="1"/>
            <a:r>
              <a:rPr lang="en-CA" altLang="en-US"/>
              <a:t>Exchange Rate Policy</a:t>
            </a:r>
          </a:p>
        </p:txBody>
      </p:sp>
      <p:pic>
        <p:nvPicPr>
          <p:cNvPr id="110596" name="Picture 15" descr="Fi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584001"/>
            <a:ext cx="414528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8848" name="Picture 16" descr="Fig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000" y="1584001"/>
            <a:ext cx="414528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8849" name="Picture 17" descr="Fig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000" y="1584001"/>
            <a:ext cx="414528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35">
                                            <p:txEl>
                                              <p:pRg st="1" end="1"/>
                                            </p:txEl>
                                          </p:spTgt>
                                        </p:tgtEl>
                                        <p:attrNameLst>
                                          <p:attrName>style.visibility</p:attrName>
                                        </p:attrNameLst>
                                      </p:cBhvr>
                                      <p:to>
                                        <p:strVal val="visible"/>
                                      </p:to>
                                    </p:set>
                                    <p:animEffect transition="in" filter="wipe(left)">
                                      <p:cBhvr>
                                        <p:cTn id="7" dur="1000"/>
                                        <p:tgtEl>
                                          <p:spTgt spid="248835">
                                            <p:txEl>
                                              <p:pRg st="1" end="1"/>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248848"/>
                                        </p:tgtEl>
                                        <p:attrNameLst>
                                          <p:attrName>style.visibility</p:attrName>
                                        </p:attrNameLst>
                                      </p:cBhvr>
                                      <p:to>
                                        <p:strVal val="visible"/>
                                      </p:to>
                                    </p:set>
                                    <p:animEffect transition="in" filter="wipe(left)">
                                      <p:cBhvr>
                                        <p:cTn id="11" dur="1000"/>
                                        <p:tgtEl>
                                          <p:spTgt spid="2488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8835">
                                            <p:txEl>
                                              <p:pRg st="2" end="2"/>
                                            </p:txEl>
                                          </p:spTgt>
                                        </p:tgtEl>
                                        <p:attrNameLst>
                                          <p:attrName>style.visibility</p:attrName>
                                        </p:attrNameLst>
                                      </p:cBhvr>
                                      <p:to>
                                        <p:strVal val="visible"/>
                                      </p:to>
                                    </p:set>
                                    <p:animEffect transition="in" filter="wipe(left)">
                                      <p:cBhvr>
                                        <p:cTn id="16" dur="1000"/>
                                        <p:tgtEl>
                                          <p:spTgt spid="248835">
                                            <p:txEl>
                                              <p:pRg st="2" end="2"/>
                                            </p:txEl>
                                          </p:spTgt>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48849"/>
                                        </p:tgtEl>
                                        <p:attrNameLst>
                                          <p:attrName>style.visibility</p:attrName>
                                        </p:attrNameLst>
                                      </p:cBhvr>
                                      <p:to>
                                        <p:strVal val="visible"/>
                                      </p:to>
                                    </p:set>
                                    <p:animEffect transition="in" filter="wipe(left)">
                                      <p:cBhvr>
                                        <p:cTn id="20" dur="1000"/>
                                        <p:tgtEl>
                                          <p:spTgt spid="248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bldLvl="3"/>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642" name="Picture 11" descr="Fi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057275"/>
            <a:ext cx="51816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7196" name="Picture 12" descr="Fig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057275"/>
            <a:ext cx="51816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7197" name="Picture 13" descr="Fig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057275"/>
            <a:ext cx="51816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7198" name="Picture 14" descr="Fig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1057275"/>
            <a:ext cx="51816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7196"/>
                                        </p:tgtEl>
                                        <p:attrNameLst>
                                          <p:attrName>style.visibility</p:attrName>
                                        </p:attrNameLst>
                                      </p:cBhvr>
                                      <p:to>
                                        <p:strVal val="visible"/>
                                      </p:to>
                                    </p:set>
                                    <p:animEffect transition="in" filter="wipe(left)">
                                      <p:cBhvr>
                                        <p:cTn id="7" dur="1000"/>
                                        <p:tgtEl>
                                          <p:spTgt spid="477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7197"/>
                                        </p:tgtEl>
                                        <p:attrNameLst>
                                          <p:attrName>style.visibility</p:attrName>
                                        </p:attrNameLst>
                                      </p:cBhvr>
                                      <p:to>
                                        <p:strVal val="visible"/>
                                      </p:to>
                                    </p:set>
                                    <p:animEffect transition="in" filter="wipe(left)">
                                      <p:cBhvr>
                                        <p:cTn id="12" dur="1000"/>
                                        <p:tgtEl>
                                          <p:spTgt spid="477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77198"/>
                                        </p:tgtEl>
                                        <p:attrNameLst>
                                          <p:attrName>style.visibility</p:attrName>
                                        </p:attrNameLst>
                                      </p:cBhvr>
                                      <p:to>
                                        <p:strVal val="visible"/>
                                      </p:to>
                                    </p:set>
                                    <p:animEffect transition="in" filter="wipe(right)">
                                      <p:cBhvr>
                                        <p:cTn id="17" dur="1000"/>
                                        <p:tgtEl>
                                          <p:spTgt spid="477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lstStyle/>
          <a:p>
            <a:pPr marL="107950" lvl="1" eaLnBrk="1" hangingPunct="1"/>
            <a:r>
              <a:rPr lang="en-CA" b="1" dirty="0">
                <a:solidFill>
                  <a:srgbClr val="1A71B7"/>
                </a:solidFill>
              </a:rPr>
              <a:t>Trading Currencies</a:t>
            </a:r>
          </a:p>
          <a:p>
            <a:pPr marL="107950" lvl="1" eaLnBrk="1" hangingPunct="1"/>
            <a:r>
              <a:rPr lang="en-CA" dirty="0"/>
              <a:t>We get foreign currency and foreigners get U.S dollars in the foreign exchange market.</a:t>
            </a:r>
          </a:p>
          <a:p>
            <a:pPr marL="107950" lvl="1" eaLnBrk="1" hangingPunct="1"/>
            <a:r>
              <a:rPr lang="en-CA" dirty="0"/>
              <a:t>The </a:t>
            </a:r>
            <a:r>
              <a:rPr lang="en-CA" b="1" dirty="0"/>
              <a:t>foreign exchange market</a:t>
            </a:r>
            <a:r>
              <a:rPr lang="en-CA" dirty="0"/>
              <a:t> is the market in which the currency of one country is exchanged for the currency of another.</a:t>
            </a:r>
          </a:p>
        </p:txBody>
      </p:sp>
      <p:sp>
        <p:nvSpPr>
          <p:cNvPr id="22530" name="Rectangle 5"/>
          <p:cNvSpPr>
            <a:spLocks noGrp="1" noChangeArrowheads="1"/>
          </p:cNvSpPr>
          <p:nvPr>
            <p:ph type="title"/>
          </p:nvPr>
        </p:nvSpPr>
        <p:spPr>
          <a:noFill/>
        </p:spPr>
        <p:txBody>
          <a:bodyPr/>
          <a:lstStyle/>
          <a:p>
            <a:pPr eaLnBrk="1" hangingPunct="1"/>
            <a:r>
              <a:rPr lang="en-CA" altLang="en-US"/>
              <a:t>The Foreign Exchange Market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2787">
                                            <p:txEl>
                                              <p:pRg st="1" end="1"/>
                                            </p:txEl>
                                          </p:spTgt>
                                        </p:tgtEl>
                                        <p:attrNameLst>
                                          <p:attrName>style.visibility</p:attrName>
                                        </p:attrNameLst>
                                      </p:cBhvr>
                                      <p:to>
                                        <p:strVal val="visible"/>
                                      </p:to>
                                    </p:set>
                                    <p:animEffect transition="in" filter="wipe(left)">
                                      <p:cBhvr>
                                        <p:cTn id="7" dur="1000"/>
                                        <p:tgtEl>
                                          <p:spTgt spid="5027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2787">
                                            <p:txEl>
                                              <p:pRg st="2" end="2"/>
                                            </p:txEl>
                                          </p:spTgt>
                                        </p:tgtEl>
                                        <p:attrNameLst>
                                          <p:attrName>style.visibility</p:attrName>
                                        </p:attrNameLst>
                                      </p:cBhvr>
                                      <p:to>
                                        <p:strVal val="visible"/>
                                      </p:to>
                                    </p:set>
                                    <p:animEffect transition="in" filter="wipe(left)">
                                      <p:cBhvr>
                                        <p:cTn id="12" dur="1000"/>
                                        <p:tgtEl>
                                          <p:spTgt spid="5027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uiExpand="1" build="p" bldLvl="3"/>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7539" name="Rectangle 3"/>
          <p:cNvSpPr>
            <a:spLocks noGrp="1" noChangeArrowheads="1"/>
          </p:cNvSpPr>
          <p:nvPr>
            <p:ph idx="1"/>
          </p:nvPr>
        </p:nvSpPr>
        <p:spPr>
          <a:xfrm>
            <a:off x="360363" y="1584325"/>
            <a:ext cx="3830637" cy="4525963"/>
          </a:xfrm>
        </p:spPr>
        <p:txBody>
          <a:bodyPr/>
          <a:lstStyle/>
          <a:p>
            <a:pPr marL="107950" lvl="1" eaLnBrk="1" hangingPunct="1"/>
            <a:r>
              <a:rPr lang="en-CA" altLang="en-US" dirty="0"/>
              <a:t>If demand for the U.S. dollar decreases, the Fed buys U.S. dollars to decrease supply.</a:t>
            </a:r>
          </a:p>
          <a:p>
            <a:pPr marL="107950" lvl="1" eaLnBrk="1" hangingPunct="1"/>
            <a:r>
              <a:rPr lang="en-CA" altLang="en-US" dirty="0"/>
              <a:t>Persistent intervention on one side of the foreign exchange market cannot be sustained.</a:t>
            </a:r>
          </a:p>
          <a:p>
            <a:pPr marL="107950" lvl="1" eaLnBrk="1" hangingPunct="1"/>
            <a:endParaRPr lang="en-CA" altLang="en-US" dirty="0"/>
          </a:p>
        </p:txBody>
      </p:sp>
      <p:sp>
        <p:nvSpPr>
          <p:cNvPr id="114691" name="Rectangle 17"/>
          <p:cNvSpPr>
            <a:spLocks noGrp="1" noChangeArrowheads="1"/>
          </p:cNvSpPr>
          <p:nvPr>
            <p:ph type="title"/>
          </p:nvPr>
        </p:nvSpPr>
        <p:spPr>
          <a:noFill/>
          <a:ln/>
        </p:spPr>
        <p:txBody>
          <a:bodyPr/>
          <a:lstStyle/>
          <a:p>
            <a:pPr eaLnBrk="1" hangingPunct="1"/>
            <a:r>
              <a:rPr lang="en-CA" altLang="en-US"/>
              <a:t>Exchange Rate Policy</a:t>
            </a:r>
          </a:p>
        </p:txBody>
      </p:sp>
      <p:pic>
        <p:nvPicPr>
          <p:cNvPr id="114692" name="Picture 12" descr="Fi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584000"/>
            <a:ext cx="414528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3" name="Picture 13" descr="Fig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584000"/>
            <a:ext cx="414528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4" name="Picture 14" descr="Fig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584000"/>
            <a:ext cx="414528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7551" name="Picture 15" descr="Fig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584000"/>
            <a:ext cx="4145280"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77551"/>
                                        </p:tgtEl>
                                        <p:attrNameLst>
                                          <p:attrName>style.visibility</p:attrName>
                                        </p:attrNameLst>
                                      </p:cBhvr>
                                      <p:to>
                                        <p:strVal val="visible"/>
                                      </p:to>
                                    </p:set>
                                    <p:animEffect transition="in" filter="wipe(right)">
                                      <p:cBhvr>
                                        <p:cTn id="7" dur="1000"/>
                                        <p:tgtEl>
                                          <p:spTgt spid="5775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7539">
                                            <p:txEl>
                                              <p:pRg st="1" end="1"/>
                                            </p:txEl>
                                          </p:spTgt>
                                        </p:tgtEl>
                                        <p:attrNameLst>
                                          <p:attrName>style.visibility</p:attrName>
                                        </p:attrNameLst>
                                      </p:cBhvr>
                                      <p:to>
                                        <p:strVal val="visible"/>
                                      </p:to>
                                    </p:set>
                                    <p:animEffect transition="in" filter="wipe(left)">
                                      <p:cBhvr>
                                        <p:cTn id="12" dur="1000"/>
                                        <p:tgtEl>
                                          <p:spTgt spid="5775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9" grpId="0" build="p" bldLvl="3"/>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9587" name="Rectangle 3"/>
          <p:cNvSpPr>
            <a:spLocks noGrp="1" noChangeArrowheads="1"/>
          </p:cNvSpPr>
          <p:nvPr>
            <p:ph idx="1"/>
          </p:nvPr>
        </p:nvSpPr>
        <p:spPr/>
        <p:txBody>
          <a:bodyPr/>
          <a:lstStyle/>
          <a:p>
            <a:pPr marL="107950" eaLnBrk="1" hangingPunct="1"/>
            <a:r>
              <a:rPr lang="en-CA" altLang="en-US"/>
              <a:t>Crawling Peg</a:t>
            </a:r>
          </a:p>
          <a:p>
            <a:pPr marL="107950" eaLnBrk="1" hangingPunct="1"/>
            <a:r>
              <a:rPr lang="en-CA" altLang="en-US" b="0">
                <a:solidFill>
                  <a:schemeClr val="tx1"/>
                </a:solidFill>
              </a:rPr>
              <a:t>A </a:t>
            </a:r>
            <a:r>
              <a:rPr lang="en-CA" altLang="en-US">
                <a:solidFill>
                  <a:schemeClr val="tx1"/>
                </a:solidFill>
              </a:rPr>
              <a:t>crawling peg</a:t>
            </a:r>
            <a:r>
              <a:rPr lang="en-GB" altLang="en-US">
                <a:solidFill>
                  <a:schemeClr val="tx1"/>
                </a:solidFill>
              </a:rPr>
              <a:t> </a:t>
            </a:r>
            <a:r>
              <a:rPr lang="en-GB" altLang="en-US" b="0">
                <a:solidFill>
                  <a:schemeClr val="tx1"/>
                </a:solidFill>
              </a:rPr>
              <a:t>is an exchange rate that follows a path determined by a decision of the government or the central bank and is achieved by active intervention in the market.</a:t>
            </a:r>
          </a:p>
          <a:p>
            <a:pPr marL="107950" eaLnBrk="1" hangingPunct="1"/>
            <a:r>
              <a:rPr lang="en-GB" altLang="en-US" b="0">
                <a:solidFill>
                  <a:schemeClr val="tx1"/>
                </a:solidFill>
              </a:rPr>
              <a:t>China is a country that operates a crawling peg.</a:t>
            </a:r>
          </a:p>
          <a:p>
            <a:pPr marL="107950" eaLnBrk="1" hangingPunct="1"/>
            <a:r>
              <a:rPr lang="en-GB" altLang="en-US" b="0">
                <a:solidFill>
                  <a:schemeClr val="tx1"/>
                </a:solidFill>
              </a:rPr>
              <a:t>A crawling peg works like a fixed exchange rate except that the target value changes. </a:t>
            </a:r>
          </a:p>
          <a:p>
            <a:pPr marL="107950" eaLnBrk="1" hangingPunct="1"/>
            <a:r>
              <a:rPr lang="en-GB" altLang="en-US" b="0">
                <a:solidFill>
                  <a:schemeClr val="tx1"/>
                </a:solidFill>
              </a:rPr>
              <a:t>The idea behind a crawling peg is to avoid wild swings in the exchange rate that might happen if expectations became volatile and to avoid the problem of running out of reserves, which can happen with a fixed exchange rate.</a:t>
            </a:r>
          </a:p>
        </p:txBody>
      </p:sp>
      <p:sp>
        <p:nvSpPr>
          <p:cNvPr id="116738" name="Rectangle 6"/>
          <p:cNvSpPr>
            <a:spLocks noGrp="1" noChangeArrowheads="1"/>
          </p:cNvSpPr>
          <p:nvPr>
            <p:ph type="title"/>
          </p:nvPr>
        </p:nvSpPr>
        <p:spPr>
          <a:noFill/>
        </p:spPr>
        <p:txBody>
          <a:bodyPr/>
          <a:lstStyle/>
          <a:p>
            <a:pPr eaLnBrk="1" hangingPunct="1"/>
            <a:r>
              <a:rPr lang="en-CA" altLang="en-US"/>
              <a:t>Exchange Rate Policy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9587">
                                            <p:txEl>
                                              <p:pRg st="1" end="1"/>
                                            </p:txEl>
                                          </p:spTgt>
                                        </p:tgtEl>
                                        <p:attrNameLst>
                                          <p:attrName>style.visibility</p:attrName>
                                        </p:attrNameLst>
                                      </p:cBhvr>
                                      <p:to>
                                        <p:strVal val="visible"/>
                                      </p:to>
                                    </p:set>
                                    <p:animEffect transition="in" filter="wipe(left)">
                                      <p:cBhvr>
                                        <p:cTn id="7" dur="1000"/>
                                        <p:tgtEl>
                                          <p:spTgt spid="5795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9587">
                                            <p:txEl>
                                              <p:pRg st="2" end="2"/>
                                            </p:txEl>
                                          </p:spTgt>
                                        </p:tgtEl>
                                        <p:attrNameLst>
                                          <p:attrName>style.visibility</p:attrName>
                                        </p:attrNameLst>
                                      </p:cBhvr>
                                      <p:to>
                                        <p:strVal val="visible"/>
                                      </p:to>
                                    </p:set>
                                    <p:animEffect transition="in" filter="wipe(left)">
                                      <p:cBhvr>
                                        <p:cTn id="12" dur="1000"/>
                                        <p:tgtEl>
                                          <p:spTgt spid="5795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9587">
                                            <p:txEl>
                                              <p:pRg st="3" end="3"/>
                                            </p:txEl>
                                          </p:spTgt>
                                        </p:tgtEl>
                                        <p:attrNameLst>
                                          <p:attrName>style.visibility</p:attrName>
                                        </p:attrNameLst>
                                      </p:cBhvr>
                                      <p:to>
                                        <p:strVal val="visible"/>
                                      </p:to>
                                    </p:set>
                                    <p:animEffect transition="in" filter="wipe(left)">
                                      <p:cBhvr>
                                        <p:cTn id="17" dur="1000"/>
                                        <p:tgtEl>
                                          <p:spTgt spid="5795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9587">
                                            <p:txEl>
                                              <p:pRg st="4" end="4"/>
                                            </p:txEl>
                                          </p:spTgt>
                                        </p:tgtEl>
                                        <p:attrNameLst>
                                          <p:attrName>style.visibility</p:attrName>
                                        </p:attrNameLst>
                                      </p:cBhvr>
                                      <p:to>
                                        <p:strVal val="visible"/>
                                      </p:to>
                                    </p:set>
                                    <p:animEffect transition="in" filter="wipe(left)">
                                      <p:cBhvr>
                                        <p:cTn id="22" dur="1000"/>
                                        <p:tgtEl>
                                          <p:spTgt spid="5795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build="p" bldLvl="3"/>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lstStyle/>
          <a:p>
            <a:pPr marL="107950" lvl="1" eaLnBrk="1" hangingPunct="1"/>
            <a:r>
              <a:rPr lang="en-CA"/>
              <a:t>We’ve seen how the exchange rate is determined, but what is the effect of the exchange rate?</a:t>
            </a:r>
          </a:p>
          <a:p>
            <a:pPr marL="107950" lvl="1" eaLnBrk="1" hangingPunct="1"/>
            <a:r>
              <a:rPr lang="en-CA"/>
              <a:t>How does currency appreciation or depreciation influence U.S. international trade?</a:t>
            </a:r>
          </a:p>
          <a:p>
            <a:pPr marL="107950" lvl="1" eaLnBrk="1" hangingPunct="1"/>
            <a:r>
              <a:rPr lang="en-CA"/>
              <a:t>We record international transactions in the balance of payments accounts.</a:t>
            </a:r>
          </a:p>
        </p:txBody>
      </p:sp>
      <p:sp>
        <p:nvSpPr>
          <p:cNvPr id="118786" name="Rectangle 2"/>
          <p:cNvSpPr>
            <a:spLocks noGrp="1" noChangeArrowheads="1"/>
          </p:cNvSpPr>
          <p:nvPr>
            <p:ph type="title"/>
          </p:nvPr>
        </p:nvSpPr>
        <p:spPr/>
        <p:txBody>
          <a:bodyPr/>
          <a:lstStyle/>
          <a:p>
            <a:pPr eaLnBrk="1" hangingPunct="1"/>
            <a:r>
              <a:rPr lang="en-CA" altLang="en-US"/>
              <a:t>Financing International Trade</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wipe(left)">
                                      <p:cBhvr>
                                        <p:cTn id="7" dur="500"/>
                                        <p:tgtEl>
                                          <p:spTgt spid="117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Effect transition="in" filter="wipe(left)">
                                      <p:cBhvr>
                                        <p:cTn id="12" dur="500"/>
                                        <p:tgtEl>
                                          <p:spTgt spid="117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Effect transition="in" filter="wipe(left)">
                                      <p:cBhvr>
                                        <p:cTn id="17" dur="500"/>
                                        <p:tgtEl>
                                          <p:spTgt spid="1177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6739" name="Rectangle 3"/>
          <p:cNvSpPr>
            <a:spLocks noGrp="1" noChangeArrowheads="1"/>
          </p:cNvSpPr>
          <p:nvPr>
            <p:ph idx="1"/>
          </p:nvPr>
        </p:nvSpPr>
        <p:spPr/>
        <p:txBody>
          <a:bodyPr/>
          <a:lstStyle/>
          <a:p>
            <a:pPr marL="107950" eaLnBrk="1" hangingPunct="1"/>
            <a:r>
              <a:rPr lang="en-CA" altLang="en-US"/>
              <a:t>Balance of Payments Accounts</a:t>
            </a:r>
          </a:p>
          <a:p>
            <a:pPr marL="107950" lvl="1" eaLnBrk="1" hangingPunct="1"/>
            <a:r>
              <a:rPr lang="en-CA"/>
              <a:t>A country’s </a:t>
            </a:r>
            <a:r>
              <a:rPr lang="en-CA" b="1"/>
              <a:t>balance of payments accounts</a:t>
            </a:r>
            <a:r>
              <a:rPr lang="en-CA"/>
              <a:t> records its international trading, borrowing, and lending. </a:t>
            </a:r>
          </a:p>
          <a:p>
            <a:pPr marL="107950" lvl="1" eaLnBrk="1" hangingPunct="1"/>
            <a:r>
              <a:rPr lang="en-CA"/>
              <a:t>There are three balance of payments accounts:</a:t>
            </a:r>
          </a:p>
          <a:p>
            <a:pPr marL="107950" lvl="1" eaLnBrk="1" hangingPunct="1"/>
            <a:r>
              <a:rPr lang="en-CA"/>
              <a:t>1. Current account</a:t>
            </a:r>
          </a:p>
          <a:p>
            <a:pPr marL="107950" lvl="1" eaLnBrk="1" hangingPunct="1"/>
            <a:r>
              <a:rPr lang="en-CA"/>
              <a:t>2. Capital and financial account</a:t>
            </a:r>
          </a:p>
          <a:p>
            <a:pPr marL="107950" lvl="1" eaLnBrk="1" hangingPunct="1"/>
            <a:r>
              <a:rPr lang="en-CA"/>
              <a:t>3. Official settlements account</a:t>
            </a:r>
          </a:p>
        </p:txBody>
      </p:sp>
      <p:sp>
        <p:nvSpPr>
          <p:cNvPr id="120834" name="Rectangle 2"/>
          <p:cNvSpPr>
            <a:spLocks noGrp="1" noChangeArrowheads="1"/>
          </p:cNvSpPr>
          <p:nvPr>
            <p:ph type="title"/>
          </p:nvPr>
        </p:nvSpPr>
        <p:spPr/>
        <p:txBody>
          <a:bodyPr/>
          <a:lstStyle/>
          <a:p>
            <a:pPr eaLnBrk="1" hangingPunct="1"/>
            <a:r>
              <a:rPr lang="en-CA" altLang="en-US"/>
              <a:t>Financing International Trade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6739">
                                            <p:txEl>
                                              <p:pRg st="1" end="1"/>
                                            </p:txEl>
                                          </p:spTgt>
                                        </p:tgtEl>
                                        <p:attrNameLst>
                                          <p:attrName>style.visibility</p:attrName>
                                        </p:attrNameLst>
                                      </p:cBhvr>
                                      <p:to>
                                        <p:strVal val="visible"/>
                                      </p:to>
                                    </p:set>
                                    <p:animEffect transition="in" filter="wipe(left)">
                                      <p:cBhvr>
                                        <p:cTn id="7" dur="1000"/>
                                        <p:tgtEl>
                                          <p:spTgt spid="7567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6739">
                                            <p:txEl>
                                              <p:pRg st="2" end="2"/>
                                            </p:txEl>
                                          </p:spTgt>
                                        </p:tgtEl>
                                        <p:attrNameLst>
                                          <p:attrName>style.visibility</p:attrName>
                                        </p:attrNameLst>
                                      </p:cBhvr>
                                      <p:to>
                                        <p:strVal val="visible"/>
                                      </p:to>
                                    </p:set>
                                    <p:animEffect transition="in" filter="wipe(left)">
                                      <p:cBhvr>
                                        <p:cTn id="12" dur="1000"/>
                                        <p:tgtEl>
                                          <p:spTgt spid="7567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6739">
                                            <p:txEl>
                                              <p:pRg st="3" end="3"/>
                                            </p:txEl>
                                          </p:spTgt>
                                        </p:tgtEl>
                                        <p:attrNameLst>
                                          <p:attrName>style.visibility</p:attrName>
                                        </p:attrNameLst>
                                      </p:cBhvr>
                                      <p:to>
                                        <p:strVal val="visible"/>
                                      </p:to>
                                    </p:set>
                                    <p:animEffect transition="in" filter="wipe(left)">
                                      <p:cBhvr>
                                        <p:cTn id="17" dur="1000"/>
                                        <p:tgtEl>
                                          <p:spTgt spid="7567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56739">
                                            <p:txEl>
                                              <p:pRg st="4" end="4"/>
                                            </p:txEl>
                                          </p:spTgt>
                                        </p:tgtEl>
                                        <p:attrNameLst>
                                          <p:attrName>style.visibility</p:attrName>
                                        </p:attrNameLst>
                                      </p:cBhvr>
                                      <p:to>
                                        <p:strVal val="visible"/>
                                      </p:to>
                                    </p:set>
                                    <p:animEffect transition="in" filter="wipe(left)">
                                      <p:cBhvr>
                                        <p:cTn id="22" dur="1000"/>
                                        <p:tgtEl>
                                          <p:spTgt spid="75673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56739">
                                            <p:txEl>
                                              <p:pRg st="5" end="5"/>
                                            </p:txEl>
                                          </p:spTgt>
                                        </p:tgtEl>
                                        <p:attrNameLst>
                                          <p:attrName>style.visibility</p:attrName>
                                        </p:attrNameLst>
                                      </p:cBhvr>
                                      <p:to>
                                        <p:strVal val="visible"/>
                                      </p:to>
                                    </p:set>
                                    <p:animEffect transition="in" filter="wipe(left)">
                                      <p:cBhvr>
                                        <p:cTn id="27" dur="1000"/>
                                        <p:tgtEl>
                                          <p:spTgt spid="756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build="p" bldLvl="3"/>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4339" name="Rectangle 3"/>
          <p:cNvSpPr>
            <a:spLocks noGrp="1" noChangeArrowheads="1"/>
          </p:cNvSpPr>
          <p:nvPr>
            <p:ph idx="1"/>
          </p:nvPr>
        </p:nvSpPr>
        <p:spPr/>
        <p:txBody>
          <a:bodyPr/>
          <a:lstStyle/>
          <a:p>
            <a:pPr lvl="1" defTabSz="573088" eaLnBrk="1" hangingPunct="1">
              <a:defRPr/>
            </a:pPr>
            <a:r>
              <a:rPr lang="en-CA" dirty="0"/>
              <a:t>The </a:t>
            </a:r>
            <a:r>
              <a:rPr lang="en-CA" b="1" dirty="0"/>
              <a:t>current account</a:t>
            </a:r>
            <a:r>
              <a:rPr lang="en-CA" dirty="0"/>
              <a:t> records </a:t>
            </a:r>
          </a:p>
          <a:p>
            <a:pPr marL="540000" lvl="1" indent="-360000" defTabSz="573088" eaLnBrk="1" hangingPunct="1">
              <a:buClr>
                <a:schemeClr val="tx1"/>
              </a:buClr>
              <a:buSzPct val="75000"/>
              <a:buFont typeface="Webdings" panose="05030102010509060703" pitchFamily="18" charset="2"/>
              <a:buChar char="&lt;"/>
              <a:defRPr/>
            </a:pPr>
            <a:r>
              <a:rPr lang="en-CA" dirty="0"/>
              <a:t>receipts from exports of goods and services sold abroad,</a:t>
            </a:r>
          </a:p>
          <a:p>
            <a:pPr marL="540000" lvl="1" indent="-360000" defTabSz="573088" eaLnBrk="1" hangingPunct="1">
              <a:buClr>
                <a:schemeClr val="tx1"/>
              </a:buClr>
              <a:buSzPct val="75000"/>
              <a:buFont typeface="Webdings" panose="05030102010509060703" pitchFamily="18" charset="2"/>
              <a:buChar char="&lt;"/>
              <a:defRPr/>
            </a:pPr>
            <a:r>
              <a:rPr lang="en-CA" dirty="0"/>
              <a:t>payments for imports of goods and services from abroad,</a:t>
            </a:r>
          </a:p>
          <a:p>
            <a:pPr marL="540000" lvl="1" indent="-360000" defTabSz="573088" eaLnBrk="1" hangingPunct="1">
              <a:buClr>
                <a:schemeClr val="tx1"/>
              </a:buClr>
              <a:buSzPct val="75000"/>
              <a:buFont typeface="Webdings" panose="05030102010509060703" pitchFamily="18" charset="2"/>
              <a:buChar char="&lt;"/>
              <a:defRPr/>
            </a:pPr>
            <a:r>
              <a:rPr lang="en-CA" dirty="0"/>
              <a:t>net interest paid abroad, and </a:t>
            </a:r>
          </a:p>
          <a:p>
            <a:pPr marL="540000" lvl="1" indent="-360000" defTabSz="573088" eaLnBrk="1" hangingPunct="1">
              <a:buClr>
                <a:schemeClr val="tx1"/>
              </a:buClr>
              <a:buSzPct val="75000"/>
              <a:buFont typeface="Webdings" panose="05030102010509060703" pitchFamily="18" charset="2"/>
              <a:buChar char="&lt;"/>
              <a:defRPr/>
            </a:pPr>
            <a:r>
              <a:rPr lang="en-CA" dirty="0"/>
              <a:t>net transfers (such as foreign aid payments).</a:t>
            </a:r>
          </a:p>
          <a:p>
            <a:pPr lvl="1" defTabSz="573088" eaLnBrk="1" hangingPunct="1">
              <a:defRPr/>
            </a:pPr>
            <a:r>
              <a:rPr lang="en-CA" dirty="0"/>
              <a:t>The </a:t>
            </a:r>
            <a:r>
              <a:rPr lang="en-CA" i="1" dirty="0"/>
              <a:t>current accounts balance</a:t>
            </a:r>
            <a:r>
              <a:rPr lang="en-CA" dirty="0"/>
              <a:t> = exports - imports + net interest income + net transfers.</a:t>
            </a:r>
          </a:p>
        </p:txBody>
      </p:sp>
      <p:sp>
        <p:nvSpPr>
          <p:cNvPr id="122882" name="Rectangle 5"/>
          <p:cNvSpPr>
            <a:spLocks noGrp="1" noChangeArrowheads="1"/>
          </p:cNvSpPr>
          <p:nvPr>
            <p:ph type="title"/>
          </p:nvPr>
        </p:nvSpPr>
        <p:spPr>
          <a:noFill/>
        </p:spPr>
        <p:txBody>
          <a:bodyPr/>
          <a:lstStyle/>
          <a:p>
            <a:pPr eaLnBrk="1" hangingPunct="1"/>
            <a:r>
              <a:rPr lang="en-CA" altLang="en-US"/>
              <a:t>Financing International Trade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4339">
                                            <p:txEl>
                                              <p:pRg st="1" end="1"/>
                                            </p:txEl>
                                          </p:spTgt>
                                        </p:tgtEl>
                                        <p:attrNameLst>
                                          <p:attrName>style.visibility</p:attrName>
                                        </p:attrNameLst>
                                      </p:cBhvr>
                                      <p:to>
                                        <p:strVal val="visible"/>
                                      </p:to>
                                    </p:set>
                                    <p:animEffect transition="in" filter="wipe(left)">
                                      <p:cBhvr>
                                        <p:cTn id="7" dur="1000"/>
                                        <p:tgtEl>
                                          <p:spTgt spid="654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4339">
                                            <p:txEl>
                                              <p:pRg st="2" end="2"/>
                                            </p:txEl>
                                          </p:spTgt>
                                        </p:tgtEl>
                                        <p:attrNameLst>
                                          <p:attrName>style.visibility</p:attrName>
                                        </p:attrNameLst>
                                      </p:cBhvr>
                                      <p:to>
                                        <p:strVal val="visible"/>
                                      </p:to>
                                    </p:set>
                                    <p:animEffect transition="in" filter="wipe(left)">
                                      <p:cBhvr>
                                        <p:cTn id="12" dur="1000"/>
                                        <p:tgtEl>
                                          <p:spTgt spid="654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4339">
                                            <p:txEl>
                                              <p:pRg st="3" end="3"/>
                                            </p:txEl>
                                          </p:spTgt>
                                        </p:tgtEl>
                                        <p:attrNameLst>
                                          <p:attrName>style.visibility</p:attrName>
                                        </p:attrNameLst>
                                      </p:cBhvr>
                                      <p:to>
                                        <p:strVal val="visible"/>
                                      </p:to>
                                    </p:set>
                                    <p:animEffect transition="in" filter="wipe(left)">
                                      <p:cBhvr>
                                        <p:cTn id="17" dur="1000"/>
                                        <p:tgtEl>
                                          <p:spTgt spid="6543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4339">
                                            <p:txEl>
                                              <p:pRg st="4" end="4"/>
                                            </p:txEl>
                                          </p:spTgt>
                                        </p:tgtEl>
                                        <p:attrNameLst>
                                          <p:attrName>style.visibility</p:attrName>
                                        </p:attrNameLst>
                                      </p:cBhvr>
                                      <p:to>
                                        <p:strVal val="visible"/>
                                      </p:to>
                                    </p:set>
                                    <p:animEffect transition="in" filter="wipe(left)">
                                      <p:cBhvr>
                                        <p:cTn id="22" dur="1000"/>
                                        <p:tgtEl>
                                          <p:spTgt spid="65433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4339">
                                            <p:txEl>
                                              <p:pRg st="5" end="5"/>
                                            </p:txEl>
                                          </p:spTgt>
                                        </p:tgtEl>
                                        <p:attrNameLst>
                                          <p:attrName>style.visibility</p:attrName>
                                        </p:attrNameLst>
                                      </p:cBhvr>
                                      <p:to>
                                        <p:strVal val="visible"/>
                                      </p:to>
                                    </p:set>
                                    <p:animEffect transition="in" filter="wipe(left)">
                                      <p:cBhvr>
                                        <p:cTn id="27" dur="1000"/>
                                        <p:tgtEl>
                                          <p:spTgt spid="654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39" grpId="0" uiExpand="1" build="p" bldLvl="3"/>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6387" name="Rectangle 3"/>
          <p:cNvSpPr>
            <a:spLocks noGrp="1" noChangeArrowheads="1"/>
          </p:cNvSpPr>
          <p:nvPr>
            <p:ph idx="1"/>
          </p:nvPr>
        </p:nvSpPr>
        <p:spPr/>
        <p:txBody>
          <a:bodyPr/>
          <a:lstStyle/>
          <a:p>
            <a:pPr marL="107950" lvl="1" eaLnBrk="1" hangingPunct="1"/>
            <a:r>
              <a:rPr lang="en-CA"/>
              <a:t>The </a:t>
            </a:r>
            <a:r>
              <a:rPr lang="en-CA" b="1"/>
              <a:t>capital and financial account</a:t>
            </a:r>
            <a:r>
              <a:rPr lang="en-CA"/>
              <a:t> records foreign investment in the United States minus U.S. investment abroad. </a:t>
            </a:r>
          </a:p>
          <a:p>
            <a:pPr marL="107950" lvl="1" eaLnBrk="1" hangingPunct="1"/>
            <a:r>
              <a:rPr lang="en-CA"/>
              <a:t>The </a:t>
            </a:r>
            <a:r>
              <a:rPr lang="en-CA" b="1"/>
              <a:t>official settlements account</a:t>
            </a:r>
            <a:r>
              <a:rPr lang="en-CA"/>
              <a:t> records the change in U.S. official reserves.</a:t>
            </a:r>
          </a:p>
          <a:p>
            <a:pPr marL="107950" lvl="1" eaLnBrk="1" hangingPunct="1"/>
            <a:r>
              <a:rPr lang="en-CA" b="1"/>
              <a:t>U.S. official reserves</a:t>
            </a:r>
            <a:r>
              <a:rPr lang="en-CA"/>
              <a:t> are the government’s holdings of foreign currency.</a:t>
            </a:r>
          </a:p>
          <a:p>
            <a:pPr marL="107950" lvl="1" eaLnBrk="1" hangingPunct="1"/>
            <a:r>
              <a:rPr lang="en-CA"/>
              <a:t>If U.S. official reserves </a:t>
            </a:r>
            <a:r>
              <a:rPr lang="en-CA" i="1"/>
              <a:t>increase</a:t>
            </a:r>
            <a:r>
              <a:rPr lang="en-CA"/>
              <a:t>, the official settlements account is </a:t>
            </a:r>
            <a:r>
              <a:rPr lang="en-CA" i="1"/>
              <a:t>negative</a:t>
            </a:r>
            <a:r>
              <a:rPr lang="en-CA"/>
              <a:t>. </a:t>
            </a:r>
          </a:p>
          <a:p>
            <a:pPr marL="107950" lvl="1" eaLnBrk="1" hangingPunct="1"/>
            <a:r>
              <a:rPr lang="en-CA"/>
              <a:t>The sum of the balances of the three accounts always equals zero.</a:t>
            </a:r>
          </a:p>
        </p:txBody>
      </p:sp>
      <p:sp>
        <p:nvSpPr>
          <p:cNvPr id="124930" name="Rectangle 5"/>
          <p:cNvSpPr>
            <a:spLocks noGrp="1" noChangeArrowheads="1"/>
          </p:cNvSpPr>
          <p:nvPr>
            <p:ph type="title"/>
          </p:nvPr>
        </p:nvSpPr>
        <p:spPr>
          <a:noFill/>
        </p:spPr>
        <p:txBody>
          <a:bodyPr/>
          <a:lstStyle/>
          <a:p>
            <a:pPr eaLnBrk="1" hangingPunct="1"/>
            <a:r>
              <a:rPr lang="en-CA" altLang="en-US"/>
              <a:t>Financing International Trade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6387">
                                            <p:txEl>
                                              <p:pRg st="1" end="1"/>
                                            </p:txEl>
                                          </p:spTgt>
                                        </p:tgtEl>
                                        <p:attrNameLst>
                                          <p:attrName>style.visibility</p:attrName>
                                        </p:attrNameLst>
                                      </p:cBhvr>
                                      <p:to>
                                        <p:strVal val="visible"/>
                                      </p:to>
                                    </p:set>
                                    <p:animEffect transition="in" filter="wipe(left)">
                                      <p:cBhvr>
                                        <p:cTn id="7" dur="1000"/>
                                        <p:tgtEl>
                                          <p:spTgt spid="6563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6387">
                                            <p:txEl>
                                              <p:pRg st="2" end="2"/>
                                            </p:txEl>
                                          </p:spTgt>
                                        </p:tgtEl>
                                        <p:attrNameLst>
                                          <p:attrName>style.visibility</p:attrName>
                                        </p:attrNameLst>
                                      </p:cBhvr>
                                      <p:to>
                                        <p:strVal val="visible"/>
                                      </p:to>
                                    </p:set>
                                    <p:animEffect transition="in" filter="wipe(left)">
                                      <p:cBhvr>
                                        <p:cTn id="12" dur="1000"/>
                                        <p:tgtEl>
                                          <p:spTgt spid="656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6387">
                                            <p:txEl>
                                              <p:pRg st="3" end="3"/>
                                            </p:txEl>
                                          </p:spTgt>
                                        </p:tgtEl>
                                        <p:attrNameLst>
                                          <p:attrName>style.visibility</p:attrName>
                                        </p:attrNameLst>
                                      </p:cBhvr>
                                      <p:to>
                                        <p:strVal val="visible"/>
                                      </p:to>
                                    </p:set>
                                    <p:animEffect transition="in" filter="wipe(left)">
                                      <p:cBhvr>
                                        <p:cTn id="17" dur="1000"/>
                                        <p:tgtEl>
                                          <p:spTgt spid="6563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6387">
                                            <p:txEl>
                                              <p:pRg st="4" end="4"/>
                                            </p:txEl>
                                          </p:spTgt>
                                        </p:tgtEl>
                                        <p:attrNameLst>
                                          <p:attrName>style.visibility</p:attrName>
                                        </p:attrNameLst>
                                      </p:cBhvr>
                                      <p:to>
                                        <p:strVal val="visible"/>
                                      </p:to>
                                    </p:set>
                                    <p:animEffect transition="in" filter="wipe(left)">
                                      <p:cBhvr>
                                        <p:cTn id="22" dur="1000"/>
                                        <p:tgtEl>
                                          <p:spTgt spid="65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7" grpId="0" uiExpand="1" build="p" bldLvl="3"/>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2531" name="Rectangle 3"/>
          <p:cNvSpPr>
            <a:spLocks noGrp="1" noChangeArrowheads="1"/>
          </p:cNvSpPr>
          <p:nvPr>
            <p:ph idx="1"/>
          </p:nvPr>
        </p:nvSpPr>
        <p:spPr/>
        <p:txBody>
          <a:bodyPr/>
          <a:lstStyle/>
          <a:p>
            <a:pPr marL="107950" eaLnBrk="1" hangingPunct="1"/>
            <a:r>
              <a:rPr lang="en-CA" altLang="en-US"/>
              <a:t>Borrowers and Lenders</a:t>
            </a:r>
          </a:p>
          <a:p>
            <a:pPr marL="107950" lvl="1" eaLnBrk="1" hangingPunct="1"/>
            <a:r>
              <a:rPr lang="en-CA"/>
              <a:t>A country that is borrowing more from the rest of the world than it is lending to it is called a </a:t>
            </a:r>
            <a:r>
              <a:rPr lang="en-CA" b="1"/>
              <a:t>net borrower</a:t>
            </a:r>
            <a:r>
              <a:rPr lang="en-CA"/>
              <a:t>.</a:t>
            </a:r>
          </a:p>
          <a:p>
            <a:pPr marL="107950" lvl="1" eaLnBrk="1" hangingPunct="1"/>
            <a:r>
              <a:rPr lang="en-CA"/>
              <a:t>A country that is lending more to the rest of the world than it is borrowing from it is called a </a:t>
            </a:r>
            <a:r>
              <a:rPr lang="en-CA" b="1"/>
              <a:t>net lender</a:t>
            </a:r>
            <a:r>
              <a:rPr lang="en-CA"/>
              <a:t>.</a:t>
            </a:r>
          </a:p>
          <a:p>
            <a:pPr marL="107950" lvl="1" eaLnBrk="1" hangingPunct="1"/>
            <a:r>
              <a:rPr lang="en-CA"/>
              <a:t>Since the early 1980s, except for 1991, the United States has been a net borrower from the rest of the world.</a:t>
            </a:r>
          </a:p>
          <a:p>
            <a:pPr marL="107950" lvl="1" eaLnBrk="1" hangingPunct="1"/>
            <a:r>
              <a:rPr lang="en-CA"/>
              <a:t>In 2010, the United States borrowed more than $400 billion from the rest of the world, mostly from China.</a:t>
            </a:r>
          </a:p>
        </p:txBody>
      </p:sp>
      <p:sp>
        <p:nvSpPr>
          <p:cNvPr id="126978" name="Rectangle 5"/>
          <p:cNvSpPr>
            <a:spLocks noGrp="1" noChangeArrowheads="1"/>
          </p:cNvSpPr>
          <p:nvPr>
            <p:ph type="title"/>
          </p:nvPr>
        </p:nvSpPr>
        <p:spPr>
          <a:xfrm>
            <a:off x="1152000" y="304800"/>
            <a:ext cx="7162800" cy="1133475"/>
          </a:xfrm>
          <a:noFill/>
        </p:spPr>
        <p:txBody>
          <a:bodyPr/>
          <a:lstStyle/>
          <a:p>
            <a:pPr eaLnBrk="1" hangingPunct="1"/>
            <a:r>
              <a:rPr lang="en-CA" altLang="en-US" dirty="0"/>
              <a:t>Financing International Trade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2531">
                                            <p:txEl>
                                              <p:pRg st="1" end="1"/>
                                            </p:txEl>
                                          </p:spTgt>
                                        </p:tgtEl>
                                        <p:attrNameLst>
                                          <p:attrName>style.visibility</p:attrName>
                                        </p:attrNameLst>
                                      </p:cBhvr>
                                      <p:to>
                                        <p:strVal val="visible"/>
                                      </p:to>
                                    </p:set>
                                    <p:animEffect transition="in" filter="wipe(left)">
                                      <p:cBhvr>
                                        <p:cTn id="7" dur="1000"/>
                                        <p:tgtEl>
                                          <p:spTgt spid="662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2531">
                                            <p:txEl>
                                              <p:pRg st="2" end="2"/>
                                            </p:txEl>
                                          </p:spTgt>
                                        </p:tgtEl>
                                        <p:attrNameLst>
                                          <p:attrName>style.visibility</p:attrName>
                                        </p:attrNameLst>
                                      </p:cBhvr>
                                      <p:to>
                                        <p:strVal val="visible"/>
                                      </p:to>
                                    </p:set>
                                    <p:animEffect transition="in" filter="wipe(left)">
                                      <p:cBhvr>
                                        <p:cTn id="12" dur="1000"/>
                                        <p:tgtEl>
                                          <p:spTgt spid="6625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2531">
                                            <p:txEl>
                                              <p:pRg st="3" end="3"/>
                                            </p:txEl>
                                          </p:spTgt>
                                        </p:tgtEl>
                                        <p:attrNameLst>
                                          <p:attrName>style.visibility</p:attrName>
                                        </p:attrNameLst>
                                      </p:cBhvr>
                                      <p:to>
                                        <p:strVal val="visible"/>
                                      </p:to>
                                    </p:set>
                                    <p:animEffect transition="in" filter="wipe(left)">
                                      <p:cBhvr>
                                        <p:cTn id="17" dur="1000"/>
                                        <p:tgtEl>
                                          <p:spTgt spid="6625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2531">
                                            <p:txEl>
                                              <p:pRg st="4" end="4"/>
                                            </p:txEl>
                                          </p:spTgt>
                                        </p:tgtEl>
                                        <p:attrNameLst>
                                          <p:attrName>style.visibility</p:attrName>
                                        </p:attrNameLst>
                                      </p:cBhvr>
                                      <p:to>
                                        <p:strVal val="visible"/>
                                      </p:to>
                                    </p:set>
                                    <p:animEffect transition="in" filter="wipe(left)">
                                      <p:cBhvr>
                                        <p:cTn id="22" dur="1000"/>
                                        <p:tgtEl>
                                          <p:spTgt spid="662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1" grpId="0" uiExpand="1" build="p" bldLvl="3"/>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4738" name="Rectangle 2"/>
          <p:cNvSpPr>
            <a:spLocks noGrp="1" noChangeArrowheads="1"/>
          </p:cNvSpPr>
          <p:nvPr>
            <p:ph idx="1"/>
          </p:nvPr>
        </p:nvSpPr>
        <p:spPr>
          <a:xfrm>
            <a:off x="457200" y="1600200"/>
            <a:ext cx="8229600" cy="4648200"/>
          </a:xfrm>
        </p:spPr>
        <p:txBody>
          <a:bodyPr/>
          <a:lstStyle/>
          <a:p>
            <a:pPr marL="107950" lvl="1" eaLnBrk="1" hangingPunct="1"/>
            <a:r>
              <a:rPr lang="en-CA" b="1" dirty="0">
                <a:solidFill>
                  <a:srgbClr val="1A71B7"/>
                </a:solidFill>
              </a:rPr>
              <a:t>The Global Loanable Funds Market</a:t>
            </a:r>
          </a:p>
          <a:p>
            <a:pPr marL="107950" lvl="1" eaLnBrk="1" hangingPunct="1"/>
            <a:r>
              <a:rPr dirty="0"/>
              <a:t>The loanable funds market is global, not national. </a:t>
            </a:r>
          </a:p>
          <a:p>
            <a:pPr marL="107950" lvl="1" eaLnBrk="1" hangingPunct="1"/>
            <a:r>
              <a:rPr dirty="0"/>
              <a:t>Lenders want to earn the highest possible real interest rate and they will seek it by looking around the world.</a:t>
            </a:r>
          </a:p>
          <a:p>
            <a:pPr marL="107950" lvl="1" eaLnBrk="1" hangingPunct="1"/>
            <a:r>
              <a:rPr dirty="0"/>
              <a:t>Borrowers want to pay the lowest possible real interest rate and they will seek it by looking around the world.</a:t>
            </a:r>
          </a:p>
          <a:p>
            <a:pPr marL="107950" lvl="1" eaLnBrk="1" hangingPunct="1"/>
            <a:r>
              <a:rPr dirty="0"/>
              <a:t>Financial capital is mobile: It moves to the best advantage of lenders and borrowers.</a:t>
            </a:r>
          </a:p>
        </p:txBody>
      </p:sp>
      <p:sp>
        <p:nvSpPr>
          <p:cNvPr id="5" name="Rectangle 5"/>
          <p:cNvSpPr>
            <a:spLocks noGrp="1" noChangeArrowheads="1"/>
          </p:cNvSpPr>
          <p:nvPr>
            <p:ph type="title"/>
          </p:nvPr>
        </p:nvSpPr>
        <p:spPr>
          <a:xfrm>
            <a:off x="1152000" y="304800"/>
            <a:ext cx="7162800" cy="1133475"/>
          </a:xfrm>
          <a:noFill/>
        </p:spPr>
        <p:txBody>
          <a:bodyPr/>
          <a:lstStyle/>
          <a:p>
            <a:pPr eaLnBrk="1" hangingPunct="1"/>
            <a:r>
              <a:rPr lang="en-CA" altLang="en-US" dirty="0"/>
              <a:t>Financing International Trade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84738">
                                            <p:txEl>
                                              <p:pRg st="1" end="1"/>
                                            </p:txEl>
                                          </p:spTgt>
                                        </p:tgtEl>
                                        <p:attrNameLst>
                                          <p:attrName>style.visibility</p:attrName>
                                        </p:attrNameLst>
                                      </p:cBhvr>
                                      <p:to>
                                        <p:strVal val="visible"/>
                                      </p:to>
                                    </p:set>
                                    <p:animEffect transition="in" filter="wipe(left)">
                                      <p:cBhvr>
                                        <p:cTn id="7" dur="1000"/>
                                        <p:tgtEl>
                                          <p:spTgt spid="88473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84738">
                                            <p:txEl>
                                              <p:pRg st="2" end="2"/>
                                            </p:txEl>
                                          </p:spTgt>
                                        </p:tgtEl>
                                        <p:attrNameLst>
                                          <p:attrName>style.visibility</p:attrName>
                                        </p:attrNameLst>
                                      </p:cBhvr>
                                      <p:to>
                                        <p:strVal val="visible"/>
                                      </p:to>
                                    </p:set>
                                    <p:animEffect transition="in" filter="wipe(left)">
                                      <p:cBhvr>
                                        <p:cTn id="12" dur="1000"/>
                                        <p:tgtEl>
                                          <p:spTgt spid="88473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84738">
                                            <p:txEl>
                                              <p:pRg st="3" end="3"/>
                                            </p:txEl>
                                          </p:spTgt>
                                        </p:tgtEl>
                                        <p:attrNameLst>
                                          <p:attrName>style.visibility</p:attrName>
                                        </p:attrNameLst>
                                      </p:cBhvr>
                                      <p:to>
                                        <p:strVal val="visible"/>
                                      </p:to>
                                    </p:set>
                                    <p:animEffect transition="in" filter="wipe(left)">
                                      <p:cBhvr>
                                        <p:cTn id="17" dur="1000"/>
                                        <p:tgtEl>
                                          <p:spTgt spid="88473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84738">
                                            <p:txEl>
                                              <p:pRg st="4" end="4"/>
                                            </p:txEl>
                                          </p:spTgt>
                                        </p:tgtEl>
                                        <p:attrNameLst>
                                          <p:attrName>style.visibility</p:attrName>
                                        </p:attrNameLst>
                                      </p:cBhvr>
                                      <p:to>
                                        <p:strVal val="visible"/>
                                      </p:to>
                                    </p:set>
                                    <p:animEffect transition="in" filter="wipe(left)">
                                      <p:cBhvr>
                                        <p:cTn id="22" dur="1000"/>
                                        <p:tgtEl>
                                          <p:spTgt spid="8847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22" name="Rectangle 2"/>
          <p:cNvSpPr>
            <a:spLocks noGrp="1" noChangeArrowheads="1"/>
          </p:cNvSpPr>
          <p:nvPr>
            <p:ph idx="1"/>
          </p:nvPr>
        </p:nvSpPr>
        <p:spPr>
          <a:xfrm>
            <a:off x="457200" y="1600200"/>
            <a:ext cx="8229600" cy="4267200"/>
          </a:xfrm>
        </p:spPr>
        <p:txBody>
          <a:bodyPr/>
          <a:lstStyle/>
          <a:p>
            <a:pPr marL="107950" lvl="1" eaLnBrk="1" hangingPunct="1"/>
            <a:r>
              <a:t>Because lenders are free to seek the highest real interest rate and borrowers are free to seek the lowest real interest rate, the loanable funds market is a single, integrated, global market. </a:t>
            </a:r>
          </a:p>
          <a:p>
            <a:pPr marL="107950" lvl="1" eaLnBrk="1" hangingPunct="1"/>
            <a:r>
              <a:t>Funds flow into the country in which the real interest rate is highest and out of the country in which the real interest rate is lowest.</a:t>
            </a:r>
          </a:p>
        </p:txBody>
      </p:sp>
      <p:sp>
        <p:nvSpPr>
          <p:cNvPr id="5" name="Rectangle 5"/>
          <p:cNvSpPr>
            <a:spLocks noGrp="1" noChangeArrowheads="1"/>
          </p:cNvSpPr>
          <p:nvPr>
            <p:ph type="title"/>
          </p:nvPr>
        </p:nvSpPr>
        <p:spPr>
          <a:xfrm>
            <a:off x="1152000" y="304800"/>
            <a:ext cx="7162800" cy="1133475"/>
          </a:xfrm>
          <a:noFill/>
        </p:spPr>
        <p:txBody>
          <a:bodyPr/>
          <a:lstStyle/>
          <a:p>
            <a:pPr eaLnBrk="1" hangingPunct="1"/>
            <a:r>
              <a:rPr lang="en-CA" altLang="en-US" dirty="0"/>
              <a:t>Financing International Trade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22">
                                            <p:txEl>
                                              <p:pRg st="1" end="1"/>
                                            </p:txEl>
                                          </p:spTgt>
                                        </p:tgtEl>
                                        <p:attrNameLst>
                                          <p:attrName>style.visibility</p:attrName>
                                        </p:attrNameLst>
                                      </p:cBhvr>
                                      <p:to>
                                        <p:strVal val="visible"/>
                                      </p:to>
                                    </p:set>
                                    <p:animEffect transition="in" filter="wipe(left)">
                                      <p:cBhvr>
                                        <p:cTn id="7" dur="1000"/>
                                        <p:tgtEl>
                                          <p:spTgt spid="9011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2" grpId="0" uiExpand="1" build="p" bldLvl="3"/>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3170" name="Rectangle 2"/>
          <p:cNvSpPr>
            <a:spLocks noGrp="1" noChangeArrowheads="1"/>
          </p:cNvSpPr>
          <p:nvPr>
            <p:ph idx="1"/>
          </p:nvPr>
        </p:nvSpPr>
        <p:spPr>
          <a:xfrm>
            <a:off x="457200" y="1600200"/>
            <a:ext cx="8229600" cy="4267200"/>
          </a:xfrm>
        </p:spPr>
        <p:txBody>
          <a:bodyPr/>
          <a:lstStyle/>
          <a:p>
            <a:pPr marL="107950" lvl="1" eaLnBrk="1" hangingPunct="1"/>
            <a:r>
              <a:t>A country’s loanable funds market connects with the global market through net exports. </a:t>
            </a:r>
          </a:p>
          <a:p>
            <a:pPr marL="107950" lvl="1" eaLnBrk="1" hangingPunct="1"/>
            <a:r>
              <a:t>If a country’s net exports are </a:t>
            </a:r>
            <a:r>
              <a:rPr i="1"/>
              <a:t>negative</a:t>
            </a:r>
            <a:r>
              <a:t>, the rest of the world supplies funds to that country and the quantity of loanable funds in that country is greater than national saving. </a:t>
            </a:r>
          </a:p>
          <a:p>
            <a:pPr marL="107950" lvl="1" eaLnBrk="1" hangingPunct="1"/>
            <a:r>
              <a:t>If a country’s net exports are </a:t>
            </a:r>
            <a:r>
              <a:rPr i="1"/>
              <a:t>positive</a:t>
            </a:r>
            <a:r>
              <a:t>, the country is a net supplier of funds to the rest of the world and the quantity of loanable funds in that country is less than national saving.</a:t>
            </a:r>
          </a:p>
        </p:txBody>
      </p:sp>
      <p:sp>
        <p:nvSpPr>
          <p:cNvPr id="5" name="Rectangle 5"/>
          <p:cNvSpPr>
            <a:spLocks noGrp="1" noChangeArrowheads="1"/>
          </p:cNvSpPr>
          <p:nvPr>
            <p:ph type="title"/>
          </p:nvPr>
        </p:nvSpPr>
        <p:spPr>
          <a:xfrm>
            <a:off x="1152000" y="304800"/>
            <a:ext cx="7162800" cy="1133475"/>
          </a:xfrm>
          <a:noFill/>
        </p:spPr>
        <p:txBody>
          <a:bodyPr/>
          <a:lstStyle/>
          <a:p>
            <a:pPr eaLnBrk="1" hangingPunct="1"/>
            <a:r>
              <a:rPr lang="en-CA" altLang="en-US" dirty="0"/>
              <a:t>Financing International Trade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3170">
                                            <p:txEl>
                                              <p:pRg st="1" end="1"/>
                                            </p:txEl>
                                          </p:spTgt>
                                        </p:tgtEl>
                                        <p:attrNameLst>
                                          <p:attrName>style.visibility</p:attrName>
                                        </p:attrNameLst>
                                      </p:cBhvr>
                                      <p:to>
                                        <p:strVal val="visible"/>
                                      </p:to>
                                    </p:set>
                                    <p:animEffect transition="in" filter="wipe(left)">
                                      <p:cBhvr>
                                        <p:cTn id="7" dur="1000"/>
                                        <p:tgtEl>
                                          <p:spTgt spid="90317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3170">
                                            <p:txEl>
                                              <p:pRg st="2" end="2"/>
                                            </p:txEl>
                                          </p:spTgt>
                                        </p:tgtEl>
                                        <p:attrNameLst>
                                          <p:attrName>style.visibility</p:attrName>
                                        </p:attrNameLst>
                                      </p:cBhvr>
                                      <p:to>
                                        <p:strVal val="visible"/>
                                      </p:to>
                                    </p:set>
                                    <p:animEffect transition="in" filter="wipe(left)">
                                      <p:cBhvr>
                                        <p:cTn id="12" dur="1000"/>
                                        <p:tgtEl>
                                          <p:spTgt spid="9031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0" grpId="0" uiExpand="1" build="p" bldLvl="3"/>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6099" name="Rectangle 3"/>
          <p:cNvSpPr>
            <a:spLocks noGrp="1" noChangeArrowheads="1"/>
          </p:cNvSpPr>
          <p:nvPr>
            <p:ph idx="1"/>
          </p:nvPr>
        </p:nvSpPr>
        <p:spPr/>
        <p:txBody>
          <a:bodyPr/>
          <a:lstStyle/>
          <a:p>
            <a:pPr marL="107950" lvl="1" eaLnBrk="1" hangingPunct="1"/>
            <a:r>
              <a:rPr lang="en-CA" b="1" dirty="0">
                <a:solidFill>
                  <a:srgbClr val="1A71B7"/>
                </a:solidFill>
              </a:rPr>
              <a:t>Exchange Rates</a:t>
            </a:r>
          </a:p>
          <a:p>
            <a:pPr marL="107950" lvl="1" eaLnBrk="1" hangingPunct="1"/>
            <a:r>
              <a:rPr lang="en-CA" dirty="0"/>
              <a:t>The price at which one currency exchanges for another is called a </a:t>
            </a:r>
            <a:r>
              <a:rPr lang="en-CA" b="1" dirty="0"/>
              <a:t>foreign exchange rate</a:t>
            </a:r>
            <a:r>
              <a:rPr lang="en-CA" dirty="0"/>
              <a:t>.</a:t>
            </a:r>
          </a:p>
          <a:p>
            <a:pPr marL="107950" lvl="1" eaLnBrk="1" hangingPunct="1"/>
            <a:r>
              <a:rPr lang="en-CA" dirty="0"/>
              <a:t>A fall in the value of one currency in terms of another currency is called </a:t>
            </a:r>
            <a:r>
              <a:rPr lang="en-CA" b="1" dirty="0"/>
              <a:t>currency depreciation</a:t>
            </a:r>
            <a:r>
              <a:rPr lang="en-CA" dirty="0"/>
              <a:t>.</a:t>
            </a:r>
          </a:p>
          <a:p>
            <a:pPr marL="107950" lvl="1" eaLnBrk="1" hangingPunct="1"/>
            <a:r>
              <a:rPr lang="en-CA" dirty="0"/>
              <a:t>A rise in value of one currency in terms of another currency is called </a:t>
            </a:r>
            <a:r>
              <a:rPr lang="en-CA" b="1" dirty="0"/>
              <a:t>currency appreciation</a:t>
            </a:r>
            <a:r>
              <a:rPr lang="en-CA" dirty="0"/>
              <a:t>. </a:t>
            </a:r>
          </a:p>
          <a:p>
            <a:pPr marL="107950" lvl="1" eaLnBrk="1" hangingPunct="1"/>
            <a:endParaRPr lang="en-CA" dirty="0"/>
          </a:p>
          <a:p>
            <a:pPr marL="107950" lvl="1" eaLnBrk="1" hangingPunct="1"/>
            <a:endParaRPr lang="en-CA" dirty="0"/>
          </a:p>
        </p:txBody>
      </p:sp>
      <p:sp>
        <p:nvSpPr>
          <p:cNvPr id="24578" name="Rectangle 5"/>
          <p:cNvSpPr>
            <a:spLocks noGrp="1" noChangeArrowheads="1"/>
          </p:cNvSpPr>
          <p:nvPr>
            <p:ph type="title"/>
          </p:nvPr>
        </p:nvSpPr>
        <p:spPr>
          <a:noFill/>
        </p:spPr>
        <p:txBody>
          <a:bodyPr/>
          <a:lstStyle/>
          <a:p>
            <a:pPr eaLnBrk="1" hangingPunct="1"/>
            <a:r>
              <a:rPr lang="en-CA" altLang="en-US"/>
              <a:t>The Foreign Exchange Market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6099">
                                            <p:txEl>
                                              <p:pRg st="1" end="1"/>
                                            </p:txEl>
                                          </p:spTgt>
                                        </p:tgtEl>
                                        <p:attrNameLst>
                                          <p:attrName>style.visibility</p:attrName>
                                        </p:attrNameLst>
                                      </p:cBhvr>
                                      <p:to>
                                        <p:strVal val="visible"/>
                                      </p:to>
                                    </p:set>
                                    <p:animEffect transition="in" filter="wipe(left)">
                                      <p:cBhvr>
                                        <p:cTn id="7" dur="1000"/>
                                        <p:tgtEl>
                                          <p:spTgt spid="5160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6099">
                                            <p:txEl>
                                              <p:pRg st="2" end="2"/>
                                            </p:txEl>
                                          </p:spTgt>
                                        </p:tgtEl>
                                        <p:attrNameLst>
                                          <p:attrName>style.visibility</p:attrName>
                                        </p:attrNameLst>
                                      </p:cBhvr>
                                      <p:to>
                                        <p:strVal val="visible"/>
                                      </p:to>
                                    </p:set>
                                    <p:animEffect transition="in" filter="wipe(left)">
                                      <p:cBhvr>
                                        <p:cTn id="12" dur="1000"/>
                                        <p:tgtEl>
                                          <p:spTgt spid="516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6099">
                                            <p:txEl>
                                              <p:pRg st="3" end="3"/>
                                            </p:txEl>
                                          </p:spTgt>
                                        </p:tgtEl>
                                        <p:attrNameLst>
                                          <p:attrName>style.visibility</p:attrName>
                                        </p:attrNameLst>
                                      </p:cBhvr>
                                      <p:to>
                                        <p:strVal val="visible"/>
                                      </p:to>
                                    </p:set>
                                    <p:animEffect transition="in" filter="wipe(left)">
                                      <p:cBhvr>
                                        <p:cTn id="17" dur="1000"/>
                                        <p:tgtEl>
                                          <p:spTgt spid="516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uiExpand="1" build="p" bldLvl="3"/>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1315" name="Rectangle 3"/>
          <p:cNvSpPr>
            <a:spLocks noGrp="1" noChangeArrowheads="1"/>
          </p:cNvSpPr>
          <p:nvPr>
            <p:ph idx="1"/>
          </p:nvPr>
        </p:nvSpPr>
        <p:spPr>
          <a:xfrm>
            <a:off x="228600" y="1447800"/>
            <a:ext cx="8458200" cy="1371600"/>
          </a:xfrm>
        </p:spPr>
        <p:txBody>
          <a:bodyPr/>
          <a:lstStyle/>
          <a:p>
            <a:pPr marL="107950" lvl="1" eaLnBrk="1" hangingPunct="1"/>
            <a:r>
              <a:rPr dirty="0"/>
              <a:t>Figure </a:t>
            </a:r>
            <a:r>
              <a:rPr lang="en-AU" dirty="0"/>
              <a:t>9.</a:t>
            </a:r>
            <a:r>
              <a:rPr dirty="0"/>
              <a:t>7(a) illustrates the global market.</a:t>
            </a:r>
          </a:p>
          <a:p>
            <a:pPr marL="107950" lvl="1" eaLnBrk="1" hangingPunct="1"/>
            <a:r>
              <a:rPr dirty="0"/>
              <a:t>The world equilibrium real interest rate is 5 percent a year.</a:t>
            </a:r>
          </a:p>
        </p:txBody>
      </p:sp>
      <p:sp>
        <p:nvSpPr>
          <p:cNvPr id="7" name="Rectangle 5"/>
          <p:cNvSpPr>
            <a:spLocks noGrp="1" noChangeArrowheads="1"/>
          </p:cNvSpPr>
          <p:nvPr>
            <p:ph type="title"/>
          </p:nvPr>
        </p:nvSpPr>
        <p:spPr>
          <a:xfrm>
            <a:off x="1152000" y="304800"/>
            <a:ext cx="7162800" cy="1133475"/>
          </a:xfrm>
          <a:noFill/>
        </p:spPr>
        <p:txBody>
          <a:bodyPr/>
          <a:lstStyle/>
          <a:p>
            <a:pPr eaLnBrk="1" hangingPunct="1"/>
            <a:r>
              <a:rPr lang="en-CA" altLang="en-US" dirty="0"/>
              <a:t>Financing International Trade</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2952000"/>
            <a:ext cx="8186738" cy="2880360"/>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952000"/>
            <a:ext cx="8186738" cy="2880360"/>
          </a:xfrm>
          <a:prstGeom prst="rect">
            <a:avLst/>
          </a:prstGeom>
        </p:spPr>
      </p:pic>
      <p:pic>
        <p:nvPicPr>
          <p:cNvPr id="6" name="Picture 7">
            <a:hlinkClick r:id="rId5" action="ppaction://hlinksldjump" tooltip="Click to expand the figure"/>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019208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81315">
                                            <p:txEl>
                                              <p:pRg st="1" end="1"/>
                                            </p:txEl>
                                          </p:spTgt>
                                        </p:tgtEl>
                                        <p:attrNameLst>
                                          <p:attrName>style.visibility</p:attrName>
                                        </p:attrNameLst>
                                      </p:cBhvr>
                                      <p:to>
                                        <p:strVal val="visible"/>
                                      </p:to>
                                    </p:set>
                                    <p:animEffect transition="in" filter="wipe(left)">
                                      <p:cBhvr>
                                        <p:cTn id="7" dur="1000"/>
                                        <p:tgtEl>
                                          <p:spTgt spid="78131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0" y="1600200"/>
            <a:ext cx="9005411" cy="3168396"/>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00" y="1600200"/>
            <a:ext cx="9005411" cy="3168396"/>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00" y="1600200"/>
            <a:ext cx="9005411" cy="3168396"/>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00" y="1600200"/>
            <a:ext cx="9005411" cy="3168396"/>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00" y="1600200"/>
            <a:ext cx="9005411" cy="3168396"/>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000" y="1600200"/>
            <a:ext cx="9005411" cy="3168396"/>
          </a:xfrm>
          <a:prstGeom prst="rect">
            <a:avLst/>
          </a:prstGeom>
        </p:spPr>
      </p:pic>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000" y="1600200"/>
            <a:ext cx="9005411" cy="3168396"/>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000" y="1600200"/>
            <a:ext cx="9005411" cy="3168396"/>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10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right)">
                                      <p:cBhvr>
                                        <p:cTn id="22" dur="10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10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5219" name="Rectangle 3"/>
          <p:cNvSpPr>
            <a:spLocks noGrp="1" noChangeArrowheads="1"/>
          </p:cNvSpPr>
          <p:nvPr>
            <p:ph idx="1"/>
          </p:nvPr>
        </p:nvSpPr>
        <p:spPr>
          <a:xfrm>
            <a:off x="228600" y="1371600"/>
            <a:ext cx="8534400" cy="1371600"/>
          </a:xfrm>
        </p:spPr>
        <p:txBody>
          <a:bodyPr/>
          <a:lstStyle/>
          <a:p>
            <a:pPr marL="107950" lvl="1" eaLnBrk="1" hangingPunct="1"/>
            <a:r>
              <a:t>In part (b), at the world real interest rate, borrowers want more funds than the quantity supplied by domestic lenders.</a:t>
            </a:r>
          </a:p>
          <a:p>
            <a:pPr marL="107950" lvl="1" eaLnBrk="1" hangingPunct="1"/>
            <a:r>
              <a:t>The shortage of funds is made up by international borrowing.</a:t>
            </a:r>
          </a:p>
        </p:txBody>
      </p:sp>
      <p:sp>
        <p:nvSpPr>
          <p:cNvPr id="13" name="Rectangle 5"/>
          <p:cNvSpPr>
            <a:spLocks noGrp="1" noChangeArrowheads="1"/>
          </p:cNvSpPr>
          <p:nvPr>
            <p:ph type="title"/>
          </p:nvPr>
        </p:nvSpPr>
        <p:spPr>
          <a:xfrm>
            <a:off x="1152000" y="304800"/>
            <a:ext cx="7162800" cy="1133475"/>
          </a:xfrm>
          <a:noFill/>
        </p:spPr>
        <p:txBody>
          <a:bodyPr/>
          <a:lstStyle/>
          <a:p>
            <a:pPr eaLnBrk="1" hangingPunct="1"/>
            <a:r>
              <a:rPr lang="en-CA" altLang="en-US" dirty="0"/>
              <a:t>Financing International Trade</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2952000"/>
            <a:ext cx="8186738" cy="288036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952000"/>
            <a:ext cx="8186738" cy="2880360"/>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2952000"/>
            <a:ext cx="8186738" cy="2880360"/>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000" y="2952000"/>
            <a:ext cx="8186738" cy="2880360"/>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2000" y="2952000"/>
            <a:ext cx="8186738" cy="288036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000"/>
                                        <p:tgtEl>
                                          <p:spTgt spid="25"/>
                                        </p:tgtEl>
                                      </p:cBhvr>
                                    </p:animEffect>
                                  </p:childTnLst>
                                </p:cTn>
                              </p:par>
                            </p:childTnLst>
                          </p:cTn>
                        </p:par>
                        <p:par>
                          <p:cTn id="8" fill="hold">
                            <p:stCondLst>
                              <p:cond delay="1000"/>
                            </p:stCondLst>
                            <p:childTnLst>
                              <p:par>
                                <p:cTn id="9" presetID="10" presetClass="entr" presetSubtype="0" fill="hold" nodeType="afterEffect">
                                  <p:stCondLst>
                                    <p:cond delay="25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05219">
                                            <p:txEl>
                                              <p:pRg st="1" end="1"/>
                                            </p:txEl>
                                          </p:spTgt>
                                        </p:tgtEl>
                                        <p:attrNameLst>
                                          <p:attrName>style.visibility</p:attrName>
                                        </p:attrNameLst>
                                      </p:cBhvr>
                                      <p:to>
                                        <p:strVal val="visible"/>
                                      </p:to>
                                    </p:set>
                                    <p:animEffect transition="in" filter="wipe(left)">
                                      <p:cBhvr>
                                        <p:cTn id="16" dur="1000"/>
                                        <p:tgtEl>
                                          <p:spTgt spid="905219">
                                            <p:txEl>
                                              <p:pRg st="1" end="1"/>
                                            </p:txEl>
                                          </p:spTgt>
                                        </p:tgtEl>
                                      </p:cBhvr>
                                    </p:animEffect>
                                  </p:childTnLst>
                                </p:cTn>
                              </p:par>
                              <p:par>
                                <p:cTn id="17" presetID="22" presetClass="entr" presetSubtype="2"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219"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idx="1"/>
          </p:nvPr>
        </p:nvSpPr>
        <p:spPr>
          <a:xfrm>
            <a:off x="228600" y="1295400"/>
            <a:ext cx="8686800" cy="1524000"/>
          </a:xfrm>
        </p:spPr>
        <p:txBody>
          <a:bodyPr/>
          <a:lstStyle/>
          <a:p>
            <a:pPr marL="107950" lvl="1" eaLnBrk="1" hangingPunct="1"/>
            <a:r>
              <a:t>In part (c), at the world real interest rate, the quantity supplied by domestic lenders exceeds what domestic borrowers want.</a:t>
            </a:r>
          </a:p>
          <a:p>
            <a:pPr marL="107950" lvl="1" eaLnBrk="1" hangingPunct="1"/>
            <a:r>
              <a:rPr lang="en-AU"/>
              <a:t>The excess quantity supplied goes to foreign borrowers.</a:t>
            </a:r>
            <a:endParaRPr/>
          </a:p>
        </p:txBody>
      </p:sp>
      <p:sp>
        <p:nvSpPr>
          <p:cNvPr id="13" name="Rectangle 5"/>
          <p:cNvSpPr>
            <a:spLocks noGrp="1" noChangeArrowheads="1"/>
          </p:cNvSpPr>
          <p:nvPr>
            <p:ph type="title"/>
          </p:nvPr>
        </p:nvSpPr>
        <p:spPr>
          <a:xfrm>
            <a:off x="1152000" y="304800"/>
            <a:ext cx="7162800" cy="1133475"/>
          </a:xfrm>
          <a:noFill/>
        </p:spPr>
        <p:txBody>
          <a:bodyPr/>
          <a:lstStyle/>
          <a:p>
            <a:pPr eaLnBrk="1" hangingPunct="1"/>
            <a:r>
              <a:rPr lang="en-CA" altLang="en-US" dirty="0"/>
              <a:t>Financing International Trade</a:t>
            </a: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2952000"/>
            <a:ext cx="8186738" cy="2880360"/>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952000"/>
            <a:ext cx="8186738" cy="2880360"/>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2952000"/>
            <a:ext cx="8186738" cy="288036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000" y="2952000"/>
            <a:ext cx="8186738" cy="2880360"/>
          </a:xfrm>
          <a:prstGeom prst="rect">
            <a:avLst/>
          </a:prstGeom>
        </p:spPr>
      </p:pic>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2000" y="2952000"/>
            <a:ext cx="8186738" cy="2880360"/>
          </a:xfrm>
          <a:prstGeom prst="rect">
            <a:avLst/>
          </a:prstGeom>
        </p:spPr>
      </p:pic>
      <p:pic>
        <p:nvPicPr>
          <p:cNvPr id="34" name="Picture 3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2000" y="2952000"/>
            <a:ext cx="8186738" cy="2880360"/>
          </a:xfrm>
          <a:prstGeom prst="rect">
            <a:avLst/>
          </a:prstGeom>
        </p:spPr>
      </p:pic>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2000" y="2952000"/>
            <a:ext cx="8186738" cy="2880360"/>
          </a:xfrm>
          <a:prstGeom prst="rect">
            <a:avLst/>
          </a:prstGeom>
        </p:spPr>
      </p:pic>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2000" y="2952000"/>
            <a:ext cx="8186738" cy="288036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1000"/>
                                        <p:tgtEl>
                                          <p:spTgt spid="34"/>
                                        </p:tgtEl>
                                      </p:cBhvr>
                                    </p:animEffect>
                                  </p:childTnLst>
                                </p:cTn>
                              </p:par>
                            </p:childTnLst>
                          </p:cTn>
                        </p:par>
                        <p:par>
                          <p:cTn id="8" fill="hold">
                            <p:stCondLst>
                              <p:cond delay="1000"/>
                            </p:stCondLst>
                            <p:childTnLst>
                              <p:par>
                                <p:cTn id="9" presetID="10" presetClass="entr" presetSubtype="0" fill="hold" nodeType="afterEffect">
                                  <p:stCondLst>
                                    <p:cond delay="25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wipe(left)">
                                      <p:cBhvr>
                                        <p:cTn id="16" dur="500"/>
                                        <p:tgtEl>
                                          <p:spTgt spid="2">
                                            <p:txEl>
                                              <p:pRg st="1" end="1"/>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4579" name="Rectangle 3"/>
          <p:cNvSpPr>
            <a:spLocks noGrp="1" noChangeArrowheads="1"/>
          </p:cNvSpPr>
          <p:nvPr>
            <p:ph idx="1"/>
          </p:nvPr>
        </p:nvSpPr>
        <p:spPr/>
        <p:txBody>
          <a:bodyPr/>
          <a:lstStyle/>
          <a:p>
            <a:pPr marL="107950" lvl="1" eaLnBrk="1" hangingPunct="1"/>
            <a:r>
              <a:rPr lang="en-CA" b="1" dirty="0">
                <a:solidFill>
                  <a:srgbClr val="1A71B7"/>
                </a:solidFill>
              </a:rPr>
              <a:t>Debtors and Creditors</a:t>
            </a:r>
          </a:p>
          <a:p>
            <a:pPr marL="107950" lvl="1" eaLnBrk="1" hangingPunct="1"/>
            <a:r>
              <a:rPr lang="en-CA" dirty="0"/>
              <a:t>A </a:t>
            </a:r>
            <a:r>
              <a:rPr lang="en-CA" b="1" dirty="0"/>
              <a:t>debtor nation</a:t>
            </a:r>
            <a:r>
              <a:rPr lang="en-CA" dirty="0"/>
              <a:t> is a country that during its entire history has borrowed more from the rest of the world than it has lent to it. </a:t>
            </a:r>
          </a:p>
          <a:p>
            <a:pPr marL="107950" lvl="1" eaLnBrk="1" hangingPunct="1"/>
            <a:r>
              <a:rPr lang="en-CA" dirty="0"/>
              <a:t>Since 1986, the United States has been a debtor nation.</a:t>
            </a:r>
          </a:p>
          <a:p>
            <a:pPr marL="107950" lvl="1" eaLnBrk="1" hangingPunct="1"/>
            <a:r>
              <a:rPr lang="en-CA" dirty="0"/>
              <a:t>A </a:t>
            </a:r>
            <a:r>
              <a:rPr lang="en-CA" b="1" dirty="0"/>
              <a:t>creditor nation</a:t>
            </a:r>
            <a:r>
              <a:rPr lang="en-CA" dirty="0"/>
              <a:t> is a country that has invested more in the rest of the world than other countries have invested in it.</a:t>
            </a:r>
          </a:p>
          <a:p>
            <a:pPr marL="107950" lvl="1" eaLnBrk="1" hangingPunct="1"/>
            <a:r>
              <a:rPr lang="en-CA" dirty="0"/>
              <a:t>The difference between being a borrower/lender nation and being a creditor/debtor nation is the difference between stocks and flows of financial capital.</a:t>
            </a:r>
          </a:p>
        </p:txBody>
      </p:sp>
      <p:sp>
        <p:nvSpPr>
          <p:cNvPr id="143362" name="Rectangle 5"/>
          <p:cNvSpPr>
            <a:spLocks noGrp="1" noChangeArrowheads="1"/>
          </p:cNvSpPr>
          <p:nvPr>
            <p:ph type="title"/>
          </p:nvPr>
        </p:nvSpPr>
        <p:spPr>
          <a:noFill/>
        </p:spPr>
        <p:txBody>
          <a:bodyPr/>
          <a:lstStyle/>
          <a:p>
            <a:pPr eaLnBrk="1" hangingPunct="1"/>
            <a:r>
              <a:rPr lang="en-CA" altLang="en-US"/>
              <a:t>Financing International Trade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4579">
                                            <p:txEl>
                                              <p:pRg st="1" end="1"/>
                                            </p:txEl>
                                          </p:spTgt>
                                        </p:tgtEl>
                                        <p:attrNameLst>
                                          <p:attrName>style.visibility</p:attrName>
                                        </p:attrNameLst>
                                      </p:cBhvr>
                                      <p:to>
                                        <p:strVal val="visible"/>
                                      </p:to>
                                    </p:set>
                                    <p:animEffect transition="in" filter="wipe(left)">
                                      <p:cBhvr>
                                        <p:cTn id="7" dur="1000"/>
                                        <p:tgtEl>
                                          <p:spTgt spid="6645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4579">
                                            <p:txEl>
                                              <p:pRg st="2" end="2"/>
                                            </p:txEl>
                                          </p:spTgt>
                                        </p:tgtEl>
                                        <p:attrNameLst>
                                          <p:attrName>style.visibility</p:attrName>
                                        </p:attrNameLst>
                                      </p:cBhvr>
                                      <p:to>
                                        <p:strVal val="visible"/>
                                      </p:to>
                                    </p:set>
                                    <p:animEffect transition="in" filter="wipe(left)">
                                      <p:cBhvr>
                                        <p:cTn id="12" dur="1000"/>
                                        <p:tgtEl>
                                          <p:spTgt spid="6645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4579">
                                            <p:txEl>
                                              <p:pRg st="3" end="3"/>
                                            </p:txEl>
                                          </p:spTgt>
                                        </p:tgtEl>
                                        <p:attrNameLst>
                                          <p:attrName>style.visibility</p:attrName>
                                        </p:attrNameLst>
                                      </p:cBhvr>
                                      <p:to>
                                        <p:strVal val="visible"/>
                                      </p:to>
                                    </p:set>
                                    <p:animEffect transition="in" filter="wipe(left)">
                                      <p:cBhvr>
                                        <p:cTn id="17" dur="1000"/>
                                        <p:tgtEl>
                                          <p:spTgt spid="6645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4579">
                                            <p:txEl>
                                              <p:pRg st="4" end="4"/>
                                            </p:txEl>
                                          </p:spTgt>
                                        </p:tgtEl>
                                        <p:attrNameLst>
                                          <p:attrName>style.visibility</p:attrName>
                                        </p:attrNameLst>
                                      </p:cBhvr>
                                      <p:to>
                                        <p:strVal val="visible"/>
                                      </p:to>
                                    </p:set>
                                    <p:animEffect transition="in" filter="wipe(left)">
                                      <p:cBhvr>
                                        <p:cTn id="22" dur="1000"/>
                                        <p:tgtEl>
                                          <p:spTgt spid="66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79" grpId="0" build="p" bldLvl="3"/>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27" name="Rectangle 3"/>
          <p:cNvSpPr>
            <a:spLocks noGrp="1" noChangeArrowheads="1"/>
          </p:cNvSpPr>
          <p:nvPr>
            <p:ph idx="1"/>
          </p:nvPr>
        </p:nvSpPr>
        <p:spPr/>
        <p:txBody>
          <a:bodyPr/>
          <a:lstStyle/>
          <a:p>
            <a:pPr marL="107950" lvl="1" eaLnBrk="1" hangingPunct="1"/>
            <a:r>
              <a:rPr lang="en-CA"/>
              <a:t>Being a net borrower is not a problem provided the borrowed funds are used to finance capital accumulation that increases income.</a:t>
            </a:r>
          </a:p>
          <a:p>
            <a:pPr marL="107950" lvl="1" eaLnBrk="1" hangingPunct="1"/>
            <a:r>
              <a:rPr lang="en-CA"/>
              <a:t>Being a net borrower is a problem if the borrowed funds are used to finance consumption.</a:t>
            </a:r>
          </a:p>
        </p:txBody>
      </p:sp>
      <p:sp>
        <p:nvSpPr>
          <p:cNvPr id="145410" name="Rectangle 5"/>
          <p:cNvSpPr>
            <a:spLocks noGrp="1" noChangeArrowheads="1"/>
          </p:cNvSpPr>
          <p:nvPr>
            <p:ph type="title"/>
          </p:nvPr>
        </p:nvSpPr>
        <p:spPr>
          <a:noFill/>
        </p:spPr>
        <p:txBody>
          <a:bodyPr/>
          <a:lstStyle/>
          <a:p>
            <a:pPr eaLnBrk="1" hangingPunct="1"/>
            <a:r>
              <a:rPr lang="en-CA" altLang="en-US"/>
              <a:t>Financing International Trade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6627">
                                            <p:txEl>
                                              <p:pRg st="1" end="1"/>
                                            </p:txEl>
                                          </p:spTgt>
                                        </p:tgtEl>
                                        <p:attrNameLst>
                                          <p:attrName>style.visibility</p:attrName>
                                        </p:attrNameLst>
                                      </p:cBhvr>
                                      <p:to>
                                        <p:strVal val="visible"/>
                                      </p:to>
                                    </p:set>
                                    <p:animEffect transition="in" filter="wipe(left)">
                                      <p:cBhvr>
                                        <p:cTn id="7" dur="1000"/>
                                        <p:tgtEl>
                                          <p:spTgt spid="666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7" grpId="0" build="p" bldLvl="3"/>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8675" name="Rectangle 3"/>
          <p:cNvSpPr>
            <a:spLocks noGrp="1" noChangeArrowheads="1"/>
          </p:cNvSpPr>
          <p:nvPr>
            <p:ph idx="1"/>
          </p:nvPr>
        </p:nvSpPr>
        <p:spPr/>
        <p:txBody>
          <a:bodyPr/>
          <a:lstStyle/>
          <a:p>
            <a:pPr marL="107950" eaLnBrk="1" hangingPunct="1"/>
            <a:r>
              <a:rPr lang="en-CA" altLang="en-US"/>
              <a:t>Current Account Balance</a:t>
            </a:r>
          </a:p>
          <a:p>
            <a:pPr marL="107950" lvl="1" eaLnBrk="1" hangingPunct="1"/>
            <a:r>
              <a:rPr lang="en-CA"/>
              <a:t>The current account balance (</a:t>
            </a:r>
            <a:r>
              <a:rPr lang="en-CA" i="1"/>
              <a:t>CAB</a:t>
            </a:r>
            <a:r>
              <a:rPr lang="en-CA"/>
              <a:t>) is</a:t>
            </a:r>
          </a:p>
          <a:p>
            <a:pPr marL="107950" lvl="1" eaLnBrk="1" hangingPunct="1"/>
            <a:r>
              <a:rPr lang="en-CA"/>
              <a:t>	</a:t>
            </a:r>
            <a:r>
              <a:rPr lang="en-CA" i="1"/>
              <a:t>CAB</a:t>
            </a:r>
            <a:r>
              <a:rPr lang="en-CA"/>
              <a:t> = </a:t>
            </a:r>
            <a:r>
              <a:rPr lang="en-CA" i="1"/>
              <a:t>NX</a:t>
            </a:r>
            <a:r>
              <a:rPr lang="en-CA"/>
              <a:t> + Net interest income + Net transfers</a:t>
            </a:r>
          </a:p>
          <a:p>
            <a:pPr marL="107950" lvl="1" eaLnBrk="1" hangingPunct="1"/>
            <a:r>
              <a:rPr lang="en-CA"/>
              <a:t>The main item in the current account balance is net exports (</a:t>
            </a:r>
            <a:r>
              <a:rPr lang="en-CA" i="1"/>
              <a:t>NX</a:t>
            </a:r>
            <a:r>
              <a:rPr lang="en-CA"/>
              <a:t>).</a:t>
            </a:r>
          </a:p>
          <a:p>
            <a:pPr marL="107950" lvl="1" eaLnBrk="1" hangingPunct="1"/>
            <a:r>
              <a:rPr lang="en-CA"/>
              <a:t>The other two items are much smaller and don’t fluctuate much.</a:t>
            </a:r>
          </a:p>
        </p:txBody>
      </p:sp>
      <p:sp>
        <p:nvSpPr>
          <p:cNvPr id="147458" name="Rectangle 5"/>
          <p:cNvSpPr>
            <a:spLocks noGrp="1" noChangeArrowheads="1"/>
          </p:cNvSpPr>
          <p:nvPr>
            <p:ph type="title"/>
          </p:nvPr>
        </p:nvSpPr>
        <p:spPr>
          <a:noFill/>
        </p:spPr>
        <p:txBody>
          <a:bodyPr/>
          <a:lstStyle/>
          <a:p>
            <a:pPr eaLnBrk="1" hangingPunct="1"/>
            <a:r>
              <a:rPr lang="en-CA" altLang="en-US"/>
              <a:t>Financing International Trade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8675">
                                            <p:txEl>
                                              <p:pRg st="1" end="1"/>
                                            </p:txEl>
                                          </p:spTgt>
                                        </p:tgtEl>
                                        <p:attrNameLst>
                                          <p:attrName>style.visibility</p:attrName>
                                        </p:attrNameLst>
                                      </p:cBhvr>
                                      <p:to>
                                        <p:strVal val="visible"/>
                                      </p:to>
                                    </p:set>
                                    <p:animEffect transition="in" filter="wipe(left)">
                                      <p:cBhvr>
                                        <p:cTn id="7" dur="1000"/>
                                        <p:tgtEl>
                                          <p:spTgt spid="668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8675">
                                            <p:txEl>
                                              <p:pRg st="2" end="2"/>
                                            </p:txEl>
                                          </p:spTgt>
                                        </p:tgtEl>
                                        <p:attrNameLst>
                                          <p:attrName>style.visibility</p:attrName>
                                        </p:attrNameLst>
                                      </p:cBhvr>
                                      <p:to>
                                        <p:strVal val="visible"/>
                                      </p:to>
                                    </p:set>
                                    <p:animEffect transition="in" filter="wipe(left)">
                                      <p:cBhvr>
                                        <p:cTn id="12" dur="1000"/>
                                        <p:tgtEl>
                                          <p:spTgt spid="668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8675">
                                            <p:txEl>
                                              <p:pRg st="3" end="3"/>
                                            </p:txEl>
                                          </p:spTgt>
                                        </p:tgtEl>
                                        <p:attrNameLst>
                                          <p:attrName>style.visibility</p:attrName>
                                        </p:attrNameLst>
                                      </p:cBhvr>
                                      <p:to>
                                        <p:strVal val="visible"/>
                                      </p:to>
                                    </p:set>
                                    <p:animEffect transition="in" filter="wipe(left)">
                                      <p:cBhvr>
                                        <p:cTn id="17" dur="1000"/>
                                        <p:tgtEl>
                                          <p:spTgt spid="6686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8675">
                                            <p:txEl>
                                              <p:pRg st="4" end="4"/>
                                            </p:txEl>
                                          </p:spTgt>
                                        </p:tgtEl>
                                        <p:attrNameLst>
                                          <p:attrName>style.visibility</p:attrName>
                                        </p:attrNameLst>
                                      </p:cBhvr>
                                      <p:to>
                                        <p:strVal val="visible"/>
                                      </p:to>
                                    </p:set>
                                    <p:animEffect transition="in" filter="wipe(left)">
                                      <p:cBhvr>
                                        <p:cTn id="22" dur="1000"/>
                                        <p:tgtEl>
                                          <p:spTgt spid="66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5" grpId="0" build="p" bldLvl="3"/>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0723" name="Rectangle 3"/>
          <p:cNvSpPr>
            <a:spLocks noGrp="1" noChangeArrowheads="1"/>
          </p:cNvSpPr>
          <p:nvPr>
            <p:ph idx="1"/>
          </p:nvPr>
        </p:nvSpPr>
        <p:spPr/>
        <p:txBody>
          <a:bodyPr/>
          <a:lstStyle/>
          <a:p>
            <a:pPr marL="107950" lvl="1" eaLnBrk="1" hangingPunct="1"/>
            <a:r>
              <a:rPr lang="en-CA"/>
              <a:t>The </a:t>
            </a:r>
            <a:r>
              <a:rPr lang="en-CA" b="1"/>
              <a:t>government sector surplus or deficit</a:t>
            </a:r>
            <a:r>
              <a:rPr lang="en-CA"/>
              <a:t> is equal to net taxes, </a:t>
            </a:r>
            <a:r>
              <a:rPr lang="en-CA" i="1"/>
              <a:t>T</a:t>
            </a:r>
            <a:r>
              <a:rPr lang="en-CA"/>
              <a:t>, minus government expenditure on goods and services </a:t>
            </a:r>
            <a:r>
              <a:rPr lang="en-CA" i="1"/>
              <a:t>G</a:t>
            </a:r>
            <a:r>
              <a:rPr lang="en-CA"/>
              <a:t>.</a:t>
            </a:r>
          </a:p>
          <a:p>
            <a:pPr marL="107950" lvl="1" eaLnBrk="1" hangingPunct="1"/>
            <a:r>
              <a:rPr lang="en-CA"/>
              <a:t>The </a:t>
            </a:r>
            <a:r>
              <a:rPr lang="en-CA" b="1"/>
              <a:t>private sector surplus or deficit</a:t>
            </a:r>
            <a:r>
              <a:rPr lang="en-CA"/>
              <a:t> is saving, </a:t>
            </a:r>
            <a:r>
              <a:rPr lang="en-CA" i="1"/>
              <a:t>S</a:t>
            </a:r>
            <a:r>
              <a:rPr lang="en-CA"/>
              <a:t>, minus investment, </a:t>
            </a:r>
            <a:r>
              <a:rPr lang="en-CA" i="1"/>
              <a:t>I</a:t>
            </a:r>
            <a:r>
              <a:rPr lang="en-CA"/>
              <a:t>.</a:t>
            </a:r>
          </a:p>
          <a:p>
            <a:pPr marL="107950" lvl="1" eaLnBrk="1" hangingPunct="1"/>
            <a:r>
              <a:rPr lang="en-CA"/>
              <a:t>Net exports is equal to the sum of government sector balance and private sector balance:</a:t>
            </a:r>
          </a:p>
          <a:p>
            <a:pPr marL="107950" lvl="1" algn="ctr" eaLnBrk="1" hangingPunct="1"/>
            <a:r>
              <a:rPr lang="en-CA" i="1"/>
              <a:t>NX</a:t>
            </a:r>
            <a:r>
              <a:rPr lang="en-CA"/>
              <a:t> = (</a:t>
            </a:r>
            <a:r>
              <a:rPr lang="en-CA" i="1"/>
              <a:t>T</a:t>
            </a:r>
            <a:r>
              <a:rPr lang="en-CA"/>
              <a:t> – </a:t>
            </a:r>
            <a:r>
              <a:rPr lang="en-CA" i="1"/>
              <a:t>G</a:t>
            </a:r>
            <a:r>
              <a:rPr lang="en-CA"/>
              <a:t>) + (</a:t>
            </a:r>
            <a:r>
              <a:rPr lang="en-CA" i="1"/>
              <a:t>S</a:t>
            </a:r>
            <a:r>
              <a:rPr lang="en-CA"/>
              <a:t> – </a:t>
            </a:r>
            <a:r>
              <a:rPr lang="en-CA" i="1"/>
              <a:t>I</a:t>
            </a:r>
            <a:r>
              <a:rPr lang="en-CA"/>
              <a:t>)</a:t>
            </a:r>
            <a:r>
              <a:rPr lang="en-CA" sz="2800"/>
              <a:t> </a:t>
            </a:r>
          </a:p>
        </p:txBody>
      </p:sp>
      <p:sp>
        <p:nvSpPr>
          <p:cNvPr id="149506" name="Rectangle 5"/>
          <p:cNvSpPr>
            <a:spLocks noGrp="1" noChangeArrowheads="1"/>
          </p:cNvSpPr>
          <p:nvPr>
            <p:ph type="title"/>
          </p:nvPr>
        </p:nvSpPr>
        <p:spPr>
          <a:noFill/>
        </p:spPr>
        <p:txBody>
          <a:bodyPr/>
          <a:lstStyle/>
          <a:p>
            <a:pPr eaLnBrk="1" hangingPunct="1"/>
            <a:r>
              <a:rPr lang="en-CA" altLang="en-US"/>
              <a:t>Financing International Trade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0723">
                                            <p:txEl>
                                              <p:pRg st="1" end="1"/>
                                            </p:txEl>
                                          </p:spTgt>
                                        </p:tgtEl>
                                        <p:attrNameLst>
                                          <p:attrName>style.visibility</p:attrName>
                                        </p:attrNameLst>
                                      </p:cBhvr>
                                      <p:to>
                                        <p:strVal val="visible"/>
                                      </p:to>
                                    </p:set>
                                    <p:animEffect transition="in" filter="wipe(left)">
                                      <p:cBhvr>
                                        <p:cTn id="7" dur="1000"/>
                                        <p:tgtEl>
                                          <p:spTgt spid="670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0723">
                                            <p:txEl>
                                              <p:pRg st="2" end="2"/>
                                            </p:txEl>
                                          </p:spTgt>
                                        </p:tgtEl>
                                        <p:attrNameLst>
                                          <p:attrName>style.visibility</p:attrName>
                                        </p:attrNameLst>
                                      </p:cBhvr>
                                      <p:to>
                                        <p:strVal val="visible"/>
                                      </p:to>
                                    </p:set>
                                    <p:animEffect transition="in" filter="wipe(left)">
                                      <p:cBhvr>
                                        <p:cTn id="12" dur="1000"/>
                                        <p:tgtEl>
                                          <p:spTgt spid="6707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0723">
                                            <p:txEl>
                                              <p:pRg st="3" end="3"/>
                                            </p:txEl>
                                          </p:spTgt>
                                        </p:tgtEl>
                                        <p:attrNameLst>
                                          <p:attrName>style.visibility</p:attrName>
                                        </p:attrNameLst>
                                      </p:cBhvr>
                                      <p:to>
                                        <p:strVal val="visible"/>
                                      </p:to>
                                    </p:set>
                                    <p:animEffect transition="in" filter="wipe(left)">
                                      <p:cBhvr>
                                        <p:cTn id="17" dur="1000"/>
                                        <p:tgtEl>
                                          <p:spTgt spid="67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3" grpId="0" build="p" bldLvl="3"/>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2771" name="Rectangle 3"/>
          <p:cNvSpPr>
            <a:spLocks noGrp="1" noChangeArrowheads="1"/>
          </p:cNvSpPr>
          <p:nvPr>
            <p:ph idx="1"/>
          </p:nvPr>
        </p:nvSpPr>
        <p:spPr/>
        <p:txBody>
          <a:bodyPr/>
          <a:lstStyle/>
          <a:p>
            <a:pPr marL="107950" lvl="1" eaLnBrk="1" hangingPunct="1"/>
            <a:r>
              <a:rPr lang="en-CA" dirty="0"/>
              <a:t>For the United States in 2016, </a:t>
            </a:r>
          </a:p>
          <a:p>
            <a:pPr marL="107950" lvl="1" eaLnBrk="1" hangingPunct="1">
              <a:buClr>
                <a:schemeClr val="tx1"/>
              </a:buClr>
              <a:buSzPct val="75000"/>
              <a:buFont typeface="Webdings" panose="05030102010509060703" pitchFamily="18" charset="2"/>
              <a:buChar char="&lt;"/>
            </a:pPr>
            <a:r>
              <a:rPr lang="en-CA" dirty="0"/>
              <a:t> Net exports were – $521 billion.</a:t>
            </a:r>
          </a:p>
          <a:p>
            <a:pPr marL="107950" lvl="1" eaLnBrk="1" hangingPunct="1">
              <a:buClr>
                <a:schemeClr val="tx1"/>
              </a:buClr>
              <a:buSzPct val="75000"/>
              <a:buFont typeface="Webdings" panose="05030102010509060703" pitchFamily="18" charset="2"/>
              <a:buChar char="&lt;"/>
            </a:pPr>
            <a:r>
              <a:rPr lang="en-CA" dirty="0"/>
              <a:t> Government sector balance was – $865 billion</a:t>
            </a:r>
          </a:p>
          <a:p>
            <a:pPr marL="107950" lvl="1" eaLnBrk="1" hangingPunct="1">
              <a:buClr>
                <a:schemeClr val="tx1"/>
              </a:buClr>
              <a:buSzPct val="75000"/>
              <a:buFont typeface="Webdings" panose="05030102010509060703" pitchFamily="18" charset="2"/>
              <a:buChar char="&lt;"/>
            </a:pPr>
            <a:r>
              <a:rPr lang="en-CA" dirty="0"/>
              <a:t> Private sector balance was $244 billion</a:t>
            </a:r>
          </a:p>
          <a:p>
            <a:pPr marL="107950" lvl="1" eaLnBrk="1" hangingPunct="1"/>
            <a:r>
              <a:rPr lang="en-CA" dirty="0"/>
              <a:t>Net exports equals the sum of the government sector balance and the private sector balance.</a:t>
            </a:r>
          </a:p>
        </p:txBody>
      </p:sp>
      <p:sp>
        <p:nvSpPr>
          <p:cNvPr id="151554" name="Rectangle 5"/>
          <p:cNvSpPr>
            <a:spLocks noGrp="1" noChangeArrowheads="1"/>
          </p:cNvSpPr>
          <p:nvPr>
            <p:ph type="title"/>
          </p:nvPr>
        </p:nvSpPr>
        <p:spPr>
          <a:noFill/>
        </p:spPr>
        <p:txBody>
          <a:bodyPr/>
          <a:lstStyle/>
          <a:p>
            <a:pPr eaLnBrk="1" hangingPunct="1"/>
            <a:r>
              <a:rPr lang="en-CA" altLang="en-US"/>
              <a:t>Financing International Trade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2771">
                                            <p:txEl>
                                              <p:pRg st="1" end="1"/>
                                            </p:txEl>
                                          </p:spTgt>
                                        </p:tgtEl>
                                        <p:attrNameLst>
                                          <p:attrName>style.visibility</p:attrName>
                                        </p:attrNameLst>
                                      </p:cBhvr>
                                      <p:to>
                                        <p:strVal val="visible"/>
                                      </p:to>
                                    </p:set>
                                    <p:animEffect transition="in" filter="wipe(left)">
                                      <p:cBhvr>
                                        <p:cTn id="7" dur="1000"/>
                                        <p:tgtEl>
                                          <p:spTgt spid="672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2771">
                                            <p:txEl>
                                              <p:pRg st="2" end="2"/>
                                            </p:txEl>
                                          </p:spTgt>
                                        </p:tgtEl>
                                        <p:attrNameLst>
                                          <p:attrName>style.visibility</p:attrName>
                                        </p:attrNameLst>
                                      </p:cBhvr>
                                      <p:to>
                                        <p:strVal val="visible"/>
                                      </p:to>
                                    </p:set>
                                    <p:animEffect transition="in" filter="wipe(left)">
                                      <p:cBhvr>
                                        <p:cTn id="12" dur="1000"/>
                                        <p:tgtEl>
                                          <p:spTgt spid="672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2771">
                                            <p:txEl>
                                              <p:pRg st="3" end="3"/>
                                            </p:txEl>
                                          </p:spTgt>
                                        </p:tgtEl>
                                        <p:attrNameLst>
                                          <p:attrName>style.visibility</p:attrName>
                                        </p:attrNameLst>
                                      </p:cBhvr>
                                      <p:to>
                                        <p:strVal val="visible"/>
                                      </p:to>
                                    </p:set>
                                    <p:animEffect transition="in" filter="wipe(left)">
                                      <p:cBhvr>
                                        <p:cTn id="17" dur="1000"/>
                                        <p:tgtEl>
                                          <p:spTgt spid="6727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2771">
                                            <p:txEl>
                                              <p:pRg st="4" end="4"/>
                                            </p:txEl>
                                          </p:spTgt>
                                        </p:tgtEl>
                                        <p:attrNameLst>
                                          <p:attrName>style.visibility</p:attrName>
                                        </p:attrNameLst>
                                      </p:cBhvr>
                                      <p:to>
                                        <p:strVal val="visible"/>
                                      </p:to>
                                    </p:set>
                                    <p:animEffect transition="in" filter="wipe(left)">
                                      <p:cBhvr>
                                        <p:cTn id="22" dur="1000"/>
                                        <p:tgtEl>
                                          <p:spTgt spid="67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1" grpId="0" build="p" bldLvl="3"/>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3251" name="Rectangle 3"/>
          <p:cNvSpPr>
            <a:spLocks noGrp="1" noChangeArrowheads="1"/>
          </p:cNvSpPr>
          <p:nvPr>
            <p:ph idx="1"/>
          </p:nvPr>
        </p:nvSpPr>
        <p:spPr/>
        <p:txBody>
          <a:bodyPr/>
          <a:lstStyle/>
          <a:p>
            <a:pPr marL="107950" lvl="1" eaLnBrk="1" hangingPunct="1"/>
            <a:r>
              <a:rPr lang="en-CA" b="1" dirty="0">
                <a:solidFill>
                  <a:srgbClr val="1A71B7"/>
                </a:solidFill>
              </a:rPr>
              <a:t>Where is the Exchange Rate?</a:t>
            </a:r>
            <a:r>
              <a:rPr lang="en-CA" dirty="0">
                <a:solidFill>
                  <a:srgbClr val="1A71B7"/>
                </a:solidFill>
              </a:rPr>
              <a:t> </a:t>
            </a:r>
          </a:p>
          <a:p>
            <a:pPr marL="107950" lvl="1" eaLnBrk="1" hangingPunct="1"/>
            <a:r>
              <a:rPr lang="en-CA" dirty="0"/>
              <a:t>In the short run, a fall in the nominal exchange rate lowers the real exchange rate, which makes our imports more costly and our exports more competitive.</a:t>
            </a:r>
          </a:p>
          <a:p>
            <a:pPr marL="107950" lvl="1" eaLnBrk="1" hangingPunct="1"/>
            <a:r>
              <a:rPr lang="en-CA" dirty="0"/>
              <a:t>So in the short run, a fall in the nominal exchange rate decreases the current account deficit.</a:t>
            </a:r>
          </a:p>
          <a:p>
            <a:pPr marL="107950" lvl="1" eaLnBrk="1" hangingPunct="1"/>
            <a:r>
              <a:rPr lang="en-CA" dirty="0"/>
              <a:t>But in the long run, a change in the nominal exchange rate leaves the real exchange rate unchanged. </a:t>
            </a:r>
          </a:p>
          <a:p>
            <a:pPr marL="107950" lvl="1" eaLnBrk="1" hangingPunct="1"/>
            <a:r>
              <a:rPr lang="en-CA" dirty="0"/>
              <a:t>So in the long run, the nominal exchange rate plays no role in influencing the current account balance.</a:t>
            </a:r>
          </a:p>
        </p:txBody>
      </p:sp>
      <p:sp>
        <p:nvSpPr>
          <p:cNvPr id="153602" name="Rectangle 5"/>
          <p:cNvSpPr>
            <a:spLocks noGrp="1" noChangeArrowheads="1"/>
          </p:cNvSpPr>
          <p:nvPr>
            <p:ph type="title"/>
          </p:nvPr>
        </p:nvSpPr>
        <p:spPr>
          <a:noFill/>
        </p:spPr>
        <p:txBody>
          <a:bodyPr/>
          <a:lstStyle/>
          <a:p>
            <a:pPr eaLnBrk="1" hangingPunct="1"/>
            <a:r>
              <a:rPr lang="en-CA" altLang="en-US"/>
              <a:t>Financing International Trade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3251">
                                            <p:txEl>
                                              <p:pRg st="1" end="1"/>
                                            </p:txEl>
                                          </p:spTgt>
                                        </p:tgtEl>
                                        <p:attrNameLst>
                                          <p:attrName>style.visibility</p:attrName>
                                        </p:attrNameLst>
                                      </p:cBhvr>
                                      <p:to>
                                        <p:strVal val="visible"/>
                                      </p:to>
                                    </p:set>
                                    <p:animEffect transition="in" filter="wipe(left)">
                                      <p:cBhvr>
                                        <p:cTn id="7" dur="1000"/>
                                        <p:tgtEl>
                                          <p:spTgt spid="693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3251">
                                            <p:txEl>
                                              <p:pRg st="2" end="2"/>
                                            </p:txEl>
                                          </p:spTgt>
                                        </p:tgtEl>
                                        <p:attrNameLst>
                                          <p:attrName>style.visibility</p:attrName>
                                        </p:attrNameLst>
                                      </p:cBhvr>
                                      <p:to>
                                        <p:strVal val="visible"/>
                                      </p:to>
                                    </p:set>
                                    <p:animEffect transition="in" filter="wipe(left)">
                                      <p:cBhvr>
                                        <p:cTn id="12" dur="1000"/>
                                        <p:tgtEl>
                                          <p:spTgt spid="6932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3251">
                                            <p:txEl>
                                              <p:pRg st="3" end="3"/>
                                            </p:txEl>
                                          </p:spTgt>
                                        </p:tgtEl>
                                        <p:attrNameLst>
                                          <p:attrName>style.visibility</p:attrName>
                                        </p:attrNameLst>
                                      </p:cBhvr>
                                      <p:to>
                                        <p:strVal val="visible"/>
                                      </p:to>
                                    </p:set>
                                    <p:animEffect transition="in" filter="wipe(left)">
                                      <p:cBhvr>
                                        <p:cTn id="17" dur="1000"/>
                                        <p:tgtEl>
                                          <p:spTgt spid="6932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3251">
                                            <p:txEl>
                                              <p:pRg st="4" end="4"/>
                                            </p:txEl>
                                          </p:spTgt>
                                        </p:tgtEl>
                                        <p:attrNameLst>
                                          <p:attrName>style.visibility</p:attrName>
                                        </p:attrNameLst>
                                      </p:cBhvr>
                                      <p:to>
                                        <p:strVal val="visible"/>
                                      </p:to>
                                    </p:set>
                                    <p:animEffect transition="in" filter="wipe(left)">
                                      <p:cBhvr>
                                        <p:cTn id="22" dur="1000"/>
                                        <p:tgtEl>
                                          <p:spTgt spid="69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1"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6099" name="Rectangle 3"/>
          <p:cNvSpPr>
            <a:spLocks noGrp="1" noChangeArrowheads="1"/>
          </p:cNvSpPr>
          <p:nvPr>
            <p:ph idx="1"/>
          </p:nvPr>
        </p:nvSpPr>
        <p:spPr/>
        <p:txBody>
          <a:bodyPr/>
          <a:lstStyle/>
          <a:p>
            <a:pPr marL="107950" lvl="1" eaLnBrk="1" hangingPunct="1"/>
            <a:r>
              <a:rPr lang="en-CA" b="1" dirty="0">
                <a:solidFill>
                  <a:srgbClr val="1A71B7"/>
                </a:solidFill>
              </a:rPr>
              <a:t>Questions About the U.S. Dollar Exchange Rate</a:t>
            </a:r>
          </a:p>
          <a:p>
            <a:pPr marL="107950" lvl="1" eaLnBrk="1" hangingPunct="1"/>
            <a:r>
              <a:rPr lang="en-CA" dirty="0"/>
              <a:t>How is the exchange rate determined?</a:t>
            </a:r>
          </a:p>
          <a:p>
            <a:pPr marL="107950" lvl="1" eaLnBrk="1" hangingPunct="1"/>
            <a:r>
              <a:rPr lang="en-CA" dirty="0"/>
              <a:t>Why does the U.S. dollar sometimes appreciate and sometimes depreciate?</a:t>
            </a:r>
          </a:p>
          <a:p>
            <a:pPr marL="107950" lvl="1" eaLnBrk="1" hangingPunct="1"/>
            <a:r>
              <a:rPr lang="en-CA" dirty="0"/>
              <a:t>How does the Fed operate in the foreign exchange market?</a:t>
            </a:r>
          </a:p>
          <a:p>
            <a:pPr marL="107950" lvl="1" eaLnBrk="1" hangingPunct="1"/>
            <a:r>
              <a:rPr lang="en-CA" dirty="0"/>
              <a:t>How do exchange rate fluctuations influence the balance of trade and the balance of payments? </a:t>
            </a:r>
          </a:p>
          <a:p>
            <a:pPr marL="107950" lvl="1" eaLnBrk="1" hangingPunct="1"/>
            <a:endParaRPr lang="en-CA" dirty="0"/>
          </a:p>
          <a:p>
            <a:pPr marL="107950" lvl="1" eaLnBrk="1" hangingPunct="1"/>
            <a:endParaRPr lang="en-CA" dirty="0"/>
          </a:p>
        </p:txBody>
      </p:sp>
      <p:sp>
        <p:nvSpPr>
          <p:cNvPr id="26626" name="Rectangle 5"/>
          <p:cNvSpPr>
            <a:spLocks noGrp="1" noChangeArrowheads="1"/>
          </p:cNvSpPr>
          <p:nvPr>
            <p:ph type="title"/>
          </p:nvPr>
        </p:nvSpPr>
        <p:spPr>
          <a:noFill/>
        </p:spPr>
        <p:txBody>
          <a:bodyPr/>
          <a:lstStyle/>
          <a:p>
            <a:pPr eaLnBrk="1" hangingPunct="1"/>
            <a:r>
              <a:rPr lang="en-CA" altLang="en-US"/>
              <a:t>The Foreign Exchange Market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6099">
                                            <p:txEl>
                                              <p:pRg st="1" end="1"/>
                                            </p:txEl>
                                          </p:spTgt>
                                        </p:tgtEl>
                                        <p:attrNameLst>
                                          <p:attrName>style.visibility</p:attrName>
                                        </p:attrNameLst>
                                      </p:cBhvr>
                                      <p:to>
                                        <p:strVal val="visible"/>
                                      </p:to>
                                    </p:set>
                                    <p:animEffect transition="in" filter="wipe(left)">
                                      <p:cBhvr>
                                        <p:cTn id="7" dur="1000"/>
                                        <p:tgtEl>
                                          <p:spTgt spid="5160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6099">
                                            <p:txEl>
                                              <p:pRg st="2" end="2"/>
                                            </p:txEl>
                                          </p:spTgt>
                                        </p:tgtEl>
                                        <p:attrNameLst>
                                          <p:attrName>style.visibility</p:attrName>
                                        </p:attrNameLst>
                                      </p:cBhvr>
                                      <p:to>
                                        <p:strVal val="visible"/>
                                      </p:to>
                                    </p:set>
                                    <p:animEffect transition="in" filter="wipe(left)">
                                      <p:cBhvr>
                                        <p:cTn id="12" dur="1000"/>
                                        <p:tgtEl>
                                          <p:spTgt spid="516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6099">
                                            <p:txEl>
                                              <p:pRg st="3" end="3"/>
                                            </p:txEl>
                                          </p:spTgt>
                                        </p:tgtEl>
                                        <p:attrNameLst>
                                          <p:attrName>style.visibility</p:attrName>
                                        </p:attrNameLst>
                                      </p:cBhvr>
                                      <p:to>
                                        <p:strVal val="visible"/>
                                      </p:to>
                                    </p:set>
                                    <p:animEffect transition="in" filter="wipe(left)">
                                      <p:cBhvr>
                                        <p:cTn id="17" dur="1000"/>
                                        <p:tgtEl>
                                          <p:spTgt spid="5160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6099">
                                            <p:txEl>
                                              <p:pRg st="4" end="4"/>
                                            </p:txEl>
                                          </p:spTgt>
                                        </p:tgtEl>
                                        <p:attrNameLst>
                                          <p:attrName>style.visibility</p:attrName>
                                        </p:attrNameLst>
                                      </p:cBhvr>
                                      <p:to>
                                        <p:strVal val="visible"/>
                                      </p:to>
                                    </p:set>
                                    <p:animEffect transition="in" filter="wipe(left)">
                                      <p:cBhvr>
                                        <p:cTn id="22" dur="1000"/>
                                        <p:tgtEl>
                                          <p:spTgt spid="516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uiExpand="1" build="p" bldLvl="3"/>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907" name="Rectangle 3"/>
          <p:cNvSpPr>
            <a:spLocks noGrp="1" noChangeArrowheads="1"/>
          </p:cNvSpPr>
          <p:nvPr>
            <p:ph idx="1"/>
          </p:nvPr>
        </p:nvSpPr>
        <p:spPr/>
        <p:txBody>
          <a:bodyPr/>
          <a:lstStyle/>
          <a:p>
            <a:pPr marL="107950" lvl="1" eaLnBrk="1" hangingPunct="1"/>
            <a:r>
              <a:rPr lang="en-CA" b="1" dirty="0">
                <a:solidFill>
                  <a:srgbClr val="1A71B7"/>
                </a:solidFill>
              </a:rPr>
              <a:t>An Exchange Rate Is a Price</a:t>
            </a:r>
          </a:p>
          <a:p>
            <a:pPr marL="107950" lvl="1" eaLnBrk="1" hangingPunct="1"/>
            <a:r>
              <a:rPr lang="en-CA" dirty="0"/>
              <a:t>An exchange rate is the price—the price of one currency in terms of another.</a:t>
            </a:r>
          </a:p>
          <a:p>
            <a:pPr marL="107950" lvl="1" eaLnBrk="1" hangingPunct="1"/>
            <a:r>
              <a:rPr lang="en-CA" dirty="0"/>
              <a:t>Like all prices, an exchange rate is determined in a market—the foreign exchange market.</a:t>
            </a:r>
          </a:p>
          <a:p>
            <a:pPr marL="107950" lvl="1" eaLnBrk="1" hangingPunct="1"/>
            <a:r>
              <a:rPr lang="en-CA" dirty="0"/>
              <a:t>The U.S. dollar is demanded and supplied by thousands of traders every hour of every day. </a:t>
            </a:r>
          </a:p>
          <a:p>
            <a:pPr marL="107950" lvl="1" eaLnBrk="1" hangingPunct="1"/>
            <a:r>
              <a:rPr lang="en-CA" dirty="0"/>
              <a:t>With many traders and no restrictions, the foreign exchange market is a </a:t>
            </a:r>
            <a:r>
              <a:rPr lang="en-CA" i="1" dirty="0"/>
              <a:t>competitive</a:t>
            </a:r>
            <a:r>
              <a:rPr lang="en-CA" dirty="0"/>
              <a:t> </a:t>
            </a:r>
            <a:r>
              <a:rPr lang="en-CA" i="1" dirty="0"/>
              <a:t>market</a:t>
            </a:r>
            <a:r>
              <a:rPr lang="en-CA" dirty="0"/>
              <a:t>.</a:t>
            </a:r>
          </a:p>
        </p:txBody>
      </p:sp>
      <p:sp>
        <p:nvSpPr>
          <p:cNvPr id="28674" name="Rectangle 5"/>
          <p:cNvSpPr>
            <a:spLocks noGrp="1" noChangeArrowheads="1"/>
          </p:cNvSpPr>
          <p:nvPr>
            <p:ph type="title"/>
          </p:nvPr>
        </p:nvSpPr>
        <p:spPr>
          <a:noFill/>
        </p:spPr>
        <p:txBody>
          <a:bodyPr/>
          <a:lstStyle/>
          <a:p>
            <a:pPr eaLnBrk="1" hangingPunct="1"/>
            <a:r>
              <a:rPr lang="en-CA" altLang="en-US"/>
              <a:t>The Foreign Exchange Market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5907">
                                            <p:txEl>
                                              <p:pRg st="1" end="1"/>
                                            </p:txEl>
                                          </p:spTgt>
                                        </p:tgtEl>
                                        <p:attrNameLst>
                                          <p:attrName>style.visibility</p:attrName>
                                        </p:attrNameLst>
                                      </p:cBhvr>
                                      <p:to>
                                        <p:strVal val="visible"/>
                                      </p:to>
                                    </p:set>
                                    <p:animEffect transition="in" filter="wipe(left)">
                                      <p:cBhvr>
                                        <p:cTn id="7" dur="1000"/>
                                        <p:tgtEl>
                                          <p:spTgt spid="6359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5907">
                                            <p:txEl>
                                              <p:pRg st="2" end="2"/>
                                            </p:txEl>
                                          </p:spTgt>
                                        </p:tgtEl>
                                        <p:attrNameLst>
                                          <p:attrName>style.visibility</p:attrName>
                                        </p:attrNameLst>
                                      </p:cBhvr>
                                      <p:to>
                                        <p:strVal val="visible"/>
                                      </p:to>
                                    </p:set>
                                    <p:animEffect transition="in" filter="wipe(left)">
                                      <p:cBhvr>
                                        <p:cTn id="12" dur="1000"/>
                                        <p:tgtEl>
                                          <p:spTgt spid="6359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5907">
                                            <p:txEl>
                                              <p:pRg st="3" end="3"/>
                                            </p:txEl>
                                          </p:spTgt>
                                        </p:tgtEl>
                                        <p:attrNameLst>
                                          <p:attrName>style.visibility</p:attrName>
                                        </p:attrNameLst>
                                      </p:cBhvr>
                                      <p:to>
                                        <p:strVal val="visible"/>
                                      </p:to>
                                    </p:set>
                                    <p:animEffect transition="in" filter="wipe(left)">
                                      <p:cBhvr>
                                        <p:cTn id="17" dur="1000"/>
                                        <p:tgtEl>
                                          <p:spTgt spid="6359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5907">
                                            <p:txEl>
                                              <p:pRg st="4" end="4"/>
                                            </p:txEl>
                                          </p:spTgt>
                                        </p:tgtEl>
                                        <p:attrNameLst>
                                          <p:attrName>style.visibility</p:attrName>
                                        </p:attrNameLst>
                                      </p:cBhvr>
                                      <p:to>
                                        <p:strVal val="visible"/>
                                      </p:to>
                                    </p:set>
                                    <p:animEffect transition="in" filter="wipe(left)">
                                      <p:cBhvr>
                                        <p:cTn id="22" dur="1000"/>
                                        <p:tgtEl>
                                          <p:spTgt spid="635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uiExpand="1" build="p" bldLvl="3"/>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7955" name="Rectangle 3"/>
          <p:cNvSpPr>
            <a:spLocks noGrp="1" noChangeArrowheads="1"/>
          </p:cNvSpPr>
          <p:nvPr>
            <p:ph idx="1"/>
          </p:nvPr>
        </p:nvSpPr>
        <p:spPr/>
        <p:txBody>
          <a:bodyPr/>
          <a:lstStyle/>
          <a:p>
            <a:pPr marL="107950" eaLnBrk="1" hangingPunct="1"/>
            <a:r>
              <a:rPr lang="en-CA" altLang="en-US" dirty="0"/>
              <a:t>The Demand for One Money Is the Supply of </a:t>
            </a:r>
            <a:br>
              <a:rPr lang="en-CA" altLang="en-US" dirty="0"/>
            </a:br>
            <a:r>
              <a:rPr lang="en-CA" altLang="en-US" dirty="0"/>
              <a:t>Another Money</a:t>
            </a:r>
          </a:p>
          <a:p>
            <a:pPr marL="107950" lvl="1" eaLnBrk="1" hangingPunct="1"/>
            <a:r>
              <a:rPr lang="en-CA" dirty="0"/>
              <a:t>When people who are holding one money want to exchange it for U.S. dollars, they demand U.S. dollars and they supply that other country’s money.</a:t>
            </a:r>
          </a:p>
          <a:p>
            <a:pPr marL="107950" lvl="1" eaLnBrk="1" hangingPunct="1"/>
            <a:r>
              <a:rPr lang="en-CA" dirty="0"/>
              <a:t>So the factors that influence the demand for U.S. dollars also influence the supply of Canadian dollars, E.U. euros, U.K. pounds, and Japanese yen.</a:t>
            </a:r>
          </a:p>
          <a:p>
            <a:pPr marL="107950" lvl="1" eaLnBrk="1" hangingPunct="1"/>
            <a:r>
              <a:rPr lang="en-CA" dirty="0"/>
              <a:t>And the factors that influence the demand for another country’s money also influence the supply of U.S. dollars.</a:t>
            </a:r>
          </a:p>
        </p:txBody>
      </p:sp>
      <p:sp>
        <p:nvSpPr>
          <p:cNvPr id="30722" name="Rectangle 2"/>
          <p:cNvSpPr>
            <a:spLocks noGrp="1" noChangeArrowheads="1"/>
          </p:cNvSpPr>
          <p:nvPr>
            <p:ph type="title"/>
          </p:nvPr>
        </p:nvSpPr>
        <p:spPr/>
        <p:txBody>
          <a:bodyPr/>
          <a:lstStyle/>
          <a:p>
            <a:pPr eaLnBrk="1" hangingPunct="1"/>
            <a:r>
              <a:rPr lang="en-CA" altLang="en-US"/>
              <a:t>The Foreign Exchange Market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7955">
                                            <p:txEl>
                                              <p:pRg st="1" end="1"/>
                                            </p:txEl>
                                          </p:spTgt>
                                        </p:tgtEl>
                                        <p:attrNameLst>
                                          <p:attrName>style.visibility</p:attrName>
                                        </p:attrNameLst>
                                      </p:cBhvr>
                                      <p:to>
                                        <p:strVal val="visible"/>
                                      </p:to>
                                    </p:set>
                                    <p:animEffect transition="in" filter="wipe(left)">
                                      <p:cBhvr>
                                        <p:cTn id="7" dur="1000"/>
                                        <p:tgtEl>
                                          <p:spTgt spid="6379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7955">
                                            <p:txEl>
                                              <p:pRg st="2" end="2"/>
                                            </p:txEl>
                                          </p:spTgt>
                                        </p:tgtEl>
                                        <p:attrNameLst>
                                          <p:attrName>style.visibility</p:attrName>
                                        </p:attrNameLst>
                                      </p:cBhvr>
                                      <p:to>
                                        <p:strVal val="visible"/>
                                      </p:to>
                                    </p:set>
                                    <p:animEffect transition="in" filter="wipe(left)">
                                      <p:cBhvr>
                                        <p:cTn id="12" dur="1000"/>
                                        <p:tgtEl>
                                          <p:spTgt spid="6379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7955">
                                            <p:txEl>
                                              <p:pRg st="3" end="3"/>
                                            </p:txEl>
                                          </p:spTgt>
                                        </p:tgtEl>
                                        <p:attrNameLst>
                                          <p:attrName>style.visibility</p:attrName>
                                        </p:attrNameLst>
                                      </p:cBhvr>
                                      <p:to>
                                        <p:strVal val="visible"/>
                                      </p:to>
                                    </p:set>
                                    <p:animEffect transition="in" filter="wipe(left)">
                                      <p:cBhvr>
                                        <p:cTn id="17" dur="1000"/>
                                        <p:tgtEl>
                                          <p:spTgt spid="6379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5" grpId="0" uiExpand="1" build="p" bldLvl="3"/>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fec8e415532abfbddd21885f3dd521ba9761e88"/>
</p:tagLst>
</file>

<file path=ppt/theme/theme1.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0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US6e</Template>
  <TotalTime>5203</TotalTime>
  <Words>5221</Words>
  <Application>Microsoft Office PowerPoint</Application>
  <PresentationFormat>On-screen Show (4:3)</PresentationFormat>
  <Paragraphs>424</Paragraphs>
  <Slides>69</Slides>
  <Notes>69</Notes>
  <HiddenSlides>7</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1</vt:i4>
      </vt:variant>
      <vt:variant>
        <vt:lpstr>Slide Titles</vt:lpstr>
      </vt:variant>
      <vt:variant>
        <vt:i4>69</vt:i4>
      </vt:variant>
    </vt:vector>
  </HeadingPairs>
  <TitlesOfParts>
    <vt:vector size="83" baseType="lpstr">
      <vt:lpstr>MS PGothic</vt:lpstr>
      <vt:lpstr>Arial</vt:lpstr>
      <vt:lpstr>Calibri</vt:lpstr>
      <vt:lpstr>Futura Condensed</vt:lpstr>
      <vt:lpstr>Gill Sans MT</vt:lpstr>
      <vt:lpstr>Mundo Sans Std Light</vt:lpstr>
      <vt:lpstr>Webdings</vt:lpstr>
      <vt:lpstr>Wingdings</vt:lpstr>
      <vt:lpstr>2_US6e</vt:lpstr>
      <vt:lpstr>3_US6e</vt:lpstr>
      <vt:lpstr>3_Custom Design</vt:lpstr>
      <vt:lpstr>Office Theme</vt:lpstr>
      <vt:lpstr>10_Custom Design</vt:lpstr>
      <vt:lpstr>Image</vt:lpstr>
      <vt:lpstr>PowerPoint Presentation</vt:lpstr>
      <vt:lpstr>PowerPoint Presentation</vt:lpstr>
      <vt:lpstr>After studying this chapter, you will be able to:</vt:lpstr>
      <vt:lpstr>The Foreign Exchange Market</vt:lpstr>
      <vt:lpstr>The Foreign Exchange Market</vt:lpstr>
      <vt:lpstr>The Foreign Exchange Market</vt:lpstr>
      <vt:lpstr>The Foreign Exchange Market</vt:lpstr>
      <vt:lpstr>The Foreign Exchange Market</vt:lpstr>
      <vt:lpstr>The Foreign Exchange Market</vt:lpstr>
      <vt:lpstr>The Foreign Exchange Market</vt:lpstr>
      <vt:lpstr>The Foreign Exchange Market</vt:lpstr>
      <vt:lpstr>The Foreign Exchange Market</vt:lpstr>
      <vt:lpstr>The Foreign Exchange Market</vt:lpstr>
      <vt:lpstr>The Foreign Exchange Market</vt:lpstr>
      <vt:lpstr>PowerPoint Presentation</vt:lpstr>
      <vt:lpstr>The Foreign Exchange Market</vt:lpstr>
      <vt:lpstr>The Foreign Exchange Market</vt:lpstr>
      <vt:lpstr>The Foreign Exchange Market</vt:lpstr>
      <vt:lpstr>The Foreign Exchange Market</vt:lpstr>
      <vt:lpstr>The Foreign Exchange Market</vt:lpstr>
      <vt:lpstr>PowerPoint Presentation</vt:lpstr>
      <vt:lpstr>The Foreign Exchange Market</vt:lpstr>
      <vt:lpstr>The Foreign Exchange Market</vt:lpstr>
      <vt:lpstr>PowerPoint Presentation</vt:lpstr>
      <vt:lpstr>Exchange Rate Fluctuations</vt:lpstr>
      <vt:lpstr>Exchange Rate Fluctuations</vt:lpstr>
      <vt:lpstr>Exchange Rate Fluctuations</vt:lpstr>
      <vt:lpstr>Exchange Rate Fluctuations</vt:lpstr>
      <vt:lpstr>PowerPoint Presentation</vt:lpstr>
      <vt:lpstr>Exchange Rate Fluctuations</vt:lpstr>
      <vt:lpstr>Exchange Rate Fluctuations</vt:lpstr>
      <vt:lpstr>Exchange Rate Fluctuations</vt:lpstr>
      <vt:lpstr>Exchange Rate Fluctuations</vt:lpstr>
      <vt:lpstr>PowerPoint Presentation</vt:lpstr>
      <vt:lpstr>Exchange Rate Fluctuations</vt:lpstr>
      <vt:lpstr>Arbitrage, Speculation, and  Market Fundamentals</vt:lpstr>
      <vt:lpstr>Arbitrage, Speculation, and  Market Fundamentals</vt:lpstr>
      <vt:lpstr>Arbitrage, Speculation, and  Market Fundamentals</vt:lpstr>
      <vt:lpstr>Arbitrage, Speculation, and  Market Fundamentals</vt:lpstr>
      <vt:lpstr>Arbitrage, Speculation, and  Market Fundamentals</vt:lpstr>
      <vt:lpstr>Arbitrage, Speculation, and  Market Fundamentals</vt:lpstr>
      <vt:lpstr>Arbitrage, Speculation, and  Market Fundamentals</vt:lpstr>
      <vt:lpstr>Arbitrage, Speculation, and  Market Fundamentals </vt:lpstr>
      <vt:lpstr>Arbitrage, Speculation, and  Market Fundamentals</vt:lpstr>
      <vt:lpstr>Arbitrage, Speculation, and  Market Fundamentals</vt:lpstr>
      <vt:lpstr>Exchange Rate Policy</vt:lpstr>
      <vt:lpstr>Exchange Rate Policy</vt:lpstr>
      <vt:lpstr>Exchange Rate Policy</vt:lpstr>
      <vt:lpstr>PowerPoint Presentation</vt:lpstr>
      <vt:lpstr>Exchange Rate Policy</vt:lpstr>
      <vt:lpstr>Exchange Rate Policy</vt:lpstr>
      <vt:lpstr>Financing International Trade</vt:lpstr>
      <vt:lpstr>Financing International Trade</vt:lpstr>
      <vt:lpstr>Financing International Trade</vt:lpstr>
      <vt:lpstr>Financing International Trade</vt:lpstr>
      <vt:lpstr>Financing International Trade</vt:lpstr>
      <vt:lpstr>Financing International Trade</vt:lpstr>
      <vt:lpstr>Financing International Trade</vt:lpstr>
      <vt:lpstr>Financing International Trade</vt:lpstr>
      <vt:lpstr>Financing International Trade</vt:lpstr>
      <vt:lpstr>PowerPoint Presentation</vt:lpstr>
      <vt:lpstr>Financing International Trade</vt:lpstr>
      <vt:lpstr>Financing International Trade</vt:lpstr>
      <vt:lpstr>Financing International Trade</vt:lpstr>
      <vt:lpstr>Financing International Trade</vt:lpstr>
      <vt:lpstr>Financing International Trade</vt:lpstr>
      <vt:lpstr>Financing International Trade</vt:lpstr>
      <vt:lpstr>Financing International Trade</vt:lpstr>
      <vt:lpstr>Financing International Trade</vt:lpstr>
    </vt:vector>
  </TitlesOfParts>
  <Company>Pearson Education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Parkin-Bade Chapter 34</dc:title>
  <dc:creator>Robin Bade</dc:creator>
  <cp:lastModifiedBy>Robin</cp:lastModifiedBy>
  <cp:revision>138</cp:revision>
  <dcterms:created xsi:type="dcterms:W3CDTF">2002-04-24T05:17:56Z</dcterms:created>
  <dcterms:modified xsi:type="dcterms:W3CDTF">2017-11-17T00:48:42Z</dcterms:modified>
</cp:coreProperties>
</file>