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3" r:id="rId4"/>
  </p:sldMasterIdLst>
  <p:notesMasterIdLst>
    <p:notesMasterId r:id="rId46"/>
  </p:notesMasterIdLst>
  <p:handoutMasterIdLst>
    <p:handoutMasterId r:id="rId47"/>
  </p:handoutMasterIdLst>
  <p:sldIdLst>
    <p:sldId id="317" r:id="rId5"/>
    <p:sldId id="914" r:id="rId6"/>
    <p:sldId id="915" r:id="rId7"/>
    <p:sldId id="868" r:id="rId8"/>
    <p:sldId id="256" r:id="rId9"/>
    <p:sldId id="257" r:id="rId10"/>
    <p:sldId id="900" r:id="rId11"/>
    <p:sldId id="907" r:id="rId12"/>
    <p:sldId id="908" r:id="rId13"/>
    <p:sldId id="909" r:id="rId14"/>
    <p:sldId id="910" r:id="rId15"/>
    <p:sldId id="905" r:id="rId16"/>
    <p:sldId id="912" r:id="rId17"/>
    <p:sldId id="911" r:id="rId18"/>
    <p:sldId id="924" r:id="rId19"/>
    <p:sldId id="919" r:id="rId20"/>
    <p:sldId id="920" r:id="rId21"/>
    <p:sldId id="921" r:id="rId22"/>
    <p:sldId id="925" r:id="rId23"/>
    <p:sldId id="923" r:id="rId24"/>
    <p:sldId id="922" r:id="rId25"/>
    <p:sldId id="913" r:id="rId26"/>
    <p:sldId id="906" r:id="rId27"/>
    <p:sldId id="917" r:id="rId28"/>
    <p:sldId id="918" r:id="rId29"/>
    <p:sldId id="916" r:id="rId30"/>
    <p:sldId id="869" r:id="rId31"/>
    <p:sldId id="897" r:id="rId32"/>
    <p:sldId id="870" r:id="rId33"/>
    <p:sldId id="872" r:id="rId34"/>
    <p:sldId id="875" r:id="rId35"/>
    <p:sldId id="874" r:id="rId36"/>
    <p:sldId id="894" r:id="rId37"/>
    <p:sldId id="895" r:id="rId38"/>
    <p:sldId id="892" r:id="rId39"/>
    <p:sldId id="893" r:id="rId40"/>
    <p:sldId id="903" r:id="rId41"/>
    <p:sldId id="904" r:id="rId42"/>
    <p:sldId id="901" r:id="rId43"/>
    <p:sldId id="902" r:id="rId44"/>
    <p:sldId id="856" r:id="rId45"/>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a:srgbClr val="D9D9D9"/>
    <a:srgbClr val="7FCC27"/>
    <a:srgbClr val="FFFFFF"/>
    <a:srgbClr val="231F20"/>
    <a:srgbClr val="151628"/>
    <a:srgbClr val="5C2D9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1699" autoAdjust="0"/>
  </p:normalViewPr>
  <p:slideViewPr>
    <p:cSldViewPr snapToGrid="0">
      <p:cViewPr varScale="1">
        <p:scale>
          <a:sx n="85" d="100"/>
          <a:sy n="85" d="100"/>
        </p:scale>
        <p:origin x="519" y="86"/>
      </p:cViewPr>
      <p:guideLst/>
    </p:cSldViewPr>
  </p:slideViewPr>
  <p:notesTextViewPr>
    <p:cViewPr>
      <p:scale>
        <a:sx n="1" d="1"/>
        <a:sy n="1" d="1"/>
      </p:scale>
      <p:origin x="0" y="0"/>
    </p:cViewPr>
  </p:notesTextViewPr>
  <p:notesViewPr>
    <p:cSldViewPr snapToGrid="0">
      <p:cViewPr varScale="1">
        <p:scale>
          <a:sx n="80" d="100"/>
          <a:sy n="80" d="100"/>
        </p:scale>
        <p:origin x="3804"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th Massi" userId="478c1bcf29534cd8" providerId="LiveId" clId="{6DCE3A5A-72E8-4A46-9B4E-D15306F7F347}"/>
    <pc:docChg chg="undo custSel addSld delSld modSld sldOrd delMainMaster delSection modSection">
      <pc:chgData name="Beth Massi" userId="478c1bcf29534cd8" providerId="LiveId" clId="{6DCE3A5A-72E8-4A46-9B4E-D15306F7F347}" dt="2018-03-20T21:59:48.991" v="801" actId="20577"/>
      <pc:docMkLst>
        <pc:docMk/>
      </pc:docMkLst>
      <pc:sldChg chg="del">
        <pc:chgData name="Beth Massi" userId="478c1bcf29534cd8" providerId="LiveId" clId="{6DCE3A5A-72E8-4A46-9B4E-D15306F7F347}" dt="2018-03-20T21:24:01.388" v="28" actId="2696"/>
        <pc:sldMkLst>
          <pc:docMk/>
          <pc:sldMk cId="2225891766" sldId="260"/>
        </pc:sldMkLst>
      </pc:sldChg>
      <pc:sldChg chg="del">
        <pc:chgData name="Beth Massi" userId="478c1bcf29534cd8" providerId="LiveId" clId="{6DCE3A5A-72E8-4A46-9B4E-D15306F7F347}" dt="2018-03-20T21:23:49.038" v="14" actId="2696"/>
        <pc:sldMkLst>
          <pc:docMk/>
          <pc:sldMk cId="2641835760" sldId="263"/>
        </pc:sldMkLst>
      </pc:sldChg>
      <pc:sldChg chg="modNotesTx">
        <pc:chgData name="Beth Massi" userId="478c1bcf29534cd8" providerId="LiveId" clId="{6DCE3A5A-72E8-4A46-9B4E-D15306F7F347}" dt="2018-03-20T21:28:14.050" v="123" actId="6549"/>
        <pc:sldMkLst>
          <pc:docMk/>
          <pc:sldMk cId="410871248" sldId="267"/>
        </pc:sldMkLst>
      </pc:sldChg>
      <pc:sldChg chg="modSp add del setBg modAnim">
        <pc:chgData name="Beth Massi" userId="478c1bcf29534cd8" providerId="LiveId" clId="{6DCE3A5A-72E8-4A46-9B4E-D15306F7F347}" dt="2018-03-20T21:41:34.991" v="348" actId="20577"/>
        <pc:sldMkLst>
          <pc:docMk/>
          <pc:sldMk cId="3806715318" sldId="268"/>
        </pc:sldMkLst>
        <pc:spChg chg="mod">
          <ac:chgData name="Beth Massi" userId="478c1bcf29534cd8" providerId="LiveId" clId="{6DCE3A5A-72E8-4A46-9B4E-D15306F7F347}" dt="2018-03-20T21:40:27.697" v="342" actId="6549"/>
          <ac:spMkLst>
            <pc:docMk/>
            <pc:sldMk cId="3806715318" sldId="268"/>
            <ac:spMk id="2" creationId="{00000000-0000-0000-0000-000000000000}"/>
          </ac:spMkLst>
        </pc:spChg>
        <pc:spChg chg="mod">
          <ac:chgData name="Beth Massi" userId="478c1bcf29534cd8" providerId="LiveId" clId="{6DCE3A5A-72E8-4A46-9B4E-D15306F7F347}" dt="2018-03-20T21:40:45.826" v="343" actId="1076"/>
          <ac:spMkLst>
            <pc:docMk/>
            <pc:sldMk cId="3806715318" sldId="268"/>
            <ac:spMk id="6" creationId="{00000000-0000-0000-0000-000000000000}"/>
          </ac:spMkLst>
        </pc:spChg>
        <pc:picChg chg="mod">
          <ac:chgData name="Beth Massi" userId="478c1bcf29534cd8" providerId="LiveId" clId="{6DCE3A5A-72E8-4A46-9B4E-D15306F7F347}" dt="2018-03-20T21:40:06.722" v="339" actId="1076"/>
          <ac:picMkLst>
            <pc:docMk/>
            <pc:sldMk cId="3806715318" sldId="268"/>
            <ac:picMk id="4" creationId="{00000000-0000-0000-0000-000000000000}"/>
          </ac:picMkLst>
        </pc:picChg>
      </pc:sldChg>
      <pc:sldChg chg="del">
        <pc:chgData name="Beth Massi" userId="478c1bcf29534cd8" providerId="LiveId" clId="{6DCE3A5A-72E8-4A46-9B4E-D15306F7F347}" dt="2018-03-20T21:23:35.198" v="3" actId="2696"/>
        <pc:sldMkLst>
          <pc:docMk/>
          <pc:sldMk cId="889177076" sldId="278"/>
        </pc:sldMkLst>
      </pc:sldChg>
      <pc:sldChg chg="modSp modNotesTx">
        <pc:chgData name="Beth Massi" userId="478c1bcf29534cd8" providerId="LiveId" clId="{6DCE3A5A-72E8-4A46-9B4E-D15306F7F347}" dt="2018-03-20T21:49:32.287" v="397" actId="14100"/>
        <pc:sldMkLst>
          <pc:docMk/>
          <pc:sldMk cId="49448156" sldId="279"/>
        </pc:sldMkLst>
        <pc:spChg chg="mod">
          <ac:chgData name="Beth Massi" userId="478c1bcf29534cd8" providerId="LiveId" clId="{6DCE3A5A-72E8-4A46-9B4E-D15306F7F347}" dt="2018-03-20T21:48:53.743" v="389" actId="1076"/>
          <ac:spMkLst>
            <pc:docMk/>
            <pc:sldMk cId="49448156" sldId="279"/>
            <ac:spMk id="4" creationId="{00000000-0000-0000-0000-000000000000}"/>
          </ac:spMkLst>
        </pc:spChg>
        <pc:spChg chg="mod">
          <ac:chgData name="Beth Massi" userId="478c1bcf29534cd8" providerId="LiveId" clId="{6DCE3A5A-72E8-4A46-9B4E-D15306F7F347}" dt="2018-03-20T21:48:44.134" v="388" actId="14100"/>
          <ac:spMkLst>
            <pc:docMk/>
            <pc:sldMk cId="49448156" sldId="279"/>
            <ac:spMk id="10" creationId="{00000000-0000-0000-0000-000000000000}"/>
          </ac:spMkLst>
        </pc:spChg>
        <pc:spChg chg="mod">
          <ac:chgData name="Beth Massi" userId="478c1bcf29534cd8" providerId="LiveId" clId="{6DCE3A5A-72E8-4A46-9B4E-D15306F7F347}" dt="2018-03-20T21:48:38.356" v="387" actId="14100"/>
          <ac:spMkLst>
            <pc:docMk/>
            <pc:sldMk cId="49448156" sldId="279"/>
            <ac:spMk id="30" creationId="{00000000-0000-0000-0000-000000000000}"/>
          </ac:spMkLst>
        </pc:spChg>
        <pc:spChg chg="mod">
          <ac:chgData name="Beth Massi" userId="478c1bcf29534cd8" providerId="LiveId" clId="{6DCE3A5A-72E8-4A46-9B4E-D15306F7F347}" dt="2018-03-20T21:49:32.287" v="397" actId="14100"/>
          <ac:spMkLst>
            <pc:docMk/>
            <pc:sldMk cId="49448156" sldId="279"/>
            <ac:spMk id="37" creationId="{BC2F7037-35A1-4512-A32C-64E5ECAEE189}"/>
          </ac:spMkLst>
        </pc:spChg>
        <pc:spChg chg="mod">
          <ac:chgData name="Beth Massi" userId="478c1bcf29534cd8" providerId="LiveId" clId="{6DCE3A5A-72E8-4A46-9B4E-D15306F7F347}" dt="2018-03-20T21:49:25.602" v="396" actId="14100"/>
          <ac:spMkLst>
            <pc:docMk/>
            <pc:sldMk cId="49448156" sldId="279"/>
            <ac:spMk id="38" creationId="{B6635CF6-C36F-4C56-A0E4-973EE65C5FFC}"/>
          </ac:spMkLst>
        </pc:spChg>
        <pc:spChg chg="mod">
          <ac:chgData name="Beth Massi" userId="478c1bcf29534cd8" providerId="LiveId" clId="{6DCE3A5A-72E8-4A46-9B4E-D15306F7F347}" dt="2018-03-20T21:26:15.471" v="119" actId="6549"/>
          <ac:spMkLst>
            <pc:docMk/>
            <pc:sldMk cId="49448156" sldId="279"/>
            <ac:spMk id="39" creationId="{C0FA3E5D-C80E-4CFA-BFDE-C88EC0212DD0}"/>
          </ac:spMkLst>
        </pc:spChg>
        <pc:spChg chg="mod">
          <ac:chgData name="Beth Massi" userId="478c1bcf29534cd8" providerId="LiveId" clId="{6DCE3A5A-72E8-4A46-9B4E-D15306F7F347}" dt="2018-03-20T21:49:04.172" v="392" actId="14100"/>
          <ac:spMkLst>
            <pc:docMk/>
            <pc:sldMk cId="49448156" sldId="279"/>
            <ac:spMk id="62" creationId="{9C4FAAD4-D841-4246-B51F-69DED46E476C}"/>
          </ac:spMkLst>
        </pc:spChg>
        <pc:spChg chg="mod">
          <ac:chgData name="Beth Massi" userId="478c1bcf29534cd8" providerId="LiveId" clId="{6DCE3A5A-72E8-4A46-9B4E-D15306F7F347}" dt="2018-03-20T21:49:09.564" v="393" actId="14100"/>
          <ac:spMkLst>
            <pc:docMk/>
            <pc:sldMk cId="49448156" sldId="279"/>
            <ac:spMk id="63" creationId="{848EACA7-7F3B-4462-A8F3-BFCA71CA34B5}"/>
          </ac:spMkLst>
        </pc:spChg>
        <pc:spChg chg="mod">
          <ac:chgData name="Beth Massi" userId="478c1bcf29534cd8" providerId="LiveId" clId="{6DCE3A5A-72E8-4A46-9B4E-D15306F7F347}" dt="2018-03-20T21:49:13.610" v="394" actId="14100"/>
          <ac:spMkLst>
            <pc:docMk/>
            <pc:sldMk cId="49448156" sldId="279"/>
            <ac:spMk id="64" creationId="{99351268-B0C1-4246-9A60-90108E818956}"/>
          </ac:spMkLst>
        </pc:spChg>
        <pc:spChg chg="mod">
          <ac:chgData name="Beth Massi" userId="478c1bcf29534cd8" providerId="LiveId" clId="{6DCE3A5A-72E8-4A46-9B4E-D15306F7F347}" dt="2018-03-20T21:49:19.874" v="395" actId="14100"/>
          <ac:spMkLst>
            <pc:docMk/>
            <pc:sldMk cId="49448156" sldId="279"/>
            <ac:spMk id="65" creationId="{34542F12-3579-456B-BDF0-C79365885150}"/>
          </ac:spMkLst>
        </pc:spChg>
        <pc:grpChg chg="mod">
          <ac:chgData name="Beth Massi" userId="478c1bcf29534cd8" providerId="LiveId" clId="{6DCE3A5A-72E8-4A46-9B4E-D15306F7F347}" dt="2018-03-20T21:24:10.365" v="29" actId="14100"/>
          <ac:grpSpMkLst>
            <pc:docMk/>
            <pc:sldMk cId="49448156" sldId="279"/>
            <ac:grpSpMk id="5" creationId="{BF3C05F6-5643-4514-9015-EADA69635388}"/>
          </ac:grpSpMkLst>
        </pc:grpChg>
      </pc:sldChg>
      <pc:sldChg chg="add ord modNotesTx">
        <pc:chgData name="Beth Massi" userId="478c1bcf29534cd8" providerId="LiveId" clId="{6DCE3A5A-72E8-4A46-9B4E-D15306F7F347}" dt="2018-03-20T21:42:19.483" v="379" actId="20577"/>
        <pc:sldMkLst>
          <pc:docMk/>
          <pc:sldMk cId="711372276" sldId="283"/>
        </pc:sldMkLst>
      </pc:sldChg>
      <pc:sldChg chg="modNotesTx">
        <pc:chgData name="Beth Massi" userId="478c1bcf29534cd8" providerId="LiveId" clId="{6DCE3A5A-72E8-4A46-9B4E-D15306F7F347}" dt="2018-03-20T21:27:53.166" v="122" actId="6549"/>
        <pc:sldMkLst>
          <pc:docMk/>
          <pc:sldMk cId="2492523884" sldId="286"/>
        </pc:sldMkLst>
      </pc:sldChg>
      <pc:sldChg chg="addSp modSp add modNotesTx">
        <pc:chgData name="Beth Massi" userId="478c1bcf29534cd8" providerId="LiveId" clId="{6DCE3A5A-72E8-4A46-9B4E-D15306F7F347}" dt="2018-03-20T21:59:48.991" v="801" actId="20577"/>
        <pc:sldMkLst>
          <pc:docMk/>
          <pc:sldMk cId="921799083" sldId="288"/>
        </pc:sldMkLst>
        <pc:spChg chg="add mod">
          <ac:chgData name="Beth Massi" userId="478c1bcf29534cd8" providerId="LiveId" clId="{6DCE3A5A-72E8-4A46-9B4E-D15306F7F347}" dt="2018-03-20T21:54:49.710" v="467" actId="6549"/>
          <ac:spMkLst>
            <pc:docMk/>
            <pc:sldMk cId="921799083" sldId="288"/>
            <ac:spMk id="3" creationId="{FC7D8F6D-18A1-46A8-ACEB-63BDB8705636}"/>
          </ac:spMkLst>
        </pc:spChg>
        <pc:spChg chg="mod">
          <ac:chgData name="Beth Massi" userId="478c1bcf29534cd8" providerId="LiveId" clId="{6DCE3A5A-72E8-4A46-9B4E-D15306F7F347}" dt="2018-03-20T21:55:20.179" v="472" actId="20577"/>
          <ac:spMkLst>
            <pc:docMk/>
            <pc:sldMk cId="921799083" sldId="288"/>
            <ac:spMk id="4" creationId="{ABADB2D2-C81E-4000-942E-0EE27059D868}"/>
          </ac:spMkLst>
        </pc:spChg>
      </pc:sldChg>
      <pc:sldChg chg="modNotesTx">
        <pc:chgData name="Beth Massi" userId="478c1bcf29534cd8" providerId="LiveId" clId="{6DCE3A5A-72E8-4A46-9B4E-D15306F7F347}" dt="2018-03-20T21:27:23.593" v="120" actId="6549"/>
        <pc:sldMkLst>
          <pc:docMk/>
          <pc:sldMk cId="3493761638" sldId="290"/>
        </pc:sldMkLst>
      </pc:sldChg>
      <pc:sldChg chg="modNotesTx">
        <pc:chgData name="Beth Massi" userId="478c1bcf29534cd8" providerId="LiveId" clId="{6DCE3A5A-72E8-4A46-9B4E-D15306F7F347}" dt="2018-03-20T21:31:07.021" v="196" actId="6549"/>
        <pc:sldMkLst>
          <pc:docMk/>
          <pc:sldMk cId="1668825844" sldId="293"/>
        </pc:sldMkLst>
      </pc:sldChg>
      <pc:sldChg chg="addSp delSp modSp modNotesTx">
        <pc:chgData name="Beth Massi" userId="478c1bcf29534cd8" providerId="LiveId" clId="{6DCE3A5A-72E8-4A46-9B4E-D15306F7F347}" dt="2018-03-20T21:33:35.671" v="235" actId="6549"/>
        <pc:sldMkLst>
          <pc:docMk/>
          <pc:sldMk cId="1162146278" sldId="294"/>
        </pc:sldMkLst>
        <pc:picChg chg="add del">
          <ac:chgData name="Beth Massi" userId="478c1bcf29534cd8" providerId="LiveId" clId="{6DCE3A5A-72E8-4A46-9B4E-D15306F7F347}" dt="2018-03-20T21:33:19.341" v="203" actId="478"/>
          <ac:picMkLst>
            <pc:docMk/>
            <pc:sldMk cId="1162146278" sldId="294"/>
            <ac:picMk id="2" creationId="{679507CB-DFAC-4573-8D5B-953CDF266ECC}"/>
          </ac:picMkLst>
        </pc:picChg>
        <pc:picChg chg="add del mod">
          <ac:chgData name="Beth Massi" userId="478c1bcf29534cd8" providerId="LiveId" clId="{6DCE3A5A-72E8-4A46-9B4E-D15306F7F347}" dt="2018-03-20T21:33:18.872" v="202" actId="6549"/>
          <ac:picMkLst>
            <pc:docMk/>
            <pc:sldMk cId="1162146278" sldId="294"/>
            <ac:picMk id="10" creationId="{1A3C5B45-C481-481E-8C8C-54517987F814}"/>
          </ac:picMkLst>
        </pc:picChg>
      </pc:sldChg>
      <pc:sldChg chg="del">
        <pc:chgData name="Beth Massi" userId="478c1bcf29534cd8" providerId="LiveId" clId="{6DCE3A5A-72E8-4A46-9B4E-D15306F7F347}" dt="2018-03-20T21:23:39.952" v="7" actId="2696"/>
        <pc:sldMkLst>
          <pc:docMk/>
          <pc:sldMk cId="1561852763" sldId="300"/>
        </pc:sldMkLst>
      </pc:sldChg>
      <pc:sldChg chg="del">
        <pc:chgData name="Beth Massi" userId="478c1bcf29534cd8" providerId="LiveId" clId="{6DCE3A5A-72E8-4A46-9B4E-D15306F7F347}" dt="2018-03-20T21:23:41.564" v="8" actId="2696"/>
        <pc:sldMkLst>
          <pc:docMk/>
          <pc:sldMk cId="1954814125" sldId="301"/>
        </pc:sldMkLst>
      </pc:sldChg>
      <pc:sldChg chg="del">
        <pc:chgData name="Beth Massi" userId="478c1bcf29534cd8" providerId="LiveId" clId="{6DCE3A5A-72E8-4A46-9B4E-D15306F7F347}" dt="2018-03-20T21:23:22.789" v="0" actId="2696"/>
        <pc:sldMkLst>
          <pc:docMk/>
          <pc:sldMk cId="3618489806" sldId="302"/>
        </pc:sldMkLst>
      </pc:sldChg>
      <pc:sldChg chg="del modNotesTx">
        <pc:chgData name="Beth Massi" userId="478c1bcf29534cd8" providerId="LiveId" clId="{6DCE3A5A-72E8-4A46-9B4E-D15306F7F347}" dt="2018-03-20T21:23:30.536" v="2" actId="2696"/>
        <pc:sldMkLst>
          <pc:docMk/>
          <pc:sldMk cId="4264624648" sldId="303"/>
        </pc:sldMkLst>
      </pc:sldChg>
      <pc:sldChg chg="del">
        <pc:chgData name="Beth Massi" userId="478c1bcf29534cd8" providerId="LiveId" clId="{6DCE3A5A-72E8-4A46-9B4E-D15306F7F347}" dt="2018-03-20T21:23:46.362" v="12" actId="2696"/>
        <pc:sldMkLst>
          <pc:docMk/>
          <pc:sldMk cId="1114045476" sldId="304"/>
        </pc:sldMkLst>
      </pc:sldChg>
      <pc:sldChg chg="del">
        <pc:chgData name="Beth Massi" userId="478c1bcf29534cd8" providerId="LiveId" clId="{6DCE3A5A-72E8-4A46-9B4E-D15306F7F347}" dt="2018-03-20T21:23:47.466" v="13" actId="2696"/>
        <pc:sldMkLst>
          <pc:docMk/>
          <pc:sldMk cId="3535947413" sldId="306"/>
        </pc:sldMkLst>
      </pc:sldChg>
      <pc:sldChg chg="del">
        <pc:chgData name="Beth Massi" userId="478c1bcf29534cd8" providerId="LiveId" clId="{6DCE3A5A-72E8-4A46-9B4E-D15306F7F347}" dt="2018-03-20T21:23:42.453" v="9" actId="2696"/>
        <pc:sldMkLst>
          <pc:docMk/>
          <pc:sldMk cId="998524925" sldId="307"/>
        </pc:sldMkLst>
      </pc:sldChg>
      <pc:sldChg chg="del">
        <pc:chgData name="Beth Massi" userId="478c1bcf29534cd8" providerId="LiveId" clId="{6DCE3A5A-72E8-4A46-9B4E-D15306F7F347}" dt="2018-03-20T21:23:44.083" v="10" actId="2696"/>
        <pc:sldMkLst>
          <pc:docMk/>
          <pc:sldMk cId="498056501" sldId="309"/>
        </pc:sldMkLst>
      </pc:sldChg>
      <pc:sldChg chg="del">
        <pc:chgData name="Beth Massi" userId="478c1bcf29534cd8" providerId="LiveId" clId="{6DCE3A5A-72E8-4A46-9B4E-D15306F7F347}" dt="2018-03-20T21:23:38.419" v="6" actId="2696"/>
        <pc:sldMkLst>
          <pc:docMk/>
          <pc:sldMk cId="990085348" sldId="310"/>
        </pc:sldMkLst>
      </pc:sldChg>
      <pc:sldChg chg="del">
        <pc:chgData name="Beth Massi" userId="478c1bcf29534cd8" providerId="LiveId" clId="{6DCE3A5A-72E8-4A46-9B4E-D15306F7F347}" dt="2018-03-20T21:23:36.200" v="4" actId="2696"/>
        <pc:sldMkLst>
          <pc:docMk/>
          <pc:sldMk cId="753901108" sldId="311"/>
        </pc:sldMkLst>
      </pc:sldChg>
      <pc:sldChg chg="del">
        <pc:chgData name="Beth Massi" userId="478c1bcf29534cd8" providerId="LiveId" clId="{6DCE3A5A-72E8-4A46-9B4E-D15306F7F347}" dt="2018-03-20T21:23:37.119" v="5" actId="2696"/>
        <pc:sldMkLst>
          <pc:docMk/>
          <pc:sldMk cId="2680804071" sldId="312"/>
        </pc:sldMkLst>
      </pc:sldChg>
      <pc:sldChg chg="del">
        <pc:chgData name="Beth Massi" userId="478c1bcf29534cd8" providerId="LiveId" clId="{6DCE3A5A-72E8-4A46-9B4E-D15306F7F347}" dt="2018-03-20T21:23:45.248" v="11" actId="2696"/>
        <pc:sldMkLst>
          <pc:docMk/>
          <pc:sldMk cId="220935854" sldId="313"/>
        </pc:sldMkLst>
      </pc:sldChg>
      <pc:sldChg chg="modSp modNotesTx">
        <pc:chgData name="Beth Massi" userId="478c1bcf29534cd8" providerId="LiveId" clId="{6DCE3A5A-72E8-4A46-9B4E-D15306F7F347}" dt="2018-03-20T21:51:11.378" v="419" actId="6549"/>
        <pc:sldMkLst>
          <pc:docMk/>
          <pc:sldMk cId="4015631331" sldId="314"/>
        </pc:sldMkLst>
        <pc:spChg chg="mod">
          <ac:chgData name="Beth Massi" userId="478c1bcf29534cd8" providerId="LiveId" clId="{6DCE3A5A-72E8-4A46-9B4E-D15306F7F347}" dt="2018-03-20T21:51:11.378" v="419" actId="6549"/>
          <ac:spMkLst>
            <pc:docMk/>
            <pc:sldMk cId="4015631331" sldId="314"/>
            <ac:spMk id="4" creationId="{FCD350CA-17B9-44D5-B832-34F61CA368CD}"/>
          </ac:spMkLst>
        </pc:spChg>
      </pc:sldChg>
      <pc:sldChg chg="del">
        <pc:chgData name="Beth Massi" userId="478c1bcf29534cd8" providerId="LiveId" clId="{6DCE3A5A-72E8-4A46-9B4E-D15306F7F347}" dt="2018-03-20T21:32:00.651" v="197" actId="2696"/>
        <pc:sldMkLst>
          <pc:docMk/>
          <pc:sldMk cId="3216331177" sldId="315"/>
        </pc:sldMkLst>
      </pc:sldChg>
      <pc:sldChg chg="modNotesTx">
        <pc:chgData name="Beth Massi" userId="478c1bcf29534cd8" providerId="LiveId" clId="{6DCE3A5A-72E8-4A46-9B4E-D15306F7F347}" dt="2018-03-20T21:34:01.567" v="240" actId="20577"/>
        <pc:sldMkLst>
          <pc:docMk/>
          <pc:sldMk cId="1336262823" sldId="316"/>
        </pc:sldMkLst>
      </pc:sldChg>
      <pc:sldChg chg="del">
        <pc:chgData name="Beth Massi" userId="478c1bcf29534cd8" providerId="LiveId" clId="{6DCE3A5A-72E8-4A46-9B4E-D15306F7F347}" dt="2018-03-20T21:23:51.461" v="15" actId="2696"/>
        <pc:sldMkLst>
          <pc:docMk/>
          <pc:sldMk cId="945167913" sldId="317"/>
        </pc:sldMkLst>
      </pc:sldChg>
      <pc:sldMasterChg chg="del delSldLayout">
        <pc:chgData name="Beth Massi" userId="478c1bcf29534cd8" providerId="LiveId" clId="{6DCE3A5A-72E8-4A46-9B4E-D15306F7F347}" dt="2018-03-20T21:23:51.477" v="27" actId="2696"/>
        <pc:sldMasterMkLst>
          <pc:docMk/>
          <pc:sldMasterMk cId="1584992142" sldId="2147483751"/>
        </pc:sldMasterMkLst>
        <pc:sldLayoutChg chg="del">
          <pc:chgData name="Beth Massi" userId="478c1bcf29534cd8" providerId="LiveId" clId="{6DCE3A5A-72E8-4A46-9B4E-D15306F7F347}" dt="2018-03-20T21:23:51.461" v="16" actId="2696"/>
          <pc:sldLayoutMkLst>
            <pc:docMk/>
            <pc:sldMasterMk cId="1584992142" sldId="2147483751"/>
            <pc:sldLayoutMk cId="1749319771" sldId="2147483752"/>
          </pc:sldLayoutMkLst>
        </pc:sldLayoutChg>
        <pc:sldLayoutChg chg="del">
          <pc:chgData name="Beth Massi" userId="478c1bcf29534cd8" providerId="LiveId" clId="{6DCE3A5A-72E8-4A46-9B4E-D15306F7F347}" dt="2018-03-20T21:23:51.461" v="17" actId="2696"/>
          <pc:sldLayoutMkLst>
            <pc:docMk/>
            <pc:sldMasterMk cId="1584992142" sldId="2147483751"/>
            <pc:sldLayoutMk cId="191920327" sldId="2147483753"/>
          </pc:sldLayoutMkLst>
        </pc:sldLayoutChg>
        <pc:sldLayoutChg chg="del">
          <pc:chgData name="Beth Massi" userId="478c1bcf29534cd8" providerId="LiveId" clId="{6DCE3A5A-72E8-4A46-9B4E-D15306F7F347}" dt="2018-03-20T21:23:51.461" v="18" actId="2696"/>
          <pc:sldLayoutMkLst>
            <pc:docMk/>
            <pc:sldMasterMk cId="1584992142" sldId="2147483751"/>
            <pc:sldLayoutMk cId="1594602542" sldId="2147483754"/>
          </pc:sldLayoutMkLst>
        </pc:sldLayoutChg>
        <pc:sldLayoutChg chg="del">
          <pc:chgData name="Beth Massi" userId="478c1bcf29534cd8" providerId="LiveId" clId="{6DCE3A5A-72E8-4A46-9B4E-D15306F7F347}" dt="2018-03-20T21:23:51.461" v="19" actId="2696"/>
          <pc:sldLayoutMkLst>
            <pc:docMk/>
            <pc:sldMasterMk cId="1584992142" sldId="2147483751"/>
            <pc:sldLayoutMk cId="3705499826" sldId="2147483755"/>
          </pc:sldLayoutMkLst>
        </pc:sldLayoutChg>
        <pc:sldLayoutChg chg="del">
          <pc:chgData name="Beth Massi" userId="478c1bcf29534cd8" providerId="LiveId" clId="{6DCE3A5A-72E8-4A46-9B4E-D15306F7F347}" dt="2018-03-20T21:23:51.461" v="20" actId="2696"/>
          <pc:sldLayoutMkLst>
            <pc:docMk/>
            <pc:sldMasterMk cId="1584992142" sldId="2147483751"/>
            <pc:sldLayoutMk cId="1144200305" sldId="2147483756"/>
          </pc:sldLayoutMkLst>
        </pc:sldLayoutChg>
        <pc:sldLayoutChg chg="del">
          <pc:chgData name="Beth Massi" userId="478c1bcf29534cd8" providerId="LiveId" clId="{6DCE3A5A-72E8-4A46-9B4E-D15306F7F347}" dt="2018-03-20T21:23:51.461" v="21" actId="2696"/>
          <pc:sldLayoutMkLst>
            <pc:docMk/>
            <pc:sldMasterMk cId="1584992142" sldId="2147483751"/>
            <pc:sldLayoutMk cId="1393517213" sldId="2147483757"/>
          </pc:sldLayoutMkLst>
        </pc:sldLayoutChg>
        <pc:sldLayoutChg chg="del">
          <pc:chgData name="Beth Massi" userId="478c1bcf29534cd8" providerId="LiveId" clId="{6DCE3A5A-72E8-4A46-9B4E-D15306F7F347}" dt="2018-03-20T21:23:51.461" v="22" actId="2696"/>
          <pc:sldLayoutMkLst>
            <pc:docMk/>
            <pc:sldMasterMk cId="1584992142" sldId="2147483751"/>
            <pc:sldLayoutMk cId="3465711929" sldId="2147483758"/>
          </pc:sldLayoutMkLst>
        </pc:sldLayoutChg>
        <pc:sldLayoutChg chg="del">
          <pc:chgData name="Beth Massi" userId="478c1bcf29534cd8" providerId="LiveId" clId="{6DCE3A5A-72E8-4A46-9B4E-D15306F7F347}" dt="2018-03-20T21:23:51.461" v="23" actId="2696"/>
          <pc:sldLayoutMkLst>
            <pc:docMk/>
            <pc:sldMasterMk cId="1584992142" sldId="2147483751"/>
            <pc:sldLayoutMk cId="3708756837" sldId="2147483759"/>
          </pc:sldLayoutMkLst>
        </pc:sldLayoutChg>
        <pc:sldLayoutChg chg="del">
          <pc:chgData name="Beth Massi" userId="478c1bcf29534cd8" providerId="LiveId" clId="{6DCE3A5A-72E8-4A46-9B4E-D15306F7F347}" dt="2018-03-20T21:23:51.477" v="24" actId="2696"/>
          <pc:sldLayoutMkLst>
            <pc:docMk/>
            <pc:sldMasterMk cId="1584992142" sldId="2147483751"/>
            <pc:sldLayoutMk cId="2586189711" sldId="2147483760"/>
          </pc:sldLayoutMkLst>
        </pc:sldLayoutChg>
        <pc:sldLayoutChg chg="del">
          <pc:chgData name="Beth Massi" userId="478c1bcf29534cd8" providerId="LiveId" clId="{6DCE3A5A-72E8-4A46-9B4E-D15306F7F347}" dt="2018-03-20T21:23:51.477" v="25" actId="2696"/>
          <pc:sldLayoutMkLst>
            <pc:docMk/>
            <pc:sldMasterMk cId="1584992142" sldId="2147483751"/>
            <pc:sldLayoutMk cId="1651840357" sldId="2147483761"/>
          </pc:sldLayoutMkLst>
        </pc:sldLayoutChg>
        <pc:sldLayoutChg chg="del">
          <pc:chgData name="Beth Massi" userId="478c1bcf29534cd8" providerId="LiveId" clId="{6DCE3A5A-72E8-4A46-9B4E-D15306F7F347}" dt="2018-03-20T21:23:51.477" v="26" actId="2696"/>
          <pc:sldLayoutMkLst>
            <pc:docMk/>
            <pc:sldMasterMk cId="1584992142" sldId="2147483751"/>
            <pc:sldLayoutMk cId="3785253847" sldId="2147483762"/>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B109183-6A97-499C-A537-A98260FD926B}"/>
              </a:ext>
            </a:extLst>
          </p:cNvPr>
          <p:cNvSpPr>
            <a:spLocks noGrp="1"/>
          </p:cNvSpPr>
          <p:nvPr>
            <p:ph type="hdr" sz="quarter"/>
          </p:nvPr>
        </p:nvSpPr>
        <p:spPr>
          <a:xfrm>
            <a:off x="0" y="1"/>
            <a:ext cx="3170238" cy="481013"/>
          </a:xfrm>
          <a:prstGeom prst="rect">
            <a:avLst/>
          </a:prstGeom>
        </p:spPr>
        <p:txBody>
          <a:bodyPr vert="horz" lIns="91429" tIns="45715" rIns="91429" bIns="45715" rtlCol="0"/>
          <a:lstStyle>
            <a:lvl1pPr algn="l">
              <a:defRPr sz="1200"/>
            </a:lvl1pPr>
          </a:lstStyle>
          <a:p>
            <a:endParaRPr lang="en-US"/>
          </a:p>
        </p:txBody>
      </p:sp>
      <p:sp>
        <p:nvSpPr>
          <p:cNvPr id="3" name="Date Placeholder 2">
            <a:extLst>
              <a:ext uri="{FF2B5EF4-FFF2-40B4-BE49-F238E27FC236}">
                <a16:creationId xmlns:a16="http://schemas.microsoft.com/office/drawing/2014/main" id="{8B7B27EE-C43D-48BC-BE7F-8AA923ADF511}"/>
              </a:ext>
            </a:extLst>
          </p:cNvPr>
          <p:cNvSpPr>
            <a:spLocks noGrp="1"/>
          </p:cNvSpPr>
          <p:nvPr>
            <p:ph type="dt" sz="quarter" idx="1"/>
          </p:nvPr>
        </p:nvSpPr>
        <p:spPr>
          <a:xfrm>
            <a:off x="4143375" y="1"/>
            <a:ext cx="3170238" cy="481013"/>
          </a:xfrm>
          <a:prstGeom prst="rect">
            <a:avLst/>
          </a:prstGeom>
        </p:spPr>
        <p:txBody>
          <a:bodyPr vert="horz" lIns="91429" tIns="45715" rIns="91429" bIns="45715" rtlCol="0"/>
          <a:lstStyle>
            <a:lvl1pPr algn="r">
              <a:defRPr sz="1200"/>
            </a:lvl1pPr>
          </a:lstStyle>
          <a:p>
            <a:fld id="{6A4A805B-461C-4670-9402-81E801250286}" type="datetimeFigureOut">
              <a:rPr lang="en-US" smtClean="0"/>
              <a:t>7/25/2020</a:t>
            </a:fld>
            <a:endParaRPr lang="en-US"/>
          </a:p>
        </p:txBody>
      </p:sp>
      <p:sp>
        <p:nvSpPr>
          <p:cNvPr id="4" name="Footer Placeholder 3">
            <a:extLst>
              <a:ext uri="{FF2B5EF4-FFF2-40B4-BE49-F238E27FC236}">
                <a16:creationId xmlns:a16="http://schemas.microsoft.com/office/drawing/2014/main" id="{ECE6E46E-E7C4-451B-8240-39427C18E875}"/>
              </a:ext>
            </a:extLst>
          </p:cNvPr>
          <p:cNvSpPr>
            <a:spLocks noGrp="1"/>
          </p:cNvSpPr>
          <p:nvPr>
            <p:ph type="ftr" sz="quarter" idx="2"/>
          </p:nvPr>
        </p:nvSpPr>
        <p:spPr>
          <a:xfrm>
            <a:off x="0" y="9120188"/>
            <a:ext cx="3170238" cy="481012"/>
          </a:xfrm>
          <a:prstGeom prst="rect">
            <a:avLst/>
          </a:prstGeom>
        </p:spPr>
        <p:txBody>
          <a:bodyPr vert="horz" lIns="91429" tIns="45715" rIns="91429" bIns="45715"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3B97971-52EE-4BDD-A93C-B1B507E4CC55}"/>
              </a:ext>
            </a:extLst>
          </p:cNvPr>
          <p:cNvSpPr>
            <a:spLocks noGrp="1"/>
          </p:cNvSpPr>
          <p:nvPr>
            <p:ph type="sldNum" sz="quarter" idx="3"/>
          </p:nvPr>
        </p:nvSpPr>
        <p:spPr>
          <a:xfrm>
            <a:off x="4143375" y="9120188"/>
            <a:ext cx="3170238" cy="481012"/>
          </a:xfrm>
          <a:prstGeom prst="rect">
            <a:avLst/>
          </a:prstGeom>
        </p:spPr>
        <p:txBody>
          <a:bodyPr vert="horz" lIns="91429" tIns="45715" rIns="91429" bIns="45715" rtlCol="0" anchor="b"/>
          <a:lstStyle>
            <a:lvl1pPr algn="r">
              <a:defRPr sz="1200"/>
            </a:lvl1pPr>
          </a:lstStyle>
          <a:p>
            <a:fld id="{BE7A608B-A52C-471B-B76C-638862CCF1D6}" type="slidenum">
              <a:rPr lang="en-US" smtClean="0"/>
              <a:t>‹#›</a:t>
            </a:fld>
            <a:endParaRPr lang="en-US"/>
          </a:p>
        </p:txBody>
      </p:sp>
    </p:spTree>
    <p:extLst>
      <p:ext uri="{BB962C8B-B14F-4D97-AF65-F5344CB8AC3E}">
        <p14:creationId xmlns:p14="http://schemas.microsoft.com/office/powerpoint/2010/main" val="42370525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50" tIns="48325" rIns="96650" bIns="48325" rtlCol="0" anchor="ctr"/>
          <a:lstStyle/>
          <a:p>
            <a:endParaRPr lang="en-US"/>
          </a:p>
        </p:txBody>
      </p:sp>
      <p:sp>
        <p:nvSpPr>
          <p:cNvPr id="5" name="Notes Placeholder 4"/>
          <p:cNvSpPr>
            <a:spLocks noGrp="1"/>
          </p:cNvSpPr>
          <p:nvPr>
            <p:ph type="body" sz="quarter" idx="3"/>
          </p:nvPr>
        </p:nvSpPr>
        <p:spPr>
          <a:xfrm>
            <a:off x="731521" y="4620578"/>
            <a:ext cx="5852160" cy="3780473"/>
          </a:xfrm>
          <a:prstGeom prst="rect">
            <a:avLst/>
          </a:prstGeom>
        </p:spPr>
        <p:txBody>
          <a:bodyPr vert="horz" lIns="96650" tIns="48325" rIns="96650" bIns="48325"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4143587" y="9119474"/>
            <a:ext cx="3169921" cy="481726"/>
          </a:xfrm>
          <a:prstGeom prst="rect">
            <a:avLst/>
          </a:prstGeom>
        </p:spPr>
        <p:txBody>
          <a:bodyPr vert="horz" lIns="96650" tIns="48325" rIns="96650" bIns="48325" rtlCol="0" anchor="b"/>
          <a:lstStyle>
            <a:lvl1pPr algn="r">
              <a:defRPr sz="1300"/>
            </a:lvl1pPr>
          </a:lstStyle>
          <a:p>
            <a:fld id="{E0AE778D-2A57-4226-B72B-26EA3CA60131}" type="slidenum">
              <a:rPr lang="en-US" smtClean="0"/>
              <a:t>‹#›</a:t>
            </a:fld>
            <a:endParaRPr lang="en-US"/>
          </a:p>
        </p:txBody>
      </p:sp>
      <p:sp>
        <p:nvSpPr>
          <p:cNvPr id="11" name="Header Placeholder 10">
            <a:extLst>
              <a:ext uri="{FF2B5EF4-FFF2-40B4-BE49-F238E27FC236}">
                <a16:creationId xmlns:a16="http://schemas.microsoft.com/office/drawing/2014/main" id="{C6085E80-0CA6-429A-827F-050AA72B63D6}"/>
              </a:ext>
            </a:extLst>
          </p:cNvPr>
          <p:cNvSpPr>
            <a:spLocks noGrp="1"/>
          </p:cNvSpPr>
          <p:nvPr>
            <p:ph type="hdr" sz="quarter"/>
          </p:nvPr>
        </p:nvSpPr>
        <p:spPr>
          <a:xfrm>
            <a:off x="0" y="1"/>
            <a:ext cx="3170238" cy="481013"/>
          </a:xfrm>
          <a:prstGeom prst="rect">
            <a:avLst/>
          </a:prstGeom>
        </p:spPr>
        <p:txBody>
          <a:bodyPr vert="horz" lIns="91429" tIns="45715" rIns="91429" bIns="45715" rtlCol="0"/>
          <a:lstStyle>
            <a:lvl1pPr algn="l">
              <a:defRPr sz="1200"/>
            </a:lvl1pPr>
          </a:lstStyle>
          <a:p>
            <a:r>
              <a:rPr lang="en-US" dirty="0"/>
              <a:t>https://github.com/dotnet-presentations/home</a:t>
            </a:r>
          </a:p>
          <a:p>
            <a:endParaRPr lang="en-US" dirty="0"/>
          </a:p>
        </p:txBody>
      </p:sp>
    </p:spTree>
    <p:extLst>
      <p:ext uri="{BB962C8B-B14F-4D97-AF65-F5344CB8AC3E}">
        <p14:creationId xmlns:p14="http://schemas.microsoft.com/office/powerpoint/2010/main" val="9065523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evblogs.microsoft.com/odata/experimenting-with-odata-in-asp-net-core-3-1/"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evblogs.microsoft.com/odata/experimenting-with-odata-in-asp-net-core-3-1/"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is .NET?</a:t>
            </a:r>
          </a:p>
        </p:txBody>
      </p:sp>
      <p:sp>
        <p:nvSpPr>
          <p:cNvPr id="4" name="Slide Number Placeholder 3"/>
          <p:cNvSpPr>
            <a:spLocks noGrp="1"/>
          </p:cNvSpPr>
          <p:nvPr>
            <p:ph type="sldNum" sz="quarter" idx="10"/>
          </p:nvPr>
        </p:nvSpPr>
        <p:spPr/>
        <p:txBody>
          <a:bodyPr/>
          <a:lstStyle/>
          <a:p>
            <a:fld id="{E0AE778D-2A57-4226-B72B-26EA3CA60131}" type="slidenum">
              <a:rPr lang="en-US" smtClean="0"/>
              <a:t>1</a:t>
            </a:fld>
            <a:endParaRPr lang="en-US"/>
          </a:p>
        </p:txBody>
      </p:sp>
      <p:sp>
        <p:nvSpPr>
          <p:cNvPr id="5" name="Header Placeholder 10">
            <a:extLst>
              <a:ext uri="{FF2B5EF4-FFF2-40B4-BE49-F238E27FC236}">
                <a16:creationId xmlns:a16="http://schemas.microsoft.com/office/drawing/2014/main" id="{FF939A78-2FF4-470E-8E9D-B65CE1E86397}"/>
              </a:ext>
            </a:extLst>
          </p:cNvPr>
          <p:cNvSpPr>
            <a:spLocks noGrp="1"/>
          </p:cNvSpPr>
          <p:nvPr>
            <p:ph type="hdr" sz="quarter"/>
          </p:nvPr>
        </p:nvSpPr>
        <p:spPr>
          <a:xfrm>
            <a:off x="0" y="1"/>
            <a:ext cx="3170238" cy="481013"/>
          </a:xfrm>
          <a:prstGeom prst="rect">
            <a:avLst/>
          </a:prstGeom>
        </p:spPr>
        <p:txBody>
          <a:bodyPr vert="horz" lIns="91429" tIns="45715" rIns="91429" bIns="45715" rtlCol="0"/>
          <a:lstStyle>
            <a:lvl1pPr algn="l">
              <a:defRPr sz="1200"/>
            </a:lvl1pPr>
          </a:lstStyle>
          <a:p>
            <a:r>
              <a:rPr lang="en-US" dirty="0"/>
              <a:t>https://github.com/dotnet-presentations/home</a:t>
            </a:r>
          </a:p>
          <a:p>
            <a:endParaRPr lang="en-US" dirty="0"/>
          </a:p>
        </p:txBody>
      </p:sp>
    </p:spTree>
    <p:extLst>
      <p:ext uri="{BB962C8B-B14F-4D97-AF65-F5344CB8AC3E}">
        <p14:creationId xmlns:p14="http://schemas.microsoft.com/office/powerpoint/2010/main" val="3450629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https://devblogs.microsoft.com/odata/experimenting-with-odata-in-asp-net-core-3-1/</a:t>
            </a:r>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25</a:t>
            </a:fld>
            <a:endParaRPr lang="en-US"/>
          </a:p>
        </p:txBody>
      </p:sp>
    </p:spTree>
    <p:extLst>
      <p:ext uri="{BB962C8B-B14F-4D97-AF65-F5344CB8AC3E}">
        <p14:creationId xmlns:p14="http://schemas.microsoft.com/office/powerpoint/2010/main" val="31983163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E778D-2A57-4226-B72B-26EA3CA60131}" type="slidenum">
              <a:rPr lang="en-US" smtClean="0"/>
              <a:t>27</a:t>
            </a:fld>
            <a:endParaRPr lang="en-US"/>
          </a:p>
        </p:txBody>
      </p:sp>
    </p:spTree>
    <p:extLst>
      <p:ext uri="{BB962C8B-B14F-4D97-AF65-F5344CB8AC3E}">
        <p14:creationId xmlns:p14="http://schemas.microsoft.com/office/powerpoint/2010/main" val="2335586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E778D-2A57-4226-B72B-26EA3CA60131}" type="slidenum">
              <a:rPr lang="en-US" smtClean="0"/>
              <a:t>28</a:t>
            </a:fld>
            <a:endParaRPr lang="en-US"/>
          </a:p>
        </p:txBody>
      </p:sp>
    </p:spTree>
    <p:extLst>
      <p:ext uri="{BB962C8B-B14F-4D97-AF65-F5344CB8AC3E}">
        <p14:creationId xmlns:p14="http://schemas.microsoft.com/office/powerpoint/2010/main" val="32178990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E778D-2A57-4226-B72B-26EA3CA60131}" type="slidenum">
              <a:rPr lang="en-US" smtClean="0"/>
              <a:t>32</a:t>
            </a:fld>
            <a:endParaRPr lang="en-US"/>
          </a:p>
        </p:txBody>
      </p:sp>
    </p:spTree>
    <p:extLst>
      <p:ext uri="{BB962C8B-B14F-4D97-AF65-F5344CB8AC3E}">
        <p14:creationId xmlns:p14="http://schemas.microsoft.com/office/powerpoint/2010/main" val="12232991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r-Latn-BA" sz="1200" dirty="0"/>
              <a:t>API Analyzers - Microsoft.AspNetCore.Mvc.Api.Analyzers </a:t>
            </a:r>
          </a:p>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33</a:t>
            </a:fld>
            <a:endParaRPr lang="en-US"/>
          </a:p>
        </p:txBody>
      </p:sp>
    </p:spTree>
    <p:extLst>
      <p:ext uri="{BB962C8B-B14F-4D97-AF65-F5344CB8AC3E}">
        <p14:creationId xmlns:p14="http://schemas.microsoft.com/office/powerpoint/2010/main" val="2882188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solidFill>
                  <a:srgbClr val="000000"/>
                </a:solidFill>
                <a:effectLst/>
                <a:latin typeface="-apple-system"/>
              </a:rPr>
              <a:t>Client–server</a:t>
            </a:r>
            <a:r>
              <a:rPr lang="en-US" b="0" i="0" dirty="0">
                <a:solidFill>
                  <a:srgbClr val="000000"/>
                </a:solidFill>
                <a:effectLst/>
                <a:latin typeface="-apple-system"/>
              </a:rPr>
              <a:t> – By separating the user interface concerns from the data storage concerns, we improve the portability of the user interface across multiple platforms and improve scalability by simplifying the server components.</a:t>
            </a:r>
          </a:p>
          <a:p>
            <a:pPr algn="l">
              <a:buFont typeface="+mj-lt"/>
              <a:buAutoNum type="arabicPeriod"/>
            </a:pPr>
            <a:r>
              <a:rPr lang="en-US" b="1" i="0" dirty="0">
                <a:solidFill>
                  <a:srgbClr val="000000"/>
                </a:solidFill>
                <a:effectLst/>
                <a:latin typeface="-apple-system"/>
              </a:rPr>
              <a:t>Stateless</a:t>
            </a:r>
            <a:r>
              <a:rPr lang="en-US" b="0" i="0" dirty="0">
                <a:solidFill>
                  <a:srgbClr val="000000"/>
                </a:solidFill>
                <a:effectLst/>
                <a:latin typeface="-apple-system"/>
              </a:rPr>
              <a:t> – Each request from client to server must contain all of the information necessary to understand the request, and cannot take advantage of any stored context on the server. Session state is therefore kept entirely on the client.</a:t>
            </a:r>
          </a:p>
          <a:p>
            <a:pPr algn="l">
              <a:buFont typeface="+mj-lt"/>
              <a:buAutoNum type="arabicPeriod"/>
            </a:pPr>
            <a:r>
              <a:rPr lang="en-US" b="1" i="0" dirty="0">
                <a:solidFill>
                  <a:srgbClr val="000000"/>
                </a:solidFill>
                <a:effectLst/>
                <a:latin typeface="-apple-system"/>
              </a:rPr>
              <a:t>Cacheable</a:t>
            </a:r>
            <a:r>
              <a:rPr lang="en-US" b="0" i="0" dirty="0">
                <a:solidFill>
                  <a:srgbClr val="000000"/>
                </a:solidFill>
                <a:effectLst/>
                <a:latin typeface="-apple-system"/>
              </a:rPr>
              <a:t> – Cache constraints require that the data within a response to a request be implicitly or explicitly labeled as cacheable or non-cacheable. If a response is cacheable, then a client cache is given the right to reuse that response data for later, equivalent requests.</a:t>
            </a:r>
          </a:p>
          <a:p>
            <a:pPr algn="l">
              <a:buFont typeface="+mj-lt"/>
              <a:buAutoNum type="arabicPeriod"/>
            </a:pPr>
            <a:r>
              <a:rPr lang="en-US" b="1" i="0" dirty="0">
                <a:solidFill>
                  <a:srgbClr val="000000"/>
                </a:solidFill>
                <a:effectLst/>
                <a:latin typeface="-apple-system"/>
              </a:rPr>
              <a:t>Uniform interface</a:t>
            </a:r>
            <a:r>
              <a:rPr lang="en-US" b="0" i="0" dirty="0">
                <a:solidFill>
                  <a:srgbClr val="000000"/>
                </a:solidFill>
                <a:effectLst/>
                <a:latin typeface="-apple-system"/>
              </a:rPr>
              <a:t> – By applying the software engineering principle of generality to the component interface, the overall system architecture is simplified and the visibility of interactions is improved. In order to obtain a uniform interface, multiple architectural constraints are needed to guide the behavior of components. REST is defined by four interface constraints: identification of resources; manipulation of resources through representations; self-descriptive messages; and, hypermedia as the engine of application state.</a:t>
            </a:r>
          </a:p>
          <a:p>
            <a:pPr algn="l">
              <a:buFont typeface="+mj-lt"/>
              <a:buAutoNum type="arabicPeriod"/>
            </a:pPr>
            <a:r>
              <a:rPr lang="en-US" b="1" i="0" dirty="0">
                <a:solidFill>
                  <a:srgbClr val="000000"/>
                </a:solidFill>
                <a:effectLst/>
                <a:latin typeface="-apple-system"/>
              </a:rPr>
              <a:t>Layered system</a:t>
            </a:r>
            <a:r>
              <a:rPr lang="en-US" b="0" i="0" dirty="0">
                <a:solidFill>
                  <a:srgbClr val="000000"/>
                </a:solidFill>
                <a:effectLst/>
                <a:latin typeface="-apple-system"/>
              </a:rPr>
              <a:t> – The layered system style allows an architecture to be composed of hierarchical layers by constraining component behavior such that each component cannot “see” beyond the immediate layer with which they are interacting.</a:t>
            </a:r>
          </a:p>
          <a:p>
            <a:pPr algn="l">
              <a:buFont typeface="+mj-lt"/>
              <a:buAutoNum type="arabicPeriod"/>
            </a:pPr>
            <a:r>
              <a:rPr lang="en-US" b="1" i="0" dirty="0">
                <a:solidFill>
                  <a:srgbClr val="000000"/>
                </a:solidFill>
                <a:effectLst/>
                <a:latin typeface="-apple-system"/>
              </a:rPr>
              <a:t>Code on demand (optional)</a:t>
            </a:r>
            <a:r>
              <a:rPr lang="en-US" b="0" i="0" dirty="0">
                <a:solidFill>
                  <a:srgbClr val="000000"/>
                </a:solidFill>
                <a:effectLst/>
                <a:latin typeface="-apple-system"/>
              </a:rPr>
              <a:t> – REST allows client functionality to be extended by downloading and executing code in the form of applets or scripts. This simplifies clients by reducing the number of features required to be pre-implemented.</a:t>
            </a:r>
          </a:p>
        </p:txBody>
      </p:sp>
      <p:sp>
        <p:nvSpPr>
          <p:cNvPr id="4" name="Slide Number Placeholder 3"/>
          <p:cNvSpPr>
            <a:spLocks noGrp="1"/>
          </p:cNvSpPr>
          <p:nvPr>
            <p:ph type="sldNum" sz="quarter" idx="5"/>
          </p:nvPr>
        </p:nvSpPr>
        <p:spPr/>
        <p:txBody>
          <a:bodyPr/>
          <a:lstStyle/>
          <a:p>
            <a:fld id="{E0AE778D-2A57-4226-B72B-26EA3CA60131}" type="slidenum">
              <a:rPr lang="en-US" smtClean="0"/>
              <a:t>3</a:t>
            </a:fld>
            <a:endParaRPr lang="en-US"/>
          </a:p>
        </p:txBody>
      </p:sp>
    </p:spTree>
    <p:extLst>
      <p:ext uri="{BB962C8B-B14F-4D97-AF65-F5344CB8AC3E}">
        <p14:creationId xmlns:p14="http://schemas.microsoft.com/office/powerpoint/2010/main" val="13145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Tak</a:t>
            </a:r>
            <a:r>
              <a:rPr lang="en-US" dirty="0"/>
              <a:t> </a:t>
            </a:r>
            <a:r>
              <a:rPr lang="en-US" dirty="0" err="1"/>
              <a:t>naprawde</a:t>
            </a:r>
            <a:r>
              <a:rPr lang="en-US" dirty="0"/>
              <a:t> </a:t>
            </a:r>
            <a:r>
              <a:rPr lang="en-US" dirty="0" err="1"/>
              <a:t>wszystkie</a:t>
            </a:r>
            <a:r>
              <a:rPr lang="en-US" dirty="0"/>
              <a:t> </a:t>
            </a:r>
            <a:r>
              <a:rPr lang="en-US" dirty="0" err="1"/>
              <a:t>wojny</a:t>
            </a:r>
            <a:r>
              <a:rPr lang="en-US" dirty="0"/>
              <a:t> o rest </a:t>
            </a:r>
            <a:r>
              <a:rPr lang="en-US" dirty="0" err="1"/>
              <a:t>sa</a:t>
            </a:r>
            <a:r>
              <a:rPr lang="en-US" dirty="0"/>
              <a:t> bez </a:t>
            </a:r>
            <a:r>
              <a:rPr lang="en-US" dirty="0" err="1"/>
              <a:t>sensu</a:t>
            </a:r>
            <a:r>
              <a:rPr lang="en-US" dirty="0"/>
              <a:t> :D</a:t>
            </a:r>
          </a:p>
          <a:p>
            <a:r>
              <a:rPr lang="en-US" dirty="0" err="1"/>
              <a:t>Wykorzystuje</a:t>
            </a:r>
            <a:r>
              <a:rPr lang="en-US" dirty="0"/>
              <a:t> </a:t>
            </a:r>
            <a:r>
              <a:rPr lang="en-US" dirty="0" err="1"/>
              <a:t>sie</a:t>
            </a:r>
            <a:r>
              <a:rPr lang="en-US" dirty="0"/>
              <a:t> HTTP ale to z </a:t>
            </a:r>
            <a:r>
              <a:rPr lang="en-US" dirty="0" err="1"/>
              <a:t>wygody</a:t>
            </a:r>
            <a:r>
              <a:rPr lang="en-US" dirty="0"/>
              <a:t> </a:t>
            </a:r>
            <a:r>
              <a:rPr lang="en-US" dirty="0" err="1"/>
              <a:t>porownania</a:t>
            </a:r>
            <a:r>
              <a:rPr lang="en-US" dirty="0"/>
              <a:t>. Ale </a:t>
            </a:r>
            <a:r>
              <a:rPr lang="en-US" dirty="0" err="1"/>
              <a:t>nie</a:t>
            </a:r>
            <a:r>
              <a:rPr lang="en-US" dirty="0"/>
              <a:t> </a:t>
            </a:r>
            <a:r>
              <a:rPr lang="en-US" dirty="0" err="1"/>
              <a:t>dlatego</a:t>
            </a:r>
            <a:r>
              <a:rPr lang="en-US" dirty="0"/>
              <a:t> </a:t>
            </a:r>
            <a:r>
              <a:rPr lang="en-US" dirty="0" err="1"/>
              <a:t>ze</a:t>
            </a:r>
            <a:r>
              <a:rPr lang="en-US" dirty="0"/>
              <a:t> </a:t>
            </a:r>
            <a:r>
              <a:rPr lang="en-US" dirty="0" err="1"/>
              <a:t>tak</a:t>
            </a:r>
            <a:r>
              <a:rPr lang="en-US" dirty="0"/>
              <a:t> ma </a:t>
            </a:r>
            <a:r>
              <a:rPr lang="en-US" dirty="0" err="1"/>
              <a:t>byc</a:t>
            </a:r>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4</a:t>
            </a:fld>
            <a:endParaRPr lang="en-US"/>
          </a:p>
        </p:txBody>
      </p:sp>
    </p:spTree>
    <p:extLst>
      <p:ext uri="{BB962C8B-B14F-4D97-AF65-F5344CB8AC3E}">
        <p14:creationId xmlns:p14="http://schemas.microsoft.com/office/powerpoint/2010/main" val="36778660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One </a:t>
            </a:r>
            <a:r>
              <a:rPr lang="pl-PL" dirty="0" err="1"/>
              <a:t>way</a:t>
            </a:r>
            <a:r>
              <a:rPr lang="pl-PL" dirty="0"/>
              <a:t> </a:t>
            </a:r>
            <a:r>
              <a:rPr lang="pl-PL" dirty="0" err="1"/>
              <a:t>or</a:t>
            </a:r>
            <a:r>
              <a:rPr lang="pl-PL" dirty="0"/>
              <a:t> </a:t>
            </a:r>
            <a:r>
              <a:rPr lang="pl-PL" dirty="0" err="1"/>
              <a:t>two</a:t>
            </a:r>
            <a:r>
              <a:rPr lang="pl-PL" dirty="0"/>
              <a:t> </a:t>
            </a:r>
            <a:r>
              <a:rPr lang="pl-PL" dirty="0" err="1"/>
              <a:t>way</a:t>
            </a:r>
            <a:r>
              <a:rPr lang="pl-PL" dirty="0"/>
              <a:t> streaming</a:t>
            </a:r>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9</a:t>
            </a:fld>
            <a:endParaRPr lang="en-US"/>
          </a:p>
        </p:txBody>
      </p:sp>
    </p:spTree>
    <p:extLst>
      <p:ext uri="{BB962C8B-B14F-4D97-AF65-F5344CB8AC3E}">
        <p14:creationId xmlns:p14="http://schemas.microsoft.com/office/powerpoint/2010/main" val="13370962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11</a:t>
            </a:fld>
            <a:endParaRPr lang="en-US"/>
          </a:p>
        </p:txBody>
      </p:sp>
    </p:spTree>
    <p:extLst>
      <p:ext uri="{BB962C8B-B14F-4D97-AF65-F5344CB8AC3E}">
        <p14:creationId xmlns:p14="http://schemas.microsoft.com/office/powerpoint/2010/main" val="6092742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12</a:t>
            </a:fld>
            <a:endParaRPr lang="en-US"/>
          </a:p>
        </p:txBody>
      </p:sp>
    </p:spTree>
    <p:extLst>
      <p:ext uri="{BB962C8B-B14F-4D97-AF65-F5344CB8AC3E}">
        <p14:creationId xmlns:p14="http://schemas.microsoft.com/office/powerpoint/2010/main" val="14549520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19</a:t>
            </a:fld>
            <a:endParaRPr lang="en-US"/>
          </a:p>
        </p:txBody>
      </p:sp>
    </p:spTree>
    <p:extLst>
      <p:ext uri="{BB962C8B-B14F-4D97-AF65-F5344CB8AC3E}">
        <p14:creationId xmlns:p14="http://schemas.microsoft.com/office/powerpoint/2010/main" val="131661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21</a:t>
            </a:fld>
            <a:endParaRPr lang="en-US"/>
          </a:p>
        </p:txBody>
      </p:sp>
    </p:spTree>
    <p:extLst>
      <p:ext uri="{BB962C8B-B14F-4D97-AF65-F5344CB8AC3E}">
        <p14:creationId xmlns:p14="http://schemas.microsoft.com/office/powerpoint/2010/main" val="13605963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https://devblogs.microsoft.com/odata/experimenting-with-odata-in-asp-net-core-3-1/</a:t>
            </a:r>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23</a:t>
            </a:fld>
            <a:endParaRPr lang="en-US"/>
          </a:p>
        </p:txBody>
      </p:sp>
    </p:spTree>
    <p:extLst>
      <p:ext uri="{BB962C8B-B14F-4D97-AF65-F5344CB8AC3E}">
        <p14:creationId xmlns:p14="http://schemas.microsoft.com/office/powerpoint/2010/main" val="31983163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Walkin">
    <p:bg>
      <p:bgPr>
        <a:solidFill>
          <a:schemeClr val="tx2"/>
        </a:solidFill>
        <a:effectLst/>
      </p:bgPr>
    </p:bg>
    <p:spTree>
      <p:nvGrpSpPr>
        <p:cNvPr id="1" name=""/>
        <p:cNvGrpSpPr/>
        <p:nvPr/>
      </p:nvGrpSpPr>
      <p:grpSpPr>
        <a:xfrm>
          <a:off x="0" y="0"/>
          <a:ext cx="0" cy="0"/>
          <a:chOff x="0" y="0"/>
          <a:chExt cx="0" cy="0"/>
        </a:xfrm>
      </p:grpSpPr>
      <p:pic>
        <p:nvPicPr>
          <p:cNvPr id="19" name="Picture 18"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0203" y="6119147"/>
            <a:ext cx="1253377" cy="268786"/>
          </a:xfrm>
          <a:prstGeom prst="rect">
            <a:avLst/>
          </a:prstGeom>
        </p:spPr>
      </p:pic>
      <p:sp>
        <p:nvSpPr>
          <p:cNvPr id="5" name="TextBox 4">
            <a:extLst>
              <a:ext uri="{FF2B5EF4-FFF2-40B4-BE49-F238E27FC236}">
                <a16:creationId xmlns:a16="http://schemas.microsoft.com/office/drawing/2014/main" id="{72D58D4C-8C36-4E83-A6D0-5CCDE628C6A1}"/>
              </a:ext>
            </a:extLst>
          </p:cNvPr>
          <p:cNvSpPr txBox="1"/>
          <p:nvPr userDrawn="1"/>
        </p:nvSpPr>
        <p:spPr>
          <a:xfrm>
            <a:off x="2719659" y="1009127"/>
            <a:ext cx="7620000" cy="3605602"/>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39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.NET</a:t>
            </a:r>
          </a:p>
        </p:txBody>
      </p:sp>
      <p:sp>
        <p:nvSpPr>
          <p:cNvPr id="6" name="TextBox 5">
            <a:extLst>
              <a:ext uri="{FF2B5EF4-FFF2-40B4-BE49-F238E27FC236}">
                <a16:creationId xmlns:a16="http://schemas.microsoft.com/office/drawing/2014/main" id="{59D84138-C5D8-434E-B158-149140D533BE}"/>
              </a:ext>
            </a:extLst>
          </p:cNvPr>
          <p:cNvSpPr txBox="1"/>
          <p:nvPr userDrawn="1"/>
        </p:nvSpPr>
        <p:spPr>
          <a:xfrm>
            <a:off x="0" y="4142676"/>
            <a:ext cx="12191999" cy="1966692"/>
          </a:xfrm>
          <a:prstGeom prst="rect">
            <a:avLst/>
          </a:prstGeom>
          <a:noFill/>
        </p:spPr>
        <p:txBody>
          <a:bodyPr wrap="square" lIns="182880" tIns="146304" rIns="182880" bIns="146304" rtlCol="0">
            <a:spAutoFit/>
          </a:bodyPr>
          <a:lstStyle/>
          <a:p>
            <a:pPr algn="ctr">
              <a:lnSpc>
                <a:spcPct val="90000"/>
              </a:lnSpc>
              <a:spcAft>
                <a:spcPts val="600"/>
              </a:spcAft>
            </a:pPr>
            <a:r>
              <a:rPr lang="en-US" sz="2400" i="1" dirty="0">
                <a:solidFill>
                  <a:schemeClr val="bg1"/>
                </a:solidFill>
              </a:rPr>
              <a:t>Free. Cross-platform. </a:t>
            </a:r>
            <a:r>
              <a:rPr lang="en-US" sz="2400" i="1" dirty="0">
                <a:solidFill>
                  <a:schemeClr val="bg2"/>
                </a:solidFill>
              </a:rPr>
              <a:t>Open source. </a:t>
            </a:r>
          </a:p>
          <a:p>
            <a:pPr algn="ctr">
              <a:lnSpc>
                <a:spcPct val="90000"/>
              </a:lnSpc>
              <a:spcAft>
                <a:spcPts val="600"/>
              </a:spcAft>
            </a:pPr>
            <a:r>
              <a:rPr lang="en-US" sz="2400" i="1" dirty="0">
                <a:solidFill>
                  <a:schemeClr val="bg1"/>
                </a:solidFill>
              </a:rPr>
              <a:t>A developer platform for building all your apps. </a:t>
            </a:r>
          </a:p>
          <a:p>
            <a:pPr algn="ctr">
              <a:lnSpc>
                <a:spcPct val="90000"/>
              </a:lnSpc>
              <a:spcAft>
                <a:spcPts val="600"/>
              </a:spcAft>
            </a:pPr>
            <a:endParaRPr lang="en-US" sz="2400" i="1" dirty="0">
              <a:solidFill>
                <a:schemeClr val="bg1"/>
              </a:solidFill>
            </a:endParaRPr>
          </a:p>
          <a:p>
            <a:pPr algn="ctr">
              <a:lnSpc>
                <a:spcPct val="90000"/>
              </a:lnSpc>
              <a:spcAft>
                <a:spcPts val="600"/>
              </a:spcAft>
            </a:pPr>
            <a:r>
              <a:rPr lang="en-US" sz="3200" i="0" dirty="0">
                <a:solidFill>
                  <a:schemeClr val="bg1"/>
                </a:solidFill>
              </a:rPr>
              <a:t>www.dot.net</a:t>
            </a:r>
          </a:p>
        </p:txBody>
      </p:sp>
    </p:spTree>
    <p:extLst>
      <p:ext uri="{BB962C8B-B14F-4D97-AF65-F5344CB8AC3E}">
        <p14:creationId xmlns:p14="http://schemas.microsoft.com/office/powerpoint/2010/main" val="36128183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7202088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178135" y="2082614"/>
            <a:ext cx="3927804" cy="3586208"/>
          </a:xfrm>
          <a:solidFill>
            <a:schemeClr val="accent2"/>
          </a:solidFill>
        </p:spPr>
        <p:txBody>
          <a:bodyPr wrap="square" tIns="146304" bIns="146304">
            <a:noAutofit/>
          </a:bodyPr>
          <a:lstStyle>
            <a:lvl1pPr marL="0" indent="0">
              <a:spcBef>
                <a:spcPts val="1200"/>
              </a:spcBef>
              <a:buClr>
                <a:schemeClr val="tx1"/>
              </a:buClr>
              <a:buFont typeface="Wingdings" pitchFamily="2" charset="2"/>
              <a:buNone/>
              <a:defRPr sz="3920">
                <a:solidFill>
                  <a:schemeClr val="bg1"/>
                </a:solidFill>
              </a:defRPr>
            </a:lvl1pPr>
            <a:lvl2pPr marL="0" indent="0">
              <a:spcBef>
                <a:spcPts val="1059"/>
              </a:spcBef>
              <a:buNone/>
              <a:defRPr sz="1961">
                <a:solidFill>
                  <a:schemeClr val="bg1"/>
                </a:solidFill>
              </a:defRPr>
            </a:lvl2pPr>
            <a:lvl3pPr marL="227104" indent="0">
              <a:buNone/>
              <a:tabLst/>
              <a:defRPr sz="1961">
                <a:solidFill>
                  <a:schemeClr val="bg1"/>
                </a:solidFill>
              </a:defRPr>
            </a:lvl3pPr>
            <a:lvl4pPr marL="451097" indent="0">
              <a:buNone/>
              <a:defRPr>
                <a:solidFill>
                  <a:schemeClr val="bg1"/>
                </a:solidFill>
              </a:defRPr>
            </a:lvl4pPr>
            <a:lvl5pPr marL="671979"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158259" y="2082614"/>
            <a:ext cx="3927804" cy="3586208"/>
          </a:xfrm>
          <a:solidFill>
            <a:schemeClr val="accent3"/>
          </a:solidFill>
          <a:ln>
            <a:noFill/>
          </a:ln>
        </p:spPr>
        <p:txBody>
          <a:bodyPr wrap="square" tIns="146304" bIns="146304">
            <a:noAutofit/>
          </a:bodyPr>
          <a:lstStyle>
            <a:lvl1pPr marL="0" indent="0">
              <a:spcBef>
                <a:spcPts val="1200"/>
              </a:spcBef>
              <a:buClr>
                <a:schemeClr val="tx1"/>
              </a:buClr>
              <a:buFont typeface="Wingdings" pitchFamily="2" charset="2"/>
              <a:buNone/>
              <a:defRPr sz="3920">
                <a:solidFill>
                  <a:schemeClr val="bg1"/>
                </a:solidFill>
              </a:defRPr>
            </a:lvl1pPr>
            <a:lvl2pPr marL="0" indent="0">
              <a:spcBef>
                <a:spcPts val="1059"/>
              </a:spcBef>
              <a:buNone/>
              <a:defRPr sz="1961">
                <a:solidFill>
                  <a:schemeClr val="bg1"/>
                </a:solidFill>
              </a:defRPr>
            </a:lvl2pPr>
            <a:lvl3pPr marL="227104" indent="0">
              <a:buNone/>
              <a:tabLst/>
              <a:defRPr sz="1961">
                <a:solidFill>
                  <a:schemeClr val="bg1"/>
                </a:solidFill>
              </a:defRPr>
            </a:lvl3pPr>
            <a:lvl4pPr marL="451097" indent="0">
              <a:buNone/>
              <a:defRPr>
                <a:solidFill>
                  <a:schemeClr val="bg1"/>
                </a:solidFill>
              </a:defRPr>
            </a:lvl4pPr>
            <a:lvl5pPr marL="671979"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2"/>
          </p:nvPr>
        </p:nvSpPr>
        <p:spPr>
          <a:xfrm>
            <a:off x="8138382" y="2082614"/>
            <a:ext cx="3875483" cy="3586208"/>
          </a:xfrm>
          <a:solidFill>
            <a:schemeClr val="accent1"/>
          </a:solidFill>
        </p:spPr>
        <p:txBody>
          <a:bodyPr wrap="square" tIns="146304" bIns="146304">
            <a:noAutofit/>
          </a:bodyPr>
          <a:lstStyle>
            <a:lvl1pPr marL="0" indent="0">
              <a:spcBef>
                <a:spcPts val="1200"/>
              </a:spcBef>
              <a:buClr>
                <a:schemeClr val="tx1"/>
              </a:buClr>
              <a:buFont typeface="Wingdings" pitchFamily="2" charset="2"/>
              <a:buNone/>
              <a:defRPr sz="3920">
                <a:solidFill>
                  <a:schemeClr val="bg1"/>
                </a:solidFill>
              </a:defRPr>
            </a:lvl1pPr>
            <a:lvl2pPr marL="0" indent="0">
              <a:spcBef>
                <a:spcPts val="1059"/>
              </a:spcBef>
              <a:buNone/>
              <a:defRPr sz="1961">
                <a:solidFill>
                  <a:schemeClr val="bg1"/>
                </a:solidFill>
              </a:defRPr>
            </a:lvl2pPr>
            <a:lvl3pPr marL="227104" indent="0">
              <a:buNone/>
              <a:tabLst/>
              <a:defRPr sz="1961">
                <a:solidFill>
                  <a:schemeClr val="bg1"/>
                </a:solidFill>
              </a:defRPr>
            </a:lvl3pPr>
            <a:lvl4pPr marL="451097" indent="0">
              <a:buNone/>
              <a:defRPr>
                <a:solidFill>
                  <a:schemeClr val="bg1"/>
                </a:solidFill>
              </a:defRPr>
            </a:lvl4pPr>
            <a:lvl5pPr marL="671979"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7888019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de Sampl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94C3A-647A-4380-8F58-7DACBC37B8D6}"/>
              </a:ext>
            </a:extLst>
          </p:cNvPr>
          <p:cNvSpPr>
            <a:spLocks noGrp="1"/>
          </p:cNvSpPr>
          <p:nvPr>
            <p:ph type="title"/>
          </p:nvPr>
        </p:nvSpPr>
        <p:spPr/>
        <p:txBody>
          <a:bodyPr/>
          <a:lstStyle/>
          <a:p>
            <a:r>
              <a:rPr lang="en-US"/>
              <a:t>Click to edit Master title style</a:t>
            </a:r>
          </a:p>
        </p:txBody>
      </p:sp>
      <p:sp>
        <p:nvSpPr>
          <p:cNvPr id="3" name="TextBox 2">
            <a:extLst>
              <a:ext uri="{FF2B5EF4-FFF2-40B4-BE49-F238E27FC236}">
                <a16:creationId xmlns:a16="http://schemas.microsoft.com/office/drawing/2014/main" id="{E231ED1D-3304-42EE-8EF4-679A6BE4CBA5}"/>
              </a:ext>
            </a:extLst>
          </p:cNvPr>
          <p:cNvSpPr txBox="1"/>
          <p:nvPr userDrawn="1"/>
        </p:nvSpPr>
        <p:spPr>
          <a:xfrm>
            <a:off x="269240" y="1459523"/>
            <a:ext cx="1165584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latin typeface="Consolas" panose="020B0609020204030204" pitchFamily="49" charset="0"/>
              </a:rPr>
              <a:t>Code Sample</a:t>
            </a:r>
          </a:p>
        </p:txBody>
      </p:sp>
    </p:spTree>
    <p:extLst>
      <p:ext uri="{BB962C8B-B14F-4D97-AF65-F5344CB8AC3E}">
        <p14:creationId xmlns:p14="http://schemas.microsoft.com/office/powerpoint/2010/main" val="322590868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nnouncement">
    <p:bg>
      <p:bgPr>
        <a:solidFill>
          <a:schemeClr val="tx2"/>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cstate="print">
            <a:alphaModFix amt="51000"/>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8" name="Rectangle 7"/>
          <p:cNvSpPr/>
          <p:nvPr/>
        </p:nvSpPr>
        <p:spPr bwMode="auto">
          <a:xfrm>
            <a:off x="1624135" y="0"/>
            <a:ext cx="8943730" cy="6858000"/>
          </a:xfrm>
          <a:prstGeom prst="rect">
            <a:avLst/>
          </a:prstGeom>
          <a:solidFill>
            <a:schemeClr val="accent1">
              <a:alpha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57168076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lank Purpl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996974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Light">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459443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C9D16-4B12-425A-891B-2395FBB184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6A3AA66-7A29-4DA7-B63A-46F355563B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D22EE10-7EAB-4EB9-912B-6DCAE602D7F0}"/>
              </a:ext>
            </a:extLst>
          </p:cNvPr>
          <p:cNvSpPr>
            <a:spLocks noGrp="1"/>
          </p:cNvSpPr>
          <p:nvPr>
            <p:ph type="dt" sz="half" idx="10"/>
          </p:nvPr>
        </p:nvSpPr>
        <p:spPr/>
        <p:txBody>
          <a:bodyPr/>
          <a:lstStyle/>
          <a:p>
            <a:fld id="{9184DA70-C731-4C70-880D-CCD4705E623C}" type="datetime1">
              <a:rPr lang="en-US" smtClean="0"/>
              <a:t>7/25/2020</a:t>
            </a:fld>
            <a:endParaRPr lang="en-US" dirty="0"/>
          </a:p>
        </p:txBody>
      </p:sp>
      <p:sp>
        <p:nvSpPr>
          <p:cNvPr id="5" name="Footer Placeholder 4">
            <a:extLst>
              <a:ext uri="{FF2B5EF4-FFF2-40B4-BE49-F238E27FC236}">
                <a16:creationId xmlns:a16="http://schemas.microsoft.com/office/drawing/2014/main" id="{EB3B9C77-1033-4383-8558-9E144B1A77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2476A58-6FE3-4C56-8765-FB9D9F22D3A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824587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6BB46-7EE7-493C-ABB6-1E278D4ECA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E2CD0E-8EFD-418D-9056-05D328C9BA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DBAD75-9967-45FB-BCE5-8060A058278F}"/>
              </a:ext>
            </a:extLst>
          </p:cNvPr>
          <p:cNvSpPr>
            <a:spLocks noGrp="1"/>
          </p:cNvSpPr>
          <p:nvPr>
            <p:ph type="dt" sz="half" idx="10"/>
          </p:nvPr>
        </p:nvSpPr>
        <p:spPr/>
        <p:txBody>
          <a:bodyPr/>
          <a:lstStyle/>
          <a:p>
            <a:fld id="{4BE1D723-8F53-4F53-90B0-1982A396982E}" type="datetime1">
              <a:rPr lang="en-US" smtClean="0"/>
              <a:t>7/25/2020</a:t>
            </a:fld>
            <a:endParaRPr lang="en-US" dirty="0"/>
          </a:p>
        </p:txBody>
      </p:sp>
      <p:sp>
        <p:nvSpPr>
          <p:cNvPr id="5" name="Footer Placeholder 4">
            <a:extLst>
              <a:ext uri="{FF2B5EF4-FFF2-40B4-BE49-F238E27FC236}">
                <a16:creationId xmlns:a16="http://schemas.microsoft.com/office/drawing/2014/main" id="{6955DAD9-D0F6-4B16-A279-1DE9B04F8DB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935BF05-F3EE-4BD7-98CD-110F58DD154D}"/>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770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 1">
    <p:bg>
      <p:bgPr>
        <a:solidFill>
          <a:schemeClr val="bg2"/>
        </a:solidFill>
        <a:effectLst/>
      </p:bgPr>
    </p:bg>
    <p:spTree>
      <p:nvGrpSpPr>
        <p:cNvPr id="1" name=""/>
        <p:cNvGrpSpPr/>
        <p:nvPr/>
      </p:nvGrpSpPr>
      <p:grpSpPr>
        <a:xfrm>
          <a:off x="0" y="0"/>
          <a:ext cx="0" cy="0"/>
          <a:chOff x="0" y="0"/>
          <a:chExt cx="0" cy="0"/>
        </a:xfrm>
      </p:grpSpPr>
      <p:pic>
        <p:nvPicPr>
          <p:cNvPr id="16" name="Picture 15"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0203" y="6119147"/>
            <a:ext cx="1253377" cy="268786"/>
          </a:xfrm>
          <a:prstGeom prst="rect">
            <a:avLst/>
          </a:prstGeom>
        </p:spPr>
      </p:pic>
      <p:sp>
        <p:nvSpPr>
          <p:cNvPr id="13" name="Title 1"/>
          <p:cNvSpPr>
            <a:spLocks noGrp="1"/>
          </p:cNvSpPr>
          <p:nvPr>
            <p:ph type="title" hasCustomPrompt="1"/>
          </p:nvPr>
        </p:nvSpPr>
        <p:spPr>
          <a:xfrm>
            <a:off x="543147" y="2084187"/>
            <a:ext cx="9860610" cy="1793090"/>
          </a:xfrm>
          <a:noFill/>
        </p:spPr>
        <p:txBody>
          <a:bodyPr lIns="146304" tIns="91440" rIns="146304" bIns="91440" anchor="t" anchorCtr="0"/>
          <a:lstStyle>
            <a:lvl1pPr>
              <a:defRPr sz="5294" spc="-98" baseline="0">
                <a:gradFill>
                  <a:gsLst>
                    <a:gs pos="100000">
                      <a:schemeClr val="tx2"/>
                    </a:gs>
                    <a:gs pos="0">
                      <a:schemeClr val="tx2"/>
                    </a:gs>
                  </a:gsLst>
                  <a:lin ang="5400000" scaled="0"/>
                </a:gradFill>
              </a:defRPr>
            </a:lvl1pPr>
          </a:lstStyle>
          <a:p>
            <a:r>
              <a:rPr lang="en-US"/>
              <a:t>Presentation title</a:t>
            </a:r>
          </a:p>
        </p:txBody>
      </p:sp>
      <p:sp>
        <p:nvSpPr>
          <p:cNvPr id="14" name="Text Placeholder 4"/>
          <p:cNvSpPr>
            <a:spLocks noGrp="1"/>
          </p:cNvSpPr>
          <p:nvPr>
            <p:ph type="body" sz="quarter" idx="12" hasCustomPrompt="1"/>
          </p:nvPr>
        </p:nvSpPr>
        <p:spPr>
          <a:xfrm>
            <a:off x="543146" y="3878574"/>
            <a:ext cx="9860611"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grpSp>
        <p:nvGrpSpPr>
          <p:cNvPr id="3" name="Group 2">
            <a:extLst>
              <a:ext uri="{FF2B5EF4-FFF2-40B4-BE49-F238E27FC236}">
                <a16:creationId xmlns:a16="http://schemas.microsoft.com/office/drawing/2014/main" id="{3AAD6D8B-19E8-4D03-AF4A-2ECBD7219199}"/>
              </a:ext>
            </a:extLst>
          </p:cNvPr>
          <p:cNvGrpSpPr/>
          <p:nvPr userDrawn="1"/>
        </p:nvGrpSpPr>
        <p:grpSpPr>
          <a:xfrm>
            <a:off x="3019127" y="448578"/>
            <a:ext cx="9646191" cy="6621296"/>
            <a:chOff x="3019127" y="448578"/>
            <a:chExt cx="9646191" cy="6621296"/>
          </a:xfrm>
        </p:grpSpPr>
        <p:pic>
          <p:nvPicPr>
            <p:cNvPr id="5" name="Picture 4">
              <a:extLst>
                <a:ext uri="{FF2B5EF4-FFF2-40B4-BE49-F238E27FC236}">
                  <a16:creationId xmlns:a16="http://schemas.microsoft.com/office/drawing/2014/main" id="{ACCB7245-0950-4F4D-A2A6-29638419508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3019127" y="448578"/>
              <a:ext cx="9172873" cy="6621296"/>
            </a:xfrm>
            <a:prstGeom prst="rect">
              <a:avLst/>
            </a:prstGeom>
          </p:spPr>
        </p:pic>
        <p:sp>
          <p:nvSpPr>
            <p:cNvPr id="2" name="TextBox 1">
              <a:extLst>
                <a:ext uri="{FF2B5EF4-FFF2-40B4-BE49-F238E27FC236}">
                  <a16:creationId xmlns:a16="http://schemas.microsoft.com/office/drawing/2014/main" id="{ABA4263D-8DDB-49FB-AF7F-346C7DC7B3F9}"/>
                </a:ext>
              </a:extLst>
            </p:cNvPr>
            <p:cNvSpPr txBox="1"/>
            <p:nvPr userDrawn="1"/>
          </p:nvSpPr>
          <p:spPr>
            <a:xfrm>
              <a:off x="10792557" y="3506769"/>
              <a:ext cx="1872761" cy="794064"/>
            </a:xfrm>
            <a:prstGeom prst="rect">
              <a:avLst/>
            </a:prstGeom>
            <a:noFill/>
          </p:spPr>
          <p:txBody>
            <a:bodyPr wrap="square" lIns="182880" tIns="146304" rIns="182880" bIns="146304" rtlCol="0">
              <a:spAutoFit/>
            </a:bodyPr>
            <a:lstStyle/>
            <a:p>
              <a:pPr>
                <a:lnSpc>
                  <a:spcPct val="90000"/>
                </a:lnSpc>
                <a:spcAft>
                  <a:spcPts val="600"/>
                </a:spcAft>
              </a:pPr>
              <a:r>
                <a:rPr lang="en-US" sz="3600" dirty="0">
                  <a:solidFill>
                    <a:schemeClr val="tx2">
                      <a:alpha val="49000"/>
                    </a:schemeClr>
                  </a:solidFill>
                </a:rPr>
                <a:t>.NET</a:t>
              </a:r>
            </a:p>
          </p:txBody>
        </p:sp>
      </p:grpSp>
    </p:spTree>
    <p:extLst>
      <p:ext uri="{BB962C8B-B14F-4D97-AF65-F5344CB8AC3E}">
        <p14:creationId xmlns:p14="http://schemas.microsoft.com/office/powerpoint/2010/main" val="8675006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9206901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8795032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7120472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Video slide">
    <p:bg>
      <p:bgPr>
        <a:solidFill>
          <a:schemeClr val="accent1"/>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cstate="print">
            <a:extLst>
              <a:ext uri="{28A0092B-C50C-407E-A947-70E740481C1C}">
                <a14:useLocalDpi xmlns:a14="http://schemas.microsoft.com/office/drawing/2010/main"/>
              </a:ext>
            </a:extLst>
          </a:blip>
          <a:srcRect l="17176"/>
          <a:stretch/>
        </p:blipFill>
        <p:spPr>
          <a:xfrm>
            <a:off x="0" y="798242"/>
            <a:ext cx="5872872" cy="5096933"/>
          </a:xfrm>
          <a:prstGeom prst="rect">
            <a:avLst/>
          </a:prstGeom>
        </p:spPr>
      </p:pic>
      <p:grpSp>
        <p:nvGrpSpPr>
          <p:cNvPr id="5" name="Group 4">
            <a:extLst>
              <a:ext uri="{FF2B5EF4-FFF2-40B4-BE49-F238E27FC236}">
                <a16:creationId xmlns:a16="http://schemas.microsoft.com/office/drawing/2014/main" id="{90EF4A5C-345F-488C-AC5E-0AF3B8376036}"/>
              </a:ext>
            </a:extLst>
          </p:cNvPr>
          <p:cNvGrpSpPr/>
          <p:nvPr userDrawn="1"/>
        </p:nvGrpSpPr>
        <p:grpSpPr>
          <a:xfrm>
            <a:off x="3019127" y="448578"/>
            <a:ext cx="9646191" cy="6621296"/>
            <a:chOff x="3019127" y="448578"/>
            <a:chExt cx="9646191" cy="6621296"/>
          </a:xfrm>
        </p:grpSpPr>
        <p:pic>
          <p:nvPicPr>
            <p:cNvPr id="7" name="Picture 6">
              <a:extLst>
                <a:ext uri="{FF2B5EF4-FFF2-40B4-BE49-F238E27FC236}">
                  <a16:creationId xmlns:a16="http://schemas.microsoft.com/office/drawing/2014/main" id="{CC8E3C5F-48E2-412C-A5AF-F85384D5EE53}"/>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3019127" y="448578"/>
              <a:ext cx="9172873" cy="6621296"/>
            </a:xfrm>
            <a:prstGeom prst="rect">
              <a:avLst/>
            </a:prstGeom>
          </p:spPr>
        </p:pic>
        <p:sp>
          <p:nvSpPr>
            <p:cNvPr id="8" name="TextBox 7">
              <a:extLst>
                <a:ext uri="{FF2B5EF4-FFF2-40B4-BE49-F238E27FC236}">
                  <a16:creationId xmlns:a16="http://schemas.microsoft.com/office/drawing/2014/main" id="{0A9EAD12-9B65-48D0-91A3-85F3DD932746}"/>
                </a:ext>
              </a:extLst>
            </p:cNvPr>
            <p:cNvSpPr txBox="1"/>
            <p:nvPr userDrawn="1"/>
          </p:nvSpPr>
          <p:spPr>
            <a:xfrm>
              <a:off x="10792557" y="3506769"/>
              <a:ext cx="1872761" cy="794064"/>
            </a:xfrm>
            <a:prstGeom prst="rect">
              <a:avLst/>
            </a:prstGeom>
            <a:noFill/>
          </p:spPr>
          <p:txBody>
            <a:bodyPr wrap="square" lIns="182880" tIns="146304" rIns="182880" bIns="146304" rtlCol="0">
              <a:spAutoFit/>
            </a:bodyPr>
            <a:lstStyle/>
            <a:p>
              <a:pPr>
                <a:lnSpc>
                  <a:spcPct val="90000"/>
                </a:lnSpc>
                <a:spcAft>
                  <a:spcPts val="600"/>
                </a:spcAft>
              </a:pPr>
              <a:r>
                <a:rPr lang="en-US" sz="3600" dirty="0">
                  <a:solidFill>
                    <a:schemeClr val="tx2">
                      <a:alpha val="49000"/>
                    </a:schemeClr>
                  </a:solidFill>
                </a:rPr>
                <a:t>.NET</a:t>
              </a:r>
            </a:p>
          </p:txBody>
        </p:sp>
      </p:grpSp>
    </p:spTree>
    <p:extLst>
      <p:ext uri="{BB962C8B-B14F-4D97-AF65-F5344CB8AC3E}">
        <p14:creationId xmlns:p14="http://schemas.microsoft.com/office/powerpoint/2010/main" val="32871446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85498" y="2881341"/>
            <a:ext cx="10010687" cy="1015663"/>
          </a:xfrm>
          <a:noFill/>
        </p:spPr>
        <p:txBody>
          <a:bodyPr wrap="square" tIns="91440" bIns="91440" anchor="t" anchorCtr="0">
            <a:spAutoFit/>
          </a:bodyPr>
          <a:lstStyle>
            <a:lvl1pPr>
              <a:defRPr sz="6000" spc="-98" baseline="0">
                <a:gradFill>
                  <a:gsLst>
                    <a:gs pos="0">
                      <a:schemeClr val="tx1"/>
                    </a:gs>
                    <a:gs pos="100000">
                      <a:schemeClr val="tx1"/>
                    </a:gs>
                  </a:gsLst>
                  <a:lin ang="5400000" scaled="0"/>
                </a:gradFill>
              </a:defRPr>
            </a:lvl1pPr>
          </a:lstStyle>
          <a:p>
            <a:r>
              <a:rPr lang="en-US" dirty="0"/>
              <a:t>Demo</a:t>
            </a:r>
          </a:p>
        </p:txBody>
      </p:sp>
      <p:sp>
        <p:nvSpPr>
          <p:cNvPr id="6" name="Rectangle 5"/>
          <p:cNvSpPr/>
          <p:nvPr/>
        </p:nvSpPr>
        <p:spPr bwMode="auto">
          <a:xfrm>
            <a:off x="880949" y="1070515"/>
            <a:ext cx="10415239" cy="4638908"/>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7" name="Group 6">
            <a:extLst>
              <a:ext uri="{FF2B5EF4-FFF2-40B4-BE49-F238E27FC236}">
                <a16:creationId xmlns:a16="http://schemas.microsoft.com/office/drawing/2014/main" id="{97550BA1-B17C-488A-B13B-EAE642576B33}"/>
              </a:ext>
            </a:extLst>
          </p:cNvPr>
          <p:cNvGrpSpPr/>
          <p:nvPr userDrawn="1"/>
        </p:nvGrpSpPr>
        <p:grpSpPr>
          <a:xfrm>
            <a:off x="2112911" y="118352"/>
            <a:ext cx="9646191" cy="6621296"/>
            <a:chOff x="3019127" y="448578"/>
            <a:chExt cx="9646191" cy="6621296"/>
          </a:xfrm>
        </p:grpSpPr>
        <p:pic>
          <p:nvPicPr>
            <p:cNvPr id="8" name="Picture 7">
              <a:extLst>
                <a:ext uri="{FF2B5EF4-FFF2-40B4-BE49-F238E27FC236}">
                  <a16:creationId xmlns:a16="http://schemas.microsoft.com/office/drawing/2014/main" id="{26C5F131-CDD3-4833-8C45-E235D5E9F73B}"/>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19127" y="448578"/>
              <a:ext cx="9172873" cy="6621296"/>
            </a:xfrm>
            <a:prstGeom prst="rect">
              <a:avLst/>
            </a:prstGeom>
          </p:spPr>
        </p:pic>
        <p:sp>
          <p:nvSpPr>
            <p:cNvPr id="9" name="TextBox 8">
              <a:extLst>
                <a:ext uri="{FF2B5EF4-FFF2-40B4-BE49-F238E27FC236}">
                  <a16:creationId xmlns:a16="http://schemas.microsoft.com/office/drawing/2014/main" id="{9DBC19F9-263B-4FF9-BEAE-41F5BF5689F3}"/>
                </a:ext>
              </a:extLst>
            </p:cNvPr>
            <p:cNvSpPr txBox="1"/>
            <p:nvPr userDrawn="1"/>
          </p:nvSpPr>
          <p:spPr>
            <a:xfrm>
              <a:off x="10792557" y="3506769"/>
              <a:ext cx="1872761" cy="794064"/>
            </a:xfrm>
            <a:prstGeom prst="rect">
              <a:avLst/>
            </a:prstGeom>
            <a:noFill/>
          </p:spPr>
          <p:txBody>
            <a:bodyPr wrap="square" lIns="182880" tIns="146304" rIns="182880" bIns="146304" rtlCol="0">
              <a:spAutoFit/>
            </a:bodyPr>
            <a:lstStyle/>
            <a:p>
              <a:pPr>
                <a:lnSpc>
                  <a:spcPct val="90000"/>
                </a:lnSpc>
                <a:spcAft>
                  <a:spcPts val="600"/>
                </a:spcAft>
              </a:pPr>
              <a:r>
                <a:rPr lang="en-US" sz="3600" dirty="0">
                  <a:solidFill>
                    <a:schemeClr val="tx2">
                      <a:alpha val="49000"/>
                    </a:schemeClr>
                  </a:solidFill>
                </a:rPr>
                <a:t>.NET</a:t>
              </a:r>
            </a:p>
          </p:txBody>
        </p:sp>
      </p:grpSp>
    </p:spTree>
    <p:extLst>
      <p:ext uri="{BB962C8B-B14F-4D97-AF65-F5344CB8AC3E}">
        <p14:creationId xmlns:p14="http://schemas.microsoft.com/office/powerpoint/2010/main" val="39443561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Title Plain">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568047" y="2084172"/>
            <a:ext cx="11354714" cy="1158793"/>
          </a:xfrm>
          <a:noFill/>
        </p:spPr>
        <p:txBody>
          <a:bodyPr wrap="square" tIns="91440" bIns="91440" anchor="t" anchorCtr="0">
            <a:spAutoFit/>
          </a:bodyPr>
          <a:lstStyle>
            <a:lvl1pPr>
              <a:defRPr sz="7058" spc="-98" baseline="0">
                <a:solidFill>
                  <a:schemeClr val="bg1"/>
                </a:solidFill>
              </a:defRPr>
            </a:lvl1pPr>
          </a:lstStyle>
          <a:p>
            <a:r>
              <a:rPr lang="en-US"/>
              <a:t>Section title</a:t>
            </a:r>
          </a:p>
        </p:txBody>
      </p:sp>
      <p:pic>
        <p:nvPicPr>
          <p:cNvPr id="17" name="Picture 16">
            <a:extLst>
              <a:ext uri="{FF2B5EF4-FFF2-40B4-BE49-F238E27FC236}">
                <a16:creationId xmlns:a16="http://schemas.microsoft.com/office/drawing/2014/main" id="{14FDA669-E474-4468-AC09-ED6F4A19D7A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09404" y="448578"/>
            <a:ext cx="9172873" cy="6621296"/>
          </a:xfrm>
          <a:prstGeom prst="rect">
            <a:avLst/>
          </a:prstGeom>
        </p:spPr>
      </p:pic>
      <p:sp>
        <p:nvSpPr>
          <p:cNvPr id="18" name="TextBox 17">
            <a:extLst>
              <a:ext uri="{FF2B5EF4-FFF2-40B4-BE49-F238E27FC236}">
                <a16:creationId xmlns:a16="http://schemas.microsoft.com/office/drawing/2014/main" id="{64B34822-29D0-402A-B058-E76EB9B985CC}"/>
              </a:ext>
            </a:extLst>
          </p:cNvPr>
          <p:cNvSpPr txBox="1"/>
          <p:nvPr userDrawn="1"/>
        </p:nvSpPr>
        <p:spPr>
          <a:xfrm>
            <a:off x="10792557" y="3506769"/>
            <a:ext cx="1872761" cy="794064"/>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3600" b="0" i="0" u="none" strike="noStrike" kern="0" cap="none" spc="0" normalizeH="0" baseline="0" noProof="0" dirty="0">
                <a:ln>
                  <a:noFill/>
                </a:ln>
                <a:solidFill>
                  <a:srgbClr val="F2F2F2">
                    <a:alpha val="49000"/>
                  </a:srgbClr>
                </a:solidFill>
                <a:effectLst/>
                <a:uLnTx/>
                <a:uFillTx/>
              </a:rPr>
              <a:t>.NET</a:t>
            </a:r>
          </a:p>
        </p:txBody>
      </p:sp>
    </p:spTree>
    <p:extLst>
      <p:ext uri="{BB962C8B-B14F-4D97-AF65-F5344CB8AC3E}">
        <p14:creationId xmlns:p14="http://schemas.microsoft.com/office/powerpoint/2010/main" val="138274216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8044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3" name="Group 2"/>
          <p:cNvGrpSpPr/>
          <p:nvPr/>
        </p:nvGrpSpPr>
        <p:grpSpPr>
          <a:xfrm>
            <a:off x="12370906" y="-217"/>
            <a:ext cx="935477" cy="5654619"/>
            <a:chOff x="12618967" y="-221"/>
            <a:chExt cx="954235" cy="5767187"/>
          </a:xfrm>
        </p:grpSpPr>
        <p:grpSp>
          <p:nvGrpSpPr>
            <p:cNvPr id="18" name="Group 17"/>
            <p:cNvGrpSpPr/>
            <p:nvPr userDrawn="1"/>
          </p:nvGrpSpPr>
          <p:grpSpPr>
            <a:xfrm>
              <a:off x="12618967" y="-221"/>
              <a:ext cx="954235" cy="5767187"/>
              <a:chOff x="12618967" y="-221"/>
              <a:chExt cx="954235" cy="5767187"/>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0 G:120 B:215</a:t>
                  </a:r>
                  <a:endParaRPr lang="en-US" sz="49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14102" fontAlgn="base">
                    <a:lnSpc>
                      <a:spcPct val="100000"/>
                    </a:lnSpc>
                    <a:spcBef>
                      <a:spcPct val="0"/>
                    </a:spcBef>
                    <a:spcAft>
                      <a:spcPct val="0"/>
                    </a:spcAft>
                  </a:pPr>
                  <a:r>
                    <a:rPr lang="en-US" sz="490">
                      <a:gradFill>
                        <a:gsLst>
                          <a:gs pos="7965">
                            <a:srgbClr val="000000"/>
                          </a:gs>
                          <a:gs pos="28319">
                            <a:srgbClr val="000000"/>
                          </a:gs>
                        </a:gsLst>
                        <a:lin ang="5400000" scaled="0"/>
                      </a:gradFill>
                      <a:ea typeface="Segoe UI" pitchFamily="34" charset="0"/>
                      <a:cs typeface="Segoe UI" pitchFamily="34" charset="0"/>
                    </a:rPr>
                    <a:t>R:</a:t>
                  </a:r>
                  <a:r>
                    <a:rPr lang="en-US" sz="490" baseline="0">
                      <a:gradFill>
                        <a:gsLst>
                          <a:gs pos="7965">
                            <a:srgbClr val="000000"/>
                          </a:gs>
                          <a:gs pos="28319">
                            <a:srgbClr val="000000"/>
                          </a:gs>
                        </a:gsLst>
                        <a:lin ang="5400000" scaled="0"/>
                      </a:gradFill>
                      <a:ea typeface="Segoe UI" pitchFamily="34" charset="0"/>
                      <a:cs typeface="Segoe UI" pitchFamily="34" charset="0"/>
                    </a:rPr>
                    <a:t>0 G:188 B:242</a:t>
                  </a:r>
                  <a:endParaRPr lang="en-US" sz="49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14102" fontAlgn="base">
                    <a:lnSpc>
                      <a:spcPct val="100000"/>
                    </a:lnSpc>
                    <a:spcBef>
                      <a:spcPct val="0"/>
                    </a:spcBef>
                    <a:spcAft>
                      <a:spcPct val="0"/>
                    </a:spcAft>
                  </a:pPr>
                  <a:r>
                    <a:rPr lang="en-US" sz="490">
                      <a:gradFill>
                        <a:gsLst>
                          <a:gs pos="92035">
                            <a:srgbClr val="505050"/>
                          </a:gs>
                          <a:gs pos="27000">
                            <a:srgbClr val="505050"/>
                          </a:gs>
                        </a:gsLst>
                        <a:lin ang="5400000" scaled="0"/>
                      </a:gradFill>
                      <a:ea typeface="Segoe UI" pitchFamily="34" charset="0"/>
                      <a:cs typeface="Segoe UI" pitchFamily="34" charset="0"/>
                    </a:rPr>
                    <a:t>R:</a:t>
                  </a:r>
                  <a:r>
                    <a:rPr lang="en-US" sz="490" baseline="0">
                      <a:gradFill>
                        <a:gsLst>
                          <a:gs pos="92035">
                            <a:srgbClr val="505050"/>
                          </a:gs>
                          <a:gs pos="27000">
                            <a:srgbClr val="505050"/>
                          </a:gs>
                        </a:gsLst>
                        <a:lin ang="5400000" scaled="0"/>
                      </a:gradFill>
                      <a:ea typeface="Segoe UI" pitchFamily="34" charset="0"/>
                      <a:cs typeface="Segoe UI" pitchFamily="34" charset="0"/>
                    </a:rPr>
                    <a:t>210 G:210 B:210</a:t>
                  </a:r>
                  <a:endParaRPr lang="en-US" sz="49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Purple</a:t>
                  </a:r>
                </a:p>
                <a:p>
                  <a:pPr algn="l" defTabSz="914102" fontAlgn="base">
                    <a:lnSpc>
                      <a:spcPct val="100000"/>
                    </a:lnSpc>
                    <a:spcBef>
                      <a:spcPct val="0"/>
                    </a:spcBef>
                    <a:spcAft>
                      <a:spcPct val="0"/>
                    </a:spcAft>
                  </a:pPr>
                  <a:r>
                    <a:rPr lang="en-US" sz="490">
                      <a:gradFill>
                        <a:gsLst>
                          <a:gs pos="0">
                            <a:srgbClr val="FFFFFF"/>
                          </a:gs>
                          <a:gs pos="100000">
                            <a:srgbClr val="FFFFFF"/>
                          </a:gs>
                        </a:gsLst>
                        <a:lin ang="5400000" scaled="0"/>
                      </a:gradFill>
                      <a:ea typeface="Segoe UI" pitchFamily="34" charset="0"/>
                      <a:cs typeface="Segoe UI" pitchFamily="34" charset="0"/>
                    </a:rPr>
                    <a:t>R:92</a:t>
                  </a:r>
                  <a:r>
                    <a:rPr lang="en-US" sz="490" baseline="0">
                      <a:gradFill>
                        <a:gsLst>
                          <a:gs pos="0">
                            <a:srgbClr val="FFFFFF"/>
                          </a:gs>
                          <a:gs pos="100000">
                            <a:srgbClr val="FFFFFF"/>
                          </a:gs>
                        </a:gsLst>
                        <a:lin ang="5400000" scaled="0"/>
                      </a:gradFill>
                      <a:ea typeface="Segoe UI" pitchFamily="34" charset="0"/>
                      <a:cs typeface="Segoe UI" pitchFamily="34" charset="0"/>
                    </a:rPr>
                    <a:t> G:45 B:145</a:t>
                  </a:r>
                  <a:endParaRPr lang="en-US" sz="49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80 G:80 B:80</a:t>
                  </a:r>
                  <a:endParaRPr lang="en-US" sz="49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115 G:115 B:115</a:t>
                  </a:r>
                  <a:endParaRPr lang="en-US" sz="49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0970856" y="3489620"/>
                <a:ext cx="3925458" cy="629233"/>
                <a:chOff x="3254158" y="4203959"/>
                <a:chExt cx="3925458" cy="629233"/>
              </a:xfrm>
            </p:grpSpPr>
            <p:sp>
              <p:nvSpPr>
                <p:cNvPr id="33" name="Rectangle 32"/>
                <p:cNvSpPr/>
                <p:nvPr userDrawn="1"/>
              </p:nvSpPr>
              <p:spPr bwMode="auto">
                <a:xfrm>
                  <a:off x="5395286" y="4543426"/>
                  <a:ext cx="869930" cy="289766"/>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solidFill>
                        <a:srgbClr val="000000"/>
                      </a:solidFill>
                      <a:latin typeface="+mn-lt"/>
                      <a:ea typeface="Segoe UI" pitchFamily="34" charset="0"/>
                      <a:cs typeface="Segoe UI" pitchFamily="34" charset="0"/>
                    </a:rPr>
                    <a:t>Yellow</a:t>
                  </a:r>
                </a:p>
                <a:p>
                  <a:pPr marL="0" algn="l" defTabSz="914102" rtl="0" eaLnBrk="1" fontAlgn="base" latinLnBrk="0" hangingPunct="1">
                    <a:lnSpc>
                      <a:spcPct val="100000"/>
                    </a:lnSpc>
                    <a:spcBef>
                      <a:spcPct val="0"/>
                    </a:spcBef>
                    <a:spcAft>
                      <a:spcPct val="0"/>
                    </a:spcAft>
                  </a:pPr>
                  <a:r>
                    <a:rPr lang="en-US" sz="490" kern="1200">
                      <a:solidFill>
                        <a:srgbClr val="000000"/>
                      </a:solidFill>
                      <a:latin typeface="+mn-lt"/>
                      <a:ea typeface="Segoe UI" pitchFamily="34" charset="0"/>
                      <a:cs typeface="Segoe UI" pitchFamily="34" charset="0"/>
                    </a:rPr>
                    <a:t>R:255 G:185 B:0</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3254158" y="4203959"/>
                  <a:ext cx="869930" cy="289766"/>
                </a:xfrm>
                <a:prstGeom prst="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Teal</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R:0</a:t>
                  </a:r>
                  <a:r>
                    <a:rPr lang="en-US" sz="490" baseline="0">
                      <a:gradFill>
                        <a:gsLst>
                          <a:gs pos="2092">
                            <a:srgbClr val="F8F8F8"/>
                          </a:gs>
                          <a:gs pos="10042">
                            <a:srgbClr val="F8F8F8"/>
                          </a:gs>
                        </a:gsLst>
                        <a:lin ang="5400000" scaled="0"/>
                      </a:gradFill>
                      <a:ea typeface="Segoe UI" pitchFamily="34" charset="0"/>
                      <a:cs typeface="Segoe UI" pitchFamily="34" charset="0"/>
                    </a:rPr>
                    <a:t> G:130 B:114</a:t>
                  </a:r>
                  <a:endParaRPr lang="en-US" sz="49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7813" y="258334"/>
                <a:ext cx="843944" cy="326834"/>
              </a:xfrm>
              <a:prstGeom prst="rect">
                <a:avLst/>
              </a:prstGeom>
              <a:noFill/>
            </p:spPr>
            <p:txBody>
              <a:bodyPr wrap="none" lIns="0" tIns="91440" rIns="182880" bIns="91440" rtlCol="0">
                <a:spAutoFit/>
              </a:bodyPr>
              <a:lstStyle/>
              <a:p>
                <a:pPr>
                  <a:lnSpc>
                    <a:spcPct val="90000"/>
                  </a:lnSpc>
                  <a:spcAft>
                    <a:spcPts val="588"/>
                  </a:spcAft>
                </a:pPr>
                <a:r>
                  <a:rPr lang="en-US" sz="98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6691" y="4228746"/>
                <a:ext cx="2647253" cy="326834"/>
              </a:xfrm>
              <a:prstGeom prst="rect">
                <a:avLst/>
              </a:prstGeom>
              <a:noFill/>
            </p:spPr>
            <p:txBody>
              <a:bodyPr wrap="none" lIns="0" tIns="91440" rIns="182880" bIns="91440" rtlCol="0">
                <a:spAutoFit/>
              </a:bodyPr>
              <a:lstStyle/>
              <a:p>
                <a:pPr>
                  <a:lnSpc>
                    <a:spcPct val="90000"/>
                  </a:lnSpc>
                  <a:spcAft>
                    <a:spcPts val="588"/>
                  </a:spcAft>
                </a:pPr>
                <a:r>
                  <a:rPr lang="en-US" sz="980">
                    <a:gradFill>
                      <a:gsLst>
                        <a:gs pos="2917">
                          <a:schemeClr val="tx1"/>
                        </a:gs>
                        <a:gs pos="30000">
                          <a:schemeClr val="tx1"/>
                        </a:gs>
                      </a:gsLst>
                      <a:lin ang="5400000" scaled="0"/>
                    </a:gradFill>
                  </a:rPr>
                  <a:t>Secondary colors (use only when</a:t>
                </a:r>
                <a:r>
                  <a:rPr lang="en-US" sz="980" baseline="0">
                    <a:gradFill>
                      <a:gsLst>
                        <a:gs pos="2917">
                          <a:schemeClr val="tx1"/>
                        </a:gs>
                        <a:gs pos="30000">
                          <a:schemeClr val="tx1"/>
                        </a:gs>
                      </a:gsLst>
                      <a:lin ang="5400000" scaled="0"/>
                    </a:gradFill>
                  </a:rPr>
                  <a:t> necessary)</a:t>
                </a:r>
                <a:endParaRPr lang="en-US" sz="980">
                  <a:gradFill>
                    <a:gsLst>
                      <a:gs pos="2917">
                        <a:schemeClr val="tx1"/>
                      </a:gs>
                      <a:gs pos="30000">
                        <a:schemeClr val="tx1"/>
                      </a:gs>
                    </a:gsLst>
                    <a:lin ang="5400000" scaled="0"/>
                  </a:gradFill>
                </a:endParaRPr>
              </a:p>
            </p:txBody>
          </p:sp>
        </p:grpSp>
        <p:sp>
          <p:nvSpPr>
            <p:cNvPr id="19" name="Rectangle 18"/>
            <p:cNvSpPr/>
            <p:nvPr userDrawn="1"/>
          </p:nvSpPr>
          <p:spPr bwMode="auto">
            <a:xfrm rot="5400000">
              <a:off x="12328885" y="3356233"/>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14102" fontAlgn="base">
                <a:lnSpc>
                  <a:spcPct val="100000"/>
                </a:lnSpc>
                <a:spcBef>
                  <a:spcPct val="0"/>
                </a:spcBef>
                <a:spcAft>
                  <a:spcPct val="0"/>
                </a:spcAft>
              </a:pPr>
              <a:r>
                <a:rPr lang="en-US" sz="490">
                  <a:gradFill>
                    <a:gsLst>
                      <a:gs pos="7965">
                        <a:srgbClr val="000000"/>
                      </a:gs>
                      <a:gs pos="28319">
                        <a:srgbClr val="000000"/>
                      </a:gs>
                    </a:gsLst>
                    <a:lin ang="5400000" scaled="0"/>
                  </a:gradFill>
                  <a:ea typeface="Segoe UI" pitchFamily="34" charset="0"/>
                  <a:cs typeface="Segoe UI" pitchFamily="34" charset="0"/>
                </a:rPr>
                <a:t>R:</a:t>
              </a:r>
              <a:r>
                <a:rPr lang="en-US" sz="490" baseline="0">
                  <a:gradFill>
                    <a:gsLst>
                      <a:gs pos="7965">
                        <a:srgbClr val="000000"/>
                      </a:gs>
                      <a:gs pos="28319">
                        <a:srgbClr val="000000"/>
                      </a:gs>
                    </a:gsLst>
                    <a:lin ang="5400000" scaled="0"/>
                  </a:gradFill>
                  <a:ea typeface="Segoe UI" pitchFamily="34" charset="0"/>
                  <a:cs typeface="Segoe UI" pitchFamily="34" charset="0"/>
                </a:rPr>
                <a:t>0 G:188 B:242</a:t>
              </a:r>
              <a:endParaRPr lang="en-US" sz="490">
                <a:gradFill>
                  <a:gsLst>
                    <a:gs pos="7965">
                      <a:srgbClr val="000000"/>
                    </a:gs>
                    <a:gs pos="28319">
                      <a:srgbClr val="000000"/>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3560386540"/>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 id="2147483767" r:id="rId14"/>
    <p:sldLayoutId id="2147483768" r:id="rId15"/>
    <p:sldLayoutId id="2147483769" r:id="rId16"/>
    <p:sldLayoutId id="2147483770" r:id="rId17"/>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docs.microsoft.com/en-us/aspnet/core/tutorials/grpc/grpc-start?view=aspnetcore-3.1&amp;tabs=visual-studio"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hyperlink" Target="https://docs.microsoft.com/en-us/aspnet/core/tutorials/grpc/grpc-start?view=aspnetcore-3.1&amp;tabs=visual-studio" TargetMode="Externa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hyperlink" Target="https://restfulapi.net/"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s://auth0.com/" TargetMode="External"/><Relationship Id="rId2" Type="http://schemas.openxmlformats.org/officeDocument/2006/relationships/hyperlink" Target="https://identityserver.io/" TargetMode="External"/><Relationship Id="rId1" Type="http://schemas.openxmlformats.org/officeDocument/2006/relationships/slideLayout" Target="../slideLayouts/slideLayout3.xml"/><Relationship Id="rId4" Type="http://schemas.openxmlformats.org/officeDocument/2006/relationships/hyperlink" Target="https://developer.okta.com/"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loader.io/"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hyperlink" Target="http://websurge.west-wind.com/" TargetMode="External"/><Relationship Id="rId5" Type="http://schemas.openxmlformats.org/officeDocument/2006/relationships/hyperlink" Target="https://gatling.io/" TargetMode="External"/><Relationship Id="rId4" Type="http://schemas.openxmlformats.org/officeDocument/2006/relationships/hyperlink" Target="https://artillery.io/"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wagger.io/"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hyperlink" Target="https://www.openapis.org/" TargetMode="External"/></Relationships>
</file>

<file path=ppt/slides/_rels/slide34.xml.rels><?xml version="1.0" encoding="UTF-8" standalone="yes"?>
<Relationships xmlns="http://schemas.openxmlformats.org/package/2006/relationships"><Relationship Id="rId2" Type="http://schemas.openxmlformats.org/officeDocument/2006/relationships/hyperlink" Target="https://github.com/stefanprodan/AspNetCoreRateLimit" TargetMode="Externa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hyperlink" Target="https://newrelic.com/" TargetMode="External"/><Relationship Id="rId2" Type="http://schemas.openxmlformats.org/officeDocument/2006/relationships/hyperlink" Target="https://github.com/Xabaril/AspNetCore.Diagnostics.HealthChecks/" TargetMode="External"/><Relationship Id="rId1" Type="http://schemas.openxmlformats.org/officeDocument/2006/relationships/slideLayout" Target="../slideLayouts/slideLayout3.xml"/><Relationship Id="rId6" Type="http://schemas.openxmlformats.org/officeDocument/2006/relationships/hyperlink" Target="https://www.runscope.com/" TargetMode="External"/><Relationship Id="rId5" Type="http://schemas.openxmlformats.org/officeDocument/2006/relationships/hyperlink" Target="https://www.monitis.com/" TargetMode="External"/><Relationship Id="rId4" Type="http://schemas.openxmlformats.org/officeDocument/2006/relationships/hyperlink" Target="https://stackify.com/"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8" Type="http://schemas.openxmlformats.org/officeDocument/2006/relationships/hyperlink" Target="https://developer.github.com/v3/" TargetMode="External"/><Relationship Id="rId3" Type="http://schemas.openxmlformats.org/officeDocument/2006/relationships/hyperlink" Target="https://ionwg.org/" TargetMode="External"/><Relationship Id="rId7" Type="http://schemas.openxmlformats.org/officeDocument/2006/relationships/hyperlink" Target="https://dev.twitter.com/rest/public" TargetMode="External"/><Relationship Id="rId2" Type="http://schemas.openxmlformats.org/officeDocument/2006/relationships/hyperlink" Target="https://github.com/microsoft/api-guidelines" TargetMode="External"/><Relationship Id="rId1" Type="http://schemas.openxmlformats.org/officeDocument/2006/relationships/slideLayout" Target="../slideLayouts/slideLayout3.xml"/><Relationship Id="rId6" Type="http://schemas.openxmlformats.org/officeDocument/2006/relationships/hyperlink" Target="http://graphql.org/" TargetMode="External"/><Relationship Id="rId5" Type="http://schemas.openxmlformats.org/officeDocument/2006/relationships/hyperlink" Target="http://json-schema.org/" TargetMode="External"/><Relationship Id="rId10" Type="http://schemas.openxmlformats.org/officeDocument/2006/relationships/hyperlink" Target="https://www.twilio.com/docs/api/rest" TargetMode="External"/><Relationship Id="rId4" Type="http://schemas.openxmlformats.org/officeDocument/2006/relationships/hyperlink" Target="http://jsonapi.org/" TargetMode="External"/><Relationship Id="rId9" Type="http://schemas.openxmlformats.org/officeDocument/2006/relationships/hyperlink" Target="https://stripe.com/docs/api"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C7287-25EE-41A6-A2BD-D98C5ADAF8E3}"/>
              </a:ext>
            </a:extLst>
          </p:cNvPr>
          <p:cNvSpPr>
            <a:spLocks noGrp="1"/>
          </p:cNvSpPr>
          <p:nvPr>
            <p:ph type="title"/>
          </p:nvPr>
        </p:nvSpPr>
        <p:spPr/>
        <p:txBody>
          <a:bodyPr/>
          <a:lstStyle/>
          <a:p>
            <a:r>
              <a:rPr lang="en-US" dirty="0"/>
              <a:t>REST API</a:t>
            </a:r>
          </a:p>
        </p:txBody>
      </p:sp>
      <p:sp>
        <p:nvSpPr>
          <p:cNvPr id="6" name="Text Placeholder 5">
            <a:extLst>
              <a:ext uri="{FF2B5EF4-FFF2-40B4-BE49-F238E27FC236}">
                <a16:creationId xmlns:a16="http://schemas.microsoft.com/office/drawing/2014/main" id="{96E30D7E-0B54-4079-928E-0FF0F0AE4050}"/>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692352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97E41D-3500-4DFA-8AEE-D95336BDE727}"/>
              </a:ext>
            </a:extLst>
          </p:cNvPr>
          <p:cNvSpPr>
            <a:spLocks noGrp="1"/>
          </p:cNvSpPr>
          <p:nvPr>
            <p:ph type="body" sz="quarter" idx="10"/>
          </p:nvPr>
        </p:nvSpPr>
        <p:spPr>
          <a:xfrm>
            <a:off x="269239" y="1189177"/>
            <a:ext cx="11653523" cy="2598147"/>
          </a:xfrm>
        </p:spPr>
        <p:txBody>
          <a:bodyPr/>
          <a:lstStyle/>
          <a:p>
            <a:r>
              <a:rPr lang="pl-PL" dirty="0">
                <a:solidFill>
                  <a:schemeClr val="bg2">
                    <a:lumMod val="25000"/>
                  </a:schemeClr>
                </a:solidFill>
              </a:rPr>
              <a:t>HTTP/2 – most </a:t>
            </a:r>
            <a:r>
              <a:rPr lang="pl-PL" dirty="0" err="1">
                <a:solidFill>
                  <a:schemeClr val="bg2">
                    <a:lumMod val="25000"/>
                  </a:schemeClr>
                </a:solidFill>
              </a:rPr>
              <a:t>browsers</a:t>
            </a:r>
            <a:r>
              <a:rPr lang="pl-PL" dirty="0">
                <a:solidFill>
                  <a:schemeClr val="bg2">
                    <a:lumMod val="25000"/>
                  </a:schemeClr>
                </a:solidFill>
              </a:rPr>
              <a:t> </a:t>
            </a:r>
            <a:r>
              <a:rPr lang="pl-PL" dirty="0" err="1">
                <a:solidFill>
                  <a:schemeClr val="bg2">
                    <a:lumMod val="25000"/>
                  </a:schemeClr>
                </a:solidFill>
              </a:rPr>
              <a:t>don’t</a:t>
            </a:r>
            <a:r>
              <a:rPr lang="pl-PL" dirty="0">
                <a:solidFill>
                  <a:schemeClr val="bg2">
                    <a:lumMod val="25000"/>
                  </a:schemeClr>
                </a:solidFill>
              </a:rPr>
              <a:t> suport </a:t>
            </a:r>
            <a:r>
              <a:rPr lang="pl-PL" dirty="0" err="1">
                <a:solidFill>
                  <a:schemeClr val="bg2">
                    <a:lumMod val="25000"/>
                  </a:schemeClr>
                </a:solidFill>
              </a:rPr>
              <a:t>it</a:t>
            </a:r>
            <a:r>
              <a:rPr lang="pl-PL" dirty="0">
                <a:solidFill>
                  <a:schemeClr val="bg2">
                    <a:lumMod val="25000"/>
                  </a:schemeClr>
                </a:solidFill>
              </a:rPr>
              <a:t> </a:t>
            </a:r>
            <a:r>
              <a:rPr lang="pl-PL" dirty="0" err="1">
                <a:solidFill>
                  <a:schemeClr val="bg2">
                    <a:lumMod val="25000"/>
                  </a:schemeClr>
                </a:solidFill>
              </a:rPr>
              <a:t>yet</a:t>
            </a:r>
            <a:endParaRPr lang="pl-PL" dirty="0">
              <a:solidFill>
                <a:schemeClr val="bg2">
                  <a:lumMod val="25000"/>
                </a:schemeClr>
              </a:solidFill>
            </a:endParaRPr>
          </a:p>
          <a:p>
            <a:r>
              <a:rPr lang="pl-PL" dirty="0" err="1">
                <a:solidFill>
                  <a:schemeClr val="bg2">
                    <a:lumMod val="25000"/>
                  </a:schemeClr>
                </a:solidFill>
              </a:rPr>
              <a:t>Binary</a:t>
            </a:r>
            <a:r>
              <a:rPr lang="pl-PL" dirty="0">
                <a:solidFill>
                  <a:schemeClr val="bg2">
                    <a:lumMod val="25000"/>
                  </a:schemeClr>
                </a:solidFill>
              </a:rPr>
              <a:t> format – </a:t>
            </a:r>
            <a:r>
              <a:rPr lang="pl-PL" dirty="0" err="1">
                <a:solidFill>
                  <a:schemeClr val="bg2">
                    <a:lumMod val="25000"/>
                  </a:schemeClr>
                </a:solidFill>
              </a:rPr>
              <a:t>harder</a:t>
            </a:r>
            <a:r>
              <a:rPr lang="pl-PL" dirty="0">
                <a:solidFill>
                  <a:schemeClr val="bg2">
                    <a:lumMod val="25000"/>
                  </a:schemeClr>
                </a:solidFill>
              </a:rPr>
              <a:t> for JS to </a:t>
            </a:r>
            <a:r>
              <a:rPr lang="pl-PL" dirty="0" err="1">
                <a:solidFill>
                  <a:schemeClr val="bg2">
                    <a:lumMod val="25000"/>
                  </a:schemeClr>
                </a:solidFill>
              </a:rPr>
              <a:t>parse</a:t>
            </a:r>
            <a:endParaRPr lang="pl-PL" dirty="0">
              <a:solidFill>
                <a:schemeClr val="bg2">
                  <a:lumMod val="25000"/>
                </a:schemeClr>
              </a:solidFill>
            </a:endParaRPr>
          </a:p>
          <a:p>
            <a:r>
              <a:rPr lang="pl-PL" dirty="0" err="1">
                <a:solidFill>
                  <a:schemeClr val="bg2">
                    <a:lumMod val="25000"/>
                  </a:schemeClr>
                </a:solidFill>
              </a:rPr>
              <a:t>Required</a:t>
            </a:r>
            <a:r>
              <a:rPr lang="pl-PL" dirty="0">
                <a:solidFill>
                  <a:schemeClr val="bg2">
                    <a:lumMod val="25000"/>
                  </a:schemeClr>
                </a:solidFill>
              </a:rPr>
              <a:t> </a:t>
            </a:r>
            <a:r>
              <a:rPr lang="pl-PL" dirty="0" err="1">
                <a:solidFill>
                  <a:schemeClr val="bg2">
                    <a:lumMod val="25000"/>
                  </a:schemeClr>
                </a:solidFill>
              </a:rPr>
              <a:t>contracts</a:t>
            </a:r>
            <a:r>
              <a:rPr lang="pl-PL" dirty="0">
                <a:solidFill>
                  <a:schemeClr val="bg2">
                    <a:lumMod val="25000"/>
                  </a:schemeClr>
                </a:solidFill>
              </a:rPr>
              <a:t> – </a:t>
            </a:r>
            <a:r>
              <a:rPr lang="pl-PL" dirty="0" err="1">
                <a:solidFill>
                  <a:schemeClr val="bg2">
                    <a:lumMod val="25000"/>
                  </a:schemeClr>
                </a:solidFill>
              </a:rPr>
              <a:t>that’s</a:t>
            </a:r>
            <a:r>
              <a:rPr lang="pl-PL" dirty="0">
                <a:solidFill>
                  <a:schemeClr val="bg2">
                    <a:lumMod val="25000"/>
                  </a:schemeClr>
                </a:solidFill>
              </a:rPr>
              <a:t> not </a:t>
            </a:r>
            <a:r>
              <a:rPr lang="pl-PL" dirty="0" err="1">
                <a:solidFill>
                  <a:schemeClr val="bg2">
                    <a:lumMod val="25000"/>
                  </a:schemeClr>
                </a:solidFill>
              </a:rPr>
              <a:t>so</a:t>
            </a:r>
            <a:r>
              <a:rPr lang="pl-PL" dirty="0">
                <a:solidFill>
                  <a:schemeClr val="bg2">
                    <a:lumMod val="25000"/>
                  </a:schemeClr>
                </a:solidFill>
              </a:rPr>
              <a:t> </a:t>
            </a:r>
            <a:r>
              <a:rPr lang="pl-PL" dirty="0" err="1">
                <a:solidFill>
                  <a:schemeClr val="bg2">
                    <a:lumMod val="25000"/>
                  </a:schemeClr>
                </a:solidFill>
              </a:rPr>
              <a:t>great</a:t>
            </a:r>
            <a:r>
              <a:rPr lang="pl-PL" dirty="0">
                <a:solidFill>
                  <a:schemeClr val="bg2">
                    <a:lumMod val="25000"/>
                  </a:schemeClr>
                </a:solidFill>
              </a:rPr>
              <a:t> for Web </a:t>
            </a:r>
            <a:r>
              <a:rPr lang="pl-PL" dirty="0" err="1">
                <a:solidFill>
                  <a:schemeClr val="bg2">
                    <a:lumMod val="25000"/>
                  </a:schemeClr>
                </a:solidFill>
              </a:rPr>
              <a:t>apps</a:t>
            </a:r>
            <a:endParaRPr lang="en-US" dirty="0">
              <a:solidFill>
                <a:schemeClr val="bg2">
                  <a:lumMod val="25000"/>
                </a:schemeClr>
              </a:solidFill>
            </a:endParaRPr>
          </a:p>
        </p:txBody>
      </p:sp>
      <p:sp>
        <p:nvSpPr>
          <p:cNvPr id="3" name="Title 2">
            <a:extLst>
              <a:ext uri="{FF2B5EF4-FFF2-40B4-BE49-F238E27FC236}">
                <a16:creationId xmlns:a16="http://schemas.microsoft.com/office/drawing/2014/main" id="{B4D790DE-26C2-4810-B2B5-8913FEEF39C2}"/>
              </a:ext>
            </a:extLst>
          </p:cNvPr>
          <p:cNvSpPr>
            <a:spLocks noGrp="1"/>
          </p:cNvSpPr>
          <p:nvPr>
            <p:ph type="title"/>
          </p:nvPr>
        </p:nvSpPr>
        <p:spPr/>
        <p:txBody>
          <a:bodyPr/>
          <a:lstStyle/>
          <a:p>
            <a:r>
              <a:rPr lang="pl-PL" dirty="0" err="1">
                <a:solidFill>
                  <a:schemeClr val="bg2">
                    <a:lumMod val="25000"/>
                  </a:schemeClr>
                </a:solidFill>
              </a:rPr>
              <a:t>gRPC</a:t>
            </a:r>
            <a:r>
              <a:rPr lang="pl-PL" dirty="0">
                <a:solidFill>
                  <a:schemeClr val="bg2">
                    <a:lumMod val="25000"/>
                  </a:schemeClr>
                </a:solidFill>
              </a:rPr>
              <a:t> for the Web</a:t>
            </a:r>
            <a:endParaRPr lang="en-US" dirty="0">
              <a:solidFill>
                <a:schemeClr val="bg2">
                  <a:lumMod val="25000"/>
                </a:schemeClr>
              </a:solidFill>
            </a:endParaRPr>
          </a:p>
        </p:txBody>
      </p:sp>
    </p:spTree>
    <p:extLst>
      <p:ext uri="{BB962C8B-B14F-4D97-AF65-F5344CB8AC3E}">
        <p14:creationId xmlns:p14="http://schemas.microsoft.com/office/powerpoint/2010/main" val="124689541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9CD1B02-2E0F-483D-8335-EA77C2F44CD3}"/>
              </a:ext>
            </a:extLst>
          </p:cNvPr>
          <p:cNvPicPr>
            <a:picLocks noChangeAspect="1"/>
          </p:cNvPicPr>
          <p:nvPr/>
        </p:nvPicPr>
        <p:blipFill>
          <a:blip r:embed="rId3"/>
          <a:stretch>
            <a:fillRect/>
          </a:stretch>
        </p:blipFill>
        <p:spPr>
          <a:xfrm>
            <a:off x="6259899" y="3244291"/>
            <a:ext cx="5662863" cy="3539289"/>
          </a:xfrm>
          <a:prstGeom prst="rect">
            <a:avLst/>
          </a:prstGeom>
        </p:spPr>
      </p:pic>
      <p:sp>
        <p:nvSpPr>
          <p:cNvPr id="2" name="Text Placeholder 1">
            <a:extLst>
              <a:ext uri="{FF2B5EF4-FFF2-40B4-BE49-F238E27FC236}">
                <a16:creationId xmlns:a16="http://schemas.microsoft.com/office/drawing/2014/main" id="{CE17AA02-7529-464C-9BB7-FD928DEE5903}"/>
              </a:ext>
            </a:extLst>
          </p:cNvPr>
          <p:cNvSpPr>
            <a:spLocks noGrp="1"/>
          </p:cNvSpPr>
          <p:nvPr>
            <p:ph type="body" sz="quarter" idx="10"/>
          </p:nvPr>
        </p:nvSpPr>
        <p:spPr>
          <a:xfrm>
            <a:off x="269239" y="1189177"/>
            <a:ext cx="11653523" cy="2055114"/>
          </a:xfrm>
        </p:spPr>
        <p:txBody>
          <a:bodyPr/>
          <a:lstStyle/>
          <a:p>
            <a:r>
              <a:rPr lang="pl-PL" dirty="0" err="1">
                <a:solidFill>
                  <a:schemeClr val="bg2">
                    <a:lumMod val="25000"/>
                  </a:schemeClr>
                </a:solidFill>
              </a:rPr>
              <a:t>IoT</a:t>
            </a:r>
            <a:endParaRPr lang="pl-PL" dirty="0">
              <a:solidFill>
                <a:schemeClr val="bg2">
                  <a:lumMod val="25000"/>
                </a:schemeClr>
              </a:solidFill>
            </a:endParaRPr>
          </a:p>
          <a:p>
            <a:r>
              <a:rPr lang="pl-PL" dirty="0" err="1">
                <a:solidFill>
                  <a:schemeClr val="bg2">
                    <a:lumMod val="25000"/>
                  </a:schemeClr>
                </a:solidFill>
              </a:rPr>
              <a:t>Containers</a:t>
            </a:r>
            <a:endParaRPr lang="pl-PL" dirty="0">
              <a:solidFill>
                <a:schemeClr val="bg2">
                  <a:lumMod val="25000"/>
                </a:schemeClr>
              </a:solidFill>
            </a:endParaRPr>
          </a:p>
          <a:p>
            <a:r>
              <a:rPr lang="pl-PL" dirty="0">
                <a:solidFill>
                  <a:schemeClr val="bg2">
                    <a:lumMod val="25000"/>
                  </a:schemeClr>
                </a:solidFill>
              </a:rPr>
              <a:t>Service to service </a:t>
            </a:r>
            <a:r>
              <a:rPr lang="pl-PL" dirty="0" err="1">
                <a:solidFill>
                  <a:schemeClr val="bg2">
                    <a:lumMod val="25000"/>
                  </a:schemeClr>
                </a:solidFill>
              </a:rPr>
              <a:t>communication</a:t>
            </a:r>
            <a:endParaRPr lang="en-US" dirty="0">
              <a:solidFill>
                <a:schemeClr val="bg2">
                  <a:lumMod val="25000"/>
                </a:schemeClr>
              </a:solidFill>
            </a:endParaRPr>
          </a:p>
        </p:txBody>
      </p:sp>
      <p:sp>
        <p:nvSpPr>
          <p:cNvPr id="3" name="Title 2">
            <a:extLst>
              <a:ext uri="{FF2B5EF4-FFF2-40B4-BE49-F238E27FC236}">
                <a16:creationId xmlns:a16="http://schemas.microsoft.com/office/drawing/2014/main" id="{AEAF69BB-2462-4066-B3C5-ABFEA402129A}"/>
              </a:ext>
            </a:extLst>
          </p:cNvPr>
          <p:cNvSpPr>
            <a:spLocks noGrp="1"/>
          </p:cNvSpPr>
          <p:nvPr>
            <p:ph type="title"/>
          </p:nvPr>
        </p:nvSpPr>
        <p:spPr/>
        <p:txBody>
          <a:bodyPr/>
          <a:lstStyle/>
          <a:p>
            <a:r>
              <a:rPr lang="pl-PL" dirty="0" err="1">
                <a:solidFill>
                  <a:schemeClr val="bg2">
                    <a:lumMod val="25000"/>
                  </a:schemeClr>
                </a:solidFill>
              </a:rPr>
              <a:t>gRPC</a:t>
            </a:r>
            <a:r>
              <a:rPr lang="pl-PL" dirty="0">
                <a:solidFill>
                  <a:schemeClr val="bg2">
                    <a:lumMod val="25000"/>
                  </a:schemeClr>
                </a:solidFill>
              </a:rPr>
              <a:t> </a:t>
            </a:r>
            <a:r>
              <a:rPr lang="pl-PL" dirty="0" err="1">
                <a:solidFill>
                  <a:schemeClr val="bg2">
                    <a:lumMod val="25000"/>
                  </a:schemeClr>
                </a:solidFill>
              </a:rPr>
              <a:t>so</a:t>
            </a:r>
            <a:r>
              <a:rPr lang="pl-PL" dirty="0">
                <a:solidFill>
                  <a:schemeClr val="bg2">
                    <a:lumMod val="25000"/>
                  </a:schemeClr>
                </a:solidFill>
              </a:rPr>
              <a:t>  </a:t>
            </a:r>
            <a:r>
              <a:rPr lang="pl-PL" dirty="0" err="1">
                <a:solidFill>
                  <a:schemeClr val="bg2">
                    <a:lumMod val="25000"/>
                  </a:schemeClr>
                </a:solidFill>
              </a:rPr>
              <a:t>where</a:t>
            </a:r>
            <a:r>
              <a:rPr lang="pl-PL" dirty="0">
                <a:solidFill>
                  <a:schemeClr val="bg2">
                    <a:lumMod val="25000"/>
                  </a:schemeClr>
                </a:solidFill>
              </a:rPr>
              <a:t>?</a:t>
            </a:r>
            <a:endParaRPr lang="en-US" dirty="0">
              <a:solidFill>
                <a:schemeClr val="bg2">
                  <a:lumMod val="25000"/>
                </a:schemeClr>
              </a:solidFill>
            </a:endParaRPr>
          </a:p>
        </p:txBody>
      </p:sp>
    </p:spTree>
    <p:extLst>
      <p:ext uri="{BB962C8B-B14F-4D97-AF65-F5344CB8AC3E}">
        <p14:creationId xmlns:p14="http://schemas.microsoft.com/office/powerpoint/2010/main" val="186216508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C3DE490B-F088-41A7-AEAF-080AF5034446}"/>
              </a:ext>
            </a:extLst>
          </p:cNvPr>
          <p:cNvSpPr>
            <a:spLocks noGrp="1"/>
          </p:cNvSpPr>
          <p:nvPr>
            <p:ph type="body" sz="quarter" idx="10"/>
          </p:nvPr>
        </p:nvSpPr>
        <p:spPr>
          <a:xfrm>
            <a:off x="269239" y="1189177"/>
            <a:ext cx="11653523" cy="2598147"/>
          </a:xfrm>
        </p:spPr>
        <p:txBody>
          <a:bodyPr/>
          <a:lstStyle/>
          <a:p>
            <a:pPr marL="0" indent="0">
              <a:buNone/>
            </a:pPr>
            <a:r>
              <a:rPr lang="pl-PL" dirty="0" err="1">
                <a:solidFill>
                  <a:schemeClr val="bg2">
                    <a:lumMod val="25000"/>
                  </a:schemeClr>
                </a:solidFill>
              </a:rPr>
              <a:t>Generated</a:t>
            </a:r>
            <a:r>
              <a:rPr lang="pl-PL" dirty="0">
                <a:solidFill>
                  <a:schemeClr val="bg2">
                    <a:lumMod val="25000"/>
                  </a:schemeClr>
                </a:solidFill>
              </a:rPr>
              <a:t> </a:t>
            </a:r>
            <a:r>
              <a:rPr lang="pl-PL" dirty="0" err="1">
                <a:solidFill>
                  <a:schemeClr val="bg2">
                    <a:lumMod val="25000"/>
                  </a:schemeClr>
                </a:solidFill>
              </a:rPr>
              <a:t>clients</a:t>
            </a:r>
            <a:r>
              <a:rPr lang="pl-PL" dirty="0">
                <a:solidFill>
                  <a:schemeClr val="bg2">
                    <a:lumMod val="25000"/>
                  </a:schemeClr>
                </a:solidFill>
              </a:rPr>
              <a:t>/</a:t>
            </a:r>
            <a:r>
              <a:rPr lang="pl-PL" dirty="0" err="1">
                <a:solidFill>
                  <a:schemeClr val="bg2">
                    <a:lumMod val="25000"/>
                  </a:schemeClr>
                </a:solidFill>
              </a:rPr>
              <a:t>servers</a:t>
            </a:r>
            <a:endParaRPr lang="pl-PL" dirty="0">
              <a:solidFill>
                <a:schemeClr val="bg2">
                  <a:lumMod val="25000"/>
                </a:schemeClr>
              </a:solidFill>
            </a:endParaRPr>
          </a:p>
          <a:p>
            <a:r>
              <a:rPr lang="pl-PL" dirty="0" err="1">
                <a:solidFill>
                  <a:schemeClr val="bg2">
                    <a:lumMod val="25000"/>
                  </a:schemeClr>
                </a:solidFill>
              </a:rPr>
              <a:t>Uses</a:t>
            </a:r>
            <a:r>
              <a:rPr lang="pl-PL" dirty="0">
                <a:solidFill>
                  <a:schemeClr val="bg2">
                    <a:lumMod val="25000"/>
                  </a:schemeClr>
                </a:solidFill>
              </a:rPr>
              <a:t> </a:t>
            </a:r>
            <a:r>
              <a:rPr lang="pl-PL" dirty="0" err="1">
                <a:solidFill>
                  <a:schemeClr val="bg2">
                    <a:lumMod val="25000"/>
                  </a:schemeClr>
                </a:solidFill>
              </a:rPr>
              <a:t>interface</a:t>
            </a:r>
            <a:r>
              <a:rPr lang="pl-PL" dirty="0">
                <a:solidFill>
                  <a:schemeClr val="bg2">
                    <a:lumMod val="25000"/>
                  </a:schemeClr>
                </a:solidFill>
              </a:rPr>
              <a:t> definitione </a:t>
            </a:r>
            <a:r>
              <a:rPr lang="pl-PL" dirty="0" err="1">
                <a:solidFill>
                  <a:schemeClr val="bg2">
                    <a:lumMod val="25000"/>
                  </a:schemeClr>
                </a:solidFill>
              </a:rPr>
              <a:t>language</a:t>
            </a:r>
            <a:br>
              <a:rPr lang="pl-PL" dirty="0">
                <a:solidFill>
                  <a:schemeClr val="bg2">
                    <a:lumMod val="25000"/>
                  </a:schemeClr>
                </a:solidFill>
              </a:rPr>
            </a:br>
            <a:r>
              <a:rPr lang="pl-PL" dirty="0" err="1">
                <a:solidFill>
                  <a:schemeClr val="bg2">
                    <a:lumMod val="25000"/>
                  </a:schemeClr>
                </a:solidFill>
              </a:rPr>
              <a:t>Protocol</a:t>
            </a:r>
            <a:r>
              <a:rPr lang="pl-PL" dirty="0">
                <a:solidFill>
                  <a:schemeClr val="bg2">
                    <a:lumMod val="25000"/>
                  </a:schemeClr>
                </a:solidFill>
              </a:rPr>
              <a:t> </a:t>
            </a:r>
            <a:r>
              <a:rPr lang="pl-PL" dirty="0" err="1">
                <a:solidFill>
                  <a:schemeClr val="bg2">
                    <a:lumMod val="25000"/>
                  </a:schemeClr>
                </a:solidFill>
              </a:rPr>
              <a:t>Buffers</a:t>
            </a:r>
            <a:r>
              <a:rPr lang="pl-PL" dirty="0">
                <a:solidFill>
                  <a:schemeClr val="bg2">
                    <a:lumMod val="25000"/>
                  </a:schemeClr>
                </a:solidFill>
              </a:rPr>
              <a:t> (</a:t>
            </a:r>
            <a:r>
              <a:rPr lang="pl-PL" dirty="0" err="1">
                <a:solidFill>
                  <a:schemeClr val="bg2">
                    <a:lumMod val="25000"/>
                  </a:schemeClr>
                </a:solidFill>
              </a:rPr>
              <a:t>ProtoBuf</a:t>
            </a:r>
            <a:r>
              <a:rPr lang="pl-PL" dirty="0">
                <a:solidFill>
                  <a:schemeClr val="bg2">
                    <a:lumMod val="25000"/>
                  </a:schemeClr>
                </a:solidFill>
              </a:rPr>
              <a:t>)</a:t>
            </a:r>
          </a:p>
          <a:p>
            <a:r>
              <a:rPr lang="pl-PL" dirty="0">
                <a:solidFill>
                  <a:schemeClr val="bg2">
                    <a:lumMod val="25000"/>
                  </a:schemeClr>
                </a:solidFill>
              </a:rPr>
              <a:t>Language independent</a:t>
            </a:r>
            <a:endParaRPr lang="en-US" dirty="0">
              <a:solidFill>
                <a:schemeClr val="bg2">
                  <a:lumMod val="25000"/>
                </a:schemeClr>
              </a:solidFill>
            </a:endParaRPr>
          </a:p>
        </p:txBody>
      </p:sp>
      <p:sp>
        <p:nvSpPr>
          <p:cNvPr id="4" name="Title 3">
            <a:extLst>
              <a:ext uri="{FF2B5EF4-FFF2-40B4-BE49-F238E27FC236}">
                <a16:creationId xmlns:a16="http://schemas.microsoft.com/office/drawing/2014/main" id="{9B6DC891-2897-4F51-98C6-F6820BDA6B71}"/>
              </a:ext>
            </a:extLst>
          </p:cNvPr>
          <p:cNvSpPr>
            <a:spLocks noGrp="1"/>
          </p:cNvSpPr>
          <p:nvPr>
            <p:ph type="title"/>
          </p:nvPr>
        </p:nvSpPr>
        <p:spPr/>
        <p:txBody>
          <a:bodyPr/>
          <a:lstStyle/>
          <a:p>
            <a:r>
              <a:rPr lang="pl-PL" dirty="0" err="1">
                <a:solidFill>
                  <a:schemeClr val="bg2">
                    <a:lumMod val="25000"/>
                  </a:schemeClr>
                </a:solidFill>
              </a:rPr>
              <a:t>Contracts</a:t>
            </a:r>
            <a:endParaRPr lang="en-US" dirty="0">
              <a:solidFill>
                <a:schemeClr val="bg2">
                  <a:lumMod val="25000"/>
                </a:schemeClr>
              </a:solidFill>
            </a:endParaRPr>
          </a:p>
        </p:txBody>
      </p:sp>
      <p:sp>
        <p:nvSpPr>
          <p:cNvPr id="14" name="TextBox 13">
            <a:extLst>
              <a:ext uri="{FF2B5EF4-FFF2-40B4-BE49-F238E27FC236}">
                <a16:creationId xmlns:a16="http://schemas.microsoft.com/office/drawing/2014/main" id="{3234A106-382E-409A-BA24-420B6BBFF589}"/>
              </a:ext>
            </a:extLst>
          </p:cNvPr>
          <p:cNvSpPr txBox="1"/>
          <p:nvPr/>
        </p:nvSpPr>
        <p:spPr>
          <a:xfrm>
            <a:off x="0" y="6898325"/>
            <a:ext cx="6653604" cy="923330"/>
          </a:xfrm>
          <a:prstGeom prst="rect">
            <a:avLst/>
          </a:prstGeom>
          <a:noFill/>
        </p:spPr>
        <p:txBody>
          <a:bodyPr wrap="square">
            <a:spAutoFit/>
          </a:bodyPr>
          <a:lstStyle/>
          <a:p>
            <a:r>
              <a:rPr lang="en-US" dirty="0">
                <a:hlinkClick r:id="rId3"/>
              </a:rPr>
              <a:t>https://docs.microsoft.com/en-us/aspnet/core/tutorials/grpc/grpc-start?view=aspnetcore-3.1&amp;tabs=visual-studio</a:t>
            </a:r>
            <a:endParaRPr lang="en-US" dirty="0"/>
          </a:p>
        </p:txBody>
      </p:sp>
      <p:sp>
        <p:nvSpPr>
          <p:cNvPr id="15" name="Rectangle 9">
            <a:extLst>
              <a:ext uri="{FF2B5EF4-FFF2-40B4-BE49-F238E27FC236}">
                <a16:creationId xmlns:a16="http://schemas.microsoft.com/office/drawing/2014/main" id="{5A0944E0-B10B-490A-A7A1-66CCD42E8C00}"/>
              </a:ext>
            </a:extLst>
          </p:cNvPr>
          <p:cNvSpPr>
            <a:spLocks noChangeArrowheads="1"/>
          </p:cNvSpPr>
          <p:nvPr/>
        </p:nvSpPr>
        <p:spPr bwMode="auto">
          <a:xfrm>
            <a:off x="4826934" y="3865497"/>
            <a:ext cx="10687519" cy="2954655"/>
          </a:xfrm>
          <a:prstGeom prst="rect">
            <a:avLst/>
          </a:prstGeom>
          <a:solidFill>
            <a:srgbClr val="F0F3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6699"/>
                </a:solidFill>
                <a:effectLst/>
                <a:latin typeface="Courier New" panose="02070309020205020404" pitchFamily="49" charset="0"/>
              </a:rPr>
              <a:t>message</a:t>
            </a:r>
            <a:r>
              <a:rPr kumimoji="0" lang="en-US" altLang="en-US" sz="3200" b="0" i="0" u="none" strike="noStrike" cap="none" normalizeH="0" baseline="0" dirty="0">
                <a:ln>
                  <a:noFill/>
                </a:ln>
                <a:solidFill>
                  <a:srgbClr val="4A4A4A"/>
                </a:solidFill>
                <a:effectLst/>
                <a:latin typeface="Courier New" panose="02070309020205020404" pitchFamily="49" charset="0"/>
              </a:rPr>
              <a:t> </a:t>
            </a:r>
            <a:r>
              <a:rPr kumimoji="0" lang="en-US" altLang="en-US" sz="3200" b="1" i="0" u="none" strike="noStrike" cap="none" normalizeH="0" baseline="0" dirty="0">
                <a:ln>
                  <a:noFill/>
                </a:ln>
                <a:solidFill>
                  <a:srgbClr val="00AA88"/>
                </a:solidFill>
                <a:effectLst/>
                <a:latin typeface="Courier New" panose="02070309020205020404" pitchFamily="49" charset="0"/>
              </a:rPr>
              <a:t>Person</a:t>
            </a:r>
            <a:r>
              <a:rPr kumimoji="0" lang="en-US" altLang="en-US" sz="3200" b="0" i="0" u="none" strike="noStrike" cap="none" normalizeH="0" baseline="0" dirty="0">
                <a:ln>
                  <a:noFill/>
                </a:ln>
                <a:solidFill>
                  <a:srgbClr val="4A4A4A"/>
                </a:solidFill>
                <a:effectLst/>
                <a:latin typeface="Courier New" panose="02070309020205020404" pitchFamily="49" charset="0"/>
              </a:rPr>
              <a:t> </a:t>
            </a:r>
            <a:endParaRPr kumimoji="0" lang="pl-PL" altLang="en-US" sz="3200" b="0" i="0" u="none" strike="noStrike" cap="none" normalizeH="0" baseline="0" dirty="0">
              <a:ln>
                <a:noFill/>
              </a:ln>
              <a:solidFill>
                <a:srgbClr val="4A4A4A"/>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4A4A4A"/>
                </a:solidFill>
                <a:effectLst/>
                <a:latin typeface="Courier New" panose="02070309020205020404" pitchFamily="49" charset="0"/>
              </a:rPr>
              <a:t>{</a:t>
            </a:r>
            <a:endParaRPr kumimoji="0" lang="pl-PL" altLang="en-US" sz="3200" b="0" i="0" u="none" strike="noStrike" cap="none" normalizeH="0" baseline="0" dirty="0">
              <a:ln>
                <a:noFill/>
              </a:ln>
              <a:solidFill>
                <a:srgbClr val="4A4A4A"/>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AA0000"/>
                </a:solidFill>
                <a:effectLst/>
                <a:latin typeface="Courier New" panose="02070309020205020404" pitchFamily="49" charset="0"/>
              </a:rPr>
              <a:t> </a:t>
            </a:r>
            <a:r>
              <a:rPr kumimoji="0" lang="en-US" altLang="en-US" sz="3200" b="1" i="0" u="none" strike="noStrike" cap="none" normalizeH="0" baseline="0" dirty="0">
                <a:ln>
                  <a:noFill/>
                </a:ln>
                <a:solidFill>
                  <a:srgbClr val="007788"/>
                </a:solidFill>
                <a:effectLst/>
                <a:latin typeface="Courier New" panose="02070309020205020404" pitchFamily="49" charset="0"/>
              </a:rPr>
              <a:t>string</a:t>
            </a:r>
            <a:r>
              <a:rPr kumimoji="0" lang="en-US" altLang="en-US" sz="3200" b="0" i="0" u="none" strike="noStrike" cap="none" normalizeH="0" baseline="0" dirty="0">
                <a:ln>
                  <a:noFill/>
                </a:ln>
                <a:solidFill>
                  <a:srgbClr val="4A4A4A"/>
                </a:solidFill>
                <a:effectLst/>
                <a:latin typeface="Courier New" panose="02070309020205020404" pitchFamily="49" charset="0"/>
              </a:rPr>
              <a:t> name </a:t>
            </a:r>
            <a:r>
              <a:rPr kumimoji="0" lang="en-US" altLang="en-US" sz="3200" b="0" i="0" u="none" strike="noStrike" cap="none" normalizeH="0" baseline="0" dirty="0">
                <a:ln>
                  <a:noFill/>
                </a:ln>
                <a:solidFill>
                  <a:srgbClr val="555555"/>
                </a:solidFill>
                <a:effectLst/>
                <a:latin typeface="Courier New" panose="02070309020205020404" pitchFamily="49" charset="0"/>
              </a:rPr>
              <a:t>=</a:t>
            </a:r>
            <a:r>
              <a:rPr kumimoji="0" lang="en-US" altLang="en-US" sz="3200" b="0" i="0" u="none" strike="noStrike" cap="none" normalizeH="0" baseline="0" dirty="0">
                <a:ln>
                  <a:noFill/>
                </a:ln>
                <a:solidFill>
                  <a:srgbClr val="4A4A4A"/>
                </a:solidFill>
                <a:effectLst/>
                <a:latin typeface="Courier New" panose="02070309020205020404" pitchFamily="49" charset="0"/>
              </a:rPr>
              <a:t> </a:t>
            </a:r>
            <a:r>
              <a:rPr kumimoji="0" lang="en-US" altLang="en-US" sz="3200" b="0" i="0" u="none" strike="noStrike" cap="none" normalizeH="0" baseline="0" dirty="0">
                <a:ln>
                  <a:noFill/>
                </a:ln>
                <a:solidFill>
                  <a:srgbClr val="FF6600"/>
                </a:solidFill>
                <a:effectLst/>
                <a:latin typeface="Courier New" panose="02070309020205020404" pitchFamily="49" charset="0"/>
              </a:rPr>
              <a:t>1</a:t>
            </a:r>
            <a:r>
              <a:rPr kumimoji="0" lang="en-US" altLang="en-US" sz="3200" b="0" i="0" u="none" strike="noStrike" cap="none" normalizeH="0" baseline="0" dirty="0">
                <a:ln>
                  <a:noFill/>
                </a:ln>
                <a:solidFill>
                  <a:srgbClr val="4A4A4A"/>
                </a:solidFill>
                <a:effectLst/>
                <a:latin typeface="Courier New" panose="02070309020205020404" pitchFamily="49" charset="0"/>
              </a:rPr>
              <a:t>;</a:t>
            </a:r>
            <a:endParaRPr kumimoji="0" lang="pl-PL" altLang="en-US" sz="3200" b="0" i="0" u="none" strike="noStrike" cap="none" normalizeH="0" baseline="0" dirty="0">
              <a:ln>
                <a:noFill/>
              </a:ln>
              <a:solidFill>
                <a:srgbClr val="4A4A4A"/>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AA0000"/>
                </a:solidFill>
                <a:effectLst/>
                <a:latin typeface="Courier New" panose="02070309020205020404" pitchFamily="49" charset="0"/>
              </a:rPr>
              <a:t> </a:t>
            </a:r>
            <a:r>
              <a:rPr kumimoji="0" lang="en-US" altLang="en-US" sz="3200" b="1" i="0" u="none" strike="noStrike" cap="none" normalizeH="0" baseline="0" dirty="0">
                <a:ln>
                  <a:noFill/>
                </a:ln>
                <a:solidFill>
                  <a:srgbClr val="007788"/>
                </a:solidFill>
                <a:effectLst/>
                <a:latin typeface="Courier New" panose="02070309020205020404" pitchFamily="49" charset="0"/>
              </a:rPr>
              <a:t>int32</a:t>
            </a:r>
            <a:r>
              <a:rPr kumimoji="0" lang="en-US" altLang="en-US" sz="3200" b="0" i="0" u="none" strike="noStrike" cap="none" normalizeH="0" baseline="0" dirty="0">
                <a:ln>
                  <a:noFill/>
                </a:ln>
                <a:solidFill>
                  <a:srgbClr val="4A4A4A"/>
                </a:solidFill>
                <a:effectLst/>
                <a:latin typeface="Courier New" panose="02070309020205020404" pitchFamily="49" charset="0"/>
              </a:rPr>
              <a:t> id </a:t>
            </a:r>
            <a:r>
              <a:rPr kumimoji="0" lang="en-US" altLang="en-US" sz="3200" b="0" i="0" u="none" strike="noStrike" cap="none" normalizeH="0" baseline="0" dirty="0">
                <a:ln>
                  <a:noFill/>
                </a:ln>
                <a:solidFill>
                  <a:srgbClr val="555555"/>
                </a:solidFill>
                <a:effectLst/>
                <a:latin typeface="Courier New" panose="02070309020205020404" pitchFamily="49" charset="0"/>
              </a:rPr>
              <a:t>=</a:t>
            </a:r>
            <a:r>
              <a:rPr kumimoji="0" lang="en-US" altLang="en-US" sz="3200" b="0" i="0" u="none" strike="noStrike" cap="none" normalizeH="0" baseline="0" dirty="0">
                <a:ln>
                  <a:noFill/>
                </a:ln>
                <a:solidFill>
                  <a:srgbClr val="4A4A4A"/>
                </a:solidFill>
                <a:effectLst/>
                <a:latin typeface="Courier New" panose="02070309020205020404" pitchFamily="49" charset="0"/>
              </a:rPr>
              <a:t> </a:t>
            </a:r>
            <a:r>
              <a:rPr kumimoji="0" lang="en-US" altLang="en-US" sz="3200" b="0" i="0" u="none" strike="noStrike" cap="none" normalizeH="0" baseline="0" dirty="0">
                <a:ln>
                  <a:noFill/>
                </a:ln>
                <a:solidFill>
                  <a:srgbClr val="FF6600"/>
                </a:solidFill>
                <a:effectLst/>
                <a:latin typeface="Courier New" panose="02070309020205020404" pitchFamily="49" charset="0"/>
              </a:rPr>
              <a:t>2</a:t>
            </a:r>
            <a:r>
              <a:rPr kumimoji="0" lang="en-US" altLang="en-US" sz="3200" b="0" i="0" u="none" strike="noStrike" cap="none" normalizeH="0" baseline="0" dirty="0">
                <a:ln>
                  <a:noFill/>
                </a:ln>
                <a:solidFill>
                  <a:srgbClr val="4A4A4A"/>
                </a:solidFill>
                <a:effectLst/>
                <a:latin typeface="Courier New" panose="02070309020205020404" pitchFamily="49" charset="0"/>
              </a:rPr>
              <a:t>;</a:t>
            </a:r>
            <a:endParaRPr kumimoji="0" lang="pl-PL" altLang="en-US" sz="3200" b="0" i="0" u="none" strike="noStrike" cap="none" normalizeH="0" baseline="0" dirty="0">
              <a:ln>
                <a:noFill/>
              </a:ln>
              <a:solidFill>
                <a:srgbClr val="4A4A4A"/>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AA0000"/>
                </a:solidFill>
                <a:effectLst/>
                <a:latin typeface="Courier New" panose="02070309020205020404" pitchFamily="49" charset="0"/>
              </a:rPr>
              <a:t> </a:t>
            </a:r>
            <a:r>
              <a:rPr kumimoji="0" lang="en-US" altLang="en-US" sz="3200" b="1" i="0" u="none" strike="noStrike" cap="none" normalizeH="0" baseline="0" dirty="0">
                <a:ln>
                  <a:noFill/>
                </a:ln>
                <a:solidFill>
                  <a:srgbClr val="007788"/>
                </a:solidFill>
                <a:effectLst/>
                <a:latin typeface="Courier New" panose="02070309020205020404" pitchFamily="49" charset="0"/>
              </a:rPr>
              <a:t>bool</a:t>
            </a:r>
            <a:r>
              <a:rPr kumimoji="0" lang="en-US" altLang="en-US" sz="3200" b="0" i="0" u="none" strike="noStrike" cap="none" normalizeH="0" baseline="0" dirty="0">
                <a:ln>
                  <a:noFill/>
                </a:ln>
                <a:solidFill>
                  <a:srgbClr val="4A4A4A"/>
                </a:solidFill>
                <a:effectLst/>
                <a:latin typeface="Courier New" panose="02070309020205020404" pitchFamily="49" charset="0"/>
              </a:rPr>
              <a:t> </a:t>
            </a:r>
            <a:r>
              <a:rPr kumimoji="0" lang="en-US" altLang="en-US" sz="3200" b="0" i="0" u="none" strike="noStrike" cap="none" normalizeH="0" baseline="0" dirty="0" err="1">
                <a:ln>
                  <a:noFill/>
                </a:ln>
                <a:solidFill>
                  <a:srgbClr val="4A4A4A"/>
                </a:solidFill>
                <a:effectLst/>
                <a:latin typeface="Courier New" panose="02070309020205020404" pitchFamily="49" charset="0"/>
              </a:rPr>
              <a:t>has_ponycopter</a:t>
            </a:r>
            <a:r>
              <a:rPr kumimoji="0" lang="en-US" altLang="en-US" sz="3200" b="0" i="0" u="none" strike="noStrike" cap="none" normalizeH="0" baseline="0" dirty="0">
                <a:ln>
                  <a:noFill/>
                </a:ln>
                <a:solidFill>
                  <a:srgbClr val="4A4A4A"/>
                </a:solidFill>
                <a:effectLst/>
                <a:latin typeface="Courier New" panose="02070309020205020404" pitchFamily="49" charset="0"/>
              </a:rPr>
              <a:t> </a:t>
            </a:r>
            <a:r>
              <a:rPr kumimoji="0" lang="en-US" altLang="en-US" sz="3200" b="0" i="0" u="none" strike="noStrike" cap="none" normalizeH="0" baseline="0" dirty="0">
                <a:ln>
                  <a:noFill/>
                </a:ln>
                <a:solidFill>
                  <a:srgbClr val="555555"/>
                </a:solidFill>
                <a:effectLst/>
                <a:latin typeface="Courier New" panose="02070309020205020404" pitchFamily="49" charset="0"/>
              </a:rPr>
              <a:t>=</a:t>
            </a:r>
            <a:r>
              <a:rPr kumimoji="0" lang="en-US" altLang="en-US" sz="3200" b="0" i="0" u="none" strike="noStrike" cap="none" normalizeH="0" baseline="0" dirty="0">
                <a:ln>
                  <a:noFill/>
                </a:ln>
                <a:solidFill>
                  <a:srgbClr val="4A4A4A"/>
                </a:solidFill>
                <a:effectLst/>
                <a:latin typeface="Courier New" panose="02070309020205020404" pitchFamily="49" charset="0"/>
              </a:rPr>
              <a:t> </a:t>
            </a:r>
            <a:r>
              <a:rPr kumimoji="0" lang="en-US" altLang="en-US" sz="3200" b="0" i="0" u="none" strike="noStrike" cap="none" normalizeH="0" baseline="0" dirty="0">
                <a:ln>
                  <a:noFill/>
                </a:ln>
                <a:solidFill>
                  <a:srgbClr val="FF6600"/>
                </a:solidFill>
                <a:effectLst/>
                <a:latin typeface="Courier New" panose="02070309020205020404" pitchFamily="49" charset="0"/>
              </a:rPr>
              <a:t>3</a:t>
            </a:r>
            <a:r>
              <a:rPr kumimoji="0" lang="en-US" altLang="en-US" sz="3200" b="0" i="0" u="none" strike="noStrike" cap="none" normalizeH="0" baseline="0" dirty="0">
                <a:ln>
                  <a:noFill/>
                </a:ln>
                <a:solidFill>
                  <a:srgbClr val="4A4A4A"/>
                </a:solidFill>
                <a:effectLst/>
                <a:latin typeface="Courier New" panose="02070309020205020404" pitchFamily="49" charset="0"/>
              </a:rPr>
              <a:t>;</a:t>
            </a:r>
            <a:r>
              <a:rPr kumimoji="0" lang="en-US" altLang="en-US" sz="3200" b="0" i="0" u="none" strike="noStrike" cap="none" normalizeH="0" baseline="0" dirty="0">
                <a:ln>
                  <a:noFill/>
                </a:ln>
                <a:solidFill>
                  <a:srgbClr val="AA0000"/>
                </a:solidFill>
                <a:effectLst/>
                <a:latin typeface="Courier New" panose="02070309020205020404" pitchFamily="49" charset="0"/>
              </a:rPr>
              <a:t> </a:t>
            </a:r>
            <a:endParaRPr kumimoji="0" lang="pl-PL" altLang="en-US" sz="3200" b="0" i="0" u="none" strike="noStrike" cap="none" normalizeH="0" baseline="0" dirty="0">
              <a:ln>
                <a:noFill/>
              </a:ln>
              <a:solidFill>
                <a:srgbClr val="AA0000"/>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4A4A4A"/>
                </a:solidFill>
                <a:effectLst/>
                <a:latin typeface="Courier New" panose="02070309020205020404" pitchFamily="49" charset="0"/>
              </a:rPr>
              <a:t>}</a:t>
            </a:r>
            <a:r>
              <a:rPr kumimoji="0" lang="en-US" altLang="en-US" sz="2400" b="0" i="0" u="none" strike="noStrike" cap="none" normalizeH="0" baseline="0" dirty="0">
                <a:ln>
                  <a:noFill/>
                </a:ln>
                <a:solidFill>
                  <a:schemeClr val="tx1"/>
                </a:solidFill>
                <a:effectLst/>
              </a:rPr>
              <a:t> </a:t>
            </a:r>
            <a:endParaRPr kumimoji="0" lang="en-US" altLang="en-US" sz="6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1469063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9F70D2BD-C9C3-4E1C-A777-514CE83E1592}"/>
              </a:ext>
            </a:extLst>
          </p:cNvPr>
          <p:cNvSpPr>
            <a:spLocks noChangeArrowheads="1"/>
          </p:cNvSpPr>
          <p:nvPr/>
        </p:nvSpPr>
        <p:spPr bwMode="auto">
          <a:xfrm>
            <a:off x="1" y="628233"/>
            <a:ext cx="12192000" cy="5601533"/>
          </a:xfrm>
          <a:prstGeom prst="rect">
            <a:avLst/>
          </a:prstGeom>
          <a:solidFill>
            <a:srgbClr val="F0F3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1" u="none" strike="noStrike" cap="none" normalizeH="0" baseline="0" dirty="0">
                <a:ln>
                  <a:noFill/>
                </a:ln>
                <a:solidFill>
                  <a:srgbClr val="0099FF"/>
                </a:solidFill>
                <a:effectLst/>
                <a:latin typeface="Courier New" panose="02070309020205020404" pitchFamily="49" charset="0"/>
              </a:rPr>
              <a:t>// The greeter service definition. </a:t>
            </a:r>
            <a:endParaRPr kumimoji="0" lang="pl-PL" altLang="en-US" sz="2800" b="0" i="1" u="none" strike="noStrike" cap="none" normalizeH="0" baseline="0" dirty="0">
              <a:ln>
                <a:noFill/>
              </a:ln>
              <a:solidFill>
                <a:srgbClr val="0099FF"/>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006699"/>
                </a:solidFill>
                <a:effectLst/>
                <a:latin typeface="Courier New" panose="02070309020205020404" pitchFamily="49" charset="0"/>
              </a:rPr>
              <a:t>service</a:t>
            </a:r>
            <a:r>
              <a:rPr kumimoji="0" lang="en-US" altLang="en-US" sz="2800" b="0" i="0" u="none" strike="noStrike" cap="none" normalizeH="0" baseline="0" dirty="0">
                <a:ln>
                  <a:noFill/>
                </a:ln>
                <a:solidFill>
                  <a:srgbClr val="4A4A4A"/>
                </a:solidFill>
                <a:effectLst/>
                <a:latin typeface="Courier New" panose="02070309020205020404" pitchFamily="49" charset="0"/>
              </a:rPr>
              <a:t> Greeter {</a:t>
            </a:r>
            <a:r>
              <a:rPr kumimoji="0" lang="en-US" altLang="en-US" sz="2800" b="0" i="0" u="none" strike="noStrike" cap="none" normalizeH="0" baseline="0" dirty="0">
                <a:ln>
                  <a:noFill/>
                </a:ln>
                <a:solidFill>
                  <a:srgbClr val="AA0000"/>
                </a:solidFill>
                <a:effectLst/>
                <a:latin typeface="Courier New" panose="02070309020205020404" pitchFamily="49" charset="0"/>
              </a:rPr>
              <a:t> </a:t>
            </a:r>
            <a:endParaRPr kumimoji="0" lang="pl-PL" altLang="en-US" sz="2800" b="0" i="0" u="none" strike="noStrike" cap="none" normalizeH="0" baseline="0" dirty="0">
              <a:ln>
                <a:noFill/>
              </a:ln>
              <a:solidFill>
                <a:srgbClr val="AA0000"/>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en-US" sz="2800" b="0" i="1" u="none" strike="noStrike" cap="none" normalizeH="0" baseline="0" dirty="0">
                <a:ln>
                  <a:noFill/>
                </a:ln>
                <a:solidFill>
                  <a:srgbClr val="0099FF"/>
                </a:solidFill>
                <a:effectLst/>
                <a:latin typeface="Courier New" panose="02070309020205020404" pitchFamily="49" charset="0"/>
              </a:rPr>
              <a:t>   </a:t>
            </a:r>
            <a:r>
              <a:rPr kumimoji="0" lang="en-US" altLang="en-US" sz="2800" b="0" i="1" u="none" strike="noStrike" cap="none" normalizeH="0" baseline="0" dirty="0">
                <a:ln>
                  <a:noFill/>
                </a:ln>
                <a:solidFill>
                  <a:srgbClr val="0099FF"/>
                </a:solidFill>
                <a:effectLst/>
                <a:latin typeface="Courier New" panose="02070309020205020404" pitchFamily="49" charset="0"/>
              </a:rPr>
              <a:t>// Sends a greeting </a:t>
            </a:r>
            <a:endParaRPr kumimoji="0" lang="pl-PL" altLang="en-US" sz="2800" b="0" i="1" u="none" strike="noStrike" cap="none" normalizeH="0" baseline="0" dirty="0">
              <a:ln>
                <a:noFill/>
              </a:ln>
              <a:solidFill>
                <a:srgbClr val="0099FF"/>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en-US" sz="2800" b="1" i="0" u="none" strike="noStrike" cap="none" normalizeH="0" baseline="0" dirty="0">
                <a:ln>
                  <a:noFill/>
                </a:ln>
                <a:solidFill>
                  <a:srgbClr val="006699"/>
                </a:solidFill>
                <a:effectLst/>
                <a:latin typeface="Courier New" panose="02070309020205020404" pitchFamily="49" charset="0"/>
              </a:rPr>
              <a:t>   </a:t>
            </a:r>
            <a:r>
              <a:rPr kumimoji="0" lang="en-US" altLang="en-US" sz="2800" b="1" i="0" u="none" strike="noStrike" cap="none" normalizeH="0" baseline="0" dirty="0" err="1">
                <a:ln>
                  <a:noFill/>
                </a:ln>
                <a:solidFill>
                  <a:srgbClr val="006699"/>
                </a:solidFill>
                <a:effectLst/>
                <a:latin typeface="Courier New" panose="02070309020205020404" pitchFamily="49" charset="0"/>
              </a:rPr>
              <a:t>rpc</a:t>
            </a:r>
            <a:r>
              <a:rPr kumimoji="0" lang="en-US" altLang="en-US" sz="2800" b="0" i="0" u="none" strike="noStrike" cap="none" normalizeH="0" baseline="0" dirty="0">
                <a:ln>
                  <a:noFill/>
                </a:ln>
                <a:solidFill>
                  <a:srgbClr val="4A4A4A"/>
                </a:solidFill>
                <a:effectLst/>
                <a:latin typeface="Courier New" panose="02070309020205020404" pitchFamily="49" charset="0"/>
              </a:rPr>
              <a:t> </a:t>
            </a:r>
            <a:r>
              <a:rPr kumimoji="0" lang="en-US" altLang="en-US" sz="2800" b="0" i="0" u="none" strike="noStrike" cap="none" normalizeH="0" baseline="0" dirty="0" err="1">
                <a:ln>
                  <a:noFill/>
                </a:ln>
                <a:solidFill>
                  <a:srgbClr val="4A4A4A"/>
                </a:solidFill>
                <a:effectLst/>
                <a:latin typeface="Courier New" panose="02070309020205020404" pitchFamily="49" charset="0"/>
              </a:rPr>
              <a:t>SayHello</a:t>
            </a:r>
            <a:r>
              <a:rPr kumimoji="0" lang="en-US" altLang="en-US" sz="2800" b="0" i="0" u="none" strike="noStrike" cap="none" normalizeH="0" baseline="0" dirty="0">
                <a:ln>
                  <a:noFill/>
                </a:ln>
                <a:solidFill>
                  <a:srgbClr val="4A4A4A"/>
                </a:solidFill>
                <a:effectLst/>
                <a:latin typeface="Courier New" panose="02070309020205020404" pitchFamily="49" charset="0"/>
              </a:rPr>
              <a:t> (</a:t>
            </a:r>
            <a:r>
              <a:rPr kumimoji="0" lang="en-US" altLang="en-US" sz="2800" b="0" i="0" u="none" strike="noStrike" cap="none" normalizeH="0" baseline="0" dirty="0" err="1">
                <a:ln>
                  <a:noFill/>
                </a:ln>
                <a:solidFill>
                  <a:srgbClr val="4A4A4A"/>
                </a:solidFill>
                <a:effectLst/>
                <a:latin typeface="Courier New" panose="02070309020205020404" pitchFamily="49" charset="0"/>
              </a:rPr>
              <a:t>HelloRequest</a:t>
            </a:r>
            <a:r>
              <a:rPr kumimoji="0" lang="en-US" altLang="en-US" sz="2800" b="0" i="0" u="none" strike="noStrike" cap="none" normalizeH="0" baseline="0" dirty="0">
                <a:ln>
                  <a:noFill/>
                </a:ln>
                <a:solidFill>
                  <a:srgbClr val="4A4A4A"/>
                </a:solidFill>
                <a:effectLst/>
                <a:latin typeface="Courier New" panose="02070309020205020404" pitchFamily="49" charset="0"/>
              </a:rPr>
              <a:t>) </a:t>
            </a:r>
            <a:r>
              <a:rPr kumimoji="0" lang="en-US" altLang="en-US" sz="2800" b="1" i="0" u="none" strike="noStrike" cap="none" normalizeH="0" baseline="0" dirty="0">
                <a:ln>
                  <a:noFill/>
                </a:ln>
                <a:solidFill>
                  <a:srgbClr val="006699"/>
                </a:solidFill>
                <a:effectLst/>
                <a:latin typeface="Courier New" panose="02070309020205020404" pitchFamily="49" charset="0"/>
              </a:rPr>
              <a:t>returns</a:t>
            </a:r>
            <a:r>
              <a:rPr kumimoji="0" lang="en-US" altLang="en-US" sz="2800" b="0" i="0" u="none" strike="noStrike" cap="none" normalizeH="0" baseline="0" dirty="0">
                <a:ln>
                  <a:noFill/>
                </a:ln>
                <a:solidFill>
                  <a:srgbClr val="4A4A4A"/>
                </a:solidFill>
                <a:effectLst/>
                <a:latin typeface="Courier New" panose="02070309020205020404" pitchFamily="49" charset="0"/>
              </a:rPr>
              <a:t> (</a:t>
            </a:r>
            <a:r>
              <a:rPr kumimoji="0" lang="en-US" altLang="en-US" sz="2800" b="0" i="0" u="none" strike="noStrike" cap="none" normalizeH="0" baseline="0" dirty="0" err="1">
                <a:ln>
                  <a:noFill/>
                </a:ln>
                <a:solidFill>
                  <a:srgbClr val="4A4A4A"/>
                </a:solidFill>
                <a:effectLst/>
                <a:latin typeface="Courier New" panose="02070309020205020404" pitchFamily="49" charset="0"/>
              </a:rPr>
              <a:t>HelloReply</a:t>
            </a:r>
            <a:r>
              <a:rPr kumimoji="0" lang="en-US" altLang="en-US" sz="2800" b="0" i="0" u="none" strike="noStrike" cap="none" normalizeH="0" baseline="0" dirty="0">
                <a:ln>
                  <a:noFill/>
                </a:ln>
                <a:solidFill>
                  <a:srgbClr val="4A4A4A"/>
                </a:solidFill>
                <a:effectLst/>
                <a:latin typeface="Courier New" panose="02070309020205020404" pitchFamily="49" charset="0"/>
              </a:rPr>
              <a:t>) {}</a:t>
            </a:r>
            <a:r>
              <a:rPr kumimoji="0" lang="en-US" altLang="en-US" sz="2800" b="0" i="0" u="none" strike="noStrike" cap="none" normalizeH="0" baseline="0" dirty="0">
                <a:ln>
                  <a:noFill/>
                </a:ln>
                <a:solidFill>
                  <a:srgbClr val="AA0000"/>
                </a:solidFill>
                <a:effectLst/>
                <a:latin typeface="Courier New" panose="02070309020205020404" pitchFamily="49" charset="0"/>
              </a:rPr>
              <a:t> </a:t>
            </a:r>
            <a:endParaRPr kumimoji="0" lang="pl-PL" altLang="en-US" sz="2800" b="0" i="0" u="none" strike="noStrike" cap="none" normalizeH="0" baseline="0" dirty="0">
              <a:ln>
                <a:noFill/>
              </a:ln>
              <a:solidFill>
                <a:srgbClr val="AA0000"/>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4A4A4A"/>
                </a:solidFill>
                <a:effectLst/>
                <a:latin typeface="Courier New" panose="02070309020205020404" pitchFamily="49" charset="0"/>
              </a:rPr>
              <a:t>}</a:t>
            </a:r>
            <a:r>
              <a:rPr kumimoji="0" lang="en-US" altLang="en-US" sz="2800" b="0" i="0" u="none" strike="noStrike" cap="none" normalizeH="0" baseline="0" dirty="0">
                <a:ln>
                  <a:noFill/>
                </a:ln>
                <a:solidFill>
                  <a:srgbClr val="AA0000"/>
                </a:solidFill>
                <a:effectLst/>
                <a:latin typeface="Courier New" panose="02070309020205020404" pitchFamily="49" charset="0"/>
              </a:rPr>
              <a:t> </a:t>
            </a:r>
            <a:endParaRPr kumimoji="0" lang="pl-PL" altLang="en-US" sz="2800" b="0" i="0" u="none" strike="noStrike" cap="none" normalizeH="0" baseline="0" dirty="0">
              <a:ln>
                <a:noFill/>
              </a:ln>
              <a:solidFill>
                <a:srgbClr val="AA0000"/>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1" u="none" strike="noStrike" cap="none" normalizeH="0" baseline="0" dirty="0">
                <a:ln>
                  <a:noFill/>
                </a:ln>
                <a:solidFill>
                  <a:srgbClr val="0099FF"/>
                </a:solidFill>
                <a:effectLst/>
                <a:latin typeface="Courier New" panose="02070309020205020404" pitchFamily="49" charset="0"/>
              </a:rPr>
              <a:t>// The request message containing the user's name.</a:t>
            </a:r>
            <a:endParaRPr kumimoji="0" lang="pl-PL" altLang="en-US" sz="2800" b="0" i="1" u="none" strike="noStrike" cap="none" normalizeH="0" baseline="0" dirty="0">
              <a:ln>
                <a:noFill/>
              </a:ln>
              <a:solidFill>
                <a:srgbClr val="0099FF"/>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006699"/>
                </a:solidFill>
                <a:effectLst/>
                <a:latin typeface="Courier New" panose="02070309020205020404" pitchFamily="49" charset="0"/>
              </a:rPr>
              <a:t>message</a:t>
            </a:r>
            <a:r>
              <a:rPr kumimoji="0" lang="en-US" altLang="en-US" sz="2800" b="0" i="0" u="none" strike="noStrike" cap="none" normalizeH="0" baseline="0" dirty="0">
                <a:ln>
                  <a:noFill/>
                </a:ln>
                <a:solidFill>
                  <a:srgbClr val="4A4A4A"/>
                </a:solidFill>
                <a:effectLst/>
                <a:latin typeface="Courier New" panose="02070309020205020404" pitchFamily="49" charset="0"/>
              </a:rPr>
              <a:t> </a:t>
            </a:r>
            <a:r>
              <a:rPr kumimoji="0" lang="en-US" altLang="en-US" sz="2800" b="1" i="0" u="none" strike="noStrike" cap="none" normalizeH="0" baseline="0" dirty="0" err="1">
                <a:ln>
                  <a:noFill/>
                </a:ln>
                <a:solidFill>
                  <a:srgbClr val="00AA88"/>
                </a:solidFill>
                <a:effectLst/>
                <a:latin typeface="Courier New" panose="02070309020205020404" pitchFamily="49" charset="0"/>
              </a:rPr>
              <a:t>HelloRequest</a:t>
            </a:r>
            <a:r>
              <a:rPr kumimoji="0" lang="en-US" altLang="en-US" sz="2800" b="0" i="0" u="none" strike="noStrike" cap="none" normalizeH="0" baseline="0" dirty="0">
                <a:ln>
                  <a:noFill/>
                </a:ln>
                <a:solidFill>
                  <a:srgbClr val="4A4A4A"/>
                </a:solidFill>
                <a:effectLst/>
                <a:latin typeface="Courier New" panose="02070309020205020404" pitchFamily="49" charset="0"/>
              </a:rPr>
              <a:t> {</a:t>
            </a:r>
            <a:r>
              <a:rPr kumimoji="0" lang="en-US" altLang="en-US" sz="2800" b="0" i="0" u="none" strike="noStrike" cap="none" normalizeH="0" baseline="0" dirty="0">
                <a:ln>
                  <a:noFill/>
                </a:ln>
                <a:solidFill>
                  <a:srgbClr val="AA0000"/>
                </a:solidFill>
                <a:effectLst/>
                <a:latin typeface="Courier New" panose="02070309020205020404" pitchFamily="49" charset="0"/>
              </a:rPr>
              <a:t> </a:t>
            </a:r>
            <a:endParaRPr kumimoji="0" lang="pl-PL" altLang="en-US" sz="2800" b="0" i="0" u="none" strike="noStrike" cap="none" normalizeH="0" baseline="0" dirty="0">
              <a:ln>
                <a:noFill/>
              </a:ln>
              <a:solidFill>
                <a:srgbClr val="AA0000"/>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en-US" sz="2800" b="1" i="0" u="none" strike="noStrike" cap="none" normalizeH="0" baseline="0" dirty="0">
                <a:ln>
                  <a:noFill/>
                </a:ln>
                <a:solidFill>
                  <a:srgbClr val="007788"/>
                </a:solidFill>
                <a:effectLst/>
                <a:latin typeface="Courier New" panose="02070309020205020404" pitchFamily="49" charset="0"/>
              </a:rPr>
              <a:t>   </a:t>
            </a:r>
            <a:r>
              <a:rPr kumimoji="0" lang="en-US" altLang="en-US" sz="2800" b="1" i="0" u="none" strike="noStrike" cap="none" normalizeH="0" baseline="0" dirty="0">
                <a:ln>
                  <a:noFill/>
                </a:ln>
                <a:solidFill>
                  <a:srgbClr val="007788"/>
                </a:solidFill>
                <a:effectLst/>
                <a:latin typeface="Courier New" panose="02070309020205020404" pitchFamily="49" charset="0"/>
              </a:rPr>
              <a:t>string</a:t>
            </a:r>
            <a:r>
              <a:rPr kumimoji="0" lang="en-US" altLang="en-US" sz="2800" b="0" i="0" u="none" strike="noStrike" cap="none" normalizeH="0" baseline="0" dirty="0">
                <a:ln>
                  <a:noFill/>
                </a:ln>
                <a:solidFill>
                  <a:srgbClr val="4A4A4A"/>
                </a:solidFill>
                <a:effectLst/>
                <a:latin typeface="Courier New" panose="02070309020205020404" pitchFamily="49" charset="0"/>
              </a:rPr>
              <a:t> name </a:t>
            </a:r>
            <a:r>
              <a:rPr kumimoji="0" lang="en-US" altLang="en-US" sz="2800" b="0" i="0" u="none" strike="noStrike" cap="none" normalizeH="0" baseline="0" dirty="0">
                <a:ln>
                  <a:noFill/>
                </a:ln>
                <a:solidFill>
                  <a:srgbClr val="555555"/>
                </a:solidFill>
                <a:effectLst/>
                <a:latin typeface="Courier New" panose="02070309020205020404" pitchFamily="49" charset="0"/>
              </a:rPr>
              <a:t>=</a:t>
            </a:r>
            <a:r>
              <a:rPr kumimoji="0" lang="en-US" altLang="en-US" sz="2800" b="0" i="0" u="none" strike="noStrike" cap="none" normalizeH="0" baseline="0" dirty="0">
                <a:ln>
                  <a:noFill/>
                </a:ln>
                <a:solidFill>
                  <a:srgbClr val="4A4A4A"/>
                </a:solidFill>
                <a:effectLst/>
                <a:latin typeface="Courier New" panose="02070309020205020404" pitchFamily="49" charset="0"/>
              </a:rPr>
              <a:t> </a:t>
            </a:r>
            <a:r>
              <a:rPr kumimoji="0" lang="en-US" altLang="en-US" sz="2800" b="0" i="0" u="none" strike="noStrike" cap="none" normalizeH="0" baseline="0" dirty="0">
                <a:ln>
                  <a:noFill/>
                </a:ln>
                <a:solidFill>
                  <a:srgbClr val="FF6600"/>
                </a:solidFill>
                <a:effectLst/>
                <a:latin typeface="Courier New" panose="02070309020205020404" pitchFamily="49" charset="0"/>
              </a:rPr>
              <a:t>1</a:t>
            </a:r>
            <a:r>
              <a:rPr kumimoji="0" lang="en-US" altLang="en-US" sz="2800" b="0" i="0" u="none" strike="noStrike" cap="none" normalizeH="0" baseline="0" dirty="0">
                <a:ln>
                  <a:noFill/>
                </a:ln>
                <a:solidFill>
                  <a:srgbClr val="4A4A4A"/>
                </a:solidFill>
                <a:effectLst/>
                <a:latin typeface="Courier New" panose="02070309020205020404" pitchFamily="49" charset="0"/>
              </a:rPr>
              <a:t>;</a:t>
            </a:r>
            <a:r>
              <a:rPr kumimoji="0" lang="en-US" altLang="en-US" sz="2800" b="0" i="0" u="none" strike="noStrike" cap="none" normalizeH="0" baseline="0" dirty="0">
                <a:ln>
                  <a:noFill/>
                </a:ln>
                <a:solidFill>
                  <a:srgbClr val="AA0000"/>
                </a:solidFill>
                <a:effectLst/>
                <a:latin typeface="Courier New" panose="02070309020205020404" pitchFamily="49" charset="0"/>
              </a:rPr>
              <a:t> </a:t>
            </a:r>
            <a:endParaRPr kumimoji="0" lang="pl-PL" altLang="en-US" sz="2800" b="0" i="0" u="none" strike="noStrike" cap="none" normalizeH="0" baseline="0" dirty="0">
              <a:ln>
                <a:noFill/>
              </a:ln>
              <a:solidFill>
                <a:srgbClr val="AA0000"/>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4A4A4A"/>
                </a:solidFill>
                <a:effectLst/>
                <a:latin typeface="Courier New" panose="02070309020205020404" pitchFamily="49" charset="0"/>
              </a:rPr>
              <a:t>}</a:t>
            </a:r>
            <a:r>
              <a:rPr kumimoji="0" lang="en-US" altLang="en-US" sz="2800" b="0" i="0" u="none" strike="noStrike" cap="none" normalizeH="0" baseline="0" dirty="0">
                <a:ln>
                  <a:noFill/>
                </a:ln>
                <a:solidFill>
                  <a:srgbClr val="AA0000"/>
                </a:solidFill>
                <a:effectLst/>
                <a:latin typeface="Courier New" panose="02070309020205020404" pitchFamily="49" charset="0"/>
              </a:rPr>
              <a:t> </a:t>
            </a:r>
            <a:endParaRPr kumimoji="0" lang="pl-PL" altLang="en-US" sz="2800" b="0" i="0" u="none" strike="noStrike" cap="none" normalizeH="0" baseline="0" dirty="0">
              <a:ln>
                <a:noFill/>
              </a:ln>
              <a:solidFill>
                <a:srgbClr val="AA0000"/>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1" u="none" strike="noStrike" cap="none" normalizeH="0" baseline="0" dirty="0">
                <a:ln>
                  <a:noFill/>
                </a:ln>
                <a:solidFill>
                  <a:srgbClr val="0099FF"/>
                </a:solidFill>
                <a:effectLst/>
                <a:latin typeface="Courier New" panose="02070309020205020404" pitchFamily="49" charset="0"/>
              </a:rPr>
              <a:t>// The response message containing the greetings </a:t>
            </a:r>
            <a:endParaRPr kumimoji="0" lang="pl-PL" altLang="en-US" sz="2800" b="0" i="1" u="none" strike="noStrike" cap="none" normalizeH="0" baseline="0" dirty="0">
              <a:ln>
                <a:noFill/>
              </a:ln>
              <a:solidFill>
                <a:srgbClr val="0099FF"/>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006699"/>
                </a:solidFill>
                <a:effectLst/>
                <a:latin typeface="Courier New" panose="02070309020205020404" pitchFamily="49" charset="0"/>
              </a:rPr>
              <a:t>message</a:t>
            </a:r>
            <a:r>
              <a:rPr kumimoji="0" lang="en-US" altLang="en-US" sz="2800" b="0" i="0" u="none" strike="noStrike" cap="none" normalizeH="0" baseline="0" dirty="0">
                <a:ln>
                  <a:noFill/>
                </a:ln>
                <a:solidFill>
                  <a:srgbClr val="4A4A4A"/>
                </a:solidFill>
                <a:effectLst/>
                <a:latin typeface="Courier New" panose="02070309020205020404" pitchFamily="49" charset="0"/>
              </a:rPr>
              <a:t> </a:t>
            </a:r>
            <a:r>
              <a:rPr kumimoji="0" lang="en-US" altLang="en-US" sz="2800" b="1" i="0" u="none" strike="noStrike" cap="none" normalizeH="0" baseline="0" dirty="0" err="1">
                <a:ln>
                  <a:noFill/>
                </a:ln>
                <a:solidFill>
                  <a:srgbClr val="00AA88"/>
                </a:solidFill>
                <a:effectLst/>
                <a:latin typeface="Courier New" panose="02070309020205020404" pitchFamily="49" charset="0"/>
              </a:rPr>
              <a:t>HelloReply</a:t>
            </a:r>
            <a:r>
              <a:rPr kumimoji="0" lang="en-US" altLang="en-US" sz="2800" b="0" i="0" u="none" strike="noStrike" cap="none" normalizeH="0" baseline="0" dirty="0">
                <a:ln>
                  <a:noFill/>
                </a:ln>
                <a:solidFill>
                  <a:srgbClr val="4A4A4A"/>
                </a:solidFill>
                <a:effectLst/>
                <a:latin typeface="Courier New" panose="02070309020205020404" pitchFamily="49" charset="0"/>
              </a:rPr>
              <a:t> {</a:t>
            </a:r>
            <a:r>
              <a:rPr kumimoji="0" lang="en-US" altLang="en-US" sz="2800" b="0" i="0" u="none" strike="noStrike" cap="none" normalizeH="0" baseline="0" dirty="0">
                <a:ln>
                  <a:noFill/>
                </a:ln>
                <a:solidFill>
                  <a:srgbClr val="AA0000"/>
                </a:solidFill>
                <a:effectLst/>
                <a:latin typeface="Courier New" panose="02070309020205020404" pitchFamily="49" charset="0"/>
              </a:rPr>
              <a:t> </a:t>
            </a:r>
            <a:endParaRPr kumimoji="0" lang="pl-PL" altLang="en-US" sz="2800" b="0" i="0" u="none" strike="noStrike" cap="none" normalizeH="0" baseline="0" dirty="0">
              <a:ln>
                <a:noFill/>
              </a:ln>
              <a:solidFill>
                <a:srgbClr val="AA0000"/>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pl-PL" altLang="en-US" sz="2800" dirty="0">
                <a:solidFill>
                  <a:srgbClr val="AA0000"/>
                </a:solidFill>
                <a:latin typeface="Courier New" panose="02070309020205020404" pitchFamily="49" charset="0"/>
              </a:rPr>
              <a:t>   </a:t>
            </a:r>
            <a:r>
              <a:rPr kumimoji="0" lang="en-US" altLang="en-US" sz="2800" b="1" i="0" u="none" strike="noStrike" cap="none" normalizeH="0" baseline="0" dirty="0">
                <a:ln>
                  <a:noFill/>
                </a:ln>
                <a:solidFill>
                  <a:srgbClr val="007788"/>
                </a:solidFill>
                <a:effectLst/>
                <a:latin typeface="Courier New" panose="02070309020205020404" pitchFamily="49" charset="0"/>
              </a:rPr>
              <a:t>string</a:t>
            </a:r>
            <a:r>
              <a:rPr kumimoji="0" lang="en-US" altLang="en-US" sz="2800" b="0" i="0" u="none" strike="noStrike" cap="none" normalizeH="0" baseline="0" dirty="0">
                <a:ln>
                  <a:noFill/>
                </a:ln>
                <a:solidFill>
                  <a:srgbClr val="4A4A4A"/>
                </a:solidFill>
                <a:effectLst/>
                <a:latin typeface="Courier New" panose="02070309020205020404" pitchFamily="49" charset="0"/>
              </a:rPr>
              <a:t> </a:t>
            </a:r>
            <a:r>
              <a:rPr kumimoji="0" lang="en-US" altLang="en-US" sz="2800" b="1" i="0" u="none" strike="noStrike" cap="none" normalizeH="0" baseline="0" dirty="0">
                <a:ln>
                  <a:noFill/>
                </a:ln>
                <a:solidFill>
                  <a:srgbClr val="006699"/>
                </a:solidFill>
                <a:effectLst/>
                <a:latin typeface="Courier New" panose="02070309020205020404" pitchFamily="49" charset="0"/>
              </a:rPr>
              <a:t>message</a:t>
            </a:r>
            <a:r>
              <a:rPr kumimoji="0" lang="en-US" altLang="en-US" sz="2800" b="0" i="0" u="none" strike="noStrike" cap="none" normalizeH="0" baseline="0" dirty="0">
                <a:ln>
                  <a:noFill/>
                </a:ln>
                <a:solidFill>
                  <a:srgbClr val="4A4A4A"/>
                </a:solidFill>
                <a:effectLst/>
                <a:latin typeface="Courier New" panose="02070309020205020404" pitchFamily="49" charset="0"/>
              </a:rPr>
              <a:t> </a:t>
            </a:r>
            <a:r>
              <a:rPr kumimoji="0" lang="en-US" altLang="en-US" sz="2800" b="0" i="0" u="none" strike="noStrike" cap="none" normalizeH="0" baseline="0" dirty="0">
                <a:ln>
                  <a:noFill/>
                </a:ln>
                <a:solidFill>
                  <a:srgbClr val="555555"/>
                </a:solidFill>
                <a:effectLst/>
                <a:latin typeface="Courier New" panose="02070309020205020404" pitchFamily="49" charset="0"/>
              </a:rPr>
              <a:t>=</a:t>
            </a:r>
            <a:r>
              <a:rPr kumimoji="0" lang="en-US" altLang="en-US" sz="2800" b="0" i="0" u="none" strike="noStrike" cap="none" normalizeH="0" baseline="0" dirty="0">
                <a:ln>
                  <a:noFill/>
                </a:ln>
                <a:solidFill>
                  <a:srgbClr val="4A4A4A"/>
                </a:solidFill>
                <a:effectLst/>
                <a:latin typeface="Courier New" panose="02070309020205020404" pitchFamily="49" charset="0"/>
              </a:rPr>
              <a:t> </a:t>
            </a:r>
            <a:r>
              <a:rPr kumimoji="0" lang="en-US" altLang="en-US" sz="2800" b="0" i="0" u="none" strike="noStrike" cap="none" normalizeH="0" baseline="0" dirty="0">
                <a:ln>
                  <a:noFill/>
                </a:ln>
                <a:solidFill>
                  <a:srgbClr val="FF6600"/>
                </a:solidFill>
                <a:effectLst/>
                <a:latin typeface="Courier New" panose="02070309020205020404" pitchFamily="49" charset="0"/>
              </a:rPr>
              <a:t>1</a:t>
            </a:r>
            <a:r>
              <a:rPr kumimoji="0" lang="en-US" altLang="en-US" sz="2800" b="0" i="0" u="none" strike="noStrike" cap="none" normalizeH="0" baseline="0" dirty="0">
                <a:ln>
                  <a:noFill/>
                </a:ln>
                <a:solidFill>
                  <a:srgbClr val="4A4A4A"/>
                </a:solidFill>
                <a:effectLst/>
                <a:latin typeface="Courier New" panose="02070309020205020404" pitchFamily="49" charset="0"/>
              </a:rPr>
              <a:t>;</a:t>
            </a:r>
            <a:r>
              <a:rPr kumimoji="0" lang="en-US" altLang="en-US" sz="2800" b="0" i="0" u="none" strike="noStrike" cap="none" normalizeH="0" baseline="0" dirty="0">
                <a:ln>
                  <a:noFill/>
                </a:ln>
                <a:solidFill>
                  <a:srgbClr val="AA0000"/>
                </a:solidFill>
                <a:effectLst/>
                <a:latin typeface="Courier New" panose="02070309020205020404" pitchFamily="49" charset="0"/>
              </a:rPr>
              <a:t> </a:t>
            </a:r>
            <a:endParaRPr kumimoji="0" lang="pl-PL" altLang="en-US" sz="2800" b="0" i="0" u="none" strike="noStrike" cap="none" normalizeH="0" baseline="0" dirty="0">
              <a:ln>
                <a:noFill/>
              </a:ln>
              <a:solidFill>
                <a:srgbClr val="AA0000"/>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4A4A4A"/>
                </a:solidFill>
                <a:effectLst/>
                <a:latin typeface="Courier New" panose="02070309020205020404" pitchFamily="49" charset="0"/>
              </a:rPr>
              <a:t>}</a:t>
            </a:r>
            <a:r>
              <a:rPr kumimoji="0" lang="en-US" altLang="en-US" sz="2000" b="0" i="0" u="none" strike="noStrike" cap="none" normalizeH="0" baseline="0" dirty="0">
                <a:ln>
                  <a:noFill/>
                </a:ln>
                <a:solidFill>
                  <a:schemeClr val="tx1"/>
                </a:solidFill>
                <a:effectLst/>
              </a:rPr>
              <a:t> </a:t>
            </a:r>
            <a:endParaRPr kumimoji="0" lang="en-US" altLang="en-US" sz="5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608746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D1DC79A-7D84-4B22-8E45-FC73B02C9E87}"/>
              </a:ext>
            </a:extLst>
          </p:cNvPr>
          <p:cNvSpPr>
            <a:spLocks noGrp="1"/>
          </p:cNvSpPr>
          <p:nvPr>
            <p:ph type="body" sz="quarter" idx="10"/>
          </p:nvPr>
        </p:nvSpPr>
        <p:spPr/>
        <p:txBody>
          <a:bodyPr/>
          <a:lstStyle/>
          <a:p>
            <a:endParaRPr lang="en-US"/>
          </a:p>
        </p:txBody>
      </p:sp>
      <p:sp>
        <p:nvSpPr>
          <p:cNvPr id="3" name="Title 2">
            <a:extLst>
              <a:ext uri="{FF2B5EF4-FFF2-40B4-BE49-F238E27FC236}">
                <a16:creationId xmlns:a16="http://schemas.microsoft.com/office/drawing/2014/main" id="{374EAF4E-AFF2-47E9-B94E-990C3C2BAFD5}"/>
              </a:ext>
            </a:extLst>
          </p:cNvPr>
          <p:cNvSpPr>
            <a:spLocks noGrp="1"/>
          </p:cNvSpPr>
          <p:nvPr>
            <p:ph type="title"/>
          </p:nvPr>
        </p:nvSpPr>
        <p:spPr/>
        <p:txBody>
          <a:bodyPr/>
          <a:lstStyle/>
          <a:p>
            <a:r>
              <a:rPr lang="pl-PL" dirty="0" err="1"/>
              <a:t>ProtoBuf</a:t>
            </a:r>
            <a:r>
              <a:rPr lang="pl-PL" dirty="0"/>
              <a:t> </a:t>
            </a:r>
            <a:r>
              <a:rPr lang="pl-PL" dirty="0" err="1"/>
              <a:t>is</a:t>
            </a:r>
            <a:r>
              <a:rPr lang="pl-PL" dirty="0"/>
              <a:t> fast</a:t>
            </a:r>
            <a:endParaRPr lang="en-US" dirty="0"/>
          </a:p>
        </p:txBody>
      </p:sp>
      <p:pic>
        <p:nvPicPr>
          <p:cNvPr id="4" name="Picture 3">
            <a:extLst>
              <a:ext uri="{FF2B5EF4-FFF2-40B4-BE49-F238E27FC236}">
                <a16:creationId xmlns:a16="http://schemas.microsoft.com/office/drawing/2014/main" id="{6EEAD601-0F7B-4B3F-80B6-4403A93E5F17}"/>
              </a:ext>
            </a:extLst>
          </p:cNvPr>
          <p:cNvPicPr>
            <a:picLocks noChangeAspect="1"/>
          </p:cNvPicPr>
          <p:nvPr/>
        </p:nvPicPr>
        <p:blipFill>
          <a:blip r:embed="rId2"/>
          <a:stretch>
            <a:fillRect/>
          </a:stretch>
        </p:blipFill>
        <p:spPr>
          <a:xfrm>
            <a:off x="973304" y="1189176"/>
            <a:ext cx="10245391" cy="5674745"/>
          </a:xfrm>
          <a:prstGeom prst="rect">
            <a:avLst/>
          </a:prstGeom>
        </p:spPr>
      </p:pic>
    </p:spTree>
    <p:extLst>
      <p:ext uri="{BB962C8B-B14F-4D97-AF65-F5344CB8AC3E}">
        <p14:creationId xmlns:p14="http://schemas.microsoft.com/office/powerpoint/2010/main" val="227094269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5E50B57-4DD8-47CA-B2A7-B0E6ED2271D9}"/>
              </a:ext>
            </a:extLst>
          </p:cNvPr>
          <p:cNvSpPr>
            <a:spLocks noChangeArrowheads="1"/>
          </p:cNvSpPr>
          <p:nvPr/>
        </p:nvSpPr>
        <p:spPr bwMode="auto">
          <a:xfrm>
            <a:off x="5274722" y="0"/>
            <a:ext cx="6917278" cy="69865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en-US" sz="1600" b="0" i="0" u="none" strike="noStrike" cap="none" normalizeH="0" baseline="0" dirty="0">
                <a:ln>
                  <a:noFill/>
                </a:ln>
                <a:solidFill>
                  <a:srgbClr val="0000FF"/>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syntax</a:t>
            </a:r>
            <a:r>
              <a:rPr kumimoji="0" lang="en-US" altLang="en-US" sz="1600" b="0" i="0" u="none" strike="noStrike" cap="none" normalizeH="0" baseline="0" dirty="0">
                <a:ln>
                  <a:noFill/>
                </a:ln>
                <a:solidFill>
                  <a:srgbClr val="000000"/>
                </a:solidFill>
                <a:effectLst/>
                <a:latin typeface="Consolas" panose="020B0609020204030204" pitchFamily="49" charset="0"/>
              </a:rPr>
              <a:t> = </a:t>
            </a:r>
            <a:r>
              <a:rPr kumimoji="0" lang="en-US" altLang="en-US" sz="1600" b="0" i="0" u="none" strike="noStrike" cap="none" normalizeH="0" baseline="0" dirty="0">
                <a:ln>
                  <a:noFill/>
                </a:ln>
                <a:solidFill>
                  <a:srgbClr val="A31515"/>
                </a:solidFill>
                <a:effectLst/>
                <a:latin typeface="Consolas" panose="020B0609020204030204" pitchFamily="49" charset="0"/>
              </a:rPr>
              <a:t>"proto3"</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pl-PL" altLang="en-US" sz="16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option</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FF0000"/>
                </a:solidFill>
                <a:effectLst/>
                <a:latin typeface="Consolas" panose="020B0609020204030204" pitchFamily="49" charset="0"/>
              </a:rPr>
              <a:t>csharp_namespace</a:t>
            </a:r>
            <a:r>
              <a:rPr kumimoji="0" lang="en-US" altLang="en-US" sz="1600" b="0" i="0" u="none" strike="noStrike" cap="none" normalizeH="0" baseline="0" dirty="0">
                <a:ln>
                  <a:noFill/>
                </a:ln>
                <a:solidFill>
                  <a:srgbClr val="000000"/>
                </a:solidFill>
                <a:effectLst/>
                <a:latin typeface="Consolas" panose="020B0609020204030204" pitchFamily="49" charset="0"/>
              </a:rPr>
              <a:t> = </a:t>
            </a:r>
            <a:r>
              <a:rPr kumimoji="0" lang="en-US" altLang="en-US" sz="1600" b="0" i="0" u="none" strike="noStrike" cap="none" normalizeH="0" baseline="0" dirty="0">
                <a:ln>
                  <a:noFill/>
                </a:ln>
                <a:solidFill>
                  <a:srgbClr val="A31515"/>
                </a:solidFill>
                <a:effectLst/>
                <a:latin typeface="Consolas" panose="020B0609020204030204" pitchFamily="49" charset="0"/>
              </a:rPr>
              <a:t>"</a:t>
            </a:r>
            <a:r>
              <a:rPr kumimoji="0" lang="en-US" altLang="en-US" sz="1600" b="0" i="0" u="none" strike="noStrike" cap="none" normalizeH="0" baseline="0" dirty="0" err="1">
                <a:ln>
                  <a:noFill/>
                </a:ln>
                <a:solidFill>
                  <a:srgbClr val="A31515"/>
                </a:solidFill>
                <a:effectLst/>
                <a:latin typeface="Consolas" panose="020B0609020204030204" pitchFamily="49" charset="0"/>
              </a:rPr>
              <a:t>GrpcExampleService</a:t>
            </a:r>
            <a:r>
              <a:rPr kumimoji="0" lang="en-US" altLang="en-US" sz="1600" b="0" i="0" u="none" strike="noStrike" cap="none" normalizeH="0" baseline="0" dirty="0">
                <a:ln>
                  <a:noFill/>
                </a:ln>
                <a:solidFill>
                  <a:srgbClr val="A31515"/>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pl-PL" altLang="en-US" sz="16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package</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2B91AF"/>
                </a:solidFill>
                <a:effectLst/>
                <a:latin typeface="Consolas" panose="020B0609020204030204" pitchFamily="49" charset="0"/>
              </a:rPr>
              <a:t>johoot</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pl-PL" altLang="en-US" sz="16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endParaRPr kumimoji="0" lang="pl-PL" altLang="en-US" sz="16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8000"/>
                </a:solidFill>
                <a:effectLst/>
                <a:latin typeface="Consolas" panose="020B0609020204030204" pitchFamily="49" charset="0"/>
              </a:rPr>
              <a:t>// The greeting service definition.</a:t>
            </a:r>
            <a:endParaRPr kumimoji="0" lang="pl-PL" altLang="en-US" sz="1600" b="0" i="0" u="none" strike="noStrike" cap="none" normalizeH="0" baseline="0" dirty="0">
              <a:ln>
                <a:noFill/>
              </a:ln>
              <a:solidFill>
                <a:srgbClr val="008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8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service</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2B91AF"/>
                </a:solidFill>
                <a:effectLst/>
                <a:latin typeface="Consolas" panose="020B0609020204030204" pitchFamily="49" charset="0"/>
              </a:rPr>
              <a:t>QuizeDefinition</a:t>
            </a:r>
            <a:r>
              <a:rPr kumimoji="0" lang="en-US" altLang="en-US" sz="1600" b="0" i="0" u="none" strike="noStrike" cap="none" normalizeH="0" baseline="0" dirty="0">
                <a:ln>
                  <a:noFill/>
                </a:ln>
                <a:solidFill>
                  <a:srgbClr val="000000"/>
                </a:solidFill>
                <a:effectLst/>
                <a:latin typeface="Consolas" panose="020B0609020204030204" pitchFamily="49" charset="0"/>
              </a:rPr>
              <a:t> {</a:t>
            </a:r>
            <a:endParaRPr kumimoji="0" lang="pl-PL" altLang="en-US" sz="16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FF"/>
                </a:solidFill>
                <a:effectLst/>
                <a:latin typeface="Consolas" panose="020B0609020204030204" pitchFamily="49" charset="0"/>
              </a:rPr>
              <a:t>rpc</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2B91AF"/>
                </a:solidFill>
                <a:effectLst/>
                <a:latin typeface="Consolas" panose="020B0609020204030204" pitchFamily="49" charset="0"/>
              </a:rPr>
              <a:t>SayHello</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HelloRequest</a:t>
            </a:r>
            <a:r>
              <a:rPr kumimoji="0" lang="en-US" altLang="en-US" sz="1600" b="0" i="0" u="none" strike="noStrike" cap="none" normalizeH="0" baseline="0" dirty="0">
                <a:ln>
                  <a:noFill/>
                </a:ln>
                <a:solidFill>
                  <a:srgbClr val="000000"/>
                </a:solidFill>
                <a:effectLst/>
                <a:latin typeface="Consolas" panose="020B0609020204030204" pitchFamily="49" charset="0"/>
              </a:rPr>
              <a:t>) returns (</a:t>
            </a:r>
            <a:r>
              <a:rPr kumimoji="0" lang="en-US" altLang="en-US" sz="1600" b="0" i="0" u="none" strike="noStrike" cap="none" normalizeH="0" baseline="0" dirty="0" err="1">
                <a:ln>
                  <a:noFill/>
                </a:ln>
                <a:solidFill>
                  <a:srgbClr val="000000"/>
                </a:solidFill>
                <a:effectLst/>
                <a:latin typeface="Consolas" panose="020B0609020204030204" pitchFamily="49" charset="0"/>
              </a:rPr>
              <a:t>HelloReply</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pl-PL" altLang="en-US" sz="16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FF"/>
                </a:solidFill>
                <a:effectLst/>
                <a:latin typeface="Consolas" panose="020B0609020204030204" pitchFamily="49" charset="0"/>
              </a:rPr>
              <a:t>rpc</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2B91AF"/>
                </a:solidFill>
                <a:effectLst/>
                <a:latin typeface="Consolas" panose="020B0609020204030204" pitchFamily="49" charset="0"/>
              </a:rPr>
              <a:t>GetQuizeByID</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QuizeIdMessage</a:t>
            </a:r>
            <a:r>
              <a:rPr kumimoji="0" lang="en-US" altLang="en-US" sz="1600" b="0" i="0" u="none" strike="noStrike" cap="none" normalizeH="0" baseline="0" dirty="0">
                <a:ln>
                  <a:noFill/>
                </a:ln>
                <a:solidFill>
                  <a:srgbClr val="000000"/>
                </a:solidFill>
                <a:effectLst/>
                <a:latin typeface="Consolas" panose="020B0609020204030204" pitchFamily="49" charset="0"/>
              </a:rPr>
              <a:t>) returns (</a:t>
            </a:r>
            <a:r>
              <a:rPr kumimoji="0" lang="en-US" altLang="en-US" sz="1600" b="0" i="0" u="none" strike="noStrike" cap="none" normalizeH="0" baseline="0" dirty="0" err="1">
                <a:ln>
                  <a:noFill/>
                </a:ln>
                <a:solidFill>
                  <a:srgbClr val="000000"/>
                </a:solidFill>
                <a:effectLst/>
                <a:latin typeface="Consolas" panose="020B0609020204030204" pitchFamily="49" charset="0"/>
              </a:rPr>
              <a:t>QuizeMessage</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pl-PL" altLang="en-US" sz="16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FF"/>
                </a:solidFill>
                <a:effectLst/>
                <a:latin typeface="Consolas" panose="020B0609020204030204" pitchFamily="49" charset="0"/>
              </a:rPr>
              <a:t>rpc</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2B91AF"/>
                </a:solidFill>
                <a:effectLst/>
                <a:latin typeface="Consolas" panose="020B0609020204030204" pitchFamily="49" charset="0"/>
              </a:rPr>
              <a:t>CreateQuize</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QuizeMessage</a:t>
            </a:r>
            <a:r>
              <a:rPr kumimoji="0" lang="en-US" altLang="en-US" sz="1600" b="0" i="0" u="none" strike="noStrike" cap="none" normalizeH="0" baseline="0" dirty="0">
                <a:ln>
                  <a:noFill/>
                </a:ln>
                <a:solidFill>
                  <a:srgbClr val="000000"/>
                </a:solidFill>
                <a:effectLst/>
                <a:latin typeface="Consolas" panose="020B0609020204030204" pitchFamily="49" charset="0"/>
              </a:rPr>
              <a:t>) returns (</a:t>
            </a:r>
            <a:r>
              <a:rPr kumimoji="0" lang="en-US" altLang="en-US" sz="1600" b="0" i="0" u="none" strike="noStrike" cap="none" normalizeH="0" baseline="0" dirty="0" err="1">
                <a:ln>
                  <a:noFill/>
                </a:ln>
                <a:solidFill>
                  <a:srgbClr val="000000"/>
                </a:solidFill>
                <a:effectLst/>
                <a:latin typeface="Consolas" panose="020B0609020204030204" pitchFamily="49" charset="0"/>
              </a:rPr>
              <a:t>QuizeIdMessage</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pl-PL" altLang="en-US" sz="16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endParaRPr kumimoji="0" lang="pl-PL" altLang="en-US" sz="16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en-US" sz="16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8000"/>
                </a:solidFill>
                <a:effectLst/>
                <a:latin typeface="Consolas" panose="020B0609020204030204" pitchFamily="49" charset="0"/>
              </a:rPr>
              <a:t>// The request message containing the user's name.</a:t>
            </a:r>
            <a:endParaRPr kumimoji="0" lang="pl-PL" altLang="en-US" sz="1600" b="0" i="0" u="none" strike="noStrike" cap="none" normalizeH="0" baseline="0" dirty="0">
              <a:ln>
                <a:noFill/>
              </a:ln>
              <a:solidFill>
                <a:srgbClr val="008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8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message</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2B91AF"/>
                </a:solidFill>
                <a:effectLst/>
                <a:latin typeface="Consolas" panose="020B0609020204030204" pitchFamily="49" charset="0"/>
              </a:rPr>
              <a:t>HelloRequest</a:t>
            </a:r>
            <a:r>
              <a:rPr kumimoji="0" lang="en-US" altLang="en-US" sz="1600" b="0" i="0" u="none" strike="noStrike" cap="none" normalizeH="0" baseline="0" dirty="0">
                <a:ln>
                  <a:noFill/>
                </a:ln>
                <a:solidFill>
                  <a:srgbClr val="000000"/>
                </a:solidFill>
                <a:effectLst/>
                <a:latin typeface="Consolas" panose="020B0609020204030204" pitchFamily="49" charset="0"/>
              </a:rPr>
              <a:t> {</a:t>
            </a:r>
            <a:endParaRPr kumimoji="0" lang="pl-PL" altLang="en-US" sz="16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string</a:t>
            </a:r>
            <a:r>
              <a:rPr kumimoji="0" lang="en-US" altLang="en-US" sz="1600" b="0" i="0" u="none" strike="noStrike" cap="none" normalizeH="0" baseline="0" dirty="0">
                <a:ln>
                  <a:noFill/>
                </a:ln>
                <a:solidFill>
                  <a:srgbClr val="000000"/>
                </a:solidFill>
                <a:effectLst/>
                <a:latin typeface="Consolas" panose="020B0609020204030204" pitchFamily="49" charset="0"/>
              </a:rPr>
              <a:t> name = 1;</a:t>
            </a:r>
            <a:endParaRPr kumimoji="0" lang="pl-PL" altLang="en-US" sz="16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endParaRPr kumimoji="0" lang="pl-PL" altLang="en-US" sz="16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message</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2B91AF"/>
                </a:solidFill>
                <a:effectLst/>
                <a:latin typeface="Consolas" panose="020B0609020204030204" pitchFamily="49" charset="0"/>
              </a:rPr>
              <a:t>QuizeIdMessage</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pl-PL" altLang="en-US" sz="16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int64</a:t>
            </a:r>
            <a:r>
              <a:rPr kumimoji="0" lang="en-US" altLang="en-US" sz="1600" b="0" i="0" u="none" strike="noStrike" cap="none" normalizeH="0" baseline="0" dirty="0">
                <a:ln>
                  <a:noFill/>
                </a:ln>
                <a:solidFill>
                  <a:srgbClr val="000000"/>
                </a:solidFill>
                <a:effectLst/>
                <a:latin typeface="Consolas" panose="020B0609020204030204" pitchFamily="49" charset="0"/>
              </a:rPr>
              <a:t> id = 1;</a:t>
            </a:r>
            <a:endParaRPr kumimoji="0" lang="pl-PL" altLang="en-US" sz="16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endParaRPr kumimoji="0" lang="pl-PL" altLang="en-US" sz="16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message</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2B91AF"/>
                </a:solidFill>
                <a:effectLst/>
                <a:latin typeface="Consolas" panose="020B0609020204030204" pitchFamily="49" charset="0"/>
              </a:rPr>
              <a:t>QuizeMessage</a:t>
            </a:r>
            <a:r>
              <a:rPr kumimoji="0" lang="pl-PL" altLang="en-US" sz="1600" b="0" i="0" u="none" strike="noStrike" cap="none" normalizeH="0" baseline="0" dirty="0">
                <a:ln>
                  <a:noFill/>
                </a:ln>
                <a:solidFill>
                  <a:srgbClr val="2B91AF"/>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pl-PL" altLang="en-US" sz="16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int64</a:t>
            </a:r>
            <a:r>
              <a:rPr kumimoji="0" lang="en-US" altLang="en-US" sz="1600" b="0" i="0" u="none" strike="noStrike" cap="none" normalizeH="0" baseline="0" dirty="0">
                <a:ln>
                  <a:noFill/>
                </a:ln>
                <a:solidFill>
                  <a:srgbClr val="000000"/>
                </a:solidFill>
                <a:effectLst/>
                <a:latin typeface="Consolas" panose="020B0609020204030204" pitchFamily="49" charset="0"/>
              </a:rPr>
              <a:t> id =1;</a:t>
            </a:r>
            <a:endParaRPr kumimoji="0" lang="pl-PL" altLang="en-US" sz="16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string</a:t>
            </a:r>
            <a:r>
              <a:rPr kumimoji="0" lang="en-US" altLang="en-US" sz="1600" b="0" i="0" u="none" strike="noStrike" cap="none" normalizeH="0" baseline="0" dirty="0">
                <a:ln>
                  <a:noFill/>
                </a:ln>
                <a:solidFill>
                  <a:srgbClr val="000000"/>
                </a:solidFill>
                <a:effectLst/>
                <a:latin typeface="Consolas" panose="020B0609020204030204" pitchFamily="49" charset="0"/>
              </a:rPr>
              <a:t> name=2;</a:t>
            </a:r>
            <a:endParaRPr kumimoji="0" lang="pl-PL" altLang="en-US" sz="16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string</a:t>
            </a:r>
            <a:r>
              <a:rPr kumimoji="0" lang="en-US" altLang="en-US" sz="1600" b="0" i="0" u="none" strike="noStrike" cap="none" normalizeH="0" baseline="0" dirty="0">
                <a:ln>
                  <a:noFill/>
                </a:ln>
                <a:solidFill>
                  <a:srgbClr val="000000"/>
                </a:solidFill>
                <a:effectLst/>
                <a:latin typeface="Consolas" panose="020B0609020204030204" pitchFamily="49" charset="0"/>
              </a:rPr>
              <a:t> description =3;</a:t>
            </a:r>
            <a:endParaRPr kumimoji="0" lang="pl-PL" altLang="en-US" sz="16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endParaRPr kumimoji="0" lang="pl-PL" altLang="en-US" sz="16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pl-PL" altLang="en-US" sz="16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8000"/>
                </a:solidFill>
                <a:effectLst/>
                <a:latin typeface="Consolas" panose="020B0609020204030204" pitchFamily="49" charset="0"/>
              </a:rPr>
              <a:t>// The response message containing the greetings.</a:t>
            </a:r>
            <a:endParaRPr kumimoji="0" lang="pl-PL" altLang="en-US" sz="1600" b="0" i="0" u="none" strike="noStrike" cap="none" normalizeH="0" baseline="0" dirty="0">
              <a:ln>
                <a:noFill/>
              </a:ln>
              <a:solidFill>
                <a:srgbClr val="008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8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message</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2B91AF"/>
                </a:solidFill>
                <a:effectLst/>
                <a:latin typeface="Consolas" panose="020B0609020204030204" pitchFamily="49" charset="0"/>
              </a:rPr>
              <a:t>HelloReply</a:t>
            </a:r>
            <a:r>
              <a:rPr kumimoji="0" lang="en-US" altLang="en-US" sz="1600" b="0" i="0" u="none" strike="noStrike" cap="none" normalizeH="0" baseline="0" dirty="0">
                <a:ln>
                  <a:noFill/>
                </a:ln>
                <a:solidFill>
                  <a:srgbClr val="000000"/>
                </a:solidFill>
                <a:effectLst/>
                <a:latin typeface="Consolas" panose="020B0609020204030204" pitchFamily="49" charset="0"/>
              </a:rPr>
              <a:t> {</a:t>
            </a:r>
            <a:endParaRPr kumimoji="0" lang="pl-PL" altLang="en-US" sz="16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string</a:t>
            </a:r>
            <a:r>
              <a:rPr kumimoji="0" lang="en-US" altLang="en-US" sz="1600" b="0" i="0" u="none" strike="noStrike" cap="none" normalizeH="0" baseline="0" dirty="0">
                <a:ln>
                  <a:noFill/>
                </a:ln>
                <a:solidFill>
                  <a:srgbClr val="000000"/>
                </a:solidFill>
                <a:effectLst/>
                <a:latin typeface="Consolas" panose="020B0609020204030204" pitchFamily="49" charset="0"/>
              </a:rPr>
              <a:t> message = 1;</a:t>
            </a:r>
            <a:endParaRPr kumimoji="0" lang="pl-PL" altLang="en-US" sz="16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3" name="Title 2">
            <a:extLst>
              <a:ext uri="{FF2B5EF4-FFF2-40B4-BE49-F238E27FC236}">
                <a16:creationId xmlns:a16="http://schemas.microsoft.com/office/drawing/2014/main" id="{5D452FA6-CD88-4C4F-9EB2-7EFC6DE1C158}"/>
              </a:ext>
            </a:extLst>
          </p:cNvPr>
          <p:cNvSpPr>
            <a:spLocks noGrp="1"/>
          </p:cNvSpPr>
          <p:nvPr>
            <p:ph type="title"/>
          </p:nvPr>
        </p:nvSpPr>
        <p:spPr/>
        <p:txBody>
          <a:bodyPr/>
          <a:lstStyle/>
          <a:p>
            <a:r>
              <a:rPr lang="pl-PL" dirty="0" err="1"/>
              <a:t>Example</a:t>
            </a:r>
            <a:r>
              <a:rPr lang="pl-PL" dirty="0"/>
              <a:t> .NET</a:t>
            </a:r>
            <a:endParaRPr lang="en-US" dirty="0"/>
          </a:p>
        </p:txBody>
      </p:sp>
      <p:sp>
        <p:nvSpPr>
          <p:cNvPr id="4" name="Text Placeholder 3">
            <a:extLst>
              <a:ext uri="{FF2B5EF4-FFF2-40B4-BE49-F238E27FC236}">
                <a16:creationId xmlns:a16="http://schemas.microsoft.com/office/drawing/2014/main" id="{C8F16295-1D64-42D9-B87B-9353F3781D07}"/>
              </a:ext>
            </a:extLst>
          </p:cNvPr>
          <p:cNvSpPr>
            <a:spLocks noGrp="1"/>
          </p:cNvSpPr>
          <p:nvPr>
            <p:ph type="body" sz="quarter" idx="10"/>
          </p:nvPr>
        </p:nvSpPr>
        <p:spPr>
          <a:xfrm>
            <a:off x="269241" y="1189175"/>
            <a:ext cx="5378548" cy="1795876"/>
          </a:xfrm>
        </p:spPr>
        <p:txBody>
          <a:bodyPr/>
          <a:lstStyle/>
          <a:p>
            <a:r>
              <a:rPr lang="pl-PL" dirty="0" err="1"/>
              <a:t>Spacing</a:t>
            </a:r>
            <a:r>
              <a:rPr lang="pl-PL" dirty="0"/>
              <a:t> </a:t>
            </a:r>
            <a:r>
              <a:rPr lang="pl-PL" dirty="0" err="1"/>
              <a:t>matters</a:t>
            </a:r>
            <a:endParaRPr lang="pl-PL" dirty="0"/>
          </a:p>
          <a:p>
            <a:r>
              <a:rPr lang="pl-PL" dirty="0"/>
              <a:t>Many </a:t>
            </a:r>
            <a:r>
              <a:rPr lang="pl-PL" dirty="0" err="1"/>
              <a:t>methods</a:t>
            </a:r>
            <a:r>
              <a:rPr lang="pl-PL" dirty="0"/>
              <a:t> in one service</a:t>
            </a:r>
          </a:p>
          <a:p>
            <a:r>
              <a:rPr lang="pl-PL" dirty="0"/>
              <a:t>Simple </a:t>
            </a:r>
            <a:r>
              <a:rPr lang="pl-PL" dirty="0" err="1"/>
              <a:t>types</a:t>
            </a:r>
            <a:endParaRPr lang="en-US" dirty="0"/>
          </a:p>
        </p:txBody>
      </p:sp>
      <p:sp>
        <p:nvSpPr>
          <p:cNvPr id="5" name="Text Placeholder 4">
            <a:extLst>
              <a:ext uri="{FF2B5EF4-FFF2-40B4-BE49-F238E27FC236}">
                <a16:creationId xmlns:a16="http://schemas.microsoft.com/office/drawing/2014/main" id="{E53BCE6F-0B05-42AD-8346-7085291FA4EE}"/>
              </a:ext>
            </a:extLst>
          </p:cNvPr>
          <p:cNvSpPr>
            <a:spLocks noGrp="1"/>
          </p:cNvSpPr>
          <p:nvPr>
            <p:ph type="body" sz="quarter" idx="11"/>
          </p:nvPr>
        </p:nvSpPr>
        <p:spPr/>
        <p:txBody>
          <a:bodyPr/>
          <a:lstStyle/>
          <a:p>
            <a:endParaRPr lang="en-US"/>
          </a:p>
        </p:txBody>
      </p:sp>
      <p:sp>
        <p:nvSpPr>
          <p:cNvPr id="7" name="TextBox 6">
            <a:extLst>
              <a:ext uri="{FF2B5EF4-FFF2-40B4-BE49-F238E27FC236}">
                <a16:creationId xmlns:a16="http://schemas.microsoft.com/office/drawing/2014/main" id="{6256DF7E-6E43-44B2-86D3-306334DA3BDF}"/>
              </a:ext>
            </a:extLst>
          </p:cNvPr>
          <p:cNvSpPr txBox="1"/>
          <p:nvPr/>
        </p:nvSpPr>
        <p:spPr>
          <a:xfrm>
            <a:off x="-6725821" y="-616112"/>
            <a:ext cx="6653604" cy="11172289"/>
          </a:xfrm>
          <a:prstGeom prst="rect">
            <a:avLst/>
          </a:prstGeom>
          <a:noFill/>
        </p:spPr>
        <p:txBody>
          <a:bodyPr wrap="square">
            <a:spAutoFit/>
          </a:bodyPr>
          <a:lstStyle/>
          <a:p>
            <a:r>
              <a:rPr lang="en-US" sz="1800" dirty="0">
                <a:solidFill>
                  <a:srgbClr val="0000FF"/>
                </a:solidFill>
                <a:latin typeface="Consolas" panose="020B0609020204030204" pitchFamily="49" charset="0"/>
              </a:rPr>
              <a:t>syntax</a:t>
            </a:r>
            <a:r>
              <a:rPr lang="en-US" sz="1800" dirty="0">
                <a:solidFill>
                  <a:srgbClr val="000000"/>
                </a:solidFill>
                <a:latin typeface="Consolas" panose="020B0609020204030204" pitchFamily="49" charset="0"/>
              </a:rPr>
              <a:t> = </a:t>
            </a:r>
            <a:r>
              <a:rPr lang="en-US" sz="1800" dirty="0">
                <a:solidFill>
                  <a:srgbClr val="A31515"/>
                </a:solidFill>
                <a:latin typeface="Consolas" panose="020B0609020204030204" pitchFamily="49" charset="0"/>
              </a:rPr>
              <a:t>"proto3"</a:t>
            </a:r>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option</a:t>
            </a:r>
            <a:r>
              <a:rPr lang="en-US" sz="1800" dirty="0">
                <a:solidFill>
                  <a:srgbClr val="000000"/>
                </a:solidFill>
                <a:latin typeface="Consolas" panose="020B0609020204030204" pitchFamily="49" charset="0"/>
              </a:rPr>
              <a:t> </a:t>
            </a:r>
            <a:r>
              <a:rPr lang="en-US" sz="1800" dirty="0" err="1">
                <a:solidFill>
                  <a:srgbClr val="FF0000"/>
                </a:solidFill>
                <a:latin typeface="Consolas" panose="020B0609020204030204" pitchFamily="49" charset="0"/>
              </a:rPr>
              <a:t>csharp_namespace</a:t>
            </a:r>
            <a:r>
              <a:rPr lang="en-US" sz="1800" dirty="0">
                <a:solidFill>
                  <a:srgbClr val="000000"/>
                </a:solidFill>
                <a:latin typeface="Consolas" panose="020B0609020204030204" pitchFamily="49" charset="0"/>
              </a:rPr>
              <a:t> = </a:t>
            </a:r>
            <a:r>
              <a:rPr lang="en-US" sz="1800" dirty="0">
                <a:solidFill>
                  <a:srgbClr val="A31515"/>
                </a:solidFill>
                <a:latin typeface="Consolas" panose="020B0609020204030204" pitchFamily="49" charset="0"/>
              </a:rPr>
              <a:t>"</a:t>
            </a:r>
            <a:r>
              <a:rPr lang="en-US" sz="1800" dirty="0" err="1">
                <a:solidFill>
                  <a:srgbClr val="A31515"/>
                </a:solidFill>
                <a:latin typeface="Consolas" panose="020B0609020204030204" pitchFamily="49" charset="0"/>
              </a:rPr>
              <a:t>GrpcExampleService</a:t>
            </a:r>
            <a:r>
              <a:rPr lang="en-US" sz="1800" dirty="0">
                <a:solidFill>
                  <a:srgbClr val="A31515"/>
                </a:solidFill>
                <a:latin typeface="Consolas" panose="020B0609020204030204" pitchFamily="49" charset="0"/>
              </a:rPr>
              <a:t>"</a:t>
            </a:r>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package</a:t>
            </a:r>
            <a:r>
              <a:rPr lang="en-US" sz="1800" dirty="0">
                <a:solidFill>
                  <a:srgbClr val="000000"/>
                </a:solidFill>
                <a:latin typeface="Consolas" panose="020B0609020204030204" pitchFamily="49" charset="0"/>
              </a:rPr>
              <a:t> </a:t>
            </a:r>
            <a:r>
              <a:rPr lang="en-US" sz="1800" dirty="0" err="1">
                <a:solidFill>
                  <a:srgbClr val="2B91AF"/>
                </a:solidFill>
                <a:latin typeface="Consolas" panose="020B0609020204030204" pitchFamily="49" charset="0"/>
              </a:rPr>
              <a:t>johoot</a:t>
            </a:r>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8000"/>
                </a:solidFill>
                <a:latin typeface="Consolas" panose="020B0609020204030204" pitchFamily="49" charset="0"/>
              </a:rPr>
              <a:t>// The greeting service definition.</a:t>
            </a:r>
          </a:p>
          <a:p>
            <a:r>
              <a:rPr lang="en-US" sz="1800" dirty="0">
                <a:solidFill>
                  <a:srgbClr val="0000FF"/>
                </a:solidFill>
                <a:latin typeface="Consolas" panose="020B0609020204030204" pitchFamily="49" charset="0"/>
              </a:rPr>
              <a:t>service</a:t>
            </a:r>
            <a:r>
              <a:rPr lang="en-US" sz="1800" dirty="0">
                <a:solidFill>
                  <a:srgbClr val="000000"/>
                </a:solidFill>
                <a:latin typeface="Consolas" panose="020B0609020204030204" pitchFamily="49" charset="0"/>
              </a:rPr>
              <a:t> </a:t>
            </a:r>
            <a:r>
              <a:rPr lang="en-US" sz="1800" dirty="0" err="1">
                <a:solidFill>
                  <a:srgbClr val="2B91AF"/>
                </a:solidFill>
                <a:latin typeface="Consolas" panose="020B0609020204030204" pitchFamily="49" charset="0"/>
              </a:rPr>
              <a:t>QuizeDefinition</a:t>
            </a:r>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err="1">
                <a:solidFill>
                  <a:srgbClr val="0000FF"/>
                </a:solidFill>
                <a:latin typeface="Consolas" panose="020B0609020204030204" pitchFamily="49" charset="0"/>
              </a:rPr>
              <a:t>rpc</a:t>
            </a:r>
            <a:r>
              <a:rPr lang="en-US" sz="1800" dirty="0">
                <a:solidFill>
                  <a:srgbClr val="000000"/>
                </a:solidFill>
                <a:latin typeface="Consolas" panose="020B0609020204030204" pitchFamily="49" charset="0"/>
              </a:rPr>
              <a:t> </a:t>
            </a:r>
            <a:r>
              <a:rPr lang="en-US" sz="1800" dirty="0" err="1">
                <a:solidFill>
                  <a:srgbClr val="2B91AF"/>
                </a:solidFill>
                <a:latin typeface="Consolas" panose="020B0609020204030204" pitchFamily="49" charset="0"/>
              </a:rPr>
              <a:t>SayHello</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HelloRequest</a:t>
            </a:r>
            <a:r>
              <a:rPr lang="en-US" sz="1800" dirty="0">
                <a:solidFill>
                  <a:srgbClr val="000000"/>
                </a:solidFill>
                <a:latin typeface="Consolas" panose="020B0609020204030204" pitchFamily="49" charset="0"/>
              </a:rPr>
              <a:t>) returns (</a:t>
            </a:r>
            <a:r>
              <a:rPr lang="en-US" sz="1800" dirty="0" err="1">
                <a:solidFill>
                  <a:srgbClr val="000000"/>
                </a:solidFill>
                <a:latin typeface="Consolas" panose="020B0609020204030204" pitchFamily="49" charset="0"/>
              </a:rPr>
              <a:t>HelloReply</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FF"/>
                </a:solidFill>
                <a:latin typeface="Consolas" panose="020B0609020204030204" pitchFamily="49" charset="0"/>
              </a:rPr>
              <a:t>rpc</a:t>
            </a:r>
            <a:r>
              <a:rPr lang="en-US" sz="1800" dirty="0">
                <a:solidFill>
                  <a:srgbClr val="000000"/>
                </a:solidFill>
                <a:latin typeface="Consolas" panose="020B0609020204030204" pitchFamily="49" charset="0"/>
              </a:rPr>
              <a:t> </a:t>
            </a:r>
            <a:r>
              <a:rPr lang="en-US" sz="1800" dirty="0" err="1">
                <a:solidFill>
                  <a:srgbClr val="2B91AF"/>
                </a:solidFill>
                <a:latin typeface="Consolas" panose="020B0609020204030204" pitchFamily="49" charset="0"/>
              </a:rPr>
              <a:t>GetQuizeByID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QuizeIdMessage</a:t>
            </a:r>
            <a:r>
              <a:rPr lang="en-US" sz="1800" dirty="0">
                <a:solidFill>
                  <a:srgbClr val="000000"/>
                </a:solidFill>
                <a:latin typeface="Consolas" panose="020B0609020204030204" pitchFamily="49" charset="0"/>
              </a:rPr>
              <a:t>) returns (</a:t>
            </a:r>
            <a:r>
              <a:rPr lang="en-US" sz="1800" dirty="0" err="1">
                <a:solidFill>
                  <a:srgbClr val="000000"/>
                </a:solidFill>
                <a:latin typeface="Consolas" panose="020B0609020204030204" pitchFamily="49" charset="0"/>
              </a:rPr>
              <a:t>QuizeMessage</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FF"/>
                </a:solidFill>
                <a:latin typeface="Consolas" panose="020B0609020204030204" pitchFamily="49" charset="0"/>
              </a:rPr>
              <a:t>rpc</a:t>
            </a:r>
            <a:r>
              <a:rPr lang="en-US" sz="1800" dirty="0">
                <a:solidFill>
                  <a:srgbClr val="000000"/>
                </a:solidFill>
                <a:latin typeface="Consolas" panose="020B0609020204030204" pitchFamily="49" charset="0"/>
              </a:rPr>
              <a:t> </a:t>
            </a:r>
            <a:r>
              <a:rPr lang="en-US" sz="1800" dirty="0" err="1">
                <a:solidFill>
                  <a:srgbClr val="2B91AF"/>
                </a:solidFill>
                <a:latin typeface="Consolas" panose="020B0609020204030204" pitchFamily="49" charset="0"/>
              </a:rPr>
              <a:t>CreateQuize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QuizeMessage</a:t>
            </a:r>
            <a:r>
              <a:rPr lang="en-US" sz="1800" dirty="0">
                <a:solidFill>
                  <a:srgbClr val="000000"/>
                </a:solidFill>
                <a:latin typeface="Consolas" panose="020B0609020204030204" pitchFamily="49" charset="0"/>
              </a:rPr>
              <a:t>) returns (</a:t>
            </a:r>
            <a:r>
              <a:rPr lang="en-US" sz="1800" dirty="0" err="1">
                <a:solidFill>
                  <a:srgbClr val="000000"/>
                </a:solidFill>
                <a:latin typeface="Consolas" panose="020B0609020204030204" pitchFamily="49" charset="0"/>
              </a:rPr>
              <a:t>QuizeIdMessage</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8000"/>
                </a:solidFill>
                <a:latin typeface="Consolas" panose="020B0609020204030204" pitchFamily="49" charset="0"/>
              </a:rPr>
              <a:t>// The request message containing the user's name.</a:t>
            </a:r>
          </a:p>
          <a:p>
            <a:r>
              <a:rPr lang="en-US" sz="1800" dirty="0">
                <a:solidFill>
                  <a:srgbClr val="0000FF"/>
                </a:solidFill>
                <a:latin typeface="Consolas" panose="020B0609020204030204" pitchFamily="49" charset="0"/>
              </a:rPr>
              <a:t>message</a:t>
            </a:r>
            <a:r>
              <a:rPr lang="en-US" sz="1800" dirty="0">
                <a:solidFill>
                  <a:srgbClr val="000000"/>
                </a:solidFill>
                <a:latin typeface="Consolas" panose="020B0609020204030204" pitchFamily="49" charset="0"/>
              </a:rPr>
              <a:t> </a:t>
            </a:r>
            <a:r>
              <a:rPr lang="en-US" sz="1800" dirty="0" err="1">
                <a:solidFill>
                  <a:srgbClr val="2B91AF"/>
                </a:solidFill>
                <a:latin typeface="Consolas" panose="020B0609020204030204" pitchFamily="49" charset="0"/>
              </a:rPr>
              <a:t>HelloRequest</a:t>
            </a:r>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string</a:t>
            </a:r>
            <a:r>
              <a:rPr lang="en-US" sz="1800" dirty="0">
                <a:solidFill>
                  <a:srgbClr val="000000"/>
                </a:solidFill>
                <a:latin typeface="Consolas" panose="020B0609020204030204" pitchFamily="49" charset="0"/>
              </a:rPr>
              <a:t> name = 1;</a:t>
            </a:r>
          </a:p>
          <a:p>
            <a:r>
              <a:rPr lang="en-US" sz="1800" dirty="0">
                <a:solidFill>
                  <a:srgbClr val="000000"/>
                </a:solidFill>
                <a:latin typeface="Consolas" panose="020B0609020204030204" pitchFamily="49" charset="0"/>
              </a:rPr>
              <a:t>}</a:t>
            </a:r>
          </a:p>
          <a:p>
            <a:r>
              <a:rPr lang="en-US" sz="1800" dirty="0">
                <a:solidFill>
                  <a:srgbClr val="0000FF"/>
                </a:solidFill>
                <a:latin typeface="Consolas" panose="020B0609020204030204" pitchFamily="49" charset="0"/>
              </a:rPr>
              <a:t>message</a:t>
            </a:r>
            <a:r>
              <a:rPr lang="en-US" sz="1800" dirty="0">
                <a:solidFill>
                  <a:srgbClr val="000000"/>
                </a:solidFill>
                <a:latin typeface="Consolas" panose="020B0609020204030204" pitchFamily="49" charset="0"/>
              </a:rPr>
              <a:t> </a:t>
            </a:r>
            <a:r>
              <a:rPr lang="en-US" sz="1800" dirty="0" err="1">
                <a:solidFill>
                  <a:srgbClr val="2B91AF"/>
                </a:solidFill>
                <a:latin typeface="Consolas" panose="020B0609020204030204" pitchFamily="49" charset="0"/>
              </a:rPr>
              <a:t>QuizeIdMessage</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int64</a:t>
            </a:r>
            <a:r>
              <a:rPr lang="en-US" sz="1800" dirty="0">
                <a:solidFill>
                  <a:srgbClr val="000000"/>
                </a:solidFill>
                <a:latin typeface="Consolas" panose="020B0609020204030204" pitchFamily="49" charset="0"/>
              </a:rPr>
              <a:t> id = 1;</a:t>
            </a:r>
          </a:p>
          <a:p>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message</a:t>
            </a:r>
            <a:r>
              <a:rPr lang="en-US" sz="1800" dirty="0">
                <a:solidFill>
                  <a:srgbClr val="000000"/>
                </a:solidFill>
                <a:latin typeface="Consolas" panose="020B0609020204030204" pitchFamily="49" charset="0"/>
              </a:rPr>
              <a:t> </a:t>
            </a:r>
            <a:r>
              <a:rPr lang="en-US" sz="1800" dirty="0" err="1">
                <a:solidFill>
                  <a:srgbClr val="2B91AF"/>
                </a:solidFill>
                <a:latin typeface="Consolas" panose="020B0609020204030204" pitchFamily="49" charset="0"/>
              </a:rPr>
              <a:t>QuizeMessage</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int64</a:t>
            </a:r>
            <a:r>
              <a:rPr lang="en-US" sz="1800" dirty="0">
                <a:solidFill>
                  <a:srgbClr val="000000"/>
                </a:solidFill>
                <a:latin typeface="Consolas" panose="020B0609020204030204" pitchFamily="49" charset="0"/>
              </a:rPr>
              <a:t> id =1;</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string</a:t>
            </a:r>
            <a:r>
              <a:rPr lang="en-US" sz="1800" dirty="0">
                <a:solidFill>
                  <a:srgbClr val="000000"/>
                </a:solidFill>
                <a:latin typeface="Consolas" panose="020B0609020204030204" pitchFamily="49" charset="0"/>
              </a:rPr>
              <a:t> name=2;</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string</a:t>
            </a:r>
            <a:r>
              <a:rPr lang="en-US" sz="1800" dirty="0">
                <a:solidFill>
                  <a:srgbClr val="000000"/>
                </a:solidFill>
                <a:latin typeface="Consolas" panose="020B0609020204030204" pitchFamily="49" charset="0"/>
              </a:rPr>
              <a:t> description =3;</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repeated</a:t>
            </a:r>
            <a:r>
              <a:rPr lang="en-US" sz="1800" dirty="0">
                <a:solidFill>
                  <a:srgbClr val="000000"/>
                </a:solidFill>
                <a:latin typeface="Consolas" panose="020B0609020204030204" pitchFamily="49" charset="0"/>
              </a:rPr>
              <a:t> </a:t>
            </a:r>
            <a:r>
              <a:rPr lang="en-US" sz="1800" dirty="0" err="1">
                <a:solidFill>
                  <a:srgbClr val="2B91AF"/>
                </a:solidFill>
                <a:latin typeface="Consolas" panose="020B0609020204030204" pitchFamily="49" charset="0"/>
              </a:rPr>
              <a:t>QuestionMessage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QuestionList</a:t>
            </a:r>
            <a:r>
              <a:rPr lang="en-US" sz="1800" dirty="0">
                <a:solidFill>
                  <a:srgbClr val="000000"/>
                </a:solidFill>
                <a:latin typeface="Consolas" panose="020B0609020204030204" pitchFamily="49" charset="0"/>
              </a:rPr>
              <a:t> =4;</a:t>
            </a:r>
          </a:p>
          <a:p>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message</a:t>
            </a:r>
            <a:r>
              <a:rPr lang="en-US" sz="1800" dirty="0">
                <a:solidFill>
                  <a:srgbClr val="000000"/>
                </a:solidFill>
                <a:latin typeface="Consolas" panose="020B0609020204030204" pitchFamily="49" charset="0"/>
              </a:rPr>
              <a:t> </a:t>
            </a:r>
            <a:r>
              <a:rPr lang="en-US" sz="1800" dirty="0" err="1">
                <a:solidFill>
                  <a:srgbClr val="2B91AF"/>
                </a:solidFill>
                <a:latin typeface="Consolas" panose="020B0609020204030204" pitchFamily="49" charset="0"/>
              </a:rPr>
              <a:t>QuestionMessage</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int64</a:t>
            </a:r>
            <a:r>
              <a:rPr lang="en-US" sz="1800" dirty="0">
                <a:solidFill>
                  <a:srgbClr val="000000"/>
                </a:solidFill>
                <a:latin typeface="Consolas" panose="020B0609020204030204" pitchFamily="49" charset="0"/>
              </a:rPr>
              <a:t> id = 1;</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string</a:t>
            </a:r>
            <a:r>
              <a:rPr lang="en-US" sz="1800" dirty="0">
                <a:solidFill>
                  <a:srgbClr val="000000"/>
                </a:solidFill>
                <a:latin typeface="Consolas" panose="020B0609020204030204" pitchFamily="49" charset="0"/>
              </a:rPr>
              <a:t> text =2;</a:t>
            </a:r>
          </a:p>
          <a:p>
            <a:r>
              <a:rPr lang="en-US" sz="1800" dirty="0">
                <a:solidFill>
                  <a:srgbClr val="000000"/>
                </a:solidFill>
                <a:latin typeface="Consolas" panose="020B0609020204030204" pitchFamily="49" charset="0"/>
              </a:rPr>
              <a:t>    map&lt;bool, string&gt; answers = 3;</a:t>
            </a:r>
          </a:p>
          <a:p>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8000"/>
                </a:solidFill>
                <a:latin typeface="Consolas" panose="020B0609020204030204" pitchFamily="49" charset="0"/>
              </a:rPr>
              <a:t>// The response message containing the greetings.</a:t>
            </a:r>
          </a:p>
          <a:p>
            <a:r>
              <a:rPr lang="en-US" sz="1800" dirty="0">
                <a:solidFill>
                  <a:srgbClr val="0000FF"/>
                </a:solidFill>
                <a:latin typeface="Consolas" panose="020B0609020204030204" pitchFamily="49" charset="0"/>
              </a:rPr>
              <a:t>message</a:t>
            </a:r>
            <a:r>
              <a:rPr lang="en-US" sz="1800" dirty="0">
                <a:solidFill>
                  <a:srgbClr val="000000"/>
                </a:solidFill>
                <a:latin typeface="Consolas" panose="020B0609020204030204" pitchFamily="49" charset="0"/>
              </a:rPr>
              <a:t> </a:t>
            </a:r>
            <a:r>
              <a:rPr lang="en-US" sz="1800" dirty="0" err="1">
                <a:solidFill>
                  <a:srgbClr val="2B91AF"/>
                </a:solidFill>
                <a:latin typeface="Consolas" panose="020B0609020204030204" pitchFamily="49" charset="0"/>
              </a:rPr>
              <a:t>HelloReply</a:t>
            </a:r>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string</a:t>
            </a:r>
            <a:r>
              <a:rPr lang="en-US" sz="1800" dirty="0">
                <a:solidFill>
                  <a:srgbClr val="000000"/>
                </a:solidFill>
                <a:latin typeface="Consolas" panose="020B0609020204030204" pitchFamily="49" charset="0"/>
              </a:rPr>
              <a:t> message = 1;</a:t>
            </a:r>
          </a:p>
          <a:p>
            <a:r>
              <a:rPr lang="en-US" sz="1800"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363889621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5EF9DB-9F3C-4124-8FCB-294B2BD8441A}"/>
              </a:ext>
            </a:extLst>
          </p:cNvPr>
          <p:cNvSpPr>
            <a:spLocks noChangeArrowheads="1"/>
          </p:cNvSpPr>
          <p:nvPr/>
        </p:nvSpPr>
        <p:spPr bwMode="auto">
          <a:xfrm>
            <a:off x="645458" y="1335998"/>
            <a:ext cx="9773829" cy="5509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FF"/>
                </a:solidFill>
                <a:effectLst/>
                <a:latin typeface="Consolas" panose="020B0609020204030204" pitchFamily="49" charset="0"/>
              </a:rPr>
              <a:t>public</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void</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74531F"/>
                </a:solidFill>
                <a:effectLst/>
                <a:latin typeface="Consolas" panose="020B0609020204030204" pitchFamily="49" charset="0"/>
              </a:rPr>
              <a:t>ConfigureServices</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2B91AF"/>
                </a:solidFill>
                <a:effectLst/>
                <a:latin typeface="Consolas" panose="020B0609020204030204" pitchFamily="49" charset="0"/>
              </a:rPr>
              <a:t>IServiceCollection</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1F377F"/>
                </a:solidFill>
                <a:effectLst/>
                <a:latin typeface="Consolas" panose="020B0609020204030204" pitchFamily="49" charset="0"/>
              </a:rPr>
              <a:t>services</a:t>
            </a:r>
            <a:r>
              <a:rPr kumimoji="0" lang="en-US" altLang="en-US" sz="16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1F377F"/>
                </a:solidFill>
                <a:effectLst/>
                <a:latin typeface="Consolas" panose="020B0609020204030204" pitchFamily="49" charset="0"/>
              </a:rPr>
              <a:t>services</a:t>
            </a:r>
            <a:r>
              <a:rPr kumimoji="0" lang="en-US" altLang="en-US" sz="1600" b="0" i="0" u="none" strike="noStrike" cap="none" normalizeH="0" baseline="0" dirty="0" err="1">
                <a:ln>
                  <a:noFill/>
                </a:ln>
                <a:solidFill>
                  <a:srgbClr val="000000"/>
                </a:solidFill>
                <a:effectLst/>
                <a:latin typeface="Consolas" panose="020B0609020204030204" pitchFamily="49" charset="0"/>
              </a:rPr>
              <a:t>.</a:t>
            </a:r>
            <a:r>
              <a:rPr kumimoji="0" lang="en-US" altLang="en-US" sz="1600" b="1" i="0" u="none" strike="noStrike" cap="none" normalizeH="0" baseline="0" dirty="0" err="1">
                <a:ln>
                  <a:noFill/>
                </a:ln>
                <a:solidFill>
                  <a:srgbClr val="74531F"/>
                </a:solidFill>
                <a:effectLst/>
                <a:latin typeface="Consolas" panose="020B0609020204030204" pitchFamily="49" charset="0"/>
              </a:rPr>
              <a:t>AddGrpc</a:t>
            </a:r>
            <a:r>
              <a:rPr kumimoji="0" lang="en-US" altLang="en-US" sz="16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FF"/>
                </a:solidFill>
                <a:effectLst/>
                <a:latin typeface="Consolas" panose="020B0609020204030204" pitchFamily="49" charset="0"/>
              </a:rPr>
              <a:t>public</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void</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74531F"/>
                </a:solidFill>
                <a:effectLst/>
                <a:latin typeface="Consolas" panose="020B0609020204030204" pitchFamily="49" charset="0"/>
              </a:rPr>
              <a:t>Configure</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2B91AF"/>
                </a:solidFill>
                <a:effectLst/>
                <a:latin typeface="Consolas" panose="020B0609020204030204" pitchFamily="49" charset="0"/>
              </a:rPr>
              <a:t>IApplicationBuilder</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1F377F"/>
                </a:solidFill>
                <a:effectLst/>
                <a:latin typeface="Consolas" panose="020B0609020204030204" pitchFamily="49" charset="0"/>
              </a:rPr>
              <a:t>app</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2B91AF"/>
                </a:solidFill>
                <a:effectLst/>
                <a:latin typeface="Consolas" panose="020B0609020204030204" pitchFamily="49" charset="0"/>
              </a:rPr>
              <a:t>IWebHostEnvironment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1F377F"/>
                </a:solidFill>
                <a:effectLst/>
                <a:latin typeface="Consolas" panose="020B0609020204030204" pitchFamily="49" charset="0"/>
              </a:rPr>
              <a:t>env</a:t>
            </a:r>
            <a:r>
              <a:rPr kumimoji="0" lang="en-US" altLang="en-US" sz="16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8F08C4"/>
                </a:solidFill>
                <a:effectLst/>
                <a:latin typeface="Consolas" panose="020B0609020204030204" pitchFamily="49" charset="0"/>
              </a:rPr>
              <a:t>if</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1F377F"/>
                </a:solidFill>
                <a:effectLst/>
                <a:latin typeface="Consolas" panose="020B0609020204030204" pitchFamily="49" charset="0"/>
              </a:rPr>
              <a:t>env</a:t>
            </a:r>
            <a:r>
              <a:rPr kumimoji="0" lang="en-US" altLang="en-US" sz="1600" b="0" i="0" u="none" strike="noStrike" cap="none" normalizeH="0" baseline="0" dirty="0" err="1">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74531F"/>
                </a:solidFill>
                <a:effectLst/>
                <a:latin typeface="Consolas" panose="020B0609020204030204" pitchFamily="49" charset="0"/>
              </a:rPr>
              <a:t>IsDevelopment</a:t>
            </a:r>
            <a:r>
              <a:rPr kumimoji="0" lang="en-US" altLang="en-US" sz="16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1F377F"/>
                </a:solidFill>
                <a:effectLst/>
                <a:latin typeface="Consolas" panose="020B0609020204030204" pitchFamily="49" charset="0"/>
              </a:rPr>
              <a:t>app</a:t>
            </a:r>
            <a:r>
              <a:rPr kumimoji="0" lang="en-US" altLang="en-US" sz="1600" b="0" i="0" u="none" strike="noStrike" cap="none" normalizeH="0" baseline="0" dirty="0" err="1">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74531F"/>
                </a:solidFill>
                <a:effectLst/>
                <a:latin typeface="Consolas" panose="020B0609020204030204" pitchFamily="49" charset="0"/>
              </a:rPr>
              <a:t>UseDeveloperExceptionPage</a:t>
            </a:r>
            <a:r>
              <a:rPr kumimoji="0" lang="en-US" altLang="en-US" sz="16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1F377F"/>
                </a:solidFill>
                <a:effectLst/>
                <a:latin typeface="Consolas" panose="020B0609020204030204" pitchFamily="49" charset="0"/>
              </a:rPr>
              <a:t>app</a:t>
            </a:r>
            <a:r>
              <a:rPr kumimoji="0" lang="en-US" altLang="en-US" sz="1600" b="0" i="0" u="none" strike="noStrike" cap="none" normalizeH="0" baseline="0" dirty="0" err="1">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74531F"/>
                </a:solidFill>
                <a:effectLst/>
                <a:latin typeface="Consolas" panose="020B0609020204030204" pitchFamily="49" charset="0"/>
              </a:rPr>
              <a:t>UseRouting</a:t>
            </a:r>
            <a:r>
              <a:rPr kumimoji="0" lang="en-US" altLang="en-US" sz="16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1F377F"/>
                </a:solidFill>
                <a:effectLst/>
                <a:latin typeface="Consolas" panose="020B0609020204030204" pitchFamily="49" charset="0"/>
              </a:rPr>
              <a:t>app</a:t>
            </a:r>
            <a:r>
              <a:rPr kumimoji="0" lang="en-US" altLang="en-US" sz="1600" b="0" i="0" u="none" strike="noStrike" cap="none" normalizeH="0" baseline="0" dirty="0" err="1">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74531F"/>
                </a:solidFill>
                <a:effectLst/>
                <a:latin typeface="Consolas" panose="020B0609020204030204" pitchFamily="49" charset="0"/>
              </a:rPr>
              <a:t>UseEndpoints</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1F377F"/>
                </a:solidFill>
                <a:effectLst/>
                <a:latin typeface="Consolas" panose="020B0609020204030204" pitchFamily="49" charset="0"/>
              </a:rPr>
              <a:t>endpoints</a:t>
            </a:r>
            <a:r>
              <a:rPr kumimoji="0" lang="en-US" altLang="en-US" sz="1600" b="0" i="0" u="none" strike="noStrike" cap="none" normalizeH="0" baseline="0" dirty="0">
                <a:ln>
                  <a:noFill/>
                </a:ln>
                <a:solidFill>
                  <a:srgbClr val="000000"/>
                </a:solidFill>
                <a:effectLst/>
                <a:latin typeface="Consolas" panose="020B0609020204030204" pitchFamily="49" charset="0"/>
              </a:rPr>
              <a:t> =&gt;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1F377F"/>
                </a:solidFill>
                <a:effectLst/>
                <a:latin typeface="Consolas" panose="020B0609020204030204" pitchFamily="49" charset="0"/>
              </a:rPr>
              <a:t>endpoints</a:t>
            </a:r>
            <a:r>
              <a:rPr kumimoji="0" lang="en-US" altLang="en-US" sz="1600" b="0" i="0" u="none" strike="noStrike" cap="none" normalizeH="0" baseline="0" dirty="0" err="1">
                <a:ln>
                  <a:noFill/>
                </a:ln>
                <a:solidFill>
                  <a:srgbClr val="000000"/>
                </a:solidFill>
                <a:effectLst/>
                <a:latin typeface="Consolas" panose="020B0609020204030204" pitchFamily="49" charset="0"/>
              </a:rPr>
              <a:t>.</a:t>
            </a:r>
            <a:r>
              <a:rPr kumimoji="0" lang="en-US" altLang="en-US" sz="1600" b="1" i="0" u="none" strike="noStrike" cap="none" normalizeH="0" baseline="0" dirty="0" err="1">
                <a:ln>
                  <a:noFill/>
                </a:ln>
                <a:solidFill>
                  <a:srgbClr val="74531F"/>
                </a:solidFill>
                <a:effectLst/>
                <a:latin typeface="Consolas" panose="020B0609020204030204" pitchFamily="49" charset="0"/>
              </a:rPr>
              <a:t>MapGrpcService</a:t>
            </a:r>
            <a:r>
              <a:rPr kumimoji="0" lang="en-US" altLang="en-US" sz="1600" b="0" i="0" u="none" strike="noStrike" cap="none" normalizeH="0" baseline="0" dirty="0">
                <a:ln>
                  <a:noFill/>
                </a:ln>
                <a:solidFill>
                  <a:srgbClr val="000000"/>
                </a:solidFill>
                <a:effectLst/>
                <a:latin typeface="Consolas" panose="020B0609020204030204" pitchFamily="49" charset="0"/>
              </a:rPr>
              <a:t>&lt;</a:t>
            </a:r>
            <a:r>
              <a:rPr kumimoji="0" lang="pl-PL" altLang="en-US" sz="1600" b="0" i="0" u="none" strike="noStrike" cap="none" normalizeH="0" baseline="0" dirty="0" err="1">
                <a:ln>
                  <a:noFill/>
                </a:ln>
                <a:solidFill>
                  <a:srgbClr val="2B91AF"/>
                </a:solidFill>
                <a:effectLst/>
                <a:latin typeface="Consolas" panose="020B0609020204030204" pitchFamily="49" charset="0"/>
              </a:rPr>
              <a:t>QuizeDefinition</a:t>
            </a:r>
            <a:r>
              <a:rPr kumimoji="0" lang="en-US" altLang="en-US" sz="1600" b="0" i="0" u="none" strike="noStrike" cap="none" normalizeH="0" baseline="0" dirty="0">
                <a:ln>
                  <a:noFill/>
                </a:ln>
                <a:solidFill>
                  <a:srgbClr val="2B91AF"/>
                </a:solidFill>
                <a:effectLst/>
                <a:latin typeface="Consolas" panose="020B0609020204030204" pitchFamily="49" charset="0"/>
              </a:rPr>
              <a:t>Service</a:t>
            </a:r>
            <a:r>
              <a:rPr kumimoji="0" lang="en-US" altLang="en-US" sz="1600" b="0" i="0" u="none" strike="noStrike" cap="none" normalizeH="0" baseline="0" dirty="0">
                <a:ln>
                  <a:noFill/>
                </a:ln>
                <a:solidFill>
                  <a:srgbClr val="000000"/>
                </a:solidFill>
                <a:effectLst/>
                <a:latin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1F377F"/>
                </a:solidFill>
                <a:effectLst/>
                <a:latin typeface="Consolas" panose="020B0609020204030204" pitchFamily="49" charset="0"/>
              </a:rPr>
              <a:t>endpoints</a:t>
            </a:r>
            <a:r>
              <a:rPr kumimoji="0" lang="en-US" altLang="en-US" sz="1600" b="0" i="0" u="none" strike="noStrike" cap="none" normalizeH="0" baseline="0" dirty="0" err="1">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74531F"/>
                </a:solidFill>
                <a:effectLst/>
                <a:latin typeface="Consolas" panose="020B0609020204030204" pitchFamily="49" charset="0"/>
              </a:rPr>
              <a:t>MapGet</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A31515"/>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async</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1F377F"/>
                </a:solidFill>
                <a:effectLst/>
                <a:latin typeface="Consolas" panose="020B0609020204030204" pitchFamily="49" charset="0"/>
              </a:rPr>
              <a:t>context</a:t>
            </a:r>
            <a:r>
              <a:rPr kumimoji="0" lang="en-US" altLang="en-US" sz="1600" b="0" i="0" u="none" strike="noStrike" cap="none" normalizeH="0" baseline="0" dirty="0">
                <a:ln>
                  <a:noFill/>
                </a:ln>
                <a:solidFill>
                  <a:srgbClr val="000000"/>
                </a:solidFill>
                <a:effectLst/>
                <a:latin typeface="Consolas" panose="020B0609020204030204" pitchFamily="49" charset="0"/>
              </a:rPr>
              <a:t> =&gt;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await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1F377F"/>
                </a:solidFill>
                <a:effectLst/>
                <a:latin typeface="Consolas" panose="020B0609020204030204" pitchFamily="49" charset="0"/>
              </a:rPr>
              <a:t>context</a:t>
            </a:r>
            <a:r>
              <a:rPr kumimoji="0" lang="en-US" altLang="en-US" sz="1600" b="0" i="0" u="none" strike="noStrike" cap="none" normalizeH="0" baseline="0" dirty="0" err="1">
                <a:ln>
                  <a:noFill/>
                </a:ln>
                <a:solidFill>
                  <a:srgbClr val="000000"/>
                </a:solidFill>
                <a:effectLst/>
                <a:latin typeface="Consolas" panose="020B0609020204030204" pitchFamily="49" charset="0"/>
              </a:rPr>
              <a:t>.Response.</a:t>
            </a:r>
            <a:r>
              <a:rPr kumimoji="0" lang="en-US" altLang="en-US" sz="1600" b="0" i="0" u="none" strike="noStrike" cap="none" normalizeH="0" baseline="0" dirty="0" err="1">
                <a:ln>
                  <a:noFill/>
                </a:ln>
                <a:solidFill>
                  <a:srgbClr val="74531F"/>
                </a:solidFill>
                <a:effectLst/>
                <a:latin typeface="Consolas" panose="020B0609020204030204" pitchFamily="49" charset="0"/>
              </a:rPr>
              <a:t>WriteAsync</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A31515"/>
                </a:solidFill>
                <a:effectLst/>
                <a:latin typeface="Consolas" panose="020B0609020204030204" pitchFamily="49" charset="0"/>
              </a:rPr>
              <a:t>"Communication with </a:t>
            </a:r>
            <a:r>
              <a:rPr kumimoji="0" lang="en-US" altLang="en-US" sz="1600" b="0" i="0" u="none" strike="noStrike" cap="none" normalizeH="0" baseline="0" dirty="0" err="1">
                <a:ln>
                  <a:noFill/>
                </a:ln>
                <a:solidFill>
                  <a:srgbClr val="A31515"/>
                </a:solidFill>
                <a:effectLst/>
                <a:latin typeface="Consolas" panose="020B0609020204030204" pitchFamily="49" charset="0"/>
              </a:rPr>
              <a:t>gRPC</a:t>
            </a:r>
            <a:r>
              <a:rPr kumimoji="0" lang="en-US" altLang="en-US" sz="1600" b="0" i="0" u="none" strike="noStrike" cap="none" normalizeH="0" baseline="0" dirty="0">
                <a:ln>
                  <a:noFill/>
                </a:ln>
                <a:solidFill>
                  <a:srgbClr val="A31515"/>
                </a:solidFill>
                <a:effectLst/>
                <a:latin typeface="Consolas" panose="020B0609020204030204" pitchFamily="49" charset="0"/>
              </a:rPr>
              <a:t> endpoints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A31515"/>
                </a:solidFill>
                <a:latin typeface="Consolas" panose="020B0609020204030204" pitchFamily="49" charset="0"/>
              </a:rPr>
              <a:t>		</a:t>
            </a:r>
            <a:r>
              <a:rPr kumimoji="0" lang="en-US" altLang="en-US" sz="1600" b="0" i="0" u="none" strike="noStrike" cap="none" normalizeH="0" baseline="0" dirty="0">
                <a:ln>
                  <a:noFill/>
                </a:ln>
                <a:solidFill>
                  <a:srgbClr val="A31515"/>
                </a:solidFill>
                <a:effectLst/>
                <a:latin typeface="Consolas" panose="020B0609020204030204" pitchFamily="49" charset="0"/>
              </a:rPr>
              <a:t> must be made through a </a:t>
            </a:r>
            <a:r>
              <a:rPr kumimoji="0" lang="en-US" altLang="en-US" sz="1600" b="0" i="0" u="none" strike="noStrike" cap="none" normalizeH="0" baseline="0" dirty="0" err="1">
                <a:ln>
                  <a:noFill/>
                </a:ln>
                <a:solidFill>
                  <a:srgbClr val="A31515"/>
                </a:solidFill>
                <a:effectLst/>
                <a:latin typeface="Consolas" panose="020B0609020204030204" pitchFamily="49" charset="0"/>
              </a:rPr>
              <a:t>gRPC</a:t>
            </a:r>
            <a:r>
              <a:rPr kumimoji="0" lang="en-US" altLang="en-US" sz="1600" b="0" i="0" u="none" strike="noStrike" cap="none" normalizeH="0" baseline="0" dirty="0">
                <a:ln>
                  <a:noFill/>
                </a:ln>
                <a:solidFill>
                  <a:srgbClr val="A31515"/>
                </a:solidFill>
                <a:effectLst/>
                <a:latin typeface="Consolas" panose="020B0609020204030204" pitchFamily="49" charset="0"/>
              </a:rPr>
              <a:t> client. To learn how to create a client,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A31515"/>
                </a:solidFill>
                <a:latin typeface="Consolas" panose="020B0609020204030204" pitchFamily="49" charset="0"/>
              </a:rPr>
              <a:t>		</a:t>
            </a:r>
            <a:r>
              <a:rPr kumimoji="0" lang="en-US" altLang="en-US" sz="1600" b="0" i="0" u="none" strike="noStrike" cap="none" normalizeH="0" baseline="0" dirty="0">
                <a:ln>
                  <a:noFill/>
                </a:ln>
                <a:solidFill>
                  <a:srgbClr val="A31515"/>
                </a:solidFill>
                <a:effectLst/>
                <a:latin typeface="Consolas" panose="020B0609020204030204" pitchFamily="49" charset="0"/>
              </a:rPr>
              <a:t> visit: https://go.microsoft.com/fwlink/?linkid=2086909"</a:t>
            </a:r>
            <a:r>
              <a:rPr kumimoji="0" lang="en-US" altLang="en-US" sz="16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0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3" name="Title 2">
            <a:extLst>
              <a:ext uri="{FF2B5EF4-FFF2-40B4-BE49-F238E27FC236}">
                <a16:creationId xmlns:a16="http://schemas.microsoft.com/office/drawing/2014/main" id="{AD3F3A25-A5D2-4FD2-B416-3ED889965F64}"/>
              </a:ext>
            </a:extLst>
          </p:cNvPr>
          <p:cNvSpPr>
            <a:spLocks noGrp="1"/>
          </p:cNvSpPr>
          <p:nvPr>
            <p:ph type="title"/>
          </p:nvPr>
        </p:nvSpPr>
        <p:spPr/>
        <p:txBody>
          <a:bodyPr/>
          <a:lstStyle/>
          <a:p>
            <a:r>
              <a:rPr lang="en-US" dirty="0"/>
              <a:t>ASP.NET Core configuration</a:t>
            </a:r>
          </a:p>
        </p:txBody>
      </p:sp>
    </p:spTree>
    <p:extLst>
      <p:ext uri="{BB962C8B-B14F-4D97-AF65-F5344CB8AC3E}">
        <p14:creationId xmlns:p14="http://schemas.microsoft.com/office/powerpoint/2010/main" val="296024532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FC82AFE-C494-4C06-B908-8937529689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9131" y="-176234"/>
            <a:ext cx="7025741" cy="7405156"/>
          </a:xfrm>
          <a:prstGeom prst="rect">
            <a:avLst/>
          </a:prstGeom>
        </p:spPr>
      </p:pic>
      <p:sp>
        <p:nvSpPr>
          <p:cNvPr id="6" name="Title 5">
            <a:extLst>
              <a:ext uri="{FF2B5EF4-FFF2-40B4-BE49-F238E27FC236}">
                <a16:creationId xmlns:a16="http://schemas.microsoft.com/office/drawing/2014/main" id="{F240CAFF-7AEB-4DF9-84DB-4FDD9DCFA542}"/>
              </a:ext>
            </a:extLst>
          </p:cNvPr>
          <p:cNvSpPr>
            <a:spLocks noGrp="1"/>
          </p:cNvSpPr>
          <p:nvPr>
            <p:ph type="title"/>
          </p:nvPr>
        </p:nvSpPr>
        <p:spPr/>
        <p:txBody>
          <a:bodyPr/>
          <a:lstStyle/>
          <a:p>
            <a:r>
              <a:rPr lang="en-US" dirty="0"/>
              <a:t>Add proto</a:t>
            </a:r>
          </a:p>
        </p:txBody>
      </p:sp>
      <p:sp>
        <p:nvSpPr>
          <p:cNvPr id="7" name="Text Placeholder 6">
            <a:extLst>
              <a:ext uri="{FF2B5EF4-FFF2-40B4-BE49-F238E27FC236}">
                <a16:creationId xmlns:a16="http://schemas.microsoft.com/office/drawing/2014/main" id="{8368683D-EAC1-4BE2-9029-5305B4697C1E}"/>
              </a:ext>
            </a:extLst>
          </p:cNvPr>
          <p:cNvSpPr>
            <a:spLocks noGrp="1"/>
          </p:cNvSpPr>
          <p:nvPr>
            <p:ph type="body" sz="quarter" idx="10"/>
          </p:nvPr>
        </p:nvSpPr>
        <p:spPr>
          <a:xfrm>
            <a:off x="269241" y="1189175"/>
            <a:ext cx="5378548" cy="1053622"/>
          </a:xfrm>
        </p:spPr>
        <p:txBody>
          <a:bodyPr/>
          <a:lstStyle/>
          <a:p>
            <a:r>
              <a:rPr lang="en-US" dirty="0"/>
              <a:t>Adding new file is not telling </a:t>
            </a:r>
            <a:r>
              <a:rPr lang="en-US" dirty="0" err="1"/>
              <a:t>DotNet</a:t>
            </a:r>
            <a:r>
              <a:rPr lang="en-US" dirty="0"/>
              <a:t> that it’s </a:t>
            </a:r>
            <a:r>
              <a:rPr lang="en-US" dirty="0" err="1"/>
              <a:t>gRPC</a:t>
            </a:r>
            <a:endParaRPr lang="en-US" dirty="0"/>
          </a:p>
        </p:txBody>
      </p:sp>
      <p:sp>
        <p:nvSpPr>
          <p:cNvPr id="8" name="Text Placeholder 7">
            <a:extLst>
              <a:ext uri="{FF2B5EF4-FFF2-40B4-BE49-F238E27FC236}">
                <a16:creationId xmlns:a16="http://schemas.microsoft.com/office/drawing/2014/main" id="{727C3E7B-5A2B-4F76-8F86-78948F547941}"/>
              </a:ext>
            </a:extLst>
          </p:cNvPr>
          <p:cNvSpPr>
            <a:spLocks noGrp="1"/>
          </p:cNvSpPr>
          <p:nvPr>
            <p:ph type="body" sz="quarter" idx="11"/>
          </p:nvPr>
        </p:nvSpPr>
        <p:spPr/>
        <p:txBody>
          <a:bodyPr/>
          <a:lstStyle/>
          <a:p>
            <a:endParaRPr lang="en-US"/>
          </a:p>
        </p:txBody>
      </p:sp>
      <p:sp>
        <p:nvSpPr>
          <p:cNvPr id="10" name="TextBox 9">
            <a:extLst>
              <a:ext uri="{FF2B5EF4-FFF2-40B4-BE49-F238E27FC236}">
                <a16:creationId xmlns:a16="http://schemas.microsoft.com/office/drawing/2014/main" id="{604D4B65-E713-4B73-A25D-FF93F94D33EE}"/>
              </a:ext>
            </a:extLst>
          </p:cNvPr>
          <p:cNvSpPr txBox="1"/>
          <p:nvPr/>
        </p:nvSpPr>
        <p:spPr>
          <a:xfrm>
            <a:off x="269240" y="4285201"/>
            <a:ext cx="4948219" cy="923330"/>
          </a:xfrm>
          <a:prstGeom prst="rect">
            <a:avLst/>
          </a:prstGeom>
          <a:noFill/>
        </p:spPr>
        <p:txBody>
          <a:bodyPr wrap="square">
            <a:spAutoFit/>
          </a:bodyPr>
          <a:lstStyle/>
          <a:p>
            <a:r>
              <a:rPr lang="en-US" dirty="0">
                <a:hlinkClick r:id="rId3"/>
              </a:rPr>
              <a:t>https://docs.microsoft.com/en-us/aspnet/core/tutorials/grpc/grpc-start?view=aspnetcore-3.1&amp;tabs=visual-studio</a:t>
            </a:r>
            <a:endParaRPr lang="en-US" dirty="0"/>
          </a:p>
        </p:txBody>
      </p:sp>
    </p:spTree>
    <p:extLst>
      <p:ext uri="{BB962C8B-B14F-4D97-AF65-F5344CB8AC3E}">
        <p14:creationId xmlns:p14="http://schemas.microsoft.com/office/powerpoint/2010/main" val="70402032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89B0EA-DC95-4947-854A-8918DD378399}"/>
              </a:ext>
            </a:extLst>
          </p:cNvPr>
          <p:cNvSpPr>
            <a:spLocks noGrp="1"/>
          </p:cNvSpPr>
          <p:nvPr>
            <p:ph type="title"/>
          </p:nvPr>
        </p:nvSpPr>
        <p:spPr/>
        <p:txBody>
          <a:bodyPr/>
          <a:lstStyle/>
          <a:p>
            <a:r>
              <a:rPr lang="en-US" dirty="0"/>
              <a:t>Introduce </a:t>
            </a:r>
            <a:r>
              <a:rPr lang="en-US" dirty="0" err="1"/>
              <a:t>gRPC</a:t>
            </a:r>
            <a:r>
              <a:rPr lang="en-US" dirty="0"/>
              <a:t> to generate classes</a:t>
            </a:r>
          </a:p>
        </p:txBody>
      </p:sp>
      <p:pic>
        <p:nvPicPr>
          <p:cNvPr id="2050" name="Picture 2">
            <a:extLst>
              <a:ext uri="{FF2B5EF4-FFF2-40B4-BE49-F238E27FC236}">
                <a16:creationId xmlns:a16="http://schemas.microsoft.com/office/drawing/2014/main" id="{3F3B1B3C-781E-447E-A857-B28DC8226B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677" y="1506926"/>
            <a:ext cx="8782050" cy="13239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F81DD142-D516-4BA5-BD69-FDCAA24602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5190" y="2687444"/>
            <a:ext cx="7467600"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643433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4AAD7-3BFA-4F0D-BCB0-16B493202BD6}"/>
              </a:ext>
            </a:extLst>
          </p:cNvPr>
          <p:cNvSpPr>
            <a:spLocks noGrp="1"/>
          </p:cNvSpPr>
          <p:nvPr>
            <p:ph type="title"/>
          </p:nvPr>
        </p:nvSpPr>
        <p:spPr/>
        <p:txBody>
          <a:bodyPr/>
          <a:lstStyle/>
          <a:p>
            <a:r>
              <a:rPr lang="pl-PL" dirty="0" err="1"/>
              <a:t>Other</a:t>
            </a:r>
            <a:r>
              <a:rPr lang="pl-PL" dirty="0"/>
              <a:t> </a:t>
            </a:r>
            <a:r>
              <a:rPr lang="pl-PL" dirty="0" err="1"/>
              <a:t>types</a:t>
            </a:r>
            <a:endParaRPr lang="en-US" dirty="0"/>
          </a:p>
        </p:txBody>
      </p:sp>
      <p:sp>
        <p:nvSpPr>
          <p:cNvPr id="4" name="TextBox 3">
            <a:extLst>
              <a:ext uri="{FF2B5EF4-FFF2-40B4-BE49-F238E27FC236}">
                <a16:creationId xmlns:a16="http://schemas.microsoft.com/office/drawing/2014/main" id="{C54D6F3D-098B-4C12-B1A7-8CB8DC906BEC}"/>
              </a:ext>
            </a:extLst>
          </p:cNvPr>
          <p:cNvSpPr txBox="1"/>
          <p:nvPr/>
        </p:nvSpPr>
        <p:spPr>
          <a:xfrm>
            <a:off x="6220609" y="409533"/>
            <a:ext cx="6653604" cy="3693319"/>
          </a:xfrm>
          <a:prstGeom prst="rect">
            <a:avLst/>
          </a:prstGeom>
          <a:noFill/>
        </p:spPr>
        <p:txBody>
          <a:bodyPr wrap="square">
            <a:spAutoFit/>
          </a:bodyPr>
          <a:lstStyle/>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message</a:t>
            </a:r>
            <a:r>
              <a:rPr lang="en-US" sz="1800" dirty="0">
                <a:solidFill>
                  <a:srgbClr val="000000"/>
                </a:solidFill>
                <a:latin typeface="Consolas" panose="020B0609020204030204" pitchFamily="49" charset="0"/>
              </a:rPr>
              <a:t> </a:t>
            </a:r>
            <a:r>
              <a:rPr lang="en-US" sz="1800" dirty="0" err="1">
                <a:solidFill>
                  <a:srgbClr val="2B91AF"/>
                </a:solidFill>
                <a:latin typeface="Consolas" panose="020B0609020204030204" pitchFamily="49" charset="0"/>
              </a:rPr>
              <a:t>QuizeMessage</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int64</a:t>
            </a:r>
            <a:r>
              <a:rPr lang="en-US" sz="1800" dirty="0">
                <a:solidFill>
                  <a:srgbClr val="000000"/>
                </a:solidFill>
                <a:latin typeface="Consolas" panose="020B0609020204030204" pitchFamily="49" charset="0"/>
              </a:rPr>
              <a:t> id =1;</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string</a:t>
            </a:r>
            <a:r>
              <a:rPr lang="en-US" sz="1800" dirty="0">
                <a:solidFill>
                  <a:srgbClr val="000000"/>
                </a:solidFill>
                <a:latin typeface="Consolas" panose="020B0609020204030204" pitchFamily="49" charset="0"/>
              </a:rPr>
              <a:t> name=2;</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string</a:t>
            </a:r>
            <a:r>
              <a:rPr lang="en-US" sz="1800" dirty="0">
                <a:solidFill>
                  <a:srgbClr val="000000"/>
                </a:solidFill>
                <a:latin typeface="Consolas" panose="020B0609020204030204" pitchFamily="49" charset="0"/>
              </a:rPr>
              <a:t> description =3;</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repeated</a:t>
            </a:r>
            <a:r>
              <a:rPr lang="en-US" sz="1800" dirty="0">
                <a:solidFill>
                  <a:srgbClr val="000000"/>
                </a:solidFill>
                <a:latin typeface="Consolas" panose="020B0609020204030204" pitchFamily="49" charset="0"/>
              </a:rPr>
              <a:t> </a:t>
            </a:r>
            <a:r>
              <a:rPr lang="en-US" sz="1800" dirty="0" err="1">
                <a:solidFill>
                  <a:srgbClr val="2B91AF"/>
                </a:solidFill>
                <a:latin typeface="Consolas" panose="020B0609020204030204" pitchFamily="49" charset="0"/>
              </a:rPr>
              <a:t>QuestionMessage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QuestionList</a:t>
            </a:r>
            <a:r>
              <a:rPr lang="en-US" sz="1800" dirty="0">
                <a:solidFill>
                  <a:srgbClr val="000000"/>
                </a:solidFill>
                <a:latin typeface="Consolas" panose="020B0609020204030204" pitchFamily="49" charset="0"/>
              </a:rPr>
              <a:t> =4;</a:t>
            </a:r>
          </a:p>
          <a:p>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message</a:t>
            </a:r>
            <a:r>
              <a:rPr lang="en-US" sz="1800" dirty="0">
                <a:solidFill>
                  <a:srgbClr val="000000"/>
                </a:solidFill>
                <a:latin typeface="Consolas" panose="020B0609020204030204" pitchFamily="49" charset="0"/>
              </a:rPr>
              <a:t> </a:t>
            </a:r>
            <a:r>
              <a:rPr lang="en-US" sz="1800" dirty="0" err="1">
                <a:solidFill>
                  <a:srgbClr val="2B91AF"/>
                </a:solidFill>
                <a:latin typeface="Consolas" panose="020B0609020204030204" pitchFamily="49" charset="0"/>
              </a:rPr>
              <a:t>QuestionMessage</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int64</a:t>
            </a:r>
            <a:r>
              <a:rPr lang="en-US" sz="1800" dirty="0">
                <a:solidFill>
                  <a:srgbClr val="000000"/>
                </a:solidFill>
                <a:latin typeface="Consolas" panose="020B0609020204030204" pitchFamily="49" charset="0"/>
              </a:rPr>
              <a:t> id = 1;</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string</a:t>
            </a:r>
            <a:r>
              <a:rPr lang="en-US" sz="1800" dirty="0">
                <a:solidFill>
                  <a:srgbClr val="000000"/>
                </a:solidFill>
                <a:latin typeface="Consolas" panose="020B0609020204030204" pitchFamily="49" charset="0"/>
              </a:rPr>
              <a:t> text =2;</a:t>
            </a:r>
          </a:p>
          <a:p>
            <a:r>
              <a:rPr lang="en-US" sz="1800" dirty="0">
                <a:solidFill>
                  <a:srgbClr val="000000"/>
                </a:solidFill>
                <a:latin typeface="Consolas" panose="020B0609020204030204" pitchFamily="49" charset="0"/>
              </a:rPr>
              <a:t>    map&lt;bool, string&gt; answers = 3;</a:t>
            </a:r>
          </a:p>
          <a:p>
            <a:r>
              <a:rPr lang="en-US" sz="1800" dirty="0">
                <a:solidFill>
                  <a:srgbClr val="000000"/>
                </a:solidFill>
                <a:latin typeface="Consolas" panose="020B0609020204030204" pitchFamily="49" charset="0"/>
              </a:rPr>
              <a:t>}</a:t>
            </a:r>
            <a:endParaRPr lang="en-US" dirty="0"/>
          </a:p>
        </p:txBody>
      </p:sp>
      <p:sp>
        <p:nvSpPr>
          <p:cNvPr id="6" name="TextBox 5">
            <a:extLst>
              <a:ext uri="{FF2B5EF4-FFF2-40B4-BE49-F238E27FC236}">
                <a16:creationId xmlns:a16="http://schemas.microsoft.com/office/drawing/2014/main" id="{696ED06D-1166-4B41-A7D7-C9B82EC1DB57}"/>
              </a:ext>
            </a:extLst>
          </p:cNvPr>
          <p:cNvSpPr txBox="1"/>
          <p:nvPr/>
        </p:nvSpPr>
        <p:spPr>
          <a:xfrm>
            <a:off x="-384586" y="1286696"/>
            <a:ext cx="5850369" cy="5632311"/>
          </a:xfrm>
          <a:prstGeom prst="rect">
            <a:avLst/>
          </a:prstGeom>
          <a:noFill/>
        </p:spPr>
        <p:txBody>
          <a:bodyPr wrap="square">
            <a:spAutoFit/>
          </a:bodyPr>
          <a:lstStyle/>
          <a:p>
            <a:r>
              <a:rPr lang="en-US" sz="1800" dirty="0">
                <a:solidFill>
                  <a:srgbClr val="000000"/>
                </a:solidFill>
                <a:latin typeface="Consolas" panose="020B0609020204030204" pitchFamily="49" charset="0"/>
              </a:rPr>
              <a:t> </a:t>
            </a:r>
            <a:r>
              <a:rPr lang="pl-PL"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var</a:t>
            </a:r>
            <a:r>
              <a:rPr lang="en-US" sz="1800" dirty="0">
                <a:solidFill>
                  <a:srgbClr val="000000"/>
                </a:solidFill>
                <a:latin typeface="Consolas" panose="020B0609020204030204" pitchFamily="49" charset="0"/>
              </a:rPr>
              <a:t> </a:t>
            </a:r>
            <a:r>
              <a:rPr lang="en-US" sz="1800" dirty="0">
                <a:solidFill>
                  <a:srgbClr val="1F377F"/>
                </a:solidFill>
                <a:latin typeface="Consolas" panose="020B0609020204030204" pitchFamily="49" charset="0"/>
              </a:rPr>
              <a:t>result</a:t>
            </a:r>
            <a:r>
              <a:rPr lang="en-US" sz="1800" dirty="0">
                <a:solidFill>
                  <a:srgbClr val="000000"/>
                </a:solidFill>
                <a:latin typeface="Consolas" panose="020B0609020204030204" pitchFamily="49" charset="0"/>
              </a:rPr>
              <a:t> = </a:t>
            </a:r>
            <a:r>
              <a:rPr lang="en-US" sz="1800" dirty="0">
                <a:solidFill>
                  <a:srgbClr val="0000FF"/>
                </a:solidFill>
                <a:latin typeface="Consolas" panose="020B0609020204030204" pitchFamily="49" charset="0"/>
              </a:rPr>
              <a:t>new</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QuizeMessage</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Id = 19,</a:t>
            </a:r>
          </a:p>
          <a:p>
            <a:r>
              <a:rPr lang="en-US" sz="1800" dirty="0">
                <a:solidFill>
                  <a:srgbClr val="000000"/>
                </a:solidFill>
                <a:latin typeface="Consolas" panose="020B0609020204030204" pitchFamily="49" charset="0"/>
              </a:rPr>
              <a:t>        Name = </a:t>
            </a:r>
            <a:r>
              <a:rPr lang="en-US" sz="1800" dirty="0">
                <a:solidFill>
                  <a:srgbClr val="A31515"/>
                </a:solidFill>
                <a:latin typeface="Consolas" panose="020B0609020204030204" pitchFamily="49" charset="0"/>
              </a:rPr>
              <a:t>"</a:t>
            </a:r>
            <a:r>
              <a:rPr lang="en-US" sz="1800" dirty="0" err="1">
                <a:solidFill>
                  <a:srgbClr val="A31515"/>
                </a:solidFill>
                <a:latin typeface="Consolas" panose="020B0609020204030204" pitchFamily="49" charset="0"/>
              </a:rPr>
              <a:t>Bla</a:t>
            </a:r>
            <a:r>
              <a:rPr lang="en-US" sz="1800" dirty="0">
                <a:solidFill>
                  <a:srgbClr val="A31515"/>
                </a:solidFill>
                <a:latin typeface="Consolas" panose="020B0609020204030204" pitchFamily="49" charset="0"/>
              </a:rPr>
              <a:t> </a:t>
            </a:r>
            <a:r>
              <a:rPr lang="en-US" sz="1800" dirty="0" err="1">
                <a:solidFill>
                  <a:srgbClr val="A31515"/>
                </a:solidFill>
                <a:latin typeface="Consolas" panose="020B0609020204030204" pitchFamily="49" charset="0"/>
              </a:rPr>
              <a:t>bla</a:t>
            </a:r>
            <a:r>
              <a:rPr lang="en-US" sz="1800" dirty="0">
                <a:solidFill>
                  <a:srgbClr val="A31515"/>
                </a:solidFill>
                <a:latin typeface="Consolas" panose="020B0609020204030204" pitchFamily="49" charset="0"/>
              </a:rPr>
              <a:t> </a:t>
            </a:r>
            <a:r>
              <a:rPr lang="en-US" sz="1800" dirty="0" err="1">
                <a:solidFill>
                  <a:srgbClr val="A31515"/>
                </a:solidFill>
                <a:latin typeface="Consolas" panose="020B0609020204030204" pitchFamily="49" charset="0"/>
              </a:rPr>
              <a:t>quize</a:t>
            </a:r>
            <a:r>
              <a:rPr lang="en-US" sz="1800" dirty="0">
                <a:solidFill>
                  <a:srgbClr val="A31515"/>
                </a:solidFill>
                <a:latin typeface="Consolas" panose="020B0609020204030204" pitchFamily="49" charset="0"/>
              </a:rPr>
              <a:t>"</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Description = </a:t>
            </a:r>
            <a:r>
              <a:rPr lang="en-US" sz="1800" dirty="0">
                <a:solidFill>
                  <a:srgbClr val="A31515"/>
                </a:solidFill>
                <a:latin typeface="Consolas" panose="020B0609020204030204" pitchFamily="49" charset="0"/>
              </a:rPr>
              <a:t>"some more </a:t>
            </a:r>
            <a:r>
              <a:rPr lang="en-US" sz="1800" dirty="0" err="1">
                <a:solidFill>
                  <a:srgbClr val="A31515"/>
                </a:solidFill>
                <a:latin typeface="Consolas" panose="020B0609020204030204" pitchFamily="49" charset="0"/>
              </a:rPr>
              <a:t>bla</a:t>
            </a:r>
            <a:r>
              <a:rPr lang="en-US" sz="1800" dirty="0">
                <a:solidFill>
                  <a:srgbClr val="A31515"/>
                </a:solidFill>
                <a:latin typeface="Consolas" panose="020B0609020204030204" pitchFamily="49" charset="0"/>
              </a:rPr>
              <a:t> </a:t>
            </a:r>
            <a:r>
              <a:rPr lang="en-US" sz="1800" dirty="0" err="1">
                <a:solidFill>
                  <a:srgbClr val="A31515"/>
                </a:solidFill>
                <a:latin typeface="Consolas" panose="020B0609020204030204" pitchFamily="49" charset="0"/>
              </a:rPr>
              <a:t>bla</a:t>
            </a:r>
            <a:r>
              <a:rPr lang="en-US" sz="1800" dirty="0">
                <a:solidFill>
                  <a:srgbClr val="A31515"/>
                </a:solidFill>
                <a:latin typeface="Consolas" panose="020B0609020204030204" pitchFamily="49" charset="0"/>
              </a:rPr>
              <a:t> "</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QuestionList</a:t>
            </a:r>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new</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QuestionMessage</a:t>
            </a:r>
            <a:r>
              <a:rPr lang="en-US" sz="1800" dirty="0">
                <a:solidFill>
                  <a:srgbClr val="000000"/>
                </a:solidFill>
                <a:latin typeface="Consolas" panose="020B0609020204030204" pitchFamily="49" charset="0"/>
              </a:rPr>
              <a:t> { </a:t>
            </a:r>
            <a:endParaRPr lang="pl-PL" sz="1800" dirty="0">
              <a:solidFill>
                <a:srgbClr val="000000"/>
              </a:solidFill>
              <a:latin typeface="Consolas" panose="020B0609020204030204" pitchFamily="49" charset="0"/>
            </a:endParaRPr>
          </a:p>
          <a:p>
            <a:r>
              <a:rPr lang="pl-PL" dirty="0">
                <a:solidFill>
                  <a:srgbClr val="000000"/>
                </a:solidFill>
                <a:latin typeface="Consolas" panose="020B0609020204030204" pitchFamily="49" charset="0"/>
              </a:rPr>
              <a:t>		</a:t>
            </a:r>
            <a:r>
              <a:rPr lang="en-US" sz="1800" dirty="0">
                <a:solidFill>
                  <a:srgbClr val="000000"/>
                </a:solidFill>
                <a:latin typeface="Consolas" panose="020B0609020204030204" pitchFamily="49" charset="0"/>
              </a:rPr>
              <a:t>Id=21, </a:t>
            </a:r>
            <a:endParaRPr lang="pl-PL" sz="1800" dirty="0">
              <a:solidFill>
                <a:srgbClr val="000000"/>
              </a:solidFill>
              <a:latin typeface="Consolas" panose="020B0609020204030204" pitchFamily="49" charset="0"/>
            </a:endParaRPr>
          </a:p>
          <a:p>
            <a:r>
              <a:rPr lang="pl-PL" dirty="0">
                <a:solidFill>
                  <a:srgbClr val="000000"/>
                </a:solidFill>
                <a:latin typeface="Consolas" panose="020B0609020204030204" pitchFamily="49" charset="0"/>
              </a:rPr>
              <a:t>		</a:t>
            </a:r>
            <a:r>
              <a:rPr lang="en-US" sz="1800" dirty="0">
                <a:solidFill>
                  <a:srgbClr val="000000"/>
                </a:solidFill>
                <a:latin typeface="Consolas" panose="020B0609020204030204" pitchFamily="49" charset="0"/>
              </a:rPr>
              <a:t>Text=</a:t>
            </a:r>
            <a:r>
              <a:rPr lang="en-US" sz="1800" dirty="0">
                <a:solidFill>
                  <a:srgbClr val="A31515"/>
                </a:solidFill>
                <a:latin typeface="Consolas" panose="020B0609020204030204" pitchFamily="49" charset="0"/>
              </a:rPr>
              <a:t>"question1"</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new</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QuestionMessage</a:t>
            </a:r>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Id=23,</a:t>
            </a:r>
          </a:p>
          <a:p>
            <a:r>
              <a:rPr lang="en-US" sz="1800" dirty="0">
                <a:solidFill>
                  <a:srgbClr val="000000"/>
                </a:solidFill>
                <a:latin typeface="Consolas" panose="020B0609020204030204" pitchFamily="49" charset="0"/>
              </a:rPr>
              <a:t>            Text=</a:t>
            </a:r>
            <a:r>
              <a:rPr lang="en-US" sz="1800" dirty="0">
                <a:solidFill>
                  <a:srgbClr val="A31515"/>
                </a:solidFill>
                <a:latin typeface="Consolas" panose="020B0609020204030204" pitchFamily="49" charset="0"/>
              </a:rPr>
              <a:t>"question3"</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Answers={</a:t>
            </a:r>
          </a:p>
          <a:p>
            <a:r>
              <a:rPr lang="en-US" sz="1800" dirty="0">
                <a:solidFill>
                  <a:srgbClr val="000000"/>
                </a:solidFill>
                <a:latin typeface="Consolas" panose="020B0609020204030204" pitchFamily="49" charset="0"/>
              </a:rPr>
              <a:t>              {</a:t>
            </a:r>
            <a:r>
              <a:rPr lang="en-US" sz="1800" dirty="0" err="1">
                <a:solidFill>
                  <a:srgbClr val="0000FF"/>
                </a:solidFill>
                <a:latin typeface="Consolas" panose="020B0609020204030204" pitchFamily="49" charset="0"/>
              </a:rPr>
              <a:t>true</a:t>
            </a:r>
            <a:r>
              <a:rPr lang="en-US" sz="1800" dirty="0" err="1">
                <a:solidFill>
                  <a:srgbClr val="000000"/>
                </a:solidFill>
                <a:latin typeface="Consolas" panose="020B0609020204030204" pitchFamily="49" charset="0"/>
              </a:rPr>
              <a:t>,</a:t>
            </a:r>
            <a:r>
              <a:rPr lang="en-US" sz="1800" dirty="0" err="1">
                <a:solidFill>
                  <a:srgbClr val="A31515"/>
                </a:solidFill>
                <a:latin typeface="Consolas" panose="020B0609020204030204" pitchFamily="49" charset="0"/>
              </a:rPr>
              <a:t>"this</a:t>
            </a:r>
            <a:r>
              <a:rPr lang="en-US" sz="1800" dirty="0">
                <a:solidFill>
                  <a:srgbClr val="A31515"/>
                </a:solidFill>
                <a:latin typeface="Consolas" panose="020B0609020204030204" pitchFamily="49" charset="0"/>
              </a:rPr>
              <a:t> is good"</a:t>
            </a:r>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 </a:t>
            </a:r>
            <a:r>
              <a:rPr lang="en-US" sz="1800" dirty="0">
                <a:solidFill>
                  <a:srgbClr val="0000FF"/>
                </a:solidFill>
                <a:latin typeface="Consolas" panose="020B0609020204030204" pitchFamily="49" charset="0"/>
              </a:rPr>
              <a:t>false</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"this is not so good"</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p>
        </p:txBody>
      </p:sp>
    </p:spTree>
    <p:extLst>
      <p:ext uri="{BB962C8B-B14F-4D97-AF65-F5344CB8AC3E}">
        <p14:creationId xmlns:p14="http://schemas.microsoft.com/office/powerpoint/2010/main" val="179218501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3221395"/>
          </a:xfrm>
        </p:spPr>
        <p:txBody>
          <a:bodyPr/>
          <a:lstStyle/>
          <a:p>
            <a:pPr marL="342900" indent="-342900">
              <a:lnSpc>
                <a:spcPct val="100000"/>
              </a:lnSpc>
              <a:spcBef>
                <a:spcPts val="1001"/>
              </a:spcBef>
            </a:pPr>
            <a:r>
              <a:rPr lang="en-US" sz="3600" spc="-1" dirty="0">
                <a:solidFill>
                  <a:schemeClr val="bg2">
                    <a:lumMod val="25000"/>
                  </a:schemeClr>
                </a:solidFill>
              </a:rPr>
              <a:t>REST</a:t>
            </a:r>
          </a:p>
          <a:p>
            <a:pPr marL="579446" lvl="1" indent="-342900">
              <a:lnSpc>
                <a:spcPct val="100000"/>
              </a:lnSpc>
              <a:spcBef>
                <a:spcPts val="1001"/>
              </a:spcBef>
            </a:pPr>
            <a:r>
              <a:rPr lang="en-US" sz="2800" spc="-1" dirty="0">
                <a:solidFill>
                  <a:schemeClr val="bg2">
                    <a:lumMod val="25000"/>
                  </a:schemeClr>
                </a:solidFill>
                <a:latin typeface="+mj-lt"/>
              </a:rPr>
              <a:t>architecture type that’s using the existing web infrastructure</a:t>
            </a:r>
          </a:p>
          <a:p>
            <a:pPr marL="342900" indent="-342900">
              <a:lnSpc>
                <a:spcPct val="100000"/>
              </a:lnSpc>
              <a:spcBef>
                <a:spcPts val="1001"/>
              </a:spcBef>
            </a:pPr>
            <a:r>
              <a:rPr lang="en-US" sz="3600" spc="-1" dirty="0">
                <a:solidFill>
                  <a:schemeClr val="bg2">
                    <a:lumMod val="25000"/>
                  </a:schemeClr>
                </a:solidFill>
              </a:rPr>
              <a:t>RESTful</a:t>
            </a:r>
          </a:p>
          <a:p>
            <a:pPr marL="579446" lvl="1" indent="-342900">
              <a:lnSpc>
                <a:spcPct val="100000"/>
              </a:lnSpc>
              <a:spcBef>
                <a:spcPts val="1001"/>
              </a:spcBef>
            </a:pPr>
            <a:r>
              <a:rPr lang="en-US" sz="2800" spc="-1" dirty="0">
                <a:solidFill>
                  <a:schemeClr val="bg2">
                    <a:lumMod val="25000"/>
                  </a:schemeClr>
                </a:solidFill>
                <a:latin typeface="+mj-lt"/>
              </a:rPr>
              <a:t>services that implement REST architecture</a:t>
            </a:r>
            <a:endParaRPr lang="en-US" sz="2032" spc="-1" dirty="0">
              <a:solidFill>
                <a:schemeClr val="bg2">
                  <a:lumMod val="25000"/>
                </a:schemeClr>
              </a:solidFill>
              <a:latin typeface="+mj-lt"/>
            </a:endParaRPr>
          </a:p>
          <a:p>
            <a:pPr marL="342900" indent="-342900">
              <a:lnSpc>
                <a:spcPct val="100000"/>
              </a:lnSpc>
              <a:spcBef>
                <a:spcPts val="1001"/>
              </a:spcBef>
            </a:pPr>
            <a:r>
              <a:rPr lang="en-US" sz="3600" spc="-1" dirty="0">
                <a:solidFill>
                  <a:schemeClr val="bg2">
                    <a:lumMod val="25000"/>
                  </a:schemeClr>
                </a:solidFill>
              </a:rPr>
              <a:t>Strict and pragmatic approach</a:t>
            </a:r>
          </a:p>
        </p:txBody>
      </p:sp>
      <p:sp>
        <p:nvSpPr>
          <p:cNvPr id="3" name="Title 2"/>
          <p:cNvSpPr>
            <a:spLocks noGrp="1"/>
          </p:cNvSpPr>
          <p:nvPr>
            <p:ph type="title"/>
          </p:nvPr>
        </p:nvSpPr>
        <p:spPr/>
        <p:txBody>
          <a:bodyPr/>
          <a:lstStyle/>
          <a:p>
            <a:r>
              <a:rPr lang="en-US" dirty="0">
                <a:solidFill>
                  <a:schemeClr val="bg2">
                    <a:lumMod val="25000"/>
                  </a:schemeClr>
                </a:solidFill>
              </a:rPr>
              <a:t>REST(</a:t>
            </a:r>
            <a:r>
              <a:rPr lang="en-US" dirty="0" err="1">
                <a:solidFill>
                  <a:schemeClr val="bg2">
                    <a:lumMod val="25000"/>
                  </a:schemeClr>
                </a:solidFill>
              </a:rPr>
              <a:t>ful</a:t>
            </a:r>
            <a:r>
              <a:rPr lang="en-US" dirty="0">
                <a:solidFill>
                  <a:schemeClr val="bg2">
                    <a:lumMod val="25000"/>
                  </a:schemeClr>
                </a:solidFill>
              </a:rPr>
              <a:t>)</a:t>
            </a:r>
          </a:p>
        </p:txBody>
      </p:sp>
    </p:spTree>
    <p:extLst>
      <p:ext uri="{BB962C8B-B14F-4D97-AF65-F5344CB8AC3E}">
        <p14:creationId xmlns:p14="http://schemas.microsoft.com/office/powerpoint/2010/main" val="403985485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68E59-76F8-407C-A60E-299A30A19394}"/>
              </a:ext>
            </a:extLst>
          </p:cNvPr>
          <p:cNvSpPr>
            <a:spLocks noGrp="1"/>
          </p:cNvSpPr>
          <p:nvPr>
            <p:ph type="title"/>
          </p:nvPr>
        </p:nvSpPr>
        <p:spPr/>
        <p:txBody>
          <a:bodyPr/>
          <a:lstStyle/>
          <a:p>
            <a:r>
              <a:rPr lang="pl-PL" dirty="0" err="1"/>
              <a:t>gRPC</a:t>
            </a:r>
            <a:r>
              <a:rPr lang="pl-PL" dirty="0"/>
              <a:t> Client</a:t>
            </a:r>
            <a:endParaRPr lang="en-US" dirty="0"/>
          </a:p>
        </p:txBody>
      </p:sp>
      <p:sp>
        <p:nvSpPr>
          <p:cNvPr id="3" name="Text Placeholder 2">
            <a:extLst>
              <a:ext uri="{FF2B5EF4-FFF2-40B4-BE49-F238E27FC236}">
                <a16:creationId xmlns:a16="http://schemas.microsoft.com/office/drawing/2014/main" id="{BE5C40C1-29D3-4467-9F52-0EE66B12DCA1}"/>
              </a:ext>
            </a:extLst>
          </p:cNvPr>
          <p:cNvSpPr>
            <a:spLocks noGrp="1"/>
          </p:cNvSpPr>
          <p:nvPr>
            <p:ph type="body" sz="quarter" idx="10"/>
          </p:nvPr>
        </p:nvSpPr>
        <p:spPr>
          <a:xfrm>
            <a:off x="269241" y="1189175"/>
            <a:ext cx="5378548" cy="4265270"/>
          </a:xfrm>
        </p:spPr>
        <p:txBody>
          <a:bodyPr/>
          <a:lstStyle/>
          <a:p>
            <a:r>
              <a:rPr lang="pl-PL" dirty="0" err="1"/>
              <a:t>Any</a:t>
            </a:r>
            <a:r>
              <a:rPr lang="pl-PL" dirty="0"/>
              <a:t> </a:t>
            </a:r>
            <a:r>
              <a:rPr lang="pl-PL" dirty="0" err="1"/>
              <a:t>app</a:t>
            </a:r>
            <a:r>
              <a:rPr lang="pl-PL" dirty="0"/>
              <a:t> – </a:t>
            </a:r>
            <a:r>
              <a:rPr lang="pl-PL" dirty="0" err="1"/>
              <a:t>here</a:t>
            </a:r>
            <a:r>
              <a:rPr lang="pl-PL" dirty="0"/>
              <a:t> </a:t>
            </a:r>
            <a:r>
              <a:rPr lang="pl-PL" dirty="0" err="1"/>
              <a:t>ConsollApp</a:t>
            </a:r>
            <a:endParaRPr lang="pl-PL" dirty="0"/>
          </a:p>
          <a:p>
            <a:endParaRPr lang="pl-PL" dirty="0"/>
          </a:p>
          <a:p>
            <a:r>
              <a:rPr lang="pl-PL" dirty="0" err="1"/>
              <a:t>Include</a:t>
            </a:r>
            <a:r>
              <a:rPr lang="pl-PL" dirty="0"/>
              <a:t> *.</a:t>
            </a:r>
            <a:r>
              <a:rPr lang="pl-PL" dirty="0" err="1"/>
              <a:t>proto</a:t>
            </a:r>
            <a:r>
              <a:rPr lang="pl-PL" dirty="0"/>
              <a:t> </a:t>
            </a:r>
            <a:r>
              <a:rPr lang="pl-PL" dirty="0" err="1"/>
              <a:t>files</a:t>
            </a:r>
            <a:endParaRPr lang="pl-PL" dirty="0"/>
          </a:p>
          <a:p>
            <a:endParaRPr lang="pl-PL" dirty="0"/>
          </a:p>
          <a:p>
            <a:r>
              <a:rPr lang="pl-PL" dirty="0" err="1"/>
              <a:t>Nugget</a:t>
            </a:r>
            <a:endParaRPr lang="pl-PL" dirty="0"/>
          </a:p>
          <a:p>
            <a:r>
              <a:rPr lang="en-US" sz="2000" dirty="0">
                <a:latin typeface="Consolas" panose="020B0609020204030204" pitchFamily="49" charset="0"/>
              </a:rPr>
              <a:t>Install-Package </a:t>
            </a:r>
            <a:r>
              <a:rPr lang="en-US" sz="2000" dirty="0" err="1">
                <a:latin typeface="Consolas" panose="020B0609020204030204" pitchFamily="49" charset="0"/>
              </a:rPr>
              <a:t>Grpc.Net.Client</a:t>
            </a:r>
            <a:endParaRPr lang="en-US" sz="2000" dirty="0">
              <a:latin typeface="Consolas" panose="020B0609020204030204" pitchFamily="49" charset="0"/>
            </a:endParaRPr>
          </a:p>
          <a:p>
            <a:r>
              <a:rPr lang="en-US" sz="2000" dirty="0">
                <a:latin typeface="Consolas" panose="020B0609020204030204" pitchFamily="49" charset="0"/>
              </a:rPr>
              <a:t>Install-Package </a:t>
            </a:r>
            <a:r>
              <a:rPr lang="en-US" sz="2000" dirty="0" err="1">
                <a:latin typeface="Consolas" panose="020B0609020204030204" pitchFamily="49" charset="0"/>
              </a:rPr>
              <a:t>Google.Protobuf</a:t>
            </a:r>
            <a:endParaRPr lang="en-US" sz="2000" dirty="0">
              <a:latin typeface="Consolas" panose="020B0609020204030204" pitchFamily="49" charset="0"/>
            </a:endParaRPr>
          </a:p>
          <a:p>
            <a:r>
              <a:rPr lang="en-US" sz="2000" dirty="0">
                <a:latin typeface="Consolas" panose="020B0609020204030204" pitchFamily="49" charset="0"/>
              </a:rPr>
              <a:t>Install-Package </a:t>
            </a:r>
            <a:r>
              <a:rPr lang="en-US" sz="2000" dirty="0" err="1">
                <a:latin typeface="Consolas" panose="020B0609020204030204" pitchFamily="49" charset="0"/>
              </a:rPr>
              <a:t>Grpc.Tools</a:t>
            </a:r>
            <a:endParaRPr lang="en-US" sz="2000" dirty="0">
              <a:latin typeface="Consolas" panose="020B0609020204030204" pitchFamily="49" charset="0"/>
            </a:endParaRPr>
          </a:p>
        </p:txBody>
      </p:sp>
      <p:sp>
        <p:nvSpPr>
          <p:cNvPr id="4" name="Text Placeholder 3">
            <a:extLst>
              <a:ext uri="{FF2B5EF4-FFF2-40B4-BE49-F238E27FC236}">
                <a16:creationId xmlns:a16="http://schemas.microsoft.com/office/drawing/2014/main" id="{5821AB97-54F1-468D-80C7-FA1F75B3C0C9}"/>
              </a:ext>
            </a:extLst>
          </p:cNvPr>
          <p:cNvSpPr>
            <a:spLocks noGrp="1"/>
          </p:cNvSpPr>
          <p:nvPr>
            <p:ph type="body" sz="quarter" idx="11"/>
          </p:nvPr>
        </p:nvSpPr>
        <p:spPr/>
        <p:txBody>
          <a:bodyPr/>
          <a:lstStyle/>
          <a:p>
            <a:endParaRPr lang="en-US"/>
          </a:p>
        </p:txBody>
      </p:sp>
      <p:pic>
        <p:nvPicPr>
          <p:cNvPr id="4098" name="Picture 2">
            <a:extLst>
              <a:ext uri="{FF2B5EF4-FFF2-40B4-BE49-F238E27FC236}">
                <a16:creationId xmlns:a16="http://schemas.microsoft.com/office/drawing/2014/main" id="{97BD19D4-0A7C-4635-8CC8-9B2C113C34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3243" y="462578"/>
            <a:ext cx="6938757" cy="148099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619439"/>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B6DC0-2B30-4276-8C52-553BCF8E0303}"/>
              </a:ext>
            </a:extLst>
          </p:cNvPr>
          <p:cNvSpPr>
            <a:spLocks noGrp="1"/>
          </p:cNvSpPr>
          <p:nvPr>
            <p:ph type="title"/>
          </p:nvPr>
        </p:nvSpPr>
        <p:spPr/>
        <p:txBody>
          <a:bodyPr/>
          <a:lstStyle/>
          <a:p>
            <a:r>
              <a:rPr lang="pl-PL" dirty="0" err="1"/>
              <a:t>gRPC</a:t>
            </a:r>
            <a:r>
              <a:rPr lang="pl-PL" dirty="0"/>
              <a:t> Client </a:t>
            </a:r>
            <a:r>
              <a:rPr lang="pl-PL" dirty="0" err="1"/>
              <a:t>call</a:t>
            </a:r>
            <a:r>
              <a:rPr lang="pl-PL" dirty="0"/>
              <a:t> service</a:t>
            </a:r>
            <a:endParaRPr lang="en-US" dirty="0"/>
          </a:p>
        </p:txBody>
      </p:sp>
      <p:sp>
        <p:nvSpPr>
          <p:cNvPr id="3" name="Rectangle 1">
            <a:extLst>
              <a:ext uri="{FF2B5EF4-FFF2-40B4-BE49-F238E27FC236}">
                <a16:creationId xmlns:a16="http://schemas.microsoft.com/office/drawing/2014/main" id="{6A8D6674-6CEC-41FA-B9B9-6A0CD0EE007D}"/>
              </a:ext>
            </a:extLst>
          </p:cNvPr>
          <p:cNvSpPr>
            <a:spLocks noChangeArrowheads="1"/>
          </p:cNvSpPr>
          <p:nvPr/>
        </p:nvSpPr>
        <p:spPr bwMode="auto">
          <a:xfrm>
            <a:off x="266920" y="1153968"/>
            <a:ext cx="10764485" cy="529375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0000FF"/>
                </a:solidFill>
                <a:effectLst/>
                <a:latin typeface="Consolas" panose="020B0609020204030204" pitchFamily="49" charset="0"/>
              </a:rPr>
              <a:t>class</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2B91AF"/>
                </a:solidFill>
                <a:effectLst/>
                <a:latin typeface="Consolas" panose="020B0609020204030204" pitchFamily="49" charset="0"/>
              </a:rPr>
              <a:t>Program</a:t>
            </a:r>
            <a:endParaRPr kumimoji="0" lang="pl-PL" altLang="en-US" sz="2000" b="0" i="0" u="none" strike="noStrike" cap="none" normalizeH="0" baseline="0" dirty="0">
              <a:ln>
                <a:noFill/>
              </a:ln>
              <a:solidFill>
                <a:srgbClr val="2B91A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   {</a:t>
            </a:r>
            <a:endParaRPr kumimoji="0" lang="pl-PL" altLang="en-US" sz="20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0000FF"/>
                </a:solidFill>
                <a:effectLst/>
                <a:latin typeface="Consolas" panose="020B0609020204030204" pitchFamily="49" charset="0"/>
              </a:rPr>
              <a:t>static</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0000FF"/>
                </a:solidFill>
                <a:effectLst/>
                <a:latin typeface="Consolas" panose="020B0609020204030204" pitchFamily="49" charset="0"/>
              </a:rPr>
              <a:t>void</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74531F"/>
                </a:solidFill>
                <a:effectLst/>
                <a:latin typeface="Consolas" panose="020B0609020204030204" pitchFamily="49" charset="0"/>
              </a:rPr>
              <a:t>Main</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0" i="0" u="none" strike="noStrike" cap="none" normalizeH="0" baseline="0" dirty="0">
                <a:ln>
                  <a:noFill/>
                </a:ln>
                <a:solidFill>
                  <a:srgbClr val="0000FF"/>
                </a:solidFill>
                <a:effectLst/>
                <a:latin typeface="Consolas" panose="020B0609020204030204" pitchFamily="49" charset="0"/>
              </a:rPr>
              <a:t>string</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err="1">
                <a:ln>
                  <a:noFill/>
                </a:ln>
                <a:solidFill>
                  <a:srgbClr val="1F377F"/>
                </a:solidFill>
                <a:effectLst/>
                <a:latin typeface="Consolas" panose="020B0609020204030204" pitchFamily="49" charset="0"/>
              </a:rPr>
              <a:t>args</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pl-PL" altLang="en-US" sz="20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     {</a:t>
            </a:r>
            <a:endParaRPr kumimoji="0" lang="pl-PL" altLang="en-US" sz="20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err="1">
                <a:ln>
                  <a:noFill/>
                </a:ln>
                <a:solidFill>
                  <a:srgbClr val="2B91AF"/>
                </a:solidFill>
                <a:effectLst/>
                <a:latin typeface="Consolas" panose="020B0609020204030204" pitchFamily="49" charset="0"/>
              </a:rPr>
              <a:t>Console</a:t>
            </a:r>
            <a:r>
              <a:rPr kumimoji="0" lang="en-US" altLang="en-US" sz="2000" b="0" i="0" u="none" strike="noStrike" cap="none" normalizeH="0" baseline="0" dirty="0" err="1">
                <a:ln>
                  <a:noFill/>
                </a:ln>
                <a:solidFill>
                  <a:srgbClr val="000000"/>
                </a:solidFill>
                <a:effectLst/>
                <a:latin typeface="Consolas" panose="020B0609020204030204" pitchFamily="49" charset="0"/>
              </a:rPr>
              <a:t>.</a:t>
            </a:r>
            <a:r>
              <a:rPr kumimoji="0" lang="en-US" altLang="en-US" sz="2000" b="0" i="0" u="none" strike="noStrike" cap="none" normalizeH="0" baseline="0" dirty="0" err="1">
                <a:ln>
                  <a:noFill/>
                </a:ln>
                <a:solidFill>
                  <a:srgbClr val="74531F"/>
                </a:solidFill>
                <a:effectLst/>
                <a:latin typeface="Consolas" panose="020B0609020204030204" pitchFamily="49" charset="0"/>
              </a:rPr>
              <a:t>WriteLine</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0" i="0" u="none" strike="noStrike" cap="none" normalizeH="0" baseline="0" dirty="0">
                <a:ln>
                  <a:noFill/>
                </a:ln>
                <a:solidFill>
                  <a:srgbClr val="A31515"/>
                </a:solidFill>
                <a:effectLst/>
                <a:latin typeface="Consolas" panose="020B0609020204030204" pitchFamily="49" charset="0"/>
              </a:rPr>
              <a:t>"Hello World!"</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pl-PL" altLang="en-US" sz="20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008000"/>
                </a:solidFill>
                <a:effectLst/>
                <a:latin typeface="Consolas" panose="020B0609020204030204" pitchFamily="49" charset="0"/>
              </a:rPr>
              <a:t>// The port number(5001) must match the port of the </a:t>
            </a:r>
            <a:r>
              <a:rPr kumimoji="0" lang="en-US" altLang="en-US" sz="2000" b="0" i="0" u="none" strike="noStrike" cap="none" normalizeH="0" baseline="0" dirty="0" err="1">
                <a:ln>
                  <a:noFill/>
                </a:ln>
                <a:solidFill>
                  <a:srgbClr val="008000"/>
                </a:solidFill>
                <a:effectLst/>
                <a:latin typeface="Consolas" panose="020B0609020204030204" pitchFamily="49" charset="0"/>
              </a:rPr>
              <a:t>gRPC</a:t>
            </a:r>
            <a:r>
              <a:rPr kumimoji="0" lang="en-US" altLang="en-US" sz="2000" b="0" i="0" u="none" strike="noStrike" cap="none" normalizeH="0" baseline="0" dirty="0">
                <a:ln>
                  <a:noFill/>
                </a:ln>
                <a:solidFill>
                  <a:srgbClr val="008000"/>
                </a:solidFill>
                <a:effectLst/>
                <a:latin typeface="Consolas" panose="020B0609020204030204" pitchFamily="49" charset="0"/>
              </a:rPr>
              <a:t> server.</a:t>
            </a:r>
            <a:endParaRPr kumimoji="0" lang="pl-PL" altLang="en-US" sz="2000" b="0" i="0" u="none" strike="noStrike" cap="none" normalizeH="0" baseline="0" dirty="0">
              <a:ln>
                <a:noFill/>
              </a:ln>
              <a:solidFill>
                <a:srgbClr val="008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1" i="0" u="none" strike="noStrike" cap="none" normalizeH="0" baseline="0" dirty="0">
                <a:ln>
                  <a:noFill/>
                </a:ln>
                <a:solidFill>
                  <a:srgbClr val="000000"/>
                </a:solidFill>
                <a:effectLst/>
                <a:latin typeface="Consolas" panose="020B0609020204030204" pitchFamily="49" charset="0"/>
              </a:rPr>
              <a:t> </a:t>
            </a:r>
            <a:r>
              <a:rPr kumimoji="0" lang="en-US" altLang="en-US" sz="2000" b="1" i="0" u="none" strike="noStrike" cap="none" normalizeH="0" baseline="0" dirty="0">
                <a:ln>
                  <a:noFill/>
                </a:ln>
                <a:solidFill>
                  <a:srgbClr val="0000FF"/>
                </a:solidFill>
                <a:effectLst/>
                <a:latin typeface="Consolas" panose="020B0609020204030204" pitchFamily="49" charset="0"/>
              </a:rPr>
              <a:t>var</a:t>
            </a:r>
            <a:r>
              <a:rPr kumimoji="0" lang="en-US" altLang="en-US" sz="2000" b="1" i="0" u="none" strike="noStrike" cap="none" normalizeH="0" baseline="0" dirty="0">
                <a:ln>
                  <a:noFill/>
                </a:ln>
                <a:solidFill>
                  <a:srgbClr val="000000"/>
                </a:solidFill>
                <a:effectLst/>
                <a:latin typeface="Consolas" panose="020B0609020204030204" pitchFamily="49" charset="0"/>
              </a:rPr>
              <a:t> </a:t>
            </a:r>
            <a:r>
              <a:rPr kumimoji="0" lang="en-US" altLang="en-US" sz="2000" b="1" i="0" u="none" strike="noStrike" cap="none" normalizeH="0" baseline="0" dirty="0">
                <a:ln>
                  <a:noFill/>
                </a:ln>
                <a:solidFill>
                  <a:srgbClr val="1F377F"/>
                </a:solidFill>
                <a:effectLst/>
                <a:latin typeface="Consolas" panose="020B0609020204030204" pitchFamily="49" charset="0"/>
              </a:rPr>
              <a:t>channel</a:t>
            </a:r>
            <a:r>
              <a:rPr kumimoji="0" lang="en-US" altLang="en-US" sz="2000" b="1" i="0" u="none" strike="noStrike" cap="none" normalizeH="0" baseline="0" dirty="0">
                <a:ln>
                  <a:noFill/>
                </a:ln>
                <a:solidFill>
                  <a:srgbClr val="000000"/>
                </a:solidFill>
                <a:effectLst/>
                <a:latin typeface="Consolas" panose="020B0609020204030204" pitchFamily="49" charset="0"/>
              </a:rPr>
              <a:t> = </a:t>
            </a:r>
            <a:r>
              <a:rPr kumimoji="0" lang="en-US" altLang="en-US" sz="2000" b="1" i="0" u="none" strike="noStrike" cap="none" normalizeH="0" baseline="0" dirty="0" err="1">
                <a:ln>
                  <a:noFill/>
                </a:ln>
                <a:solidFill>
                  <a:srgbClr val="2B91AF"/>
                </a:solidFill>
                <a:effectLst/>
                <a:latin typeface="Consolas" panose="020B0609020204030204" pitchFamily="49" charset="0"/>
              </a:rPr>
              <a:t>GrpcChannel</a:t>
            </a:r>
            <a:r>
              <a:rPr kumimoji="0" lang="en-US" altLang="en-US" sz="2000" b="1" i="0" u="none" strike="noStrike" cap="none" normalizeH="0" baseline="0" dirty="0" err="1">
                <a:ln>
                  <a:noFill/>
                </a:ln>
                <a:solidFill>
                  <a:srgbClr val="000000"/>
                </a:solidFill>
                <a:effectLst/>
                <a:latin typeface="Consolas" panose="020B0609020204030204" pitchFamily="49" charset="0"/>
              </a:rPr>
              <a:t>.</a:t>
            </a:r>
            <a:r>
              <a:rPr kumimoji="0" lang="en-US" altLang="en-US" sz="2000" b="1" i="0" u="none" strike="noStrike" cap="none" normalizeH="0" baseline="0" dirty="0" err="1">
                <a:ln>
                  <a:noFill/>
                </a:ln>
                <a:solidFill>
                  <a:srgbClr val="74531F"/>
                </a:solidFill>
                <a:effectLst/>
                <a:latin typeface="Consolas" panose="020B0609020204030204" pitchFamily="49" charset="0"/>
              </a:rPr>
              <a:t>ForAddress</a:t>
            </a:r>
            <a:r>
              <a:rPr kumimoji="0" lang="en-US" altLang="en-US" sz="2000" b="1" i="0" u="none" strike="noStrike" cap="none" normalizeH="0" baseline="0" dirty="0">
                <a:ln>
                  <a:noFill/>
                </a:ln>
                <a:solidFill>
                  <a:srgbClr val="000000"/>
                </a:solidFill>
                <a:effectLst/>
                <a:latin typeface="Consolas" panose="020B0609020204030204" pitchFamily="49" charset="0"/>
              </a:rPr>
              <a:t>(</a:t>
            </a:r>
            <a:r>
              <a:rPr kumimoji="0" lang="en-US" altLang="en-US" sz="2000" b="1" i="0" u="none" strike="noStrike" cap="none" normalizeH="0" baseline="0" dirty="0">
                <a:ln>
                  <a:noFill/>
                </a:ln>
                <a:solidFill>
                  <a:srgbClr val="A31515"/>
                </a:solidFill>
                <a:effectLst/>
                <a:latin typeface="Consolas" panose="020B0609020204030204" pitchFamily="49" charset="0"/>
              </a:rPr>
              <a:t>"https://localhost:5001"</a:t>
            </a:r>
            <a:r>
              <a:rPr kumimoji="0" lang="en-US" altLang="en-US" sz="2000" b="1" i="0" u="none" strike="noStrike" cap="none" normalizeH="0" baseline="0" dirty="0">
                <a:ln>
                  <a:noFill/>
                </a:ln>
                <a:solidFill>
                  <a:srgbClr val="000000"/>
                </a:solidFill>
                <a:effectLst/>
                <a:latin typeface="Consolas" panose="020B0609020204030204" pitchFamily="49" charset="0"/>
              </a:rPr>
              <a:t>);</a:t>
            </a:r>
            <a:endParaRPr kumimoji="0" lang="pl-PL" altLang="en-US" sz="2000" b="1"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onsolas" panose="020B0609020204030204" pitchFamily="49" charset="0"/>
              </a:rPr>
              <a:t>       </a:t>
            </a:r>
            <a:r>
              <a:rPr kumimoji="0" lang="en-US" altLang="en-US" sz="2000" b="1" i="0" u="none" strike="noStrike" cap="none" normalizeH="0" baseline="0" dirty="0">
                <a:ln>
                  <a:noFill/>
                </a:ln>
                <a:solidFill>
                  <a:srgbClr val="0000FF"/>
                </a:solidFill>
                <a:effectLst/>
                <a:latin typeface="Consolas" panose="020B0609020204030204" pitchFamily="49" charset="0"/>
              </a:rPr>
              <a:t>var</a:t>
            </a:r>
            <a:r>
              <a:rPr kumimoji="0" lang="en-US" altLang="en-US" sz="2000" b="1" i="0" u="none" strike="noStrike" cap="none" normalizeH="0" baseline="0" dirty="0">
                <a:ln>
                  <a:noFill/>
                </a:ln>
                <a:solidFill>
                  <a:srgbClr val="000000"/>
                </a:solidFill>
                <a:effectLst/>
                <a:latin typeface="Consolas" panose="020B0609020204030204" pitchFamily="49" charset="0"/>
              </a:rPr>
              <a:t> </a:t>
            </a:r>
            <a:r>
              <a:rPr kumimoji="0" lang="en-US" altLang="en-US" sz="2000" b="1" i="0" u="none" strike="noStrike" cap="none" normalizeH="0" baseline="0" dirty="0">
                <a:ln>
                  <a:noFill/>
                </a:ln>
                <a:solidFill>
                  <a:srgbClr val="1F377F"/>
                </a:solidFill>
                <a:effectLst/>
                <a:latin typeface="Consolas" panose="020B0609020204030204" pitchFamily="49" charset="0"/>
              </a:rPr>
              <a:t>client</a:t>
            </a:r>
            <a:r>
              <a:rPr kumimoji="0" lang="en-US" altLang="en-US" sz="2000" b="1" i="0" u="none" strike="noStrike" cap="none" normalizeH="0" baseline="0" dirty="0">
                <a:ln>
                  <a:noFill/>
                </a:ln>
                <a:solidFill>
                  <a:srgbClr val="000000"/>
                </a:solidFill>
                <a:effectLst/>
                <a:latin typeface="Consolas" panose="020B0609020204030204" pitchFamily="49" charset="0"/>
              </a:rPr>
              <a:t> = </a:t>
            </a:r>
            <a:r>
              <a:rPr kumimoji="0" lang="en-US" altLang="en-US" sz="2000" b="1" i="0" u="none" strike="noStrike" cap="none" normalizeH="0" baseline="0" dirty="0">
                <a:ln>
                  <a:noFill/>
                </a:ln>
                <a:solidFill>
                  <a:srgbClr val="0000FF"/>
                </a:solidFill>
                <a:effectLst/>
                <a:latin typeface="Consolas" panose="020B0609020204030204" pitchFamily="49" charset="0"/>
              </a:rPr>
              <a:t>new</a:t>
            </a:r>
            <a:r>
              <a:rPr kumimoji="0" lang="en-US" altLang="en-US" sz="2000" b="1" i="0" u="none" strike="noStrike" cap="none" normalizeH="0" baseline="0" dirty="0">
                <a:ln>
                  <a:noFill/>
                </a:ln>
                <a:solidFill>
                  <a:srgbClr val="000000"/>
                </a:solidFill>
                <a:effectLst/>
                <a:latin typeface="Consolas" panose="020B0609020204030204" pitchFamily="49" charset="0"/>
              </a:rPr>
              <a:t> </a:t>
            </a:r>
            <a:r>
              <a:rPr kumimoji="0" lang="en-US" altLang="en-US" sz="2000" b="1" i="0" u="none" strike="noStrike" cap="none" normalizeH="0" baseline="0" dirty="0" err="1">
                <a:ln>
                  <a:noFill/>
                </a:ln>
                <a:solidFill>
                  <a:srgbClr val="2B91AF"/>
                </a:solidFill>
                <a:effectLst/>
                <a:latin typeface="Consolas" panose="020B0609020204030204" pitchFamily="49" charset="0"/>
              </a:rPr>
              <a:t>QuizeDefinition</a:t>
            </a:r>
            <a:r>
              <a:rPr kumimoji="0" lang="en-US" altLang="en-US" sz="2000" b="1" i="0" u="none" strike="noStrike" cap="none" normalizeH="0" baseline="0" dirty="0" err="1">
                <a:ln>
                  <a:noFill/>
                </a:ln>
                <a:solidFill>
                  <a:srgbClr val="000000"/>
                </a:solidFill>
                <a:effectLst/>
                <a:latin typeface="Consolas" panose="020B0609020204030204" pitchFamily="49" charset="0"/>
              </a:rPr>
              <a:t>.</a:t>
            </a:r>
            <a:r>
              <a:rPr kumimoji="0" lang="en-US" altLang="en-US" sz="2000" b="1" i="0" u="none" strike="noStrike" cap="none" normalizeH="0" baseline="0" dirty="0" err="1">
                <a:ln>
                  <a:noFill/>
                </a:ln>
                <a:solidFill>
                  <a:srgbClr val="2B91AF"/>
                </a:solidFill>
                <a:effectLst/>
                <a:latin typeface="Consolas" panose="020B0609020204030204" pitchFamily="49" charset="0"/>
              </a:rPr>
              <a:t>QuizeDefinitionClient</a:t>
            </a:r>
            <a:r>
              <a:rPr kumimoji="0" lang="en-US" altLang="en-US" sz="2000" b="1" i="0" u="none" strike="noStrike" cap="none" normalizeH="0" baseline="0" dirty="0">
                <a:ln>
                  <a:noFill/>
                </a:ln>
                <a:solidFill>
                  <a:srgbClr val="000000"/>
                </a:solidFill>
                <a:effectLst/>
                <a:latin typeface="Consolas" panose="020B0609020204030204" pitchFamily="49" charset="0"/>
              </a:rPr>
              <a:t>(</a:t>
            </a:r>
            <a:r>
              <a:rPr kumimoji="0" lang="en-US" altLang="en-US" sz="2000" b="1" i="0" u="none" strike="noStrike" cap="none" normalizeH="0" baseline="0" dirty="0">
                <a:ln>
                  <a:noFill/>
                </a:ln>
                <a:solidFill>
                  <a:srgbClr val="1F377F"/>
                </a:solidFill>
                <a:effectLst/>
                <a:latin typeface="Consolas" panose="020B0609020204030204" pitchFamily="49" charset="0"/>
              </a:rPr>
              <a:t>channel</a:t>
            </a:r>
            <a:r>
              <a:rPr kumimoji="0" lang="en-US" altLang="en-US" sz="2000" b="1" i="0" u="none" strike="noStrike" cap="none" normalizeH="0" baseline="0" dirty="0">
                <a:ln>
                  <a:noFill/>
                </a:ln>
                <a:solidFill>
                  <a:srgbClr val="000000"/>
                </a:solidFill>
                <a:effectLst/>
                <a:latin typeface="Consolas" panose="020B0609020204030204" pitchFamily="49" charset="0"/>
              </a:rPr>
              <a:t>);</a:t>
            </a:r>
            <a:endParaRPr kumimoji="0" lang="pl-PL" altLang="en-US" sz="2000" b="1"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onsolas" panose="020B0609020204030204" pitchFamily="49" charset="0"/>
              </a:rPr>
              <a:t>       </a:t>
            </a:r>
            <a:r>
              <a:rPr kumimoji="0" lang="en-US" altLang="en-US" sz="2000" b="1" i="0" u="none" strike="noStrike" cap="none" normalizeH="0" baseline="0" dirty="0">
                <a:ln>
                  <a:noFill/>
                </a:ln>
                <a:solidFill>
                  <a:srgbClr val="0000FF"/>
                </a:solidFill>
                <a:effectLst/>
                <a:latin typeface="Consolas" panose="020B0609020204030204" pitchFamily="49" charset="0"/>
              </a:rPr>
              <a:t>var</a:t>
            </a:r>
            <a:r>
              <a:rPr kumimoji="0" lang="en-US" altLang="en-US" sz="2000" b="1" i="0" u="none" strike="noStrike" cap="none" normalizeH="0" baseline="0" dirty="0">
                <a:ln>
                  <a:noFill/>
                </a:ln>
                <a:solidFill>
                  <a:srgbClr val="000000"/>
                </a:solidFill>
                <a:effectLst/>
                <a:latin typeface="Consolas" panose="020B0609020204030204" pitchFamily="49" charset="0"/>
              </a:rPr>
              <a:t> </a:t>
            </a:r>
            <a:r>
              <a:rPr kumimoji="0" lang="en-US" altLang="en-US" sz="2000" b="1" i="0" u="none" strike="noStrike" cap="none" normalizeH="0" baseline="0" dirty="0">
                <a:ln>
                  <a:noFill/>
                </a:ln>
                <a:solidFill>
                  <a:srgbClr val="1F377F"/>
                </a:solidFill>
                <a:effectLst/>
                <a:latin typeface="Consolas" panose="020B0609020204030204" pitchFamily="49" charset="0"/>
              </a:rPr>
              <a:t>request</a:t>
            </a:r>
            <a:r>
              <a:rPr kumimoji="0" lang="en-US" altLang="en-US" sz="2000" b="1" i="0" u="none" strike="noStrike" cap="none" normalizeH="0" baseline="0" dirty="0">
                <a:ln>
                  <a:noFill/>
                </a:ln>
                <a:solidFill>
                  <a:srgbClr val="000000"/>
                </a:solidFill>
                <a:effectLst/>
                <a:latin typeface="Consolas" panose="020B0609020204030204" pitchFamily="49" charset="0"/>
              </a:rPr>
              <a:t> = </a:t>
            </a:r>
            <a:r>
              <a:rPr kumimoji="0" lang="en-US" altLang="en-US" sz="2000" b="1" i="0" u="none" strike="noStrike" cap="none" normalizeH="0" baseline="0" dirty="0">
                <a:ln>
                  <a:noFill/>
                </a:ln>
                <a:solidFill>
                  <a:srgbClr val="0000FF"/>
                </a:solidFill>
                <a:effectLst/>
                <a:latin typeface="Consolas" panose="020B0609020204030204" pitchFamily="49" charset="0"/>
              </a:rPr>
              <a:t>new</a:t>
            </a:r>
            <a:r>
              <a:rPr kumimoji="0" lang="en-US" altLang="en-US" sz="2000" b="1" i="0" u="none" strike="noStrike" cap="none" normalizeH="0" baseline="0" dirty="0">
                <a:ln>
                  <a:noFill/>
                </a:ln>
                <a:solidFill>
                  <a:srgbClr val="000000"/>
                </a:solidFill>
                <a:effectLst/>
                <a:latin typeface="Consolas" panose="020B0609020204030204" pitchFamily="49" charset="0"/>
              </a:rPr>
              <a:t> </a:t>
            </a:r>
            <a:r>
              <a:rPr kumimoji="0" lang="en-US" altLang="en-US" sz="2000" b="1" i="0" u="none" strike="noStrike" cap="none" normalizeH="0" baseline="0" dirty="0" err="1">
                <a:ln>
                  <a:noFill/>
                </a:ln>
                <a:solidFill>
                  <a:srgbClr val="2B91AF"/>
                </a:solidFill>
                <a:effectLst/>
                <a:latin typeface="Consolas" panose="020B0609020204030204" pitchFamily="49" charset="0"/>
              </a:rPr>
              <a:t>QuizeIdMessage</a:t>
            </a:r>
            <a:r>
              <a:rPr kumimoji="0" lang="en-US" altLang="en-US" sz="2000" b="1" i="0" u="none" strike="noStrike" cap="none" normalizeH="0" baseline="0" dirty="0">
                <a:ln>
                  <a:noFill/>
                </a:ln>
                <a:solidFill>
                  <a:srgbClr val="000000"/>
                </a:solidFill>
                <a:effectLst/>
                <a:latin typeface="Consolas" panose="020B0609020204030204" pitchFamily="49" charset="0"/>
              </a:rPr>
              <a:t> { Id = 1 };</a:t>
            </a:r>
            <a:endParaRPr kumimoji="0" lang="pl-PL" altLang="en-US" sz="2000" b="1"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onsolas" panose="020B0609020204030204" pitchFamily="49" charset="0"/>
              </a:rPr>
              <a:t>       </a:t>
            </a:r>
            <a:r>
              <a:rPr kumimoji="0" lang="en-US" altLang="en-US" sz="2000" b="1" i="0" u="none" strike="noStrike" cap="none" normalizeH="0" baseline="0" dirty="0">
                <a:ln>
                  <a:noFill/>
                </a:ln>
                <a:solidFill>
                  <a:srgbClr val="0000FF"/>
                </a:solidFill>
                <a:effectLst/>
                <a:latin typeface="Consolas" panose="020B0609020204030204" pitchFamily="49" charset="0"/>
              </a:rPr>
              <a:t>var</a:t>
            </a:r>
            <a:r>
              <a:rPr kumimoji="0" lang="en-US" altLang="en-US" sz="2000" b="1" i="0" u="none" strike="noStrike" cap="none" normalizeH="0" baseline="0" dirty="0">
                <a:ln>
                  <a:noFill/>
                </a:ln>
                <a:solidFill>
                  <a:srgbClr val="000000"/>
                </a:solidFill>
                <a:effectLst/>
                <a:latin typeface="Consolas" panose="020B0609020204030204" pitchFamily="49" charset="0"/>
              </a:rPr>
              <a:t> </a:t>
            </a:r>
            <a:r>
              <a:rPr kumimoji="0" lang="en-US" altLang="en-US" sz="2000" b="1" i="0" u="none" strike="noStrike" cap="none" normalizeH="0" baseline="0" dirty="0">
                <a:ln>
                  <a:noFill/>
                </a:ln>
                <a:solidFill>
                  <a:srgbClr val="1F377F"/>
                </a:solidFill>
                <a:effectLst/>
                <a:latin typeface="Consolas" panose="020B0609020204030204" pitchFamily="49" charset="0"/>
              </a:rPr>
              <a:t>reply</a:t>
            </a:r>
            <a:r>
              <a:rPr kumimoji="0" lang="en-US" altLang="en-US" sz="2000" b="1" i="0" u="none" strike="noStrike" cap="none" normalizeH="0" baseline="0" dirty="0">
                <a:ln>
                  <a:noFill/>
                </a:ln>
                <a:solidFill>
                  <a:srgbClr val="000000"/>
                </a:solidFill>
                <a:effectLst/>
                <a:latin typeface="Consolas" panose="020B0609020204030204" pitchFamily="49" charset="0"/>
              </a:rPr>
              <a:t> = </a:t>
            </a:r>
            <a:r>
              <a:rPr kumimoji="0" lang="en-US" altLang="en-US" sz="2000" b="1" i="0" u="none" strike="noStrike" cap="none" normalizeH="0" baseline="0" dirty="0" err="1">
                <a:ln>
                  <a:noFill/>
                </a:ln>
                <a:solidFill>
                  <a:srgbClr val="1F377F"/>
                </a:solidFill>
                <a:effectLst/>
                <a:latin typeface="Consolas" panose="020B0609020204030204" pitchFamily="49" charset="0"/>
              </a:rPr>
              <a:t>client</a:t>
            </a:r>
            <a:r>
              <a:rPr kumimoji="0" lang="en-US" altLang="en-US" sz="2000" b="1" i="0" u="none" strike="noStrike" cap="none" normalizeH="0" baseline="0" dirty="0" err="1">
                <a:ln>
                  <a:noFill/>
                </a:ln>
                <a:solidFill>
                  <a:srgbClr val="000000"/>
                </a:solidFill>
                <a:effectLst/>
                <a:latin typeface="Consolas" panose="020B0609020204030204" pitchFamily="49" charset="0"/>
              </a:rPr>
              <a:t>.</a:t>
            </a:r>
            <a:r>
              <a:rPr kumimoji="0" lang="en-US" altLang="en-US" sz="2000" b="1" i="0" u="none" strike="noStrike" cap="none" normalizeH="0" baseline="0" dirty="0" err="1">
                <a:ln>
                  <a:noFill/>
                </a:ln>
                <a:solidFill>
                  <a:srgbClr val="74531F"/>
                </a:solidFill>
                <a:effectLst/>
                <a:latin typeface="Consolas" panose="020B0609020204030204" pitchFamily="49" charset="0"/>
              </a:rPr>
              <a:t>GetQuizeByID</a:t>
            </a:r>
            <a:r>
              <a:rPr kumimoji="0" lang="en-US" altLang="en-US" sz="2000" b="1" i="0" u="none" strike="noStrike" cap="none" normalizeH="0" baseline="0" dirty="0">
                <a:ln>
                  <a:noFill/>
                </a:ln>
                <a:solidFill>
                  <a:srgbClr val="000000"/>
                </a:solidFill>
                <a:effectLst/>
                <a:latin typeface="Consolas" panose="020B0609020204030204" pitchFamily="49" charset="0"/>
              </a:rPr>
              <a:t>(</a:t>
            </a:r>
            <a:r>
              <a:rPr kumimoji="0" lang="en-US" altLang="en-US" sz="2000" b="1" i="0" u="none" strike="noStrike" cap="none" normalizeH="0" baseline="0" dirty="0">
                <a:ln>
                  <a:noFill/>
                </a:ln>
                <a:solidFill>
                  <a:srgbClr val="1F377F"/>
                </a:solidFill>
                <a:effectLst/>
                <a:latin typeface="Consolas" panose="020B0609020204030204" pitchFamily="49" charset="0"/>
              </a:rPr>
              <a:t>request</a:t>
            </a:r>
            <a:r>
              <a:rPr kumimoji="0" lang="en-US" altLang="en-US" sz="2000" b="1" i="0" u="none" strike="noStrike" cap="none" normalizeH="0" baseline="0" dirty="0">
                <a:ln>
                  <a:noFill/>
                </a:ln>
                <a:solidFill>
                  <a:srgbClr val="000000"/>
                </a:solidFill>
                <a:effectLst/>
                <a:latin typeface="Consolas" panose="020B0609020204030204" pitchFamily="49" charset="0"/>
              </a:rPr>
              <a:t>);</a:t>
            </a:r>
            <a:endParaRPr kumimoji="0" lang="pl-PL" altLang="en-US" sz="2000" b="1"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en-US" sz="20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err="1">
                <a:ln>
                  <a:noFill/>
                </a:ln>
                <a:solidFill>
                  <a:srgbClr val="2B91AF"/>
                </a:solidFill>
                <a:effectLst/>
                <a:latin typeface="Consolas" panose="020B0609020204030204" pitchFamily="49" charset="0"/>
              </a:rPr>
              <a:t>Console</a:t>
            </a:r>
            <a:r>
              <a:rPr kumimoji="0" lang="en-US" altLang="en-US" sz="2000" b="0" i="0" u="none" strike="noStrike" cap="none" normalizeH="0" baseline="0" dirty="0" err="1">
                <a:ln>
                  <a:noFill/>
                </a:ln>
                <a:solidFill>
                  <a:srgbClr val="000000"/>
                </a:solidFill>
                <a:effectLst/>
                <a:latin typeface="Consolas" panose="020B0609020204030204" pitchFamily="49" charset="0"/>
              </a:rPr>
              <a:t>.</a:t>
            </a:r>
            <a:r>
              <a:rPr kumimoji="0" lang="en-US" altLang="en-US" sz="2000" b="0" i="0" u="none" strike="noStrike" cap="none" normalizeH="0" baseline="0" dirty="0" err="1">
                <a:ln>
                  <a:noFill/>
                </a:ln>
                <a:solidFill>
                  <a:srgbClr val="74531F"/>
                </a:solidFill>
                <a:effectLst/>
                <a:latin typeface="Consolas" panose="020B0609020204030204" pitchFamily="49" charset="0"/>
              </a:rPr>
              <a:t>WriteLine</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0" i="0" u="none" strike="noStrike" cap="none" normalizeH="0" baseline="0" dirty="0">
                <a:ln>
                  <a:noFill/>
                </a:ln>
                <a:solidFill>
                  <a:srgbClr val="A31515"/>
                </a:solidFill>
                <a:effectLst/>
                <a:latin typeface="Consolas" panose="020B0609020204030204" pitchFamily="49" charset="0"/>
              </a:rPr>
              <a:t>$"</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0" i="0" u="none" strike="noStrike" cap="none" normalizeH="0" baseline="0" dirty="0" err="1">
                <a:ln>
                  <a:noFill/>
                </a:ln>
                <a:solidFill>
                  <a:srgbClr val="1F377F"/>
                </a:solidFill>
                <a:effectLst/>
                <a:latin typeface="Consolas" panose="020B0609020204030204" pitchFamily="49" charset="0"/>
              </a:rPr>
              <a:t>reply</a:t>
            </a:r>
            <a:r>
              <a:rPr kumimoji="0" lang="en-US" altLang="en-US" sz="2000" b="0" i="0" u="none" strike="noStrike" cap="none" normalizeH="0" baseline="0" dirty="0" err="1">
                <a:ln>
                  <a:noFill/>
                </a:ln>
                <a:solidFill>
                  <a:srgbClr val="000000"/>
                </a:solidFill>
                <a:effectLst/>
                <a:latin typeface="Consolas" panose="020B0609020204030204" pitchFamily="49" charset="0"/>
              </a:rPr>
              <a:t>.Id</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0" i="0" u="none" strike="noStrike" cap="none" normalizeH="0" baseline="0" dirty="0">
                <a:ln>
                  <a:noFill/>
                </a:ln>
                <a:solidFill>
                  <a:srgbClr val="A31515"/>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0" i="0" u="none" strike="noStrike" cap="none" normalizeH="0" baseline="0" dirty="0" err="1">
                <a:ln>
                  <a:noFill/>
                </a:ln>
                <a:solidFill>
                  <a:srgbClr val="1F377F"/>
                </a:solidFill>
                <a:effectLst/>
                <a:latin typeface="Consolas" panose="020B0609020204030204" pitchFamily="49" charset="0"/>
              </a:rPr>
              <a:t>reply</a:t>
            </a:r>
            <a:r>
              <a:rPr kumimoji="0" lang="en-US" altLang="en-US" sz="2000" b="0" i="0" u="none" strike="noStrike" cap="none" normalizeH="0" baseline="0" dirty="0" err="1">
                <a:ln>
                  <a:noFill/>
                </a:ln>
                <a:solidFill>
                  <a:srgbClr val="000000"/>
                </a:solidFill>
                <a:effectLst/>
                <a:latin typeface="Consolas" panose="020B0609020204030204" pitchFamily="49" charset="0"/>
              </a:rPr>
              <a:t>.Name</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0" i="0" u="none" strike="noStrike" cap="none" normalizeH="0" baseline="0" dirty="0">
                <a:ln>
                  <a:noFill/>
                </a:ln>
                <a:solidFill>
                  <a:srgbClr val="A31515"/>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0" i="0" u="none" strike="noStrike" cap="none" normalizeH="0" baseline="0" dirty="0" err="1">
                <a:ln>
                  <a:noFill/>
                </a:ln>
                <a:solidFill>
                  <a:srgbClr val="1F377F"/>
                </a:solidFill>
                <a:effectLst/>
                <a:latin typeface="Consolas" panose="020B0609020204030204" pitchFamily="49" charset="0"/>
              </a:rPr>
              <a:t>reply</a:t>
            </a:r>
            <a:r>
              <a:rPr kumimoji="0" lang="en-US" altLang="en-US" sz="2000" b="0" i="0" u="none" strike="noStrike" cap="none" normalizeH="0" baseline="0" dirty="0" err="1">
                <a:ln>
                  <a:noFill/>
                </a:ln>
                <a:solidFill>
                  <a:srgbClr val="000000"/>
                </a:solidFill>
                <a:effectLst/>
                <a:latin typeface="Consolas" panose="020B0609020204030204" pitchFamily="49" charset="0"/>
              </a:rPr>
              <a:t>.Description</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0" i="0" u="none" strike="noStrike" cap="none" normalizeH="0" baseline="0" dirty="0">
                <a:ln>
                  <a:noFill/>
                </a:ln>
                <a:solidFill>
                  <a:srgbClr val="A31515"/>
                </a:solidFill>
                <a:effectLst/>
                <a:latin typeface="Consolas" panose="020B0609020204030204" pitchFamily="49" charset="0"/>
              </a:rPr>
              <a:t>"</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pl-PL" altLang="en-US" sz="20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err="1">
                <a:ln>
                  <a:noFill/>
                </a:ln>
                <a:solidFill>
                  <a:srgbClr val="2B91AF"/>
                </a:solidFill>
                <a:effectLst/>
                <a:latin typeface="Consolas" panose="020B0609020204030204" pitchFamily="49" charset="0"/>
              </a:rPr>
              <a:t>Console</a:t>
            </a:r>
            <a:r>
              <a:rPr kumimoji="0" lang="en-US" altLang="en-US" sz="2000" b="0" i="0" u="none" strike="noStrike" cap="none" normalizeH="0" baseline="0" dirty="0" err="1">
                <a:ln>
                  <a:noFill/>
                </a:ln>
                <a:solidFill>
                  <a:srgbClr val="000000"/>
                </a:solidFill>
                <a:effectLst/>
                <a:latin typeface="Consolas" panose="020B0609020204030204" pitchFamily="49" charset="0"/>
              </a:rPr>
              <a:t>.</a:t>
            </a:r>
            <a:r>
              <a:rPr kumimoji="0" lang="en-US" altLang="en-US" sz="2000" b="0" i="0" u="none" strike="noStrike" cap="none" normalizeH="0" baseline="0" dirty="0" err="1">
                <a:ln>
                  <a:noFill/>
                </a:ln>
                <a:solidFill>
                  <a:srgbClr val="74531F"/>
                </a:solidFill>
                <a:effectLst/>
                <a:latin typeface="Consolas" panose="020B0609020204030204" pitchFamily="49" charset="0"/>
              </a:rPr>
              <a:t>WriteLine</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0" i="0" u="none" strike="noStrike" cap="none" normalizeH="0" baseline="0" dirty="0">
                <a:ln>
                  <a:noFill/>
                </a:ln>
                <a:solidFill>
                  <a:srgbClr val="A31515"/>
                </a:solidFill>
                <a:effectLst/>
                <a:latin typeface="Consolas" panose="020B0609020204030204" pitchFamily="49" charset="0"/>
              </a:rPr>
              <a:t>"Press any key to exit..."</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pl-PL" altLang="en-US" sz="20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err="1">
                <a:ln>
                  <a:noFill/>
                </a:ln>
                <a:solidFill>
                  <a:srgbClr val="2B91AF"/>
                </a:solidFill>
                <a:effectLst/>
                <a:latin typeface="Consolas" panose="020B0609020204030204" pitchFamily="49" charset="0"/>
              </a:rPr>
              <a:t>Console</a:t>
            </a:r>
            <a:r>
              <a:rPr kumimoji="0" lang="en-US" altLang="en-US" sz="2000" b="0" i="0" u="none" strike="noStrike" cap="none" normalizeH="0" baseline="0" dirty="0" err="1">
                <a:ln>
                  <a:noFill/>
                </a:ln>
                <a:solidFill>
                  <a:srgbClr val="000000"/>
                </a:solidFill>
                <a:effectLst/>
                <a:latin typeface="Consolas" panose="020B0609020204030204" pitchFamily="49" charset="0"/>
              </a:rPr>
              <a:t>.</a:t>
            </a:r>
            <a:r>
              <a:rPr kumimoji="0" lang="en-US" altLang="en-US" sz="2000" b="0" i="0" u="none" strike="noStrike" cap="none" normalizeH="0" baseline="0" dirty="0" err="1">
                <a:ln>
                  <a:noFill/>
                </a:ln>
                <a:solidFill>
                  <a:srgbClr val="74531F"/>
                </a:solidFill>
                <a:effectLst/>
                <a:latin typeface="Consolas" panose="020B0609020204030204" pitchFamily="49" charset="0"/>
              </a:rPr>
              <a:t>ReadKey</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pl-PL" altLang="en-US" sz="20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     }</a:t>
            </a:r>
            <a:endParaRPr kumimoji="0" lang="pl-PL" altLang="en-US" sz="20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   }</a:t>
            </a:r>
            <a:endParaRPr kumimoji="0" lang="pl-PL" altLang="en-US" sz="20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11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735435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err="1"/>
              <a:t>GraphQL</a:t>
            </a:r>
            <a:endParaRPr lang="en-US" dirty="0"/>
          </a:p>
        </p:txBody>
      </p:sp>
    </p:spTree>
    <p:extLst>
      <p:ext uri="{BB962C8B-B14F-4D97-AF65-F5344CB8AC3E}">
        <p14:creationId xmlns:p14="http://schemas.microsoft.com/office/powerpoint/2010/main" val="881210541"/>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17CC815-F783-440B-AB8A-1D1767C40D3A}"/>
              </a:ext>
            </a:extLst>
          </p:cNvPr>
          <p:cNvSpPr>
            <a:spLocks noGrp="1"/>
          </p:cNvSpPr>
          <p:nvPr>
            <p:ph type="body" sz="quarter" idx="10"/>
          </p:nvPr>
        </p:nvSpPr>
        <p:spPr>
          <a:xfrm>
            <a:off x="269239" y="1189177"/>
            <a:ext cx="11653523" cy="727700"/>
          </a:xfrm>
        </p:spPr>
        <p:txBody>
          <a:bodyPr/>
          <a:lstStyle/>
          <a:p>
            <a:endParaRPr lang="en-US" b="1" dirty="0"/>
          </a:p>
        </p:txBody>
      </p:sp>
      <p:sp>
        <p:nvSpPr>
          <p:cNvPr id="3" name="Title 2">
            <a:extLst>
              <a:ext uri="{FF2B5EF4-FFF2-40B4-BE49-F238E27FC236}">
                <a16:creationId xmlns:a16="http://schemas.microsoft.com/office/drawing/2014/main" id="{1B6C4368-78A6-493F-BBFF-A997C72DDF7E}"/>
              </a:ext>
            </a:extLst>
          </p:cNvPr>
          <p:cNvSpPr>
            <a:spLocks noGrp="1"/>
          </p:cNvSpPr>
          <p:nvPr>
            <p:ph type="title"/>
          </p:nvPr>
        </p:nvSpPr>
        <p:spPr/>
        <p:txBody>
          <a:bodyPr/>
          <a:lstStyle/>
          <a:p>
            <a:endParaRPr lang="en-US" dirty="0"/>
          </a:p>
        </p:txBody>
      </p:sp>
    </p:spTree>
    <p:extLst>
      <p:ext uri="{BB962C8B-B14F-4D97-AF65-F5344CB8AC3E}">
        <p14:creationId xmlns:p14="http://schemas.microsoft.com/office/powerpoint/2010/main" val="71230573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err="1"/>
              <a:t>Comparition</a:t>
            </a:r>
            <a:endParaRPr lang="en-US" dirty="0"/>
          </a:p>
        </p:txBody>
      </p:sp>
    </p:spTree>
    <p:extLst>
      <p:ext uri="{BB962C8B-B14F-4D97-AF65-F5344CB8AC3E}">
        <p14:creationId xmlns:p14="http://schemas.microsoft.com/office/powerpoint/2010/main" val="424636148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17CC815-F783-440B-AB8A-1D1767C40D3A}"/>
              </a:ext>
            </a:extLst>
          </p:cNvPr>
          <p:cNvSpPr>
            <a:spLocks noGrp="1"/>
          </p:cNvSpPr>
          <p:nvPr>
            <p:ph type="body" sz="quarter" idx="10"/>
          </p:nvPr>
        </p:nvSpPr>
        <p:spPr>
          <a:xfrm>
            <a:off x="269239" y="1189177"/>
            <a:ext cx="11653523" cy="3925562"/>
          </a:xfrm>
        </p:spPr>
        <p:txBody>
          <a:bodyPr/>
          <a:lstStyle/>
          <a:p>
            <a:r>
              <a:rPr lang="pl-PL" b="1" dirty="0"/>
              <a:t>REST: </a:t>
            </a:r>
            <a:r>
              <a:rPr lang="pl-PL" dirty="0"/>
              <a:t>CRUD and </a:t>
            </a:r>
            <a:r>
              <a:rPr lang="pl-PL" dirty="0" err="1"/>
              <a:t>purely</a:t>
            </a:r>
            <a:r>
              <a:rPr lang="pl-PL" dirty="0"/>
              <a:t> web </a:t>
            </a:r>
            <a:r>
              <a:rPr lang="pl-PL" dirty="0" err="1"/>
              <a:t>apps</a:t>
            </a:r>
            <a:endParaRPr lang="pl-PL" dirty="0"/>
          </a:p>
          <a:p>
            <a:r>
              <a:rPr lang="pl-PL" b="1" dirty="0" err="1"/>
              <a:t>SignalR</a:t>
            </a:r>
            <a:r>
              <a:rPr lang="pl-PL" b="1" dirty="0"/>
              <a:t>: </a:t>
            </a:r>
            <a:r>
              <a:rPr lang="pl-PL" dirty="0" err="1"/>
              <a:t>Multicasting</a:t>
            </a:r>
            <a:r>
              <a:rPr lang="pl-PL" dirty="0"/>
              <a:t> and web </a:t>
            </a:r>
            <a:r>
              <a:rPr lang="pl-PL" dirty="0" err="1"/>
              <a:t>messaging</a:t>
            </a:r>
            <a:endParaRPr lang="pl-PL" dirty="0"/>
          </a:p>
          <a:p>
            <a:r>
              <a:rPr lang="pl-PL" b="1" dirty="0" err="1"/>
              <a:t>GraphQL</a:t>
            </a:r>
            <a:r>
              <a:rPr lang="pl-PL" b="1" dirty="0"/>
              <a:t>: </a:t>
            </a:r>
            <a:r>
              <a:rPr lang="pl-PL" dirty="0"/>
              <a:t>Open </a:t>
            </a:r>
            <a:r>
              <a:rPr lang="pl-PL" dirty="0" err="1"/>
              <a:t>querying</a:t>
            </a:r>
            <a:r>
              <a:rPr lang="pl-PL" dirty="0"/>
              <a:t> of </a:t>
            </a:r>
            <a:r>
              <a:rPr lang="pl-PL" dirty="0" err="1"/>
              <a:t>large</a:t>
            </a:r>
            <a:r>
              <a:rPr lang="pl-PL" dirty="0"/>
              <a:t> </a:t>
            </a:r>
            <a:r>
              <a:rPr lang="pl-PL" dirty="0" err="1"/>
              <a:t>datasets</a:t>
            </a:r>
            <a:endParaRPr lang="pl-PL" dirty="0"/>
          </a:p>
          <a:p>
            <a:r>
              <a:rPr lang="pl-PL" b="1" dirty="0" err="1"/>
              <a:t>OData</a:t>
            </a:r>
            <a:r>
              <a:rPr lang="pl-PL" b="1" dirty="0"/>
              <a:t>: </a:t>
            </a:r>
            <a:r>
              <a:rPr lang="pl-PL" dirty="0"/>
              <a:t>Open </a:t>
            </a:r>
            <a:r>
              <a:rPr lang="pl-PL" dirty="0" err="1"/>
              <a:t>querying</a:t>
            </a:r>
            <a:r>
              <a:rPr lang="pl-PL" dirty="0"/>
              <a:t> </a:t>
            </a:r>
            <a:r>
              <a:rPr lang="pl-PL" dirty="0" err="1"/>
              <a:t>relational</a:t>
            </a:r>
            <a:r>
              <a:rPr lang="pl-PL" dirty="0"/>
              <a:t> data</a:t>
            </a:r>
          </a:p>
          <a:p>
            <a:r>
              <a:rPr lang="pl-PL" b="1" dirty="0" err="1"/>
              <a:t>gRPC</a:t>
            </a:r>
            <a:r>
              <a:rPr lang="pl-PL" b="1" dirty="0"/>
              <a:t>: </a:t>
            </a:r>
            <a:r>
              <a:rPr lang="pl-PL" dirty="0"/>
              <a:t>Streaming, </a:t>
            </a:r>
            <a:r>
              <a:rPr lang="pl-PL" dirty="0" err="1"/>
              <a:t>low</a:t>
            </a:r>
            <a:r>
              <a:rPr lang="pl-PL" dirty="0"/>
              <a:t> </a:t>
            </a:r>
            <a:r>
              <a:rPr lang="pl-PL" dirty="0" err="1"/>
              <a:t>resource</a:t>
            </a:r>
            <a:r>
              <a:rPr lang="pl-PL" dirty="0"/>
              <a:t> </a:t>
            </a:r>
            <a:r>
              <a:rPr lang="pl-PL" dirty="0" err="1"/>
              <a:t>clients</a:t>
            </a:r>
            <a:r>
              <a:rPr lang="pl-PL" dirty="0"/>
              <a:t>, </a:t>
            </a:r>
            <a:br>
              <a:rPr lang="pl-PL" dirty="0"/>
            </a:br>
            <a:r>
              <a:rPr lang="pl-PL" dirty="0" err="1"/>
              <a:t>inter</a:t>
            </a:r>
            <a:r>
              <a:rPr lang="pl-PL" dirty="0"/>
              <a:t>- data </a:t>
            </a:r>
            <a:r>
              <a:rPr lang="pl-PL" dirty="0" err="1"/>
              <a:t>center</a:t>
            </a:r>
            <a:endParaRPr lang="en-US" b="1" dirty="0"/>
          </a:p>
        </p:txBody>
      </p:sp>
      <p:sp>
        <p:nvSpPr>
          <p:cNvPr id="3" name="Title 2">
            <a:extLst>
              <a:ext uri="{FF2B5EF4-FFF2-40B4-BE49-F238E27FC236}">
                <a16:creationId xmlns:a16="http://schemas.microsoft.com/office/drawing/2014/main" id="{1B6C4368-78A6-493F-BBFF-A997C72DDF7E}"/>
              </a:ext>
            </a:extLst>
          </p:cNvPr>
          <p:cNvSpPr>
            <a:spLocks noGrp="1"/>
          </p:cNvSpPr>
          <p:nvPr>
            <p:ph type="title"/>
          </p:nvPr>
        </p:nvSpPr>
        <p:spPr/>
        <p:txBody>
          <a:bodyPr/>
          <a:lstStyle/>
          <a:p>
            <a:r>
              <a:rPr lang="pl-PL" dirty="0" err="1"/>
              <a:t>Matching</a:t>
            </a:r>
            <a:r>
              <a:rPr lang="pl-PL" dirty="0"/>
              <a:t> </a:t>
            </a:r>
            <a:r>
              <a:rPr lang="pl-PL" dirty="0" err="1"/>
              <a:t>communication</a:t>
            </a:r>
            <a:r>
              <a:rPr lang="pl-PL" dirty="0"/>
              <a:t> to </a:t>
            </a:r>
            <a:r>
              <a:rPr lang="pl-PL" dirty="0" err="1"/>
              <a:t>technology</a:t>
            </a:r>
            <a:endParaRPr lang="en-US" dirty="0"/>
          </a:p>
        </p:txBody>
      </p:sp>
    </p:spTree>
    <p:extLst>
      <p:ext uri="{BB962C8B-B14F-4D97-AF65-F5344CB8AC3E}">
        <p14:creationId xmlns:p14="http://schemas.microsoft.com/office/powerpoint/2010/main" val="335395742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a:t>REST + .NET </a:t>
            </a:r>
            <a:r>
              <a:rPr lang="pl-PL" dirty="0" err="1"/>
              <a:t>Core</a:t>
            </a:r>
            <a:endParaRPr lang="en-US" dirty="0"/>
          </a:p>
        </p:txBody>
      </p:sp>
    </p:spTree>
    <p:extLst>
      <p:ext uri="{BB962C8B-B14F-4D97-AF65-F5344CB8AC3E}">
        <p14:creationId xmlns:p14="http://schemas.microsoft.com/office/powerpoint/2010/main" val="3224627623"/>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4149854"/>
          </a:xfrm>
        </p:spPr>
        <p:txBody>
          <a:bodyPr/>
          <a:lstStyle/>
          <a:p>
            <a:pPr marL="342900" indent="-342900">
              <a:lnSpc>
                <a:spcPct val="100000"/>
              </a:lnSpc>
              <a:spcBef>
                <a:spcPts val="1001"/>
              </a:spcBef>
            </a:pPr>
            <a:r>
              <a:rPr lang="en-US" sz="3600" spc="-1" dirty="0">
                <a:solidFill>
                  <a:srgbClr val="0C1937"/>
                </a:solidFill>
              </a:rPr>
              <a:t>Endpoint routing - defining URLs</a:t>
            </a:r>
          </a:p>
          <a:p>
            <a:pPr marL="342900" indent="-342900">
              <a:lnSpc>
                <a:spcPct val="100000"/>
              </a:lnSpc>
              <a:spcBef>
                <a:spcPts val="1001"/>
              </a:spcBef>
            </a:pPr>
            <a:r>
              <a:rPr lang="en-US" sz="3600" spc="-1" dirty="0">
                <a:solidFill>
                  <a:srgbClr val="0C1937"/>
                </a:solidFill>
              </a:rPr>
              <a:t>Support for HTTP verbs</a:t>
            </a:r>
          </a:p>
          <a:p>
            <a:pPr marL="342900" indent="-342900">
              <a:lnSpc>
                <a:spcPct val="100000"/>
              </a:lnSpc>
              <a:spcBef>
                <a:spcPts val="1001"/>
              </a:spcBef>
            </a:pPr>
            <a:r>
              <a:rPr lang="en-US" sz="3600" spc="-1" dirty="0">
                <a:solidFill>
                  <a:srgbClr val="0C1937"/>
                </a:solidFill>
              </a:rPr>
              <a:t>Model binding</a:t>
            </a:r>
          </a:p>
          <a:p>
            <a:pPr marL="342900" indent="-342900">
              <a:lnSpc>
                <a:spcPct val="100000"/>
              </a:lnSpc>
              <a:spcBef>
                <a:spcPts val="1001"/>
              </a:spcBef>
            </a:pPr>
            <a:r>
              <a:rPr lang="en-US" sz="3600" spc="-1" dirty="0">
                <a:solidFill>
                  <a:srgbClr val="0C1937"/>
                </a:solidFill>
              </a:rPr>
              <a:t>Content negotiation (JSON, XML, …)</a:t>
            </a:r>
          </a:p>
          <a:p>
            <a:pPr marL="342900" indent="-342900">
              <a:lnSpc>
                <a:spcPct val="100000"/>
              </a:lnSpc>
              <a:spcBef>
                <a:spcPts val="1001"/>
              </a:spcBef>
            </a:pPr>
            <a:r>
              <a:rPr lang="en-US" sz="3600" spc="-1" dirty="0">
                <a:solidFill>
                  <a:srgbClr val="0C1937"/>
                </a:solidFill>
              </a:rPr>
              <a:t>Middleware / action filters</a:t>
            </a:r>
          </a:p>
          <a:p>
            <a:pPr marL="342900" indent="-342900">
              <a:lnSpc>
                <a:spcPct val="100000"/>
              </a:lnSpc>
              <a:spcBef>
                <a:spcPts val="1001"/>
              </a:spcBef>
            </a:pPr>
            <a:r>
              <a:rPr lang="en-US" sz="3600" spc="-1" dirty="0">
                <a:solidFill>
                  <a:srgbClr val="0C1937"/>
                </a:solidFill>
              </a:rPr>
              <a:t>OAuth 2.0 support</a:t>
            </a:r>
          </a:p>
        </p:txBody>
      </p:sp>
      <p:sp>
        <p:nvSpPr>
          <p:cNvPr id="3" name="Title 2"/>
          <p:cNvSpPr>
            <a:spLocks noGrp="1"/>
          </p:cNvSpPr>
          <p:nvPr>
            <p:ph type="title"/>
          </p:nvPr>
        </p:nvSpPr>
        <p:spPr/>
        <p:txBody>
          <a:bodyPr/>
          <a:lstStyle/>
          <a:p>
            <a:r>
              <a:rPr lang="en-US" dirty="0"/>
              <a:t>Additional ASP.NET Core Benefits for REST APIs</a:t>
            </a:r>
          </a:p>
        </p:txBody>
      </p:sp>
    </p:spTree>
    <p:extLst>
      <p:ext uri="{BB962C8B-B14F-4D97-AF65-F5344CB8AC3E}">
        <p14:creationId xmlns:p14="http://schemas.microsoft.com/office/powerpoint/2010/main" val="693666540"/>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3866956"/>
          </a:xfrm>
        </p:spPr>
        <p:txBody>
          <a:bodyPr/>
          <a:lstStyle/>
          <a:p>
            <a:pPr marL="342900" indent="-342900">
              <a:lnSpc>
                <a:spcPct val="100000"/>
              </a:lnSpc>
              <a:spcBef>
                <a:spcPts val="1001"/>
              </a:spcBef>
            </a:pPr>
            <a:r>
              <a:rPr lang="en-US" sz="3600" spc="-1" dirty="0">
                <a:solidFill>
                  <a:srgbClr val="0C1937"/>
                </a:solidFill>
              </a:rPr>
              <a:t>Conventions</a:t>
            </a:r>
          </a:p>
          <a:p>
            <a:pPr marL="579446" lvl="1" indent="-342900">
              <a:lnSpc>
                <a:spcPct val="100000"/>
              </a:lnSpc>
              <a:spcBef>
                <a:spcPts val="1001"/>
              </a:spcBef>
            </a:pPr>
            <a:r>
              <a:rPr lang="en-US" sz="2032" spc="-1" dirty="0">
                <a:solidFill>
                  <a:srgbClr val="0C1937"/>
                </a:solidFill>
              </a:rPr>
              <a:t>[</a:t>
            </a:r>
            <a:r>
              <a:rPr lang="en-US" sz="2032" spc="-1" dirty="0" err="1">
                <a:solidFill>
                  <a:srgbClr val="0C1937"/>
                </a:solidFill>
              </a:rPr>
              <a:t>ApiController</a:t>
            </a:r>
            <a:r>
              <a:rPr lang="en-US" sz="2032" spc="-1" dirty="0">
                <a:solidFill>
                  <a:srgbClr val="0C1937"/>
                </a:solidFill>
              </a:rPr>
              <a:t>]</a:t>
            </a:r>
          </a:p>
          <a:p>
            <a:pPr marL="579446" lvl="1" indent="-342900">
              <a:lnSpc>
                <a:spcPct val="100000"/>
              </a:lnSpc>
              <a:spcBef>
                <a:spcPts val="1001"/>
              </a:spcBef>
            </a:pPr>
            <a:r>
              <a:rPr lang="en-US" sz="2032" spc="-1" dirty="0">
                <a:solidFill>
                  <a:srgbClr val="0C1937"/>
                </a:solidFill>
              </a:rPr>
              <a:t>ActionResult&lt;T&gt;</a:t>
            </a:r>
          </a:p>
          <a:p>
            <a:pPr marL="579446" lvl="1" indent="-342900">
              <a:lnSpc>
                <a:spcPct val="100000"/>
              </a:lnSpc>
              <a:spcBef>
                <a:spcPts val="1001"/>
              </a:spcBef>
            </a:pPr>
            <a:r>
              <a:rPr lang="en-US" sz="2032" spc="-1" dirty="0">
                <a:solidFill>
                  <a:srgbClr val="0C1937"/>
                </a:solidFill>
              </a:rPr>
              <a:t>Convention definitions</a:t>
            </a:r>
          </a:p>
          <a:p>
            <a:pPr marL="579446" lvl="1" indent="-342900">
              <a:lnSpc>
                <a:spcPct val="100000"/>
              </a:lnSpc>
              <a:spcBef>
                <a:spcPts val="1001"/>
              </a:spcBef>
            </a:pPr>
            <a:r>
              <a:rPr lang="en-US" sz="2032" spc="-1" dirty="0">
                <a:solidFill>
                  <a:srgbClr val="0C1937"/>
                </a:solidFill>
              </a:rPr>
              <a:t>Roslyn analyzers</a:t>
            </a:r>
          </a:p>
          <a:p>
            <a:pPr marL="342900" indent="-342900">
              <a:lnSpc>
                <a:spcPct val="100000"/>
              </a:lnSpc>
              <a:spcBef>
                <a:spcPts val="1001"/>
              </a:spcBef>
            </a:pPr>
            <a:r>
              <a:rPr lang="en-US" sz="3600" spc="-1" dirty="0">
                <a:solidFill>
                  <a:srgbClr val="0C1937"/>
                </a:solidFill>
              </a:rPr>
              <a:t>Swagger support</a:t>
            </a:r>
          </a:p>
          <a:p>
            <a:pPr marL="342900" indent="-342900">
              <a:lnSpc>
                <a:spcPct val="100000"/>
              </a:lnSpc>
              <a:spcBef>
                <a:spcPts val="1001"/>
              </a:spcBef>
            </a:pPr>
            <a:r>
              <a:rPr lang="en-US" sz="3600" spc="-1" dirty="0">
                <a:solidFill>
                  <a:srgbClr val="0C1937"/>
                </a:solidFill>
              </a:rPr>
              <a:t>SPA authentication with Identity Server</a:t>
            </a:r>
          </a:p>
        </p:txBody>
      </p:sp>
      <p:sp>
        <p:nvSpPr>
          <p:cNvPr id="3" name="Title 2"/>
          <p:cNvSpPr>
            <a:spLocks noGrp="1"/>
          </p:cNvSpPr>
          <p:nvPr>
            <p:ph type="title"/>
          </p:nvPr>
        </p:nvSpPr>
        <p:spPr/>
        <p:txBody>
          <a:bodyPr/>
          <a:lstStyle/>
          <a:p>
            <a:r>
              <a:rPr lang="en-US" dirty="0"/>
              <a:t>Additional ASP.NET Core Benefits for REST APIs</a:t>
            </a:r>
          </a:p>
        </p:txBody>
      </p:sp>
    </p:spTree>
    <p:extLst>
      <p:ext uri="{BB962C8B-B14F-4D97-AF65-F5344CB8AC3E}">
        <p14:creationId xmlns:p14="http://schemas.microsoft.com/office/powerpoint/2010/main" val="2403199963"/>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Production-ready APIs?</a:t>
            </a:r>
          </a:p>
        </p:txBody>
      </p:sp>
    </p:spTree>
    <p:extLst>
      <p:ext uri="{BB962C8B-B14F-4D97-AF65-F5344CB8AC3E}">
        <p14:creationId xmlns:p14="http://schemas.microsoft.com/office/powerpoint/2010/main" val="343518483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033D79-3E4A-44CC-AA61-6F10B5227B09}"/>
              </a:ext>
            </a:extLst>
          </p:cNvPr>
          <p:cNvSpPr>
            <a:spLocks noGrp="1"/>
          </p:cNvSpPr>
          <p:nvPr>
            <p:ph type="body" sz="quarter" idx="10"/>
          </p:nvPr>
        </p:nvSpPr>
        <p:spPr>
          <a:xfrm>
            <a:off x="269239" y="1189177"/>
            <a:ext cx="11653523" cy="4975529"/>
          </a:xfrm>
        </p:spPr>
        <p:txBody>
          <a:bodyPr/>
          <a:lstStyle/>
          <a:p>
            <a:r>
              <a:rPr lang="en-US" dirty="0">
                <a:solidFill>
                  <a:schemeClr val="bg2">
                    <a:lumMod val="25000"/>
                  </a:schemeClr>
                </a:solidFill>
              </a:rPr>
              <a:t>Stateless</a:t>
            </a:r>
          </a:p>
          <a:p>
            <a:r>
              <a:rPr lang="en-US" dirty="0">
                <a:solidFill>
                  <a:schemeClr val="bg2">
                    <a:lumMod val="25000"/>
                  </a:schemeClr>
                </a:solidFill>
              </a:rPr>
              <a:t>Cacheable</a:t>
            </a:r>
          </a:p>
          <a:p>
            <a:r>
              <a:rPr lang="en-US" dirty="0">
                <a:solidFill>
                  <a:schemeClr val="bg2">
                    <a:lumMod val="25000"/>
                  </a:schemeClr>
                </a:solidFill>
              </a:rPr>
              <a:t>Uniform interface</a:t>
            </a:r>
          </a:p>
          <a:p>
            <a:pPr lvl="1"/>
            <a:r>
              <a:rPr lang="en-US" dirty="0">
                <a:solidFill>
                  <a:schemeClr val="bg2">
                    <a:lumMod val="25000"/>
                  </a:schemeClr>
                </a:solidFill>
              </a:rPr>
              <a:t>Identification of resources</a:t>
            </a:r>
          </a:p>
          <a:p>
            <a:pPr lvl="1"/>
            <a:r>
              <a:rPr lang="en-US" dirty="0">
                <a:solidFill>
                  <a:schemeClr val="bg2">
                    <a:lumMod val="25000"/>
                  </a:schemeClr>
                </a:solidFill>
              </a:rPr>
              <a:t>Manipulation of resources through representations</a:t>
            </a:r>
          </a:p>
          <a:p>
            <a:pPr lvl="1"/>
            <a:r>
              <a:rPr lang="en-US" dirty="0">
                <a:solidFill>
                  <a:schemeClr val="bg2">
                    <a:lumMod val="25000"/>
                  </a:schemeClr>
                </a:solidFill>
              </a:rPr>
              <a:t>Self-descriptive messages</a:t>
            </a:r>
          </a:p>
          <a:p>
            <a:pPr lvl="1"/>
            <a:r>
              <a:rPr lang="en-US" dirty="0">
                <a:solidFill>
                  <a:schemeClr val="bg2">
                    <a:lumMod val="25000"/>
                  </a:schemeClr>
                </a:solidFill>
              </a:rPr>
              <a:t>Hypermedia and the engine of application state (HATEOAS)</a:t>
            </a:r>
          </a:p>
          <a:p>
            <a:r>
              <a:rPr lang="en-US" dirty="0">
                <a:solidFill>
                  <a:schemeClr val="bg2">
                    <a:lumMod val="25000"/>
                  </a:schemeClr>
                </a:solidFill>
              </a:rPr>
              <a:t>Layered system</a:t>
            </a:r>
          </a:p>
          <a:p>
            <a:r>
              <a:rPr lang="en-US" dirty="0">
                <a:solidFill>
                  <a:schemeClr val="bg2">
                    <a:lumMod val="25000"/>
                  </a:schemeClr>
                </a:solidFill>
              </a:rPr>
              <a:t>Client-server separation </a:t>
            </a:r>
          </a:p>
        </p:txBody>
      </p:sp>
      <p:sp>
        <p:nvSpPr>
          <p:cNvPr id="3" name="Title 2">
            <a:extLst>
              <a:ext uri="{FF2B5EF4-FFF2-40B4-BE49-F238E27FC236}">
                <a16:creationId xmlns:a16="http://schemas.microsoft.com/office/drawing/2014/main" id="{B4D8E0DC-E290-49B1-AC3A-E8427344CBCD}"/>
              </a:ext>
            </a:extLst>
          </p:cNvPr>
          <p:cNvSpPr>
            <a:spLocks noGrp="1"/>
          </p:cNvSpPr>
          <p:nvPr>
            <p:ph type="title"/>
          </p:nvPr>
        </p:nvSpPr>
        <p:spPr/>
        <p:txBody>
          <a:bodyPr/>
          <a:lstStyle/>
          <a:p>
            <a:r>
              <a:rPr lang="en-US" dirty="0">
                <a:solidFill>
                  <a:schemeClr val="bg2">
                    <a:lumMod val="25000"/>
                  </a:schemeClr>
                </a:solidFill>
              </a:rPr>
              <a:t>REST</a:t>
            </a:r>
          </a:p>
        </p:txBody>
      </p:sp>
      <p:sp>
        <p:nvSpPr>
          <p:cNvPr id="5" name="TextBox 4">
            <a:extLst>
              <a:ext uri="{FF2B5EF4-FFF2-40B4-BE49-F238E27FC236}">
                <a16:creationId xmlns:a16="http://schemas.microsoft.com/office/drawing/2014/main" id="{D07E9821-89D7-48BA-BE2C-EA344A1B2EAE}"/>
              </a:ext>
            </a:extLst>
          </p:cNvPr>
          <p:cNvSpPr txBox="1"/>
          <p:nvPr/>
        </p:nvSpPr>
        <p:spPr>
          <a:xfrm>
            <a:off x="7511715" y="6184052"/>
            <a:ext cx="6649452" cy="646331"/>
          </a:xfrm>
          <a:prstGeom prst="rect">
            <a:avLst/>
          </a:prstGeom>
          <a:noFill/>
        </p:spPr>
        <p:txBody>
          <a:bodyPr wrap="square">
            <a:spAutoFit/>
          </a:bodyPr>
          <a:lstStyle/>
          <a:p>
            <a:r>
              <a:rPr lang="en-US" sz="3600" dirty="0">
                <a:hlinkClick r:id="rId3"/>
              </a:rPr>
              <a:t>https://restfulapi.net/</a:t>
            </a:r>
            <a:endParaRPr lang="en-US" sz="3600" dirty="0"/>
          </a:p>
        </p:txBody>
      </p:sp>
    </p:spTree>
    <p:extLst>
      <p:ext uri="{BB962C8B-B14F-4D97-AF65-F5344CB8AC3E}">
        <p14:creationId xmlns:p14="http://schemas.microsoft.com/office/powerpoint/2010/main" val="1052081280"/>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4149854"/>
          </a:xfrm>
        </p:spPr>
        <p:txBody>
          <a:bodyPr/>
          <a:lstStyle/>
          <a:p>
            <a:pPr marL="342900" indent="-342900">
              <a:lnSpc>
                <a:spcPct val="100000"/>
              </a:lnSpc>
              <a:spcBef>
                <a:spcPts val="1001"/>
              </a:spcBef>
            </a:pPr>
            <a:r>
              <a:rPr lang="en-US" sz="3600" spc="-1" dirty="0">
                <a:solidFill>
                  <a:srgbClr val="0C1937"/>
                </a:solidFill>
              </a:rPr>
              <a:t>IActionResult, ActionResult&lt;T&gt;</a:t>
            </a:r>
          </a:p>
          <a:p>
            <a:pPr marL="342900" indent="-342900">
              <a:lnSpc>
                <a:spcPct val="100000"/>
              </a:lnSpc>
              <a:spcBef>
                <a:spcPts val="1001"/>
              </a:spcBef>
            </a:pPr>
            <a:r>
              <a:rPr lang="en-US" sz="3600" spc="-1" dirty="0">
                <a:solidFill>
                  <a:srgbClr val="0C1937"/>
                </a:solidFill>
              </a:rPr>
              <a:t>View Models</a:t>
            </a:r>
          </a:p>
          <a:p>
            <a:pPr marL="342900" indent="-342900">
              <a:lnSpc>
                <a:spcPct val="100000"/>
              </a:lnSpc>
              <a:spcBef>
                <a:spcPts val="1001"/>
              </a:spcBef>
            </a:pPr>
            <a:r>
              <a:rPr lang="en-US" sz="3600" spc="-1" dirty="0">
                <a:solidFill>
                  <a:srgbClr val="0C1937"/>
                </a:solidFill>
              </a:rPr>
              <a:t>Model / input validation</a:t>
            </a:r>
          </a:p>
          <a:p>
            <a:pPr marL="342900" indent="-342900">
              <a:lnSpc>
                <a:spcPct val="100000"/>
              </a:lnSpc>
              <a:spcBef>
                <a:spcPts val="1001"/>
              </a:spcBef>
            </a:pPr>
            <a:r>
              <a:rPr lang="en-US" sz="3600" spc="-1" dirty="0">
                <a:solidFill>
                  <a:srgbClr val="0C1937"/>
                </a:solidFill>
              </a:rPr>
              <a:t>Exception handling</a:t>
            </a:r>
          </a:p>
          <a:p>
            <a:pPr marL="342900" indent="-342900">
              <a:lnSpc>
                <a:spcPct val="100000"/>
              </a:lnSpc>
              <a:spcBef>
                <a:spcPts val="1001"/>
              </a:spcBef>
            </a:pPr>
            <a:r>
              <a:rPr lang="en-US" sz="3600" spc="-1" dirty="0">
                <a:solidFill>
                  <a:srgbClr val="0C1937"/>
                </a:solidFill>
              </a:rPr>
              <a:t>Logging</a:t>
            </a:r>
          </a:p>
          <a:p>
            <a:pPr marL="342900" indent="-342900">
              <a:lnSpc>
                <a:spcPct val="100000"/>
              </a:lnSpc>
              <a:spcBef>
                <a:spcPts val="1001"/>
              </a:spcBef>
            </a:pPr>
            <a:r>
              <a:rPr lang="en-US" sz="3600" spc="-1" dirty="0">
                <a:solidFill>
                  <a:srgbClr val="0C1937"/>
                </a:solidFill>
              </a:rPr>
              <a:t>Paging</a:t>
            </a:r>
          </a:p>
        </p:txBody>
      </p:sp>
      <p:sp>
        <p:nvSpPr>
          <p:cNvPr id="3" name="Title 2"/>
          <p:cNvSpPr>
            <a:spLocks noGrp="1"/>
          </p:cNvSpPr>
          <p:nvPr>
            <p:ph type="title"/>
          </p:nvPr>
        </p:nvSpPr>
        <p:spPr/>
        <p:txBody>
          <a:bodyPr/>
          <a:lstStyle/>
          <a:p>
            <a:r>
              <a:rPr lang="en-US" dirty="0"/>
              <a:t>Best practices</a:t>
            </a:r>
          </a:p>
        </p:txBody>
      </p:sp>
    </p:spTree>
    <p:extLst>
      <p:ext uri="{BB962C8B-B14F-4D97-AF65-F5344CB8AC3E}">
        <p14:creationId xmlns:p14="http://schemas.microsoft.com/office/powerpoint/2010/main" val="1975277808"/>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177"/>
            <a:ext cx="11653523" cy="5108321"/>
          </a:xfrm>
        </p:spPr>
        <p:txBody>
          <a:bodyPr/>
          <a:lstStyle/>
          <a:p>
            <a:r>
              <a:rPr lang="en-US" dirty="0"/>
              <a:t>HTTPS</a:t>
            </a:r>
          </a:p>
          <a:p>
            <a:r>
              <a:rPr lang="en-US" dirty="0"/>
              <a:t>OAuth 2.0</a:t>
            </a:r>
          </a:p>
          <a:p>
            <a:pPr lvl="1"/>
            <a:r>
              <a:rPr lang="en-US" dirty="0"/>
              <a:t>JWT token based authentication</a:t>
            </a:r>
            <a:endParaRPr lang="pl-PL" dirty="0"/>
          </a:p>
          <a:p>
            <a:pPr lvl="1"/>
            <a:r>
              <a:rPr lang="pl-PL" dirty="0"/>
              <a:t>Access grant with PKCE </a:t>
            </a:r>
            <a:r>
              <a:rPr lang="pl-PL" dirty="0" err="1"/>
              <a:t>recommended</a:t>
            </a:r>
            <a:endParaRPr lang="en-US" dirty="0"/>
          </a:p>
          <a:p>
            <a:r>
              <a:rPr lang="en-US" dirty="0"/>
              <a:t>Identity Server 4.0</a:t>
            </a:r>
          </a:p>
          <a:p>
            <a:pPr lvl="1"/>
            <a:r>
              <a:rPr lang="en-US" dirty="0">
                <a:hlinkClick r:id="rId2"/>
              </a:rPr>
              <a:t>https://identityserver.io/</a:t>
            </a:r>
            <a:endParaRPr lang="en-US" dirty="0"/>
          </a:p>
          <a:p>
            <a:r>
              <a:rPr lang="en-US" dirty="0"/>
              <a:t>Third party</a:t>
            </a:r>
          </a:p>
          <a:p>
            <a:pPr lvl="1"/>
            <a:r>
              <a:rPr lang="en-US" dirty="0"/>
              <a:t>Auth0 - </a:t>
            </a:r>
            <a:r>
              <a:rPr lang="en-US" dirty="0">
                <a:hlinkClick r:id="rId3"/>
              </a:rPr>
              <a:t>https://auth0.com/</a:t>
            </a:r>
            <a:endParaRPr lang="en-US" dirty="0"/>
          </a:p>
          <a:p>
            <a:pPr lvl="1"/>
            <a:r>
              <a:rPr lang="en-US" dirty="0"/>
              <a:t>Okta - </a:t>
            </a:r>
            <a:r>
              <a:rPr lang="en-US" dirty="0">
                <a:hlinkClick r:id="rId4"/>
              </a:rPr>
              <a:t>https://developer.okta.com/</a:t>
            </a:r>
            <a:endParaRPr lang="en-US" dirty="0"/>
          </a:p>
          <a:p>
            <a:pPr lvl="1"/>
            <a:r>
              <a:rPr lang="en-US" dirty="0"/>
              <a:t>…</a:t>
            </a:r>
          </a:p>
        </p:txBody>
      </p:sp>
      <p:sp>
        <p:nvSpPr>
          <p:cNvPr id="3" name="Title 2"/>
          <p:cNvSpPr>
            <a:spLocks noGrp="1"/>
          </p:cNvSpPr>
          <p:nvPr>
            <p:ph type="title"/>
          </p:nvPr>
        </p:nvSpPr>
        <p:spPr/>
        <p:txBody>
          <a:bodyPr/>
          <a:lstStyle/>
          <a:p>
            <a:r>
              <a:rPr lang="en-US" dirty="0"/>
              <a:t>Security</a:t>
            </a:r>
          </a:p>
        </p:txBody>
      </p:sp>
    </p:spTree>
    <p:extLst>
      <p:ext uri="{BB962C8B-B14F-4D97-AF65-F5344CB8AC3E}">
        <p14:creationId xmlns:p14="http://schemas.microsoft.com/office/powerpoint/2010/main" val="965864739"/>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4436151"/>
          </a:xfrm>
        </p:spPr>
        <p:txBody>
          <a:bodyPr/>
          <a:lstStyle/>
          <a:p>
            <a:pPr marL="342900" indent="-342900">
              <a:lnSpc>
                <a:spcPct val="100000"/>
              </a:lnSpc>
              <a:spcBef>
                <a:spcPts val="1001"/>
              </a:spcBef>
            </a:pPr>
            <a:r>
              <a:rPr lang="en-US" sz="3200" spc="-1" dirty="0">
                <a:solidFill>
                  <a:srgbClr val="0C1937"/>
                </a:solidFill>
              </a:rPr>
              <a:t>Unit testing</a:t>
            </a:r>
          </a:p>
          <a:p>
            <a:pPr marL="342900" indent="-342900">
              <a:lnSpc>
                <a:spcPct val="100000"/>
              </a:lnSpc>
              <a:spcBef>
                <a:spcPts val="1001"/>
              </a:spcBef>
            </a:pPr>
            <a:r>
              <a:rPr lang="en-US" sz="3200" spc="-1" dirty="0">
                <a:solidFill>
                  <a:srgbClr val="0C1937"/>
                </a:solidFill>
              </a:rPr>
              <a:t>Integration testing</a:t>
            </a:r>
          </a:p>
          <a:p>
            <a:pPr marL="342900" indent="-342900">
              <a:lnSpc>
                <a:spcPct val="100000"/>
              </a:lnSpc>
              <a:spcBef>
                <a:spcPts val="1001"/>
              </a:spcBef>
            </a:pPr>
            <a:r>
              <a:rPr lang="en-US" sz="3200" spc="-1" dirty="0">
                <a:solidFill>
                  <a:srgbClr val="0C1937"/>
                </a:solidFill>
              </a:rPr>
              <a:t>Manual testing</a:t>
            </a:r>
          </a:p>
          <a:p>
            <a:pPr marL="579446" lvl="1" indent="-342900">
              <a:lnSpc>
                <a:spcPct val="100000"/>
              </a:lnSpc>
              <a:spcBef>
                <a:spcPts val="1001"/>
              </a:spcBef>
            </a:pPr>
            <a:r>
              <a:rPr lang="en-US" sz="1632" spc="-1" dirty="0">
                <a:solidFill>
                  <a:srgbClr val="0C1937"/>
                </a:solidFill>
              </a:rPr>
              <a:t>Tools (Postman</a:t>
            </a:r>
            <a:r>
              <a:rPr lang="pl-PL" sz="1632" spc="-1" dirty="0">
                <a:solidFill>
                  <a:srgbClr val="0C1937"/>
                </a:solidFill>
              </a:rPr>
              <a:t>, </a:t>
            </a:r>
            <a:r>
              <a:rPr lang="pl-PL" sz="1632" spc="-1" dirty="0" err="1">
                <a:solidFill>
                  <a:srgbClr val="0C1937"/>
                </a:solidFill>
              </a:rPr>
              <a:t>Insomnia</a:t>
            </a:r>
            <a:r>
              <a:rPr lang="en-US" sz="1632" spc="-1" dirty="0">
                <a:solidFill>
                  <a:srgbClr val="0C1937"/>
                </a:solidFill>
              </a:rPr>
              <a:t>, Fiddler, …)</a:t>
            </a:r>
          </a:p>
          <a:p>
            <a:pPr marL="342900" indent="-342900">
              <a:lnSpc>
                <a:spcPct val="100000"/>
              </a:lnSpc>
              <a:spcBef>
                <a:spcPts val="1001"/>
              </a:spcBef>
            </a:pPr>
            <a:r>
              <a:rPr lang="en-US" sz="3200" spc="-1" dirty="0">
                <a:solidFill>
                  <a:srgbClr val="0C1937"/>
                </a:solidFill>
              </a:rPr>
              <a:t>Stress / load testing</a:t>
            </a:r>
          </a:p>
          <a:p>
            <a:pPr marL="579446" lvl="1" indent="-342900">
              <a:lnSpc>
                <a:spcPct val="100000"/>
              </a:lnSpc>
              <a:spcBef>
                <a:spcPts val="1001"/>
              </a:spcBef>
            </a:pPr>
            <a:r>
              <a:rPr lang="en-US" sz="1632" spc="-1" dirty="0">
                <a:solidFill>
                  <a:srgbClr val="0C1937"/>
                </a:solidFill>
                <a:hlinkClick r:id="rId3"/>
              </a:rPr>
              <a:t>https://loader.io/</a:t>
            </a:r>
            <a:endParaRPr lang="en-US" sz="1632" spc="-1" dirty="0">
              <a:solidFill>
                <a:srgbClr val="0C1937"/>
              </a:solidFill>
            </a:endParaRPr>
          </a:p>
          <a:p>
            <a:pPr marL="579446" lvl="1" indent="-342900">
              <a:lnSpc>
                <a:spcPct val="100000"/>
              </a:lnSpc>
              <a:spcBef>
                <a:spcPts val="1001"/>
              </a:spcBef>
            </a:pPr>
            <a:r>
              <a:rPr lang="en-US" sz="1632" spc="-1" dirty="0">
                <a:solidFill>
                  <a:srgbClr val="0C1937"/>
                </a:solidFill>
                <a:hlinkClick r:id="rId4"/>
              </a:rPr>
              <a:t>https://artillery.io/</a:t>
            </a:r>
            <a:endParaRPr lang="en-US" sz="1632" spc="-1" dirty="0">
              <a:solidFill>
                <a:srgbClr val="0C1937"/>
              </a:solidFill>
            </a:endParaRPr>
          </a:p>
          <a:p>
            <a:pPr marL="579446" lvl="1" indent="-342900">
              <a:lnSpc>
                <a:spcPct val="100000"/>
              </a:lnSpc>
              <a:spcBef>
                <a:spcPts val="1001"/>
              </a:spcBef>
            </a:pPr>
            <a:r>
              <a:rPr lang="en-US" sz="1632" spc="-1" dirty="0">
                <a:solidFill>
                  <a:srgbClr val="0C1937"/>
                </a:solidFill>
                <a:hlinkClick r:id="rId5"/>
              </a:rPr>
              <a:t>https://gatling.io/</a:t>
            </a:r>
            <a:endParaRPr lang="en-US" sz="1632" spc="-1" dirty="0">
              <a:solidFill>
                <a:srgbClr val="0C1937"/>
              </a:solidFill>
            </a:endParaRPr>
          </a:p>
          <a:p>
            <a:pPr marL="579446" lvl="1" indent="-342900">
              <a:lnSpc>
                <a:spcPct val="100000"/>
              </a:lnSpc>
              <a:spcBef>
                <a:spcPts val="1001"/>
              </a:spcBef>
            </a:pPr>
            <a:r>
              <a:rPr lang="en-US" sz="1632" spc="-1" dirty="0">
                <a:solidFill>
                  <a:srgbClr val="0C1937"/>
                </a:solidFill>
                <a:hlinkClick r:id="rId6"/>
              </a:rPr>
              <a:t>http://websurge.west-wind.com/</a:t>
            </a:r>
            <a:r>
              <a:rPr lang="en-US" sz="1632" spc="-1" dirty="0">
                <a:solidFill>
                  <a:srgbClr val="0C1937"/>
                </a:solidFill>
              </a:rPr>
              <a:t> </a:t>
            </a:r>
          </a:p>
        </p:txBody>
      </p:sp>
      <p:sp>
        <p:nvSpPr>
          <p:cNvPr id="3" name="Title 2"/>
          <p:cNvSpPr>
            <a:spLocks noGrp="1"/>
          </p:cNvSpPr>
          <p:nvPr>
            <p:ph type="title"/>
          </p:nvPr>
        </p:nvSpPr>
        <p:spPr/>
        <p:txBody>
          <a:bodyPr/>
          <a:lstStyle/>
          <a:p>
            <a:r>
              <a:rPr lang="en-US" dirty="0"/>
              <a:t>Testing</a:t>
            </a:r>
          </a:p>
        </p:txBody>
      </p:sp>
    </p:spTree>
    <p:extLst>
      <p:ext uri="{BB962C8B-B14F-4D97-AF65-F5344CB8AC3E}">
        <p14:creationId xmlns:p14="http://schemas.microsoft.com/office/powerpoint/2010/main" val="663886455"/>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177"/>
            <a:ext cx="11653523" cy="4542782"/>
          </a:xfrm>
        </p:spPr>
        <p:txBody>
          <a:bodyPr/>
          <a:lstStyle/>
          <a:p>
            <a:r>
              <a:rPr lang="sr-Latn-BA" sz="3600" dirty="0">
                <a:hlinkClick r:id="rId3"/>
              </a:rPr>
              <a:t>http://swagger.io/</a:t>
            </a:r>
            <a:r>
              <a:rPr lang="en-US" sz="3600" dirty="0"/>
              <a:t> </a:t>
            </a:r>
            <a:r>
              <a:rPr lang="sr-Latn-BA" sz="3600" dirty="0"/>
              <a:t>-&gt; </a:t>
            </a:r>
            <a:r>
              <a:rPr lang="sr-Latn-BA" sz="3600" dirty="0">
                <a:hlinkClick r:id="rId4"/>
              </a:rPr>
              <a:t>https://www.openapis.org/</a:t>
            </a:r>
            <a:r>
              <a:rPr lang="en-US" sz="3600" dirty="0"/>
              <a:t> </a:t>
            </a:r>
            <a:endParaRPr lang="sr-Latn-BA" sz="3600" dirty="0"/>
          </a:p>
          <a:p>
            <a:r>
              <a:rPr lang="sr-Latn-BA" sz="3600" dirty="0"/>
              <a:t>Swagger -&gt; Open API Specification 3.0</a:t>
            </a:r>
          </a:p>
          <a:p>
            <a:r>
              <a:rPr lang="sr-Latn-BA" sz="3600" dirty="0"/>
              <a:t>API framework</a:t>
            </a:r>
          </a:p>
          <a:p>
            <a:pPr lvl="1"/>
            <a:r>
              <a:rPr lang="sr-Latn-BA" sz="2400" dirty="0"/>
              <a:t>Docs</a:t>
            </a:r>
          </a:p>
          <a:p>
            <a:pPr lvl="1"/>
            <a:r>
              <a:rPr lang="sr-Latn-BA" sz="2400" dirty="0"/>
              <a:t>Define an API</a:t>
            </a:r>
          </a:p>
          <a:p>
            <a:pPr lvl="1"/>
            <a:r>
              <a:rPr lang="sr-Latn-BA" sz="2400" dirty="0"/>
              <a:t>Automate API testing</a:t>
            </a:r>
          </a:p>
          <a:p>
            <a:pPr lvl="1"/>
            <a:r>
              <a:rPr lang="sr-Latn-BA" sz="2400" dirty="0"/>
              <a:t>Code generation</a:t>
            </a:r>
          </a:p>
          <a:p>
            <a:pPr lvl="1"/>
            <a:r>
              <a:rPr lang="sr-Latn-BA" sz="2400" dirty="0"/>
              <a:t>...</a:t>
            </a:r>
          </a:p>
          <a:p>
            <a:r>
              <a:rPr lang="sr-Latn-BA" sz="3600" dirty="0"/>
              <a:t>Swashbuckle or NSwag and Swagger UI</a:t>
            </a:r>
          </a:p>
        </p:txBody>
      </p:sp>
      <p:sp>
        <p:nvSpPr>
          <p:cNvPr id="3" name="Title 2"/>
          <p:cNvSpPr>
            <a:spLocks noGrp="1"/>
          </p:cNvSpPr>
          <p:nvPr>
            <p:ph type="title"/>
          </p:nvPr>
        </p:nvSpPr>
        <p:spPr/>
        <p:txBody>
          <a:bodyPr/>
          <a:lstStyle/>
          <a:p>
            <a:r>
              <a:rPr lang="en-US" dirty="0"/>
              <a:t>Documentation</a:t>
            </a:r>
          </a:p>
        </p:txBody>
      </p:sp>
    </p:spTree>
    <p:extLst>
      <p:ext uri="{BB962C8B-B14F-4D97-AF65-F5344CB8AC3E}">
        <p14:creationId xmlns:p14="http://schemas.microsoft.com/office/powerpoint/2010/main" val="39758055"/>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177"/>
            <a:ext cx="11653523" cy="2531847"/>
          </a:xfrm>
        </p:spPr>
        <p:txBody>
          <a:bodyPr/>
          <a:lstStyle/>
          <a:p>
            <a:r>
              <a:rPr lang="en-US" dirty="0"/>
              <a:t>Limit per token</a:t>
            </a:r>
          </a:p>
          <a:p>
            <a:pPr lvl="1"/>
            <a:r>
              <a:rPr lang="en-US" dirty="0"/>
              <a:t>With middleware or action filter</a:t>
            </a:r>
          </a:p>
          <a:p>
            <a:r>
              <a:rPr lang="en-US" sz="3600" dirty="0">
                <a:hlinkClick r:id="rId2"/>
              </a:rPr>
              <a:t>https://github.com/stefanprodan/AspNetCoreRateLimit</a:t>
            </a:r>
            <a:r>
              <a:rPr lang="en-US" sz="3600" dirty="0"/>
              <a:t>  </a:t>
            </a:r>
          </a:p>
          <a:p>
            <a:pPr lvl="1"/>
            <a:r>
              <a:rPr lang="en-US" dirty="0"/>
              <a:t>Limit per Client IP</a:t>
            </a:r>
          </a:p>
          <a:p>
            <a:pPr lvl="1"/>
            <a:r>
              <a:rPr lang="en-US" dirty="0"/>
              <a:t>Limit per Client ID header</a:t>
            </a:r>
          </a:p>
        </p:txBody>
      </p:sp>
      <p:sp>
        <p:nvSpPr>
          <p:cNvPr id="3" name="Title 2"/>
          <p:cNvSpPr>
            <a:spLocks noGrp="1"/>
          </p:cNvSpPr>
          <p:nvPr>
            <p:ph type="title"/>
          </p:nvPr>
        </p:nvSpPr>
        <p:spPr/>
        <p:txBody>
          <a:bodyPr/>
          <a:lstStyle/>
          <a:p>
            <a:r>
              <a:rPr lang="en-US" dirty="0"/>
              <a:t>Usage limiting</a:t>
            </a:r>
          </a:p>
        </p:txBody>
      </p:sp>
    </p:spTree>
    <p:extLst>
      <p:ext uri="{BB962C8B-B14F-4D97-AF65-F5344CB8AC3E}">
        <p14:creationId xmlns:p14="http://schemas.microsoft.com/office/powerpoint/2010/main" val="106537743"/>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5672387"/>
          </a:xfrm>
        </p:spPr>
        <p:txBody>
          <a:bodyPr/>
          <a:lstStyle/>
          <a:p>
            <a:pPr marL="342900" indent="-342900">
              <a:lnSpc>
                <a:spcPct val="100000"/>
              </a:lnSpc>
              <a:spcBef>
                <a:spcPts val="1001"/>
              </a:spcBef>
            </a:pPr>
            <a:r>
              <a:rPr lang="sr-Latn-BA" sz="3600" spc="-1" dirty="0">
                <a:solidFill>
                  <a:srgbClr val="0C1937"/>
                </a:solidFill>
              </a:rPr>
              <a:t>URL, also with namespacing</a:t>
            </a:r>
          </a:p>
          <a:p>
            <a:pPr marL="579446" lvl="1" indent="-342900">
              <a:lnSpc>
                <a:spcPct val="100000"/>
              </a:lnSpc>
              <a:spcBef>
                <a:spcPts val="1001"/>
              </a:spcBef>
            </a:pPr>
            <a:r>
              <a:rPr lang="sr-Latn-BA" sz="2032" spc="-1" dirty="0">
                <a:solidFill>
                  <a:srgbClr val="0C1937"/>
                </a:solidFill>
              </a:rPr>
              <a:t>/api/v2/games/</a:t>
            </a:r>
          </a:p>
          <a:p>
            <a:pPr marL="342900" indent="-342900">
              <a:lnSpc>
                <a:spcPct val="100000"/>
              </a:lnSpc>
              <a:spcBef>
                <a:spcPts val="1001"/>
              </a:spcBef>
            </a:pPr>
            <a:r>
              <a:rPr lang="sr-Latn-BA" sz="3600" spc="-1" dirty="0">
                <a:solidFill>
                  <a:srgbClr val="0C1937"/>
                </a:solidFill>
              </a:rPr>
              <a:t>Query string</a:t>
            </a:r>
          </a:p>
          <a:p>
            <a:pPr marL="579446" lvl="1" indent="-342900">
              <a:lnSpc>
                <a:spcPct val="100000"/>
              </a:lnSpc>
              <a:spcBef>
                <a:spcPts val="1001"/>
              </a:spcBef>
            </a:pPr>
            <a:r>
              <a:rPr lang="sr-Latn-BA" sz="2032" spc="-1" dirty="0">
                <a:solidFill>
                  <a:srgbClr val="0C1937"/>
                </a:solidFill>
              </a:rPr>
              <a:t>/api/games?api-version=2</a:t>
            </a:r>
          </a:p>
          <a:p>
            <a:pPr marL="342900" indent="-342900">
              <a:lnSpc>
                <a:spcPct val="100000"/>
              </a:lnSpc>
              <a:spcBef>
                <a:spcPts val="1001"/>
              </a:spcBef>
            </a:pPr>
            <a:r>
              <a:rPr lang="sr-Latn-BA" sz="3600" spc="-1" dirty="0">
                <a:solidFill>
                  <a:srgbClr val="0C1937"/>
                </a:solidFill>
              </a:rPr>
              <a:t>Custom request header</a:t>
            </a:r>
          </a:p>
          <a:p>
            <a:pPr marL="579446" lvl="1" indent="-342900">
              <a:lnSpc>
                <a:spcPct val="100000"/>
              </a:lnSpc>
              <a:spcBef>
                <a:spcPts val="1001"/>
              </a:spcBef>
            </a:pPr>
            <a:r>
              <a:rPr lang="sr-Latn-BA" sz="2032" spc="-1" dirty="0">
                <a:solidFill>
                  <a:srgbClr val="0C1937"/>
                </a:solidFill>
              </a:rPr>
              <a:t>api-version: 2</a:t>
            </a:r>
          </a:p>
          <a:p>
            <a:pPr marL="342900" indent="-342900">
              <a:lnSpc>
                <a:spcPct val="100000"/>
              </a:lnSpc>
              <a:spcBef>
                <a:spcPts val="1001"/>
              </a:spcBef>
            </a:pPr>
            <a:r>
              <a:rPr lang="sr-Latn-BA" sz="3600" spc="-1" dirty="0">
                <a:solidFill>
                  <a:srgbClr val="0C1937"/>
                </a:solidFill>
              </a:rPr>
              <a:t>Accept header</a:t>
            </a:r>
          </a:p>
          <a:p>
            <a:pPr marL="579446" lvl="1" indent="-342900">
              <a:lnSpc>
                <a:spcPct val="100000"/>
              </a:lnSpc>
              <a:spcBef>
                <a:spcPts val="1001"/>
              </a:spcBef>
            </a:pPr>
            <a:r>
              <a:rPr lang="sr-Latn-BA" sz="2032" spc="-1" dirty="0">
                <a:solidFill>
                  <a:srgbClr val="0C1937"/>
                </a:solidFill>
              </a:rPr>
              <a:t>Accept: application/json;v=2</a:t>
            </a:r>
          </a:p>
          <a:p>
            <a:pPr marL="342900" indent="-342900">
              <a:lnSpc>
                <a:spcPct val="100000"/>
              </a:lnSpc>
              <a:spcBef>
                <a:spcPts val="1001"/>
              </a:spcBef>
            </a:pPr>
            <a:r>
              <a:rPr lang="sr-Latn-BA" sz="3600" spc="-1" dirty="0">
                <a:solidFill>
                  <a:srgbClr val="0C1937"/>
                </a:solidFill>
              </a:rPr>
              <a:t>Microsoft.AspNetCore.Mvc.Versioning</a:t>
            </a:r>
          </a:p>
          <a:p>
            <a:pPr marL="579446" lvl="1" indent="-342900">
              <a:lnSpc>
                <a:spcPct val="100000"/>
              </a:lnSpc>
              <a:spcBef>
                <a:spcPts val="1001"/>
              </a:spcBef>
            </a:pPr>
            <a:r>
              <a:rPr lang="sr-Latn-BA" sz="2032" spc="-1" dirty="0">
                <a:solidFill>
                  <a:srgbClr val="0C1937"/>
                </a:solidFill>
              </a:rPr>
              <a:t>Supports all types, query string by default (?api-version=2)</a:t>
            </a:r>
          </a:p>
        </p:txBody>
      </p:sp>
      <p:sp>
        <p:nvSpPr>
          <p:cNvPr id="3" name="Title 2"/>
          <p:cNvSpPr>
            <a:spLocks noGrp="1"/>
          </p:cNvSpPr>
          <p:nvPr>
            <p:ph type="title"/>
          </p:nvPr>
        </p:nvSpPr>
        <p:spPr/>
        <p:txBody>
          <a:bodyPr/>
          <a:lstStyle/>
          <a:p>
            <a:r>
              <a:rPr lang="en-US" dirty="0"/>
              <a:t>Versioning</a:t>
            </a:r>
          </a:p>
        </p:txBody>
      </p:sp>
    </p:spTree>
    <p:extLst>
      <p:ext uri="{BB962C8B-B14F-4D97-AF65-F5344CB8AC3E}">
        <p14:creationId xmlns:p14="http://schemas.microsoft.com/office/powerpoint/2010/main" val="2955012794"/>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5811847"/>
          </a:xfrm>
        </p:spPr>
        <p:txBody>
          <a:bodyPr/>
          <a:lstStyle/>
          <a:p>
            <a:pPr marL="342900" indent="-342900">
              <a:lnSpc>
                <a:spcPct val="100000"/>
              </a:lnSpc>
              <a:spcBef>
                <a:spcPts val="1001"/>
              </a:spcBef>
            </a:pPr>
            <a:r>
              <a:rPr lang="sr-Latn-BA" sz="2800" spc="-1" dirty="0">
                <a:solidFill>
                  <a:srgbClr val="0C1937"/>
                </a:solidFill>
              </a:rPr>
              <a:t>Simple logging – errors, logs</a:t>
            </a:r>
          </a:p>
          <a:p>
            <a:pPr marL="342900" indent="-342900">
              <a:lnSpc>
                <a:spcPct val="100000"/>
              </a:lnSpc>
              <a:spcBef>
                <a:spcPts val="1001"/>
              </a:spcBef>
            </a:pPr>
            <a:r>
              <a:rPr lang="sr-Latn-BA" sz="2800" spc="-1" dirty="0">
                <a:solidFill>
                  <a:srgbClr val="0C1937"/>
                </a:solidFill>
              </a:rPr>
              <a:t>Performance tracking</a:t>
            </a:r>
          </a:p>
          <a:p>
            <a:pPr marL="342900" indent="-342900">
              <a:lnSpc>
                <a:spcPct val="100000"/>
              </a:lnSpc>
              <a:spcBef>
                <a:spcPts val="1001"/>
              </a:spcBef>
            </a:pPr>
            <a:r>
              <a:rPr lang="sr-Latn-BA" sz="2800" spc="-1" dirty="0">
                <a:solidFill>
                  <a:srgbClr val="0C1937"/>
                </a:solidFill>
              </a:rPr>
              <a:t>Usage tracking</a:t>
            </a:r>
          </a:p>
          <a:p>
            <a:pPr marL="342900" indent="-342900">
              <a:lnSpc>
                <a:spcPct val="100000"/>
              </a:lnSpc>
              <a:spcBef>
                <a:spcPts val="1001"/>
              </a:spcBef>
            </a:pPr>
            <a:r>
              <a:rPr lang="sr-Latn-BA" sz="2800" spc="-1" dirty="0">
                <a:solidFill>
                  <a:srgbClr val="0C1937"/>
                </a:solidFill>
              </a:rPr>
              <a:t>Azure – Azure Monitor, Application Insights, Log Analytics …</a:t>
            </a:r>
          </a:p>
          <a:p>
            <a:pPr marL="342900" indent="-342900">
              <a:lnSpc>
                <a:spcPct val="100000"/>
              </a:lnSpc>
              <a:spcBef>
                <a:spcPts val="1001"/>
              </a:spcBef>
            </a:pPr>
            <a:r>
              <a:rPr lang="sr-Latn-BA" sz="2800" spc="-1" dirty="0">
                <a:solidFill>
                  <a:srgbClr val="0C1937"/>
                </a:solidFill>
              </a:rPr>
              <a:t>ASP.NET Core Health Checks</a:t>
            </a:r>
            <a:endParaRPr lang="en-US" sz="2800" spc="-1" dirty="0">
              <a:solidFill>
                <a:srgbClr val="0C1937"/>
              </a:solidFill>
            </a:endParaRPr>
          </a:p>
          <a:p>
            <a:pPr marL="579446" lvl="1" indent="-342900">
              <a:lnSpc>
                <a:spcPct val="100000"/>
              </a:lnSpc>
              <a:spcBef>
                <a:spcPts val="1001"/>
              </a:spcBef>
            </a:pPr>
            <a:r>
              <a:rPr lang="sr-Latn-BA" sz="1800" spc="-1" dirty="0">
                <a:solidFill>
                  <a:srgbClr val="0C1937"/>
                </a:solidFill>
                <a:hlinkClick r:id="rId2"/>
              </a:rPr>
              <a:t>https://github.com/Xabaril/AspNetCore.Diagnostics.HealthChecks/</a:t>
            </a:r>
            <a:r>
              <a:rPr lang="en-US" sz="1800" spc="-1" dirty="0">
                <a:solidFill>
                  <a:srgbClr val="0C1937"/>
                </a:solidFill>
              </a:rPr>
              <a:t> </a:t>
            </a:r>
            <a:endParaRPr lang="sr-Latn-BA" sz="1232" spc="-1" dirty="0">
              <a:solidFill>
                <a:srgbClr val="0C1937"/>
              </a:solidFill>
            </a:endParaRPr>
          </a:p>
          <a:p>
            <a:pPr marL="342900" indent="-342900">
              <a:lnSpc>
                <a:spcPct val="100000"/>
              </a:lnSpc>
              <a:spcBef>
                <a:spcPts val="1001"/>
              </a:spcBef>
            </a:pPr>
            <a:r>
              <a:rPr lang="sr-Latn-BA" sz="2800" spc="-1" dirty="0">
                <a:solidFill>
                  <a:srgbClr val="0C1937"/>
                </a:solidFill>
              </a:rPr>
              <a:t>Third-party monitoring services</a:t>
            </a:r>
          </a:p>
          <a:p>
            <a:pPr marL="579446" lvl="1" indent="-342900">
              <a:lnSpc>
                <a:spcPct val="100000"/>
              </a:lnSpc>
              <a:spcBef>
                <a:spcPts val="1001"/>
              </a:spcBef>
            </a:pPr>
            <a:r>
              <a:rPr lang="sr-Latn-BA" sz="1800" spc="-1" dirty="0">
                <a:solidFill>
                  <a:srgbClr val="0C1937"/>
                </a:solidFill>
                <a:hlinkClick r:id="rId3"/>
              </a:rPr>
              <a:t>https://newrelic.com/</a:t>
            </a:r>
            <a:r>
              <a:rPr lang="en-US" sz="1800" spc="-1" dirty="0">
                <a:solidFill>
                  <a:srgbClr val="0C1937"/>
                </a:solidFill>
              </a:rPr>
              <a:t> </a:t>
            </a:r>
            <a:endParaRPr lang="sr-Latn-BA" sz="1800" spc="-1" dirty="0">
              <a:solidFill>
                <a:srgbClr val="0C1937"/>
              </a:solidFill>
            </a:endParaRPr>
          </a:p>
          <a:p>
            <a:pPr marL="579446" lvl="1" indent="-342900">
              <a:lnSpc>
                <a:spcPct val="100000"/>
              </a:lnSpc>
              <a:spcBef>
                <a:spcPts val="1001"/>
              </a:spcBef>
            </a:pPr>
            <a:r>
              <a:rPr lang="sr-Latn-BA" sz="1800" spc="-1" dirty="0">
                <a:solidFill>
                  <a:srgbClr val="0C1937"/>
                </a:solidFill>
                <a:hlinkClick r:id="rId4"/>
              </a:rPr>
              <a:t>https://stackify.com/</a:t>
            </a:r>
            <a:r>
              <a:rPr lang="en-US" sz="1800" spc="-1" dirty="0">
                <a:solidFill>
                  <a:srgbClr val="0C1937"/>
                </a:solidFill>
              </a:rPr>
              <a:t> </a:t>
            </a:r>
            <a:endParaRPr lang="sr-Latn-BA" sz="1800" spc="-1" dirty="0">
              <a:solidFill>
                <a:srgbClr val="0C1937"/>
              </a:solidFill>
            </a:endParaRPr>
          </a:p>
          <a:p>
            <a:pPr marL="579446" lvl="1" indent="-342900">
              <a:lnSpc>
                <a:spcPct val="100000"/>
              </a:lnSpc>
              <a:spcBef>
                <a:spcPts val="1001"/>
              </a:spcBef>
            </a:pPr>
            <a:r>
              <a:rPr lang="sr-Latn-BA" sz="1800" spc="-1" dirty="0">
                <a:solidFill>
                  <a:srgbClr val="0C1937"/>
                </a:solidFill>
                <a:hlinkClick r:id="rId5"/>
              </a:rPr>
              <a:t>https://www.monitis.com/</a:t>
            </a:r>
            <a:r>
              <a:rPr lang="en-US" sz="1800" spc="-1" dirty="0">
                <a:solidFill>
                  <a:srgbClr val="0C1937"/>
                </a:solidFill>
              </a:rPr>
              <a:t> </a:t>
            </a:r>
            <a:endParaRPr lang="sr-Latn-BA" sz="1800" spc="-1" dirty="0">
              <a:solidFill>
                <a:srgbClr val="0C1937"/>
              </a:solidFill>
            </a:endParaRPr>
          </a:p>
          <a:p>
            <a:pPr marL="579446" lvl="1" indent="-342900">
              <a:lnSpc>
                <a:spcPct val="100000"/>
              </a:lnSpc>
              <a:spcBef>
                <a:spcPts val="1001"/>
              </a:spcBef>
            </a:pPr>
            <a:r>
              <a:rPr lang="sr-Latn-BA" sz="1800" spc="-1" dirty="0">
                <a:solidFill>
                  <a:srgbClr val="0C1937"/>
                </a:solidFill>
                <a:hlinkClick r:id="rId6"/>
              </a:rPr>
              <a:t>https://www.runscope.com/</a:t>
            </a:r>
            <a:r>
              <a:rPr lang="en-US" sz="1800" spc="-1" dirty="0">
                <a:solidFill>
                  <a:srgbClr val="0C1937"/>
                </a:solidFill>
              </a:rPr>
              <a:t> </a:t>
            </a:r>
            <a:endParaRPr lang="sr-Latn-BA" sz="1800" spc="-1" dirty="0">
              <a:solidFill>
                <a:srgbClr val="0C1937"/>
              </a:solidFill>
            </a:endParaRPr>
          </a:p>
          <a:p>
            <a:pPr marL="579446" lvl="1" indent="-342900">
              <a:lnSpc>
                <a:spcPct val="100000"/>
              </a:lnSpc>
              <a:spcBef>
                <a:spcPts val="1001"/>
              </a:spcBef>
            </a:pPr>
            <a:r>
              <a:rPr lang="sr-Latn-BA" sz="1800" spc="-1" dirty="0">
                <a:solidFill>
                  <a:srgbClr val="0C1937"/>
                </a:solidFill>
              </a:rPr>
              <a:t>…</a:t>
            </a:r>
          </a:p>
        </p:txBody>
      </p:sp>
      <p:sp>
        <p:nvSpPr>
          <p:cNvPr id="3" name="Title 2"/>
          <p:cNvSpPr>
            <a:spLocks noGrp="1"/>
          </p:cNvSpPr>
          <p:nvPr>
            <p:ph type="title"/>
          </p:nvPr>
        </p:nvSpPr>
        <p:spPr/>
        <p:txBody>
          <a:bodyPr/>
          <a:lstStyle/>
          <a:p>
            <a:r>
              <a:rPr lang="en-US" dirty="0"/>
              <a:t>Monitoring</a:t>
            </a:r>
          </a:p>
        </p:txBody>
      </p:sp>
    </p:spTree>
    <p:extLst>
      <p:ext uri="{BB962C8B-B14F-4D97-AF65-F5344CB8AC3E}">
        <p14:creationId xmlns:p14="http://schemas.microsoft.com/office/powerpoint/2010/main" val="2987498802"/>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API Gateways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0670" y="1988258"/>
            <a:ext cx="1735004" cy="2052031"/>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96716" y="694370"/>
            <a:ext cx="2054267" cy="1729693"/>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24937" y="3014273"/>
            <a:ext cx="5197824" cy="3219061"/>
          </a:xfrm>
          <a:prstGeom prst="rect">
            <a:avLst/>
          </a:prstGeom>
        </p:spPr>
      </p:pic>
      <p:sp>
        <p:nvSpPr>
          <p:cNvPr id="9" name="Rectangle 8"/>
          <p:cNvSpPr/>
          <p:nvPr/>
        </p:nvSpPr>
        <p:spPr>
          <a:xfrm>
            <a:off x="266921" y="1189175"/>
            <a:ext cx="6096000" cy="4339650"/>
          </a:xfrm>
          <a:prstGeom prst="rect">
            <a:avLst/>
          </a:prstGeom>
        </p:spPr>
        <p:txBody>
          <a:bodyPr>
            <a:spAutoFit/>
          </a:bodyPr>
          <a:lstStyle/>
          <a:p>
            <a:r>
              <a:rPr lang="en-US" sz="2400" dirty="0"/>
              <a:t>Features</a:t>
            </a:r>
          </a:p>
          <a:p>
            <a:pPr>
              <a:buFont typeface="Arial" panose="020B0604020202020204" pitchFamily="34" charset="0"/>
              <a:buChar char="•"/>
            </a:pPr>
            <a:r>
              <a:rPr lang="en-US" sz="1400" dirty="0"/>
              <a:t>Routing</a:t>
            </a:r>
          </a:p>
          <a:p>
            <a:pPr>
              <a:buFont typeface="Arial" panose="020B0604020202020204" pitchFamily="34" charset="0"/>
              <a:buChar char="•"/>
            </a:pPr>
            <a:r>
              <a:rPr lang="en-US" sz="1400" dirty="0"/>
              <a:t>Request Aggregation</a:t>
            </a:r>
          </a:p>
          <a:p>
            <a:pPr>
              <a:buFont typeface="Arial" panose="020B0604020202020204" pitchFamily="34" charset="0"/>
              <a:buChar char="•"/>
            </a:pPr>
            <a:r>
              <a:rPr lang="en-US" sz="1400" dirty="0"/>
              <a:t>Service Discovery with </a:t>
            </a:r>
            <a:br>
              <a:rPr lang="en-US" sz="1400" dirty="0"/>
            </a:br>
            <a:r>
              <a:rPr lang="en-US" sz="1400" dirty="0"/>
              <a:t>  Consul &amp; Eureka</a:t>
            </a:r>
          </a:p>
          <a:p>
            <a:pPr>
              <a:buFont typeface="Arial" panose="020B0604020202020204" pitchFamily="34" charset="0"/>
              <a:buChar char="•"/>
            </a:pPr>
            <a:r>
              <a:rPr lang="en-US" sz="1400" dirty="0"/>
              <a:t>Service Fabric</a:t>
            </a:r>
          </a:p>
          <a:p>
            <a:pPr>
              <a:buFont typeface="Arial" panose="020B0604020202020204" pitchFamily="34" charset="0"/>
              <a:buChar char="•"/>
            </a:pPr>
            <a:r>
              <a:rPr lang="en-US" sz="1400" dirty="0"/>
              <a:t>Kubernetes</a:t>
            </a:r>
          </a:p>
          <a:p>
            <a:pPr>
              <a:buFont typeface="Arial" panose="020B0604020202020204" pitchFamily="34" charset="0"/>
              <a:buChar char="•"/>
            </a:pPr>
            <a:r>
              <a:rPr lang="en-US" sz="1400" dirty="0" err="1"/>
              <a:t>WebSockets</a:t>
            </a:r>
            <a:endParaRPr lang="en-US" sz="1400" dirty="0"/>
          </a:p>
          <a:p>
            <a:pPr>
              <a:buFont typeface="Arial" panose="020B0604020202020204" pitchFamily="34" charset="0"/>
              <a:buChar char="•"/>
            </a:pPr>
            <a:r>
              <a:rPr lang="en-US" sz="1400" dirty="0"/>
              <a:t>Authentication</a:t>
            </a:r>
          </a:p>
          <a:p>
            <a:pPr>
              <a:buFont typeface="Arial" panose="020B0604020202020204" pitchFamily="34" charset="0"/>
              <a:buChar char="•"/>
            </a:pPr>
            <a:r>
              <a:rPr lang="en-US" sz="1400" dirty="0" err="1"/>
              <a:t>Authorisation</a:t>
            </a:r>
            <a:endParaRPr lang="en-US" sz="1400" dirty="0"/>
          </a:p>
          <a:p>
            <a:pPr>
              <a:buFont typeface="Arial" panose="020B0604020202020204" pitchFamily="34" charset="0"/>
              <a:buChar char="•"/>
            </a:pPr>
            <a:r>
              <a:rPr lang="en-US" sz="1400" dirty="0"/>
              <a:t>Rate Limiting</a:t>
            </a:r>
          </a:p>
          <a:p>
            <a:pPr>
              <a:buFont typeface="Arial" panose="020B0604020202020204" pitchFamily="34" charset="0"/>
              <a:buChar char="•"/>
            </a:pPr>
            <a:r>
              <a:rPr lang="en-US" sz="1400" dirty="0"/>
              <a:t>Caching</a:t>
            </a:r>
          </a:p>
          <a:p>
            <a:pPr>
              <a:buFont typeface="Arial" panose="020B0604020202020204" pitchFamily="34" charset="0"/>
              <a:buChar char="•"/>
            </a:pPr>
            <a:r>
              <a:rPr lang="en-US" sz="1400" dirty="0"/>
              <a:t>Retry policies / </a:t>
            </a:r>
            <a:r>
              <a:rPr lang="en-US" sz="1400" dirty="0" err="1"/>
              <a:t>QoS</a:t>
            </a:r>
            <a:endParaRPr lang="en-US" sz="1400" dirty="0"/>
          </a:p>
          <a:p>
            <a:pPr>
              <a:buFont typeface="Arial" panose="020B0604020202020204" pitchFamily="34" charset="0"/>
              <a:buChar char="•"/>
            </a:pPr>
            <a:r>
              <a:rPr lang="en-US" sz="1400" dirty="0"/>
              <a:t>Load Balancing</a:t>
            </a:r>
          </a:p>
          <a:p>
            <a:pPr>
              <a:buFont typeface="Arial" panose="020B0604020202020204" pitchFamily="34" charset="0"/>
              <a:buChar char="•"/>
            </a:pPr>
            <a:r>
              <a:rPr lang="en-US" sz="1400" dirty="0"/>
              <a:t>Logging / Tracing / Correlation</a:t>
            </a:r>
          </a:p>
          <a:p>
            <a:pPr>
              <a:buFont typeface="Arial" panose="020B0604020202020204" pitchFamily="34" charset="0"/>
              <a:buChar char="•"/>
            </a:pPr>
            <a:r>
              <a:rPr lang="en-US" sz="1400" dirty="0"/>
              <a:t>Headers / Query String / Claims Transformation</a:t>
            </a:r>
          </a:p>
          <a:p>
            <a:pPr>
              <a:buFont typeface="Arial" panose="020B0604020202020204" pitchFamily="34" charset="0"/>
              <a:buChar char="•"/>
            </a:pPr>
            <a:r>
              <a:rPr lang="en-US" sz="1400" dirty="0"/>
              <a:t>Custom Middleware / Delegating Handlers</a:t>
            </a:r>
          </a:p>
          <a:p>
            <a:pPr>
              <a:buFont typeface="Arial" panose="020B0604020202020204" pitchFamily="34" charset="0"/>
              <a:buChar char="•"/>
            </a:pPr>
            <a:r>
              <a:rPr lang="en-US" sz="1400" dirty="0"/>
              <a:t>Configuration / Administration REST API</a:t>
            </a:r>
          </a:p>
          <a:p>
            <a:pPr>
              <a:buFont typeface="Arial" panose="020B0604020202020204" pitchFamily="34" charset="0"/>
              <a:buChar char="•"/>
            </a:pPr>
            <a:r>
              <a:rPr lang="en-US" sz="1400" dirty="0"/>
              <a:t>Platform / Cloud Agnostic</a:t>
            </a:r>
          </a:p>
        </p:txBody>
      </p:sp>
    </p:spTree>
    <p:extLst>
      <p:ext uri="{BB962C8B-B14F-4D97-AF65-F5344CB8AC3E}">
        <p14:creationId xmlns:p14="http://schemas.microsoft.com/office/powerpoint/2010/main" val="669620352"/>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Closing up</a:t>
            </a:r>
          </a:p>
        </p:txBody>
      </p:sp>
      <p:sp>
        <p:nvSpPr>
          <p:cNvPr id="5" name="Text Placeholder 4"/>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800573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69239" y="1189177"/>
            <a:ext cx="11653523" cy="5775684"/>
          </a:xfrm>
        </p:spPr>
        <p:txBody>
          <a:bodyPr/>
          <a:lstStyle/>
          <a:p>
            <a:r>
              <a:rPr lang="en-US" sz="3600" dirty="0"/>
              <a:t>Basics – REST, ASP.NET Core</a:t>
            </a:r>
          </a:p>
          <a:p>
            <a:r>
              <a:rPr lang="en-US" sz="3600" dirty="0"/>
              <a:t>Best practices</a:t>
            </a:r>
          </a:p>
          <a:p>
            <a:r>
              <a:rPr lang="en-US" sz="3600" dirty="0"/>
              <a:t>Security</a:t>
            </a:r>
          </a:p>
          <a:p>
            <a:r>
              <a:rPr lang="en-US" sz="3600" dirty="0"/>
              <a:t>Testing</a:t>
            </a:r>
          </a:p>
          <a:p>
            <a:r>
              <a:rPr lang="en-US" sz="3600" dirty="0"/>
              <a:t>Documentation</a:t>
            </a:r>
          </a:p>
          <a:p>
            <a:r>
              <a:rPr lang="en-US" sz="3600" dirty="0"/>
              <a:t>Limiting</a:t>
            </a:r>
          </a:p>
          <a:p>
            <a:r>
              <a:rPr lang="en-US" sz="3600" dirty="0"/>
              <a:t>Versioning</a:t>
            </a:r>
          </a:p>
          <a:p>
            <a:r>
              <a:rPr lang="en-US" sz="3600" dirty="0"/>
              <a:t>Monitoring</a:t>
            </a:r>
          </a:p>
          <a:p>
            <a:r>
              <a:rPr lang="en-US" sz="3600" dirty="0"/>
              <a:t>API Gateways</a:t>
            </a:r>
          </a:p>
        </p:txBody>
      </p:sp>
      <p:sp>
        <p:nvSpPr>
          <p:cNvPr id="4" name="Title 3"/>
          <p:cNvSpPr>
            <a:spLocks noGrp="1"/>
          </p:cNvSpPr>
          <p:nvPr>
            <p:ph type="title"/>
          </p:nvPr>
        </p:nvSpPr>
        <p:spPr/>
        <p:txBody>
          <a:bodyPr/>
          <a:lstStyle/>
          <a:p>
            <a:r>
              <a:rPr lang="en-US" dirty="0"/>
              <a:t>Summary</a:t>
            </a:r>
          </a:p>
        </p:txBody>
      </p:sp>
    </p:spTree>
    <p:extLst>
      <p:ext uri="{BB962C8B-B14F-4D97-AF65-F5344CB8AC3E}">
        <p14:creationId xmlns:p14="http://schemas.microsoft.com/office/powerpoint/2010/main" val="188745222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000461"/>
            <a:ext cx="11653523" cy="5231432"/>
          </a:xfrm>
        </p:spPr>
        <p:txBody>
          <a:bodyPr/>
          <a:lstStyle/>
          <a:p>
            <a:pPr marL="342900" indent="-342900">
              <a:lnSpc>
                <a:spcPct val="100000"/>
              </a:lnSpc>
              <a:spcBef>
                <a:spcPts val="1001"/>
              </a:spcBef>
            </a:pPr>
            <a:r>
              <a:rPr lang="en-US" sz="3600" spc="-1" dirty="0">
                <a:solidFill>
                  <a:schemeClr val="bg2">
                    <a:lumMod val="25000"/>
                  </a:schemeClr>
                </a:solidFill>
              </a:rPr>
              <a:t>REST</a:t>
            </a:r>
          </a:p>
          <a:p>
            <a:pPr marL="579446" lvl="1" indent="-342900">
              <a:lnSpc>
                <a:spcPct val="100000"/>
              </a:lnSpc>
              <a:spcBef>
                <a:spcPts val="1001"/>
              </a:spcBef>
            </a:pPr>
            <a:r>
              <a:rPr lang="en-US" sz="2032" spc="-1" dirty="0">
                <a:solidFill>
                  <a:schemeClr val="bg2">
                    <a:lumMod val="25000"/>
                  </a:schemeClr>
                </a:solidFill>
              </a:rPr>
              <a:t>architecture type that’s using the existing web infrastructure</a:t>
            </a:r>
          </a:p>
          <a:p>
            <a:pPr marL="342900" indent="-342900">
              <a:lnSpc>
                <a:spcPct val="100000"/>
              </a:lnSpc>
              <a:spcBef>
                <a:spcPts val="1001"/>
              </a:spcBef>
            </a:pPr>
            <a:r>
              <a:rPr lang="en-US" sz="3600" spc="-1" dirty="0">
                <a:solidFill>
                  <a:schemeClr val="bg2">
                    <a:lumMod val="25000"/>
                  </a:schemeClr>
                </a:solidFill>
              </a:rPr>
              <a:t>RESTful</a:t>
            </a:r>
          </a:p>
          <a:p>
            <a:pPr marL="579446" lvl="1" indent="-342900">
              <a:lnSpc>
                <a:spcPct val="100000"/>
              </a:lnSpc>
              <a:spcBef>
                <a:spcPts val="1001"/>
              </a:spcBef>
            </a:pPr>
            <a:r>
              <a:rPr lang="en-US" sz="2032" spc="-1" dirty="0">
                <a:solidFill>
                  <a:schemeClr val="bg2">
                    <a:lumMod val="25000"/>
                  </a:schemeClr>
                </a:solidFill>
              </a:rPr>
              <a:t>services that implement REST architecture</a:t>
            </a:r>
          </a:p>
          <a:p>
            <a:pPr marL="342900" indent="-342900">
              <a:lnSpc>
                <a:spcPct val="100000"/>
              </a:lnSpc>
              <a:spcBef>
                <a:spcPts val="1001"/>
              </a:spcBef>
            </a:pPr>
            <a:r>
              <a:rPr lang="en-US" sz="3600" spc="-1" dirty="0">
                <a:solidFill>
                  <a:schemeClr val="bg2">
                    <a:lumMod val="25000"/>
                  </a:schemeClr>
                </a:solidFill>
              </a:rPr>
              <a:t>Web resources – identified with URL address</a:t>
            </a:r>
            <a:endParaRPr lang="pl-PL" sz="3600" spc="-1" dirty="0">
              <a:solidFill>
                <a:schemeClr val="bg2">
                  <a:lumMod val="25000"/>
                </a:schemeClr>
              </a:solidFill>
            </a:endParaRPr>
          </a:p>
          <a:p>
            <a:pPr marL="579446" lvl="1" indent="-342900">
              <a:lnSpc>
                <a:spcPct val="100000"/>
              </a:lnSpc>
              <a:spcBef>
                <a:spcPts val="1001"/>
              </a:spcBef>
            </a:pPr>
            <a:r>
              <a:rPr lang="pl-PL" sz="2032" spc="-1" dirty="0">
                <a:solidFill>
                  <a:schemeClr val="bg2">
                    <a:lumMod val="25000"/>
                  </a:schemeClr>
                </a:solidFill>
              </a:rPr>
              <a:t>Resource A – </a:t>
            </a:r>
            <a:r>
              <a:rPr lang="pl-PL" sz="2032" spc="-1" dirty="0" err="1">
                <a:solidFill>
                  <a:schemeClr val="bg2">
                    <a:lumMod val="25000"/>
                  </a:schemeClr>
                </a:solidFill>
              </a:rPr>
              <a:t>create</a:t>
            </a:r>
            <a:r>
              <a:rPr lang="pl-PL" sz="2032" spc="-1" dirty="0">
                <a:solidFill>
                  <a:schemeClr val="bg2">
                    <a:lumMod val="25000"/>
                  </a:schemeClr>
                </a:solidFill>
              </a:rPr>
              <a:t> not </a:t>
            </a:r>
            <a:r>
              <a:rPr lang="pl-PL" sz="2032" spc="-1" dirty="0" err="1">
                <a:solidFill>
                  <a:schemeClr val="bg2">
                    <a:lumMod val="25000"/>
                  </a:schemeClr>
                </a:solidFill>
              </a:rPr>
              <a:t>CreateResource</a:t>
            </a:r>
            <a:r>
              <a:rPr lang="pl-PL" sz="2032" spc="-1" dirty="0">
                <a:solidFill>
                  <a:schemeClr val="bg2">
                    <a:lumMod val="25000"/>
                  </a:schemeClr>
                </a:solidFill>
              </a:rPr>
              <a:t>(A)	</a:t>
            </a:r>
            <a:endParaRPr lang="en-US" sz="2032" spc="-1" dirty="0">
              <a:solidFill>
                <a:schemeClr val="bg2">
                  <a:lumMod val="25000"/>
                </a:schemeClr>
              </a:solidFill>
            </a:endParaRPr>
          </a:p>
          <a:p>
            <a:pPr marL="342900" indent="-342900">
              <a:lnSpc>
                <a:spcPct val="100000"/>
              </a:lnSpc>
              <a:spcBef>
                <a:spcPts val="1001"/>
              </a:spcBef>
            </a:pPr>
            <a:r>
              <a:rPr lang="en-US" sz="3600" spc="-1" dirty="0">
                <a:solidFill>
                  <a:schemeClr val="bg2">
                    <a:lumMod val="25000"/>
                  </a:schemeClr>
                </a:solidFill>
              </a:rPr>
              <a:t>HTTP verbs</a:t>
            </a:r>
          </a:p>
          <a:p>
            <a:pPr marL="579446" lvl="1" indent="-342900">
              <a:lnSpc>
                <a:spcPct val="100000"/>
              </a:lnSpc>
              <a:spcBef>
                <a:spcPts val="1001"/>
              </a:spcBef>
            </a:pPr>
            <a:r>
              <a:rPr lang="en-US" sz="2032" spc="-1" dirty="0">
                <a:solidFill>
                  <a:schemeClr val="bg2">
                    <a:lumMod val="25000"/>
                  </a:schemeClr>
                </a:solidFill>
              </a:rPr>
              <a:t>GET, POST, PUT, DELETE, PATCH…</a:t>
            </a:r>
          </a:p>
          <a:p>
            <a:pPr marL="342900" indent="-342900">
              <a:lnSpc>
                <a:spcPct val="100000"/>
              </a:lnSpc>
              <a:spcBef>
                <a:spcPts val="1001"/>
              </a:spcBef>
            </a:pPr>
            <a:r>
              <a:rPr lang="en-US" sz="3600" spc="-1" dirty="0">
                <a:solidFill>
                  <a:schemeClr val="bg2">
                    <a:lumMod val="25000"/>
                  </a:schemeClr>
                </a:solidFill>
              </a:rPr>
              <a:t>JSON or XML</a:t>
            </a:r>
          </a:p>
        </p:txBody>
      </p:sp>
      <p:sp>
        <p:nvSpPr>
          <p:cNvPr id="3" name="Title 2"/>
          <p:cNvSpPr>
            <a:spLocks noGrp="1"/>
          </p:cNvSpPr>
          <p:nvPr>
            <p:ph type="title"/>
          </p:nvPr>
        </p:nvSpPr>
        <p:spPr/>
        <p:txBody>
          <a:bodyPr/>
          <a:lstStyle/>
          <a:p>
            <a:r>
              <a:rPr lang="en-US" dirty="0">
                <a:solidFill>
                  <a:schemeClr val="bg2">
                    <a:lumMod val="25000"/>
                  </a:schemeClr>
                </a:solidFill>
              </a:rPr>
              <a:t>REST(</a:t>
            </a:r>
            <a:r>
              <a:rPr lang="en-US" dirty="0" err="1">
                <a:solidFill>
                  <a:schemeClr val="bg2">
                    <a:lumMod val="25000"/>
                  </a:schemeClr>
                </a:solidFill>
              </a:rPr>
              <a:t>ful</a:t>
            </a:r>
            <a:r>
              <a:rPr lang="en-US" dirty="0">
                <a:solidFill>
                  <a:schemeClr val="bg2">
                    <a:lumMod val="25000"/>
                  </a:schemeClr>
                </a:solidFill>
              </a:rPr>
              <a:t>)</a:t>
            </a:r>
          </a:p>
        </p:txBody>
      </p:sp>
    </p:spTree>
    <p:extLst>
      <p:ext uri="{BB962C8B-B14F-4D97-AF65-F5344CB8AC3E}">
        <p14:creationId xmlns:p14="http://schemas.microsoft.com/office/powerpoint/2010/main" val="4130158565"/>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177"/>
            <a:ext cx="11653523" cy="5639364"/>
          </a:xfrm>
        </p:spPr>
        <p:txBody>
          <a:bodyPr/>
          <a:lstStyle/>
          <a:p>
            <a:r>
              <a:rPr lang="en-US" dirty="0">
                <a:hlinkClick r:id="rId2"/>
              </a:rPr>
              <a:t>https://github.com/microsoft/api-guidelines</a:t>
            </a:r>
            <a:r>
              <a:rPr lang="en-US" dirty="0"/>
              <a:t> </a:t>
            </a:r>
          </a:p>
          <a:p>
            <a:r>
              <a:rPr lang="en-US" dirty="0"/>
              <a:t>Specifications</a:t>
            </a:r>
          </a:p>
          <a:p>
            <a:pPr lvl="1"/>
            <a:r>
              <a:rPr lang="en-US" dirty="0"/>
              <a:t>HATEOAS – Hypermedia as the Engine of Application State</a:t>
            </a:r>
          </a:p>
          <a:p>
            <a:pPr lvl="1"/>
            <a:r>
              <a:rPr lang="en-US" dirty="0">
                <a:hlinkClick r:id="rId3"/>
              </a:rPr>
              <a:t>https://ionwg.org/</a:t>
            </a:r>
            <a:r>
              <a:rPr lang="en-US" dirty="0"/>
              <a:t> - The ION Hypermedia Type</a:t>
            </a:r>
          </a:p>
          <a:p>
            <a:pPr lvl="1"/>
            <a:r>
              <a:rPr lang="en-US" dirty="0">
                <a:hlinkClick r:id="rId4"/>
              </a:rPr>
              <a:t>http://jsonapi.org/</a:t>
            </a:r>
            <a:r>
              <a:rPr lang="en-US" dirty="0"/>
              <a:t> - JSON API Specification</a:t>
            </a:r>
          </a:p>
          <a:p>
            <a:pPr lvl="1"/>
            <a:r>
              <a:rPr lang="en-US" dirty="0">
                <a:hlinkClick r:id="rId5"/>
              </a:rPr>
              <a:t>http://json-schema.org/</a:t>
            </a:r>
            <a:r>
              <a:rPr lang="en-US" dirty="0"/>
              <a:t> - JSON (Hyper-)Schema...</a:t>
            </a:r>
          </a:p>
          <a:p>
            <a:pPr lvl="1"/>
            <a:r>
              <a:rPr lang="en-US" dirty="0">
                <a:hlinkClick r:id="rId6"/>
              </a:rPr>
              <a:t>http://graphql.org/</a:t>
            </a:r>
            <a:r>
              <a:rPr lang="en-US" dirty="0"/>
              <a:t> - </a:t>
            </a:r>
            <a:r>
              <a:rPr lang="en-US" dirty="0" err="1"/>
              <a:t>GraphQL</a:t>
            </a:r>
            <a:endParaRPr lang="en-US" dirty="0"/>
          </a:p>
          <a:p>
            <a:r>
              <a:rPr lang="en-US" dirty="0"/>
              <a:t>APIs</a:t>
            </a:r>
          </a:p>
          <a:p>
            <a:pPr lvl="1"/>
            <a:r>
              <a:rPr lang="en-US" dirty="0">
                <a:hlinkClick r:id="rId7"/>
              </a:rPr>
              <a:t>https://dev.twitter.com/rest/public</a:t>
            </a:r>
            <a:r>
              <a:rPr lang="en-US" dirty="0"/>
              <a:t> - Twitter REST</a:t>
            </a:r>
          </a:p>
          <a:p>
            <a:pPr lvl="1"/>
            <a:r>
              <a:rPr lang="en-US" dirty="0">
                <a:hlinkClick r:id="rId8"/>
              </a:rPr>
              <a:t>https://developer.github.com/v3/</a:t>
            </a:r>
            <a:r>
              <a:rPr lang="en-US" dirty="0"/>
              <a:t> - GitHub REST / v4 </a:t>
            </a:r>
            <a:r>
              <a:rPr lang="en-US" dirty="0" err="1"/>
              <a:t>GraphQL</a:t>
            </a:r>
            <a:endParaRPr lang="en-US" dirty="0"/>
          </a:p>
          <a:p>
            <a:pPr lvl="1"/>
            <a:r>
              <a:rPr lang="en-US" dirty="0">
                <a:hlinkClick r:id="rId9"/>
              </a:rPr>
              <a:t>https://stripe.com/docs/api</a:t>
            </a:r>
            <a:r>
              <a:rPr lang="en-US" dirty="0"/>
              <a:t> - Stripe</a:t>
            </a:r>
          </a:p>
          <a:p>
            <a:pPr lvl="1"/>
            <a:r>
              <a:rPr lang="en-US" dirty="0">
                <a:hlinkClick r:id="rId10"/>
              </a:rPr>
              <a:t>https://www.twilio.com/docs/api/rest</a:t>
            </a:r>
            <a:r>
              <a:rPr lang="en-US" dirty="0"/>
              <a:t> - Twilio</a:t>
            </a:r>
          </a:p>
        </p:txBody>
      </p:sp>
      <p:sp>
        <p:nvSpPr>
          <p:cNvPr id="3" name="Title 2"/>
          <p:cNvSpPr>
            <a:spLocks noGrp="1"/>
          </p:cNvSpPr>
          <p:nvPr>
            <p:ph type="title"/>
          </p:nvPr>
        </p:nvSpPr>
        <p:spPr/>
        <p:txBody>
          <a:bodyPr/>
          <a:lstStyle/>
          <a:p>
            <a:r>
              <a:rPr lang="en-US" dirty="0"/>
              <a:t>Further reading</a:t>
            </a:r>
          </a:p>
        </p:txBody>
      </p:sp>
    </p:spTree>
    <p:extLst>
      <p:ext uri="{BB962C8B-B14F-4D97-AF65-F5344CB8AC3E}">
        <p14:creationId xmlns:p14="http://schemas.microsoft.com/office/powerpoint/2010/main" val="4015173728"/>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68047" y="2084172"/>
            <a:ext cx="11354714" cy="1826975"/>
          </a:xfrm>
        </p:spPr>
        <p:txBody>
          <a:bodyPr/>
          <a:lstStyle/>
          <a:p>
            <a:r>
              <a:rPr lang="en-US" dirty="0"/>
              <a:t>Thanks!</a:t>
            </a:r>
            <a:br>
              <a:rPr lang="en-US" dirty="0"/>
            </a:br>
            <a:r>
              <a:rPr lang="en-US" sz="4800" dirty="0"/>
              <a:t>Questions?</a:t>
            </a:r>
            <a:endParaRPr lang="en-US" dirty="0"/>
          </a:p>
        </p:txBody>
      </p:sp>
    </p:spTree>
    <p:extLst>
      <p:ext uri="{BB962C8B-B14F-4D97-AF65-F5344CB8AC3E}">
        <p14:creationId xmlns:p14="http://schemas.microsoft.com/office/powerpoint/2010/main" val="184991288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636CD-7EF0-4D9D-BAC4-F7E23B299196}"/>
              </a:ext>
            </a:extLst>
          </p:cNvPr>
          <p:cNvSpPr>
            <a:spLocks noGrp="1"/>
          </p:cNvSpPr>
          <p:nvPr>
            <p:ph type="ctrTitle"/>
          </p:nvPr>
        </p:nvSpPr>
        <p:spPr>
          <a:xfrm>
            <a:off x="641463" y="117567"/>
            <a:ext cx="10909073" cy="957902"/>
          </a:xfrm>
        </p:spPr>
        <p:txBody>
          <a:bodyPr>
            <a:normAutofit fontScale="90000"/>
          </a:bodyPr>
          <a:lstStyle/>
          <a:p>
            <a:r>
              <a:rPr lang="en-US" sz="6000" dirty="0">
                <a:latin typeface="Segoe UI" panose="020B0502040204020203" pitchFamily="34" charset="0"/>
                <a:cs typeface="Segoe UI" panose="020B0502040204020203" pitchFamily="34" charset="0"/>
              </a:rPr>
              <a:t>HTTP REST CRUD</a:t>
            </a:r>
          </a:p>
        </p:txBody>
      </p:sp>
      <p:pic>
        <p:nvPicPr>
          <p:cNvPr id="11" name="Picture 10">
            <a:extLst>
              <a:ext uri="{FF2B5EF4-FFF2-40B4-BE49-F238E27FC236}">
                <a16:creationId xmlns:a16="http://schemas.microsoft.com/office/drawing/2014/main" id="{FDBDFDCC-5BA3-4C5D-B702-F930D2B37D0E}"/>
              </a:ext>
            </a:extLst>
          </p:cNvPr>
          <p:cNvPicPr>
            <a:picLocks noChangeAspect="1"/>
          </p:cNvPicPr>
          <p:nvPr/>
        </p:nvPicPr>
        <p:blipFill rotWithShape="1">
          <a:blip r:embed="rId2">
            <a:extLst>
              <a:ext uri="{28A0092B-C50C-407E-A947-70E740481C1C}">
                <a14:useLocalDpi xmlns:a14="http://schemas.microsoft.com/office/drawing/2010/main" val="0"/>
              </a:ext>
            </a:extLst>
          </a:blip>
          <a:srcRect l="9162" t="9571"/>
          <a:stretch/>
        </p:blipFill>
        <p:spPr>
          <a:xfrm>
            <a:off x="9938393" y="2255520"/>
            <a:ext cx="2253607" cy="3422497"/>
          </a:xfrm>
          <a:prstGeom prst="rect">
            <a:avLst/>
          </a:prstGeom>
        </p:spPr>
      </p:pic>
      <p:pic>
        <p:nvPicPr>
          <p:cNvPr id="13" name="Picture 12">
            <a:extLst>
              <a:ext uri="{FF2B5EF4-FFF2-40B4-BE49-F238E27FC236}">
                <a16:creationId xmlns:a16="http://schemas.microsoft.com/office/drawing/2014/main" id="{07D1036F-4A2D-4FA6-AF49-EA2051BD83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442" y="1749965"/>
            <a:ext cx="2317907" cy="3250503"/>
          </a:xfrm>
          <a:prstGeom prst="rect">
            <a:avLst/>
          </a:prstGeom>
        </p:spPr>
      </p:pic>
      <p:cxnSp>
        <p:nvCxnSpPr>
          <p:cNvPr id="16" name="Straight Connector 15">
            <a:extLst>
              <a:ext uri="{FF2B5EF4-FFF2-40B4-BE49-F238E27FC236}">
                <a16:creationId xmlns:a16="http://schemas.microsoft.com/office/drawing/2014/main" id="{71DEDD09-60CB-4408-8D9F-08234C78BB03}"/>
              </a:ext>
            </a:extLst>
          </p:cNvPr>
          <p:cNvCxnSpPr/>
          <p:nvPr/>
        </p:nvCxnSpPr>
        <p:spPr>
          <a:xfrm>
            <a:off x="2847703" y="1514669"/>
            <a:ext cx="6635931" cy="0"/>
          </a:xfrm>
          <a:prstGeom prst="line">
            <a:avLst/>
          </a:prstGeom>
          <a:ln w="57150" cap="flat" cmpd="sng" algn="ctr">
            <a:solidFill>
              <a:srgbClr val="00B05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7" name="Straight Connector 26">
            <a:extLst>
              <a:ext uri="{FF2B5EF4-FFF2-40B4-BE49-F238E27FC236}">
                <a16:creationId xmlns:a16="http://schemas.microsoft.com/office/drawing/2014/main" id="{0CC263BA-93BB-416B-9CD4-57D7761CA137}"/>
              </a:ext>
            </a:extLst>
          </p:cNvPr>
          <p:cNvCxnSpPr/>
          <p:nvPr/>
        </p:nvCxnSpPr>
        <p:spPr>
          <a:xfrm>
            <a:off x="2847703" y="2002971"/>
            <a:ext cx="6635931" cy="0"/>
          </a:xfrm>
          <a:prstGeom prst="line">
            <a:avLst/>
          </a:prstGeom>
          <a:ln w="57150" cap="flat" cmpd="sng" algn="ctr">
            <a:solidFill>
              <a:srgbClr val="00B050"/>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sp>
        <p:nvSpPr>
          <p:cNvPr id="18" name="TextBox 17">
            <a:extLst>
              <a:ext uri="{FF2B5EF4-FFF2-40B4-BE49-F238E27FC236}">
                <a16:creationId xmlns:a16="http://schemas.microsoft.com/office/drawing/2014/main" id="{50E3F48F-C7FF-4633-B760-6C4A7024A16D}"/>
              </a:ext>
            </a:extLst>
          </p:cNvPr>
          <p:cNvSpPr txBox="1"/>
          <p:nvPr/>
        </p:nvSpPr>
        <p:spPr>
          <a:xfrm>
            <a:off x="4238897" y="1251479"/>
            <a:ext cx="3853542" cy="461665"/>
          </a:xfrm>
          <a:prstGeom prst="rect">
            <a:avLst/>
          </a:prstGeom>
          <a:solidFill>
            <a:schemeClr val="bg1">
              <a:alpha val="83000"/>
            </a:schemeClr>
          </a:solidFill>
        </p:spPr>
        <p:txBody>
          <a:bodyPr wrap="square" rtlCol="0">
            <a:spAutoFit/>
          </a:bodyPr>
          <a:lstStyle/>
          <a:p>
            <a:pPr algn="ctr"/>
            <a:r>
              <a:rPr lang="en-US" sz="2400" dirty="0"/>
              <a:t>Http POST  routing + payload</a:t>
            </a:r>
          </a:p>
        </p:txBody>
      </p:sp>
      <p:sp>
        <p:nvSpPr>
          <p:cNvPr id="30" name="TextBox 29">
            <a:extLst>
              <a:ext uri="{FF2B5EF4-FFF2-40B4-BE49-F238E27FC236}">
                <a16:creationId xmlns:a16="http://schemas.microsoft.com/office/drawing/2014/main" id="{152AEF4B-9CF3-4367-88D0-41D9A06F18E5}"/>
              </a:ext>
            </a:extLst>
          </p:cNvPr>
          <p:cNvSpPr txBox="1"/>
          <p:nvPr/>
        </p:nvSpPr>
        <p:spPr>
          <a:xfrm>
            <a:off x="4223346" y="1745501"/>
            <a:ext cx="3853542" cy="461665"/>
          </a:xfrm>
          <a:prstGeom prst="rect">
            <a:avLst/>
          </a:prstGeom>
          <a:solidFill>
            <a:schemeClr val="bg1">
              <a:alpha val="83000"/>
            </a:schemeClr>
          </a:solidFill>
        </p:spPr>
        <p:txBody>
          <a:bodyPr wrap="square" rtlCol="0">
            <a:spAutoFit/>
          </a:bodyPr>
          <a:lstStyle/>
          <a:p>
            <a:pPr algn="ctr"/>
            <a:r>
              <a:rPr lang="en-US" sz="2400" dirty="0"/>
              <a:t>201 + location</a:t>
            </a:r>
          </a:p>
        </p:txBody>
      </p:sp>
      <p:cxnSp>
        <p:nvCxnSpPr>
          <p:cNvPr id="31" name="Straight Connector 30">
            <a:extLst>
              <a:ext uri="{FF2B5EF4-FFF2-40B4-BE49-F238E27FC236}">
                <a16:creationId xmlns:a16="http://schemas.microsoft.com/office/drawing/2014/main" id="{180129C3-01B7-4245-997E-E47F30D05FF7}"/>
              </a:ext>
            </a:extLst>
          </p:cNvPr>
          <p:cNvCxnSpPr/>
          <p:nvPr/>
        </p:nvCxnSpPr>
        <p:spPr>
          <a:xfrm>
            <a:off x="2793586" y="2623834"/>
            <a:ext cx="6635931" cy="0"/>
          </a:xfrm>
          <a:prstGeom prst="line">
            <a:avLst/>
          </a:prstGeom>
          <a:ln w="57150" cap="flat" cmpd="sng" algn="ctr">
            <a:solidFill>
              <a:schemeClr val="accent1">
                <a:lumMod val="60000"/>
                <a:lumOff val="4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2" name="Straight Connector 31">
            <a:extLst>
              <a:ext uri="{FF2B5EF4-FFF2-40B4-BE49-F238E27FC236}">
                <a16:creationId xmlns:a16="http://schemas.microsoft.com/office/drawing/2014/main" id="{913DB62B-942A-45E8-B2D1-6C7AFEADDA2E}"/>
              </a:ext>
            </a:extLst>
          </p:cNvPr>
          <p:cNvCxnSpPr/>
          <p:nvPr/>
        </p:nvCxnSpPr>
        <p:spPr>
          <a:xfrm>
            <a:off x="2793586" y="3112136"/>
            <a:ext cx="6635931" cy="0"/>
          </a:xfrm>
          <a:prstGeom prst="line">
            <a:avLst/>
          </a:prstGeom>
          <a:ln w="57150" cap="flat" cmpd="sng" algn="ctr">
            <a:solidFill>
              <a:schemeClr val="accent1">
                <a:lumMod val="60000"/>
                <a:lumOff val="40000"/>
              </a:schemeClr>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sp>
        <p:nvSpPr>
          <p:cNvPr id="33" name="TextBox 32">
            <a:extLst>
              <a:ext uri="{FF2B5EF4-FFF2-40B4-BE49-F238E27FC236}">
                <a16:creationId xmlns:a16="http://schemas.microsoft.com/office/drawing/2014/main" id="{3CE46232-F72D-4561-80B7-8746152D28BF}"/>
              </a:ext>
            </a:extLst>
          </p:cNvPr>
          <p:cNvSpPr txBox="1"/>
          <p:nvPr/>
        </p:nvSpPr>
        <p:spPr>
          <a:xfrm>
            <a:off x="4184780" y="2360644"/>
            <a:ext cx="3853542" cy="461665"/>
          </a:xfrm>
          <a:prstGeom prst="rect">
            <a:avLst/>
          </a:prstGeom>
          <a:solidFill>
            <a:schemeClr val="bg1">
              <a:alpha val="83000"/>
            </a:schemeClr>
          </a:solidFill>
        </p:spPr>
        <p:txBody>
          <a:bodyPr wrap="square" rtlCol="0">
            <a:spAutoFit/>
          </a:bodyPr>
          <a:lstStyle/>
          <a:p>
            <a:pPr algn="ctr"/>
            <a:r>
              <a:rPr lang="en-US" sz="2400" dirty="0"/>
              <a:t>Http GET  routing</a:t>
            </a:r>
          </a:p>
        </p:txBody>
      </p:sp>
      <p:sp>
        <p:nvSpPr>
          <p:cNvPr id="34" name="TextBox 33">
            <a:extLst>
              <a:ext uri="{FF2B5EF4-FFF2-40B4-BE49-F238E27FC236}">
                <a16:creationId xmlns:a16="http://schemas.microsoft.com/office/drawing/2014/main" id="{007CA244-B7CE-4598-9ECA-8F0826DF6E86}"/>
              </a:ext>
            </a:extLst>
          </p:cNvPr>
          <p:cNvSpPr txBox="1"/>
          <p:nvPr/>
        </p:nvSpPr>
        <p:spPr>
          <a:xfrm>
            <a:off x="4169229" y="2854666"/>
            <a:ext cx="3853542" cy="461665"/>
          </a:xfrm>
          <a:prstGeom prst="rect">
            <a:avLst/>
          </a:prstGeom>
          <a:solidFill>
            <a:schemeClr val="bg1">
              <a:alpha val="83000"/>
            </a:schemeClr>
          </a:solidFill>
        </p:spPr>
        <p:txBody>
          <a:bodyPr wrap="square" rtlCol="0">
            <a:spAutoFit/>
          </a:bodyPr>
          <a:lstStyle/>
          <a:p>
            <a:pPr algn="ctr"/>
            <a:r>
              <a:rPr lang="en-US" sz="2400" dirty="0"/>
              <a:t>200 + payload list</a:t>
            </a:r>
          </a:p>
        </p:txBody>
      </p:sp>
      <p:cxnSp>
        <p:nvCxnSpPr>
          <p:cNvPr id="35" name="Straight Connector 34">
            <a:extLst>
              <a:ext uri="{FF2B5EF4-FFF2-40B4-BE49-F238E27FC236}">
                <a16:creationId xmlns:a16="http://schemas.microsoft.com/office/drawing/2014/main" id="{40196B1F-EEEE-4899-9A4F-FBD7B176E62D}"/>
              </a:ext>
            </a:extLst>
          </p:cNvPr>
          <p:cNvCxnSpPr/>
          <p:nvPr/>
        </p:nvCxnSpPr>
        <p:spPr>
          <a:xfrm>
            <a:off x="2832152" y="3700641"/>
            <a:ext cx="6635931" cy="0"/>
          </a:xfrm>
          <a:prstGeom prst="line">
            <a:avLst/>
          </a:prstGeom>
          <a:ln w="571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6" name="Straight Connector 35">
            <a:extLst>
              <a:ext uri="{FF2B5EF4-FFF2-40B4-BE49-F238E27FC236}">
                <a16:creationId xmlns:a16="http://schemas.microsoft.com/office/drawing/2014/main" id="{7231FF31-A8E6-45C5-A9C3-C00C86095C2C}"/>
              </a:ext>
            </a:extLst>
          </p:cNvPr>
          <p:cNvCxnSpPr/>
          <p:nvPr/>
        </p:nvCxnSpPr>
        <p:spPr>
          <a:xfrm>
            <a:off x="2832152" y="4188943"/>
            <a:ext cx="6635931" cy="0"/>
          </a:xfrm>
          <a:prstGeom prst="line">
            <a:avLst/>
          </a:prstGeom>
          <a:ln w="57150" cap="flat" cmpd="sng" algn="ctr">
            <a:solidFill>
              <a:schemeClr val="accent1"/>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sp>
        <p:nvSpPr>
          <p:cNvPr id="37" name="TextBox 36">
            <a:extLst>
              <a:ext uri="{FF2B5EF4-FFF2-40B4-BE49-F238E27FC236}">
                <a16:creationId xmlns:a16="http://schemas.microsoft.com/office/drawing/2014/main" id="{4DFE3344-0011-45B6-A3AA-B6C1248B5CA1}"/>
              </a:ext>
            </a:extLst>
          </p:cNvPr>
          <p:cNvSpPr txBox="1"/>
          <p:nvPr/>
        </p:nvSpPr>
        <p:spPr>
          <a:xfrm>
            <a:off x="4223346" y="3437451"/>
            <a:ext cx="3853542" cy="461665"/>
          </a:xfrm>
          <a:prstGeom prst="rect">
            <a:avLst/>
          </a:prstGeom>
          <a:solidFill>
            <a:schemeClr val="bg1">
              <a:alpha val="83000"/>
            </a:schemeClr>
          </a:solidFill>
        </p:spPr>
        <p:txBody>
          <a:bodyPr wrap="square" rtlCol="0">
            <a:spAutoFit/>
          </a:bodyPr>
          <a:lstStyle/>
          <a:p>
            <a:pPr algn="ctr"/>
            <a:r>
              <a:rPr lang="en-US" sz="2400" dirty="0"/>
              <a:t>Http GET  routing/{id}</a:t>
            </a:r>
          </a:p>
        </p:txBody>
      </p:sp>
      <p:sp>
        <p:nvSpPr>
          <p:cNvPr id="38" name="TextBox 37">
            <a:extLst>
              <a:ext uri="{FF2B5EF4-FFF2-40B4-BE49-F238E27FC236}">
                <a16:creationId xmlns:a16="http://schemas.microsoft.com/office/drawing/2014/main" id="{CB5E537D-27E0-4046-A84C-C969F229A878}"/>
              </a:ext>
            </a:extLst>
          </p:cNvPr>
          <p:cNvSpPr txBox="1"/>
          <p:nvPr/>
        </p:nvSpPr>
        <p:spPr>
          <a:xfrm>
            <a:off x="4207795" y="3931473"/>
            <a:ext cx="3853542" cy="461665"/>
          </a:xfrm>
          <a:prstGeom prst="rect">
            <a:avLst/>
          </a:prstGeom>
          <a:solidFill>
            <a:schemeClr val="bg1">
              <a:alpha val="83000"/>
            </a:schemeClr>
          </a:solidFill>
        </p:spPr>
        <p:txBody>
          <a:bodyPr wrap="square" rtlCol="0">
            <a:spAutoFit/>
          </a:bodyPr>
          <a:lstStyle/>
          <a:p>
            <a:pPr algn="ctr"/>
            <a:r>
              <a:rPr lang="en-US" sz="2400" dirty="0"/>
              <a:t>200 + payload</a:t>
            </a:r>
          </a:p>
        </p:txBody>
      </p:sp>
      <p:cxnSp>
        <p:nvCxnSpPr>
          <p:cNvPr id="39" name="Straight Connector 38">
            <a:extLst>
              <a:ext uri="{FF2B5EF4-FFF2-40B4-BE49-F238E27FC236}">
                <a16:creationId xmlns:a16="http://schemas.microsoft.com/office/drawing/2014/main" id="{33221104-A1B5-4536-9907-2F1E83A670B7}"/>
              </a:ext>
            </a:extLst>
          </p:cNvPr>
          <p:cNvCxnSpPr/>
          <p:nvPr/>
        </p:nvCxnSpPr>
        <p:spPr>
          <a:xfrm>
            <a:off x="2863254" y="4832569"/>
            <a:ext cx="6635931" cy="0"/>
          </a:xfrm>
          <a:prstGeom prst="line">
            <a:avLst/>
          </a:prstGeom>
          <a:ln w="57150" cap="flat" cmpd="sng" algn="ctr">
            <a:solidFill>
              <a:srgbClr val="FFC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0" name="Straight Connector 39">
            <a:extLst>
              <a:ext uri="{FF2B5EF4-FFF2-40B4-BE49-F238E27FC236}">
                <a16:creationId xmlns:a16="http://schemas.microsoft.com/office/drawing/2014/main" id="{AB84548C-C8B8-420D-A005-8169B90674DB}"/>
              </a:ext>
            </a:extLst>
          </p:cNvPr>
          <p:cNvCxnSpPr/>
          <p:nvPr/>
        </p:nvCxnSpPr>
        <p:spPr>
          <a:xfrm>
            <a:off x="2863254" y="5320871"/>
            <a:ext cx="6635931" cy="0"/>
          </a:xfrm>
          <a:prstGeom prst="line">
            <a:avLst/>
          </a:prstGeom>
          <a:ln w="57150" cap="flat" cmpd="sng" algn="ctr">
            <a:solidFill>
              <a:srgbClr val="FFC000"/>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sp>
        <p:nvSpPr>
          <p:cNvPr id="41" name="TextBox 40">
            <a:extLst>
              <a:ext uri="{FF2B5EF4-FFF2-40B4-BE49-F238E27FC236}">
                <a16:creationId xmlns:a16="http://schemas.microsoft.com/office/drawing/2014/main" id="{4A3D69CE-7C17-46CD-AB1A-D293F845052E}"/>
              </a:ext>
            </a:extLst>
          </p:cNvPr>
          <p:cNvSpPr txBox="1"/>
          <p:nvPr/>
        </p:nvSpPr>
        <p:spPr>
          <a:xfrm>
            <a:off x="4254448" y="4569379"/>
            <a:ext cx="3853542" cy="461665"/>
          </a:xfrm>
          <a:prstGeom prst="rect">
            <a:avLst/>
          </a:prstGeom>
          <a:solidFill>
            <a:schemeClr val="bg1">
              <a:alpha val="83000"/>
            </a:schemeClr>
          </a:solidFill>
        </p:spPr>
        <p:txBody>
          <a:bodyPr wrap="square" rtlCol="0">
            <a:spAutoFit/>
          </a:bodyPr>
          <a:lstStyle/>
          <a:p>
            <a:pPr algn="ctr"/>
            <a:r>
              <a:rPr lang="en-US" sz="2400" dirty="0"/>
              <a:t>Http PUT  routing/{id}</a:t>
            </a:r>
          </a:p>
        </p:txBody>
      </p:sp>
      <p:sp>
        <p:nvSpPr>
          <p:cNvPr id="42" name="TextBox 41">
            <a:extLst>
              <a:ext uri="{FF2B5EF4-FFF2-40B4-BE49-F238E27FC236}">
                <a16:creationId xmlns:a16="http://schemas.microsoft.com/office/drawing/2014/main" id="{CCD91E4D-F15E-4BED-886F-B6CD95F5FE1D}"/>
              </a:ext>
            </a:extLst>
          </p:cNvPr>
          <p:cNvSpPr txBox="1"/>
          <p:nvPr/>
        </p:nvSpPr>
        <p:spPr>
          <a:xfrm>
            <a:off x="4238897" y="5063401"/>
            <a:ext cx="3853542" cy="461665"/>
          </a:xfrm>
          <a:prstGeom prst="rect">
            <a:avLst/>
          </a:prstGeom>
          <a:solidFill>
            <a:schemeClr val="bg1">
              <a:alpha val="83000"/>
            </a:schemeClr>
          </a:solidFill>
        </p:spPr>
        <p:txBody>
          <a:bodyPr wrap="square" rtlCol="0">
            <a:spAutoFit/>
          </a:bodyPr>
          <a:lstStyle/>
          <a:p>
            <a:pPr algn="ctr"/>
            <a:r>
              <a:rPr lang="en-US" sz="2400" dirty="0"/>
              <a:t>200</a:t>
            </a:r>
          </a:p>
        </p:txBody>
      </p:sp>
      <p:cxnSp>
        <p:nvCxnSpPr>
          <p:cNvPr id="43" name="Straight Connector 42">
            <a:extLst>
              <a:ext uri="{FF2B5EF4-FFF2-40B4-BE49-F238E27FC236}">
                <a16:creationId xmlns:a16="http://schemas.microsoft.com/office/drawing/2014/main" id="{3922693E-2EE4-462D-9F02-45DD862EEB58}"/>
              </a:ext>
            </a:extLst>
          </p:cNvPr>
          <p:cNvCxnSpPr/>
          <p:nvPr/>
        </p:nvCxnSpPr>
        <p:spPr>
          <a:xfrm>
            <a:off x="2847703" y="5968371"/>
            <a:ext cx="6635931" cy="0"/>
          </a:xfrm>
          <a:prstGeom prst="line">
            <a:avLst/>
          </a:prstGeom>
          <a:ln w="57150"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4" name="Straight Connector 43">
            <a:extLst>
              <a:ext uri="{FF2B5EF4-FFF2-40B4-BE49-F238E27FC236}">
                <a16:creationId xmlns:a16="http://schemas.microsoft.com/office/drawing/2014/main" id="{0E01B86A-5005-43AB-A12F-604A6FD3551A}"/>
              </a:ext>
            </a:extLst>
          </p:cNvPr>
          <p:cNvCxnSpPr/>
          <p:nvPr/>
        </p:nvCxnSpPr>
        <p:spPr>
          <a:xfrm>
            <a:off x="2847703" y="6456673"/>
            <a:ext cx="6635931" cy="0"/>
          </a:xfrm>
          <a:prstGeom prst="line">
            <a:avLst/>
          </a:prstGeom>
          <a:ln w="57150" cap="flat" cmpd="sng" algn="ctr">
            <a:solidFill>
              <a:srgbClr val="C00000"/>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sp>
        <p:nvSpPr>
          <p:cNvPr id="45" name="TextBox 44">
            <a:extLst>
              <a:ext uri="{FF2B5EF4-FFF2-40B4-BE49-F238E27FC236}">
                <a16:creationId xmlns:a16="http://schemas.microsoft.com/office/drawing/2014/main" id="{43868783-5EC4-446A-80FA-37C96446F48B}"/>
              </a:ext>
            </a:extLst>
          </p:cNvPr>
          <p:cNvSpPr txBox="1"/>
          <p:nvPr/>
        </p:nvSpPr>
        <p:spPr>
          <a:xfrm>
            <a:off x="4238897" y="5705181"/>
            <a:ext cx="3853542" cy="461665"/>
          </a:xfrm>
          <a:prstGeom prst="rect">
            <a:avLst/>
          </a:prstGeom>
          <a:solidFill>
            <a:schemeClr val="bg1">
              <a:alpha val="83000"/>
            </a:schemeClr>
          </a:solidFill>
        </p:spPr>
        <p:txBody>
          <a:bodyPr wrap="square" rtlCol="0">
            <a:spAutoFit/>
          </a:bodyPr>
          <a:lstStyle/>
          <a:p>
            <a:pPr algn="ctr"/>
            <a:r>
              <a:rPr lang="en-US" sz="2400" dirty="0"/>
              <a:t>Http DELETE routing/{id}</a:t>
            </a:r>
          </a:p>
        </p:txBody>
      </p:sp>
      <p:sp>
        <p:nvSpPr>
          <p:cNvPr id="46" name="TextBox 45">
            <a:extLst>
              <a:ext uri="{FF2B5EF4-FFF2-40B4-BE49-F238E27FC236}">
                <a16:creationId xmlns:a16="http://schemas.microsoft.com/office/drawing/2014/main" id="{059F4524-57E0-4698-941E-7E4228444C06}"/>
              </a:ext>
            </a:extLst>
          </p:cNvPr>
          <p:cNvSpPr txBox="1"/>
          <p:nvPr/>
        </p:nvSpPr>
        <p:spPr>
          <a:xfrm>
            <a:off x="4223346" y="6199203"/>
            <a:ext cx="3853542" cy="461665"/>
          </a:xfrm>
          <a:prstGeom prst="rect">
            <a:avLst/>
          </a:prstGeom>
          <a:solidFill>
            <a:schemeClr val="bg1">
              <a:alpha val="83000"/>
            </a:schemeClr>
          </a:solidFill>
        </p:spPr>
        <p:txBody>
          <a:bodyPr wrap="square" rtlCol="0">
            <a:spAutoFit/>
          </a:bodyPr>
          <a:lstStyle/>
          <a:p>
            <a:pPr algn="ctr"/>
            <a:r>
              <a:rPr lang="en-US" sz="2400" dirty="0"/>
              <a:t>200</a:t>
            </a:r>
          </a:p>
        </p:txBody>
      </p:sp>
      <p:sp>
        <p:nvSpPr>
          <p:cNvPr id="19" name="TextBox 18">
            <a:extLst>
              <a:ext uri="{FF2B5EF4-FFF2-40B4-BE49-F238E27FC236}">
                <a16:creationId xmlns:a16="http://schemas.microsoft.com/office/drawing/2014/main" id="{96162208-CA55-48D0-A5EA-E6A9497EB477}"/>
              </a:ext>
            </a:extLst>
          </p:cNvPr>
          <p:cNvSpPr txBox="1"/>
          <p:nvPr/>
        </p:nvSpPr>
        <p:spPr>
          <a:xfrm>
            <a:off x="2127378" y="1169432"/>
            <a:ext cx="595914" cy="5693866"/>
          </a:xfrm>
          <a:prstGeom prst="rect">
            <a:avLst/>
          </a:prstGeom>
          <a:noFill/>
        </p:spPr>
        <p:txBody>
          <a:bodyPr wrap="square" rtlCol="0">
            <a:spAutoFit/>
          </a:bodyPr>
          <a:lstStyle/>
          <a:p>
            <a:r>
              <a:rPr lang="pl-PL" sz="7200" dirty="0"/>
              <a:t>C</a:t>
            </a:r>
          </a:p>
          <a:p>
            <a:endParaRPr lang="pl-PL" sz="3200" dirty="0"/>
          </a:p>
          <a:p>
            <a:r>
              <a:rPr lang="pl-PL" sz="7200" dirty="0"/>
              <a:t>R</a:t>
            </a:r>
          </a:p>
          <a:p>
            <a:endParaRPr lang="pl-PL" sz="4000" dirty="0"/>
          </a:p>
          <a:p>
            <a:r>
              <a:rPr lang="pl-PL" sz="7200" dirty="0"/>
              <a:t>U D</a:t>
            </a:r>
            <a:endParaRPr lang="en-US" sz="7200" dirty="0"/>
          </a:p>
        </p:txBody>
      </p:sp>
    </p:spTree>
    <p:extLst>
      <p:ext uri="{BB962C8B-B14F-4D97-AF65-F5344CB8AC3E}">
        <p14:creationId xmlns:p14="http://schemas.microsoft.com/office/powerpoint/2010/main" val="490260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C196351-8E6F-427D-B2B1-233E8F0BDDF9}"/>
              </a:ext>
            </a:extLst>
          </p:cNvPr>
          <p:cNvSpPr txBox="1">
            <a:spLocks/>
          </p:cNvSpPr>
          <p:nvPr/>
        </p:nvSpPr>
        <p:spPr>
          <a:xfrm>
            <a:off x="641463" y="117567"/>
            <a:ext cx="10909073" cy="9579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000" dirty="0">
                <a:solidFill>
                  <a:schemeClr val="bg2">
                    <a:lumMod val="25000"/>
                  </a:schemeClr>
                </a:solidFill>
                <a:latin typeface="Segoe UI" panose="020B0502040204020203" pitchFamily="34" charset="0"/>
                <a:cs typeface="Segoe UI" panose="020B0502040204020203" pitchFamily="34" charset="0"/>
              </a:rPr>
              <a:t>HTTP Codes</a:t>
            </a:r>
          </a:p>
        </p:txBody>
      </p:sp>
      <p:sp>
        <p:nvSpPr>
          <p:cNvPr id="7" name="Title 1">
            <a:extLst>
              <a:ext uri="{FF2B5EF4-FFF2-40B4-BE49-F238E27FC236}">
                <a16:creationId xmlns:a16="http://schemas.microsoft.com/office/drawing/2014/main" id="{AB8F7288-8D0D-4C00-89AF-8D001D0B7E3B}"/>
              </a:ext>
            </a:extLst>
          </p:cNvPr>
          <p:cNvSpPr txBox="1">
            <a:spLocks/>
          </p:cNvSpPr>
          <p:nvPr/>
        </p:nvSpPr>
        <p:spPr>
          <a:xfrm>
            <a:off x="641462" y="895739"/>
            <a:ext cx="10909073" cy="5962261"/>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70000"/>
              </a:lnSpc>
            </a:pPr>
            <a:r>
              <a:rPr lang="pl-PL" sz="6000" dirty="0">
                <a:solidFill>
                  <a:schemeClr val="bg2">
                    <a:lumMod val="25000"/>
                  </a:schemeClr>
                </a:solidFill>
                <a:latin typeface="Segoe UI" panose="020B0502040204020203" pitchFamily="34" charset="0"/>
                <a:cs typeface="Segoe UI" panose="020B0502040204020203" pitchFamily="34" charset="0"/>
              </a:rPr>
              <a:t>1xx:	</a:t>
            </a:r>
            <a:r>
              <a:rPr lang="en-US" sz="6000" dirty="0">
                <a:solidFill>
                  <a:schemeClr val="bg2">
                    <a:lumMod val="25000"/>
                  </a:schemeClr>
                </a:solidFill>
                <a:latin typeface="Segoe UI" panose="020B0502040204020203" pitchFamily="34" charset="0"/>
                <a:cs typeface="Segoe UI" panose="020B0502040204020203" pitchFamily="34" charset="0"/>
              </a:rPr>
              <a:t>Information</a:t>
            </a:r>
            <a:endParaRPr lang="pl-PL" sz="6000" dirty="0">
              <a:solidFill>
                <a:schemeClr val="bg2">
                  <a:lumMod val="25000"/>
                </a:schemeClr>
              </a:solidFill>
              <a:latin typeface="Segoe UI" panose="020B0502040204020203" pitchFamily="34" charset="0"/>
              <a:cs typeface="Segoe UI" panose="020B0502040204020203" pitchFamily="34" charset="0"/>
            </a:endParaRPr>
          </a:p>
          <a:p>
            <a:pPr>
              <a:lnSpc>
                <a:spcPct val="170000"/>
              </a:lnSpc>
            </a:pPr>
            <a:r>
              <a:rPr lang="pl-PL" sz="6000" dirty="0">
                <a:solidFill>
                  <a:schemeClr val="bg2">
                    <a:lumMod val="25000"/>
                  </a:schemeClr>
                </a:solidFill>
                <a:latin typeface="Segoe UI" panose="020B0502040204020203" pitchFamily="34" charset="0"/>
                <a:cs typeface="Segoe UI" panose="020B0502040204020203" pitchFamily="34" charset="0"/>
              </a:rPr>
              <a:t>2xx: 	</a:t>
            </a:r>
            <a:r>
              <a:rPr lang="en-US" sz="6000" dirty="0">
                <a:solidFill>
                  <a:schemeClr val="bg2">
                    <a:lumMod val="25000"/>
                  </a:schemeClr>
                </a:solidFill>
                <a:latin typeface="Segoe UI" panose="020B0502040204020203" pitchFamily="34" charset="0"/>
                <a:cs typeface="Segoe UI" panose="020B0502040204020203" pitchFamily="34" charset="0"/>
              </a:rPr>
              <a:t>Success</a:t>
            </a:r>
            <a:endParaRPr lang="pl-PL" sz="6000" dirty="0">
              <a:solidFill>
                <a:schemeClr val="bg2">
                  <a:lumMod val="25000"/>
                </a:schemeClr>
              </a:solidFill>
              <a:latin typeface="Segoe UI" panose="020B0502040204020203" pitchFamily="34" charset="0"/>
              <a:cs typeface="Segoe UI" panose="020B0502040204020203" pitchFamily="34" charset="0"/>
            </a:endParaRPr>
          </a:p>
          <a:p>
            <a:pPr>
              <a:lnSpc>
                <a:spcPct val="170000"/>
              </a:lnSpc>
            </a:pPr>
            <a:r>
              <a:rPr lang="pl-PL" sz="6000" dirty="0">
                <a:solidFill>
                  <a:schemeClr val="bg2">
                    <a:lumMod val="25000"/>
                  </a:schemeClr>
                </a:solidFill>
                <a:latin typeface="Segoe UI" panose="020B0502040204020203" pitchFamily="34" charset="0"/>
                <a:cs typeface="Segoe UI" panose="020B0502040204020203" pitchFamily="34" charset="0"/>
              </a:rPr>
              <a:t>3xx: 	</a:t>
            </a:r>
            <a:r>
              <a:rPr lang="pl-PL" sz="6000" dirty="0" err="1">
                <a:solidFill>
                  <a:schemeClr val="bg2">
                    <a:lumMod val="25000"/>
                  </a:schemeClr>
                </a:solidFill>
                <a:latin typeface="Segoe UI" panose="020B0502040204020203" pitchFamily="34" charset="0"/>
                <a:cs typeface="Segoe UI" panose="020B0502040204020203" pitchFamily="34" charset="0"/>
              </a:rPr>
              <a:t>Redirection</a:t>
            </a:r>
            <a:endParaRPr lang="pl-PL" sz="6000" dirty="0">
              <a:solidFill>
                <a:schemeClr val="bg2">
                  <a:lumMod val="25000"/>
                </a:schemeClr>
              </a:solidFill>
              <a:latin typeface="Segoe UI" panose="020B0502040204020203" pitchFamily="34" charset="0"/>
              <a:cs typeface="Segoe UI" panose="020B0502040204020203" pitchFamily="34" charset="0"/>
            </a:endParaRPr>
          </a:p>
          <a:p>
            <a:pPr>
              <a:lnSpc>
                <a:spcPct val="170000"/>
              </a:lnSpc>
            </a:pPr>
            <a:r>
              <a:rPr lang="pl-PL" sz="6000" dirty="0">
                <a:solidFill>
                  <a:schemeClr val="bg2">
                    <a:lumMod val="25000"/>
                  </a:schemeClr>
                </a:solidFill>
                <a:latin typeface="Segoe UI" panose="020B0502040204020203" pitchFamily="34" charset="0"/>
                <a:cs typeface="Segoe UI" panose="020B0502040204020203" pitchFamily="34" charset="0"/>
              </a:rPr>
              <a:t>4xx:	Client Error – </a:t>
            </a:r>
            <a:r>
              <a:rPr lang="en-US" sz="6000" dirty="0">
                <a:solidFill>
                  <a:schemeClr val="bg2">
                    <a:lumMod val="25000"/>
                  </a:schemeClr>
                </a:solidFill>
                <a:latin typeface="Segoe UI" panose="020B0502040204020203" pitchFamily="34" charset="0"/>
                <a:cs typeface="Segoe UI" panose="020B0502040204020203" pitchFamily="34" charset="0"/>
              </a:rPr>
              <a:t>You did screw up</a:t>
            </a:r>
            <a:endParaRPr lang="pl-PL" sz="6000" dirty="0">
              <a:solidFill>
                <a:schemeClr val="bg2">
                  <a:lumMod val="25000"/>
                </a:schemeClr>
              </a:solidFill>
              <a:latin typeface="Segoe UI" panose="020B0502040204020203" pitchFamily="34" charset="0"/>
              <a:cs typeface="Segoe UI" panose="020B0502040204020203" pitchFamily="34" charset="0"/>
            </a:endParaRPr>
          </a:p>
          <a:p>
            <a:pPr>
              <a:lnSpc>
                <a:spcPct val="170000"/>
              </a:lnSpc>
            </a:pPr>
            <a:r>
              <a:rPr lang="pl-PL" sz="6000" dirty="0">
                <a:solidFill>
                  <a:schemeClr val="bg2">
                    <a:lumMod val="25000"/>
                  </a:schemeClr>
                </a:solidFill>
                <a:latin typeface="Segoe UI" panose="020B0502040204020203" pitchFamily="34" charset="0"/>
                <a:cs typeface="Segoe UI" panose="020B0502040204020203" pitchFamily="34" charset="0"/>
              </a:rPr>
              <a:t>5xx:	Server Error – I </a:t>
            </a:r>
            <a:r>
              <a:rPr lang="pl-PL" sz="6000" dirty="0" err="1">
                <a:solidFill>
                  <a:schemeClr val="bg2">
                    <a:lumMod val="25000"/>
                  </a:schemeClr>
                </a:solidFill>
                <a:latin typeface="Segoe UI" panose="020B0502040204020203" pitchFamily="34" charset="0"/>
                <a:cs typeface="Segoe UI" panose="020B0502040204020203" pitchFamily="34" charset="0"/>
              </a:rPr>
              <a:t>did</a:t>
            </a:r>
            <a:r>
              <a:rPr lang="pl-PL" sz="6000" dirty="0">
                <a:solidFill>
                  <a:schemeClr val="bg2">
                    <a:lumMod val="25000"/>
                  </a:schemeClr>
                </a:solidFill>
                <a:latin typeface="Segoe UI" panose="020B0502040204020203" pitchFamily="34" charset="0"/>
                <a:cs typeface="Segoe UI" panose="020B0502040204020203" pitchFamily="34" charset="0"/>
              </a:rPr>
              <a:t> </a:t>
            </a:r>
            <a:r>
              <a:rPr lang="pl-PL" sz="6000" dirty="0" err="1">
                <a:solidFill>
                  <a:schemeClr val="bg2">
                    <a:lumMod val="25000"/>
                  </a:schemeClr>
                </a:solidFill>
                <a:latin typeface="Segoe UI" panose="020B0502040204020203" pitchFamily="34" charset="0"/>
                <a:cs typeface="Segoe UI" panose="020B0502040204020203" pitchFamily="34" charset="0"/>
              </a:rPr>
              <a:t>screw</a:t>
            </a:r>
            <a:r>
              <a:rPr lang="pl-PL" sz="6000" dirty="0">
                <a:solidFill>
                  <a:schemeClr val="bg2">
                    <a:lumMod val="25000"/>
                  </a:schemeClr>
                </a:solidFill>
                <a:latin typeface="Segoe UI" panose="020B0502040204020203" pitchFamily="34" charset="0"/>
                <a:cs typeface="Segoe UI" panose="020B0502040204020203" pitchFamily="34" charset="0"/>
              </a:rPr>
              <a:t> </a:t>
            </a:r>
            <a:r>
              <a:rPr lang="pl-PL" sz="6000" dirty="0" err="1">
                <a:solidFill>
                  <a:schemeClr val="bg2">
                    <a:lumMod val="25000"/>
                  </a:schemeClr>
                </a:solidFill>
                <a:latin typeface="Segoe UI" panose="020B0502040204020203" pitchFamily="34" charset="0"/>
                <a:cs typeface="Segoe UI" panose="020B0502040204020203" pitchFamily="34" charset="0"/>
              </a:rPr>
              <a:t>up</a:t>
            </a:r>
            <a:endParaRPr lang="en-US" sz="6000" dirty="0">
              <a:solidFill>
                <a:schemeClr val="bg2">
                  <a:lumMod val="2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697071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l-PL" dirty="0" err="1"/>
              <a:t>gRPC</a:t>
            </a:r>
            <a:endParaRPr lang="en-US" dirty="0"/>
          </a:p>
        </p:txBody>
      </p:sp>
      <p:sp>
        <p:nvSpPr>
          <p:cNvPr id="5" name="Text Placeholder 4"/>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4234984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6B68974-4BEF-44D1-A6FC-B36AF0DB970A}"/>
              </a:ext>
            </a:extLst>
          </p:cNvPr>
          <p:cNvPicPr>
            <a:picLocks noChangeAspect="1"/>
          </p:cNvPicPr>
          <p:nvPr/>
        </p:nvPicPr>
        <p:blipFill>
          <a:blip r:embed="rId2"/>
          <a:stretch>
            <a:fillRect/>
          </a:stretch>
        </p:blipFill>
        <p:spPr>
          <a:xfrm>
            <a:off x="0" y="440978"/>
            <a:ext cx="12192000" cy="5976043"/>
          </a:xfrm>
          <a:prstGeom prst="rect">
            <a:avLst/>
          </a:prstGeom>
        </p:spPr>
      </p:pic>
    </p:spTree>
    <p:extLst>
      <p:ext uri="{BB962C8B-B14F-4D97-AF65-F5344CB8AC3E}">
        <p14:creationId xmlns:p14="http://schemas.microsoft.com/office/powerpoint/2010/main" val="190095482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C92A7D9E-D078-4DF0-A47C-E85B368EED21}"/>
              </a:ext>
            </a:extLst>
          </p:cNvPr>
          <p:cNvSpPr>
            <a:spLocks noGrp="1"/>
          </p:cNvSpPr>
          <p:nvPr>
            <p:ph type="body" sz="quarter" idx="10"/>
          </p:nvPr>
        </p:nvSpPr>
        <p:spPr>
          <a:xfrm>
            <a:off x="269239" y="1189177"/>
            <a:ext cx="11653523" cy="4046236"/>
          </a:xfrm>
        </p:spPr>
        <p:txBody>
          <a:bodyPr/>
          <a:lstStyle/>
          <a:p>
            <a:r>
              <a:rPr lang="pl-PL" dirty="0" err="1">
                <a:solidFill>
                  <a:schemeClr val="bg2">
                    <a:lumMod val="25000"/>
                  </a:schemeClr>
                </a:solidFill>
              </a:rPr>
              <a:t>Binary</a:t>
            </a:r>
            <a:r>
              <a:rPr lang="pl-PL" dirty="0">
                <a:solidFill>
                  <a:schemeClr val="bg2">
                    <a:lumMod val="25000"/>
                  </a:schemeClr>
                </a:solidFill>
              </a:rPr>
              <a:t> </a:t>
            </a:r>
            <a:r>
              <a:rPr lang="pl-PL" dirty="0" err="1">
                <a:solidFill>
                  <a:schemeClr val="bg2">
                    <a:lumMod val="25000"/>
                  </a:schemeClr>
                </a:solidFill>
              </a:rPr>
              <a:t>communication</a:t>
            </a:r>
            <a:endParaRPr lang="pl-PL" dirty="0">
              <a:solidFill>
                <a:schemeClr val="bg2">
                  <a:lumMod val="25000"/>
                </a:schemeClr>
              </a:solidFill>
            </a:endParaRPr>
          </a:p>
          <a:p>
            <a:r>
              <a:rPr lang="pl-PL" dirty="0" err="1">
                <a:solidFill>
                  <a:schemeClr val="bg2">
                    <a:lumMod val="25000"/>
                  </a:schemeClr>
                </a:solidFill>
              </a:rPr>
              <a:t>Contract-based</a:t>
            </a:r>
            <a:endParaRPr lang="pl-PL" dirty="0">
              <a:solidFill>
                <a:schemeClr val="bg2">
                  <a:lumMod val="25000"/>
                </a:schemeClr>
              </a:solidFill>
            </a:endParaRPr>
          </a:p>
          <a:p>
            <a:r>
              <a:rPr lang="pl-PL" dirty="0" err="1">
                <a:solidFill>
                  <a:schemeClr val="bg2">
                    <a:lumMod val="25000"/>
                  </a:schemeClr>
                </a:solidFill>
              </a:rPr>
              <a:t>Available</a:t>
            </a:r>
            <a:r>
              <a:rPr lang="pl-PL" dirty="0">
                <a:solidFill>
                  <a:schemeClr val="bg2">
                    <a:lumMod val="25000"/>
                  </a:schemeClr>
                </a:solidFill>
              </a:rPr>
              <a:t> </a:t>
            </a:r>
            <a:r>
              <a:rPr lang="pl-PL" dirty="0" err="1">
                <a:solidFill>
                  <a:schemeClr val="bg2">
                    <a:lumMod val="25000"/>
                  </a:schemeClr>
                </a:solidFill>
              </a:rPr>
              <a:t>across</a:t>
            </a:r>
            <a:r>
              <a:rPr lang="pl-PL" dirty="0">
                <a:solidFill>
                  <a:schemeClr val="bg2">
                    <a:lumMod val="25000"/>
                  </a:schemeClr>
                </a:solidFill>
              </a:rPr>
              <a:t> </a:t>
            </a:r>
            <a:r>
              <a:rPr lang="pl-PL" dirty="0" err="1">
                <a:solidFill>
                  <a:schemeClr val="bg2">
                    <a:lumMod val="25000"/>
                  </a:schemeClr>
                </a:solidFill>
              </a:rPr>
              <a:t>ecosystems</a:t>
            </a:r>
            <a:endParaRPr lang="pl-PL" dirty="0">
              <a:solidFill>
                <a:schemeClr val="bg2">
                  <a:lumMod val="25000"/>
                </a:schemeClr>
              </a:solidFill>
            </a:endParaRPr>
          </a:p>
          <a:p>
            <a:r>
              <a:rPr lang="pl-PL" dirty="0" err="1">
                <a:solidFill>
                  <a:schemeClr val="bg2">
                    <a:lumMod val="25000"/>
                  </a:schemeClr>
                </a:solidFill>
              </a:rPr>
              <a:t>Secure</a:t>
            </a:r>
            <a:r>
              <a:rPr lang="pl-PL" dirty="0">
                <a:solidFill>
                  <a:schemeClr val="bg2">
                    <a:lumMod val="25000"/>
                  </a:schemeClr>
                </a:solidFill>
              </a:rPr>
              <a:t> by </a:t>
            </a:r>
            <a:r>
              <a:rPr lang="pl-PL" dirty="0" err="1">
                <a:solidFill>
                  <a:schemeClr val="bg2">
                    <a:lumMod val="25000"/>
                  </a:schemeClr>
                </a:solidFill>
              </a:rPr>
              <a:t>default</a:t>
            </a:r>
            <a:r>
              <a:rPr lang="pl-PL" dirty="0">
                <a:solidFill>
                  <a:schemeClr val="bg2">
                    <a:lumMod val="25000"/>
                  </a:schemeClr>
                </a:solidFill>
              </a:rPr>
              <a:t> (</a:t>
            </a:r>
            <a:r>
              <a:rPr lang="pl-PL" dirty="0" err="1">
                <a:solidFill>
                  <a:schemeClr val="bg2">
                    <a:lumMod val="25000"/>
                  </a:schemeClr>
                </a:solidFill>
              </a:rPr>
              <a:t>requires</a:t>
            </a:r>
            <a:r>
              <a:rPr lang="pl-PL" dirty="0">
                <a:solidFill>
                  <a:schemeClr val="bg2">
                    <a:lumMod val="25000"/>
                  </a:schemeClr>
                </a:solidFill>
              </a:rPr>
              <a:t> HTTP/2, TLS, SSL)</a:t>
            </a:r>
          </a:p>
          <a:p>
            <a:r>
              <a:rPr lang="pl-PL" dirty="0" err="1">
                <a:solidFill>
                  <a:schemeClr val="bg2">
                    <a:lumMod val="25000"/>
                  </a:schemeClr>
                </a:solidFill>
              </a:rPr>
              <a:t>Uni</a:t>
            </a:r>
            <a:r>
              <a:rPr lang="pl-PL" dirty="0">
                <a:solidFill>
                  <a:schemeClr val="bg2">
                    <a:lumMod val="25000"/>
                  </a:schemeClr>
                </a:solidFill>
              </a:rPr>
              <a:t> and Bi </a:t>
            </a:r>
            <a:r>
              <a:rPr lang="pl-PL" dirty="0" err="1">
                <a:solidFill>
                  <a:schemeClr val="bg2">
                    <a:lumMod val="25000"/>
                  </a:schemeClr>
                </a:solidFill>
              </a:rPr>
              <a:t>directional</a:t>
            </a:r>
            <a:r>
              <a:rPr lang="pl-PL" dirty="0">
                <a:solidFill>
                  <a:schemeClr val="bg2">
                    <a:lumMod val="25000"/>
                  </a:schemeClr>
                </a:solidFill>
              </a:rPr>
              <a:t> streaming</a:t>
            </a:r>
          </a:p>
          <a:p>
            <a:endParaRPr lang="en-US" dirty="0">
              <a:solidFill>
                <a:schemeClr val="bg2">
                  <a:lumMod val="25000"/>
                </a:schemeClr>
              </a:solidFill>
            </a:endParaRPr>
          </a:p>
        </p:txBody>
      </p:sp>
      <p:sp>
        <p:nvSpPr>
          <p:cNvPr id="4" name="Title 3">
            <a:extLst>
              <a:ext uri="{FF2B5EF4-FFF2-40B4-BE49-F238E27FC236}">
                <a16:creationId xmlns:a16="http://schemas.microsoft.com/office/drawing/2014/main" id="{10D34D71-B496-44C2-BC69-0978F6A6C248}"/>
              </a:ext>
            </a:extLst>
          </p:cNvPr>
          <p:cNvSpPr>
            <a:spLocks noGrp="1"/>
          </p:cNvSpPr>
          <p:nvPr>
            <p:ph type="title"/>
          </p:nvPr>
        </p:nvSpPr>
        <p:spPr/>
        <p:txBody>
          <a:bodyPr/>
          <a:lstStyle/>
          <a:p>
            <a:r>
              <a:rPr lang="pl-PL" dirty="0" err="1">
                <a:solidFill>
                  <a:schemeClr val="bg2">
                    <a:lumMod val="25000"/>
                  </a:schemeClr>
                </a:solidFill>
              </a:rPr>
              <a:t>What</a:t>
            </a:r>
            <a:r>
              <a:rPr lang="pl-PL" dirty="0">
                <a:solidFill>
                  <a:schemeClr val="bg2">
                    <a:lumMod val="25000"/>
                  </a:schemeClr>
                </a:solidFill>
              </a:rPr>
              <a:t> </a:t>
            </a:r>
            <a:r>
              <a:rPr lang="pl-PL" dirty="0" err="1">
                <a:solidFill>
                  <a:schemeClr val="bg2">
                    <a:lumMod val="25000"/>
                  </a:schemeClr>
                </a:solidFill>
              </a:rPr>
              <a:t>is</a:t>
            </a:r>
            <a:r>
              <a:rPr lang="pl-PL" dirty="0">
                <a:solidFill>
                  <a:schemeClr val="bg2">
                    <a:lumMod val="25000"/>
                  </a:schemeClr>
                </a:solidFill>
              </a:rPr>
              <a:t> </a:t>
            </a:r>
            <a:r>
              <a:rPr lang="pl-PL" dirty="0" err="1">
                <a:solidFill>
                  <a:schemeClr val="bg2">
                    <a:lumMod val="25000"/>
                  </a:schemeClr>
                </a:solidFill>
              </a:rPr>
              <a:t>gRPC</a:t>
            </a:r>
            <a:r>
              <a:rPr lang="pl-PL" dirty="0">
                <a:solidFill>
                  <a:schemeClr val="bg2">
                    <a:lumMod val="25000"/>
                  </a:schemeClr>
                </a:solidFill>
              </a:rPr>
              <a:t>?</a:t>
            </a:r>
            <a:endParaRPr lang="en-US" dirty="0">
              <a:solidFill>
                <a:schemeClr val="bg2">
                  <a:lumMod val="25000"/>
                </a:schemeClr>
              </a:solidFill>
            </a:endParaRPr>
          </a:p>
        </p:txBody>
      </p:sp>
    </p:spTree>
    <p:extLst>
      <p:ext uri="{BB962C8B-B14F-4D97-AF65-F5344CB8AC3E}">
        <p14:creationId xmlns:p14="http://schemas.microsoft.com/office/powerpoint/2010/main" val="3708949139"/>
      </p:ext>
    </p:extLst>
  </p:cSld>
  <p:clrMapOvr>
    <a:masterClrMapping/>
  </p:clrMapOvr>
  <p:transition>
    <p:fade/>
  </p:transition>
</p:sld>
</file>

<file path=ppt/theme/theme1.xml><?xml version="1.0" encoding="utf-8"?>
<a:theme xmlns:a="http://schemas.openxmlformats.org/drawingml/2006/main" name="1_Dotnet_Template">
  <a:themeElements>
    <a:clrScheme name="Dotnet">
      <a:dk1>
        <a:srgbClr val="505050"/>
      </a:dk1>
      <a:lt1>
        <a:srgbClr val="FFFFFF"/>
      </a:lt1>
      <a:dk2>
        <a:srgbClr val="7030A0"/>
      </a:dk2>
      <a:lt2>
        <a:srgbClr val="F2F2F2"/>
      </a:lt2>
      <a:accent1>
        <a:srgbClr val="7030A0"/>
      </a:accent1>
      <a:accent2>
        <a:srgbClr val="0078D7"/>
      </a:accent2>
      <a:accent3>
        <a:srgbClr val="00827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Connect_2016_SlideTemplate.potx" id="{C234CE7A-26D5-49BB-B05A-16F212610622}" vid="{5650B0BA-FAE4-45A0-B96B-B7C7DED0CDE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Properties xmlns="http://schemas.microsoft.com/sharepoint/v3" xsi:nil="true"/>
    <_ip_UnifiedCompliancePolicyUIAction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2F88B0CCF1BBA489747F146E6B5E06D" ma:contentTypeVersion="10" ma:contentTypeDescription="Create a new document." ma:contentTypeScope="" ma:versionID="e1162cc15dbfb914ec52a789942caef8">
  <xsd:schema xmlns:xsd="http://www.w3.org/2001/XMLSchema" xmlns:xs="http://www.w3.org/2001/XMLSchema" xmlns:p="http://schemas.microsoft.com/office/2006/metadata/properties" xmlns:ns1="http://schemas.microsoft.com/sharepoint/v3" xmlns:ns2="569b343d-e775-480b-9b2b-6a6986deb9b0" xmlns:ns3="11245976-3b4d-4794-a754-317688483df2" targetNamespace="http://schemas.microsoft.com/office/2006/metadata/properties" ma:root="true" ma:fieldsID="158813283217a5160f6383901b0d05a5" ns1:_="" ns2:_="" ns3:_="">
    <xsd:import namespace="http://schemas.microsoft.com/sharepoint/v3"/>
    <xsd:import namespace="569b343d-e775-480b-9b2b-6a6986deb9b0"/>
    <xsd:import namespace="11245976-3b4d-4794-a754-317688483df2"/>
    <xsd:element name="properties">
      <xsd:complexType>
        <xsd:sequence>
          <xsd:element name="documentManagement">
            <xsd:complexType>
              <xsd:all>
                <xsd:element ref="ns1:_ip_UnifiedCompliancePolicyProperties" minOccurs="0"/>
                <xsd:element ref="ns1:_ip_UnifiedCompliancePolicyUIAction" minOccurs="0"/>
                <xsd:element ref="ns2:MediaServiceMetadata" minOccurs="0"/>
                <xsd:element ref="ns2:MediaServiceFastMetadata" minOccurs="0"/>
                <xsd:element ref="ns2:MediaServiceAutoTags" minOccurs="0"/>
                <xsd:element ref="ns3:SharedWithUsers" minOccurs="0"/>
                <xsd:element ref="ns3:SharedWithDetails" minOccurs="0"/>
                <xsd:element ref="ns3:LastSharedByUser" minOccurs="0"/>
                <xsd:element ref="ns3:LastSharedByTim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8" nillable="true" ma:displayName="Unified Compliance Policy Properties" ma:description="" ma:hidden="true" ma:internalName="_ip_UnifiedCompliancePolicyProperties">
      <xsd:simpleType>
        <xsd:restriction base="dms:Note"/>
      </xsd:simpleType>
    </xsd:element>
    <xsd:element name="_ip_UnifiedCompliancePolicyUIAction" ma:index="9"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69b343d-e775-480b-9b2b-6a6986deb9b0"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AutoTags" ma:index="12" nillable="true" ma:displayName="MediaServiceAutoTags" ma:description="" ma:internalName="MediaServiceAutoTags" ma:readOnly="true">
      <xsd:simpleType>
        <xsd:restriction base="dms:Text"/>
      </xsd:simpleType>
    </xsd:element>
    <xsd:element name="MediaServiceOCR" ma:index="17" nillable="true" ma:displayName="MediaServiceOCR" ma:description=""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1245976-3b4d-4794-a754-317688483df2" elementFormDefault="qualified">
    <xsd:import namespace="http://schemas.microsoft.com/office/2006/documentManagement/types"/>
    <xsd:import namespace="http://schemas.microsoft.com/office/infopath/2007/PartnerControls"/>
    <xsd:element name="SharedWithUsers" ma:index="13"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description="" ma:internalName="SharedWithDetails" ma:readOnly="true">
      <xsd:simpleType>
        <xsd:restriction base="dms:Note">
          <xsd:maxLength value="255"/>
        </xsd:restriction>
      </xsd:simpleType>
    </xsd:element>
    <xsd:element name="LastSharedByUser" ma:index="15" nillable="true" ma:displayName="Last Shared By User" ma:description="" ma:hidden="true" ma:internalName="LastSharedByUser" ma:readOnly="true">
      <xsd:simpleType>
        <xsd:restriction base="dms:Note"/>
      </xsd:simpleType>
    </xsd:element>
    <xsd:element name="LastSharedByTime" ma:index="16" nillable="true" ma:displayName="Last Shared By Time" ma:description=""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23E43D6-DB2F-4C33-A8C8-D28F777A5DE7}">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microsoft.com/sharepoint/v3"/>
    <ds:schemaRef ds:uri="http://schemas.openxmlformats.org/package/2006/metadata/core-properties"/>
    <ds:schemaRef ds:uri="http://purl.org/dc/terms/"/>
    <ds:schemaRef ds:uri="11245976-3b4d-4794-a754-317688483df2"/>
    <ds:schemaRef ds:uri="569b343d-e775-480b-9b2b-6a6986deb9b0"/>
    <ds:schemaRef ds:uri="http://www.w3.org/XML/1998/namespace"/>
    <ds:schemaRef ds:uri="http://purl.org/dc/dcmitype/"/>
  </ds:schemaRefs>
</ds:datastoreItem>
</file>

<file path=customXml/itemProps2.xml><?xml version="1.0" encoding="utf-8"?>
<ds:datastoreItem xmlns:ds="http://schemas.openxmlformats.org/officeDocument/2006/customXml" ds:itemID="{345A321A-8CE3-45D5-9A72-BB0D8FA29E2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69b343d-e775-480b-9b2b-6a6986deb9b0"/>
    <ds:schemaRef ds:uri="11245976-3b4d-4794-a754-317688483df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93821A7-5528-48BE-BD00-067FBFDD28D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DotnetTeam_PresentationTemplate</Template>
  <TotalTime>8699</TotalTime>
  <Words>2215</Words>
  <Application>Microsoft Office PowerPoint</Application>
  <PresentationFormat>Widescreen</PresentationFormat>
  <Paragraphs>413</Paragraphs>
  <Slides>41</Slides>
  <Notes>14</Notes>
  <HiddenSlides>6</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41</vt:i4>
      </vt:variant>
    </vt:vector>
  </HeadingPairs>
  <TitlesOfParts>
    <vt:vector size="50" baseType="lpstr">
      <vt:lpstr>-apple-system</vt:lpstr>
      <vt:lpstr>Arial</vt:lpstr>
      <vt:lpstr>Calibri</vt:lpstr>
      <vt:lpstr>Consolas</vt:lpstr>
      <vt:lpstr>Courier New</vt:lpstr>
      <vt:lpstr>Segoe UI</vt:lpstr>
      <vt:lpstr>Segoe UI Light</vt:lpstr>
      <vt:lpstr>Wingdings</vt:lpstr>
      <vt:lpstr>1_Dotnet_Template</vt:lpstr>
      <vt:lpstr>REST API</vt:lpstr>
      <vt:lpstr>REST(ful)</vt:lpstr>
      <vt:lpstr>REST</vt:lpstr>
      <vt:lpstr>REST(ful)</vt:lpstr>
      <vt:lpstr>HTTP REST CRUD</vt:lpstr>
      <vt:lpstr>PowerPoint Presentation</vt:lpstr>
      <vt:lpstr>gRPC</vt:lpstr>
      <vt:lpstr>PowerPoint Presentation</vt:lpstr>
      <vt:lpstr>What is gRPC?</vt:lpstr>
      <vt:lpstr>gRPC for the Web</vt:lpstr>
      <vt:lpstr>gRPC so  where?</vt:lpstr>
      <vt:lpstr>Contracts</vt:lpstr>
      <vt:lpstr>PowerPoint Presentation</vt:lpstr>
      <vt:lpstr>ProtoBuf is fast</vt:lpstr>
      <vt:lpstr>Example .NET</vt:lpstr>
      <vt:lpstr>ASP.NET Core configuration</vt:lpstr>
      <vt:lpstr>Add proto</vt:lpstr>
      <vt:lpstr>Introduce gRPC to generate classes</vt:lpstr>
      <vt:lpstr>Other types</vt:lpstr>
      <vt:lpstr>gRPC Client</vt:lpstr>
      <vt:lpstr>gRPC Client call service</vt:lpstr>
      <vt:lpstr>GraphQL</vt:lpstr>
      <vt:lpstr>PowerPoint Presentation</vt:lpstr>
      <vt:lpstr>Comparition</vt:lpstr>
      <vt:lpstr>Matching communication to technology</vt:lpstr>
      <vt:lpstr>REST + .NET Core</vt:lpstr>
      <vt:lpstr>Additional ASP.NET Core Benefits for REST APIs</vt:lpstr>
      <vt:lpstr>Additional ASP.NET Core Benefits for REST APIs</vt:lpstr>
      <vt:lpstr>Production-ready APIs?</vt:lpstr>
      <vt:lpstr>Best practices</vt:lpstr>
      <vt:lpstr>Security</vt:lpstr>
      <vt:lpstr>Testing</vt:lpstr>
      <vt:lpstr>Documentation</vt:lpstr>
      <vt:lpstr>Usage limiting</vt:lpstr>
      <vt:lpstr>Versioning</vt:lpstr>
      <vt:lpstr>Monitoring</vt:lpstr>
      <vt:lpstr>API Gateways</vt:lpstr>
      <vt:lpstr>Closing up</vt:lpstr>
      <vt:lpstr>Summary</vt:lpstr>
      <vt:lpstr>Further reading</vt:lpstr>
      <vt:lpstr>Thanks!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Beth Massi</dc:creator>
  <cp:lastModifiedBy>Joanna Lamch</cp:lastModifiedBy>
  <cp:revision>171</cp:revision>
  <cp:lastPrinted>2018-03-26T22:33:58Z</cp:lastPrinted>
  <dcterms:created xsi:type="dcterms:W3CDTF">2018-01-09T22:22:16Z</dcterms:created>
  <dcterms:modified xsi:type="dcterms:W3CDTF">2020-07-25T19:54:21Z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0x01010022F88B0CCF1BBA489747F146E6B5E06D</vt:lpwstr>
  </property>
  <property fmtid="{D5CDD505-2E9C-101B-9397-08002B2CF9AE}" pid="3" name="MSIP_Label_87ba5c36-b7cf-4793-bbc2-bd5b3a9f95ca_Enabled">
    <vt:lpwstr>True</vt:lpwstr>
  </property>
  <property fmtid="{D5CDD505-2E9C-101B-9397-08002B2CF9AE}" pid="4" name="MSIP_Label_87ba5c36-b7cf-4793-bbc2-bd5b3a9f95ca_SiteId">
    <vt:lpwstr>72f988bf-86f1-41af-91ab-2d7cd011db47</vt:lpwstr>
  </property>
  <property fmtid="{D5CDD505-2E9C-101B-9397-08002B2CF9AE}" pid="5" name="MSIP_Label_87ba5c36-b7cf-4793-bbc2-bd5b3a9f95ca_Owner">
    <vt:lpwstr>bethma@microsoft.com</vt:lpwstr>
  </property>
  <property fmtid="{D5CDD505-2E9C-101B-9397-08002B2CF9AE}" pid="6" name="MSIP_Label_87ba5c36-b7cf-4793-bbc2-bd5b3a9f95ca_SetDate">
    <vt:lpwstr>2018-03-20T23:54:01.5151036Z</vt:lpwstr>
  </property>
  <property fmtid="{D5CDD505-2E9C-101B-9397-08002B2CF9AE}" pid="7" name="MSIP_Label_87ba5c36-b7cf-4793-bbc2-bd5b3a9f95ca_Name">
    <vt:lpwstr>Non-Business</vt:lpwstr>
  </property>
  <property fmtid="{D5CDD505-2E9C-101B-9397-08002B2CF9AE}" pid="8" name="MSIP_Label_87ba5c36-b7cf-4793-bbc2-bd5b3a9f95ca_Application">
    <vt:lpwstr>Microsoft Azure Information Protection</vt:lpwstr>
  </property>
  <property fmtid="{D5CDD505-2E9C-101B-9397-08002B2CF9AE}" pid="9" name="MSIP_Label_87ba5c36-b7cf-4793-bbc2-bd5b3a9f95ca_Extended_MSFT_Method">
    <vt:lpwstr>Manual</vt:lpwstr>
  </property>
  <property fmtid="{D5CDD505-2E9C-101B-9397-08002B2CF9AE}" pid="10" name="Sensitivity">
    <vt:lpwstr>Non-Business</vt:lpwstr>
  </property>
</Properties>
</file>