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59"/>
  </p:notesMasterIdLst>
  <p:handoutMasterIdLst>
    <p:handoutMasterId r:id="rId60"/>
  </p:handoutMasterIdLst>
  <p:sldIdLst>
    <p:sldId id="926" r:id="rId5"/>
    <p:sldId id="929" r:id="rId6"/>
    <p:sldId id="931" r:id="rId7"/>
    <p:sldId id="932" r:id="rId8"/>
    <p:sldId id="933" r:id="rId9"/>
    <p:sldId id="934" r:id="rId10"/>
    <p:sldId id="935" r:id="rId11"/>
    <p:sldId id="907" r:id="rId12"/>
    <p:sldId id="317" r:id="rId13"/>
    <p:sldId id="914" r:id="rId14"/>
    <p:sldId id="915" r:id="rId15"/>
    <p:sldId id="868" r:id="rId16"/>
    <p:sldId id="256" r:id="rId17"/>
    <p:sldId id="257" r:id="rId18"/>
    <p:sldId id="947" r:id="rId19"/>
    <p:sldId id="945" r:id="rId20"/>
    <p:sldId id="948" r:id="rId21"/>
    <p:sldId id="949" r:id="rId22"/>
    <p:sldId id="951" r:id="rId23"/>
    <p:sldId id="963" r:id="rId24"/>
    <p:sldId id="946" r:id="rId25"/>
    <p:sldId id="900" r:id="rId26"/>
    <p:sldId id="908" r:id="rId27"/>
    <p:sldId id="936" r:id="rId28"/>
    <p:sldId id="909" r:id="rId29"/>
    <p:sldId id="910" r:id="rId30"/>
    <p:sldId id="942" r:id="rId31"/>
    <p:sldId id="905" r:id="rId32"/>
    <p:sldId id="912" r:id="rId33"/>
    <p:sldId id="941" r:id="rId34"/>
    <p:sldId id="962" r:id="rId35"/>
    <p:sldId id="911" r:id="rId36"/>
    <p:sldId id="913" r:id="rId37"/>
    <p:sldId id="906" r:id="rId38"/>
    <p:sldId id="950" r:id="rId39"/>
    <p:sldId id="966" r:id="rId40"/>
    <p:sldId id="967" r:id="rId41"/>
    <p:sldId id="959" r:id="rId42"/>
    <p:sldId id="964" r:id="rId43"/>
    <p:sldId id="917" r:id="rId44"/>
    <p:sldId id="953" r:id="rId45"/>
    <p:sldId id="954" r:id="rId46"/>
    <p:sldId id="955" r:id="rId47"/>
    <p:sldId id="956" r:id="rId48"/>
    <p:sldId id="957" r:id="rId49"/>
    <p:sldId id="958" r:id="rId50"/>
    <p:sldId id="960" r:id="rId51"/>
    <p:sldId id="961" r:id="rId52"/>
    <p:sldId id="943" r:id="rId53"/>
    <p:sldId id="952" r:id="rId54"/>
    <p:sldId id="944" r:id="rId55"/>
    <p:sldId id="918" r:id="rId56"/>
    <p:sldId id="902" r:id="rId57"/>
    <p:sldId id="856" r:id="rId5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9F"/>
    <a:srgbClr val="D9D9D9"/>
    <a:srgbClr val="37B786"/>
    <a:srgbClr val="FF0066"/>
    <a:srgbClr val="F8F8F8"/>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80958" autoAdjust="0"/>
  </p:normalViewPr>
  <p:slideViewPr>
    <p:cSldViewPr snapToGrid="0">
      <p:cViewPr varScale="1">
        <p:scale>
          <a:sx n="84" d="100"/>
          <a:sy n="84" d="100"/>
        </p:scale>
        <p:origin x="1585" y="68"/>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A099FAD6-A30D-48C2-9078-E3ABBF3DB113}" type="pres">
      <dgm:prSet presAssocID="{24A9597D-5431-450F-AD87-033459639606}" presName="composite1" presStyleCnt="0"/>
      <dgm:spPr/>
    </dgm:pt>
    <dgm:pt modelId="{CE7B9C02-FA02-4FE7-8A35-3771E3137FA1}" type="pres">
      <dgm:prSet presAssocID="{24A9597D-5431-450F-AD87-033459639606}" presName="ConnectorPoint1" presStyleLbl="lnNode1" presStyleIdx="0" presStyleCnt="2"/>
      <dgm:spPr/>
    </dgm:pt>
    <dgm:pt modelId="{7BBAF3B2-6724-4BBC-AA0E-4365168F175E}" type="pres">
      <dgm:prSet presAssocID="{24A9597D-5431-450F-AD87-033459639606}" presName="DropPinPlaceHolder1" presStyleCnt="0"/>
      <dgm:spPr/>
    </dgm:pt>
    <dgm:pt modelId="{1743731B-2BDA-4ED9-B53D-93D27B287AC9}" type="pres">
      <dgm:prSet presAssocID="{24A9597D-5431-450F-AD87-033459639606}" presName="DropPin1" presStyleLbl="alignNode1" presStyleIdx="0" presStyleCnt="2"/>
      <dgm:spPr/>
    </dgm:pt>
    <dgm:pt modelId="{1C809A49-86E7-4072-8D86-3479C1EC13F5}" type="pres">
      <dgm:prSet presAssocID="{24A9597D-5431-450F-AD87-033459639606}" presName="Ellipse1" presStyleLbl="fgAcc1" presStyleIdx="1" presStyleCnt="3"/>
      <dgm:spPr>
        <a:solidFill>
          <a:schemeClr val="lt2">
            <a:alpha val="90000"/>
            <a:hueOff val="0"/>
            <a:satOff val="0"/>
            <a:lumOff val="0"/>
            <a:alphaOff val="0"/>
          </a:schemeClr>
        </a:solidFill>
        <a:ln>
          <a:noFill/>
        </a:ln>
        <a:effectLst/>
      </dgm:spPr>
    </dgm:pt>
    <dgm:pt modelId="{95595461-2FE4-457B-B15B-56BFDBED4EA1}" type="pres">
      <dgm:prSet presAssocID="{24A9597D-5431-450F-AD87-033459639606}" presName="L2TextContainer1" presStyleLbl="revTx" presStyleIdx="0" presStyleCnt="4">
        <dgm:presLayoutVars>
          <dgm:bulletEnabled val="1"/>
        </dgm:presLayoutVars>
      </dgm:prSet>
      <dgm:spPr/>
    </dgm:pt>
    <dgm:pt modelId="{8F80641C-5637-4B31-A700-34CE8799EA68}" type="pres">
      <dgm:prSet presAssocID="{24A9597D-5431-450F-AD87-033459639606}" presName="L1TextContainer1" presStyleLbl="revTx" presStyleIdx="1" presStyleCnt="4">
        <dgm:presLayoutVars>
          <dgm:chMax val="1"/>
          <dgm:chPref val="1"/>
          <dgm:bulletEnabled val="1"/>
        </dgm:presLayoutVars>
      </dgm:prSet>
      <dgm:spPr/>
    </dgm:pt>
    <dgm:pt modelId="{5886F0D4-5A7A-4C99-9446-2B3AD75CBA79}" type="pres">
      <dgm:prSet presAssocID="{24A9597D-5431-450F-AD87-033459639606}" presName="ConnectLine1" presStyleLbl="sibTrans1D1" presStyleIdx="0" presStyleCnt="2"/>
      <dgm:spPr>
        <a:noFill/>
        <a:ln w="12700" cap="flat" cmpd="sng" algn="ctr">
          <a:solidFill>
            <a:schemeClr val="dk2">
              <a:hueOff val="0"/>
              <a:satOff val="0"/>
              <a:lumOff val="0"/>
              <a:alphaOff val="0"/>
            </a:schemeClr>
          </a:solidFill>
          <a:prstDash val="dash"/>
        </a:ln>
        <a:effectLst/>
      </dgm:spPr>
    </dgm:pt>
    <dgm:pt modelId="{E90B43AF-D8B6-4141-96F5-09CD4BA310C8}" type="pres">
      <dgm:prSet presAssocID="{24A9597D-5431-450F-AD87-033459639606}" presName="EmptyPlaceHolder1" presStyleCnt="0"/>
      <dgm:spPr/>
    </dgm:pt>
    <dgm:pt modelId="{A807FD39-E88E-4DC7-9A17-11DF3788B992}" type="pres">
      <dgm:prSet presAssocID="{0BA5A555-D766-4D2F-A69F-18115F5EB76B}" presName="spaceBetweenRectangles1" presStyleCnt="0"/>
      <dgm:spPr/>
    </dgm:pt>
    <dgm:pt modelId="{8ADC54B9-2E4B-49B9-8B27-21B1B0D42837}" type="pres">
      <dgm:prSet presAssocID="{77ACE4C7-9085-4BE0-9D56-FE6DEFD2B4EB}" presName="composite1" presStyleCnt="0"/>
      <dgm:spPr/>
    </dgm:pt>
    <dgm:pt modelId="{581833A5-43E0-44BD-A402-2C3F67C2F947}" type="pres">
      <dgm:prSet presAssocID="{77ACE4C7-9085-4BE0-9D56-FE6DEFD2B4EB}" presName="ConnectorPoint1" presStyleLbl="lnNode1" presStyleIdx="1" presStyleCnt="2"/>
      <dgm:spPr/>
    </dgm:pt>
    <dgm:pt modelId="{E6036688-3AB9-4E46-A901-71D4B839AB85}" type="pres">
      <dgm:prSet presAssocID="{77ACE4C7-9085-4BE0-9D56-FE6DEFD2B4EB}" presName="DropPinPlaceHolder1" presStyleCnt="0"/>
      <dgm:spPr/>
    </dgm:pt>
    <dgm:pt modelId="{07F73805-07E5-4273-83E8-54F856A66406}" type="pres">
      <dgm:prSet presAssocID="{77ACE4C7-9085-4BE0-9D56-FE6DEFD2B4EB}" presName="DropPin1" presStyleLbl="alignNode1" presStyleIdx="1" presStyleCnt="2"/>
      <dgm:spPr/>
    </dgm:pt>
    <dgm:pt modelId="{A5DB057D-43CC-43EA-AB80-864A9A51E569}" type="pres">
      <dgm:prSet presAssocID="{77ACE4C7-9085-4BE0-9D56-FE6DEFD2B4EB}" presName="Ellipse1" presStyleLbl="fgAcc1" presStyleIdx="2" presStyleCnt="3"/>
      <dgm:spPr>
        <a:solidFill>
          <a:schemeClr val="lt2">
            <a:alpha val="90000"/>
            <a:hueOff val="0"/>
            <a:satOff val="0"/>
            <a:lumOff val="0"/>
            <a:alphaOff val="0"/>
          </a:schemeClr>
        </a:solidFill>
        <a:ln>
          <a:noFill/>
        </a:ln>
        <a:effectLst/>
      </dgm:spPr>
    </dgm:pt>
    <dgm:pt modelId="{87FD3664-22A2-4C09-A379-9CDF5105617D}" type="pres">
      <dgm:prSet presAssocID="{77ACE4C7-9085-4BE0-9D56-FE6DEFD2B4EB}" presName="L2TextContainer1" presStyleLbl="revTx" presStyleIdx="2" presStyleCnt="4">
        <dgm:presLayoutVars>
          <dgm:bulletEnabled val="1"/>
        </dgm:presLayoutVars>
      </dgm:prSet>
      <dgm:spPr/>
    </dgm:pt>
    <dgm:pt modelId="{4BE9D0E4-E4E2-4BA6-A96A-2A0642FF46CE}" type="pres">
      <dgm:prSet presAssocID="{77ACE4C7-9085-4BE0-9D56-FE6DEFD2B4EB}" presName="L1TextContainer1" presStyleLbl="revTx" presStyleIdx="3" presStyleCnt="4">
        <dgm:presLayoutVars>
          <dgm:chMax val="1"/>
          <dgm:chPref val="1"/>
          <dgm:bulletEnabled val="1"/>
        </dgm:presLayoutVars>
      </dgm:prSet>
      <dgm:spPr/>
    </dgm:pt>
    <dgm:pt modelId="{66BF9CDF-6E8E-45E2-9517-E295935B4054}" type="pres">
      <dgm:prSet presAssocID="{77ACE4C7-9085-4BE0-9D56-FE6DEFD2B4EB}" presName="ConnectLine1" presStyleLbl="sibTrans1D1" presStyleIdx="1" presStyleCnt="2"/>
      <dgm:spPr>
        <a:noFill/>
        <a:ln w="12700" cap="flat" cmpd="sng" algn="ctr">
          <a:solidFill>
            <a:schemeClr val="dk2">
              <a:hueOff val="0"/>
              <a:satOff val="0"/>
              <a:lumOff val="0"/>
              <a:alphaOff val="0"/>
            </a:schemeClr>
          </a:solidFill>
          <a:prstDash val="dash"/>
        </a:ln>
        <a:effectLst/>
      </dgm:spPr>
    </dgm:pt>
    <dgm:pt modelId="{C2D0EBAA-03B0-4206-9055-C59E7650D351}" type="pres">
      <dgm:prSet presAssocID="{77ACE4C7-9085-4BE0-9D56-FE6DEFD2B4EB}" presName="EmptyPlaceHolder1" presStyleCnt="0"/>
      <dgm:spPr/>
    </dgm:pt>
  </dgm:ptLst>
  <dgm:cxnLst>
    <dgm:cxn modelId="{F27EF55F-A276-42F0-9BAE-D7FD32FB9F4C}" type="presOf" srcId="{77ACE4C7-9085-4BE0-9D56-FE6DEFD2B4EB}" destId="{4BE9D0E4-E4E2-4BA6-A96A-2A0642FF46CE}"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A4AA23A2-47BC-4F57-BBD3-4B832EB56A36}" type="presOf" srcId="{24A9597D-5431-450F-AD87-033459639606}" destId="{8F80641C-5637-4B31-A700-34CE8799EA68}"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6027E2AF-9931-432D-A954-BF92209AF8AE}" type="presParOf" srcId="{46A6B157-7198-41C4-9D25-C4F8885F1B6F}" destId="{A099FAD6-A30D-48C2-9078-E3ABBF3DB113}" srcOrd="0" destOrd="0" presId="urn:microsoft.com/office/officeart/2017/3/layout/DropPinTimeline"/>
    <dgm:cxn modelId="{B094C5AA-2EF5-4ECC-82D2-A31C4344D230}" type="presParOf" srcId="{A099FAD6-A30D-48C2-9078-E3ABBF3DB113}" destId="{CE7B9C02-FA02-4FE7-8A35-3771E3137FA1}" srcOrd="0" destOrd="0" presId="urn:microsoft.com/office/officeart/2017/3/layout/DropPinTimeline"/>
    <dgm:cxn modelId="{A4830989-906E-4A8B-88F1-40E1B582B33A}" type="presParOf" srcId="{A099FAD6-A30D-48C2-9078-E3ABBF3DB113}" destId="{7BBAF3B2-6724-4BBC-AA0E-4365168F175E}" srcOrd="1" destOrd="0" presId="urn:microsoft.com/office/officeart/2017/3/layout/DropPinTimeline"/>
    <dgm:cxn modelId="{F3016F0A-C359-4FB2-9D07-2377B2E8CF9D}" type="presParOf" srcId="{7BBAF3B2-6724-4BBC-AA0E-4365168F175E}" destId="{1743731B-2BDA-4ED9-B53D-93D27B287AC9}" srcOrd="0" destOrd="0" presId="urn:microsoft.com/office/officeart/2017/3/layout/DropPinTimeline"/>
    <dgm:cxn modelId="{4B69C72D-6CFE-4ECA-A416-549F261F216B}" type="presParOf" srcId="{7BBAF3B2-6724-4BBC-AA0E-4365168F175E}" destId="{1C809A49-86E7-4072-8D86-3479C1EC13F5}" srcOrd="1" destOrd="0" presId="urn:microsoft.com/office/officeart/2017/3/layout/DropPinTimeline"/>
    <dgm:cxn modelId="{DC418A55-839E-420F-B14F-98E6799969B2}" type="presParOf" srcId="{A099FAD6-A30D-48C2-9078-E3ABBF3DB113}" destId="{95595461-2FE4-457B-B15B-56BFDBED4EA1}" srcOrd="2" destOrd="0" presId="urn:microsoft.com/office/officeart/2017/3/layout/DropPinTimeline"/>
    <dgm:cxn modelId="{924E00A6-AE98-4BFF-A632-6DD4D7F5D2C3}" type="presParOf" srcId="{A099FAD6-A30D-48C2-9078-E3ABBF3DB113}" destId="{8F80641C-5637-4B31-A700-34CE8799EA68}" srcOrd="3" destOrd="0" presId="urn:microsoft.com/office/officeart/2017/3/layout/DropPinTimeline"/>
    <dgm:cxn modelId="{F2C5D4D8-99A9-46CE-AB4B-5828BAA000FD}" type="presParOf" srcId="{A099FAD6-A30D-48C2-9078-E3ABBF3DB113}" destId="{5886F0D4-5A7A-4C99-9446-2B3AD75CBA79}" srcOrd="4" destOrd="0" presId="urn:microsoft.com/office/officeart/2017/3/layout/DropPinTimeline"/>
    <dgm:cxn modelId="{79712A39-0261-4F2D-BCBF-5B4760E456F9}" type="presParOf" srcId="{A099FAD6-A30D-48C2-9078-E3ABBF3DB113}" destId="{E90B43AF-D8B6-4141-96F5-09CD4BA310C8}" srcOrd="5" destOrd="0" presId="urn:microsoft.com/office/officeart/2017/3/layout/DropPinTimeline"/>
    <dgm:cxn modelId="{97F456AB-A405-40EB-A565-9FF4AD2A32B7}" type="presParOf" srcId="{46A6B157-7198-41C4-9D25-C4F8885F1B6F}" destId="{A807FD39-E88E-4DC7-9A17-11DF3788B992}" srcOrd="1" destOrd="0" presId="urn:microsoft.com/office/officeart/2017/3/layout/DropPinTimeline"/>
    <dgm:cxn modelId="{B38E587B-CF1C-4340-8369-2C42A5C9ECA5}" type="presParOf" srcId="{46A6B157-7198-41C4-9D25-C4F8885F1B6F}" destId="{8ADC54B9-2E4B-49B9-8B27-21B1B0D42837}" srcOrd="2" destOrd="0" presId="urn:microsoft.com/office/officeart/2017/3/layout/DropPinTimeline"/>
    <dgm:cxn modelId="{4E73BF3E-1433-45DF-A28F-B9DF04E29BB4}" type="presParOf" srcId="{8ADC54B9-2E4B-49B9-8B27-21B1B0D42837}" destId="{581833A5-43E0-44BD-A402-2C3F67C2F947}" srcOrd="0" destOrd="0" presId="urn:microsoft.com/office/officeart/2017/3/layout/DropPinTimeline"/>
    <dgm:cxn modelId="{5B51D9BC-23FE-4E84-9E3E-6C6B0F27B24D}" type="presParOf" srcId="{8ADC54B9-2E4B-49B9-8B27-21B1B0D42837}" destId="{E6036688-3AB9-4E46-A901-71D4B839AB85}" srcOrd="1" destOrd="0" presId="urn:microsoft.com/office/officeart/2017/3/layout/DropPinTimeline"/>
    <dgm:cxn modelId="{80D5C7E7-2A1E-4E95-9F0A-0FEB34A4852F}" type="presParOf" srcId="{E6036688-3AB9-4E46-A901-71D4B839AB85}" destId="{07F73805-07E5-4273-83E8-54F856A66406}" srcOrd="0" destOrd="0" presId="urn:microsoft.com/office/officeart/2017/3/layout/DropPinTimeline"/>
    <dgm:cxn modelId="{B31B246C-7B6B-47B2-A29C-ABA6049DC7C8}" type="presParOf" srcId="{E6036688-3AB9-4E46-A901-71D4B839AB85}" destId="{A5DB057D-43CC-43EA-AB80-864A9A51E569}" srcOrd="1" destOrd="0" presId="urn:microsoft.com/office/officeart/2017/3/layout/DropPinTimeline"/>
    <dgm:cxn modelId="{075E1974-4993-4E4D-8850-A14DFED2C128}" type="presParOf" srcId="{8ADC54B9-2E4B-49B9-8B27-21B1B0D42837}" destId="{87FD3664-22A2-4C09-A379-9CDF5105617D}" srcOrd="2" destOrd="0" presId="urn:microsoft.com/office/officeart/2017/3/layout/DropPinTimeline"/>
    <dgm:cxn modelId="{8298F859-48EE-413E-A2C0-01266A6AF05C}" type="presParOf" srcId="{8ADC54B9-2E4B-49B9-8B27-21B1B0D42837}" destId="{4BE9D0E4-E4E2-4BA6-A96A-2A0642FF46CE}" srcOrd="3" destOrd="0" presId="urn:microsoft.com/office/officeart/2017/3/layout/DropPinTimeline"/>
    <dgm:cxn modelId="{85FA5DF5-5EB4-456E-8FA5-5D9D32500CB7}" type="presParOf" srcId="{8ADC54B9-2E4B-49B9-8B27-21B1B0D42837}" destId="{66BF9CDF-6E8E-45E2-9517-E295935B4054}" srcOrd="4" destOrd="0" presId="urn:microsoft.com/office/officeart/2017/3/layout/DropPinTimeline"/>
    <dgm:cxn modelId="{A179F951-8B64-430D-B822-11D052B63A4F}" type="presParOf" srcId="{8ADC54B9-2E4B-49B9-8B27-21B1B0D42837}" destId="{C2D0EBAA-03B0-4206-9055-C59E7650D351}"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6"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5"/>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5"/>
      <dgm:spPr/>
    </dgm:pt>
    <dgm:pt modelId="{BDA48608-3657-441B-A4D7-1D7464C0E0CB}" type="pres">
      <dgm:prSet presAssocID="{24A9597D-5431-450F-AD87-033459639606}" presName="Ellipse" presStyleLbl="fgAcc1" presStyleIdx="1" presStyleCnt="6"/>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0">
        <dgm:presLayoutVars>
          <dgm:bulletEnabled val="1"/>
        </dgm:presLayoutVars>
      </dgm:prSet>
      <dgm:spPr/>
    </dgm:pt>
    <dgm:pt modelId="{8CBA863D-5AD2-4756-8C8B-E5B3C048DE9D}" type="pres">
      <dgm:prSet presAssocID="{24A9597D-5431-450F-AD87-033459639606}" presName="L1TextContainer" presStyleLbl="revTx" presStyleIdx="1" presStyleCnt="10">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5"/>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5"/>
      <dgm:spPr/>
    </dgm:pt>
    <dgm:pt modelId="{7D74E13E-6FD5-44E4-8358-77A6C638139C}" type="pres">
      <dgm:prSet presAssocID="{77ACE4C7-9085-4BE0-9D56-FE6DEFD2B4EB}" presName="Ellipse" presStyleLbl="fgAcc1" presStyleIdx="2" presStyleCnt="6"/>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0">
        <dgm:presLayoutVars>
          <dgm:bulletEnabled val="1"/>
        </dgm:presLayoutVars>
      </dgm:prSet>
      <dgm:spPr/>
    </dgm:pt>
    <dgm:pt modelId="{747B134D-296A-4682-95DC-5908E9A7AF1E}" type="pres">
      <dgm:prSet presAssocID="{77ACE4C7-9085-4BE0-9D56-FE6DEFD2B4EB}" presName="L1TextContainer" presStyleLbl="revTx" presStyleIdx="3" presStyleCnt="10">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5"/>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5"/>
      <dgm:spPr/>
    </dgm:pt>
    <dgm:pt modelId="{043EA9E2-9BF2-472B-8E05-0AF2D2E1EDAE}" type="pres">
      <dgm:prSet presAssocID="{1E529C6E-C939-479A-A075-9E9B02837B50}" presName="Ellipse" presStyleLbl="fgAcc1" presStyleIdx="3" presStyleCnt="6"/>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0">
        <dgm:presLayoutVars>
          <dgm:bulletEnabled val="1"/>
        </dgm:presLayoutVars>
      </dgm:prSet>
      <dgm:spPr/>
    </dgm:pt>
    <dgm:pt modelId="{1D59F906-2A4F-4555-8DD8-B7736186F7B0}" type="pres">
      <dgm:prSet presAssocID="{1E529C6E-C939-479A-A075-9E9B02837B50}" presName="L1TextContainer" presStyleLbl="revTx" presStyleIdx="5" presStyleCnt="10">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5"/>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5"/>
      <dgm:spPr/>
    </dgm:pt>
    <dgm:pt modelId="{C3F6EE7C-5326-4E7F-B70F-6DAE9E6E27CA}" type="pres">
      <dgm:prSet presAssocID="{F4B76808-426C-4ED7-8023-E62FD82D3715}" presName="Ellipse" presStyleLbl="fgAcc1" presStyleIdx="4" presStyleCnt="6"/>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0">
        <dgm:presLayoutVars>
          <dgm:bulletEnabled val="1"/>
        </dgm:presLayoutVars>
      </dgm:prSet>
      <dgm:spPr/>
    </dgm:pt>
    <dgm:pt modelId="{B4CC2A32-B31F-4455-95DA-F46105D749DF}" type="pres">
      <dgm:prSet presAssocID="{F4B76808-426C-4ED7-8023-E62FD82D3715}" presName="L1TextContainer" presStyleLbl="revTx" presStyleIdx="7" presStyleCnt="10">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5"/>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5"/>
      <dgm:spPr/>
    </dgm:pt>
    <dgm:pt modelId="{505CDF13-A10F-4DDB-B4E8-7ADE759FE2F1}" type="pres">
      <dgm:prSet presAssocID="{167F7A16-594E-44BC-AF0B-CBECAC501816}" presName="Ellipse" presStyleLbl="fgAcc1" presStyleIdx="5" presStyleCnt="6"/>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0">
        <dgm:presLayoutVars>
          <dgm:bulletEnabled val="1"/>
        </dgm:presLayoutVars>
      </dgm:prSet>
      <dgm:spPr/>
    </dgm:pt>
    <dgm:pt modelId="{3A7ED3D0-C949-40F5-910D-D7EFB20529BA}" type="pres">
      <dgm:prSet presAssocID="{167F7A16-594E-44BC-AF0B-CBECAC501816}" presName="L1TextContainer" presStyleLbl="revTx" presStyleIdx="9" presStyleCnt="10">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7"/>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7"/>
      <dgm:spPr/>
    </dgm:pt>
    <dgm:pt modelId="{BDA48608-3657-441B-A4D7-1D7464C0E0CB}" type="pres">
      <dgm:prSet presAssocID="{24A9597D-5431-450F-AD87-033459639606}" presName="Ellipse" presStyleLbl="fgAcc1" presStyleIdx="1" presStyleCnt="8"/>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4">
        <dgm:presLayoutVars>
          <dgm:bulletEnabled val="1"/>
        </dgm:presLayoutVars>
      </dgm:prSet>
      <dgm:spPr/>
    </dgm:pt>
    <dgm:pt modelId="{8CBA863D-5AD2-4756-8C8B-E5B3C048DE9D}" type="pres">
      <dgm:prSet presAssocID="{24A9597D-5431-450F-AD87-033459639606}" presName="L1TextContainer" presStyleLbl="revTx" presStyleIdx="1" presStyleCnt="1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7"/>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7"/>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7"/>
      <dgm:spPr/>
    </dgm:pt>
    <dgm:pt modelId="{7D74E13E-6FD5-44E4-8358-77A6C638139C}" type="pres">
      <dgm:prSet presAssocID="{77ACE4C7-9085-4BE0-9D56-FE6DEFD2B4EB}" presName="Ellipse" presStyleLbl="fgAcc1" presStyleIdx="2" presStyleCnt="8"/>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4">
        <dgm:presLayoutVars>
          <dgm:bulletEnabled val="1"/>
        </dgm:presLayoutVars>
      </dgm:prSet>
      <dgm:spPr/>
    </dgm:pt>
    <dgm:pt modelId="{747B134D-296A-4682-95DC-5908E9A7AF1E}" type="pres">
      <dgm:prSet presAssocID="{77ACE4C7-9085-4BE0-9D56-FE6DEFD2B4EB}" presName="L1TextContainer" presStyleLbl="revTx" presStyleIdx="3" presStyleCnt="1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7"/>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7"/>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7"/>
      <dgm:spPr/>
    </dgm:pt>
    <dgm:pt modelId="{043EA9E2-9BF2-472B-8E05-0AF2D2E1EDAE}" type="pres">
      <dgm:prSet presAssocID="{1E529C6E-C939-479A-A075-9E9B02837B50}" presName="Ellipse" presStyleLbl="fgAcc1" presStyleIdx="3" presStyleCnt="8"/>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4">
        <dgm:presLayoutVars>
          <dgm:bulletEnabled val="1"/>
        </dgm:presLayoutVars>
      </dgm:prSet>
      <dgm:spPr/>
    </dgm:pt>
    <dgm:pt modelId="{1D59F906-2A4F-4555-8DD8-B7736186F7B0}" type="pres">
      <dgm:prSet presAssocID="{1E529C6E-C939-479A-A075-9E9B02837B50}" presName="L1TextContainer" presStyleLbl="revTx" presStyleIdx="5" presStyleCnt="1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7"/>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7"/>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7"/>
      <dgm:spPr/>
    </dgm:pt>
    <dgm:pt modelId="{C3F6EE7C-5326-4E7F-B70F-6DAE9E6E27CA}" type="pres">
      <dgm:prSet presAssocID="{F4B76808-426C-4ED7-8023-E62FD82D3715}" presName="Ellipse" presStyleLbl="fgAcc1" presStyleIdx="4" presStyleCnt="8"/>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4">
        <dgm:presLayoutVars>
          <dgm:bulletEnabled val="1"/>
        </dgm:presLayoutVars>
      </dgm:prSet>
      <dgm:spPr/>
    </dgm:pt>
    <dgm:pt modelId="{B4CC2A32-B31F-4455-95DA-F46105D749DF}" type="pres">
      <dgm:prSet presAssocID="{F4B76808-426C-4ED7-8023-E62FD82D3715}" presName="L1TextContainer" presStyleLbl="revTx" presStyleIdx="7" presStyleCnt="1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7"/>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7"/>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7"/>
      <dgm:spPr/>
    </dgm:pt>
    <dgm:pt modelId="{505CDF13-A10F-4DDB-B4E8-7ADE759FE2F1}" type="pres">
      <dgm:prSet presAssocID="{167F7A16-594E-44BC-AF0B-CBECAC501816}" presName="Ellipse" presStyleLbl="fgAcc1" presStyleIdx="5" presStyleCnt="8"/>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4">
        <dgm:presLayoutVars>
          <dgm:bulletEnabled val="1"/>
        </dgm:presLayoutVars>
      </dgm:prSet>
      <dgm:spPr/>
    </dgm:pt>
    <dgm:pt modelId="{3A7ED3D0-C949-40F5-910D-D7EFB20529BA}" type="pres">
      <dgm:prSet presAssocID="{167F7A16-594E-44BC-AF0B-CBECAC501816}" presName="L1TextContainer" presStyleLbl="revTx" presStyleIdx="9" presStyleCnt="1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7"/>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7"/>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7"/>
      <dgm:spPr/>
    </dgm:pt>
    <dgm:pt modelId="{6FF0FDFC-2EF5-49DE-9F9E-60EB51349D02}" type="pres">
      <dgm:prSet presAssocID="{A22F51F7-C2D0-4142-8414-7D4AD4CFA001}" presName="Ellipse" presStyleLbl="fgAcc1" presStyleIdx="6" presStyleCnt="8"/>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4">
        <dgm:presLayoutVars>
          <dgm:bulletEnabled val="1"/>
        </dgm:presLayoutVars>
      </dgm:prSet>
      <dgm:spPr/>
    </dgm:pt>
    <dgm:pt modelId="{A8048FFE-1E0F-4A02-ADE1-7172EC950FA3}" type="pres">
      <dgm:prSet presAssocID="{A22F51F7-C2D0-4142-8414-7D4AD4CFA001}" presName="L1TextContainer" presStyleLbl="revTx" presStyleIdx="11" presStyleCnt="1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7"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7"/>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7"/>
      <dgm:spPr/>
    </dgm:pt>
    <dgm:pt modelId="{46E29A76-2622-4790-8BB0-966A9B2B7EA5}" type="pres">
      <dgm:prSet presAssocID="{4753DF0F-CFC1-450B-8CFE-6463E66F0798}" presName="Ellipse" presStyleLbl="fgAcc1" presStyleIdx="7" presStyleCnt="8"/>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4">
        <dgm:presLayoutVars>
          <dgm:bulletEnabled val="1"/>
        </dgm:presLayoutVars>
      </dgm:prSet>
      <dgm:spPr/>
    </dgm:pt>
    <dgm:pt modelId="{C44C953F-DDD4-4C2B-8FCC-7AD4C024C953}" type="pres">
      <dgm:prSet presAssocID="{4753DF0F-CFC1-450B-8CFE-6463E66F0798}" presName="L1TextContainer" presStyleLbl="revTx" presStyleIdx="13" presStyleCnt="1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7"/>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0"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9"/>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9"/>
      <dgm:spPr/>
    </dgm:pt>
    <dgm:pt modelId="{BDA48608-3657-441B-A4D7-1D7464C0E0CB}" type="pres">
      <dgm:prSet presAssocID="{24A9597D-5431-450F-AD87-033459639606}" presName="Ellipse" presStyleLbl="fgAcc1" presStyleIdx="1" presStyleCnt="10"/>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8">
        <dgm:presLayoutVars>
          <dgm:bulletEnabled val="1"/>
        </dgm:presLayoutVars>
      </dgm:prSet>
      <dgm:spPr/>
    </dgm:pt>
    <dgm:pt modelId="{8CBA863D-5AD2-4756-8C8B-E5B3C048DE9D}" type="pres">
      <dgm:prSet presAssocID="{24A9597D-5431-450F-AD87-033459639606}" presName="L1TextContainer" presStyleLbl="revTx" presStyleIdx="1" presStyleCnt="18">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9"/>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9"/>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9"/>
      <dgm:spPr/>
    </dgm:pt>
    <dgm:pt modelId="{7D74E13E-6FD5-44E4-8358-77A6C638139C}" type="pres">
      <dgm:prSet presAssocID="{77ACE4C7-9085-4BE0-9D56-FE6DEFD2B4EB}" presName="Ellipse" presStyleLbl="fgAcc1" presStyleIdx="2" presStyleCnt="10"/>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8">
        <dgm:presLayoutVars>
          <dgm:bulletEnabled val="1"/>
        </dgm:presLayoutVars>
      </dgm:prSet>
      <dgm:spPr/>
    </dgm:pt>
    <dgm:pt modelId="{747B134D-296A-4682-95DC-5908E9A7AF1E}" type="pres">
      <dgm:prSet presAssocID="{77ACE4C7-9085-4BE0-9D56-FE6DEFD2B4EB}" presName="L1TextContainer" presStyleLbl="revTx" presStyleIdx="3" presStyleCnt="18">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9"/>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9"/>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9"/>
      <dgm:spPr/>
    </dgm:pt>
    <dgm:pt modelId="{043EA9E2-9BF2-472B-8E05-0AF2D2E1EDAE}" type="pres">
      <dgm:prSet presAssocID="{1E529C6E-C939-479A-A075-9E9B02837B50}" presName="Ellipse" presStyleLbl="fgAcc1" presStyleIdx="3" presStyleCnt="10"/>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8">
        <dgm:presLayoutVars>
          <dgm:bulletEnabled val="1"/>
        </dgm:presLayoutVars>
      </dgm:prSet>
      <dgm:spPr/>
    </dgm:pt>
    <dgm:pt modelId="{1D59F906-2A4F-4555-8DD8-B7736186F7B0}" type="pres">
      <dgm:prSet presAssocID="{1E529C6E-C939-479A-A075-9E9B02837B50}" presName="L1TextContainer" presStyleLbl="revTx" presStyleIdx="5" presStyleCnt="18">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9"/>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9"/>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9"/>
      <dgm:spPr/>
    </dgm:pt>
    <dgm:pt modelId="{C3F6EE7C-5326-4E7F-B70F-6DAE9E6E27CA}" type="pres">
      <dgm:prSet presAssocID="{F4B76808-426C-4ED7-8023-E62FD82D3715}" presName="Ellipse" presStyleLbl="fgAcc1" presStyleIdx="4" presStyleCnt="10"/>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8">
        <dgm:presLayoutVars>
          <dgm:bulletEnabled val="1"/>
        </dgm:presLayoutVars>
      </dgm:prSet>
      <dgm:spPr/>
    </dgm:pt>
    <dgm:pt modelId="{B4CC2A32-B31F-4455-95DA-F46105D749DF}" type="pres">
      <dgm:prSet presAssocID="{F4B76808-426C-4ED7-8023-E62FD82D3715}" presName="L1TextContainer" presStyleLbl="revTx" presStyleIdx="7" presStyleCnt="18">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9"/>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9"/>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9"/>
      <dgm:spPr/>
    </dgm:pt>
    <dgm:pt modelId="{505CDF13-A10F-4DDB-B4E8-7ADE759FE2F1}" type="pres">
      <dgm:prSet presAssocID="{167F7A16-594E-44BC-AF0B-CBECAC501816}" presName="Ellipse" presStyleLbl="fgAcc1" presStyleIdx="5" presStyleCnt="10"/>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8">
        <dgm:presLayoutVars>
          <dgm:bulletEnabled val="1"/>
        </dgm:presLayoutVars>
      </dgm:prSet>
      <dgm:spPr/>
    </dgm:pt>
    <dgm:pt modelId="{3A7ED3D0-C949-40F5-910D-D7EFB20529BA}" type="pres">
      <dgm:prSet presAssocID="{167F7A16-594E-44BC-AF0B-CBECAC501816}" presName="L1TextContainer" presStyleLbl="revTx" presStyleIdx="9" presStyleCnt="18">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9"/>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9"/>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9"/>
      <dgm:spPr/>
    </dgm:pt>
    <dgm:pt modelId="{6FF0FDFC-2EF5-49DE-9F9E-60EB51349D02}" type="pres">
      <dgm:prSet presAssocID="{A22F51F7-C2D0-4142-8414-7D4AD4CFA001}" presName="Ellipse" presStyleLbl="fgAcc1" presStyleIdx="6" presStyleCnt="10"/>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8">
        <dgm:presLayoutVars>
          <dgm:bulletEnabled val="1"/>
        </dgm:presLayoutVars>
      </dgm:prSet>
      <dgm:spPr/>
    </dgm:pt>
    <dgm:pt modelId="{A8048FFE-1E0F-4A02-ADE1-7172EC950FA3}" type="pres">
      <dgm:prSet presAssocID="{A22F51F7-C2D0-4142-8414-7D4AD4CFA001}" presName="L1TextContainer" presStyleLbl="revTx" presStyleIdx="11" presStyleCnt="18">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9"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9"/>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9"/>
      <dgm:spPr/>
    </dgm:pt>
    <dgm:pt modelId="{46E29A76-2622-4790-8BB0-966A9B2B7EA5}" type="pres">
      <dgm:prSet presAssocID="{4753DF0F-CFC1-450B-8CFE-6463E66F0798}" presName="Ellipse" presStyleLbl="fgAcc1" presStyleIdx="7" presStyleCnt="10"/>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8">
        <dgm:presLayoutVars>
          <dgm:bulletEnabled val="1"/>
        </dgm:presLayoutVars>
      </dgm:prSet>
      <dgm:spPr/>
    </dgm:pt>
    <dgm:pt modelId="{C44C953F-DDD4-4C2B-8FCC-7AD4C024C953}" type="pres">
      <dgm:prSet presAssocID="{4753DF0F-CFC1-450B-8CFE-6463E66F0798}" presName="L1TextContainer" presStyleLbl="revTx" presStyleIdx="13" presStyleCnt="18">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9"/>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9"/>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9"/>
      <dgm:spPr/>
    </dgm:pt>
    <dgm:pt modelId="{E327CBF6-98D8-4B9E-9C97-F8CCA82671B1}" type="pres">
      <dgm:prSet presAssocID="{BFF30912-275C-49C4-9027-366AE69C1FB1}" presName="Ellipse" presStyleLbl="fgAcc1" presStyleIdx="8" presStyleCnt="10"/>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18">
        <dgm:presLayoutVars>
          <dgm:bulletEnabled val="1"/>
        </dgm:presLayoutVars>
      </dgm:prSet>
      <dgm:spPr/>
    </dgm:pt>
    <dgm:pt modelId="{3617CF20-31E4-478D-9DC6-8C8D4AEA84E1}" type="pres">
      <dgm:prSet presAssocID="{BFF30912-275C-49C4-9027-366AE69C1FB1}" presName="L1TextContainer" presStyleLbl="revTx" presStyleIdx="15" presStyleCnt="18">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9"/>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9"/>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9"/>
      <dgm:spPr/>
    </dgm:pt>
    <dgm:pt modelId="{F61FA090-7598-4FE3-8030-041AAC608CA4}" type="pres">
      <dgm:prSet presAssocID="{28050EB0-99F5-439C-98A9-BE74F14E246E}" presName="Ellipse" presStyleLbl="fgAcc1" presStyleIdx="9" presStyleCnt="10"/>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18">
        <dgm:presLayoutVars>
          <dgm:bulletEnabled val="1"/>
        </dgm:presLayoutVars>
      </dgm:prSet>
      <dgm:spPr/>
    </dgm:pt>
    <dgm:pt modelId="{3D477900-97EA-416B-B7C3-D2F8E0C3685E}" type="pres">
      <dgm:prSet presAssocID="{28050EB0-99F5-439C-98A9-BE74F14E246E}" presName="L1TextContainer" presStyleLbl="revTx" presStyleIdx="17" presStyleCnt="18">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9"/>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D17FB186-AA3A-43CE-9D28-A9B48259B02B}">
      <dgm:prSet/>
      <dgm:spPr/>
      <dgm:t>
        <a:bodyPr anchor="b"/>
        <a:lstStyle/>
        <a:p>
          <a:pPr>
            <a:defRPr b="1"/>
          </a:pPr>
          <a:r>
            <a:rPr lang="en-US" dirty="0"/>
            <a:t>2011</a:t>
          </a:r>
          <a:br>
            <a:rPr lang="en-US" dirty="0"/>
          </a:br>
          <a:r>
            <a:rPr lang="en-US" dirty="0"/>
            <a:t>WebSocket</a:t>
          </a:r>
        </a:p>
      </dgm:t>
    </dgm:pt>
    <dgm:pt modelId="{B5BBFF80-FBE4-4054-B509-4C28AC586FBE}" type="parTrans" cxnId="{979F936F-5DBE-48D5-9EE4-B93BCA8667AC}">
      <dgm:prSet/>
      <dgm:spPr/>
    </dgm:pt>
    <dgm:pt modelId="{16689CB9-4520-44CA-B100-FCC442B9590D}" type="sibTrans" cxnId="{979F936F-5DBE-48D5-9EE4-B93BCA8667AC}">
      <dgm:prSet/>
      <dgm:spPr/>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E09F0409-99A4-4AE1-B1B5-37508B8C5AC1}" type="pres">
      <dgm:prSet presAssocID="{D17FB186-AA3A-43CE-9D28-A9B48259B02B}" presName="composite" presStyleCnt="0"/>
      <dgm:spPr/>
    </dgm:pt>
    <dgm:pt modelId="{FCD4FCE2-FF42-41F6-A7BC-F117A39E7F59}" type="pres">
      <dgm:prSet presAssocID="{D17FB186-AA3A-43CE-9D28-A9B48259B02B}" presName="ConnectorPoint" presStyleLbl="lnNode1" presStyleIdx="9" presStyleCnt="12"/>
      <dgm:spPr>
        <a:solidFill>
          <a:schemeClr val="dk2">
            <a:hueOff val="0"/>
            <a:satOff val="0"/>
            <a:lumOff val="0"/>
            <a:alphaOff val="0"/>
          </a:schemeClr>
        </a:solidFill>
        <a:ln w="6350">
          <a:noFill/>
        </a:ln>
        <a:effectLst/>
      </dgm:spPr>
    </dgm:pt>
    <dgm:pt modelId="{7DC91CCF-EC68-4ABD-9E83-7420CE1C8ACC}" type="pres">
      <dgm:prSet presAssocID="{D17FB186-AA3A-43CE-9D28-A9B48259B02B}" presName="DropPinPlaceHolder" presStyleCnt="0"/>
      <dgm:spPr/>
    </dgm:pt>
    <dgm:pt modelId="{8B3CC019-70E1-4CA6-95E3-763A2FBCC5AB}" type="pres">
      <dgm:prSet presAssocID="{D17FB186-AA3A-43CE-9D28-A9B48259B02B}" presName="DropPin" presStyleLbl="alignNode1" presStyleIdx="9" presStyleCnt="12"/>
      <dgm:spPr/>
    </dgm:pt>
    <dgm:pt modelId="{8E441D4D-0096-49F8-A903-F40D9F9A98A9}" type="pres">
      <dgm:prSet presAssocID="{D17FB186-AA3A-43CE-9D28-A9B48259B02B}" presName="Ellipse" presStyleLbl="fgAcc1" presStyleIdx="10" presStyleCnt="13"/>
      <dgm:spPr>
        <a:solidFill>
          <a:schemeClr val="lt2">
            <a:alpha val="90000"/>
            <a:hueOff val="0"/>
            <a:satOff val="0"/>
            <a:lumOff val="0"/>
            <a:alphaOff val="0"/>
          </a:schemeClr>
        </a:solidFill>
        <a:ln>
          <a:noFill/>
        </a:ln>
        <a:effectLst/>
      </dgm:spPr>
    </dgm:pt>
    <dgm:pt modelId="{7273E8D4-BD95-4112-94B2-36D8CC89DEB5}" type="pres">
      <dgm:prSet presAssocID="{D17FB186-AA3A-43CE-9D28-A9B48259B02B}" presName="L2TextContainer" presStyleLbl="revTx" presStyleIdx="18" presStyleCnt="24">
        <dgm:presLayoutVars>
          <dgm:bulletEnabled val="1"/>
        </dgm:presLayoutVars>
      </dgm:prSet>
      <dgm:spPr/>
    </dgm:pt>
    <dgm:pt modelId="{5AEC3929-140D-4663-BC6E-3BA67242C509}" type="pres">
      <dgm:prSet presAssocID="{D17FB186-AA3A-43CE-9D28-A9B48259B02B}" presName="L1TextContainer" presStyleLbl="revTx" presStyleIdx="19" presStyleCnt="24">
        <dgm:presLayoutVars>
          <dgm:chMax val="1"/>
          <dgm:chPref val="1"/>
          <dgm:bulletEnabled val="1"/>
        </dgm:presLayoutVars>
      </dgm:prSet>
      <dgm:spPr/>
    </dgm:pt>
    <dgm:pt modelId="{865E6057-19E1-485C-AE7B-30868693D2A5}" type="pres">
      <dgm:prSet presAssocID="{D17FB186-AA3A-43CE-9D28-A9B48259B02B}"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E1BF5541-2E28-48DD-A331-8EB0A7905181}" type="pres">
      <dgm:prSet presAssocID="{D17FB186-AA3A-43CE-9D28-A9B48259B02B}" presName="EmptyPlaceHolder" presStyleCnt="0"/>
      <dgm:spPr/>
    </dgm:pt>
    <dgm:pt modelId="{F205315C-C0D6-40BE-99C7-C3B839A19E0F}" type="pres">
      <dgm:prSet presAssocID="{16689CB9-4520-44CA-B100-FCC442B9590D}"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chemeClr val="tx2">
            <a:lumMod val="60000"/>
            <a:lumOff val="40000"/>
            <a:alpha val="90000"/>
          </a:schemeClr>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tx2">
            <a:lumMod val="60000"/>
            <a:lumOff val="40000"/>
            <a:alpha val="9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A1ADA121-B543-4485-BFFF-185870D8D181}" type="presOf" srcId="{D17FB186-AA3A-43CE-9D28-A9B48259B02B}" destId="{5AEC3929-140D-4663-BC6E-3BA67242C509}"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979F936F-5DBE-48D5-9EE4-B93BCA8667AC}" srcId="{63085546-7C7C-4B3E-ABEB-2669F1A65FB2}" destId="{D17FB186-AA3A-43CE-9D28-A9B48259B02B}" srcOrd="9" destOrd="0" parTransId="{B5BBFF80-FBE4-4054-B509-4C28AC586FBE}" sibTransId="{16689CB9-4520-44CA-B100-FCC442B9590D}"/>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4F458600-DE0D-4584-9F03-25907320B913}" type="presParOf" srcId="{46A6B157-7198-41C4-9D25-C4F8885F1B6F}" destId="{E09F0409-99A4-4AE1-B1B5-37508B8C5AC1}" srcOrd="18" destOrd="0" presId="urn:microsoft.com/office/officeart/2017/3/layout/DropPinTimeline"/>
    <dgm:cxn modelId="{05EDC466-9334-415B-A61B-D08AF6242607}" type="presParOf" srcId="{E09F0409-99A4-4AE1-B1B5-37508B8C5AC1}" destId="{FCD4FCE2-FF42-41F6-A7BC-F117A39E7F59}" srcOrd="0" destOrd="0" presId="urn:microsoft.com/office/officeart/2017/3/layout/DropPinTimeline"/>
    <dgm:cxn modelId="{462C917D-6669-42B1-B93D-F68029F54BA0}" type="presParOf" srcId="{E09F0409-99A4-4AE1-B1B5-37508B8C5AC1}" destId="{7DC91CCF-EC68-4ABD-9E83-7420CE1C8ACC}" srcOrd="1" destOrd="0" presId="urn:microsoft.com/office/officeart/2017/3/layout/DropPinTimeline"/>
    <dgm:cxn modelId="{AC52539B-E17D-4845-96D6-8226133DDAE9}" type="presParOf" srcId="{7DC91CCF-EC68-4ABD-9E83-7420CE1C8ACC}" destId="{8B3CC019-70E1-4CA6-95E3-763A2FBCC5AB}" srcOrd="0" destOrd="0" presId="urn:microsoft.com/office/officeart/2017/3/layout/DropPinTimeline"/>
    <dgm:cxn modelId="{06D0350D-35E2-4C5B-B0FF-07C8BB1A3858}" type="presParOf" srcId="{7DC91CCF-EC68-4ABD-9E83-7420CE1C8ACC}" destId="{8E441D4D-0096-49F8-A903-F40D9F9A98A9}" srcOrd="1" destOrd="0" presId="urn:microsoft.com/office/officeart/2017/3/layout/DropPinTimeline"/>
    <dgm:cxn modelId="{B64877C9-0E52-4339-A759-6E520B920220}" type="presParOf" srcId="{E09F0409-99A4-4AE1-B1B5-37508B8C5AC1}" destId="{7273E8D4-BD95-4112-94B2-36D8CC89DEB5}" srcOrd="2" destOrd="0" presId="urn:microsoft.com/office/officeart/2017/3/layout/DropPinTimeline"/>
    <dgm:cxn modelId="{BA15C48D-39DD-4C06-B0E2-78452E43F456}" type="presParOf" srcId="{E09F0409-99A4-4AE1-B1B5-37508B8C5AC1}" destId="{5AEC3929-140D-4663-BC6E-3BA67242C509}" srcOrd="3" destOrd="0" presId="urn:microsoft.com/office/officeart/2017/3/layout/DropPinTimeline"/>
    <dgm:cxn modelId="{36C3E7D2-26A7-4335-AD2D-7758BD7924B2}" type="presParOf" srcId="{E09F0409-99A4-4AE1-B1B5-37508B8C5AC1}" destId="{865E6057-19E1-485C-AE7B-30868693D2A5}" srcOrd="4" destOrd="0" presId="urn:microsoft.com/office/officeart/2017/3/layout/DropPinTimeline"/>
    <dgm:cxn modelId="{A9F34C35-3CBB-46BB-AFC5-3F5219A0DD64}" type="presParOf" srcId="{E09F0409-99A4-4AE1-B1B5-37508B8C5AC1}" destId="{E1BF5541-2E28-48DD-A331-8EB0A7905181}" srcOrd="5" destOrd="0" presId="urn:microsoft.com/office/officeart/2017/3/layout/DropPinTimeline"/>
    <dgm:cxn modelId="{9CCF38C4-DCF4-4511-B596-E879D987C84A}" type="presParOf" srcId="{46A6B157-7198-41C4-9D25-C4F8885F1B6F}" destId="{F205315C-C0D6-40BE-99C7-C3B839A19E0F}"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C238FB9-5F6C-442C-8033-54F0FA1D7E74}">
      <dgm:prSet/>
      <dgm:spPr/>
      <dgm:t>
        <a:bodyPr anchor="b"/>
        <a:lstStyle/>
        <a:p>
          <a:r>
            <a:rPr lang="en-US"/>
            <a:t>2011</a:t>
          </a:r>
          <a:br>
            <a:rPr lang="en-US"/>
          </a:br>
          <a:r>
            <a:rPr lang="en-US"/>
            <a:t>WebSocket</a:t>
          </a:r>
          <a:endParaRPr lang="en-US" dirty="0"/>
        </a:p>
      </dgm:t>
    </dgm:pt>
    <dgm:pt modelId="{9C6A062A-AFCF-4503-BD1D-A2C9E8F8FB4C}" type="parTrans" cxnId="{41CBED91-7EF2-4B15-A93F-98926B6D3FC0}">
      <dgm:prSet/>
      <dgm:spPr/>
      <dgm:t>
        <a:bodyPr/>
        <a:lstStyle/>
        <a:p>
          <a:endParaRPr lang="en-US"/>
        </a:p>
      </dgm:t>
    </dgm:pt>
    <dgm:pt modelId="{299B70D8-7A4E-4CEB-9DDA-0B3387D78F79}" type="sibTrans" cxnId="{41CBED91-7EF2-4B15-A93F-98926B6D3FC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accent2">
            <a:lumMod val="60000"/>
            <a:lumOff val="4000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rgbClr val="00B050"/>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rgbClr val="FF0066"/>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accent2">
            <a:lumMod val="60000"/>
            <a:lumOff val="4000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rgbClr val="00B050"/>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rgbClr val="37B786">
            <a:alpha val="89804"/>
          </a:srgbClr>
        </a:solidFill>
        <a:ln>
          <a:solidFill>
            <a:schemeClr val="tx2">
              <a:lumMod val="75000"/>
            </a:schemeClr>
          </a:solid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accent2">
            <a:lumMod val="60000"/>
            <a:lumOff val="4000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rgbClr val="FF0066"/>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24B24258-D424-4F13-834C-5D979A7BAA23}" type="pres">
      <dgm:prSet presAssocID="{7C238FB9-5F6C-442C-8033-54F0FA1D7E74}" presName="composite" presStyleCnt="0"/>
      <dgm:spPr/>
    </dgm:pt>
    <dgm:pt modelId="{879162C3-D51F-4157-BFE4-AB7D37606471}" type="pres">
      <dgm:prSet presAssocID="{7C238FB9-5F6C-442C-8033-54F0FA1D7E74}" presName="ConnectorPoint" presStyleLbl="lnNode1" presStyleIdx="9" presStyleCnt="12"/>
      <dgm:spPr>
        <a:solidFill>
          <a:schemeClr val="dk2">
            <a:hueOff val="0"/>
            <a:satOff val="0"/>
            <a:lumOff val="0"/>
            <a:alphaOff val="0"/>
          </a:schemeClr>
        </a:solidFill>
        <a:ln w="6350">
          <a:noFill/>
        </a:ln>
        <a:effectLst/>
      </dgm:spPr>
    </dgm:pt>
    <dgm:pt modelId="{8454FB0F-827F-457A-B75E-0EAB6196AA75}" type="pres">
      <dgm:prSet presAssocID="{7C238FB9-5F6C-442C-8033-54F0FA1D7E74}" presName="DropPinPlaceHolder" presStyleCnt="0"/>
      <dgm:spPr/>
    </dgm:pt>
    <dgm:pt modelId="{CC88EC70-E7E1-4B1B-AF4B-EDEF37C8CB9E}" type="pres">
      <dgm:prSet presAssocID="{7C238FB9-5F6C-442C-8033-54F0FA1D7E74}" presName="DropPin" presStyleLbl="alignNode1" presStyleIdx="9" presStyleCnt="12"/>
      <dgm:spPr/>
    </dgm:pt>
    <dgm:pt modelId="{92461A60-E281-4852-B79C-DA96C3ED5469}" type="pres">
      <dgm:prSet presAssocID="{7C238FB9-5F6C-442C-8033-54F0FA1D7E74}" presName="Ellipse" presStyleLbl="fgAcc1" presStyleIdx="10" presStyleCnt="13"/>
      <dgm:spPr>
        <a:solidFill>
          <a:schemeClr val="tx2">
            <a:lumMod val="60000"/>
            <a:lumOff val="40000"/>
            <a:alpha val="90000"/>
          </a:schemeClr>
        </a:solidFill>
        <a:ln>
          <a:noFill/>
        </a:ln>
        <a:effectLst/>
      </dgm:spPr>
    </dgm:pt>
    <dgm:pt modelId="{22C74A1C-792A-4CBC-A95A-EEFE54081A8F}" type="pres">
      <dgm:prSet presAssocID="{7C238FB9-5F6C-442C-8033-54F0FA1D7E74}" presName="L2TextContainer" presStyleLbl="revTx" presStyleIdx="18" presStyleCnt="24">
        <dgm:presLayoutVars>
          <dgm:bulletEnabled val="1"/>
        </dgm:presLayoutVars>
      </dgm:prSet>
      <dgm:spPr/>
    </dgm:pt>
    <dgm:pt modelId="{A2B26611-9CB8-4FD7-8382-CEC4C4373FA4}" type="pres">
      <dgm:prSet presAssocID="{7C238FB9-5F6C-442C-8033-54F0FA1D7E74}" presName="L1TextContainer" presStyleLbl="revTx" presStyleIdx="19" presStyleCnt="24">
        <dgm:presLayoutVars>
          <dgm:chMax val="1"/>
          <dgm:chPref val="1"/>
          <dgm:bulletEnabled val="1"/>
        </dgm:presLayoutVars>
      </dgm:prSet>
      <dgm:spPr/>
    </dgm:pt>
    <dgm:pt modelId="{7E345FB5-CD16-4390-B6A3-449195963C73}" type="pres">
      <dgm:prSet presAssocID="{7C238FB9-5F6C-442C-8033-54F0FA1D7E74}"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2B8F26E2-BBCC-4F49-B88E-EDFC2A281FA1}" type="pres">
      <dgm:prSet presAssocID="{7C238FB9-5F6C-442C-8033-54F0FA1D7E74}" presName="EmptyPlaceHolder" presStyleCnt="0"/>
      <dgm:spPr/>
    </dgm:pt>
    <dgm:pt modelId="{2677369B-797C-48FB-B84C-414CF304E80B}" type="pres">
      <dgm:prSet presAssocID="{299B70D8-7A4E-4CEB-9DDA-0B3387D78F79}"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rgbClr val="FF0066"/>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accent2">
            <a:lumMod val="60000"/>
            <a:lumOff val="4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D0DA4655-6381-4016-833C-09EC25EB24CA}" type="presOf" srcId="{7C238FB9-5F6C-442C-8033-54F0FA1D7E74}" destId="{A2B26611-9CB8-4FD7-8382-CEC4C4373FA4}"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41CBED91-7EF2-4B15-A93F-98926B6D3FC0}" srcId="{63085546-7C7C-4B3E-ABEB-2669F1A65FB2}" destId="{7C238FB9-5F6C-442C-8033-54F0FA1D7E74}" srcOrd="9" destOrd="0" parTransId="{9C6A062A-AFCF-4503-BD1D-A2C9E8F8FB4C}" sibTransId="{299B70D8-7A4E-4CEB-9DDA-0B3387D78F79}"/>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AE20D3C5-3429-444C-A9F7-FFD3CE39854A}" type="presParOf" srcId="{46A6B157-7198-41C4-9D25-C4F8885F1B6F}" destId="{24B24258-D424-4F13-834C-5D979A7BAA23}" srcOrd="18" destOrd="0" presId="urn:microsoft.com/office/officeart/2017/3/layout/DropPinTimeline"/>
    <dgm:cxn modelId="{0AC48FEB-02FF-4A03-B129-31096401D170}" type="presParOf" srcId="{24B24258-D424-4F13-834C-5D979A7BAA23}" destId="{879162C3-D51F-4157-BFE4-AB7D37606471}" srcOrd="0" destOrd="0" presId="urn:microsoft.com/office/officeart/2017/3/layout/DropPinTimeline"/>
    <dgm:cxn modelId="{2D3EEC1A-7A67-44CB-AD98-67D2BA010AAC}" type="presParOf" srcId="{24B24258-D424-4F13-834C-5D979A7BAA23}" destId="{8454FB0F-827F-457A-B75E-0EAB6196AA75}" srcOrd="1" destOrd="0" presId="urn:microsoft.com/office/officeart/2017/3/layout/DropPinTimeline"/>
    <dgm:cxn modelId="{08E648DC-3326-45A6-8BA6-71894220F897}" type="presParOf" srcId="{8454FB0F-827F-457A-B75E-0EAB6196AA75}" destId="{CC88EC70-E7E1-4B1B-AF4B-EDEF37C8CB9E}" srcOrd="0" destOrd="0" presId="urn:microsoft.com/office/officeart/2017/3/layout/DropPinTimeline"/>
    <dgm:cxn modelId="{DE9B2137-4F1B-4BEA-980E-B63349CFEF4D}" type="presParOf" srcId="{8454FB0F-827F-457A-B75E-0EAB6196AA75}" destId="{92461A60-E281-4852-B79C-DA96C3ED5469}" srcOrd="1" destOrd="0" presId="urn:microsoft.com/office/officeart/2017/3/layout/DropPinTimeline"/>
    <dgm:cxn modelId="{2F69D013-B2D6-4F88-82B7-E1A7257BFCC2}" type="presParOf" srcId="{24B24258-D424-4F13-834C-5D979A7BAA23}" destId="{22C74A1C-792A-4CBC-A95A-EEFE54081A8F}" srcOrd="2" destOrd="0" presId="urn:microsoft.com/office/officeart/2017/3/layout/DropPinTimeline"/>
    <dgm:cxn modelId="{E9139EBE-8F72-4DF7-9E1B-0F78E3322937}" type="presParOf" srcId="{24B24258-D424-4F13-834C-5D979A7BAA23}" destId="{A2B26611-9CB8-4FD7-8382-CEC4C4373FA4}" srcOrd="3" destOrd="0" presId="urn:microsoft.com/office/officeart/2017/3/layout/DropPinTimeline"/>
    <dgm:cxn modelId="{3399E799-2EB7-4A9A-8BDA-3A7124B4DE10}" type="presParOf" srcId="{24B24258-D424-4F13-834C-5D979A7BAA23}" destId="{7E345FB5-CD16-4390-B6A3-449195963C73}" srcOrd="4" destOrd="0" presId="urn:microsoft.com/office/officeart/2017/3/layout/DropPinTimeline"/>
    <dgm:cxn modelId="{4749D8F5-BD32-4E94-8B74-0860B31B7D71}" type="presParOf" srcId="{24B24258-D424-4F13-834C-5D979A7BAA23}" destId="{2B8F26E2-BBCC-4F49-B88E-EDFC2A281FA1}" srcOrd="5" destOrd="0" presId="urn:microsoft.com/office/officeart/2017/3/layout/DropPinTimeline"/>
    <dgm:cxn modelId="{EA92D2E9-CDB8-4B6F-93F7-65074D25F27D}" type="presParOf" srcId="{46A6B157-7198-41C4-9D25-C4F8885F1B6F}" destId="{2677369B-797C-48FB-B84C-414CF304E80B}"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743731B-2BDA-4ED9-B53D-93D27B287AC9}">
      <dsp:nvSpPr>
        <dsp:cNvPr id="0" name=""/>
        <dsp:cNvSpPr/>
      </dsp:nvSpPr>
      <dsp:spPr>
        <a:xfrm rot="8100000">
          <a:off x="69563"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809A49-86E7-4072-8D86-3479C1EC13F5}">
      <dsp:nvSpPr>
        <dsp:cNvPr id="0" name=""/>
        <dsp:cNvSpPr/>
      </dsp:nvSpPr>
      <dsp:spPr>
        <a:xfrm>
          <a:off x="106322"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595461-2FE4-457B-B15B-56BFDBED4EA1}">
      <dsp:nvSpPr>
        <dsp:cNvPr id="0" name=""/>
        <dsp:cNvSpPr/>
      </dsp:nvSpPr>
      <dsp:spPr>
        <a:xfrm>
          <a:off x="468984" y="917901"/>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0641C-5637-4B31-A700-34CE8799EA68}">
      <dsp:nvSpPr>
        <dsp:cNvPr id="0" name=""/>
        <dsp:cNvSpPr/>
      </dsp:nvSpPr>
      <dsp:spPr>
        <a:xfrm>
          <a:off x="468984" y="449951"/>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68984" y="449951"/>
        <a:ext cx="4134827" cy="467949"/>
      </dsp:txXfrm>
    </dsp:sp>
    <dsp:sp modelId="{5886F0D4-5A7A-4C99-9446-2B3AD75CBA79}">
      <dsp:nvSpPr>
        <dsp:cNvPr id="0" name=""/>
        <dsp:cNvSpPr/>
      </dsp:nvSpPr>
      <dsp:spPr>
        <a:xfrm>
          <a:off x="235009"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E7B9C02-FA02-4FE7-8A35-3771E3137FA1}">
      <dsp:nvSpPr>
        <dsp:cNvPr id="0" name=""/>
        <dsp:cNvSpPr/>
      </dsp:nvSpPr>
      <dsp:spPr>
        <a:xfrm>
          <a:off x="19289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F73805-07E5-4273-83E8-54F856A66406}">
      <dsp:nvSpPr>
        <dsp:cNvPr id="0" name=""/>
        <dsp:cNvSpPr/>
      </dsp:nvSpPr>
      <dsp:spPr>
        <a:xfrm rot="18900000">
          <a:off x="645133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DB057D-43CC-43EA-AB80-864A9A51E569}">
      <dsp:nvSpPr>
        <dsp:cNvPr id="0" name=""/>
        <dsp:cNvSpPr/>
      </dsp:nvSpPr>
      <dsp:spPr>
        <a:xfrm>
          <a:off x="648809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D3664-22A2-4C09-A379-9CDF5105617D}">
      <dsp:nvSpPr>
        <dsp:cNvPr id="0" name=""/>
        <dsp:cNvSpPr/>
      </dsp:nvSpPr>
      <dsp:spPr>
        <a:xfrm>
          <a:off x="6850754" y="2249759"/>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E9D0E4-E4E2-4BA6-A96A-2A0642FF46CE}">
      <dsp:nvSpPr>
        <dsp:cNvPr id="0" name=""/>
        <dsp:cNvSpPr/>
      </dsp:nvSpPr>
      <dsp:spPr>
        <a:xfrm>
          <a:off x="6850754" y="3581616"/>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6850754" y="3581616"/>
        <a:ext cx="4134827" cy="467949"/>
      </dsp:txXfrm>
    </dsp:sp>
    <dsp:sp modelId="{66BF9CDF-6E8E-45E2-9517-E295935B4054}">
      <dsp:nvSpPr>
        <dsp:cNvPr id="0" name=""/>
        <dsp:cNvSpPr/>
      </dsp:nvSpPr>
      <dsp:spPr>
        <a:xfrm>
          <a:off x="6616779"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1833A5-43E0-44BD-A402-2C3F67C2F947}">
      <dsp:nvSpPr>
        <dsp:cNvPr id="0" name=""/>
        <dsp:cNvSpPr/>
      </dsp:nvSpPr>
      <dsp:spPr>
        <a:xfrm>
          <a:off x="657466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5919"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12678"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5339"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5339"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5339" y="449951"/>
        <a:ext cx="3148159" cy="467949"/>
      </dsp:txXfrm>
    </dsp:sp>
    <dsp:sp modelId="{23E4EE21-5274-472E-A4BE-B181B7718783}">
      <dsp:nvSpPr>
        <dsp:cNvPr id="0" name=""/>
        <dsp:cNvSpPr/>
      </dsp:nvSpPr>
      <dsp:spPr>
        <a:xfrm>
          <a:off x="24136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24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96537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200213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2364793"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2364793"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2364793" y="3581616"/>
        <a:ext cx="3148159" cy="467949"/>
      </dsp:txXfrm>
    </dsp:sp>
    <dsp:sp modelId="{8E30E049-FE29-4CCD-A791-5CD7EB7A61E1}">
      <dsp:nvSpPr>
        <dsp:cNvPr id="0" name=""/>
        <dsp:cNvSpPr/>
      </dsp:nvSpPr>
      <dsp:spPr>
        <a:xfrm>
          <a:off x="21308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208870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385482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389158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4254247"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4254247"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4254247" y="449951"/>
        <a:ext cx="3148159" cy="467949"/>
      </dsp:txXfrm>
    </dsp:sp>
    <dsp:sp modelId="{E6C0E1F8-839C-416D-A074-467AE9522EB3}">
      <dsp:nvSpPr>
        <dsp:cNvPr id="0" name=""/>
        <dsp:cNvSpPr/>
      </dsp:nvSpPr>
      <dsp:spPr>
        <a:xfrm>
          <a:off x="402027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978156"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5744281"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5781040"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6143701"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6143701"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6143701" y="3581616"/>
        <a:ext cx="3148159" cy="467949"/>
      </dsp:txXfrm>
    </dsp:sp>
    <dsp:sp modelId="{422BACEF-6E6A-4E0B-A78E-2FD61803474F}">
      <dsp:nvSpPr>
        <dsp:cNvPr id="0" name=""/>
        <dsp:cNvSpPr/>
      </dsp:nvSpPr>
      <dsp:spPr>
        <a:xfrm>
          <a:off x="5909726"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5867610"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7633735"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7670494"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8033155"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8033155"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8033155" y="449951"/>
        <a:ext cx="3148159" cy="467949"/>
      </dsp:txXfrm>
    </dsp:sp>
    <dsp:sp modelId="{BF4F1864-094B-45A1-99E9-CF883EA01071}">
      <dsp:nvSpPr>
        <dsp:cNvPr id="0" name=""/>
        <dsp:cNvSpPr/>
      </dsp:nvSpPr>
      <dsp:spPr>
        <a:xfrm>
          <a:off x="7799180"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775706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216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892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1582"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1582"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1582" y="449951"/>
        <a:ext cx="2363414" cy="467949"/>
      </dsp:txXfrm>
    </dsp:sp>
    <dsp:sp modelId="{23E4EE21-5274-472E-A4BE-B181B7718783}">
      <dsp:nvSpPr>
        <dsp:cNvPr id="0" name=""/>
        <dsp:cNvSpPr/>
      </dsp:nvSpPr>
      <dsp:spPr>
        <a:xfrm>
          <a:off x="237607"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549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490629"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527388"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89005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89005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890050" y="3581616"/>
        <a:ext cx="2363414" cy="467949"/>
      </dsp:txXfrm>
    </dsp:sp>
    <dsp:sp modelId="{8E30E049-FE29-4CCD-A791-5CD7EB7A61E1}">
      <dsp:nvSpPr>
        <dsp:cNvPr id="0" name=""/>
        <dsp:cNvSpPr/>
      </dsp:nvSpPr>
      <dsp:spPr>
        <a:xfrm>
          <a:off x="1656075"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613959"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90909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94585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3308517"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3308517"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3308517" y="449951"/>
        <a:ext cx="2363414" cy="467949"/>
      </dsp:txXfrm>
    </dsp:sp>
    <dsp:sp modelId="{E6C0E1F8-839C-416D-A074-467AE9522EB3}">
      <dsp:nvSpPr>
        <dsp:cNvPr id="0" name=""/>
        <dsp:cNvSpPr/>
      </dsp:nvSpPr>
      <dsp:spPr>
        <a:xfrm>
          <a:off x="307454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032427"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4327565"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4364324"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4726985"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4726985"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4726985" y="3581616"/>
        <a:ext cx="2363414" cy="467949"/>
      </dsp:txXfrm>
    </dsp:sp>
    <dsp:sp modelId="{422BACEF-6E6A-4E0B-A78E-2FD61803474F}">
      <dsp:nvSpPr>
        <dsp:cNvPr id="0" name=""/>
        <dsp:cNvSpPr/>
      </dsp:nvSpPr>
      <dsp:spPr>
        <a:xfrm>
          <a:off x="449301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4450895"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574603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578279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6145453"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6145453"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6145453" y="449951"/>
        <a:ext cx="2363414" cy="467949"/>
      </dsp:txXfrm>
    </dsp:sp>
    <dsp:sp modelId="{BF4F1864-094B-45A1-99E9-CF883EA01071}">
      <dsp:nvSpPr>
        <dsp:cNvPr id="0" name=""/>
        <dsp:cNvSpPr/>
      </dsp:nvSpPr>
      <dsp:spPr>
        <a:xfrm>
          <a:off x="591147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586936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7164500"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7201259" y="3686905"/>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756392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756392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7563920" y="3581616"/>
        <a:ext cx="2363414" cy="467949"/>
      </dsp:txXfrm>
    </dsp:sp>
    <dsp:sp modelId="{C5E91979-F584-4511-8F29-7000F8397A29}">
      <dsp:nvSpPr>
        <dsp:cNvPr id="0" name=""/>
        <dsp:cNvSpPr/>
      </dsp:nvSpPr>
      <dsp:spPr>
        <a:xfrm>
          <a:off x="734070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729858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8582968"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8619727" y="555240"/>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8982388"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8982388"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8982388" y="449951"/>
        <a:ext cx="2363414" cy="467949"/>
      </dsp:txXfrm>
    </dsp:sp>
    <dsp:sp modelId="{76CEB569-EEC2-4B46-BCA0-1D5A886DFD38}">
      <dsp:nvSpPr>
        <dsp:cNvPr id="0" name=""/>
        <dsp:cNvSpPr/>
      </dsp:nvSpPr>
      <dsp:spPr>
        <a:xfrm>
          <a:off x="874841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870629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0872"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6374"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56628"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56628"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56628" y="449951"/>
        <a:ext cx="1826048" cy="467949"/>
      </dsp:txXfrm>
    </dsp:sp>
    <dsp:sp modelId="{23E4EE21-5274-472E-A4BE-B181B7718783}">
      <dsp:nvSpPr>
        <dsp:cNvPr id="0" name=""/>
        <dsp:cNvSpPr/>
      </dsp:nvSpPr>
      <dsp:spPr>
        <a:xfrm>
          <a:off x="23065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7987"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205647"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241148"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591402"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591402"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591402" y="3581616"/>
        <a:ext cx="1826048" cy="467949"/>
      </dsp:txXfrm>
    </dsp:sp>
    <dsp:sp modelId="{8E30E049-FE29-4CCD-A791-5CD7EB7A61E1}">
      <dsp:nvSpPr>
        <dsp:cNvPr id="0" name=""/>
        <dsp:cNvSpPr/>
      </dsp:nvSpPr>
      <dsp:spPr>
        <a:xfrm>
          <a:off x="136543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33276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340421"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375922"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726177"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726177"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726177" y="449951"/>
        <a:ext cx="1826048" cy="467949"/>
      </dsp:txXfrm>
    </dsp:sp>
    <dsp:sp modelId="{E6C0E1F8-839C-416D-A074-467AE9522EB3}">
      <dsp:nvSpPr>
        <dsp:cNvPr id="0" name=""/>
        <dsp:cNvSpPr/>
      </dsp:nvSpPr>
      <dsp:spPr>
        <a:xfrm>
          <a:off x="2500206"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246753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3475195"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3510696"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860951"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860951"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860951" y="3581616"/>
        <a:ext cx="1826048" cy="467949"/>
      </dsp:txXfrm>
    </dsp:sp>
    <dsp:sp modelId="{422BACEF-6E6A-4E0B-A78E-2FD61803474F}">
      <dsp:nvSpPr>
        <dsp:cNvPr id="0" name=""/>
        <dsp:cNvSpPr/>
      </dsp:nvSpPr>
      <dsp:spPr>
        <a:xfrm>
          <a:off x="363498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3602310"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4609969"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4645471"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4995725"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4995725"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4995725" y="449951"/>
        <a:ext cx="1826048" cy="467949"/>
      </dsp:txXfrm>
    </dsp:sp>
    <dsp:sp modelId="{BF4F1864-094B-45A1-99E9-CF883EA01071}">
      <dsp:nvSpPr>
        <dsp:cNvPr id="0" name=""/>
        <dsp:cNvSpPr/>
      </dsp:nvSpPr>
      <dsp:spPr>
        <a:xfrm>
          <a:off x="476975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4737084"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5744743"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5780245" y="3691307"/>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6130499"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6130499"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6130499" y="3581616"/>
        <a:ext cx="1826048" cy="467949"/>
      </dsp:txXfrm>
    </dsp:sp>
    <dsp:sp modelId="{C5E91979-F584-4511-8F29-7000F8397A29}">
      <dsp:nvSpPr>
        <dsp:cNvPr id="0" name=""/>
        <dsp:cNvSpPr/>
      </dsp:nvSpPr>
      <dsp:spPr>
        <a:xfrm>
          <a:off x="5915283"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588261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6879517"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6915019" y="559642"/>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7265273"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7265273"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7265273" y="449951"/>
        <a:ext cx="1826048" cy="467949"/>
      </dsp:txXfrm>
    </dsp:sp>
    <dsp:sp modelId="{76CEB569-EEC2-4B46-BCA0-1D5A886DFD38}">
      <dsp:nvSpPr>
        <dsp:cNvPr id="0" name=""/>
        <dsp:cNvSpPr/>
      </dsp:nvSpPr>
      <dsp:spPr>
        <a:xfrm>
          <a:off x="70393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700663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8014291"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8049793"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8400047"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8400047"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8400047" y="3581616"/>
        <a:ext cx="1826048" cy="467949"/>
      </dsp:txXfrm>
    </dsp:sp>
    <dsp:sp modelId="{9E4E7622-8BFE-45E2-B087-11C47ACAE23C}">
      <dsp:nvSpPr>
        <dsp:cNvPr id="0" name=""/>
        <dsp:cNvSpPr/>
      </dsp:nvSpPr>
      <dsp:spPr>
        <a:xfrm>
          <a:off x="8174077"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814140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9149066"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9184567" y="559642"/>
          <a:ext cx="248567" cy="248567"/>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9534821"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9534821"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9534821" y="449951"/>
        <a:ext cx="1826048" cy="467949"/>
      </dsp:txXfrm>
    </dsp:sp>
    <dsp:sp modelId="{63AF9F47-2AAA-477B-A35B-31AC36C633E4}">
      <dsp:nvSpPr>
        <dsp:cNvPr id="0" name=""/>
        <dsp:cNvSpPr/>
      </dsp:nvSpPr>
      <dsp:spPr>
        <a:xfrm>
          <a:off x="9308851"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9276181"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3CC019-70E1-4CA6-95E3-763A2FBCC5AB}">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441D4D-0096-49F8-A903-F40D9F9A98A9}">
      <dsp:nvSpPr>
        <dsp:cNvPr id="0" name=""/>
        <dsp:cNvSpPr/>
      </dsp:nvSpPr>
      <dsp:spPr>
        <a:xfrm>
          <a:off x="795829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73E8D4-BD95-4112-94B2-36D8CC89DEB5}">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EC3929-140D-4663-BC6E-3BA67242C509}">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2011</a:t>
          </a:r>
          <a:br>
            <a:rPr lang="en-US" sz="1300" kern="1200" dirty="0"/>
          </a:br>
          <a:r>
            <a:rPr lang="en-US" sz="1300" kern="1200" dirty="0"/>
            <a:t>WebSocket</a:t>
          </a:r>
        </a:p>
      </dsp:txBody>
      <dsp:txXfrm>
        <a:off x="8288897" y="3581616"/>
        <a:ext cx="1326146" cy="467949"/>
      </dsp:txXfrm>
    </dsp:sp>
    <dsp:sp modelId="{865E6057-19E1-485C-AE7B-30868693D2A5}">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D4FCE2-FF42-41F6-A7BC-F117A39E7F59}">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rgbClr val="37B786">
            <a:alpha val="89804"/>
          </a:srgbClr>
        </a:solidFill>
        <a:ln>
          <a:solidFill>
            <a:schemeClr val="tx2">
              <a:lumMod val="75000"/>
            </a:schemeClr>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C88EC70-E7E1-4B1B-AF4B-EDEF37C8CB9E}">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461A60-E281-4852-B79C-DA96C3ED5469}">
      <dsp:nvSpPr>
        <dsp:cNvPr id="0" name=""/>
        <dsp:cNvSpPr/>
      </dsp:nvSpPr>
      <dsp:spPr>
        <a:xfrm>
          <a:off x="795829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C74A1C-792A-4CBC-A95A-EEFE54081A8F}">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B26611-9CB8-4FD7-8382-CEC4C4373FA4}">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pPr>
          <a:r>
            <a:rPr lang="en-US" sz="1300" kern="1200"/>
            <a:t>2011</a:t>
          </a:r>
          <a:br>
            <a:rPr lang="en-US" sz="1300" kern="1200"/>
          </a:br>
          <a:r>
            <a:rPr lang="en-US" sz="1300" kern="1200"/>
            <a:t>WebSocket</a:t>
          </a:r>
          <a:endParaRPr lang="en-US" sz="1300" kern="1200" dirty="0"/>
        </a:p>
      </dsp:txBody>
      <dsp:txXfrm>
        <a:off x="8288897" y="3581616"/>
        <a:ext cx="1326146" cy="467949"/>
      </dsp:txXfrm>
    </dsp:sp>
    <dsp:sp modelId="{7E345FB5-CD16-4390-B6A3-449195963C73}">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79162C3-D51F-4157-BFE4-AB7D37606471}">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8/12/2020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api.py4e.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ndardiz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Distributed_object"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Object_Management_Group"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red-gate.com/simple-talk/dotnet/net-development/building-and-consuming-graphql-api-in-asp-net-core-3-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idedeck.io/OlegIlyenko/presentation-graphql-introduction"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piblueprint.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raml.org/"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ensedia.com/en/api/apis-rest-graphql-or-grpc-who-wins-this-game/"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youtube.com/watch?v=IvsANO0qZEg&amp;t=701s"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www.youtube.com/watch?v=0Aqy8h0W3RQ&amp;t=2043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Zacznijmy</a:t>
            </a:r>
            <a:r>
              <a:rPr lang="en-US" dirty="0"/>
              <a:t> w 1970 I </a:t>
            </a:r>
            <a:r>
              <a:rPr lang="en-US" dirty="0" err="1"/>
              <a:t>okolicach</a:t>
            </a:r>
            <a:r>
              <a:rPr lang="en-US" dirty="0"/>
              <a:t> </a:t>
            </a:r>
            <a:r>
              <a:rPr lang="en-US" dirty="0" err="1"/>
              <a:t>bo</a:t>
            </a:r>
            <a:r>
              <a:rPr lang="en-US" dirty="0"/>
              <a:t> </a:t>
            </a:r>
            <a:r>
              <a:rPr lang="en-US" dirty="0" err="1"/>
              <a:t>wtedy</a:t>
            </a:r>
            <a:r>
              <a:rPr lang="en-US" dirty="0"/>
              <a:t> </a:t>
            </a:r>
            <a:r>
              <a:rPr lang="en-US" dirty="0" err="1"/>
              <a:t>powstalo</a:t>
            </a:r>
            <a:r>
              <a:rPr lang="en-US" dirty="0"/>
              <a:t> </a:t>
            </a:r>
            <a:r>
              <a:rPr lang="en-US" dirty="0" err="1"/>
              <a:t>wiele</a:t>
            </a:r>
            <a:r>
              <a:rPr lang="en-US" dirty="0"/>
              <a:t> </a:t>
            </a:r>
            <a:r>
              <a:rPr lang="en-US" dirty="0" err="1"/>
              <a:t>konceptow</a:t>
            </a:r>
            <a:r>
              <a:rPr lang="en-US" dirty="0"/>
              <a:t> </a:t>
            </a:r>
            <a:r>
              <a:rPr lang="en-US" dirty="0" err="1"/>
              <a:t>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59045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a:p>
            <a:endParaRPr lang="en-US" dirty="0"/>
          </a:p>
          <a:p>
            <a:r>
              <a:rPr lang="en-US" dirty="0"/>
              <a:t>Cutting edge of REST</a:t>
            </a:r>
          </a:p>
          <a:p>
            <a:r>
              <a:rPr lang="en-US" dirty="0"/>
              <a:t>HAL</a:t>
            </a:r>
          </a:p>
          <a:p>
            <a:r>
              <a:rPr lang="en-US" dirty="0"/>
              <a:t>JSON-API</a:t>
            </a:r>
          </a:p>
          <a:p>
            <a:r>
              <a:rPr lang="en-US" dirty="0"/>
              <a:t>Ion</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list – to jest </a:t>
            </a:r>
            <a:r>
              <a:rPr lang="en-US" dirty="0" err="1"/>
              <a:t>juz</a:t>
            </a:r>
            <a:r>
              <a:rPr lang="en-US" dirty="0"/>
              <a:t> </a:t>
            </a:r>
            <a:r>
              <a:rPr lang="en-US" dirty="0" err="1"/>
              <a:t>restish</a:t>
            </a:r>
            <a:endParaRPr lang="en-US" dirty="0"/>
          </a:p>
          <a:p>
            <a:r>
              <a:rPr lang="en-US" dirty="0"/>
              <a:t>Ale </a:t>
            </a:r>
            <a:r>
              <a:rPr lang="en-US" dirty="0" err="1"/>
              <a:t>daje</a:t>
            </a:r>
            <a:r>
              <a:rPr lang="en-US" dirty="0"/>
              <a:t> to problem n+1 </a:t>
            </a:r>
            <a:r>
              <a:rPr lang="en-US" dirty="0" err="1"/>
              <a:t>zapytan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1462455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http://swapi.py4e.com/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262741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pPr algn="l" fontAlgn="base"/>
            <a:r>
              <a:rPr lang="en-US" b="0" i="0" dirty="0">
                <a:solidFill>
                  <a:srgbClr val="222222"/>
                </a:solidFill>
                <a:effectLst/>
                <a:latin typeface="Fira Sans"/>
              </a:rPr>
              <a:t>4xx – Client errors</a:t>
            </a: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42679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endParaRPr lang="en-US" dirty="0"/>
          </a:p>
          <a:p>
            <a:r>
              <a:rPr lang="en-US" dirty="0"/>
              <a:t>100 continue</a:t>
            </a:r>
          </a:p>
          <a:p>
            <a:r>
              <a:rPr lang="en-US" dirty="0"/>
              <a:t>101 switching protocols</a:t>
            </a:r>
          </a:p>
          <a:p>
            <a:r>
              <a:rPr lang="en-US" dirty="0"/>
              <a:t>200 ok</a:t>
            </a:r>
          </a:p>
          <a:p>
            <a:r>
              <a:rPr lang="en-US" dirty="0"/>
              <a:t>201 created</a:t>
            </a:r>
          </a:p>
          <a:p>
            <a:r>
              <a:rPr lang="en-US" dirty="0"/>
              <a:t>202 Accepted</a:t>
            </a:r>
          </a:p>
          <a:p>
            <a:r>
              <a:rPr lang="en-US" dirty="0"/>
              <a:t>204 no content</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1270165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22222"/>
              </a:solidFill>
              <a:effectLst/>
              <a:latin typeface="Fira Sans"/>
            </a:endParaRP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807155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339570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verbs, caching, tools</a:t>
            </a:r>
          </a:p>
          <a:p>
            <a:r>
              <a:rPr lang="en-US" dirty="0"/>
              <a:t>Under-fetching – </a:t>
            </a:r>
            <a:r>
              <a:rPr lang="en-US" dirty="0" err="1"/>
              <a:t>dociaganie</a:t>
            </a:r>
            <a:r>
              <a:rPr lang="en-US" dirty="0"/>
              <a:t> </a:t>
            </a:r>
            <a:r>
              <a:rPr lang="en-US" dirty="0" err="1"/>
              <a:t>danych</a:t>
            </a:r>
            <a:r>
              <a:rPr lang="en-US" dirty="0"/>
              <a:t> </a:t>
            </a:r>
            <a:r>
              <a:rPr lang="en-US" dirty="0" err="1"/>
              <a:t>kolejnymi</a:t>
            </a:r>
            <a:r>
              <a:rPr lang="en-US" dirty="0"/>
              <a:t> </a:t>
            </a:r>
            <a:r>
              <a:rPr lang="en-US" dirty="0" err="1"/>
              <a:t>requestami</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20</a:t>
            </a:fld>
            <a:endParaRPr lang="en-US"/>
          </a:p>
        </p:txBody>
      </p:sp>
    </p:spTree>
    <p:extLst>
      <p:ext uri="{BB962C8B-B14F-4D97-AF65-F5344CB8AC3E}">
        <p14:creationId xmlns:p14="http://schemas.microsoft.com/office/powerpoint/2010/main" val="417122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206 partial content</a:t>
            </a:r>
          </a:p>
          <a:p>
            <a:r>
              <a:rPr lang="en-US" dirty="0"/>
              <a:t>207 </a:t>
            </a:r>
            <a:r>
              <a:rPr lang="en-US" dirty="0" err="1"/>
              <a:t>multistatus</a:t>
            </a:r>
            <a:endParaRPr lang="en-US" dirty="0"/>
          </a:p>
          <a:p>
            <a:r>
              <a:rPr lang="en-US" dirty="0"/>
              <a:t>300 multiple choices</a:t>
            </a:r>
          </a:p>
          <a:p>
            <a:r>
              <a:rPr lang="en-US" dirty="0"/>
              <a:t>301 moved </a:t>
            </a:r>
            <a:r>
              <a:rPr lang="en-US" dirty="0" err="1"/>
              <a:t>permamently</a:t>
            </a:r>
            <a:endParaRPr lang="en-US" dirty="0"/>
          </a:p>
          <a:p>
            <a:r>
              <a:rPr lang="en-US" dirty="0"/>
              <a:t>302 found</a:t>
            </a:r>
          </a:p>
          <a:p>
            <a:r>
              <a:rPr lang="en-US" dirty="0"/>
              <a:t>303 see other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18078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RDA – remote data access – client </a:t>
            </a:r>
            <a:r>
              <a:rPr lang="en-US" dirty="0" err="1"/>
              <a:t>quering</a:t>
            </a:r>
            <a:r>
              <a:rPr lang="en-US" dirty="0"/>
              <a:t> interface</a:t>
            </a:r>
          </a:p>
          <a:p>
            <a:r>
              <a:rPr lang="en-US" dirty="0"/>
              <a:t>XML-RPC – </a:t>
            </a:r>
            <a:r>
              <a:rPr lang="en-US" dirty="0" err="1"/>
              <a:t>formalna</a:t>
            </a:r>
            <a:r>
              <a:rPr lang="en-US" dirty="0"/>
              <a:t> </a:t>
            </a:r>
            <a:r>
              <a:rPr lang="en-US" dirty="0" err="1"/>
              <a:t>specyfikacja</a:t>
            </a:r>
            <a:r>
              <a:rPr lang="en-US" dirty="0"/>
              <a:t> </a:t>
            </a:r>
            <a:r>
              <a:rPr lang="en-US" dirty="0" err="1"/>
              <a:t>oparta</a:t>
            </a:r>
            <a:r>
              <a:rPr lang="en-US" dirty="0"/>
              <a:t> o XML od </a:t>
            </a:r>
            <a:r>
              <a:rPr lang="en-US" dirty="0" err="1"/>
              <a:t>Microsoftu</a:t>
            </a:r>
            <a:endParaRPr lang="en-US" dirty="0"/>
          </a:p>
          <a:p>
            <a:endParaRPr lang="en-US" dirty="0"/>
          </a:p>
          <a:p>
            <a:r>
              <a:rPr lang="en-US" b="1" i="0" dirty="0">
                <a:solidFill>
                  <a:srgbClr val="202122"/>
                </a:solidFill>
                <a:effectLst/>
                <a:latin typeface="Arial" panose="020B0604020202020204" pitchFamily="34" charset="0"/>
              </a:rPr>
              <a:t>Common Object Request Broker Architecture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CORBA</a:t>
            </a:r>
            <a:r>
              <a:rPr lang="en-US" b="0" i="0" dirty="0">
                <a:solidFill>
                  <a:srgbClr val="202122"/>
                </a:solidFill>
                <a:effectLst/>
                <a:latin typeface="Arial" panose="020B0604020202020204" pitchFamily="34" charset="0"/>
              </a:rPr>
              <a:t>) is a </a:t>
            </a:r>
            <a:r>
              <a:rPr lang="en-US" b="0" i="0" u="none" strike="noStrike" dirty="0">
                <a:solidFill>
                  <a:srgbClr val="0B0080"/>
                </a:solidFill>
                <a:effectLst/>
                <a:latin typeface="Arial" panose="020B0604020202020204" pitchFamily="34" charset="0"/>
                <a:hlinkClick r:id="rId3" tooltip="Standardization"/>
              </a:rPr>
              <a:t>standard</a:t>
            </a:r>
            <a:r>
              <a:rPr lang="en-US" b="0" i="0" dirty="0">
                <a:solidFill>
                  <a:srgbClr val="202122"/>
                </a:solidFill>
                <a:effectLst/>
                <a:latin typeface="Arial" panose="020B0604020202020204" pitchFamily="34" charset="0"/>
              </a:rPr>
              <a:t> defined by the </a:t>
            </a:r>
            <a:r>
              <a:rPr lang="en-US" b="0" i="0" u="none" strike="noStrike" dirty="0">
                <a:solidFill>
                  <a:srgbClr val="0B0080"/>
                </a:solidFill>
                <a:effectLst/>
                <a:latin typeface="Arial" panose="020B0604020202020204" pitchFamily="34" charset="0"/>
                <a:hlinkClick r:id="rId4" tooltip="Object Management Group"/>
              </a:rPr>
              <a:t>Object Management Group</a:t>
            </a:r>
            <a:r>
              <a:rPr lang="en-US" b="0" i="0" dirty="0">
                <a:solidFill>
                  <a:srgbClr val="202122"/>
                </a:solidFill>
                <a:effectLst/>
                <a:latin typeface="Arial" panose="020B0604020202020204" pitchFamily="34" charset="0"/>
              </a:rPr>
              <a:t> (OMG) designed to facilitate the communication of systems that are deployed on diverse platforms. CORBA enables collaboration between systems on different operating systems, </a:t>
            </a:r>
            <a:r>
              <a:rPr lang="en-US" b="0" i="0" u="none" strike="noStrike" dirty="0">
                <a:solidFill>
                  <a:srgbClr val="0B0080"/>
                </a:solidFill>
                <a:effectLst/>
                <a:latin typeface="Arial" panose="020B0604020202020204" pitchFamily="34" charset="0"/>
                <a:hlinkClick r:id="rId5" tooltip="Programming language"/>
              </a:rPr>
              <a:t>programming languages</a:t>
            </a:r>
            <a:r>
              <a:rPr lang="en-US" b="0" i="0" dirty="0">
                <a:solidFill>
                  <a:srgbClr val="202122"/>
                </a:solidFill>
                <a:effectLst/>
                <a:latin typeface="Arial" panose="020B0604020202020204" pitchFamily="34" charset="0"/>
              </a:rPr>
              <a:t>, and computing hardware. CORBA uses an object-oriented model although the systems that use the CORBA do not have to be object-oriented. CORBA is an example of the </a:t>
            </a:r>
            <a:r>
              <a:rPr lang="en-US" b="0" i="0" u="none" strike="noStrike" dirty="0">
                <a:solidFill>
                  <a:srgbClr val="0B0080"/>
                </a:solidFill>
                <a:effectLst/>
                <a:latin typeface="Arial" panose="020B0604020202020204" pitchFamily="34" charset="0"/>
                <a:hlinkClick r:id="rId6" tooltip="Distributed object"/>
              </a:rPr>
              <a:t>distributed object</a:t>
            </a:r>
            <a:r>
              <a:rPr lang="en-US" b="0" i="0" dirty="0">
                <a:solidFill>
                  <a:srgbClr val="202122"/>
                </a:solidFill>
                <a:effectLst/>
                <a:latin typeface="Arial" panose="020B0604020202020204" pitchFamily="34" charset="0"/>
              </a:rPr>
              <a:t> paradigm.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30037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24</a:t>
            </a:fld>
            <a:endParaRPr lang="en-US"/>
          </a:p>
        </p:txBody>
      </p:sp>
    </p:spTree>
    <p:extLst>
      <p:ext uri="{BB962C8B-B14F-4D97-AF65-F5344CB8AC3E}">
        <p14:creationId xmlns:p14="http://schemas.microsoft.com/office/powerpoint/2010/main" val="171496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26</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27</a:t>
            </a:fld>
            <a:endParaRPr lang="en-US"/>
          </a:p>
        </p:txBody>
      </p:sp>
    </p:spTree>
    <p:extLst>
      <p:ext uri="{BB962C8B-B14F-4D97-AF65-F5344CB8AC3E}">
        <p14:creationId xmlns:p14="http://schemas.microsoft.com/office/powerpoint/2010/main" val="150550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Fundamental unit: Query</a:t>
            </a:r>
          </a:p>
          <a:p>
            <a:endParaRPr lang="en-US" dirty="0"/>
          </a:p>
          <a:p>
            <a:r>
              <a:rPr lang="en-US" dirty="0" err="1"/>
              <a:t>Wymyslon</a:t>
            </a:r>
            <a:r>
              <a:rPr lang="en-US" dirty="0"/>
              <a:t> </a:t>
            </a:r>
            <a:r>
              <a:rPr lang="en-US" dirty="0" err="1"/>
              <a:t>yprzez</a:t>
            </a:r>
            <a:r>
              <a:rPr lang="en-US" dirty="0"/>
              <a:t> </a:t>
            </a:r>
            <a:r>
              <a:rPr lang="en-US" dirty="0" err="1"/>
              <a:t>facebook</a:t>
            </a:r>
            <a:endParaRPr lang="en-US" dirty="0"/>
          </a:p>
          <a:p>
            <a:r>
              <a:rPr lang="en-US" dirty="0" err="1"/>
              <a:t>Popularny</a:t>
            </a:r>
            <a:r>
              <a:rPr lang="en-US" dirty="0"/>
              <a:t> </a:t>
            </a:r>
            <a:r>
              <a:rPr lang="en-US" dirty="0" err="1"/>
              <a:t>na</a:t>
            </a:r>
            <a:r>
              <a:rPr lang="en-US" dirty="0"/>
              <a:t> </a:t>
            </a:r>
            <a:r>
              <a:rPr lang="en-US" dirty="0" err="1"/>
              <a:t>froncie</a:t>
            </a:r>
            <a:endParaRPr lang="en-US" dirty="0"/>
          </a:p>
          <a:p>
            <a:endParaRPr lang="en-US" dirty="0"/>
          </a:p>
          <a:p>
            <a:r>
              <a:rPr lang="en-US" dirty="0"/>
              <a:t>It enables clients to specify exactly what data is needed, makes it easier to aggregate data from multiple sources and uses a type system to describe data</a:t>
            </a:r>
          </a:p>
        </p:txBody>
      </p:sp>
      <p:sp>
        <p:nvSpPr>
          <p:cNvPr id="4" name="Slide Number Placeholder 3"/>
          <p:cNvSpPr>
            <a:spLocks noGrp="1"/>
          </p:cNvSpPr>
          <p:nvPr>
            <p:ph type="sldNum" sz="quarter" idx="5"/>
          </p:nvPr>
        </p:nvSpPr>
        <p:spPr/>
        <p:txBody>
          <a:bodyPr/>
          <a:lstStyle/>
          <a:p>
            <a:fld id="{E0AE778D-2A57-4226-B72B-26EA3CA60131}" type="slidenum">
              <a:rPr lang="en-US" smtClean="0"/>
              <a:t>34</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schema</a:t>
            </a:r>
          </a:p>
          <a:p>
            <a:r>
              <a:rPr lang="en-US" dirty="0"/>
              <a:t>Like sending </a:t>
            </a:r>
            <a:r>
              <a:rPr lang="en-US" dirty="0" err="1"/>
              <a:t>sql</a:t>
            </a:r>
            <a:r>
              <a:rPr lang="en-US" dirty="0"/>
              <a:t> query to your API</a:t>
            </a:r>
          </a:p>
          <a:p>
            <a:r>
              <a:rPr lang="en-US" dirty="0"/>
              <a:t>Only POST verb</a:t>
            </a:r>
          </a:p>
          <a:p>
            <a:r>
              <a:rPr lang="en-US" dirty="0"/>
              <a:t>We have headers</a:t>
            </a:r>
          </a:p>
          <a:p>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35</a:t>
            </a:fld>
            <a:endParaRPr lang="en-US"/>
          </a:p>
        </p:txBody>
      </p:sp>
    </p:spTree>
    <p:extLst>
      <p:ext uri="{BB962C8B-B14F-4D97-AF65-F5344CB8AC3E}">
        <p14:creationId xmlns:p14="http://schemas.microsoft.com/office/powerpoint/2010/main" val="3114351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3737"/>
                </a:solidFill>
                <a:effectLst/>
                <a:latin typeface="Roboto" panose="02000000000000000000" pitchFamily="2" charset="0"/>
              </a:rPr>
              <a:t>Query – Queries enable you to consume data efficiently. The consumer or the client can mention the field or fields it needs in lieu of getting data for all fields from a particular type. Note that the client can only consume the fields that have been exposed by the API.</a:t>
            </a:r>
          </a:p>
          <a:p>
            <a:pPr algn="l">
              <a:buFont typeface="+mj-lt"/>
              <a:buAutoNum type="arabicPeriod"/>
            </a:pPr>
            <a:r>
              <a:rPr lang="en-US" b="0" i="0" dirty="0">
                <a:solidFill>
                  <a:srgbClr val="373737"/>
                </a:solidFill>
                <a:effectLst/>
                <a:latin typeface="Roboto" panose="02000000000000000000" pitchFamily="2" charset="0"/>
              </a:rPr>
              <a:t>Mutation –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mutations are used to send data to the server, i.e., you can take advantage of mutations to add, edit, or delete data. The client can only take advantage of the mutations that have been exposed by the schema to modify the data. It should be noted here that if there are no mutations in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the client cannot manipulate the data in the API.</a:t>
            </a:r>
          </a:p>
          <a:p>
            <a:pPr algn="l">
              <a:buFont typeface="+mj-lt"/>
              <a:buAutoNum type="arabicPeriod"/>
            </a:pPr>
            <a:r>
              <a:rPr lang="en-US" b="0" i="0" dirty="0">
                <a:solidFill>
                  <a:srgbClr val="373737"/>
                </a:solidFill>
                <a:effectLst/>
                <a:latin typeface="Roboto" panose="02000000000000000000" pitchFamily="2" charset="0"/>
              </a:rPr>
              <a:t>Subscription – Subscriptions allow a server to send data to its clients, hence notifying them when events occur. Subscriptions provide support for event-driven architectures and for real-time notifications they take advantage of </a:t>
            </a:r>
            <a:r>
              <a:rPr lang="en-US" b="0" i="0" dirty="0" err="1">
                <a:solidFill>
                  <a:srgbClr val="373737"/>
                </a:solidFill>
                <a:effectLst/>
                <a:latin typeface="Roboto" panose="02000000000000000000" pitchFamily="2" charset="0"/>
              </a:rPr>
              <a:t>WebSockets</a:t>
            </a:r>
            <a:r>
              <a:rPr lang="en-US" b="0" i="0" dirty="0">
                <a:solidFill>
                  <a:srgbClr val="373737"/>
                </a:solidFill>
                <a:effectLst/>
                <a:latin typeface="Roboto" panose="02000000000000000000" pitchFamily="2" charset="0"/>
              </a:rPr>
              <a:t>.</a:t>
            </a:r>
          </a:p>
          <a:p>
            <a:pPr algn="l"/>
            <a:r>
              <a:rPr lang="en-US" b="1" i="0" dirty="0" err="1">
                <a:solidFill>
                  <a:srgbClr val="222222"/>
                </a:solidFill>
                <a:effectLst/>
                <a:latin typeface="Roboto Slab"/>
              </a:rPr>
              <a:t>GraphQL</a:t>
            </a:r>
            <a:r>
              <a:rPr lang="en-US" b="1" i="0" dirty="0">
                <a:solidFill>
                  <a:srgbClr val="222222"/>
                </a:solidFill>
                <a:effectLst/>
                <a:latin typeface="Roboto Slab"/>
              </a:rPr>
              <a:t> Object Types</a:t>
            </a:r>
          </a:p>
          <a:p>
            <a:pPr algn="l"/>
            <a:r>
              <a:rPr lang="en-US" b="0" i="0" dirty="0">
                <a:solidFill>
                  <a:srgbClr val="373737"/>
                </a:solidFill>
                <a:effectLst/>
                <a:latin typeface="Roboto" panose="02000000000000000000" pitchFamily="2" charset="0"/>
              </a:rPr>
              <a:t>The most fundamental components of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are object types, which in turn are used to represent the type of object you can retrieve from your API. Object Types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are represented by the </a:t>
            </a:r>
            <a:r>
              <a:rPr lang="en-US" b="0" i="0" dirty="0" err="1">
                <a:solidFill>
                  <a:srgbClr val="373737"/>
                </a:solidFill>
                <a:effectLst/>
                <a:latin typeface="Roboto" panose="02000000000000000000" pitchFamily="2" charset="0"/>
              </a:rPr>
              <a:t>GraphQL.Types.ObjectGraphType</a:t>
            </a:r>
            <a:r>
              <a:rPr lang="en-US" b="0" i="0" dirty="0">
                <a:solidFill>
                  <a:srgbClr val="373737"/>
                </a:solidFill>
                <a:effectLst/>
                <a:latin typeface="Roboto" panose="02000000000000000000" pitchFamily="2" charset="0"/>
              </a:rPr>
              <a:t> class and contain Fields and Methods. While the former is a property in the class, the latter is used to modify field values when needed based on a client query.</a:t>
            </a:r>
          </a:p>
          <a:p>
            <a:endParaRPr lang="pl-PL" dirty="0"/>
          </a:p>
          <a:p>
            <a:r>
              <a:rPr lang="en-US" dirty="0">
                <a:hlinkClick r:id="rId3"/>
              </a:rPr>
              <a:t>https://www.red-gate.com/simple-talk/dotnet/net-development/building-and-consuming-graphql-api-in-asp-net-core-3-1/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36</a:t>
            </a:fld>
            <a:endParaRPr lang="en-US"/>
          </a:p>
        </p:txBody>
      </p:sp>
    </p:spTree>
    <p:extLst>
      <p:ext uri="{BB962C8B-B14F-4D97-AF65-F5344CB8AC3E}">
        <p14:creationId xmlns:p14="http://schemas.microsoft.com/office/powerpoint/2010/main" val="1324996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headers</a:t>
            </a:r>
          </a:p>
          <a:p>
            <a:r>
              <a:rPr lang="en-US" dirty="0"/>
              <a:t>You can run multiple queries in parallel</a:t>
            </a:r>
          </a:p>
          <a:p>
            <a:endParaRPr lang="pl-PL" dirty="0"/>
          </a:p>
          <a:p>
            <a:endParaRPr lang="pl-PL" dirty="0"/>
          </a:p>
          <a:p>
            <a:endParaRPr lang="pl-PL" dirty="0"/>
          </a:p>
          <a:p>
            <a:r>
              <a:rPr lang="en-US" dirty="0">
                <a:hlinkClick r:id="rId3"/>
              </a:rPr>
              <a:t>http://slidedeck.io/OlegIlyenko/presentation-graphql-introduction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37</a:t>
            </a:fld>
            <a:endParaRPr lang="en-US"/>
          </a:p>
        </p:txBody>
      </p:sp>
    </p:spTree>
    <p:extLst>
      <p:ext uri="{BB962C8B-B14F-4D97-AF65-F5344CB8AC3E}">
        <p14:creationId xmlns:p14="http://schemas.microsoft.com/office/powerpoint/2010/main" val="3284755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41</a:t>
            </a:fld>
            <a:endParaRPr lang="en-US"/>
          </a:p>
        </p:txBody>
      </p:sp>
    </p:spTree>
    <p:extLst>
      <p:ext uri="{BB962C8B-B14F-4D97-AF65-F5344CB8AC3E}">
        <p14:creationId xmlns:p14="http://schemas.microsoft.com/office/powerpoint/2010/main" val="107750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r>
              <a:rPr lang="en-US" dirty="0"/>
              <a:t>SOAP – </a:t>
            </a:r>
            <a:r>
              <a:rPr lang="en-US" dirty="0" err="1"/>
              <a:t>implementacja</a:t>
            </a:r>
            <a:r>
              <a:rPr lang="en-US" dirty="0"/>
              <a:t> SOA (</a:t>
            </a:r>
            <a:r>
              <a:rPr lang="en-US" dirty="0" err="1"/>
              <a:t>nadal</a:t>
            </a:r>
            <a:r>
              <a:rPr lang="en-US" dirty="0"/>
              <a:t> </a:t>
            </a:r>
            <a:r>
              <a:rPr lang="en-US" dirty="0" err="1"/>
              <a:t>oparta</a:t>
            </a:r>
            <a:r>
              <a:rPr lang="en-US" dirty="0"/>
              <a:t> o </a:t>
            </a:r>
            <a:r>
              <a:rPr lang="en-US" dirty="0" err="1"/>
              <a:t>zasady</a:t>
            </a:r>
            <a:r>
              <a:rPr lang="en-US" dirty="0"/>
              <a:t> </a:t>
            </a:r>
            <a:r>
              <a:rPr lang="en-US" dirty="0" err="1"/>
              <a:t>rpc</a:t>
            </a:r>
            <a:r>
              <a:rPr lang="en-US" dirty="0"/>
              <a:t> -&gt; </a:t>
            </a:r>
            <a:r>
              <a:rPr lang="en-US" dirty="0" err="1"/>
              <a:t>bardzo</a:t>
            </a:r>
            <a:r>
              <a:rPr lang="en-US" dirty="0"/>
              <a:t> </a:t>
            </a:r>
            <a:r>
              <a:rPr lang="en-US" dirty="0" err="1"/>
              <a:t>silne</a:t>
            </a:r>
            <a:r>
              <a:rPr lang="en-US" dirty="0"/>
              <a:t> </a:t>
            </a:r>
            <a:r>
              <a:rPr lang="en-US" dirty="0" err="1"/>
              <a:t>wymuszanie</a:t>
            </a:r>
            <a:r>
              <a:rPr lang="en-US" dirty="0"/>
              <a:t> </a:t>
            </a:r>
            <a:r>
              <a:rPr lang="en-US" dirty="0" err="1"/>
              <a:t>kontraktow</a:t>
            </a:r>
            <a:r>
              <a:rPr lang="en-US" dirty="0"/>
              <a:t>. </a:t>
            </a:r>
          </a:p>
          <a:p>
            <a:r>
              <a:rPr lang="en-US" dirty="0"/>
              <a:t>           SOAP </a:t>
            </a:r>
            <a:r>
              <a:rPr lang="en-US" dirty="0" err="1"/>
              <a:t>mial</a:t>
            </a:r>
            <a:r>
              <a:rPr lang="en-US" dirty="0"/>
              <a:t> </a:t>
            </a:r>
            <a:r>
              <a:rPr lang="en-US" dirty="0" err="1"/>
              <a:t>byc</a:t>
            </a:r>
            <a:r>
              <a:rPr lang="en-US" dirty="0"/>
              <a:t> </a:t>
            </a:r>
            <a:r>
              <a:rPr lang="en-US" dirty="0" err="1"/>
              <a:t>uniwersalny</a:t>
            </a:r>
            <a:r>
              <a:rPr lang="en-US" dirty="0"/>
              <a:t>, ale </a:t>
            </a:r>
            <a:r>
              <a:rPr lang="en-US" dirty="0" err="1"/>
              <a:t>nikt</a:t>
            </a:r>
            <a:r>
              <a:rPr lang="en-US" dirty="0"/>
              <a:t> </a:t>
            </a:r>
            <a:r>
              <a:rPr lang="en-US" dirty="0" err="1"/>
              <a:t>nie</a:t>
            </a:r>
            <a:r>
              <a:rPr lang="en-US" dirty="0"/>
              <a:t> </a:t>
            </a:r>
            <a:r>
              <a:rPr lang="en-US" dirty="0" err="1"/>
              <a:t>chcial</a:t>
            </a:r>
            <a:r>
              <a:rPr lang="en-US" dirty="0"/>
              <a:t> go </a:t>
            </a:r>
            <a:r>
              <a:rPr lang="en-US" dirty="0" err="1"/>
              <a:t>zaimplementowac</a:t>
            </a:r>
            <a:r>
              <a:rPr lang="en-US" dirty="0"/>
              <a:t> u </a:t>
            </a:r>
            <a:r>
              <a:rPr lang="en-US" dirty="0" err="1"/>
              <a:t>siebie</a:t>
            </a:r>
            <a:r>
              <a:rPr lang="en-US" dirty="0"/>
              <a:t> I </a:t>
            </a:r>
            <a:r>
              <a:rPr lang="en-US" dirty="0" err="1"/>
              <a:t>komunikacja</a:t>
            </a:r>
            <a:r>
              <a:rPr lang="en-US" dirty="0"/>
              <a:t> </a:t>
            </a:r>
            <a:r>
              <a:rPr lang="en-US" dirty="0" err="1"/>
              <a:t>miedzy</a:t>
            </a:r>
            <a:r>
              <a:rPr lang="en-US" dirty="0"/>
              <a:t> </a:t>
            </a:r>
            <a:r>
              <a:rPr lang="en-US" dirty="0" err="1"/>
              <a:t>roznymi</a:t>
            </a:r>
            <a:r>
              <a:rPr lang="en-US" dirty="0"/>
              <a:t> </a:t>
            </a:r>
            <a:r>
              <a:rPr lang="en-US" dirty="0" err="1"/>
              <a:t>serwisami</a:t>
            </a:r>
            <a:r>
              <a:rPr lang="en-US" dirty="0"/>
              <a:t> </a:t>
            </a:r>
            <a:r>
              <a:rPr lang="en-US" dirty="0" err="1"/>
              <a:t>nie</a:t>
            </a:r>
            <a:r>
              <a:rPr lang="en-US" dirty="0"/>
              <a:t> </a:t>
            </a:r>
            <a:r>
              <a:rPr lang="en-US" dirty="0" err="1"/>
              <a:t>byla</a:t>
            </a:r>
            <a:r>
              <a:rPr lang="en-US" dirty="0"/>
              <a:t> </a:t>
            </a:r>
            <a:r>
              <a:rPr lang="en-US" dirty="0" err="1"/>
              <a:t>prosta</a:t>
            </a:r>
            <a:r>
              <a:rPr lang="en-US" dirty="0"/>
              <a:t>. </a:t>
            </a:r>
          </a:p>
          <a:p>
            <a:r>
              <a:rPr lang="en-US" dirty="0"/>
              <a:t>           </a:t>
            </a:r>
            <a:r>
              <a:rPr lang="en-US" dirty="0" err="1"/>
              <a:t>potrzebna</a:t>
            </a:r>
            <a:r>
              <a:rPr lang="en-US" dirty="0"/>
              <a:t> </a:t>
            </a:r>
            <a:r>
              <a:rPr lang="en-US" dirty="0" err="1"/>
              <a:t>byla</a:t>
            </a:r>
            <a:r>
              <a:rPr lang="en-US" dirty="0"/>
              <a:t> </a:t>
            </a:r>
            <a:r>
              <a:rPr lang="en-US" dirty="0" err="1"/>
              <a:t>reczna</a:t>
            </a:r>
            <a:r>
              <a:rPr lang="en-US" dirty="0"/>
              <a:t> </a:t>
            </a:r>
            <a:r>
              <a:rPr lang="en-US" dirty="0" err="1"/>
              <a:t>implementacja</a:t>
            </a:r>
            <a:r>
              <a:rPr lang="en-US" dirty="0"/>
              <a:t> </a:t>
            </a:r>
            <a:r>
              <a:rPr lang="en-US" dirty="0" err="1"/>
              <a:t>koperty</a:t>
            </a:r>
            <a:r>
              <a:rPr lang="en-US" dirty="0"/>
              <a:t> </a:t>
            </a:r>
            <a:r>
              <a:rPr lang="en-US" dirty="0" err="1"/>
              <a:t>komunikacyjnej</a:t>
            </a:r>
            <a:r>
              <a:rPr lang="en-US" dirty="0"/>
              <a:t> XML </a:t>
            </a:r>
            <a:r>
              <a:rPr lang="en-US" dirty="0" err="1"/>
              <a:t>ktora</a:t>
            </a:r>
            <a:r>
              <a:rPr lang="en-US" dirty="0"/>
              <a:t> </a:t>
            </a:r>
            <a:r>
              <a:rPr lang="en-US" dirty="0" err="1"/>
              <a:t>byla</a:t>
            </a:r>
            <a:r>
              <a:rPr lang="en-US" dirty="0"/>
              <a:t> </a:t>
            </a:r>
            <a:r>
              <a:rPr lang="en-US" dirty="0" err="1"/>
              <a:t>ogromna</a:t>
            </a:r>
            <a:r>
              <a:rPr lang="en-US" dirty="0"/>
              <a:t> I </a:t>
            </a:r>
            <a:r>
              <a:rPr lang="en-US" dirty="0" err="1"/>
              <a:t>skomplikowana</a:t>
            </a:r>
            <a:endParaRPr lang="en-US" dirty="0"/>
          </a:p>
          <a:p>
            <a:r>
              <a:rPr lang="en-US" dirty="0"/>
              <a:t>REST – Roy </a:t>
            </a:r>
            <a:r>
              <a:rPr lang="en-US" dirty="0" err="1"/>
              <a:t>Filding</a:t>
            </a:r>
            <a:r>
              <a:rPr lang="en-US" dirty="0"/>
              <a:t> w 2000 </a:t>
            </a:r>
            <a:r>
              <a:rPr lang="en-US" dirty="0" err="1"/>
              <a:t>roku</a:t>
            </a:r>
            <a:r>
              <a:rPr lang="en-US" dirty="0"/>
              <a:t> </a:t>
            </a:r>
            <a:r>
              <a:rPr lang="en-US" dirty="0" err="1"/>
              <a:t>napisal</a:t>
            </a:r>
            <a:r>
              <a:rPr lang="en-US" dirty="0"/>
              <a:t> </a:t>
            </a:r>
            <a:r>
              <a:rPr lang="en-US" dirty="0" err="1"/>
              <a:t>prace</a:t>
            </a:r>
            <a:r>
              <a:rPr lang="en-US" dirty="0"/>
              <a:t> o </a:t>
            </a:r>
            <a:r>
              <a:rPr lang="en-US" dirty="0" err="1"/>
              <a:t>tym</a:t>
            </a:r>
            <a:r>
              <a:rPr lang="en-US" dirty="0"/>
              <a:t> </a:t>
            </a:r>
            <a:r>
              <a:rPr lang="en-US" dirty="0" err="1"/>
              <a:t>jak</a:t>
            </a:r>
            <a:r>
              <a:rPr lang="en-US" dirty="0"/>
              <a:t> </a:t>
            </a:r>
            <a:r>
              <a:rPr lang="en-US" dirty="0" err="1"/>
              <a:t>budowac</a:t>
            </a:r>
            <a:r>
              <a:rPr lang="en-US" dirty="0"/>
              <a:t> API </a:t>
            </a:r>
            <a:r>
              <a:rPr lang="en-US" dirty="0" err="1"/>
              <a:t>ktore</a:t>
            </a:r>
            <a:r>
              <a:rPr lang="en-US" dirty="0"/>
              <a:t> </a:t>
            </a:r>
            <a:r>
              <a:rPr lang="en-US" dirty="0" err="1"/>
              <a:t>zyly</a:t>
            </a:r>
            <a:r>
              <a:rPr lang="en-US" dirty="0"/>
              <a:t> by w </a:t>
            </a:r>
            <a:r>
              <a:rPr lang="en-US" dirty="0" err="1"/>
              <a:t>harmoni</a:t>
            </a:r>
            <a:r>
              <a:rPr lang="en-US" dirty="0"/>
              <a:t> z </a:t>
            </a:r>
            <a:r>
              <a:rPr lang="en-US" dirty="0" err="1"/>
              <a:t>tym</a:t>
            </a:r>
            <a:r>
              <a:rPr lang="en-US" dirty="0"/>
              <a:t> </a:t>
            </a:r>
            <a:r>
              <a:rPr lang="en-US" dirty="0" err="1"/>
              <a:t>jak</a:t>
            </a:r>
            <a:r>
              <a:rPr lang="en-US" dirty="0"/>
              <a:t> </a:t>
            </a:r>
            <a:r>
              <a:rPr lang="en-US" dirty="0" err="1"/>
              <a:t>dziala</a:t>
            </a:r>
            <a:r>
              <a:rPr lang="en-US" dirty="0"/>
              <a:t> web I HTTP</a:t>
            </a:r>
          </a:p>
          <a:p>
            <a:r>
              <a:rPr lang="en-US" dirty="0"/>
              <a:t>REST I SOAP </a:t>
            </a:r>
            <a:r>
              <a:rPr lang="en-US" dirty="0" err="1"/>
              <a:t>przez</a:t>
            </a:r>
            <a:r>
              <a:rPr lang="en-US" dirty="0"/>
              <a:t> pare </a:t>
            </a:r>
            <a:r>
              <a:rPr lang="en-US" dirty="0" err="1"/>
              <a:t>lat</a:t>
            </a:r>
            <a:r>
              <a:rPr lang="en-US" dirty="0"/>
              <a:t> </a:t>
            </a:r>
            <a:r>
              <a:rPr lang="en-US" dirty="0" err="1"/>
              <a:t>rownolegle</a:t>
            </a:r>
            <a:r>
              <a:rPr lang="en-US" dirty="0"/>
              <a:t> </a:t>
            </a:r>
            <a:r>
              <a:rPr lang="en-US" dirty="0" err="1"/>
              <a:t>sie</a:t>
            </a:r>
            <a:r>
              <a:rPr lang="en-US" dirty="0"/>
              <a:t> </a:t>
            </a:r>
            <a:r>
              <a:rPr lang="en-US" dirty="0" err="1"/>
              <a:t>sprawdzaly</a:t>
            </a:r>
            <a:endParaRPr lang="en-US" dirty="0"/>
          </a:p>
          <a:p>
            <a:r>
              <a:rPr lang="en-US" dirty="0"/>
              <a:t>      Ale </a:t>
            </a:r>
            <a:r>
              <a:rPr lang="en-US" dirty="0" err="1"/>
              <a:t>powoli</a:t>
            </a:r>
            <a:r>
              <a:rPr lang="en-US" dirty="0"/>
              <a:t> Soap </a:t>
            </a:r>
            <a:r>
              <a:rPr lang="en-US" dirty="0" err="1"/>
              <a:t>tracil</a:t>
            </a:r>
            <a:r>
              <a:rPr lang="en-US" dirty="0"/>
              <a:t> </a:t>
            </a:r>
            <a:r>
              <a:rPr lang="en-US" dirty="0" err="1"/>
              <a:t>na</a:t>
            </a:r>
            <a:r>
              <a:rPr lang="en-US" dirty="0"/>
              <a:t> </a:t>
            </a:r>
            <a:r>
              <a:rPr lang="en-US" dirty="0" err="1"/>
              <a:t>popularnosci</a:t>
            </a:r>
            <a:r>
              <a:rPr lang="en-US" dirty="0"/>
              <a:t> </a:t>
            </a:r>
            <a:r>
              <a:rPr lang="en-US" dirty="0" err="1"/>
              <a:t>na</a:t>
            </a:r>
            <a:r>
              <a:rPr lang="en-US" dirty="0"/>
              <a:t> </a:t>
            </a:r>
            <a:r>
              <a:rPr lang="en-US" dirty="0" err="1"/>
              <a:t>rzecz</a:t>
            </a:r>
            <a:r>
              <a:rPr lang="en-US" dirty="0"/>
              <a:t> </a:t>
            </a:r>
            <a:r>
              <a:rPr lang="en-US" dirty="0" err="1"/>
              <a:t>RESTa</a:t>
            </a:r>
            <a:r>
              <a:rPr lang="en-US" dirty="0"/>
              <a:t> . </a:t>
            </a:r>
            <a:r>
              <a:rPr lang="en-US" dirty="0" err="1"/>
              <a:t>Wlasciwie</a:t>
            </a:r>
            <a:r>
              <a:rPr lang="en-US" dirty="0"/>
              <a:t> </a:t>
            </a:r>
            <a:r>
              <a:rPr lang="en-US" dirty="0" err="1"/>
              <a:t>gdy</a:t>
            </a:r>
            <a:r>
              <a:rPr lang="en-US" dirty="0"/>
              <a:t> Fb I Twitter </a:t>
            </a:r>
            <a:r>
              <a:rPr lang="en-US" dirty="0" err="1"/>
              <a:t>wypuscily</a:t>
            </a:r>
            <a:r>
              <a:rPr lang="en-US" dirty="0"/>
              <a:t> </a:t>
            </a:r>
            <a:r>
              <a:rPr lang="en-US" dirty="0" err="1"/>
              <a:t>swoje</a:t>
            </a:r>
            <a:r>
              <a:rPr lang="en-US" dirty="0"/>
              <a:t> API </a:t>
            </a:r>
            <a:r>
              <a:rPr lang="en-US" dirty="0" err="1"/>
              <a:t>jako</a:t>
            </a:r>
            <a:r>
              <a:rPr lang="en-US" dirty="0"/>
              <a:t> REST. To </a:t>
            </a:r>
            <a:r>
              <a:rPr lang="en-US" dirty="0" err="1"/>
              <a:t>bylo</a:t>
            </a:r>
            <a:r>
              <a:rPr lang="en-US" dirty="0"/>
              <a:t> </a:t>
            </a:r>
            <a:r>
              <a:rPr lang="en-US" dirty="0" err="1"/>
              <a:t>duzym</a:t>
            </a:r>
            <a:r>
              <a:rPr lang="en-US" dirty="0"/>
              <a:t> </a:t>
            </a:r>
            <a:r>
              <a:rPr lang="en-US" dirty="0" err="1"/>
              <a:t>punktem</a:t>
            </a:r>
            <a:r>
              <a:rPr lang="en-US" dirty="0"/>
              <a:t> </a:t>
            </a:r>
            <a:r>
              <a:rPr lang="en-US" dirty="0" err="1"/>
              <a:t>zwrotnym</a:t>
            </a:r>
            <a:r>
              <a:rPr lang="en-US" dirty="0"/>
              <a:t> </a:t>
            </a:r>
            <a:r>
              <a:rPr lang="en-US" dirty="0" err="1"/>
              <a:t>dla</a:t>
            </a:r>
            <a:r>
              <a:rPr lang="en-US" dirty="0"/>
              <a:t> RESTA</a:t>
            </a:r>
          </a:p>
          <a:p>
            <a:endParaRPr lang="en-US" dirty="0"/>
          </a:p>
          <a:p>
            <a:r>
              <a:rPr lang="en-US" dirty="0"/>
              <a:t>-&gt; to </a:t>
            </a:r>
            <a:r>
              <a:rPr lang="en-US" dirty="0" err="1"/>
              <a:t>byl</a:t>
            </a:r>
            <a:r>
              <a:rPr lang="en-US" dirty="0"/>
              <a:t> </a:t>
            </a:r>
            <a:r>
              <a:rPr lang="en-US" dirty="0" err="1"/>
              <a:t>czas</a:t>
            </a:r>
            <a:r>
              <a:rPr lang="en-US" dirty="0"/>
              <a:t> </a:t>
            </a:r>
            <a:r>
              <a:rPr lang="en-US" dirty="0" err="1"/>
              <a:t>gdy</a:t>
            </a:r>
            <a:r>
              <a:rPr lang="en-US" dirty="0"/>
              <a:t> </a:t>
            </a:r>
            <a:r>
              <a:rPr lang="en-US" dirty="0" err="1"/>
              <a:t>api</a:t>
            </a:r>
            <a:r>
              <a:rPr lang="en-US" dirty="0"/>
              <a:t> </a:t>
            </a:r>
            <a:r>
              <a:rPr lang="en-US" dirty="0" err="1"/>
              <a:t>powstawalo</a:t>
            </a:r>
            <a:r>
              <a:rPr lang="en-US" dirty="0"/>
              <a:t> </a:t>
            </a:r>
            <a:r>
              <a:rPr lang="en-US" dirty="0" err="1"/>
              <a:t>dla</a:t>
            </a:r>
            <a:r>
              <a:rPr lang="en-US" dirty="0"/>
              <a:t> </a:t>
            </a:r>
            <a:r>
              <a:rPr lang="en-US" dirty="0" err="1"/>
              <a:t>jednego</a:t>
            </a:r>
            <a:r>
              <a:rPr lang="en-US" dirty="0"/>
              <a:t> </a:t>
            </a:r>
            <a:r>
              <a:rPr lang="en-US" dirty="0" err="1"/>
              <a:t>klienta</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3641607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43</a:t>
            </a:fld>
            <a:endParaRPr lang="en-US"/>
          </a:p>
        </p:txBody>
      </p:sp>
    </p:spTree>
    <p:extLst>
      <p:ext uri="{BB962C8B-B14F-4D97-AF65-F5344CB8AC3E}">
        <p14:creationId xmlns:p14="http://schemas.microsoft.com/office/powerpoint/2010/main" val="1493322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44</a:t>
            </a:fld>
            <a:endParaRPr lang="en-US"/>
          </a:p>
        </p:txBody>
      </p:sp>
    </p:spTree>
    <p:extLst>
      <p:ext uri="{BB962C8B-B14F-4D97-AF65-F5344CB8AC3E}">
        <p14:creationId xmlns:p14="http://schemas.microsoft.com/office/powerpoint/2010/main" val="1592824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uardian-text-oreilly"/>
              </a:rPr>
              <a:t>In other words, the data that is sent out of our system should be kept to the minimum that is necessary. A message sender must conform to the message contract, and reducing the amount of data that an API exposes lessens the chances that a breaking change may be necessary for the ...</a:t>
            </a:r>
          </a:p>
          <a:p>
            <a:r>
              <a:rPr lang="en-US" b="0" i="0" dirty="0">
                <a:solidFill>
                  <a:srgbClr val="333333"/>
                </a:solidFill>
                <a:effectLst/>
                <a:latin typeface="guardian-text-oreilly"/>
              </a:rPr>
              <a:t>Be specific what you send</a:t>
            </a:r>
          </a:p>
          <a:p>
            <a:r>
              <a:rPr lang="en-US" b="0" i="0" dirty="0" err="1">
                <a:solidFill>
                  <a:srgbClr val="333333"/>
                </a:solidFill>
                <a:effectLst/>
                <a:latin typeface="guardian-text-oreilly"/>
              </a:rPr>
              <a:t>Bardzo</a:t>
            </a:r>
            <a:r>
              <a:rPr lang="en-US" b="0" i="0" dirty="0">
                <a:solidFill>
                  <a:srgbClr val="333333"/>
                </a:solidFill>
                <a:effectLst/>
                <a:latin typeface="guardian-text-oreilly"/>
              </a:rPr>
              <a:t> </a:t>
            </a:r>
            <a:r>
              <a:rPr lang="en-US" b="0" i="0" dirty="0" err="1">
                <a:solidFill>
                  <a:srgbClr val="333333"/>
                </a:solidFill>
                <a:effectLst/>
                <a:latin typeface="guardian-text-oreilly"/>
              </a:rPr>
              <a:t>duza</a:t>
            </a:r>
            <a:r>
              <a:rPr lang="en-US" b="0" i="0" dirty="0">
                <a:solidFill>
                  <a:srgbClr val="333333"/>
                </a:solidFill>
                <a:effectLst/>
                <a:latin typeface="guardian-text-oreilly"/>
              </a:rPr>
              <a:t> </a:t>
            </a:r>
            <a:r>
              <a:rPr lang="en-US" b="0" i="0" dirty="0" err="1">
                <a:solidFill>
                  <a:srgbClr val="333333"/>
                </a:solidFill>
                <a:effectLst/>
                <a:latin typeface="guardian-text-oreilly"/>
              </a:rPr>
              <a:t>dyscyplina</a:t>
            </a:r>
            <a:r>
              <a:rPr lang="en-US" b="0" i="0" dirty="0">
                <a:solidFill>
                  <a:srgbClr val="333333"/>
                </a:solidFill>
                <a:effectLst/>
                <a:latin typeface="guardian-text-oreilly"/>
              </a:rPr>
              <a:t> </a:t>
            </a:r>
            <a:r>
              <a:rPr lang="en-US" b="0" i="0" dirty="0" err="1">
                <a:solidFill>
                  <a:srgbClr val="333333"/>
                </a:solidFill>
                <a:effectLst/>
                <a:latin typeface="guardian-text-oreilly"/>
              </a:rPr>
              <a:t>api</a:t>
            </a:r>
            <a:endParaRPr lang="en-US" b="0" i="0" dirty="0">
              <a:solidFill>
                <a:srgbClr val="333333"/>
              </a:solidFill>
              <a:effectLst/>
              <a:latin typeface="guardian-text-oreilly"/>
            </a:endParaRPr>
          </a:p>
          <a:p>
            <a:r>
              <a:rPr lang="en-US" b="0" i="0" dirty="0" err="1">
                <a:solidFill>
                  <a:srgbClr val="333333"/>
                </a:solidFill>
                <a:effectLst/>
                <a:latin typeface="guardian-text-oreilly"/>
              </a:rPr>
              <a:t>Komunikuj</a:t>
            </a:r>
            <a:r>
              <a:rPr lang="en-US" b="0" i="0" dirty="0">
                <a:solidFill>
                  <a:srgbClr val="333333"/>
                </a:solidFill>
                <a:effectLst/>
                <a:latin typeface="guardian-text-oreilly"/>
              </a:rPr>
              <a:t> </a:t>
            </a:r>
            <a:r>
              <a:rPr lang="en-US" b="0" i="0" dirty="0" err="1">
                <a:solidFill>
                  <a:srgbClr val="333333"/>
                </a:solidFill>
                <a:effectLst/>
                <a:latin typeface="guardian-text-oreilly"/>
              </a:rPr>
              <a:t>sie</a:t>
            </a:r>
            <a:r>
              <a:rPr lang="en-US" b="0" i="0" dirty="0">
                <a:solidFill>
                  <a:srgbClr val="333333"/>
                </a:solidFill>
                <a:effectLst/>
                <a:latin typeface="guardian-text-oreilly"/>
              </a:rPr>
              <a:t> z </a:t>
            </a:r>
            <a:r>
              <a:rPr lang="en-US" b="0" i="0" dirty="0" err="1">
                <a:solidFill>
                  <a:srgbClr val="333333"/>
                </a:solidFill>
                <a:effectLst/>
                <a:latin typeface="guardian-text-oreilly"/>
              </a:rPr>
              <a:t>consumerem</a:t>
            </a:r>
            <a:r>
              <a:rPr lang="en-US" b="0" i="0" dirty="0">
                <a:solidFill>
                  <a:srgbClr val="333333"/>
                </a:solidFill>
                <a:effectLst/>
                <a:latin typeface="guardian-text-oreilly"/>
              </a:rPr>
              <a:t>. (</a:t>
            </a:r>
            <a:r>
              <a:rPr lang="en-US" b="0" i="0" dirty="0" err="1">
                <a:solidFill>
                  <a:srgbClr val="333333"/>
                </a:solidFill>
                <a:effectLst/>
                <a:latin typeface="guardian-text-oreilly"/>
              </a:rPr>
              <a:t>komunikacja</a:t>
            </a:r>
            <a:r>
              <a:rPr lang="en-US" b="0" i="0" dirty="0">
                <a:solidFill>
                  <a:srgbClr val="333333"/>
                </a:solidFill>
                <a:effectLst/>
                <a:latin typeface="guardian-text-oreilly"/>
              </a:rPr>
              <a:t> w teamie?) Bez </a:t>
            </a:r>
            <a:r>
              <a:rPr lang="en-US" b="0" i="0" dirty="0" err="1">
                <a:solidFill>
                  <a:srgbClr val="333333"/>
                </a:solidFill>
                <a:effectLst/>
                <a:latin typeface="guardian-text-oreilly"/>
              </a:rPr>
              <a:t>naglowkow</a:t>
            </a:r>
            <a:r>
              <a:rPr lang="en-US" b="0" i="0" dirty="0">
                <a:solidFill>
                  <a:srgbClr val="333333"/>
                </a:solidFill>
                <a:effectLst/>
                <a:latin typeface="guardian-text-oreilly"/>
              </a:rPr>
              <a:t>, bez </a:t>
            </a:r>
            <a:r>
              <a:rPr lang="en-US" b="0" i="0" dirty="0" err="1">
                <a:solidFill>
                  <a:srgbClr val="333333"/>
                </a:solidFill>
                <a:effectLst/>
                <a:latin typeface="guardian-text-oreilly"/>
              </a:rPr>
              <a:t>deprykacji</a:t>
            </a:r>
            <a:r>
              <a:rPr lang="en-US" b="0" i="0" dirty="0">
                <a:solidFill>
                  <a:srgbClr val="333333"/>
                </a:solidFill>
                <a:effectLst/>
                <a:latin typeface="guardian-text-oreilly"/>
              </a:rPr>
              <a:t> (a deprecated </a:t>
            </a:r>
            <a:r>
              <a:rPr lang="en-US" b="0" i="0" dirty="0" err="1">
                <a:solidFill>
                  <a:srgbClr val="333333"/>
                </a:solidFill>
                <a:effectLst/>
                <a:latin typeface="guardian-text-oreilly"/>
              </a:rPr>
              <a:t>uzywa</a:t>
            </a:r>
            <a:r>
              <a:rPr lang="en-US" b="0" i="0" dirty="0">
                <a:solidFill>
                  <a:srgbClr val="333333"/>
                </a:solidFill>
                <a:effectLst/>
                <a:latin typeface="guardian-text-oreilly"/>
              </a:rPr>
              <a:t> </a:t>
            </a:r>
            <a:r>
              <a:rPr lang="en-US" b="0" i="0" dirty="0" err="1">
                <a:solidFill>
                  <a:srgbClr val="333333"/>
                </a:solidFill>
                <a:effectLst/>
                <a:latin typeface="guardian-text-oreilly"/>
              </a:rPr>
              <a:t>graphQL</a:t>
            </a:r>
            <a:r>
              <a:rPr lang="en-US" b="0" i="0" dirty="0">
                <a:solidFill>
                  <a:srgbClr val="333333"/>
                </a:solidFill>
                <a:effectLst/>
                <a:latin typeface="guardian-text-oreilly"/>
              </a:rPr>
              <a:t>)</a:t>
            </a:r>
          </a:p>
          <a:p>
            <a:r>
              <a:rPr lang="en-US" b="0" i="0" dirty="0" err="1">
                <a:solidFill>
                  <a:srgbClr val="333333"/>
                </a:solidFill>
                <a:effectLst/>
                <a:latin typeface="guardian-text-oreilly"/>
              </a:rPr>
              <a:t>Nie</a:t>
            </a:r>
            <a:r>
              <a:rPr lang="en-US" b="0" i="0" dirty="0">
                <a:solidFill>
                  <a:srgbClr val="333333"/>
                </a:solidFill>
                <a:effectLst/>
                <a:latin typeface="guardian-text-oreilly"/>
              </a:rPr>
              <a:t> </a:t>
            </a:r>
            <a:r>
              <a:rPr lang="en-US" b="0" i="0" dirty="0" err="1">
                <a:solidFill>
                  <a:srgbClr val="333333"/>
                </a:solidFill>
                <a:effectLst/>
                <a:latin typeface="guardian-text-oreilly"/>
              </a:rPr>
              <a:t>psuj</a:t>
            </a:r>
            <a:r>
              <a:rPr lang="en-US" b="0" i="0" dirty="0">
                <a:solidFill>
                  <a:srgbClr val="333333"/>
                </a:solidFill>
                <a:effectLst/>
                <a:latin typeface="guardian-text-oreilly"/>
              </a:rPr>
              <a:t> </a:t>
            </a:r>
            <a:r>
              <a:rPr lang="en-US" b="0" i="0" dirty="0" err="1">
                <a:solidFill>
                  <a:srgbClr val="333333"/>
                </a:solidFill>
                <a:effectLst/>
                <a:latin typeface="guardian-text-oreilly"/>
              </a:rPr>
              <a:t>consumerowi</a:t>
            </a:r>
            <a:r>
              <a:rPr lang="en-US" b="0" i="0" dirty="0">
                <a:solidFill>
                  <a:srgbClr val="333333"/>
                </a:solidFill>
                <a:effectLst/>
                <a:latin typeface="guardian-text-oreilly"/>
              </a:rPr>
              <a:t> </a:t>
            </a:r>
            <a:r>
              <a:rPr lang="en-US" b="0" i="0" dirty="0" err="1">
                <a:solidFill>
                  <a:srgbClr val="333333"/>
                </a:solidFill>
                <a:effectLst/>
                <a:latin typeface="guardian-text-oreilly"/>
              </a:rPr>
              <a:t>zycia</a:t>
            </a:r>
            <a:endParaRPr lang="en-US" b="0" i="0" dirty="0">
              <a:solidFill>
                <a:srgbClr val="333333"/>
              </a:solidFill>
              <a:effectLst/>
              <a:latin typeface="guardian-text-oreilly"/>
            </a:endParaRPr>
          </a:p>
          <a:p>
            <a:r>
              <a:rPr lang="en-US" dirty="0">
                <a:hlinkClick r:id="rId3"/>
              </a:rPr>
              <a:t>https://apiblueprint.org/</a:t>
            </a:r>
            <a:endParaRPr lang="en-US" dirty="0"/>
          </a:p>
          <a:p>
            <a:r>
              <a:rPr lang="en-US" dirty="0">
                <a:hlinkClick r:id="rId4"/>
              </a:rPr>
              <a:t>https://raml.org/</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46</a:t>
            </a:fld>
            <a:endParaRPr lang="en-US"/>
          </a:p>
        </p:txBody>
      </p:sp>
    </p:spTree>
    <p:extLst>
      <p:ext uri="{BB962C8B-B14F-4D97-AF65-F5344CB8AC3E}">
        <p14:creationId xmlns:p14="http://schemas.microsoft.com/office/powerpoint/2010/main" val="3771383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https://sensedia.com/en/api/apis-rest-graphql-or-grpc-who-wins-this-game/</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49</a:t>
            </a:fld>
            <a:endParaRPr lang="en-US"/>
          </a:p>
        </p:txBody>
      </p:sp>
    </p:spTree>
    <p:extLst>
      <p:ext uri="{BB962C8B-B14F-4D97-AF65-F5344CB8AC3E}">
        <p14:creationId xmlns:p14="http://schemas.microsoft.com/office/powerpoint/2010/main" val="2882914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jest </a:t>
            </a:r>
            <a:r>
              <a:rPr lang="en-US" dirty="0" err="1"/>
              <a:t>stosunkowo</a:t>
            </a:r>
            <a:r>
              <a:rPr lang="en-US" dirty="0"/>
              <a:t> </a:t>
            </a:r>
            <a:r>
              <a:rPr lang="en-US" dirty="0" err="1"/>
              <a:t>trudny</a:t>
            </a:r>
            <a:r>
              <a:rPr lang="en-US" dirty="0"/>
              <a:t> I </a:t>
            </a:r>
            <a:r>
              <a:rPr lang="en-US" dirty="0" err="1"/>
              <a:t>powoli</a:t>
            </a:r>
            <a:r>
              <a:rPr lang="en-US" dirty="0"/>
              <a:t> </a:t>
            </a:r>
            <a:r>
              <a:rPr lang="en-US" dirty="0" err="1"/>
              <a:t>sie</a:t>
            </a:r>
            <a:r>
              <a:rPr lang="en-US" dirty="0"/>
              <a:t> </a:t>
            </a:r>
            <a:r>
              <a:rPr lang="en-US" dirty="0" err="1"/>
              <a:t>zwraca</a:t>
            </a:r>
            <a:r>
              <a:rPr lang="en-US" dirty="0"/>
              <a:t> </a:t>
            </a:r>
            <a:r>
              <a:rPr lang="en-US" dirty="0" err="1"/>
              <a:t>napisanie</a:t>
            </a:r>
            <a:r>
              <a:rPr lang="en-US" dirty="0"/>
              <a:t> </a:t>
            </a:r>
            <a:r>
              <a:rPr lang="en-US" dirty="0" err="1"/>
              <a:t>dobrze</a:t>
            </a:r>
            <a:r>
              <a:rPr lang="en-US" dirty="0"/>
              <a:t> </a:t>
            </a:r>
            <a:r>
              <a:rPr lang="en-US" dirty="0" err="1"/>
              <a:t>zrobionego</a:t>
            </a:r>
            <a:r>
              <a:rPr lang="en-US" dirty="0"/>
              <a:t> </a:t>
            </a:r>
            <a:r>
              <a:rPr lang="en-US" dirty="0" err="1"/>
              <a:t>api</a:t>
            </a:r>
            <a:endParaRPr lang="en-US" dirty="0"/>
          </a:p>
          <a:p>
            <a:endParaRPr lang="en-US" dirty="0"/>
          </a:p>
          <a:p>
            <a:r>
              <a:rPr lang="en-US" dirty="0"/>
              <a:t>Rest ma </a:t>
            </a:r>
            <a:r>
              <a:rPr lang="en-US" dirty="0" err="1"/>
              <a:t>bardzo</a:t>
            </a:r>
            <a:r>
              <a:rPr lang="en-US" dirty="0"/>
              <a:t> </a:t>
            </a:r>
            <a:r>
              <a:rPr lang="en-US" dirty="0" err="1"/>
              <a:t>okreslona</a:t>
            </a:r>
            <a:r>
              <a:rPr lang="en-US" dirty="0"/>
              <a:t> </a:t>
            </a:r>
            <a:r>
              <a:rPr lang="en-US" dirty="0" err="1"/>
              <a:t>specyfikacje</a:t>
            </a:r>
            <a:r>
              <a:rPr lang="en-US" dirty="0"/>
              <a:t>.</a:t>
            </a:r>
          </a:p>
        </p:txBody>
      </p:sp>
      <p:sp>
        <p:nvSpPr>
          <p:cNvPr id="4" name="Slide Number Placeholder 3"/>
          <p:cNvSpPr>
            <a:spLocks noGrp="1"/>
          </p:cNvSpPr>
          <p:nvPr>
            <p:ph type="sldNum" sz="quarter" idx="5"/>
          </p:nvPr>
        </p:nvSpPr>
        <p:spPr/>
        <p:txBody>
          <a:bodyPr/>
          <a:lstStyle/>
          <a:p>
            <a:fld id="{E0AE778D-2A57-4226-B72B-26EA3CA60131}" type="slidenum">
              <a:rPr lang="en-US" smtClean="0"/>
              <a:t>50</a:t>
            </a:fld>
            <a:endParaRPr lang="en-US"/>
          </a:p>
        </p:txBody>
      </p:sp>
    </p:spTree>
    <p:extLst>
      <p:ext uri="{BB962C8B-B14F-4D97-AF65-F5344CB8AC3E}">
        <p14:creationId xmlns:p14="http://schemas.microsoft.com/office/powerpoint/2010/main" val="1640295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52</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https://www.youtube.com/watch?v=IvsANO0qZEg&amp;t=701s</a:t>
            </a:r>
            <a:endParaRPr lang="pl-PL" dirty="0"/>
          </a:p>
          <a:p>
            <a:r>
              <a:rPr lang="en-US" dirty="0">
                <a:hlinkClick r:id="rId4"/>
              </a:rPr>
              <a:t>https://www.youtube.com/watch?v=0Aqy8h0W3RQ&amp;t=2043s</a:t>
            </a:r>
            <a:endParaRPr lang="pl-PL"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53</a:t>
            </a:fld>
            <a:endParaRPr lang="en-US"/>
          </a:p>
        </p:txBody>
      </p:sp>
    </p:spTree>
    <p:extLst>
      <p:ext uri="{BB962C8B-B14F-4D97-AF65-F5344CB8AC3E}">
        <p14:creationId xmlns:p14="http://schemas.microsoft.com/office/powerpoint/2010/main" val="425469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2005 JSON </a:t>
            </a:r>
            <a:r>
              <a:rPr lang="en-US" dirty="0" err="1"/>
              <a:t>bierze</a:t>
            </a:r>
            <a:r>
              <a:rPr lang="en-US" dirty="0"/>
              <a:t> gore </a:t>
            </a:r>
            <a:r>
              <a:rPr lang="en-US" dirty="0" err="1"/>
              <a:t>nad</a:t>
            </a:r>
            <a:r>
              <a:rPr lang="en-US" dirty="0"/>
              <a:t> </a:t>
            </a:r>
            <a:r>
              <a:rPr lang="en-US" dirty="0" err="1"/>
              <a:t>XMLem</a:t>
            </a:r>
            <a:endParaRPr lang="en-US" dirty="0"/>
          </a:p>
          <a:p>
            <a:r>
              <a:rPr lang="en-US" dirty="0"/>
              <a:t>A w 2007 Microsoft </a:t>
            </a:r>
            <a:r>
              <a:rPr lang="en-US" dirty="0" err="1"/>
              <a:t>powraca</a:t>
            </a:r>
            <a:r>
              <a:rPr lang="en-US" dirty="0"/>
              <a:t> do </a:t>
            </a:r>
            <a:r>
              <a:rPr lang="en-US" dirty="0" err="1"/>
              <a:t>koncepcji</a:t>
            </a:r>
            <a:r>
              <a:rPr lang="en-US" dirty="0"/>
              <a:t> RDA I </a:t>
            </a:r>
            <a:r>
              <a:rPr lang="en-US" dirty="0" err="1"/>
              <a:t>wypuszcza</a:t>
            </a:r>
            <a:r>
              <a:rPr lang="en-US" dirty="0"/>
              <a:t> </a:t>
            </a:r>
            <a:r>
              <a:rPr lang="en-US" dirty="0" err="1"/>
              <a:t>oData</a:t>
            </a:r>
            <a:r>
              <a:rPr lang="en-US" dirty="0"/>
              <a:t> </a:t>
            </a:r>
            <a:r>
              <a:rPr lang="en-US" dirty="0" err="1"/>
              <a:t>ktore</a:t>
            </a:r>
            <a:r>
              <a:rPr lang="en-US" dirty="0"/>
              <a:t> jest </a:t>
            </a:r>
            <a:r>
              <a:rPr lang="en-US" dirty="0" err="1"/>
              <a:t>jezykiem</a:t>
            </a:r>
            <a:r>
              <a:rPr lang="en-US" dirty="0"/>
              <a:t> </a:t>
            </a:r>
            <a:r>
              <a:rPr lang="en-US" dirty="0" err="1"/>
              <a:t>zapytan</a:t>
            </a:r>
            <a:r>
              <a:rPr lang="en-US" dirty="0"/>
              <a:t> od </a:t>
            </a:r>
            <a:r>
              <a:rPr lang="en-US" dirty="0" err="1"/>
              <a:t>strony</a:t>
            </a:r>
            <a:r>
              <a:rPr lang="en-US" dirty="0"/>
              <a:t> </a:t>
            </a:r>
            <a:r>
              <a:rPr lang="en-US" dirty="0" err="1"/>
              <a:t>klienta</a:t>
            </a:r>
            <a:r>
              <a:rPr lang="en-US" dirty="0"/>
              <a:t> </a:t>
            </a:r>
            <a:r>
              <a:rPr lang="en-US" dirty="0" err="1"/>
              <a:t>tlumaczonym</a:t>
            </a:r>
            <a:r>
              <a:rPr lang="en-US" dirty="0"/>
              <a:t> </a:t>
            </a:r>
            <a:r>
              <a:rPr lang="en-US" dirty="0" err="1"/>
              <a:t>bezposrednio</a:t>
            </a:r>
            <a:r>
              <a:rPr lang="en-US" dirty="0"/>
              <a:t> </a:t>
            </a:r>
            <a:r>
              <a:rPr lang="en-US" dirty="0" err="1"/>
              <a:t>na</a:t>
            </a:r>
            <a:r>
              <a:rPr lang="en-US" dirty="0"/>
              <a:t> </a:t>
            </a:r>
            <a:r>
              <a:rPr lang="en-US" dirty="0" err="1"/>
              <a:t>zapytania</a:t>
            </a:r>
            <a:r>
              <a:rPr lang="en-US" dirty="0"/>
              <a:t> do </a:t>
            </a:r>
            <a:r>
              <a:rPr lang="en-US" dirty="0" err="1"/>
              <a:t>bazy</a:t>
            </a:r>
            <a:r>
              <a:rPr lang="en-US" dirty="0"/>
              <a:t> </a:t>
            </a:r>
            <a:r>
              <a:rPr lang="en-US" dirty="0" err="1"/>
              <a:t>danych</a:t>
            </a:r>
            <a:r>
              <a:rPr lang="en-US" dirty="0"/>
              <a:t> </a:t>
            </a:r>
            <a:r>
              <a:rPr lang="en-US" dirty="0" err="1"/>
              <a:t>wykorzystujac</a:t>
            </a:r>
            <a:r>
              <a:rPr lang="en-US" dirty="0"/>
              <a:t> po </a:t>
            </a:r>
            <a:r>
              <a:rPr lang="en-US" dirty="0" err="1"/>
              <a:t>drodze</a:t>
            </a:r>
            <a:r>
              <a:rPr lang="en-US" dirty="0"/>
              <a:t> EF</a:t>
            </a:r>
          </a:p>
          <a:p>
            <a:r>
              <a:rPr lang="en-US" dirty="0"/>
              <a:t>     </a:t>
            </a:r>
            <a:r>
              <a:rPr lang="en-US" dirty="0" err="1"/>
              <a:t>oData</a:t>
            </a:r>
            <a:r>
              <a:rPr lang="en-US" dirty="0"/>
              <a:t> </a:t>
            </a:r>
            <a:r>
              <a:rPr lang="en-US" dirty="0" err="1"/>
              <a:t>oddaje</a:t>
            </a:r>
            <a:r>
              <a:rPr lang="en-US" dirty="0"/>
              <a:t> </a:t>
            </a:r>
            <a:r>
              <a:rPr lang="en-US" dirty="0" err="1"/>
              <a:t>wladze</a:t>
            </a:r>
            <a:r>
              <a:rPr lang="en-US" dirty="0"/>
              <a:t> </a:t>
            </a:r>
            <a:r>
              <a:rPr lang="en-US" dirty="0" err="1"/>
              <a:t>na</a:t>
            </a:r>
            <a:r>
              <a:rPr lang="en-US" dirty="0"/>
              <a:t> </a:t>
            </a:r>
            <a:r>
              <a:rPr lang="en-US" dirty="0" err="1"/>
              <a:t>strone</a:t>
            </a:r>
            <a:r>
              <a:rPr lang="en-US" dirty="0"/>
              <a:t> </a:t>
            </a:r>
            <a:r>
              <a:rPr lang="en-US" dirty="0" err="1"/>
              <a:t>klienta</a:t>
            </a:r>
            <a:r>
              <a:rPr lang="en-US" dirty="0"/>
              <a:t>. </a:t>
            </a:r>
            <a:r>
              <a:rPr lang="en-US" dirty="0" err="1"/>
              <a:t>Mozemy</a:t>
            </a:r>
            <a:r>
              <a:rPr lang="en-US" dirty="0"/>
              <a:t> </a:t>
            </a:r>
            <a:r>
              <a:rPr lang="en-US" dirty="0" err="1"/>
              <a:t>tworzyc</a:t>
            </a:r>
            <a:r>
              <a:rPr lang="en-US" dirty="0"/>
              <a:t> </a:t>
            </a:r>
            <a:r>
              <a:rPr lang="en-US" dirty="0" err="1"/>
              <a:t>zapytania</a:t>
            </a:r>
            <a:r>
              <a:rPr lang="en-US" dirty="0"/>
              <a:t> od </a:t>
            </a:r>
            <a:r>
              <a:rPr lang="en-US" dirty="0" err="1"/>
              <a:t>strony</a:t>
            </a:r>
            <a:r>
              <a:rPr lang="en-US" dirty="0"/>
              <a:t> </a:t>
            </a:r>
            <a:r>
              <a:rPr lang="en-US" dirty="0" err="1"/>
              <a:t>klienta</a:t>
            </a:r>
            <a:r>
              <a:rPr lang="en-US" dirty="0"/>
              <a:t> o </a:t>
            </a:r>
            <a:r>
              <a:rPr lang="en-US" dirty="0" err="1"/>
              <a:t>dane</a:t>
            </a:r>
            <a:r>
              <a:rPr lang="en-US" dirty="0"/>
              <a:t> </a:t>
            </a:r>
            <a:r>
              <a:rPr lang="en-US" dirty="0" err="1"/>
              <a:t>ktorych</a:t>
            </a:r>
            <a:r>
              <a:rPr lang="en-US" dirty="0"/>
              <a:t> </a:t>
            </a:r>
            <a:r>
              <a:rPr lang="en-US" dirty="0" err="1"/>
              <a:t>potrzebujemy</a:t>
            </a:r>
            <a:r>
              <a:rPr lang="en-US" dirty="0"/>
              <a:t>, </a:t>
            </a:r>
            <a:r>
              <a:rPr lang="en-US" dirty="0" err="1"/>
              <a:t>nie</a:t>
            </a:r>
            <a:r>
              <a:rPr lang="en-US" dirty="0"/>
              <a:t> </a:t>
            </a:r>
            <a:r>
              <a:rPr lang="en-US" dirty="0" err="1"/>
              <a:t>musimy</a:t>
            </a:r>
            <a:r>
              <a:rPr lang="en-US" dirty="0"/>
              <a:t> </a:t>
            </a:r>
            <a:r>
              <a:rPr lang="en-US" dirty="0" err="1"/>
              <a:t>sie</a:t>
            </a:r>
            <a:r>
              <a:rPr lang="en-US" dirty="0"/>
              <a:t> </a:t>
            </a:r>
            <a:r>
              <a:rPr lang="en-US" dirty="0" err="1"/>
              <a:t>trzymac</a:t>
            </a:r>
            <a:r>
              <a:rPr lang="en-US" dirty="0"/>
              <a:t> </a:t>
            </a:r>
            <a:r>
              <a:rPr lang="en-US" dirty="0" err="1"/>
              <a:t>zalozen</a:t>
            </a:r>
            <a:r>
              <a:rPr lang="en-US" dirty="0"/>
              <a:t> </a:t>
            </a:r>
            <a:r>
              <a:rPr lang="en-US" dirty="0" err="1"/>
              <a:t>RESTa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332883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dirty="0"/>
              <a:t> – </a:t>
            </a:r>
            <a:r>
              <a:rPr lang="en-US" dirty="0" err="1"/>
              <a:t>ponownie</a:t>
            </a:r>
            <a:r>
              <a:rPr lang="en-US" dirty="0"/>
              <a:t> </a:t>
            </a:r>
            <a:r>
              <a:rPr lang="en-US" dirty="0" err="1"/>
              <a:t>oddanie</a:t>
            </a:r>
            <a:r>
              <a:rPr lang="en-US" dirty="0"/>
              <a:t> </a:t>
            </a:r>
            <a:r>
              <a:rPr lang="en-US" dirty="0" err="1"/>
              <a:t>wladzy</a:t>
            </a:r>
            <a:r>
              <a:rPr lang="en-US" dirty="0"/>
              <a:t> </a:t>
            </a:r>
            <a:r>
              <a:rPr lang="en-US" dirty="0" err="1"/>
              <a:t>na</a:t>
            </a:r>
            <a:r>
              <a:rPr lang="en-US" dirty="0"/>
              <a:t> </a:t>
            </a:r>
            <a:r>
              <a:rPr lang="en-US" dirty="0" err="1"/>
              <a:t>strone</a:t>
            </a:r>
            <a:r>
              <a:rPr lang="en-US" dirty="0"/>
              <a:t> </a:t>
            </a:r>
            <a:r>
              <a:rPr lang="en-US" dirty="0" err="1"/>
              <a:t>klienta</a:t>
            </a:r>
            <a:endParaRPr lang="en-US" dirty="0"/>
          </a:p>
          <a:p>
            <a:endParaRPr lang="en-US" dirty="0"/>
          </a:p>
          <a:p>
            <a:r>
              <a:rPr lang="en-US" dirty="0" err="1"/>
              <a:t>gRPC</a:t>
            </a:r>
            <a:r>
              <a:rPr lang="en-US" dirty="0"/>
              <a:t> – </a:t>
            </a:r>
            <a:r>
              <a:rPr lang="en-US" dirty="0" err="1"/>
              <a:t>ponownie</a:t>
            </a:r>
            <a:r>
              <a:rPr lang="en-US" dirty="0"/>
              <a:t> </a:t>
            </a:r>
            <a:r>
              <a:rPr lang="en-US" dirty="0" err="1"/>
              <a:t>nowa</a:t>
            </a:r>
            <a:r>
              <a:rPr lang="en-US" dirty="0"/>
              <a:t> </a:t>
            </a:r>
            <a:r>
              <a:rPr lang="en-US" dirty="0" err="1"/>
              <a:t>implementacja</a:t>
            </a:r>
            <a:r>
              <a:rPr lang="en-US" dirty="0"/>
              <a:t>. </a:t>
            </a:r>
            <a:r>
              <a:rPr lang="en-US" dirty="0" err="1"/>
              <a:t>Koncentruje</a:t>
            </a:r>
            <a:r>
              <a:rPr lang="en-US" dirty="0"/>
              <a:t> </a:t>
            </a:r>
            <a:r>
              <a:rPr lang="en-US" dirty="0" err="1"/>
              <a:t>sie</a:t>
            </a:r>
            <a:r>
              <a:rPr lang="en-US" dirty="0"/>
              <a:t> </a:t>
            </a:r>
            <a:r>
              <a:rPr lang="en-US" dirty="0" err="1"/>
              <a:t>na</a:t>
            </a:r>
            <a:r>
              <a:rPr lang="en-US" dirty="0"/>
              <a:t> </a:t>
            </a:r>
            <a:r>
              <a:rPr lang="en-US" dirty="0" err="1"/>
              <a:t>wydajnosci</a:t>
            </a:r>
            <a:r>
              <a:rPr lang="en-US" dirty="0"/>
              <a:t> I </a:t>
            </a:r>
            <a:r>
              <a:rPr lang="en-US" dirty="0" err="1"/>
              <a:t>generowaniu</a:t>
            </a:r>
            <a:r>
              <a:rPr lang="en-US" dirty="0"/>
              <a:t> </a:t>
            </a:r>
            <a:r>
              <a:rPr lang="en-US" dirty="0" err="1"/>
              <a:t>kodu</a:t>
            </a:r>
            <a:r>
              <a:rPr lang="en-US" dirty="0"/>
              <a:t>. Ma </a:t>
            </a:r>
            <a:r>
              <a:rPr lang="en-US" dirty="0" err="1"/>
              <a:t>byc</a:t>
            </a:r>
            <a:r>
              <a:rPr lang="en-US" dirty="0"/>
              <a:t> </a:t>
            </a:r>
            <a:r>
              <a:rPr lang="en-US" dirty="0" err="1"/>
              <a:t>uzyteczna</a:t>
            </a:r>
            <a:r>
              <a:rPr lang="en-US" dirty="0"/>
              <a:t> </a:t>
            </a:r>
            <a:r>
              <a:rPr lang="en-US" dirty="0" err="1"/>
              <a:t>dla</a:t>
            </a:r>
            <a:r>
              <a:rPr lang="en-US" dirty="0"/>
              <a:t> </a:t>
            </a:r>
            <a:r>
              <a:rPr lang="en-US" dirty="0" err="1"/>
              <a:t>wszystkich</a:t>
            </a:r>
            <a:endParaRPr lang="en-US" dirty="0"/>
          </a:p>
          <a:p>
            <a:endParaRPr lang="en-US" dirty="0"/>
          </a:p>
          <a:p>
            <a:r>
              <a:rPr lang="en-US" dirty="0" err="1"/>
              <a:t>Granica</a:t>
            </a:r>
            <a:r>
              <a:rPr lang="en-US" dirty="0"/>
              <a:t> 2010 -&gt; to web 2.0 I </a:t>
            </a:r>
            <a:r>
              <a:rPr lang="en-US" dirty="0" err="1"/>
              <a:t>szeroko</a:t>
            </a:r>
            <a:r>
              <a:rPr lang="en-US" dirty="0"/>
              <a:t> </a:t>
            </a:r>
            <a:r>
              <a:rPr lang="en-US" dirty="0" err="1"/>
              <a:t>dostepne</a:t>
            </a:r>
            <a:r>
              <a:rPr lang="en-US" dirty="0"/>
              <a:t>, </a:t>
            </a:r>
            <a:r>
              <a:rPr lang="en-US" dirty="0" err="1"/>
              <a:t>generyczne</a:t>
            </a:r>
            <a:r>
              <a:rPr lang="en-US" dirty="0"/>
              <a:t> API </a:t>
            </a:r>
            <a:r>
              <a:rPr lang="en-US" dirty="0" err="1"/>
              <a:t>przeznaczone</a:t>
            </a:r>
            <a:r>
              <a:rPr lang="en-US" dirty="0"/>
              <a:t> </a:t>
            </a:r>
            <a:r>
              <a:rPr lang="en-US" dirty="0" err="1"/>
              <a:t>dla</a:t>
            </a:r>
            <a:r>
              <a:rPr lang="en-US" dirty="0"/>
              <a:t> </a:t>
            </a:r>
            <a:r>
              <a:rPr lang="en-US" dirty="0" err="1"/>
              <a:t>wielu</a:t>
            </a:r>
            <a:r>
              <a:rPr lang="en-US" dirty="0"/>
              <a:t> </a:t>
            </a:r>
            <a:r>
              <a:rPr lang="en-US" dirty="0" err="1"/>
              <a:t>klientow</a:t>
            </a:r>
            <a:r>
              <a:rPr lang="en-US" dirty="0"/>
              <a:t>, </a:t>
            </a:r>
            <a:r>
              <a:rPr lang="en-US" dirty="0" err="1"/>
              <a:t>konsumerow</a:t>
            </a:r>
            <a:r>
              <a:rPr lang="en-US" dirty="0"/>
              <a:t> (</a:t>
            </a:r>
            <a:r>
              <a:rPr lang="en-US" dirty="0" err="1"/>
              <a:t>zjadaczy</a:t>
            </a:r>
            <a:r>
              <a:rPr lang="en-US" dirty="0"/>
              <a:t> </a:t>
            </a:r>
            <a:r>
              <a:rPr lang="en-US" dirty="0" err="1"/>
              <a:t>api</a:t>
            </a:r>
            <a:r>
              <a:rPr lang="en-US" dirty="0"/>
              <a:t>) I </a:t>
            </a:r>
            <a:r>
              <a:rPr lang="en-US" dirty="0" err="1"/>
              <a:t>partnerow</a:t>
            </a:r>
            <a:endParaRPr lang="en-US" dirty="0"/>
          </a:p>
          <a:p>
            <a:r>
              <a:rPr lang="en-US" dirty="0"/>
              <a:t>. </a:t>
            </a:r>
            <a:r>
              <a:rPr lang="en-US" dirty="0" err="1"/>
              <a:t>Wazna</a:t>
            </a:r>
            <a:r>
              <a:rPr lang="en-US" dirty="0"/>
              <a:t> </a:t>
            </a:r>
            <a:r>
              <a:rPr lang="en-US" dirty="0" err="1"/>
              <a:t>elastycznosc</a:t>
            </a:r>
            <a:endParaRPr lang="en-US" dirty="0"/>
          </a:p>
          <a:p>
            <a:endParaRPr lang="en-US" dirty="0"/>
          </a:p>
          <a:p>
            <a:r>
              <a:rPr lang="en-US" dirty="0" err="1"/>
              <a:t>Kolejna</a:t>
            </a:r>
            <a:r>
              <a:rPr lang="en-US" dirty="0"/>
              <a:t> </a:t>
            </a:r>
            <a:r>
              <a:rPr lang="en-US" dirty="0" err="1"/>
              <a:t>fala</a:t>
            </a:r>
            <a:r>
              <a:rPr lang="en-US" dirty="0"/>
              <a:t> to </a:t>
            </a:r>
            <a:r>
              <a:rPr lang="en-US" dirty="0" err="1"/>
              <a:t>bedzie</a:t>
            </a:r>
            <a:r>
              <a:rPr lang="en-US" dirty="0"/>
              <a:t> </a:t>
            </a:r>
            <a:r>
              <a:rPr lang="en-US" dirty="0" err="1"/>
              <a:t>wiecej</a:t>
            </a:r>
            <a:r>
              <a:rPr lang="en-US" dirty="0"/>
              <a:t> API </a:t>
            </a:r>
            <a:r>
              <a:rPr lang="en-US" dirty="0" err="1"/>
              <a:t>rozmawiajacych</a:t>
            </a:r>
            <a:r>
              <a:rPr lang="en-US" dirty="0"/>
              <a:t> </a:t>
            </a:r>
            <a:r>
              <a:rPr lang="en-US" dirty="0" err="1"/>
              <a:t>ze</a:t>
            </a:r>
            <a:r>
              <a:rPr lang="en-US" dirty="0"/>
              <a:t> soba (</a:t>
            </a:r>
            <a:r>
              <a:rPr lang="en-US" dirty="0" err="1"/>
              <a:t>stad</a:t>
            </a:r>
            <a:r>
              <a:rPr lang="en-US" dirty="0"/>
              <a:t> </a:t>
            </a:r>
            <a:r>
              <a:rPr lang="en-US" dirty="0" err="1"/>
              <a:t>powrot</a:t>
            </a:r>
            <a:r>
              <a:rPr lang="en-US" dirty="0"/>
              <a:t> </a:t>
            </a:r>
            <a:r>
              <a:rPr lang="en-US" dirty="0" err="1"/>
              <a:t>grpc</a:t>
            </a:r>
            <a:r>
              <a:rPr lang="en-US" dirty="0"/>
              <a:t>) I </a:t>
            </a:r>
            <a:r>
              <a:rPr lang="en-US" dirty="0" err="1"/>
              <a:t>automatycznych</a:t>
            </a:r>
            <a:r>
              <a:rPr lang="en-US" dirty="0"/>
              <a:t> API</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9534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Mamy</a:t>
            </a:r>
            <a:r>
              <a:rPr lang="en-US" dirty="0"/>
              <a:t> </a:t>
            </a:r>
            <a:r>
              <a:rPr lang="en-US" dirty="0" err="1"/>
              <a:t>wiec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Niebieski</a:t>
            </a:r>
            <a:r>
              <a:rPr lang="en-US" dirty="0"/>
              <a:t>  -&gt; 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r>
              <a:rPr lang="en-US" dirty="0" err="1"/>
              <a:t>Czerwony</a:t>
            </a:r>
            <a:r>
              <a:rPr lang="en-US" dirty="0"/>
              <a:t> -&gt; query APIs, </a:t>
            </a:r>
            <a:r>
              <a:rPr lang="en-US" dirty="0" err="1"/>
              <a:t>skoncentrowane</a:t>
            </a:r>
            <a:r>
              <a:rPr lang="en-US" dirty="0"/>
              <a:t> </a:t>
            </a:r>
            <a:r>
              <a:rPr lang="en-US" dirty="0" err="1"/>
              <a:t>na</a:t>
            </a:r>
            <a:r>
              <a:rPr lang="en-US" dirty="0"/>
              <a:t> </a:t>
            </a:r>
            <a:r>
              <a:rPr lang="en-US" dirty="0" err="1"/>
              <a:t>danych</a:t>
            </a:r>
            <a:r>
              <a:rPr lang="en-US" dirty="0"/>
              <a:t> I </a:t>
            </a:r>
            <a:r>
              <a:rPr lang="en-US" dirty="0" err="1"/>
              <a:t>oddajace</a:t>
            </a:r>
            <a:r>
              <a:rPr lang="en-US" dirty="0"/>
              <a:t> </a:t>
            </a:r>
            <a:r>
              <a:rPr lang="en-US" dirty="0" err="1"/>
              <a:t>wladze</a:t>
            </a:r>
            <a:r>
              <a:rPr lang="en-US" dirty="0"/>
              <a:t> </a:t>
            </a:r>
            <a:r>
              <a:rPr lang="en-US" dirty="0" err="1"/>
              <a:t>klientom</a:t>
            </a:r>
            <a:endParaRPr lang="en-US" dirty="0"/>
          </a:p>
          <a:p>
            <a:r>
              <a:rPr lang="en-US" dirty="0" err="1"/>
              <a:t>Zielony</a:t>
            </a:r>
            <a:r>
              <a:rPr lang="en-US" dirty="0"/>
              <a:t> -&gt; Web APIs – </a:t>
            </a:r>
            <a:r>
              <a:rPr lang="en-US" dirty="0" err="1"/>
              <a:t>wykorzystujace</a:t>
            </a:r>
            <a:r>
              <a:rPr lang="en-US" dirty="0"/>
              <a:t> </a:t>
            </a:r>
            <a:r>
              <a:rPr lang="en-US" dirty="0" err="1"/>
              <a:t>bardzo</a:t>
            </a:r>
            <a:r>
              <a:rPr lang="en-US" dirty="0"/>
              <a:t> </a:t>
            </a:r>
            <a:r>
              <a:rPr lang="en-US" dirty="0" err="1"/>
              <a:t>mocno</a:t>
            </a:r>
            <a:r>
              <a:rPr lang="en-US" dirty="0"/>
              <a:t> protocol </a:t>
            </a:r>
            <a:r>
              <a:rPr lang="en-US" dirty="0" err="1"/>
              <a:t>sieciowy</a:t>
            </a:r>
            <a:r>
              <a:rPr lang="en-US" dirty="0"/>
              <a:t> </a:t>
            </a:r>
          </a:p>
          <a:p>
            <a:r>
              <a:rPr lang="en-US" dirty="0"/>
              <a:t>         a </a:t>
            </a:r>
            <a:r>
              <a:rPr lang="en-US" dirty="0" err="1"/>
              <a:t>przy</a:t>
            </a:r>
            <a:r>
              <a:rPr lang="en-US" dirty="0"/>
              <a:t> </a:t>
            </a:r>
            <a:r>
              <a:rPr lang="en-US" dirty="0" err="1"/>
              <a:t>okazji</a:t>
            </a:r>
            <a:r>
              <a:rPr lang="en-US" dirty="0"/>
              <a:t> </a:t>
            </a:r>
            <a:r>
              <a:rPr lang="en-US" dirty="0" err="1"/>
              <a:t>sa</a:t>
            </a:r>
            <a:r>
              <a:rPr lang="en-US" dirty="0"/>
              <a:t> one </a:t>
            </a:r>
            <a:r>
              <a:rPr lang="en-US" dirty="0" err="1"/>
              <a:t>obiektowe</a:t>
            </a:r>
            <a:r>
              <a:rPr lang="en-US" dirty="0"/>
              <a:t> – </a:t>
            </a:r>
            <a:r>
              <a:rPr lang="en-US" dirty="0" err="1"/>
              <a:t>resourcowe</a:t>
            </a:r>
            <a:r>
              <a:rPr lang="en-US" dirty="0"/>
              <a:t>, </a:t>
            </a:r>
            <a:r>
              <a:rPr lang="en-US" dirty="0" err="1"/>
              <a:t>opieraja</a:t>
            </a:r>
            <a:r>
              <a:rPr lang="en-US" dirty="0"/>
              <a:t> </a:t>
            </a:r>
            <a:r>
              <a:rPr lang="en-US" dirty="0" err="1"/>
              <a:t>sie</a:t>
            </a:r>
            <a:r>
              <a:rPr lang="en-US" dirty="0"/>
              <a:t> </a:t>
            </a:r>
            <a:r>
              <a:rPr lang="en-US" dirty="0" err="1"/>
              <a:t>na</a:t>
            </a:r>
            <a:r>
              <a:rPr lang="en-US" dirty="0"/>
              <a:t> </a:t>
            </a:r>
            <a:r>
              <a:rPr lang="en-US" dirty="0" err="1"/>
              <a:t>transporcie</a:t>
            </a:r>
            <a:r>
              <a:rPr lang="en-US" dirty="0"/>
              <a:t> </a:t>
            </a:r>
            <a:r>
              <a:rPr lang="en-US" dirty="0" err="1"/>
              <a:t>obiektow</a:t>
            </a:r>
            <a:r>
              <a:rPr lang="en-US" dirty="0"/>
              <a:t> z </a:t>
            </a:r>
            <a:r>
              <a:rPr lang="en-US" dirty="0" err="1"/>
              <a:t>pelnym</a:t>
            </a:r>
            <a:r>
              <a:rPr lang="en-US" dirty="0"/>
              <a:t> </a:t>
            </a:r>
            <a:r>
              <a:rPr lang="en-US" dirty="0" err="1"/>
              <a:t>wykorzystaniem</a:t>
            </a:r>
            <a:r>
              <a:rPr lang="en-US" dirty="0"/>
              <a:t> </a:t>
            </a:r>
            <a:r>
              <a:rPr lang="en-US" dirty="0" err="1"/>
              <a:t>protokolu</a:t>
            </a:r>
            <a:r>
              <a:rPr lang="en-US" dirty="0"/>
              <a:t> </a:t>
            </a:r>
            <a:r>
              <a:rPr lang="en-US" dirty="0" err="1"/>
              <a:t>sieciowego</a:t>
            </a:r>
            <a:r>
              <a:rPr lang="en-US" dirty="0"/>
              <a:t>.</a:t>
            </a:r>
          </a:p>
          <a:p>
            <a:endParaRPr lang="en-US" dirty="0"/>
          </a:p>
          <a:p>
            <a:r>
              <a:rPr lang="en-US" dirty="0"/>
              <a:t>Do </a:t>
            </a:r>
            <a:r>
              <a:rPr lang="en-US" dirty="0" err="1"/>
              <a:t>tego</a:t>
            </a:r>
            <a:r>
              <a:rPr lang="en-US" dirty="0"/>
              <a:t> </a:t>
            </a:r>
            <a:r>
              <a:rPr lang="en-US" dirty="0" err="1"/>
              <a:t>mamy</a:t>
            </a:r>
            <a:r>
              <a:rPr lang="en-US" dirty="0"/>
              <a:t> </a:t>
            </a:r>
            <a:r>
              <a:rPr lang="en-US" dirty="0" err="1"/>
              <a:t>jeszcze</a:t>
            </a:r>
            <a:endParaRPr lang="en-US" dirty="0"/>
          </a:p>
          <a:p>
            <a:r>
              <a:rPr lang="en-US" dirty="0"/>
              <a:t>Flat File System – </a:t>
            </a:r>
            <a:r>
              <a:rPr lang="en-US" dirty="0" err="1"/>
              <a:t>przesylanie</a:t>
            </a:r>
            <a:r>
              <a:rPr lang="en-US" dirty="0"/>
              <a:t> </a:t>
            </a:r>
            <a:r>
              <a:rPr lang="en-US" dirty="0" err="1"/>
              <a:t>plikow</a:t>
            </a:r>
            <a:r>
              <a:rPr lang="en-US" dirty="0"/>
              <a:t>, </a:t>
            </a:r>
            <a:r>
              <a:rPr lang="en-US" dirty="0" err="1"/>
              <a:t>nadal</a:t>
            </a:r>
            <a:r>
              <a:rPr lang="en-US" dirty="0"/>
              <a:t> </a:t>
            </a:r>
            <a:r>
              <a:rPr lang="en-US" dirty="0" err="1"/>
              <a:t>wykorzystywane</a:t>
            </a:r>
            <a:r>
              <a:rPr lang="en-US" dirty="0"/>
              <a:t>.</a:t>
            </a:r>
          </a:p>
          <a:p>
            <a:r>
              <a:rPr lang="en-US" dirty="0" err="1"/>
              <a:t>Fiolet</a:t>
            </a:r>
            <a:r>
              <a:rPr lang="en-US" dirty="0"/>
              <a:t> Streaming – </a:t>
            </a:r>
            <a:r>
              <a:rPr lang="en-US" dirty="0" err="1"/>
              <a:t>tutaj</a:t>
            </a:r>
            <a:r>
              <a:rPr lang="en-US" dirty="0"/>
              <a:t> </a:t>
            </a:r>
            <a:r>
              <a:rPr lang="en-US" dirty="0" err="1"/>
              <a:t>gRPC</a:t>
            </a:r>
            <a:r>
              <a:rPr lang="en-US" dirty="0"/>
              <a:t> </a:t>
            </a:r>
            <a:r>
              <a:rPr lang="en-US" dirty="0" err="1"/>
              <a:t>implementuje</a:t>
            </a:r>
            <a:r>
              <a:rPr lang="en-US" dirty="0"/>
              <a:t> </a:t>
            </a:r>
            <a:r>
              <a:rPr lang="en-US" dirty="0" err="1"/>
              <a:t>obecnie</a:t>
            </a:r>
            <a:r>
              <a:rPr lang="en-US" dirty="0"/>
              <a:t>, a </a:t>
            </a:r>
            <a:r>
              <a:rPr lang="en-US" dirty="0" err="1"/>
              <a:t>wczesniej</a:t>
            </a:r>
            <a:r>
              <a:rPr lang="en-US" dirty="0"/>
              <a:t> </a:t>
            </a:r>
            <a:r>
              <a:rPr lang="en-US" dirty="0" err="1"/>
              <a:t>wiem</a:t>
            </a:r>
            <a:r>
              <a:rPr lang="en-US" dirty="0"/>
              <a:t> </a:t>
            </a:r>
            <a:r>
              <a:rPr lang="en-US" dirty="0" err="1"/>
              <a:t>ze</a:t>
            </a:r>
            <a:r>
              <a:rPr lang="en-US" dirty="0"/>
              <a:t> </a:t>
            </a:r>
            <a:r>
              <a:rPr lang="en-US" dirty="0" err="1"/>
              <a:t>byla</a:t>
            </a:r>
            <a:r>
              <a:rPr lang="en-US" dirty="0"/>
              <a:t> taka </a:t>
            </a:r>
            <a:r>
              <a:rPr lang="en-US" dirty="0" err="1"/>
              <a:t>opcja</a:t>
            </a:r>
            <a:r>
              <a:rPr lang="en-US" dirty="0"/>
              <a:t> w soap. I </a:t>
            </a:r>
            <a:r>
              <a:rPr lang="en-US" dirty="0" err="1"/>
              <a:t>wszystko</a:t>
            </a:r>
            <a:r>
              <a:rPr lang="en-US" dirty="0"/>
              <a:t> co </a:t>
            </a:r>
            <a:r>
              <a:rPr lang="en-US" dirty="0" err="1"/>
              <a:t>oparte</a:t>
            </a:r>
            <a:r>
              <a:rPr lang="en-US" dirty="0"/>
              <a:t> o </a:t>
            </a:r>
            <a:r>
              <a:rPr lang="en-US" dirty="0" err="1"/>
              <a:t>WebSockety</a:t>
            </a:r>
            <a:r>
              <a:rPr lang="en-US" dirty="0"/>
              <a:t> – </a:t>
            </a:r>
            <a:r>
              <a:rPr lang="en-US" dirty="0" err="1"/>
              <a:t>czyli</a:t>
            </a:r>
            <a:r>
              <a:rPr lang="en-US" dirty="0"/>
              <a:t> np </a:t>
            </a:r>
            <a:r>
              <a:rPr lang="en-US" dirty="0" err="1"/>
              <a:t>SignalR</a:t>
            </a:r>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303055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community is small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99600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like guidelines </a:t>
            </a:r>
          </a:p>
          <a:p>
            <a:r>
              <a:rPr lang="en-US" dirty="0" err="1"/>
              <a:t>parle</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3391323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8/12/2020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8/12/2020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http.ca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sensedia.com/en/api/apis-rest-graphql-or-grpc-who-wins-this-game/"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35.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8" Type="http://schemas.openxmlformats.org/officeDocument/2006/relationships/hyperlink" Target="https://dev.twitter.com/rest/public" TargetMode="External"/><Relationship Id="rId3" Type="http://schemas.openxmlformats.org/officeDocument/2006/relationships/hyperlink" Target="https://github.com/microsoft/api-guidelines" TargetMode="External"/><Relationship Id="rId7" Type="http://schemas.openxmlformats.org/officeDocument/2006/relationships/hyperlink" Target="http://graphql.or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json-schema.org/" TargetMode="External"/><Relationship Id="rId11" Type="http://schemas.openxmlformats.org/officeDocument/2006/relationships/hyperlink" Target="https://www.twilio.com/docs/api/rest" TargetMode="External"/><Relationship Id="rId5" Type="http://schemas.openxmlformats.org/officeDocument/2006/relationships/hyperlink" Target="http://jsonapi.org/" TargetMode="External"/><Relationship Id="rId10" Type="http://schemas.openxmlformats.org/officeDocument/2006/relationships/hyperlink" Target="https://stripe.com/docs/api" TargetMode="External"/><Relationship Id="rId4" Type="http://schemas.openxmlformats.org/officeDocument/2006/relationships/hyperlink" Target="https://ionwg.org/" TargetMode="External"/><Relationship Id="rId9" Type="http://schemas.openxmlformats.org/officeDocument/2006/relationships/hyperlink" Target="https://developer.github.com/v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2F30-34BC-41DE-B030-5FE0F6E76AAB}"/>
              </a:ext>
            </a:extLst>
          </p:cNvPr>
          <p:cNvSpPr>
            <a:spLocks noGrp="1"/>
          </p:cNvSpPr>
          <p:nvPr>
            <p:ph type="title"/>
          </p:nvPr>
        </p:nvSpPr>
        <p:spPr/>
        <p:txBody>
          <a:bodyPr/>
          <a:lstStyle/>
          <a:p>
            <a:r>
              <a:rPr lang="en-US" dirty="0"/>
              <a:t>API Styles</a:t>
            </a:r>
          </a:p>
        </p:txBody>
      </p:sp>
      <p:sp>
        <p:nvSpPr>
          <p:cNvPr id="3" name="Text Placeholder 2">
            <a:extLst>
              <a:ext uri="{FF2B5EF4-FFF2-40B4-BE49-F238E27FC236}">
                <a16:creationId xmlns:a16="http://schemas.microsoft.com/office/drawing/2014/main" id="{066263A9-E3C3-41A3-BC9F-DA4743FCF2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74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pic>
        <p:nvPicPr>
          <p:cNvPr id="2" name="Picture 2" descr="How To Add Swagger-UI to PHP Server Code | by Tatiana Ensslin | Medium">
            <a:extLst>
              <a:ext uri="{FF2B5EF4-FFF2-40B4-BE49-F238E27FC236}">
                <a16:creationId xmlns:a16="http://schemas.microsoft.com/office/drawing/2014/main" id="{53639F6E-3A62-45F1-8572-4579EC33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02" y="63803"/>
            <a:ext cx="1355598" cy="13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a:xfrm>
            <a:off x="269239" y="1189177"/>
            <a:ext cx="11653523" cy="5422125"/>
          </a:xfrm>
        </p:spPr>
        <p:txBody>
          <a:bodyPr/>
          <a:lstStyle/>
          <a:p>
            <a:pPr>
              <a:lnSpc>
                <a:spcPct val="100000"/>
              </a:lnSpc>
            </a:pPr>
            <a:r>
              <a:rPr lang="en-US" dirty="0">
                <a:solidFill>
                  <a:schemeClr val="bg2">
                    <a:lumMod val="25000"/>
                  </a:schemeClr>
                </a:solidFill>
              </a:rPr>
              <a:t>Stateless</a:t>
            </a:r>
          </a:p>
          <a:p>
            <a:pPr>
              <a:lnSpc>
                <a:spcPct val="100000"/>
              </a:lnSpc>
            </a:pPr>
            <a:r>
              <a:rPr lang="en-US" dirty="0">
                <a:solidFill>
                  <a:schemeClr val="bg2">
                    <a:lumMod val="25000"/>
                  </a:schemeClr>
                </a:solidFill>
              </a:rPr>
              <a:t>Cacheable</a:t>
            </a:r>
          </a:p>
          <a:p>
            <a:pPr>
              <a:lnSpc>
                <a:spcPct val="100000"/>
              </a:lnSpc>
            </a:pPr>
            <a:r>
              <a:rPr lang="en-US" dirty="0">
                <a:solidFill>
                  <a:schemeClr val="bg2">
                    <a:lumMod val="25000"/>
                  </a:schemeClr>
                </a:solidFill>
              </a:rPr>
              <a:t>Uniform interface</a:t>
            </a:r>
          </a:p>
          <a:p>
            <a:pPr lvl="1">
              <a:lnSpc>
                <a:spcPct val="100000"/>
              </a:lnSpc>
            </a:pPr>
            <a:r>
              <a:rPr lang="en-US" dirty="0">
                <a:solidFill>
                  <a:schemeClr val="bg2">
                    <a:lumMod val="25000"/>
                  </a:schemeClr>
                </a:solidFill>
              </a:rPr>
              <a:t>Identification of resources</a:t>
            </a:r>
          </a:p>
          <a:p>
            <a:pPr lvl="1">
              <a:lnSpc>
                <a:spcPct val="100000"/>
              </a:lnSpc>
            </a:pPr>
            <a:r>
              <a:rPr lang="en-US" dirty="0">
                <a:solidFill>
                  <a:schemeClr val="bg2">
                    <a:lumMod val="25000"/>
                  </a:schemeClr>
                </a:solidFill>
              </a:rPr>
              <a:t>Manipulation of resources through representations</a:t>
            </a:r>
          </a:p>
          <a:p>
            <a:pPr lvl="1">
              <a:lnSpc>
                <a:spcPct val="100000"/>
              </a:lnSpc>
            </a:pPr>
            <a:r>
              <a:rPr lang="en-US" dirty="0">
                <a:solidFill>
                  <a:schemeClr val="bg2">
                    <a:lumMod val="25000"/>
                  </a:schemeClr>
                </a:solidFill>
              </a:rPr>
              <a:t>Self-descriptive messages</a:t>
            </a:r>
          </a:p>
          <a:p>
            <a:pPr lvl="1">
              <a:lnSpc>
                <a:spcPct val="100000"/>
              </a:lnSpc>
            </a:pPr>
            <a:r>
              <a:rPr lang="en-US" dirty="0">
                <a:solidFill>
                  <a:schemeClr val="bg2">
                    <a:lumMod val="25000"/>
                  </a:schemeClr>
                </a:solidFill>
              </a:rPr>
              <a:t>Hypermedia and the engine of application state (HATEOAS)</a:t>
            </a:r>
          </a:p>
          <a:p>
            <a:pPr>
              <a:lnSpc>
                <a:spcPct val="100000"/>
              </a:lnSpc>
            </a:pPr>
            <a:r>
              <a:rPr lang="en-US" dirty="0">
                <a:solidFill>
                  <a:schemeClr val="bg2">
                    <a:lumMod val="25000"/>
                  </a:schemeClr>
                </a:solidFill>
              </a:rPr>
              <a:t>Layered system</a:t>
            </a:r>
          </a:p>
          <a:p>
            <a:pPr>
              <a:lnSpc>
                <a:spcPct val="100000"/>
              </a:lnSpc>
            </a:pPr>
            <a:r>
              <a:rPr lang="en-US" dirty="0">
                <a:solidFill>
                  <a:schemeClr val="bg2">
                    <a:lumMod val="25000"/>
                  </a:schemeClr>
                </a:solidFill>
              </a:rPr>
              <a:t>Client-server separation </a:t>
            </a:r>
          </a:p>
        </p:txBody>
      </p:sp>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5231432"/>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3">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b="1"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b="1"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b="1"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
        <p:nvSpPr>
          <p:cNvPr id="6" name="Title 5">
            <a:extLst>
              <a:ext uri="{FF2B5EF4-FFF2-40B4-BE49-F238E27FC236}">
                <a16:creationId xmlns:a16="http://schemas.microsoft.com/office/drawing/2014/main" id="{44ECB2F7-0E7E-4354-9C9E-39FCFFC419FE}"/>
              </a:ext>
            </a:extLst>
          </p:cNvPr>
          <p:cNvSpPr>
            <a:spLocks noGrp="1"/>
          </p:cNvSpPr>
          <p:nvPr>
            <p:ph type="title"/>
          </p:nvPr>
        </p:nvSpPr>
        <p:spPr/>
        <p:txBody>
          <a:bodyPr/>
          <a:lstStyle/>
          <a:p>
            <a:r>
              <a:rPr lang="en-US" dirty="0">
                <a:solidFill>
                  <a:schemeClr val="bg2">
                    <a:lumMod val="25000"/>
                  </a:schemeClr>
                </a:solidFill>
              </a:rPr>
              <a:t>HTTP REST Verbs</a:t>
            </a:r>
            <a:endParaRPr lang="en-US" dirty="0"/>
          </a:p>
        </p:txBody>
      </p:sp>
    </p:spTree>
    <p:extLst>
      <p:ext uri="{BB962C8B-B14F-4D97-AF65-F5344CB8AC3E}">
        <p14:creationId xmlns:p14="http://schemas.microsoft.com/office/powerpoint/2010/main" val="4902600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DFD37-0699-4492-9B77-A74F0DAA5D46}"/>
              </a:ext>
            </a:extLst>
          </p:cNvPr>
          <p:cNvSpPr>
            <a:spLocks noGrp="1"/>
          </p:cNvSpPr>
          <p:nvPr>
            <p:ph type="body" sz="quarter" idx="10"/>
          </p:nvPr>
        </p:nvSpPr>
        <p:spPr>
          <a:xfrm>
            <a:off x="269239" y="1189177"/>
            <a:ext cx="11653523" cy="5034135"/>
          </a:xfrm>
        </p:spPr>
        <p:txBody>
          <a:bodyPr/>
          <a:lstStyle/>
          <a:p>
            <a:pPr marL="0" indent="0">
              <a:lnSpc>
                <a:spcPct val="120000"/>
              </a:lnSpc>
              <a:buNone/>
            </a:pPr>
            <a:r>
              <a:rPr lang="pl-PL" sz="4000" dirty="0">
                <a:solidFill>
                  <a:schemeClr val="bg2">
                    <a:lumMod val="25000"/>
                  </a:schemeClr>
                </a:solidFill>
                <a:latin typeface="+mn-lt"/>
                <a:cs typeface="Segoe UI" panose="020B0502040204020203" pitchFamily="34" charset="0"/>
              </a:rPr>
              <a:t>1xx:	</a:t>
            </a:r>
            <a:r>
              <a:rPr lang="en-US" sz="4000" dirty="0">
                <a:solidFill>
                  <a:schemeClr val="bg2">
                    <a:lumMod val="25000"/>
                  </a:schemeClr>
                </a:solidFill>
                <a:latin typeface="+mn-lt"/>
                <a:cs typeface="Segoe UI" panose="020B0502040204020203" pitchFamily="34" charset="0"/>
              </a:rPr>
              <a:t>	Information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2xx: 	</a:t>
            </a:r>
            <a:r>
              <a:rPr lang="en-US" sz="4000" dirty="0">
                <a:solidFill>
                  <a:schemeClr val="bg2">
                    <a:lumMod val="25000"/>
                  </a:schemeClr>
                </a:solidFill>
                <a:latin typeface="+mn-lt"/>
                <a:cs typeface="Segoe UI" panose="020B0502040204020203" pitchFamily="34" charset="0"/>
              </a:rPr>
              <a:t>Success</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3xx: 	</a:t>
            </a:r>
            <a:r>
              <a:rPr lang="pl-PL" sz="4000" dirty="0" err="1">
                <a:solidFill>
                  <a:schemeClr val="bg2">
                    <a:lumMod val="25000"/>
                  </a:schemeClr>
                </a:solidFill>
                <a:latin typeface="+mn-lt"/>
                <a:cs typeface="Segoe UI" panose="020B0502040204020203" pitchFamily="34" charset="0"/>
              </a:rPr>
              <a:t>Redirection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4xx: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Client Error – </a:t>
            </a:r>
            <a:r>
              <a:rPr lang="en-US" sz="4000" dirty="0">
                <a:solidFill>
                  <a:schemeClr val="bg2">
                    <a:lumMod val="25000"/>
                  </a:schemeClr>
                </a:solidFill>
                <a:latin typeface="+mn-lt"/>
                <a:cs typeface="Segoe UI" panose="020B0502040204020203" pitchFamily="34" charset="0"/>
              </a:rPr>
              <a:t>You did screw up</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5xx: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Server Error – I </a:t>
            </a:r>
            <a:r>
              <a:rPr lang="pl-PL" sz="4000" dirty="0" err="1">
                <a:solidFill>
                  <a:schemeClr val="bg2">
                    <a:lumMod val="25000"/>
                  </a:schemeClr>
                </a:solidFill>
                <a:latin typeface="+mn-lt"/>
                <a:cs typeface="Segoe UI" panose="020B0502040204020203" pitchFamily="34" charset="0"/>
              </a:rPr>
              <a:t>did</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screw</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up</a:t>
            </a:r>
            <a:endParaRPr lang="en-US" sz="4000" dirty="0">
              <a:solidFill>
                <a:schemeClr val="bg2">
                  <a:lumMod val="25000"/>
                </a:schemeClr>
              </a:solidFill>
              <a:latin typeface="+mn-lt"/>
              <a:cs typeface="Segoe UI" panose="020B0502040204020203" pitchFamily="34" charset="0"/>
            </a:endParaRPr>
          </a:p>
          <a:p>
            <a:pPr marL="0" indent="0">
              <a:buNone/>
            </a:pPr>
            <a:endParaRPr lang="en-US" dirty="0">
              <a:latin typeface="+mn-lt"/>
            </a:endParaRPr>
          </a:p>
        </p:txBody>
      </p:sp>
      <p:sp>
        <p:nvSpPr>
          <p:cNvPr id="4" name="Title 2">
            <a:extLst>
              <a:ext uri="{FF2B5EF4-FFF2-40B4-BE49-F238E27FC236}">
                <a16:creationId xmlns:a16="http://schemas.microsoft.com/office/drawing/2014/main" id="{BCDD8F50-7AEF-4948-8127-EF106151F0E7}"/>
              </a:ext>
            </a:extLst>
          </p:cNvPr>
          <p:cNvSpPr>
            <a:spLocks noGrp="1"/>
          </p:cNvSpPr>
          <p:nvPr>
            <p:ph type="title"/>
          </p:nvPr>
        </p:nvSpPr>
        <p:spPr/>
        <p:txBody>
          <a:bodyPr/>
          <a:lstStyle/>
          <a:p>
            <a:r>
              <a:rPr lang="en-US" dirty="0">
                <a:solidFill>
                  <a:schemeClr val="bg2">
                    <a:lumMod val="25000"/>
                  </a:schemeClr>
                </a:solidFill>
              </a:rPr>
              <a:t>HTTP Status Codes</a:t>
            </a:r>
          </a:p>
        </p:txBody>
      </p:sp>
      <p:sp>
        <p:nvSpPr>
          <p:cNvPr id="8" name="Title 2">
            <a:extLst>
              <a:ext uri="{FF2B5EF4-FFF2-40B4-BE49-F238E27FC236}">
                <a16:creationId xmlns:a16="http://schemas.microsoft.com/office/drawing/2014/main" id="{A4926617-4DD7-499E-9B19-13452B5CE851}"/>
              </a:ext>
            </a:extLst>
          </p:cNvPr>
          <p:cNvSpPr txBox="1">
            <a:spLocks/>
          </p:cNvSpPr>
          <p:nvPr/>
        </p:nvSpPr>
        <p:spPr>
          <a:xfrm>
            <a:off x="266921" y="5773479"/>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a:t>HTTP Status Codes: </a:t>
            </a:r>
            <a:r>
              <a:rPr lang="fr-FR">
                <a:hlinkClick r:id="rId3"/>
              </a:rPr>
              <a:t>https://http.cat/</a:t>
            </a:r>
            <a:endParaRPr lang="fr-FR"/>
          </a:p>
        </p:txBody>
      </p:sp>
    </p:spTree>
    <p:extLst>
      <p:ext uri="{BB962C8B-B14F-4D97-AF65-F5344CB8AC3E}">
        <p14:creationId xmlns:p14="http://schemas.microsoft.com/office/powerpoint/2010/main" val="6970716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25F07-F03F-4E51-AD4B-C12A8DFEFAA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C8F8CC2-AD1B-4AA0-B68E-42257D9497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19EB96-7A27-45F5-848E-84CDB152E0AC}"/>
              </a:ext>
            </a:extLst>
          </p:cNvPr>
          <p:cNvPicPr>
            <a:picLocks noChangeAspect="1"/>
          </p:cNvPicPr>
          <p:nvPr/>
        </p:nvPicPr>
        <p:blipFill>
          <a:blip r:embed="rId3"/>
          <a:stretch>
            <a:fillRect/>
          </a:stretch>
        </p:blipFill>
        <p:spPr>
          <a:xfrm>
            <a:off x="517569" y="1065252"/>
            <a:ext cx="5439886" cy="4351909"/>
          </a:xfrm>
          <a:prstGeom prst="rect">
            <a:avLst/>
          </a:prstGeom>
        </p:spPr>
      </p:pic>
      <p:pic>
        <p:nvPicPr>
          <p:cNvPr id="7" name="Picture 2">
            <a:extLst>
              <a:ext uri="{FF2B5EF4-FFF2-40B4-BE49-F238E27FC236}">
                <a16:creationId xmlns:a16="http://schemas.microsoft.com/office/drawing/2014/main" id="{0131128F-BE13-4AD7-AD50-0D72B4E1E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880" y="1065252"/>
            <a:ext cx="5439886" cy="43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606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AF9B061-8509-4E56-AA0E-6C493D22E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3939D45-7E34-4F8F-887B-EBA489555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1"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11783CF-9D72-400B-A12C-87D28FEC1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03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9547C4A-15E9-4AA9-BE05-6FEC2DC31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0" y="3648940"/>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814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FFAB1-6A99-4307-8305-A15B65CCDD3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2D05EF-7FF2-45DF-BE1B-0447C64B2D99}"/>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4E125C7E-7382-4600-8909-D628C2F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5"/>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6BDD4D8-ECC1-450F-89CA-8C1DBDB4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72" y="2271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45F7FFA-2631-44DB-97B8-ED0B3EA38E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056" y="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84CB611-7D35-4448-A639-41017D84A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 y="342900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8BAFE77B-7603-4148-AD63-1A8E0AC08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014" y="3408468"/>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B0AB98-91E1-4D54-AAB3-28E742ACDE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1018" y="3426035"/>
            <a:ext cx="4255944"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74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0176E-06F7-469B-B1E7-D1BD9AD2EA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40A67DB-98D2-429E-A4F0-88768BBC3446}"/>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43142B04-B162-4572-83E5-509FF3A5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27" y="14219"/>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02AD3E7-73FB-4F94-A5A9-7D550C04F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9" y="3031923"/>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89138959-88AB-4EB8-914F-5AF8E5947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100" y="739343"/>
            <a:ext cx="408986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540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495F66-4CEE-4397-8328-A7EAFDE4932F}"/>
              </a:ext>
            </a:extLst>
          </p:cNvPr>
          <p:cNvSpPr>
            <a:spLocks noGrp="1"/>
          </p:cNvSpPr>
          <p:nvPr>
            <p:ph type="body" sz="quarter" idx="10"/>
          </p:nvPr>
        </p:nvSpPr>
        <p:spPr>
          <a:xfrm>
            <a:off x="269239" y="1189177"/>
            <a:ext cx="11653523" cy="727700"/>
          </a:xfrm>
        </p:spPr>
        <p:txBody>
          <a:bodyPr/>
          <a:lstStyle/>
          <a:p>
            <a:endParaRPr lang="en-US" dirty="0"/>
          </a:p>
        </p:txBody>
      </p:sp>
      <p:sp>
        <p:nvSpPr>
          <p:cNvPr id="3" name="Title 2">
            <a:extLst>
              <a:ext uri="{FF2B5EF4-FFF2-40B4-BE49-F238E27FC236}">
                <a16:creationId xmlns:a16="http://schemas.microsoft.com/office/drawing/2014/main" id="{2CFB6319-9AAD-47B8-A1BA-4D33974901BA}"/>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B8123D49-6254-4D53-B7FB-F5ABE5E9B1E2}"/>
              </a:ext>
            </a:extLst>
          </p:cNvPr>
          <p:cNvSpPr txBox="1">
            <a:spLocks/>
          </p:cNvSpPr>
          <p:nvPr/>
        </p:nvSpPr>
        <p:spPr>
          <a:xfrm>
            <a:off x="269239" y="2829262"/>
            <a:ext cx="11653523" cy="18466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REST </a:t>
            </a:r>
            <a:r>
              <a:rPr lang="en-US" sz="5400" b="1" dirty="0">
                <a:solidFill>
                  <a:schemeClr val="tx2">
                    <a:lumMod val="75000"/>
                  </a:schemeClr>
                </a:solidFill>
              </a:rPr>
              <a:t>=&gt; </a:t>
            </a:r>
            <a:r>
              <a:rPr lang="en-US" sz="5400" b="1" dirty="0">
                <a:solidFill>
                  <a:schemeClr val="bg2">
                    <a:lumMod val="25000"/>
                  </a:schemeClr>
                </a:solidFill>
              </a:rPr>
              <a:t>Longevity </a:t>
            </a:r>
            <a:r>
              <a:rPr lang="en-US" sz="5400" b="1" dirty="0">
                <a:solidFill>
                  <a:schemeClr val="tx2">
                    <a:lumMod val="75000"/>
                  </a:schemeClr>
                </a:solidFill>
              </a:rPr>
              <a:t>&amp;</a:t>
            </a:r>
            <a:r>
              <a:rPr lang="en-US" sz="5400" b="1" dirty="0">
                <a:solidFill>
                  <a:schemeClr val="bg2">
                    <a:lumMod val="25000"/>
                  </a:schemeClr>
                </a:solidFill>
              </a:rPr>
              <a:t> </a:t>
            </a:r>
          </a:p>
          <a:p>
            <a:pPr marL="0" indent="0" algn="ctr">
              <a:buFont typeface="Arial" pitchFamily="34" charset="0"/>
              <a:buNone/>
            </a:pPr>
            <a:r>
              <a:rPr lang="en-US" sz="5400" b="1" dirty="0">
                <a:solidFill>
                  <a:schemeClr val="bg2">
                    <a:lumMod val="25000"/>
                  </a:schemeClr>
                </a:solidFill>
              </a:rPr>
              <a:t>Reduced Client-Coupling</a:t>
            </a:r>
          </a:p>
        </p:txBody>
      </p:sp>
    </p:spTree>
    <p:extLst>
      <p:ext uri="{BB962C8B-B14F-4D97-AF65-F5344CB8AC3E}">
        <p14:creationId xmlns:p14="http://schemas.microsoft.com/office/powerpoint/2010/main" val="39522717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9" name="Diagram 18" descr="Placeholder Timeline&#10;">
            <a:extLst>
              <a:ext uri="{FF2B5EF4-FFF2-40B4-BE49-F238E27FC236}">
                <a16:creationId xmlns:a16="http://schemas.microsoft.com/office/drawing/2014/main" id="{B9310027-D57A-4223-9595-CB5386BB312D}"/>
              </a:ext>
            </a:extLst>
          </p:cNvPr>
          <p:cNvGraphicFramePr/>
          <p:nvPr>
            <p:extLst>
              <p:ext uri="{D42A27DB-BD31-4B8C-83A1-F6EECF244321}">
                <p14:modId xmlns:p14="http://schemas.microsoft.com/office/powerpoint/2010/main" val="320344884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
            <a:extLst>
              <a:ext uri="{FF2B5EF4-FFF2-40B4-BE49-F238E27FC236}">
                <a16:creationId xmlns:a16="http://schemas.microsoft.com/office/drawing/2014/main" id="{9975769F-879A-4869-8216-6775907633B8}"/>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Dawn of distributed computing</a:t>
            </a:r>
          </a:p>
        </p:txBody>
      </p:sp>
    </p:spTree>
    <p:extLst>
      <p:ext uri="{BB962C8B-B14F-4D97-AF65-F5344CB8AC3E}">
        <p14:creationId xmlns:p14="http://schemas.microsoft.com/office/powerpoint/2010/main" val="20268749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77742-1C43-4015-88E4-324E3D1C492D}"/>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4E0EBB46-2308-4AC1-BD2E-90BEB98717B3}"/>
              </a:ext>
            </a:extLst>
          </p:cNvPr>
          <p:cNvSpPr>
            <a:spLocks noGrp="1"/>
          </p:cNvSpPr>
          <p:nvPr>
            <p:ph type="body" sz="quarter" idx="10"/>
          </p:nvPr>
        </p:nvSpPr>
        <p:spPr>
          <a:xfrm>
            <a:off x="269241" y="1189175"/>
            <a:ext cx="5378548" cy="5452775"/>
          </a:xfrm>
        </p:spPr>
        <p:txBody>
          <a:bodyPr/>
          <a:lstStyle/>
          <a:p>
            <a:pPr marL="457200" indent="-457200">
              <a:buFont typeface="Arial" panose="020B0604020202020204" pitchFamily="34" charset="0"/>
              <a:buChar char="•"/>
            </a:pPr>
            <a:r>
              <a:rPr lang="en-US" dirty="0"/>
              <a:t>Decoupled client and server</a:t>
            </a:r>
          </a:p>
          <a:p>
            <a:pPr marL="457200" indent="-457200">
              <a:buFont typeface="Arial" panose="020B0604020202020204" pitchFamily="34" charset="0"/>
              <a:buChar char="•"/>
            </a:pPr>
            <a:r>
              <a:rPr lang="en-US" dirty="0"/>
              <a:t>API can evolve over time</a:t>
            </a:r>
          </a:p>
          <a:p>
            <a:pPr marL="457200" indent="-457200">
              <a:buFont typeface="Arial" panose="020B0604020202020204" pitchFamily="34" charset="0"/>
              <a:buChar char="•"/>
            </a:pPr>
            <a:r>
              <a:rPr lang="en-US" dirty="0"/>
              <a:t>Reuses HTTP</a:t>
            </a:r>
          </a:p>
          <a:p>
            <a:pPr marL="457200" indent="-457200">
              <a:buFont typeface="Arial" panose="020B0604020202020204" pitchFamily="34" charset="0"/>
              <a:buChar char="•"/>
            </a:pPr>
            <a:r>
              <a:rPr lang="en-US" dirty="0"/>
              <a:t>Well known architecture</a:t>
            </a:r>
          </a:p>
          <a:p>
            <a:pPr marL="457200" indent="-457200">
              <a:buFont typeface="Arial" panose="020B0604020202020204" pitchFamily="34" charset="0"/>
              <a:buChar char="•"/>
            </a:pPr>
            <a:r>
              <a:rPr lang="en-US" dirty="0"/>
              <a:t>Self descriptive messages and metadata =&gt; </a:t>
            </a:r>
            <a:br>
              <a:rPr lang="en-US" dirty="0"/>
            </a:br>
            <a:r>
              <a:rPr lang="en-US" dirty="0"/>
              <a:t>great discoverability</a:t>
            </a:r>
          </a:p>
          <a:p>
            <a:pPr marL="457200" indent="-457200">
              <a:buFont typeface="Arial" panose="020B0604020202020204" pitchFamily="34" charset="0"/>
              <a:buChar char="•"/>
            </a:pPr>
            <a:r>
              <a:rPr lang="en-US" dirty="0"/>
              <a:t>Easy versioning</a:t>
            </a:r>
          </a:p>
          <a:p>
            <a:pPr marL="457200" indent="-457200">
              <a:buFont typeface="Arial" panose="020B0604020202020204" pitchFamily="34" charset="0"/>
              <a:buChar char="•"/>
            </a:pPr>
            <a:r>
              <a:rPr lang="en-US" dirty="0"/>
              <a:t>Evolvable</a:t>
            </a:r>
          </a:p>
        </p:txBody>
      </p:sp>
      <p:sp>
        <p:nvSpPr>
          <p:cNvPr id="6" name="Text Placeholder 5">
            <a:extLst>
              <a:ext uri="{FF2B5EF4-FFF2-40B4-BE49-F238E27FC236}">
                <a16:creationId xmlns:a16="http://schemas.microsoft.com/office/drawing/2014/main" id="{04BC0362-6814-4808-94FF-92213D87BD18}"/>
              </a:ext>
            </a:extLst>
          </p:cNvPr>
          <p:cNvSpPr>
            <a:spLocks noGrp="1"/>
          </p:cNvSpPr>
          <p:nvPr>
            <p:ph type="body" sz="quarter" idx="11"/>
          </p:nvPr>
        </p:nvSpPr>
        <p:spPr>
          <a:xfrm>
            <a:off x="6544214" y="1189175"/>
            <a:ext cx="5378548" cy="5452775"/>
          </a:xfrm>
        </p:spPr>
        <p:txBody>
          <a:bodyPr/>
          <a:lstStyle/>
          <a:p>
            <a:pPr marL="457200" indent="-457200">
              <a:buFont typeface="Arial" panose="020B0604020202020204" pitchFamily="34" charset="0"/>
              <a:buChar char="•"/>
            </a:pPr>
            <a:r>
              <a:rPr lang="en-US" dirty="0"/>
              <a:t>No single specification, only architectural guides</a:t>
            </a:r>
          </a:p>
          <a:p>
            <a:pPr marL="457200" indent="-457200">
              <a:buFont typeface="Arial" panose="020B0604020202020204" pitchFamily="34" charset="0"/>
              <a:buChar char="•"/>
            </a:pPr>
            <a:r>
              <a:rPr lang="en-US" dirty="0"/>
              <a:t>Big payloads</a:t>
            </a:r>
          </a:p>
          <a:p>
            <a:pPr marL="457200" indent="-457200">
              <a:buFont typeface="Arial" panose="020B0604020202020204" pitchFamily="34" charset="0"/>
              <a:buChar char="•"/>
            </a:pPr>
            <a:r>
              <a:rPr lang="en-US" dirty="0"/>
              <a:t>Over-fetching</a:t>
            </a:r>
          </a:p>
          <a:p>
            <a:pPr marL="457200" indent="-457200">
              <a:buFont typeface="Arial" panose="020B0604020202020204" pitchFamily="34" charset="0"/>
              <a:buChar char="•"/>
            </a:pPr>
            <a:r>
              <a:rPr lang="en-US" dirty="0"/>
              <a:t>Under-fetching</a:t>
            </a:r>
          </a:p>
          <a:p>
            <a:pPr marL="457200" indent="-457200">
              <a:buFont typeface="Arial" panose="020B0604020202020204" pitchFamily="34" charset="0"/>
              <a:buChar char="•"/>
            </a:pPr>
            <a:r>
              <a:rPr lang="en-US" dirty="0"/>
              <a:t>N+1 requests problem</a:t>
            </a:r>
          </a:p>
          <a:p>
            <a:pPr marL="457200" indent="-457200">
              <a:buFont typeface="Arial" panose="020B0604020202020204" pitchFamily="34" charset="0"/>
              <a:buChar char="•"/>
            </a:pPr>
            <a:r>
              <a:rPr lang="en-US" dirty="0"/>
              <a:t>A lot of </a:t>
            </a:r>
            <a:r>
              <a:rPr lang="en-US" b="1" dirty="0"/>
              <a:t>REST-</a:t>
            </a:r>
            <a:r>
              <a:rPr lang="en-US" b="1" dirty="0" err="1"/>
              <a:t>ish</a:t>
            </a:r>
            <a:r>
              <a:rPr lang="en-US" dirty="0"/>
              <a:t> </a:t>
            </a:r>
            <a:r>
              <a:rPr lang="en-US" dirty="0" err="1"/>
              <a:t>impelemtations</a:t>
            </a:r>
            <a:endParaRPr lang="en-US" dirty="0"/>
          </a:p>
          <a:p>
            <a:pPr marL="457200" indent="-457200">
              <a:buFont typeface="Arial" panose="020B0604020202020204" pitchFamily="34" charset="0"/>
              <a:buChar char="•"/>
            </a:pPr>
            <a:r>
              <a:rPr lang="en-US" dirty="0"/>
              <a:t>No actions, </a:t>
            </a:r>
            <a:br>
              <a:rPr lang="en-US" dirty="0"/>
            </a:br>
            <a:r>
              <a:rPr lang="en-US" dirty="0"/>
              <a:t>no subscriptions</a:t>
            </a:r>
          </a:p>
        </p:txBody>
      </p:sp>
    </p:spTree>
    <p:extLst>
      <p:ext uri="{BB962C8B-B14F-4D97-AF65-F5344CB8AC3E}">
        <p14:creationId xmlns:p14="http://schemas.microsoft.com/office/powerpoint/2010/main" val="12972866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C0217-8C8B-49DB-8BB3-15079433471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89A5AEC4-F7AC-4056-B7CD-7300B762C96D}"/>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5951C25B-B99A-43C7-9245-6D5DC397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967F17-98C0-40C0-AB75-A7CE4EF8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2" y="571499"/>
            <a:ext cx="3571876" cy="2857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2202205-3151-440B-A01D-CC13F0688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884"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4CD3D4-F391-445E-9629-82B0E141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26" y="3906304"/>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7BF5434-E212-42B6-9D80-94EF47BEE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0115"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903731E3-4D69-4EC8-9877-6CE29F1CD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884"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688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pic>
        <p:nvPicPr>
          <p:cNvPr id="3076" name="Picture 4" descr="gRPC Decal – CNCF Store | Get stickers, t-shirts, hoodies, and more">
            <a:extLst>
              <a:ext uri="{FF2B5EF4-FFF2-40B4-BE49-F238E27FC236}">
                <a16:creationId xmlns:a16="http://schemas.microsoft.com/office/drawing/2014/main" id="{5F0A23EA-EA2F-40B3-89F7-C767C1609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7100"/>
            <a:ext cx="4752023" cy="23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20" name="TextBox 19">
            <a:extLst>
              <a:ext uri="{FF2B5EF4-FFF2-40B4-BE49-F238E27FC236}">
                <a16:creationId xmlns:a16="http://schemas.microsoft.com/office/drawing/2014/main" id="{F5C34537-2B19-4F25-AC80-2BE42086082F}"/>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21" name="TextBox 20">
            <a:extLst>
              <a:ext uri="{FF2B5EF4-FFF2-40B4-BE49-F238E27FC236}">
                <a16:creationId xmlns:a16="http://schemas.microsoft.com/office/drawing/2014/main" id="{B51491E8-85EA-4CDD-9F89-C8B0E3E2A9B2}"/>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22" name="Straight Connector 21">
            <a:extLst>
              <a:ext uri="{FF2B5EF4-FFF2-40B4-BE49-F238E27FC236}">
                <a16:creationId xmlns:a16="http://schemas.microsoft.com/office/drawing/2014/main" id="{C48CAFFF-2EDD-4224-B227-0ABCE4A00F8F}"/>
              </a:ext>
            </a:extLst>
          </p:cNvPr>
          <p:cNvCxnSpPr>
            <a:cxnSpLocks/>
            <a:stCxn id="20"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F04E56E-7FD2-448A-B185-1DE2C4C3A143}"/>
              </a:ext>
            </a:extLst>
          </p:cNvPr>
          <p:cNvCxnSpPr>
            <a:cxnSpLocks/>
            <a:stCxn id="21"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 Placeholder 4">
            <a:extLst>
              <a:ext uri="{FF2B5EF4-FFF2-40B4-BE49-F238E27FC236}">
                <a16:creationId xmlns:a16="http://schemas.microsoft.com/office/drawing/2014/main" id="{D926F124-DB97-481C-AD75-D82F28520C45}"/>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HTTP/2 </a:t>
            </a:r>
            <a:r>
              <a:rPr lang="en-US" sz="5400" b="1" dirty="0">
                <a:solidFill>
                  <a:schemeClr val="tx2">
                    <a:lumMod val="75000"/>
                  </a:schemeClr>
                </a:solidFill>
              </a:rPr>
              <a:t>+</a:t>
            </a:r>
            <a:r>
              <a:rPr lang="en-US" sz="5400" b="1" dirty="0">
                <a:solidFill>
                  <a:schemeClr val="bg2">
                    <a:lumMod val="25000"/>
                  </a:schemeClr>
                </a:solidFill>
              </a:rPr>
              <a:t> PROTOBUF </a:t>
            </a:r>
            <a:r>
              <a:rPr lang="en-US" sz="5400" b="1" dirty="0">
                <a:solidFill>
                  <a:schemeClr val="tx2">
                    <a:lumMod val="75000"/>
                  </a:schemeClr>
                </a:solidFill>
              </a:rPr>
              <a:t>= </a:t>
            </a:r>
            <a:r>
              <a:rPr lang="en-US" sz="5400" b="1" dirty="0" err="1">
                <a:solidFill>
                  <a:schemeClr val="bg2">
                    <a:lumMod val="25000"/>
                  </a:schemeClr>
                </a:solidFill>
              </a:rPr>
              <a:t>gRPC</a:t>
            </a:r>
            <a:endParaRPr lang="en-US" sz="5400" b="1" dirty="0">
              <a:solidFill>
                <a:schemeClr val="bg2">
                  <a:lumMod val="25000"/>
                </a:schemeClr>
              </a:solidFill>
            </a:endParaRPr>
          </a:p>
        </p:txBody>
      </p:sp>
      <p:pic>
        <p:nvPicPr>
          <p:cNvPr id="4098" name="Picture 2" descr="gRPC Decal – CNCF Store | Get stickers, t-shirts, hoodies, and more">
            <a:extLst>
              <a:ext uri="{FF2B5EF4-FFF2-40B4-BE49-F238E27FC236}">
                <a16:creationId xmlns:a16="http://schemas.microsoft.com/office/drawing/2014/main" id="{FAE0EBF1-0B9F-45AA-BCBC-322F7080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491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4561540" y="776532"/>
            <a:ext cx="7361219" cy="2382191"/>
          </a:xfrm>
        </p:spPr>
        <p:txBody>
          <a:bodyPr/>
          <a:lstStyle/>
          <a:p>
            <a:r>
              <a:rPr lang="pl-PL" sz="2800" dirty="0" err="1">
                <a:solidFill>
                  <a:schemeClr val="bg2">
                    <a:lumMod val="25000"/>
                  </a:schemeClr>
                </a:solidFill>
              </a:rPr>
              <a:t>Binary</a:t>
            </a:r>
            <a:r>
              <a:rPr lang="pl-PL" sz="2800" dirty="0">
                <a:solidFill>
                  <a:schemeClr val="bg2">
                    <a:lumMod val="25000"/>
                  </a:schemeClr>
                </a:solidFill>
              </a:rPr>
              <a:t> </a:t>
            </a:r>
            <a:r>
              <a:rPr lang="pl-PL" sz="2800" dirty="0" err="1">
                <a:solidFill>
                  <a:schemeClr val="bg2">
                    <a:lumMod val="25000"/>
                  </a:schemeClr>
                </a:solidFill>
              </a:rPr>
              <a:t>communication</a:t>
            </a:r>
            <a:endParaRPr lang="pl-PL" sz="2800" dirty="0">
              <a:solidFill>
                <a:schemeClr val="bg2">
                  <a:lumMod val="25000"/>
                </a:schemeClr>
              </a:solidFill>
            </a:endParaRPr>
          </a:p>
          <a:p>
            <a:r>
              <a:rPr lang="pl-PL" sz="2800" dirty="0" err="1">
                <a:solidFill>
                  <a:schemeClr val="bg2">
                    <a:lumMod val="25000"/>
                  </a:schemeClr>
                </a:solidFill>
              </a:rPr>
              <a:t>Secure</a:t>
            </a:r>
            <a:r>
              <a:rPr lang="pl-PL" sz="2800" dirty="0">
                <a:solidFill>
                  <a:schemeClr val="bg2">
                    <a:lumMod val="25000"/>
                  </a:schemeClr>
                </a:solidFill>
              </a:rPr>
              <a:t> by </a:t>
            </a:r>
            <a:r>
              <a:rPr lang="pl-PL" sz="2800" dirty="0" err="1">
                <a:solidFill>
                  <a:schemeClr val="bg2">
                    <a:lumMod val="25000"/>
                  </a:schemeClr>
                </a:solidFill>
              </a:rPr>
              <a:t>default</a:t>
            </a:r>
            <a:r>
              <a:rPr lang="pl-PL" sz="2800" dirty="0">
                <a:solidFill>
                  <a:schemeClr val="bg2">
                    <a:lumMod val="25000"/>
                  </a:schemeClr>
                </a:solidFill>
              </a:rPr>
              <a:t> (</a:t>
            </a:r>
            <a:r>
              <a:rPr lang="pl-PL" sz="2800" dirty="0" err="1">
                <a:solidFill>
                  <a:schemeClr val="bg2">
                    <a:lumMod val="25000"/>
                  </a:schemeClr>
                </a:solidFill>
              </a:rPr>
              <a:t>requires</a:t>
            </a:r>
            <a:r>
              <a:rPr lang="pl-PL" sz="2800" dirty="0">
                <a:solidFill>
                  <a:schemeClr val="bg2">
                    <a:lumMod val="25000"/>
                  </a:schemeClr>
                </a:solidFill>
              </a:rPr>
              <a:t> HTTP/2, TLS, SSL)</a:t>
            </a:r>
          </a:p>
          <a:p>
            <a:r>
              <a:rPr lang="pl-PL" sz="2800" dirty="0" err="1">
                <a:solidFill>
                  <a:schemeClr val="bg2">
                    <a:lumMod val="25000"/>
                  </a:schemeClr>
                </a:solidFill>
              </a:rPr>
              <a:t>Uni</a:t>
            </a:r>
            <a:r>
              <a:rPr lang="pl-PL" sz="2800" dirty="0">
                <a:solidFill>
                  <a:schemeClr val="bg2">
                    <a:lumMod val="25000"/>
                  </a:schemeClr>
                </a:solidFill>
              </a:rPr>
              <a:t> and Bi </a:t>
            </a:r>
            <a:r>
              <a:rPr lang="pl-PL" sz="2800" dirty="0" err="1">
                <a:solidFill>
                  <a:schemeClr val="bg2">
                    <a:lumMod val="25000"/>
                  </a:schemeClr>
                </a:solidFill>
              </a:rPr>
              <a:t>directional</a:t>
            </a:r>
            <a:r>
              <a:rPr lang="pl-PL" sz="2800" dirty="0">
                <a:solidFill>
                  <a:schemeClr val="bg2">
                    <a:lumMod val="25000"/>
                  </a:schemeClr>
                </a:solidFill>
              </a:rPr>
              <a:t> streaming</a:t>
            </a:r>
          </a:p>
          <a:p>
            <a:endParaRPr lang="en-US" sz="2800"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7" name="TextBox 6">
            <a:extLst>
              <a:ext uri="{FF2B5EF4-FFF2-40B4-BE49-F238E27FC236}">
                <a16:creationId xmlns:a16="http://schemas.microsoft.com/office/drawing/2014/main" id="{ED3F647F-4ED3-44D1-984E-E054C04715CB}"/>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8" name="TextBox 7">
            <a:extLst>
              <a:ext uri="{FF2B5EF4-FFF2-40B4-BE49-F238E27FC236}">
                <a16:creationId xmlns:a16="http://schemas.microsoft.com/office/drawing/2014/main" id="{0A6DB7E6-EE20-42F9-9598-5B271B2B9B4A}"/>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9" name="Straight Connector 8">
            <a:extLst>
              <a:ext uri="{FF2B5EF4-FFF2-40B4-BE49-F238E27FC236}">
                <a16:creationId xmlns:a16="http://schemas.microsoft.com/office/drawing/2014/main" id="{FC2AF314-06B3-416D-9B21-9214FF45C899}"/>
              </a:ext>
            </a:extLst>
          </p:cNvPr>
          <p:cNvCxnSpPr>
            <a:cxnSpLocks/>
            <a:stCxn id="7"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B9E15A1-0066-462A-AB97-E480001B86A2}"/>
              </a:ext>
            </a:extLst>
          </p:cNvPr>
          <p:cNvCxnSpPr>
            <a:cxnSpLocks/>
            <a:stCxn id="8"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Placeholder 4">
            <a:extLst>
              <a:ext uri="{FF2B5EF4-FFF2-40B4-BE49-F238E27FC236}">
                <a16:creationId xmlns:a16="http://schemas.microsoft.com/office/drawing/2014/main" id="{F1D33253-5D18-49E1-A371-A319563AE808}"/>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a:solidFill>
                  <a:schemeClr val="bg2">
                    <a:lumMod val="25000"/>
                  </a:schemeClr>
                </a:solidFill>
              </a:rPr>
              <a:t>HTTP/2 </a:t>
            </a:r>
            <a:r>
              <a:rPr lang="en-US" sz="5400" b="1">
                <a:solidFill>
                  <a:schemeClr val="tx2">
                    <a:lumMod val="75000"/>
                  </a:schemeClr>
                </a:solidFill>
              </a:rPr>
              <a:t>+</a:t>
            </a:r>
            <a:r>
              <a:rPr lang="en-US" sz="5400" b="1">
                <a:solidFill>
                  <a:schemeClr val="bg2">
                    <a:lumMod val="25000"/>
                  </a:schemeClr>
                </a:solidFill>
              </a:rPr>
              <a:t> PROTOBUF </a:t>
            </a:r>
            <a:r>
              <a:rPr lang="en-US" sz="5400" b="1">
                <a:solidFill>
                  <a:schemeClr val="tx2">
                    <a:lumMod val="75000"/>
                  </a:schemeClr>
                </a:solidFill>
              </a:rPr>
              <a:t>= </a:t>
            </a:r>
            <a:r>
              <a:rPr lang="en-US" sz="5400" b="1">
                <a:solidFill>
                  <a:schemeClr val="bg2">
                    <a:lumMod val="25000"/>
                  </a:schemeClr>
                </a:solidFill>
              </a:rPr>
              <a:t>gRPC</a:t>
            </a:r>
            <a:endParaRPr lang="en-US" sz="5400" b="1" dirty="0">
              <a:solidFill>
                <a:schemeClr val="bg2">
                  <a:lumMod val="25000"/>
                </a:schemeClr>
              </a:solidFill>
            </a:endParaRPr>
          </a:p>
        </p:txBody>
      </p:sp>
      <p:sp>
        <p:nvSpPr>
          <p:cNvPr id="12" name="Text Placeholder 4">
            <a:extLst>
              <a:ext uri="{FF2B5EF4-FFF2-40B4-BE49-F238E27FC236}">
                <a16:creationId xmlns:a16="http://schemas.microsoft.com/office/drawing/2014/main" id="{F3B7F742-2C15-40E0-9764-C656D3AA98AA}"/>
              </a:ext>
            </a:extLst>
          </p:cNvPr>
          <p:cNvSpPr txBox="1">
            <a:spLocks/>
          </p:cNvSpPr>
          <p:nvPr/>
        </p:nvSpPr>
        <p:spPr>
          <a:xfrm>
            <a:off x="5935189" y="5151480"/>
            <a:ext cx="6583382"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sz="2800" dirty="0" err="1">
                <a:solidFill>
                  <a:schemeClr val="bg2">
                    <a:lumMod val="25000"/>
                  </a:schemeClr>
                </a:solidFill>
              </a:rPr>
              <a:t>Contract-based</a:t>
            </a:r>
            <a:endParaRPr lang="pl-PL" sz="2800" dirty="0">
              <a:solidFill>
                <a:schemeClr val="bg2">
                  <a:lumMod val="25000"/>
                </a:schemeClr>
              </a:solidFill>
            </a:endParaRPr>
          </a:p>
          <a:p>
            <a:r>
              <a:rPr lang="pl-PL" sz="2800" dirty="0" err="1">
                <a:solidFill>
                  <a:schemeClr val="bg2">
                    <a:lumMod val="25000"/>
                  </a:schemeClr>
                </a:solidFill>
              </a:rPr>
              <a:t>Available</a:t>
            </a:r>
            <a:r>
              <a:rPr lang="pl-PL" sz="2800" dirty="0">
                <a:solidFill>
                  <a:schemeClr val="bg2">
                    <a:lumMod val="25000"/>
                  </a:schemeClr>
                </a:solidFill>
              </a:rPr>
              <a:t> </a:t>
            </a:r>
            <a:r>
              <a:rPr lang="pl-PL" sz="2800" dirty="0" err="1">
                <a:solidFill>
                  <a:schemeClr val="bg2">
                    <a:lumMod val="25000"/>
                  </a:schemeClr>
                </a:solidFill>
              </a:rPr>
              <a:t>across</a:t>
            </a:r>
            <a:r>
              <a:rPr lang="pl-PL" sz="2800" dirty="0">
                <a:solidFill>
                  <a:schemeClr val="bg2">
                    <a:lumMod val="25000"/>
                  </a:schemeClr>
                </a:solidFill>
              </a:rPr>
              <a:t> </a:t>
            </a:r>
            <a:r>
              <a:rPr lang="pl-PL" sz="2800" dirty="0" err="1">
                <a:solidFill>
                  <a:schemeClr val="bg2">
                    <a:lumMod val="25000"/>
                  </a:schemeClr>
                </a:solidFill>
              </a:rPr>
              <a:t>ecosystems</a:t>
            </a:r>
            <a:endParaRPr lang="pl-PL" sz="2800" dirty="0">
              <a:solidFill>
                <a:schemeClr val="bg2">
                  <a:lumMod val="25000"/>
                </a:schemeClr>
              </a:solidFill>
            </a:endParaRPr>
          </a:p>
          <a:p>
            <a:endParaRPr lang="en-US" sz="2800" dirty="0">
              <a:solidFill>
                <a:schemeClr val="bg2">
                  <a:lumMod val="25000"/>
                </a:schemeClr>
              </a:solidFill>
            </a:endParaRPr>
          </a:p>
        </p:txBody>
      </p:sp>
    </p:spTree>
    <p:extLst>
      <p:ext uri="{BB962C8B-B14F-4D97-AF65-F5344CB8AC3E}">
        <p14:creationId xmlns:p14="http://schemas.microsoft.com/office/powerpoint/2010/main" val="411328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3261855"/>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a:t>
            </a:r>
            <a:br>
              <a:rPr lang="en-US" dirty="0">
                <a:solidFill>
                  <a:schemeClr val="bg2">
                    <a:lumMod val="25000"/>
                  </a:schemeClr>
                </a:solidFill>
              </a:rPr>
            </a:br>
            <a:r>
              <a:rPr lang="pl-PL" dirty="0" err="1">
                <a:solidFill>
                  <a:schemeClr val="bg2">
                    <a:lumMod val="25000"/>
                  </a:schemeClr>
                </a:solidFill>
              </a:rPr>
              <a:t>communication</a:t>
            </a:r>
            <a:endParaRPr lang="en-US" dirty="0">
              <a:solidFill>
                <a:schemeClr val="bg2">
                  <a:lumMod val="25000"/>
                </a:schemeClr>
              </a:solidFill>
            </a:endParaRPr>
          </a:p>
          <a:p>
            <a:r>
              <a:rPr lang="en-US" dirty="0">
                <a:solidFill>
                  <a:schemeClr val="bg2">
                    <a:lumMod val="25000"/>
                  </a:schemeClr>
                </a:solidFill>
              </a:rPr>
              <a:t>Across ecosystems</a:t>
            </a: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pic>
        <p:nvPicPr>
          <p:cNvPr id="5" name="Picture 4">
            <a:extLst>
              <a:ext uri="{FF2B5EF4-FFF2-40B4-BE49-F238E27FC236}">
                <a16:creationId xmlns:a16="http://schemas.microsoft.com/office/drawing/2014/main" id="{6E219534-4D27-4086-AEB6-B7176FA3637D}"/>
              </a:ext>
            </a:extLst>
          </p:cNvPr>
          <p:cNvPicPr>
            <a:picLocks noChangeAspect="1"/>
          </p:cNvPicPr>
          <p:nvPr/>
        </p:nvPicPr>
        <p:blipFill>
          <a:blip r:embed="rId3"/>
          <a:stretch>
            <a:fillRect/>
          </a:stretch>
        </p:blipFill>
        <p:spPr>
          <a:xfrm>
            <a:off x="4882933" y="2118311"/>
            <a:ext cx="7605128" cy="4739689"/>
          </a:xfrm>
          <a:prstGeom prst="rect">
            <a:avLst/>
          </a:prstGeom>
        </p:spPr>
      </p:pic>
    </p:spTree>
    <p:extLst>
      <p:ext uri="{BB962C8B-B14F-4D97-AF65-F5344CB8AC3E}">
        <p14:creationId xmlns:p14="http://schemas.microsoft.com/office/powerpoint/2010/main" val="24795749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668182"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D9D9D9"/>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9D9D9"/>
                </a:solidFill>
                <a:effectLst/>
                <a:latin typeface="Courier New" panose="02070309020205020404" pitchFamily="49" charset="0"/>
              </a:rPr>
              <a:t>service</a:t>
            </a:r>
            <a:r>
              <a:rPr kumimoji="0" lang="en-US" altLang="en-US" sz="2800" b="0" i="0" u="none" strike="noStrike" cap="none" normalizeH="0" baseline="0" dirty="0">
                <a:ln>
                  <a:noFill/>
                </a:ln>
                <a:solidFill>
                  <a:srgbClr val="D9D9D9"/>
                </a:solidFill>
                <a:effectLst/>
                <a:latin typeface="Courier New" panose="02070309020205020404" pitchFamily="49" charset="0"/>
              </a:rPr>
              <a:t> Greeter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D9D9D9"/>
                </a:solidFill>
                <a:effectLst/>
                <a:latin typeface="Courier New" panose="02070309020205020404" pitchFamily="49" charset="0"/>
              </a:rPr>
              <a:t>   </a:t>
            </a:r>
            <a:r>
              <a:rPr kumimoji="0" lang="en-US" altLang="en-US" sz="2800" b="0" i="1" u="none" strike="noStrike" cap="none" normalizeH="0" baseline="0" dirty="0">
                <a:ln>
                  <a:noFill/>
                </a:ln>
                <a:solidFill>
                  <a:srgbClr val="D9D9D9"/>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err="1">
                <a:ln>
                  <a:noFill/>
                </a:ln>
                <a:solidFill>
                  <a:srgbClr val="D9D9D9"/>
                </a:solidFill>
                <a:effectLst/>
                <a:latin typeface="Courier New" panose="02070309020205020404" pitchFamily="49" charset="0"/>
              </a:rPr>
              <a:t>rpc</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SayHello</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HelloRequest</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a:ln>
                  <a:noFill/>
                </a:ln>
                <a:solidFill>
                  <a:srgbClr val="D9D9D9"/>
                </a:solidFill>
                <a:effectLst/>
                <a:latin typeface="Courier New" panose="02070309020205020404" pitchFamily="49" charset="0"/>
              </a:rPr>
              <a:t>returns</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HelloReply</a:t>
            </a:r>
            <a:r>
              <a:rPr kumimoji="0" lang="en-US" altLang="en-US" sz="2800" b="0" i="0" u="none" strike="noStrike" cap="none" normalizeH="0" baseline="0" dirty="0">
                <a:ln>
                  <a:noFill/>
                </a:ln>
                <a:solidFill>
                  <a:srgbClr val="D9D9D9"/>
                </a:solidFill>
                <a:effectLst/>
                <a:latin typeface="Courier New" panose="02070309020205020404" pitchFamily="49" charset="0"/>
              </a:rPr>
              <a:t>)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9D9D9"/>
                </a:solidFill>
                <a:effectLst/>
                <a:latin typeface="Courier New" panose="02070309020205020404" pitchFamily="49" charset="0"/>
              </a:rPr>
              <a:t>}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4717132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C39586-2045-40D8-8DAE-C8991B2A2980}"/>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Object oriented APIs</a:t>
            </a:r>
          </a:p>
        </p:txBody>
      </p:sp>
    </p:spTree>
    <p:extLst>
      <p:ext uri="{BB962C8B-B14F-4D97-AF65-F5344CB8AC3E}">
        <p14:creationId xmlns:p14="http://schemas.microsoft.com/office/powerpoint/2010/main" val="206778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1768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34FEF-2A63-4ECA-89CB-DBB19457D809}"/>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2C45D45B-3BAD-4669-892C-EB7E6934C090}"/>
              </a:ext>
            </a:extLst>
          </p:cNvPr>
          <p:cNvSpPr>
            <a:spLocks noGrp="1"/>
          </p:cNvSpPr>
          <p:nvPr>
            <p:ph type="body" sz="quarter" idx="10"/>
          </p:nvPr>
        </p:nvSpPr>
        <p:spPr>
          <a:xfrm>
            <a:off x="269241" y="1189175"/>
            <a:ext cx="5378548" cy="3253198"/>
          </a:xfrm>
        </p:spPr>
        <p:txBody>
          <a:bodyPr/>
          <a:lstStyle/>
          <a:p>
            <a:pPr marL="457200" indent="-457200">
              <a:buFont typeface="Arial" panose="020B0604020202020204" pitchFamily="34" charset="0"/>
              <a:buChar char="•"/>
            </a:pPr>
            <a:r>
              <a:rPr lang="en-US" dirty="0"/>
              <a:t>Simple and easy to understand</a:t>
            </a:r>
          </a:p>
          <a:p>
            <a:pPr marL="457200" indent="-457200">
              <a:buFont typeface="Arial" panose="020B0604020202020204" pitchFamily="34" charset="0"/>
              <a:buChar char="•"/>
            </a:pPr>
            <a:r>
              <a:rPr lang="en-US" dirty="0"/>
              <a:t>Autogenerated from </a:t>
            </a:r>
            <a:r>
              <a:rPr lang="en-US" b="1" dirty="0" err="1"/>
              <a:t>protobuf</a:t>
            </a:r>
            <a:endParaRPr lang="en-US" b="1" dirty="0"/>
          </a:p>
          <a:p>
            <a:pPr marL="457200" indent="-457200">
              <a:buFont typeface="Arial" panose="020B0604020202020204" pitchFamily="34" charset="0"/>
              <a:buChar char="•"/>
            </a:pPr>
            <a:r>
              <a:rPr lang="en-US" dirty="0"/>
              <a:t>Lightweight payloads</a:t>
            </a:r>
          </a:p>
          <a:p>
            <a:pPr marL="457200" indent="-457200">
              <a:buFont typeface="Arial" panose="020B0604020202020204" pitchFamily="34" charset="0"/>
              <a:buChar char="•"/>
            </a:pPr>
            <a:r>
              <a:rPr lang="en-US" dirty="0"/>
              <a:t>High performance</a:t>
            </a:r>
          </a:p>
        </p:txBody>
      </p:sp>
      <p:sp>
        <p:nvSpPr>
          <p:cNvPr id="6" name="Text Placeholder 5">
            <a:extLst>
              <a:ext uri="{FF2B5EF4-FFF2-40B4-BE49-F238E27FC236}">
                <a16:creationId xmlns:a16="http://schemas.microsoft.com/office/drawing/2014/main" id="{17C06D60-3046-471F-A774-577ECE140ADE}"/>
              </a:ext>
            </a:extLst>
          </p:cNvPr>
          <p:cNvSpPr>
            <a:spLocks noGrp="1"/>
          </p:cNvSpPr>
          <p:nvPr>
            <p:ph type="body" sz="quarter" idx="11"/>
          </p:nvPr>
        </p:nvSpPr>
        <p:spPr>
          <a:xfrm>
            <a:off x="6544214" y="1189175"/>
            <a:ext cx="5378548" cy="3993401"/>
          </a:xfrm>
        </p:spPr>
        <p:txBody>
          <a:bodyPr/>
          <a:lstStyle/>
          <a:p>
            <a:pPr marL="457200" indent="-457200">
              <a:buFont typeface="Arial" panose="020B0604020202020204" pitchFamily="34" charset="0"/>
              <a:buChar char="•"/>
            </a:pPr>
            <a:r>
              <a:rPr lang="en-US" dirty="0"/>
              <a:t>Tight coupling</a:t>
            </a:r>
          </a:p>
          <a:p>
            <a:pPr marL="457200" indent="-457200">
              <a:buFont typeface="Arial" panose="020B0604020202020204" pitchFamily="34" charset="0"/>
              <a:buChar char="•"/>
            </a:pPr>
            <a:r>
              <a:rPr lang="en-US" dirty="0"/>
              <a:t>Low discoverability</a:t>
            </a:r>
          </a:p>
          <a:p>
            <a:pPr marL="457200" indent="-457200">
              <a:buFont typeface="Arial" panose="020B0604020202020204" pitchFamily="34" charset="0"/>
              <a:buChar char="•"/>
            </a:pPr>
            <a:r>
              <a:rPr lang="en-US" dirty="0"/>
              <a:t>Function explosion </a:t>
            </a:r>
          </a:p>
          <a:p>
            <a:pPr marL="684409" lvl="2" indent="-457200">
              <a:buFont typeface="Arial" panose="020B0604020202020204" pitchFamily="34" charset="0"/>
              <a:buChar char="•"/>
            </a:pPr>
            <a:r>
              <a:rPr lang="en-US" sz="2800" dirty="0">
                <a:latin typeface="+mj-lt"/>
              </a:rPr>
              <a:t>Easy to add new function</a:t>
            </a:r>
          </a:p>
          <a:p>
            <a:pPr marL="684409" lvl="2" indent="-457200">
              <a:buFont typeface="Arial" panose="020B0604020202020204" pitchFamily="34" charset="0"/>
              <a:buChar char="•"/>
            </a:pPr>
            <a:r>
              <a:rPr lang="en-US" sz="2800" dirty="0">
                <a:latin typeface="+mj-lt"/>
              </a:rPr>
              <a:t>Add new function for </a:t>
            </a:r>
            <a:r>
              <a:rPr lang="en-US" sz="2800" b="1" dirty="0">
                <a:latin typeface="+mj-lt"/>
              </a:rPr>
              <a:t>everything</a:t>
            </a:r>
          </a:p>
          <a:p>
            <a:pPr marL="457200" lvl="1" indent="-457200">
              <a:buFont typeface="Arial" panose="020B0604020202020204" pitchFamily="34" charset="0"/>
              <a:buChar char="•"/>
            </a:pPr>
            <a:r>
              <a:rPr lang="en-US" sz="2800" dirty="0">
                <a:latin typeface="+mj-lt"/>
              </a:rPr>
              <a:t>Not all types make sense in .NET</a:t>
            </a:r>
          </a:p>
        </p:txBody>
      </p:sp>
    </p:spTree>
    <p:extLst>
      <p:ext uri="{BB962C8B-B14F-4D97-AF65-F5344CB8AC3E}">
        <p14:creationId xmlns:p14="http://schemas.microsoft.com/office/powerpoint/2010/main" val="3517176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pic>
        <p:nvPicPr>
          <p:cNvPr id="5122" name="Picture 2" descr="The power of GraphQL directives - {Callstack} Blog">
            <a:extLst>
              <a:ext uri="{FF2B5EF4-FFF2-40B4-BE49-F238E27FC236}">
                <a16:creationId xmlns:a16="http://schemas.microsoft.com/office/drawing/2014/main" id="{7AA9350A-E537-4A86-A271-375653FC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9" y="1288644"/>
            <a:ext cx="4652784" cy="2326392"/>
          </a:xfrm>
          <a:prstGeom prst="rect">
            <a:avLst/>
          </a:prstGeom>
          <a:noFill/>
          <a:effectLst>
            <a:glow rad="850900">
              <a:schemeClr val="bg1"/>
            </a:glow>
            <a:outerShdw blurRad="50800" dist="38100" dir="2700000" algn="t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3" name="Picture 2" descr="The power of GraphQL directives - {Callstack} Blog">
            <a:extLst>
              <a:ext uri="{FF2B5EF4-FFF2-40B4-BE49-F238E27FC236}">
                <a16:creationId xmlns:a16="http://schemas.microsoft.com/office/drawing/2014/main" id="{EB9AAD82-EB56-4717-9FF5-8C31865A9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662" y="1300716"/>
            <a:ext cx="4652784" cy="2326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105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5826761" cy="5299912"/>
          </a:xfrm>
        </p:spPr>
        <p:txBody>
          <a:bodyPr/>
          <a:lstStyle/>
          <a:p>
            <a:pPr marL="0" indent="0">
              <a:buNone/>
            </a:pPr>
            <a:r>
              <a:rPr lang="en-US" sz="4400" b="1" dirty="0"/>
              <a:t>Ask for exactly </a:t>
            </a:r>
          </a:p>
          <a:p>
            <a:pPr marL="0" indent="0">
              <a:buNone/>
            </a:pPr>
            <a:r>
              <a:rPr lang="en-US" sz="4400" b="1" dirty="0"/>
              <a:t>what you want</a:t>
            </a:r>
          </a:p>
          <a:p>
            <a:pPr marL="0" indent="0">
              <a:buNone/>
            </a:pPr>
            <a:endParaRPr lang="en-US" sz="4400" b="1" dirty="0"/>
          </a:p>
          <a:p>
            <a:pPr marL="0" indent="0">
              <a:buNone/>
            </a:pPr>
            <a:r>
              <a:rPr lang="en-US" sz="4000" b="1" dirty="0" err="1"/>
              <a:t>GraphQL</a:t>
            </a:r>
            <a:r>
              <a:rPr lang="en-US" sz="4000" b="1" dirty="0"/>
              <a:t> is a query language that solves the issue with </a:t>
            </a:r>
            <a:br>
              <a:rPr lang="en-US" sz="4000" b="1" dirty="0"/>
            </a:br>
            <a:r>
              <a:rPr lang="en-US" sz="4000" b="1" dirty="0"/>
              <a:t>over/under-</a:t>
            </a:r>
            <a:r>
              <a:rPr lang="en-US" sz="4000" b="1" dirty="0" err="1"/>
              <a:t>feching</a:t>
            </a:r>
            <a:endParaRPr lang="en-US" sz="4000" b="1" dirty="0"/>
          </a:p>
          <a:p>
            <a:pPr marL="0" indent="0">
              <a:buNone/>
            </a:pPr>
            <a:endParaRPr lang="en-US" sz="4000"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pic>
        <p:nvPicPr>
          <p:cNvPr id="6146" name="Picture 2" descr="Demystify GraphQL - Knoldus Blogs">
            <a:extLst>
              <a:ext uri="{FF2B5EF4-FFF2-40B4-BE49-F238E27FC236}">
                <a16:creationId xmlns:a16="http://schemas.microsoft.com/office/drawing/2014/main" id="{6DFCE2DD-F7AA-4AF4-83E1-C0450478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3" y="37180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057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E122A-1D40-46FD-8E23-876F17E8B205}"/>
              </a:ext>
            </a:extLst>
          </p:cNvPr>
          <p:cNvSpPr>
            <a:spLocks noGrp="1"/>
          </p:cNvSpPr>
          <p:nvPr>
            <p:ph type="body" sz="quarter" idx="10"/>
          </p:nvPr>
        </p:nvSpPr>
        <p:spPr>
          <a:xfrm>
            <a:off x="269239" y="1189177"/>
            <a:ext cx="11653523" cy="5373651"/>
          </a:xfrm>
        </p:spPr>
        <p:txBody>
          <a:bodyPr/>
          <a:lstStyle/>
          <a:p>
            <a:r>
              <a:rPr lang="en-US" dirty="0"/>
              <a:t>One endpoint</a:t>
            </a:r>
          </a:p>
          <a:p>
            <a:r>
              <a:rPr lang="en-US" dirty="0"/>
              <a:t>One request</a:t>
            </a:r>
          </a:p>
          <a:p>
            <a:r>
              <a:rPr lang="en-US" dirty="0"/>
              <a:t>No over- or under-fetching</a:t>
            </a:r>
          </a:p>
          <a:p>
            <a:r>
              <a:rPr lang="en-US" dirty="0"/>
              <a:t>Type system</a:t>
            </a:r>
          </a:p>
          <a:p>
            <a:r>
              <a:rPr lang="en-US" dirty="0"/>
              <a:t>No versioning</a:t>
            </a:r>
          </a:p>
          <a:p>
            <a:r>
              <a:rPr lang="en-US" dirty="0"/>
              <a:t>Documentation (from schema and type system)</a:t>
            </a:r>
          </a:p>
          <a:p>
            <a:r>
              <a:rPr lang="en-US" dirty="0"/>
              <a:t>Real-time</a:t>
            </a:r>
          </a:p>
          <a:p>
            <a:r>
              <a:rPr lang="en-US" dirty="0"/>
              <a:t>Simplicity </a:t>
            </a:r>
          </a:p>
        </p:txBody>
      </p:sp>
      <p:sp>
        <p:nvSpPr>
          <p:cNvPr id="3" name="Title 2">
            <a:extLst>
              <a:ext uri="{FF2B5EF4-FFF2-40B4-BE49-F238E27FC236}">
                <a16:creationId xmlns:a16="http://schemas.microsoft.com/office/drawing/2014/main" id="{63559A1F-09D0-4100-8840-10FABCBAA345}"/>
              </a:ext>
            </a:extLst>
          </p:cNvPr>
          <p:cNvSpPr>
            <a:spLocks noGrp="1"/>
          </p:cNvSpPr>
          <p:nvPr>
            <p:ph type="title"/>
          </p:nvPr>
        </p:nvSpPr>
        <p:spPr/>
        <p:txBody>
          <a:bodyPr/>
          <a:lstStyle/>
          <a:p>
            <a:r>
              <a:rPr lang="en-US" dirty="0" err="1"/>
              <a:t>GraphQL</a:t>
            </a:r>
            <a:endParaRPr lang="en-US" dirty="0"/>
          </a:p>
        </p:txBody>
      </p:sp>
    </p:spTree>
    <p:extLst>
      <p:ext uri="{BB962C8B-B14F-4D97-AF65-F5344CB8AC3E}">
        <p14:creationId xmlns:p14="http://schemas.microsoft.com/office/powerpoint/2010/main" val="18905661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8590F-BEB3-4B20-B27E-AD638D7F67A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83EEC3-6AD6-4379-AB9F-88826D997366}"/>
              </a:ext>
            </a:extLst>
          </p:cNvPr>
          <p:cNvSpPr>
            <a:spLocks noGrp="1"/>
          </p:cNvSpPr>
          <p:nvPr>
            <p:ph type="title"/>
          </p:nvPr>
        </p:nvSpPr>
        <p:spPr/>
        <p:txBody>
          <a:bodyPr/>
          <a:lstStyle/>
          <a:p>
            <a:r>
              <a:rPr lang="en-US" dirty="0"/>
              <a:t>Schema building blocks</a:t>
            </a:r>
          </a:p>
        </p:txBody>
      </p:sp>
      <p:sp>
        <p:nvSpPr>
          <p:cNvPr id="5" name="Rectangle 4">
            <a:extLst>
              <a:ext uri="{FF2B5EF4-FFF2-40B4-BE49-F238E27FC236}">
                <a16:creationId xmlns:a16="http://schemas.microsoft.com/office/drawing/2014/main" id="{3A34F29B-AEE9-4D01-96DE-C77B13AF4214}"/>
              </a:ext>
            </a:extLst>
          </p:cNvPr>
          <p:cNvSpPr/>
          <p:nvPr/>
        </p:nvSpPr>
        <p:spPr bwMode="auto">
          <a:xfrm>
            <a:off x="548641" y="1463420"/>
            <a:ext cx="3169920" cy="2662086"/>
          </a:xfrm>
          <a:prstGeom prst="rect">
            <a:avLst/>
          </a:prstGeom>
          <a:solidFill>
            <a:srgbClr val="70309F"/>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Rectangle 6">
            <a:extLst>
              <a:ext uri="{FF2B5EF4-FFF2-40B4-BE49-F238E27FC236}">
                <a16:creationId xmlns:a16="http://schemas.microsoft.com/office/drawing/2014/main" id="{F9010C48-6F4F-427C-A9E0-888D668BC101}"/>
              </a:ext>
            </a:extLst>
          </p:cNvPr>
          <p:cNvSpPr/>
          <p:nvPr/>
        </p:nvSpPr>
        <p:spPr bwMode="auto">
          <a:xfrm>
            <a:off x="4284797"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Mutations</a:t>
            </a:r>
          </a:p>
        </p:txBody>
      </p:sp>
      <p:sp>
        <p:nvSpPr>
          <p:cNvPr id="9" name="Rectangle 8">
            <a:extLst>
              <a:ext uri="{FF2B5EF4-FFF2-40B4-BE49-F238E27FC236}">
                <a16:creationId xmlns:a16="http://schemas.microsoft.com/office/drawing/2014/main" id="{01A5382D-F12F-4059-9E09-D2B7056E75BC}"/>
              </a:ext>
            </a:extLst>
          </p:cNvPr>
          <p:cNvSpPr/>
          <p:nvPr/>
        </p:nvSpPr>
        <p:spPr bwMode="auto">
          <a:xfrm>
            <a:off x="8023272"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Subscriptions</a:t>
            </a:r>
          </a:p>
        </p:txBody>
      </p:sp>
      <p:sp>
        <p:nvSpPr>
          <p:cNvPr id="11" name="Rectangle 10">
            <a:extLst>
              <a:ext uri="{FF2B5EF4-FFF2-40B4-BE49-F238E27FC236}">
                <a16:creationId xmlns:a16="http://schemas.microsoft.com/office/drawing/2014/main" id="{C174AD94-5E6F-4175-92E1-1EC3BA957CE8}"/>
              </a:ext>
            </a:extLst>
          </p:cNvPr>
          <p:cNvSpPr/>
          <p:nvPr/>
        </p:nvSpPr>
        <p:spPr bwMode="auto">
          <a:xfrm>
            <a:off x="548641" y="283393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data</a:t>
            </a:r>
          </a:p>
        </p:txBody>
      </p:sp>
      <p:sp>
        <p:nvSpPr>
          <p:cNvPr id="13" name="Rectangle 12">
            <a:extLst>
              <a:ext uri="{FF2B5EF4-FFF2-40B4-BE49-F238E27FC236}">
                <a16:creationId xmlns:a16="http://schemas.microsoft.com/office/drawing/2014/main" id="{95EDF5DC-9785-43B5-BF54-461542CD5324}"/>
              </a:ext>
            </a:extLst>
          </p:cNvPr>
          <p:cNvSpPr/>
          <p:nvPr/>
        </p:nvSpPr>
        <p:spPr bwMode="auto">
          <a:xfrm>
            <a:off x="4284797" y="2816588"/>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Add/ Update/ Delete data</a:t>
            </a:r>
          </a:p>
        </p:txBody>
      </p:sp>
      <p:sp>
        <p:nvSpPr>
          <p:cNvPr id="15" name="Rectangle 14">
            <a:extLst>
              <a:ext uri="{FF2B5EF4-FFF2-40B4-BE49-F238E27FC236}">
                <a16:creationId xmlns:a16="http://schemas.microsoft.com/office/drawing/2014/main" id="{5F6FC4B8-A4D8-43B0-82BD-287C243FAA0F}"/>
              </a:ext>
            </a:extLst>
          </p:cNvPr>
          <p:cNvSpPr/>
          <p:nvPr/>
        </p:nvSpPr>
        <p:spPr bwMode="auto">
          <a:xfrm>
            <a:off x="8023272"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Subscribe to event</a:t>
            </a:r>
          </a:p>
        </p:txBody>
      </p:sp>
      <p:sp>
        <p:nvSpPr>
          <p:cNvPr id="17" name="Rectangle 16">
            <a:extLst>
              <a:ext uri="{FF2B5EF4-FFF2-40B4-BE49-F238E27FC236}">
                <a16:creationId xmlns:a16="http://schemas.microsoft.com/office/drawing/2014/main" id="{C28810CF-0C4D-4DB7-9772-C69964F27123}"/>
              </a:ext>
            </a:extLst>
          </p:cNvPr>
          <p:cNvSpPr/>
          <p:nvPr/>
        </p:nvSpPr>
        <p:spPr bwMode="auto">
          <a:xfrm>
            <a:off x="548641"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Fields</a:t>
            </a:r>
          </a:p>
        </p:txBody>
      </p:sp>
      <p:sp>
        <p:nvSpPr>
          <p:cNvPr id="19" name="Rectangle 18">
            <a:extLst>
              <a:ext uri="{FF2B5EF4-FFF2-40B4-BE49-F238E27FC236}">
                <a16:creationId xmlns:a16="http://schemas.microsoft.com/office/drawing/2014/main" id="{AE00A04A-E7C3-45B7-B326-371569AD7FAC}"/>
              </a:ext>
            </a:extLst>
          </p:cNvPr>
          <p:cNvSpPr/>
          <p:nvPr/>
        </p:nvSpPr>
        <p:spPr bwMode="auto">
          <a:xfrm>
            <a:off x="4284797"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Resolvers</a:t>
            </a:r>
          </a:p>
        </p:txBody>
      </p:sp>
      <p:sp>
        <p:nvSpPr>
          <p:cNvPr id="21" name="Rectangle 20">
            <a:extLst>
              <a:ext uri="{FF2B5EF4-FFF2-40B4-BE49-F238E27FC236}">
                <a16:creationId xmlns:a16="http://schemas.microsoft.com/office/drawing/2014/main" id="{DA5EB363-9542-448C-A572-24D7AB8C08AD}"/>
              </a:ext>
            </a:extLst>
          </p:cNvPr>
          <p:cNvSpPr/>
          <p:nvPr/>
        </p:nvSpPr>
        <p:spPr bwMode="auto">
          <a:xfrm>
            <a:off x="8023272"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Types</a:t>
            </a:r>
          </a:p>
        </p:txBody>
      </p:sp>
    </p:spTree>
    <p:extLst>
      <p:ext uri="{BB962C8B-B14F-4D97-AF65-F5344CB8AC3E}">
        <p14:creationId xmlns:p14="http://schemas.microsoft.com/office/powerpoint/2010/main" val="11727152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87E70-2564-4054-BA88-5C4E6786E595}"/>
              </a:ext>
            </a:extLst>
          </p:cNvPr>
          <p:cNvSpPr>
            <a:spLocks noGrp="1"/>
          </p:cNvSpPr>
          <p:nvPr>
            <p:ph type="body" sz="quarter" idx="10"/>
          </p:nvPr>
        </p:nvSpPr>
        <p:spPr>
          <a:xfrm>
            <a:off x="269239" y="1189177"/>
            <a:ext cx="11653523" cy="1292662"/>
          </a:xfrm>
        </p:spPr>
        <p:txBody>
          <a:bodyPr/>
          <a:lstStyle/>
          <a:p>
            <a:pPr marL="0" indent="0">
              <a:buNone/>
            </a:pPr>
            <a:r>
              <a:rPr lang="en-US" sz="3600" dirty="0"/>
              <a:t>Is everything that can be ‘questioned’ from the outside</a:t>
            </a:r>
          </a:p>
          <a:p>
            <a:pPr marL="0" indent="0">
              <a:buNone/>
            </a:pPr>
            <a:r>
              <a:rPr lang="en-US" sz="3600" dirty="0"/>
              <a:t>You need to define the query type</a:t>
            </a:r>
          </a:p>
        </p:txBody>
      </p:sp>
      <p:sp>
        <p:nvSpPr>
          <p:cNvPr id="3" name="Title 2">
            <a:extLst>
              <a:ext uri="{FF2B5EF4-FFF2-40B4-BE49-F238E27FC236}">
                <a16:creationId xmlns:a16="http://schemas.microsoft.com/office/drawing/2014/main" id="{34881FF5-974D-45D2-9206-27FC5C751321}"/>
              </a:ext>
            </a:extLst>
          </p:cNvPr>
          <p:cNvSpPr>
            <a:spLocks noGrp="1"/>
          </p:cNvSpPr>
          <p:nvPr>
            <p:ph type="title"/>
          </p:nvPr>
        </p:nvSpPr>
        <p:spPr/>
        <p:txBody>
          <a:bodyPr/>
          <a:lstStyle/>
          <a:p>
            <a:r>
              <a:rPr lang="en-US" dirty="0"/>
              <a:t>Query</a:t>
            </a:r>
          </a:p>
        </p:txBody>
      </p:sp>
      <p:pic>
        <p:nvPicPr>
          <p:cNvPr id="6" name="Picture 5">
            <a:extLst>
              <a:ext uri="{FF2B5EF4-FFF2-40B4-BE49-F238E27FC236}">
                <a16:creationId xmlns:a16="http://schemas.microsoft.com/office/drawing/2014/main" id="{48049B76-C2BA-42B1-B442-2CFEC2D10953}"/>
              </a:ext>
            </a:extLst>
          </p:cNvPr>
          <p:cNvPicPr>
            <a:picLocks noChangeAspect="1"/>
          </p:cNvPicPr>
          <p:nvPr/>
        </p:nvPicPr>
        <p:blipFill>
          <a:blip r:embed="rId3"/>
          <a:stretch>
            <a:fillRect/>
          </a:stretch>
        </p:blipFill>
        <p:spPr>
          <a:xfrm>
            <a:off x="1114174" y="6886613"/>
            <a:ext cx="1876425" cy="1647825"/>
          </a:xfrm>
          <a:prstGeom prst="rect">
            <a:avLst/>
          </a:prstGeom>
        </p:spPr>
      </p:pic>
      <p:sp>
        <p:nvSpPr>
          <p:cNvPr id="7" name="TextBox 6">
            <a:extLst>
              <a:ext uri="{FF2B5EF4-FFF2-40B4-BE49-F238E27FC236}">
                <a16:creationId xmlns:a16="http://schemas.microsoft.com/office/drawing/2014/main" id="{2EED1F18-57B1-49EC-8F7E-F0153451F647}"/>
              </a:ext>
            </a:extLst>
          </p:cNvPr>
          <p:cNvSpPr txBox="1"/>
          <p:nvPr/>
        </p:nvSpPr>
        <p:spPr>
          <a:xfrm>
            <a:off x="370115" y="2808514"/>
            <a:ext cx="4275016" cy="34932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query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9" name="TextBox 8">
            <a:extLst>
              <a:ext uri="{FF2B5EF4-FFF2-40B4-BE49-F238E27FC236}">
                <a16:creationId xmlns:a16="http://schemas.microsoft.com/office/drawing/2014/main" id="{9F8E9360-D0D3-459B-AD33-8CF8C6B012C3}"/>
              </a:ext>
            </a:extLst>
          </p:cNvPr>
          <p:cNvSpPr txBox="1"/>
          <p:nvPr/>
        </p:nvSpPr>
        <p:spPr>
          <a:xfrm>
            <a:off x="6335486" y="2289234"/>
            <a:ext cx="5372817" cy="5539978"/>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a:t>
            </a:r>
          </a:p>
          <a:p>
            <a:pPr>
              <a:lnSpc>
                <a:spcPct val="90000"/>
              </a:lnSpc>
              <a:spcAft>
                <a:spcPts val="600"/>
              </a:spcAft>
            </a:pPr>
            <a:r>
              <a:rPr lang="en-US" sz="2400" dirty="0">
                <a:solidFill>
                  <a:schemeClr val="tx2">
                    <a:lumMod val="75000"/>
                  </a:schemeClr>
                </a:solidFill>
              </a:rPr>
              <a:t>  “data”: </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r>
              <a:rPr lang="en-US" sz="2400" dirty="0">
                <a:gradFill>
                  <a:gsLst>
                    <a:gs pos="2917">
                      <a:schemeClr val="tx1"/>
                    </a:gs>
                    <a:gs pos="30000">
                      <a:schemeClr val="tx1"/>
                    </a:gs>
                  </a:gsLst>
                  <a:lin ang="5400000" scaled="0"/>
                </a:gradFill>
              </a:rPr>
              <a:t>”:”Microsoft”,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Hanselman</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r>
              <a:rPr lang="en-US" sz="2400" dirty="0">
                <a:gradFill>
                  <a:gsLst>
                    <a:gs pos="2917">
                      <a:schemeClr val="tx1"/>
                    </a:gs>
                    <a:gs pos="30000">
                      <a:schemeClr val="tx1"/>
                    </a:gs>
                  </a:gsLst>
                  <a:lin ang="5400000" scaled="0"/>
                </a:gradFill>
              </a:rPr>
              <a:t>”:”Scott”,</a:t>
            </a: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576195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9A0A-F651-4FCA-A7D8-4A32FB2EE10C}"/>
              </a:ext>
            </a:extLst>
          </p:cNvPr>
          <p:cNvSpPr>
            <a:spLocks noGrp="1"/>
          </p:cNvSpPr>
          <p:nvPr>
            <p:ph type="body" sz="quarter" idx="10"/>
          </p:nvPr>
        </p:nvSpPr>
        <p:spPr>
          <a:xfrm>
            <a:off x="269239" y="1189177"/>
            <a:ext cx="11653523" cy="1101840"/>
          </a:xfrm>
        </p:spPr>
        <p:txBody>
          <a:bodyPr/>
          <a:lstStyle/>
          <a:p>
            <a:pPr marL="0" indent="0">
              <a:buNone/>
            </a:pPr>
            <a:r>
              <a:rPr lang="pl-PL" sz="3200" dirty="0" err="1"/>
              <a:t>is</a:t>
            </a:r>
            <a:r>
              <a:rPr lang="pl-PL" sz="3200" dirty="0"/>
              <a:t> </a:t>
            </a:r>
            <a:r>
              <a:rPr lang="en-US" sz="3200" b="1" dirty="0" err="1"/>
              <a:t>DataSource</a:t>
            </a:r>
            <a:r>
              <a:rPr lang="en-US" sz="3200" b="1" dirty="0"/>
              <a:t> agnostic</a:t>
            </a:r>
            <a:endParaRPr lang="pl-PL" sz="3200" b="1" dirty="0"/>
          </a:p>
          <a:p>
            <a:pPr marL="0" indent="0">
              <a:buNone/>
            </a:pPr>
            <a:r>
              <a:rPr lang="pl-PL" sz="2800" dirty="0" err="1"/>
              <a:t>excels</a:t>
            </a:r>
            <a:r>
              <a:rPr lang="pl-PL" sz="2800" dirty="0"/>
              <a:t> </a:t>
            </a:r>
            <a:r>
              <a:rPr lang="pl-PL" sz="2800" dirty="0" err="1"/>
              <a:t>when</a:t>
            </a:r>
            <a:r>
              <a:rPr lang="pl-PL" sz="2800" dirty="0"/>
              <a:t> </a:t>
            </a:r>
            <a:r>
              <a:rPr lang="pl-PL" sz="2800" dirty="0" err="1"/>
              <a:t>you</a:t>
            </a:r>
            <a:r>
              <a:rPr lang="pl-PL" sz="2800" dirty="0"/>
              <a:t> </a:t>
            </a:r>
            <a:r>
              <a:rPr lang="pl-PL" sz="2800" dirty="0" err="1"/>
              <a:t>have</a:t>
            </a:r>
            <a:r>
              <a:rPr lang="pl-PL" sz="2800" dirty="0"/>
              <a:t> </a:t>
            </a:r>
            <a:r>
              <a:rPr lang="pl-PL" sz="2800" b="1" dirty="0" err="1"/>
              <a:t>multiple</a:t>
            </a:r>
            <a:r>
              <a:rPr lang="pl-PL" sz="2800" b="1" dirty="0"/>
              <a:t> </a:t>
            </a:r>
            <a:r>
              <a:rPr lang="pl-PL" sz="2800" b="1" dirty="0" err="1"/>
              <a:t>clients</a:t>
            </a:r>
            <a:r>
              <a:rPr lang="pl-PL" sz="2800" b="1" dirty="0"/>
              <a:t> </a:t>
            </a:r>
            <a:r>
              <a:rPr lang="pl-PL" sz="2800" dirty="0"/>
              <a:t>with </a:t>
            </a:r>
            <a:r>
              <a:rPr lang="pl-PL" sz="2800" dirty="0" err="1"/>
              <a:t>heterogenous</a:t>
            </a:r>
            <a:r>
              <a:rPr lang="pl-PL" sz="2800" dirty="0"/>
              <a:t> data </a:t>
            </a:r>
            <a:r>
              <a:rPr lang="pl-PL" sz="2800" dirty="0" err="1"/>
              <a:t>requirements</a:t>
            </a:r>
            <a:endParaRPr lang="en-US" sz="2800" dirty="0"/>
          </a:p>
        </p:txBody>
      </p:sp>
      <p:sp>
        <p:nvSpPr>
          <p:cNvPr id="3" name="Title 2">
            <a:extLst>
              <a:ext uri="{FF2B5EF4-FFF2-40B4-BE49-F238E27FC236}">
                <a16:creationId xmlns:a16="http://schemas.microsoft.com/office/drawing/2014/main" id="{F0A9E57C-AABE-404F-917E-97B605819FF3}"/>
              </a:ext>
            </a:extLst>
          </p:cNvPr>
          <p:cNvSpPr>
            <a:spLocks noGrp="1"/>
          </p:cNvSpPr>
          <p:nvPr>
            <p:ph type="title"/>
          </p:nvPr>
        </p:nvSpPr>
        <p:spPr/>
        <p:txBody>
          <a:bodyPr/>
          <a:lstStyle/>
          <a:p>
            <a:r>
              <a:rPr lang="en-US" dirty="0" err="1"/>
              <a:t>GraphQL</a:t>
            </a:r>
            <a:endParaRPr lang="en-US" dirty="0"/>
          </a:p>
        </p:txBody>
      </p:sp>
      <p:pic>
        <p:nvPicPr>
          <p:cNvPr id="6" name="Picture 5">
            <a:extLst>
              <a:ext uri="{FF2B5EF4-FFF2-40B4-BE49-F238E27FC236}">
                <a16:creationId xmlns:a16="http://schemas.microsoft.com/office/drawing/2014/main" id="{631DB3CE-620B-48E5-83E5-4F42702E0254}"/>
              </a:ext>
            </a:extLst>
          </p:cNvPr>
          <p:cNvPicPr>
            <a:picLocks noChangeAspect="1"/>
          </p:cNvPicPr>
          <p:nvPr/>
        </p:nvPicPr>
        <p:blipFill>
          <a:blip r:embed="rId2"/>
          <a:stretch>
            <a:fillRect/>
          </a:stretch>
        </p:blipFill>
        <p:spPr>
          <a:xfrm>
            <a:off x="97971" y="2394625"/>
            <a:ext cx="12192000" cy="4289435"/>
          </a:xfrm>
          <a:prstGeom prst="rect">
            <a:avLst/>
          </a:prstGeom>
        </p:spPr>
      </p:pic>
    </p:spTree>
    <p:extLst>
      <p:ext uri="{BB962C8B-B14F-4D97-AF65-F5344CB8AC3E}">
        <p14:creationId xmlns:p14="http://schemas.microsoft.com/office/powerpoint/2010/main" val="276383913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42ECF-E921-495F-B288-EF8723ACE8DE}"/>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F8EA07A2-9646-4E10-9236-E19084CDA538}"/>
              </a:ext>
            </a:extLst>
          </p:cNvPr>
          <p:cNvSpPr>
            <a:spLocks noGrp="1"/>
          </p:cNvSpPr>
          <p:nvPr>
            <p:ph type="body" sz="quarter" idx="10"/>
          </p:nvPr>
        </p:nvSpPr>
        <p:spPr>
          <a:xfrm>
            <a:off x="269241" y="1189175"/>
            <a:ext cx="5378548" cy="5018297"/>
          </a:xfrm>
        </p:spPr>
        <p:txBody>
          <a:bodyPr/>
          <a:lstStyle/>
          <a:p>
            <a:pPr marL="457200" indent="-457200">
              <a:buFont typeface="Arial" panose="020B0604020202020204" pitchFamily="34" charset="0"/>
              <a:buChar char="•"/>
            </a:pPr>
            <a:r>
              <a:rPr lang="en-US" dirty="0"/>
              <a:t>Low network overhead</a:t>
            </a:r>
          </a:p>
          <a:p>
            <a:pPr marL="457200" indent="-457200">
              <a:buFont typeface="Arial" panose="020B0604020202020204" pitchFamily="34" charset="0"/>
              <a:buChar char="•"/>
            </a:pPr>
            <a:r>
              <a:rPr lang="en-US" dirty="0"/>
              <a:t>Typed schema</a:t>
            </a:r>
          </a:p>
          <a:p>
            <a:pPr marL="457200" indent="-457200">
              <a:buFont typeface="Arial" panose="020B0604020202020204" pitchFamily="34" charset="0"/>
              <a:buChar char="•"/>
            </a:pPr>
            <a:r>
              <a:rPr lang="en-US" dirty="0"/>
              <a:t>Fits graph-like data very well</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No over-fetching</a:t>
            </a:r>
          </a:p>
          <a:p>
            <a:pPr marL="457200" indent="-457200">
              <a:buFont typeface="Arial" panose="020B0604020202020204" pitchFamily="34" charset="0"/>
              <a:buChar char="•"/>
            </a:pPr>
            <a:r>
              <a:rPr lang="en-US" dirty="0"/>
              <a:t>Great discoverability based on schema</a:t>
            </a:r>
          </a:p>
          <a:p>
            <a:pPr marL="457200" indent="-457200">
              <a:buFont typeface="Arial" panose="020B0604020202020204" pitchFamily="34" charset="0"/>
              <a:buChar char="•"/>
            </a:pPr>
            <a:r>
              <a:rPr lang="en-US" dirty="0"/>
              <a:t>Data Source agnostic</a:t>
            </a:r>
          </a:p>
        </p:txBody>
      </p:sp>
      <p:sp>
        <p:nvSpPr>
          <p:cNvPr id="6" name="Text Placeholder 5">
            <a:extLst>
              <a:ext uri="{FF2B5EF4-FFF2-40B4-BE49-F238E27FC236}">
                <a16:creationId xmlns:a16="http://schemas.microsoft.com/office/drawing/2014/main" id="{2AB668FE-2861-4EC3-95C2-B4A5DF1B91E6}"/>
              </a:ext>
            </a:extLst>
          </p:cNvPr>
          <p:cNvSpPr>
            <a:spLocks noGrp="1"/>
          </p:cNvSpPr>
          <p:nvPr>
            <p:ph type="body" sz="quarter" idx="11"/>
          </p:nvPr>
        </p:nvSpPr>
        <p:spPr>
          <a:xfrm>
            <a:off x="6544214" y="1189175"/>
            <a:ext cx="5378548" cy="3407087"/>
          </a:xfrm>
        </p:spPr>
        <p:txBody>
          <a:bodyPr/>
          <a:lstStyle/>
          <a:p>
            <a:pPr marL="457200" indent="-457200">
              <a:buFont typeface="Arial" panose="020B0604020202020204" pitchFamily="34" charset="0"/>
              <a:buChar char="•"/>
            </a:pPr>
            <a:r>
              <a:rPr lang="en-US" dirty="0"/>
              <a:t>Complexity</a:t>
            </a:r>
          </a:p>
          <a:p>
            <a:pPr marL="457200" indent="-457200">
              <a:buFont typeface="Arial" panose="020B0604020202020204" pitchFamily="34" charset="0"/>
              <a:buChar char="•"/>
            </a:pPr>
            <a:r>
              <a:rPr lang="en-US" dirty="0"/>
              <a:t>Caching</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Still early</a:t>
            </a:r>
          </a:p>
          <a:p>
            <a:pPr marL="457200" indent="-457200">
              <a:buFont typeface="Arial" panose="020B0604020202020204" pitchFamily="34" charset="0"/>
              <a:buChar char="•"/>
            </a:pPr>
            <a:r>
              <a:rPr lang="en-US" dirty="0"/>
              <a:t>Community is not decided how it should work</a:t>
            </a:r>
          </a:p>
        </p:txBody>
      </p:sp>
    </p:spTree>
    <p:extLst>
      <p:ext uri="{BB962C8B-B14F-4D97-AF65-F5344CB8AC3E}">
        <p14:creationId xmlns:p14="http://schemas.microsoft.com/office/powerpoint/2010/main" val="1100158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22221663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13DD5A4-7902-450A-BF48-5CAB9589F01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Balancing between SOAP and REST</a:t>
            </a:r>
          </a:p>
        </p:txBody>
      </p:sp>
    </p:spTree>
    <p:extLst>
      <p:ext uri="{BB962C8B-B14F-4D97-AF65-F5344CB8AC3E}">
        <p14:creationId xmlns:p14="http://schemas.microsoft.com/office/powerpoint/2010/main" val="304863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36E38-0EE2-4783-B698-EDD10DF81182}"/>
              </a:ext>
            </a:extLst>
          </p:cNvPr>
          <p:cNvSpPr>
            <a:spLocks noGrp="1"/>
          </p:cNvSpPr>
          <p:nvPr>
            <p:ph type="body" sz="quarter" idx="10"/>
          </p:nvPr>
        </p:nvSpPr>
        <p:spPr>
          <a:xfrm>
            <a:off x="269239" y="1189177"/>
            <a:ext cx="11653523" cy="4408258"/>
          </a:xfrm>
        </p:spPr>
        <p:txBody>
          <a:bodyPr/>
          <a:lstStyle/>
          <a:p>
            <a:pPr>
              <a:lnSpc>
                <a:spcPct val="100000"/>
              </a:lnSpc>
            </a:pPr>
            <a:r>
              <a:rPr lang="en-US" dirty="0"/>
              <a:t>Caching</a:t>
            </a:r>
          </a:p>
          <a:p>
            <a:pPr>
              <a:lnSpc>
                <a:spcPct val="100000"/>
              </a:lnSpc>
            </a:pPr>
            <a:r>
              <a:rPr lang="en-US" dirty="0"/>
              <a:t>Performance: Over/Under Fetching</a:t>
            </a:r>
          </a:p>
          <a:p>
            <a:pPr>
              <a:lnSpc>
                <a:spcPct val="100000"/>
              </a:lnSpc>
            </a:pPr>
            <a:r>
              <a:rPr lang="en-US" dirty="0"/>
              <a:t>Versioning </a:t>
            </a:r>
          </a:p>
          <a:p>
            <a:pPr>
              <a:lnSpc>
                <a:spcPct val="100000"/>
              </a:lnSpc>
            </a:pPr>
            <a:r>
              <a:rPr lang="en-US" dirty="0"/>
              <a:t>Coupling</a:t>
            </a:r>
          </a:p>
          <a:p>
            <a:pPr>
              <a:lnSpc>
                <a:spcPct val="100000"/>
              </a:lnSpc>
            </a:pPr>
            <a:r>
              <a:rPr lang="en-US" dirty="0"/>
              <a:t>Client complexity</a:t>
            </a:r>
          </a:p>
          <a:p>
            <a:pPr>
              <a:lnSpc>
                <a:spcPct val="100000"/>
              </a:lnSpc>
            </a:pPr>
            <a:r>
              <a:rPr lang="en-US" dirty="0"/>
              <a:t>Discoverability</a:t>
            </a:r>
          </a:p>
        </p:txBody>
      </p:sp>
      <p:sp>
        <p:nvSpPr>
          <p:cNvPr id="3" name="Title 2">
            <a:extLst>
              <a:ext uri="{FF2B5EF4-FFF2-40B4-BE49-F238E27FC236}">
                <a16:creationId xmlns:a16="http://schemas.microsoft.com/office/drawing/2014/main" id="{FA0F9978-9400-4C49-9574-E5528EAAD860}"/>
              </a:ext>
            </a:extLst>
          </p:cNvPr>
          <p:cNvSpPr>
            <a:spLocks noGrp="1"/>
          </p:cNvSpPr>
          <p:nvPr>
            <p:ph type="title"/>
          </p:nvPr>
        </p:nvSpPr>
        <p:spPr/>
        <p:txBody>
          <a:bodyPr/>
          <a:lstStyle/>
          <a:p>
            <a:r>
              <a:rPr lang="en-US" dirty="0"/>
              <a:t>What is important choosing API style?</a:t>
            </a:r>
          </a:p>
        </p:txBody>
      </p:sp>
    </p:spTree>
    <p:extLst>
      <p:ext uri="{BB962C8B-B14F-4D97-AF65-F5344CB8AC3E}">
        <p14:creationId xmlns:p14="http://schemas.microsoft.com/office/powerpoint/2010/main" val="27426576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05354-144F-45F8-9FD7-23DD45E26429}"/>
              </a:ext>
            </a:extLst>
          </p:cNvPr>
          <p:cNvSpPr>
            <a:spLocks noGrp="1"/>
          </p:cNvSpPr>
          <p:nvPr>
            <p:ph type="body" sz="quarter" idx="10"/>
          </p:nvPr>
        </p:nvSpPr>
        <p:spPr>
          <a:xfrm>
            <a:off x="269239" y="1189177"/>
            <a:ext cx="11653523" cy="6701065"/>
          </a:xfrm>
        </p:spPr>
        <p:txBody>
          <a:bodyPr/>
          <a:lstStyle/>
          <a:p>
            <a:pPr marL="0" indent="0">
              <a:lnSpc>
                <a:spcPct val="150000"/>
              </a:lnSpc>
              <a:buNone/>
            </a:pPr>
            <a:r>
              <a:rPr lang="en-US" dirty="0"/>
              <a:t>The closes to API consumer the shorter rout for light </a:t>
            </a:r>
          </a:p>
          <a:p>
            <a:r>
              <a:rPr lang="en-US" dirty="0"/>
              <a:t>There are many kinds of caching: </a:t>
            </a:r>
            <a:br>
              <a:rPr lang="en-US" dirty="0"/>
            </a:br>
            <a:r>
              <a:rPr lang="en-US" dirty="0"/>
              <a:t>Client, Server and Network</a:t>
            </a:r>
          </a:p>
          <a:p>
            <a:r>
              <a:rPr lang="en-US" dirty="0"/>
              <a:t>Highly customizable APIs benefit less from HTTP caching</a:t>
            </a:r>
          </a:p>
          <a:p>
            <a:r>
              <a:rPr lang="en-US" dirty="0"/>
              <a:t>If network caching is valuable then consider REST</a:t>
            </a:r>
          </a:p>
          <a:p>
            <a:r>
              <a:rPr lang="en-US" dirty="0"/>
              <a:t>Best practices are still emerging for </a:t>
            </a:r>
            <a:r>
              <a:rPr lang="en-US" dirty="0" err="1"/>
              <a:t>GraphQL</a:t>
            </a:r>
            <a:r>
              <a:rPr lang="en-US" dirty="0"/>
              <a:t> and </a:t>
            </a:r>
            <a:r>
              <a:rPr lang="en-US" dirty="0" err="1"/>
              <a:t>gRPC</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A76C9C95-15FC-4E5E-B99D-21A075AD6EB0}"/>
              </a:ext>
            </a:extLst>
          </p:cNvPr>
          <p:cNvSpPr>
            <a:spLocks noGrp="1"/>
          </p:cNvSpPr>
          <p:nvPr>
            <p:ph type="title"/>
          </p:nvPr>
        </p:nvSpPr>
        <p:spPr/>
        <p:txBody>
          <a:bodyPr/>
          <a:lstStyle/>
          <a:p>
            <a:r>
              <a:rPr lang="en-US" dirty="0"/>
              <a:t>Caching</a:t>
            </a:r>
          </a:p>
        </p:txBody>
      </p:sp>
      <p:pic>
        <p:nvPicPr>
          <p:cNvPr id="4" name="Picture 3">
            <a:extLst>
              <a:ext uri="{FF2B5EF4-FFF2-40B4-BE49-F238E27FC236}">
                <a16:creationId xmlns:a16="http://schemas.microsoft.com/office/drawing/2014/main" id="{3F621CFB-29FE-41FB-A4ED-20B604EA91E6}"/>
              </a:ext>
            </a:extLst>
          </p:cNvPr>
          <p:cNvPicPr>
            <a:picLocks noChangeAspect="1"/>
          </p:cNvPicPr>
          <p:nvPr/>
        </p:nvPicPr>
        <p:blipFill rotWithShape="1">
          <a:blip r:embed="rId2"/>
          <a:srcRect b="27132"/>
          <a:stretch/>
        </p:blipFill>
        <p:spPr>
          <a:xfrm>
            <a:off x="9829800" y="-381000"/>
            <a:ext cx="2808514" cy="2046514"/>
          </a:xfrm>
          <a:prstGeom prst="rect">
            <a:avLst/>
          </a:prstGeom>
        </p:spPr>
      </p:pic>
    </p:spTree>
    <p:extLst>
      <p:ext uri="{BB962C8B-B14F-4D97-AF65-F5344CB8AC3E}">
        <p14:creationId xmlns:p14="http://schemas.microsoft.com/office/powerpoint/2010/main" val="52585003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3684214"/>
          </a:xfrm>
        </p:spPr>
        <p:txBody>
          <a:bodyPr/>
          <a:lstStyle/>
          <a:p>
            <a:pPr marL="0" indent="0">
              <a:buNone/>
            </a:pPr>
            <a:r>
              <a:rPr lang="en-US" dirty="0"/>
              <a:t>Over-fetching: spare fields and </a:t>
            </a:r>
            <a:r>
              <a:rPr lang="en-US" dirty="0" err="1"/>
              <a:t>fildsets</a:t>
            </a:r>
            <a:br>
              <a:rPr lang="en-US" dirty="0"/>
            </a:br>
            <a:endParaRPr lang="en-US" dirty="0"/>
          </a:p>
          <a:p>
            <a:pPr marL="0" indent="0">
              <a:buNone/>
            </a:pPr>
            <a:r>
              <a:rPr lang="en-US" dirty="0"/>
              <a:t>Under-fetching: compound documents = many API calls</a:t>
            </a:r>
          </a:p>
          <a:p>
            <a:pPr marL="0" indent="0">
              <a:buNone/>
            </a:pPr>
            <a:br>
              <a:rPr lang="en-US" dirty="0"/>
            </a:br>
            <a:r>
              <a:rPr lang="en-US" dirty="0"/>
              <a:t>Slowest field dictates overall response time</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pic>
        <p:nvPicPr>
          <p:cNvPr id="2050" name="Picture 2" descr="Overfishing Icons - Download Free Vector Icons | Noun Project">
            <a:extLst>
              <a:ext uri="{FF2B5EF4-FFF2-40B4-BE49-F238E27FC236}">
                <a16:creationId xmlns:a16="http://schemas.microsoft.com/office/drawing/2014/main" id="{CE4E6D2C-DC36-4206-801D-D3AB96ABB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78435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4890954"/>
          </a:xfrm>
        </p:spPr>
        <p:txBody>
          <a:bodyPr/>
          <a:lstStyle/>
          <a:p>
            <a:r>
              <a:rPr lang="en-US" dirty="0"/>
              <a:t>With HTTP/1.X the cost of a Handshake was high</a:t>
            </a:r>
            <a:br>
              <a:rPr lang="en-US" dirty="0"/>
            </a:br>
            <a:endParaRPr lang="en-US" dirty="0"/>
          </a:p>
          <a:p>
            <a:r>
              <a:rPr lang="en-US" dirty="0"/>
              <a:t>HTTP/2 removes the need for compound documents</a:t>
            </a:r>
            <a:br>
              <a:rPr lang="en-US" dirty="0"/>
            </a:br>
            <a:endParaRPr lang="en-US" dirty="0"/>
          </a:p>
          <a:p>
            <a:r>
              <a:rPr lang="en-US" dirty="0"/>
              <a:t>Server push creates new possibilities</a:t>
            </a:r>
            <a:br>
              <a:rPr lang="en-US" dirty="0"/>
            </a:br>
            <a:endParaRPr lang="en-US" dirty="0"/>
          </a:p>
          <a:p>
            <a:r>
              <a:rPr lang="en-US" dirty="0" err="1"/>
              <a:t>gRPC</a:t>
            </a:r>
            <a:r>
              <a:rPr lang="en-US" dirty="0"/>
              <a:t> uses HTTP/s heavily for streaming methods</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spTree>
    <p:extLst>
      <p:ext uri="{BB962C8B-B14F-4D97-AF65-F5344CB8AC3E}">
        <p14:creationId xmlns:p14="http://schemas.microsoft.com/office/powerpoint/2010/main" val="37083367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B6AC6-E3EF-4156-866C-2AE9DC4AB8C7}"/>
              </a:ext>
            </a:extLst>
          </p:cNvPr>
          <p:cNvSpPr>
            <a:spLocks noGrp="1"/>
          </p:cNvSpPr>
          <p:nvPr>
            <p:ph type="body" sz="quarter" idx="10"/>
          </p:nvPr>
        </p:nvSpPr>
        <p:spPr>
          <a:xfrm>
            <a:off x="269239" y="1189177"/>
            <a:ext cx="11653523" cy="5252976"/>
          </a:xfrm>
        </p:spPr>
        <p:txBody>
          <a:bodyPr/>
          <a:lstStyle/>
          <a:p>
            <a:r>
              <a:rPr lang="en-US" dirty="0"/>
              <a:t>Versioning is a strategy not a requirement</a:t>
            </a:r>
          </a:p>
          <a:p>
            <a:r>
              <a:rPr lang="en-US" dirty="0"/>
              <a:t>It’s technique to manage breaking changes</a:t>
            </a:r>
          </a:p>
          <a:p>
            <a:r>
              <a:rPr lang="en-US" dirty="0"/>
              <a:t>Should be a last resort, prefer graceful evolution</a:t>
            </a:r>
          </a:p>
          <a:p>
            <a:r>
              <a:rPr lang="en-US" dirty="0"/>
              <a:t>Is not a substitute for communicating with users</a:t>
            </a:r>
          </a:p>
          <a:p>
            <a:r>
              <a:rPr lang="en-US" dirty="0"/>
              <a:t>Doesn’t protect against consumers depending on implicit interface behavior (</a:t>
            </a:r>
            <a:r>
              <a:rPr lang="en-US" dirty="0" err="1"/>
              <a:t>eg.</a:t>
            </a:r>
            <a:r>
              <a:rPr lang="en-US" dirty="0"/>
              <a:t> Bugs)</a:t>
            </a:r>
          </a:p>
          <a:p>
            <a:endParaRPr lang="en-US" dirty="0"/>
          </a:p>
          <a:p>
            <a:r>
              <a:rPr lang="en-US" dirty="0"/>
              <a:t>Graceful evolution should be the goal</a:t>
            </a:r>
          </a:p>
        </p:txBody>
      </p:sp>
      <p:sp>
        <p:nvSpPr>
          <p:cNvPr id="3" name="Title 2">
            <a:extLst>
              <a:ext uri="{FF2B5EF4-FFF2-40B4-BE49-F238E27FC236}">
                <a16:creationId xmlns:a16="http://schemas.microsoft.com/office/drawing/2014/main" id="{6E69C1C7-DBBD-4347-9379-68AE89D29A02}"/>
              </a:ext>
            </a:extLst>
          </p:cNvPr>
          <p:cNvSpPr>
            <a:spLocks noGrp="1"/>
          </p:cNvSpPr>
          <p:nvPr>
            <p:ph type="title"/>
          </p:nvPr>
        </p:nvSpPr>
        <p:spPr/>
        <p:txBody>
          <a:bodyPr/>
          <a:lstStyle/>
          <a:p>
            <a:r>
              <a:rPr lang="en-US" dirty="0"/>
              <a:t>Versioning</a:t>
            </a:r>
          </a:p>
        </p:txBody>
      </p:sp>
      <p:pic>
        <p:nvPicPr>
          <p:cNvPr id="4" name="Picture 3">
            <a:extLst>
              <a:ext uri="{FF2B5EF4-FFF2-40B4-BE49-F238E27FC236}">
                <a16:creationId xmlns:a16="http://schemas.microsoft.com/office/drawing/2014/main" id="{E57DA951-77AE-4DCC-960B-E6F4E209CB38}"/>
              </a:ext>
            </a:extLst>
          </p:cNvPr>
          <p:cNvPicPr>
            <a:picLocks noChangeAspect="1"/>
          </p:cNvPicPr>
          <p:nvPr/>
        </p:nvPicPr>
        <p:blipFill>
          <a:blip r:embed="rId2"/>
          <a:stretch>
            <a:fillRect/>
          </a:stretch>
        </p:blipFill>
        <p:spPr>
          <a:xfrm>
            <a:off x="9786256" y="122227"/>
            <a:ext cx="2405743" cy="1429407"/>
          </a:xfrm>
          <a:prstGeom prst="rect">
            <a:avLst/>
          </a:prstGeom>
        </p:spPr>
      </p:pic>
    </p:spTree>
    <p:extLst>
      <p:ext uri="{BB962C8B-B14F-4D97-AF65-F5344CB8AC3E}">
        <p14:creationId xmlns:p14="http://schemas.microsoft.com/office/powerpoint/2010/main" val="256511344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79432-C86D-4152-BEFD-41E61C4C9974}"/>
              </a:ext>
            </a:extLst>
          </p:cNvPr>
          <p:cNvSpPr>
            <a:spLocks noGrp="1"/>
          </p:cNvSpPr>
          <p:nvPr>
            <p:ph type="body" sz="quarter" idx="10"/>
          </p:nvPr>
        </p:nvSpPr>
        <p:spPr>
          <a:xfrm>
            <a:off x="269239" y="1189177"/>
            <a:ext cx="11653523" cy="4975529"/>
          </a:xfrm>
        </p:spPr>
        <p:txBody>
          <a:bodyPr/>
          <a:lstStyle/>
          <a:p>
            <a:r>
              <a:rPr lang="en-US" dirty="0"/>
              <a:t>Don’t add required inputs</a:t>
            </a:r>
          </a:p>
          <a:p>
            <a:r>
              <a:rPr lang="en-US" dirty="0"/>
              <a:t>Don’t remove outputs or make them optional</a:t>
            </a:r>
          </a:p>
          <a:p>
            <a:r>
              <a:rPr lang="en-US" dirty="0"/>
              <a:t>Don’t change the type of a field</a:t>
            </a:r>
          </a:p>
          <a:p>
            <a:r>
              <a:rPr lang="en-US" dirty="0"/>
              <a:t>Follow the robustness principle / </a:t>
            </a:r>
            <a:r>
              <a:rPr lang="en-US" dirty="0" err="1"/>
              <a:t>Postel’s</a:t>
            </a:r>
            <a:r>
              <a:rPr lang="en-US" dirty="0"/>
              <a:t> law</a:t>
            </a:r>
          </a:p>
          <a:p>
            <a:pPr lvl="1"/>
            <a:r>
              <a:rPr lang="en-US" dirty="0"/>
              <a:t>"Be conservative in what you send, be liberal in what you accept“</a:t>
            </a:r>
          </a:p>
          <a:p>
            <a:r>
              <a:rPr lang="en-US" dirty="0"/>
              <a:t>Contract first design</a:t>
            </a:r>
          </a:p>
          <a:p>
            <a:pPr lvl="1"/>
            <a:r>
              <a:rPr lang="en-US" dirty="0"/>
              <a:t>Schema – </a:t>
            </a:r>
            <a:r>
              <a:rPr lang="en-US" dirty="0" err="1"/>
              <a:t>GraphQL</a:t>
            </a:r>
            <a:endParaRPr lang="en-US" dirty="0"/>
          </a:p>
          <a:p>
            <a:pPr lvl="1"/>
            <a:r>
              <a:rPr lang="en-US" dirty="0"/>
              <a:t>Protocol buffer – </a:t>
            </a:r>
            <a:r>
              <a:rPr lang="en-US" dirty="0" err="1"/>
              <a:t>gRPC</a:t>
            </a:r>
            <a:endParaRPr lang="en-US" dirty="0"/>
          </a:p>
          <a:p>
            <a:pPr lvl="1"/>
            <a:r>
              <a:rPr lang="en-US" dirty="0"/>
              <a:t>Open API = Swagger, RAML, Blueprint - REST</a:t>
            </a:r>
          </a:p>
        </p:txBody>
      </p:sp>
      <p:sp>
        <p:nvSpPr>
          <p:cNvPr id="3" name="Title 2">
            <a:extLst>
              <a:ext uri="{FF2B5EF4-FFF2-40B4-BE49-F238E27FC236}">
                <a16:creationId xmlns:a16="http://schemas.microsoft.com/office/drawing/2014/main" id="{C5515A3D-48A0-41B8-A4FC-B24141199928}"/>
              </a:ext>
            </a:extLst>
          </p:cNvPr>
          <p:cNvSpPr>
            <a:spLocks noGrp="1"/>
          </p:cNvSpPr>
          <p:nvPr>
            <p:ph type="title"/>
          </p:nvPr>
        </p:nvSpPr>
        <p:spPr/>
        <p:txBody>
          <a:bodyPr/>
          <a:lstStyle/>
          <a:p>
            <a:r>
              <a:rPr lang="en-US" dirty="0"/>
              <a:t>Graceful evolution</a:t>
            </a:r>
          </a:p>
        </p:txBody>
      </p:sp>
      <p:pic>
        <p:nvPicPr>
          <p:cNvPr id="4" name="Picture 3">
            <a:extLst>
              <a:ext uri="{FF2B5EF4-FFF2-40B4-BE49-F238E27FC236}">
                <a16:creationId xmlns:a16="http://schemas.microsoft.com/office/drawing/2014/main" id="{647EFB4F-19F8-4B5A-A612-37C80013A699}"/>
              </a:ext>
            </a:extLst>
          </p:cNvPr>
          <p:cNvPicPr>
            <a:picLocks noChangeAspect="1"/>
          </p:cNvPicPr>
          <p:nvPr/>
        </p:nvPicPr>
        <p:blipFill>
          <a:blip r:embed="rId3"/>
          <a:stretch>
            <a:fillRect/>
          </a:stretch>
        </p:blipFill>
        <p:spPr>
          <a:xfrm>
            <a:off x="10286734" y="0"/>
            <a:ext cx="1905266" cy="1905266"/>
          </a:xfrm>
          <a:prstGeom prst="rect">
            <a:avLst/>
          </a:prstGeom>
        </p:spPr>
      </p:pic>
    </p:spTree>
    <p:extLst>
      <p:ext uri="{BB962C8B-B14F-4D97-AF65-F5344CB8AC3E}">
        <p14:creationId xmlns:p14="http://schemas.microsoft.com/office/powerpoint/2010/main" val="362811078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437D1-8C46-41ED-BC8C-06CC457B1674}"/>
              </a:ext>
            </a:extLst>
          </p:cNvPr>
          <p:cNvSpPr>
            <a:spLocks noGrp="1"/>
          </p:cNvSpPr>
          <p:nvPr>
            <p:ph type="body" sz="quarter" idx="10"/>
          </p:nvPr>
        </p:nvSpPr>
        <p:spPr>
          <a:xfrm>
            <a:off x="269239" y="1189177"/>
            <a:ext cx="11653523" cy="2598147"/>
          </a:xfrm>
        </p:spPr>
        <p:txBody>
          <a:bodyPr/>
          <a:lstStyle/>
          <a:p>
            <a:r>
              <a:rPr lang="en-US" dirty="0"/>
              <a:t>How abstract the API must be</a:t>
            </a:r>
          </a:p>
          <a:p>
            <a:r>
              <a:rPr lang="en-US" dirty="0"/>
              <a:t>How much implementation information can leak from abstraction</a:t>
            </a:r>
          </a:p>
          <a:p>
            <a:r>
              <a:rPr lang="en-US" dirty="0"/>
              <a:t>Who is consuming our API</a:t>
            </a:r>
          </a:p>
        </p:txBody>
      </p:sp>
      <p:sp>
        <p:nvSpPr>
          <p:cNvPr id="3" name="Title 2">
            <a:extLst>
              <a:ext uri="{FF2B5EF4-FFF2-40B4-BE49-F238E27FC236}">
                <a16:creationId xmlns:a16="http://schemas.microsoft.com/office/drawing/2014/main" id="{C1134784-2995-42EE-9C79-D3EE924C9E48}"/>
              </a:ext>
            </a:extLst>
          </p:cNvPr>
          <p:cNvSpPr>
            <a:spLocks noGrp="1"/>
          </p:cNvSpPr>
          <p:nvPr>
            <p:ph type="title"/>
          </p:nvPr>
        </p:nvSpPr>
        <p:spPr/>
        <p:txBody>
          <a:bodyPr/>
          <a:lstStyle/>
          <a:p>
            <a:r>
              <a:rPr lang="en-US" dirty="0"/>
              <a:t>Coupling</a:t>
            </a:r>
          </a:p>
        </p:txBody>
      </p:sp>
      <p:pic>
        <p:nvPicPr>
          <p:cNvPr id="4" name="Picture 3">
            <a:extLst>
              <a:ext uri="{FF2B5EF4-FFF2-40B4-BE49-F238E27FC236}">
                <a16:creationId xmlns:a16="http://schemas.microsoft.com/office/drawing/2014/main" id="{AEBD71E7-BFBD-48C5-8A53-990BDFEF3D53}"/>
              </a:ext>
            </a:extLst>
          </p:cNvPr>
          <p:cNvPicPr>
            <a:picLocks noChangeAspect="1"/>
          </p:cNvPicPr>
          <p:nvPr/>
        </p:nvPicPr>
        <p:blipFill>
          <a:blip r:embed="rId2"/>
          <a:stretch>
            <a:fillRect/>
          </a:stretch>
        </p:blipFill>
        <p:spPr>
          <a:xfrm>
            <a:off x="10580915" y="0"/>
            <a:ext cx="1611085" cy="1611085"/>
          </a:xfrm>
          <a:prstGeom prst="rect">
            <a:avLst/>
          </a:prstGeom>
        </p:spPr>
      </p:pic>
    </p:spTree>
    <p:extLst>
      <p:ext uri="{BB962C8B-B14F-4D97-AF65-F5344CB8AC3E}">
        <p14:creationId xmlns:p14="http://schemas.microsoft.com/office/powerpoint/2010/main" val="163901146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0FA73-BB0C-4E05-BA8F-3031A24E46EB}"/>
              </a:ext>
            </a:extLst>
          </p:cNvPr>
          <p:cNvSpPr>
            <a:spLocks noGrp="1"/>
          </p:cNvSpPr>
          <p:nvPr>
            <p:ph type="body" sz="quarter" idx="10"/>
          </p:nvPr>
        </p:nvSpPr>
        <p:spPr>
          <a:xfrm>
            <a:off x="269239" y="1189177"/>
            <a:ext cx="11653523" cy="3925562"/>
          </a:xfrm>
        </p:spPr>
        <p:txBody>
          <a:bodyPr/>
          <a:lstStyle/>
          <a:p>
            <a:r>
              <a:rPr lang="en-US" dirty="0"/>
              <a:t>How to know what to call</a:t>
            </a:r>
          </a:p>
          <a:p>
            <a:r>
              <a:rPr lang="en-US" dirty="0"/>
              <a:t>Getting to know next required call from the current one</a:t>
            </a:r>
          </a:p>
          <a:p>
            <a:r>
              <a:rPr lang="en-US" dirty="0"/>
              <a:t>Documentations</a:t>
            </a:r>
          </a:p>
          <a:p>
            <a:r>
              <a:rPr lang="en-US" dirty="0"/>
              <a:t>Contract standardization</a:t>
            </a:r>
          </a:p>
          <a:p>
            <a:r>
              <a:rPr lang="en-US" dirty="0"/>
              <a:t>Metadata with API description </a:t>
            </a:r>
          </a:p>
        </p:txBody>
      </p:sp>
      <p:sp>
        <p:nvSpPr>
          <p:cNvPr id="3" name="Title 2">
            <a:extLst>
              <a:ext uri="{FF2B5EF4-FFF2-40B4-BE49-F238E27FC236}">
                <a16:creationId xmlns:a16="http://schemas.microsoft.com/office/drawing/2014/main" id="{420AE57A-3F6C-42FE-B390-3EE8F875AA32}"/>
              </a:ext>
            </a:extLst>
          </p:cNvPr>
          <p:cNvSpPr>
            <a:spLocks noGrp="1"/>
          </p:cNvSpPr>
          <p:nvPr>
            <p:ph type="title"/>
          </p:nvPr>
        </p:nvSpPr>
        <p:spPr/>
        <p:txBody>
          <a:bodyPr/>
          <a:lstStyle/>
          <a:p>
            <a:r>
              <a:rPr lang="en-US" dirty="0"/>
              <a:t>Discoverability</a:t>
            </a:r>
          </a:p>
        </p:txBody>
      </p:sp>
      <p:pic>
        <p:nvPicPr>
          <p:cNvPr id="4098" name="Picture 2" descr="API Evangelist">
            <a:extLst>
              <a:ext uri="{FF2B5EF4-FFF2-40B4-BE49-F238E27FC236}">
                <a16:creationId xmlns:a16="http://schemas.microsoft.com/office/drawing/2014/main" id="{163823FD-D152-4421-8D7E-AE753DD5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541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C583-3DE0-4FF4-B657-DED35BB93BAF}"/>
              </a:ext>
            </a:extLst>
          </p:cNvPr>
          <p:cNvSpPr>
            <a:spLocks noGrp="1"/>
          </p:cNvSpPr>
          <p:nvPr>
            <p:ph type="title"/>
          </p:nvPr>
        </p:nvSpPr>
        <p:spPr/>
        <p:txBody>
          <a:bodyPr/>
          <a:lstStyle/>
          <a:p>
            <a:r>
              <a:rPr lang="en-US" dirty="0"/>
              <a:t>Pick your</a:t>
            </a:r>
            <a:r>
              <a:rPr lang="pl-PL" dirty="0"/>
              <a:t> poi</a:t>
            </a:r>
            <a:r>
              <a:rPr lang="en-US" dirty="0"/>
              <a:t>son</a:t>
            </a:r>
          </a:p>
        </p:txBody>
      </p:sp>
      <p:sp>
        <p:nvSpPr>
          <p:cNvPr id="3" name="Text Placeholder 2">
            <a:extLst>
              <a:ext uri="{FF2B5EF4-FFF2-40B4-BE49-F238E27FC236}">
                <a16:creationId xmlns:a16="http://schemas.microsoft.com/office/drawing/2014/main" id="{2597AFFE-0D2E-4AFA-B854-8FB29E5B2E9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C1A3D11-1EC3-4E3D-8EDC-8C1B041A72CD}"/>
              </a:ext>
            </a:extLst>
          </p:cNvPr>
          <p:cNvSpPr>
            <a:spLocks noGrp="1"/>
          </p:cNvSpPr>
          <p:nvPr>
            <p:ph type="body" sz="quarter" idx="11"/>
          </p:nvPr>
        </p:nvSpPr>
        <p:spPr/>
        <p:txBody>
          <a:bodyPr/>
          <a:lstStyle/>
          <a:p>
            <a:endParaRPr lang="en-US"/>
          </a:p>
        </p:txBody>
      </p:sp>
      <p:pic>
        <p:nvPicPr>
          <p:cNvPr id="7170" name="Picture 2">
            <a:extLst>
              <a:ext uri="{FF2B5EF4-FFF2-40B4-BE49-F238E27FC236}">
                <a16:creationId xmlns:a16="http://schemas.microsoft.com/office/drawing/2014/main" id="{A13B3140-C335-4F30-AFE0-5479600F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33" b="20000"/>
          <a:stretch/>
        </p:blipFill>
        <p:spPr bwMode="auto">
          <a:xfrm>
            <a:off x="0" y="1702575"/>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2D9494-733C-46E3-8C74-2763BD5455AD}"/>
              </a:ext>
            </a:extLst>
          </p:cNvPr>
          <p:cNvSpPr txBox="1"/>
          <p:nvPr/>
        </p:nvSpPr>
        <p:spPr>
          <a:xfrm>
            <a:off x="4250871" y="6477782"/>
            <a:ext cx="8866414" cy="369332"/>
          </a:xfrm>
          <a:prstGeom prst="rect">
            <a:avLst/>
          </a:prstGeom>
          <a:noFill/>
        </p:spPr>
        <p:txBody>
          <a:bodyPr wrap="square">
            <a:spAutoFit/>
          </a:bodyPr>
          <a:lstStyle/>
          <a:p>
            <a:r>
              <a:rPr lang="en-US" dirty="0">
                <a:hlinkClick r:id="rId4"/>
              </a:rPr>
              <a:t>https://sensedia.com/en/api/apis-rest-graphql-or-grpc-who-wins-this-game/</a:t>
            </a:r>
            <a:endParaRPr lang="en-US" dirty="0"/>
          </a:p>
        </p:txBody>
      </p:sp>
    </p:spTree>
    <p:extLst>
      <p:ext uri="{BB962C8B-B14F-4D97-AF65-F5344CB8AC3E}">
        <p14:creationId xmlns:p14="http://schemas.microsoft.com/office/powerpoint/2010/main" val="41182562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64369227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F350498-FFEE-4577-A024-0234111C166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JSON is taking over XML</a:t>
            </a:r>
          </a:p>
        </p:txBody>
      </p:sp>
    </p:spTree>
    <p:extLst>
      <p:ext uri="{BB962C8B-B14F-4D97-AF65-F5344CB8AC3E}">
        <p14:creationId xmlns:p14="http://schemas.microsoft.com/office/powerpoint/2010/main" val="80432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76990-5259-4CCB-9952-04926344F7F4}"/>
              </a:ext>
            </a:extLst>
          </p:cNvPr>
          <p:cNvSpPr>
            <a:spLocks noGrp="1"/>
          </p:cNvSpPr>
          <p:nvPr>
            <p:ph type="body" sz="quarter" idx="10"/>
          </p:nvPr>
        </p:nvSpPr>
        <p:spPr>
          <a:xfrm>
            <a:off x="269239" y="1189177"/>
            <a:ext cx="11653523" cy="4649606"/>
          </a:xfrm>
        </p:spPr>
        <p:txBody>
          <a:bodyPr/>
          <a:lstStyle/>
          <a:p>
            <a:pPr>
              <a:lnSpc>
                <a:spcPct val="100000"/>
              </a:lnSpc>
            </a:pPr>
            <a:r>
              <a:rPr lang="en-US" dirty="0"/>
              <a:t>API styles address different problem spaces</a:t>
            </a:r>
            <a:br>
              <a:rPr lang="en-US" dirty="0"/>
            </a:br>
            <a:endParaRPr lang="en-US" dirty="0"/>
          </a:p>
          <a:p>
            <a:pPr>
              <a:lnSpc>
                <a:spcPct val="100000"/>
              </a:lnSpc>
            </a:pPr>
            <a:r>
              <a:rPr lang="en-US" dirty="0" err="1"/>
              <a:t>Restish</a:t>
            </a:r>
            <a:r>
              <a:rPr lang="en-US" dirty="0"/>
              <a:t> APIs would most likely be better as </a:t>
            </a:r>
            <a:br>
              <a:rPr lang="en-US" dirty="0"/>
            </a:br>
            <a:r>
              <a:rPr lang="en-US" dirty="0" err="1"/>
              <a:t>GraphQL</a:t>
            </a:r>
            <a:r>
              <a:rPr lang="en-US" dirty="0"/>
              <a:t> or RPC</a:t>
            </a:r>
            <a:br>
              <a:rPr lang="en-US" dirty="0"/>
            </a:br>
            <a:endParaRPr lang="en-US" dirty="0"/>
          </a:p>
          <a:p>
            <a:pPr>
              <a:lnSpc>
                <a:spcPct val="100000"/>
              </a:lnSpc>
            </a:pPr>
            <a:r>
              <a:rPr lang="en-US" dirty="0" err="1"/>
              <a:t>gRPC</a:t>
            </a:r>
            <a:r>
              <a:rPr lang="en-US" dirty="0"/>
              <a:t> is perfect for synchronous communication between internal services</a:t>
            </a:r>
          </a:p>
        </p:txBody>
      </p:sp>
      <p:sp>
        <p:nvSpPr>
          <p:cNvPr id="3" name="Title 2">
            <a:extLst>
              <a:ext uri="{FF2B5EF4-FFF2-40B4-BE49-F238E27FC236}">
                <a16:creationId xmlns:a16="http://schemas.microsoft.com/office/drawing/2014/main" id="{302354F8-2428-488B-9BB1-DE547E207664}"/>
              </a:ext>
            </a:extLst>
          </p:cNvPr>
          <p:cNvSpPr>
            <a:spLocks noGrp="1"/>
          </p:cNvSpPr>
          <p:nvPr>
            <p:ph type="title"/>
          </p:nvPr>
        </p:nvSpPr>
        <p:spPr/>
        <p:txBody>
          <a:bodyPr/>
          <a:lstStyle/>
          <a:p>
            <a:r>
              <a:rPr lang="en-US" dirty="0"/>
              <a:t>API Styles</a:t>
            </a:r>
          </a:p>
        </p:txBody>
      </p:sp>
    </p:spTree>
    <p:extLst>
      <p:ext uri="{BB962C8B-B14F-4D97-AF65-F5344CB8AC3E}">
        <p14:creationId xmlns:p14="http://schemas.microsoft.com/office/powerpoint/2010/main" val="238615655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587-E3D1-42F6-8014-B4D2DFB947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CCE6DC-46DD-4975-BAF8-42AF15E457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A9A0630-2B45-4A19-B78D-C57102629C79}"/>
              </a:ext>
            </a:extLst>
          </p:cNvPr>
          <p:cNvSpPr>
            <a:spLocks noGrp="1"/>
          </p:cNvSpPr>
          <p:nvPr>
            <p:ph type="body" sz="quarter" idx="11"/>
          </p:nvPr>
        </p:nvSpPr>
        <p:spPr/>
        <p:txBody>
          <a:bodyPr/>
          <a:lstStyle/>
          <a:p>
            <a:endParaRPr lang="en-US"/>
          </a:p>
        </p:txBody>
      </p:sp>
      <p:pic>
        <p:nvPicPr>
          <p:cNvPr id="8194" name="Picture 2">
            <a:extLst>
              <a:ext uri="{FF2B5EF4-FFF2-40B4-BE49-F238E27FC236}">
                <a16:creationId xmlns:a16="http://schemas.microsoft.com/office/drawing/2014/main" id="{C34E1A98-EA9E-4922-8198-91DC382B2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a:stretch/>
        </p:blipFill>
        <p:spPr bwMode="auto">
          <a:xfrm>
            <a:off x="0" y="945930"/>
            <a:ext cx="12192000" cy="5912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79DFD0-460E-4C25-AE52-08F43C1BF174}"/>
              </a:ext>
            </a:extLst>
          </p:cNvPr>
          <p:cNvPicPr>
            <a:picLocks noChangeAspect="1"/>
          </p:cNvPicPr>
          <p:nvPr/>
        </p:nvPicPr>
        <p:blipFill>
          <a:blip r:embed="rId3"/>
          <a:stretch>
            <a:fillRect/>
          </a:stretch>
        </p:blipFill>
        <p:spPr>
          <a:xfrm>
            <a:off x="985203" y="-2292791"/>
            <a:ext cx="8039100" cy="3209925"/>
          </a:xfrm>
          <a:prstGeom prst="rect">
            <a:avLst/>
          </a:prstGeom>
        </p:spPr>
      </p:pic>
    </p:spTree>
    <p:extLst>
      <p:ext uri="{BB962C8B-B14F-4D97-AF65-F5344CB8AC3E}">
        <p14:creationId xmlns:p14="http://schemas.microsoft.com/office/powerpoint/2010/main" val="216625200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912082"/>
            <a:ext cx="11653523" cy="5985356"/>
          </a:xfrm>
        </p:spPr>
        <p:txBody>
          <a:bodyPr/>
          <a:lstStyle/>
          <a:p>
            <a:pPr>
              <a:lnSpc>
                <a:spcPct val="150000"/>
              </a:lnSpc>
            </a:pPr>
            <a:r>
              <a:rPr lang="pl-PL" b="1" dirty="0"/>
              <a:t>REST: </a:t>
            </a:r>
            <a:r>
              <a:rPr lang="pl-PL" dirty="0"/>
              <a:t>CRUD and </a:t>
            </a:r>
            <a:r>
              <a:rPr lang="pl-PL" dirty="0" err="1"/>
              <a:t>purely</a:t>
            </a:r>
            <a:r>
              <a:rPr lang="pl-PL" dirty="0"/>
              <a:t> web </a:t>
            </a:r>
            <a:r>
              <a:rPr lang="pl-PL" dirty="0" err="1"/>
              <a:t>apps</a:t>
            </a:r>
            <a:endParaRPr lang="pl-PL" dirty="0"/>
          </a:p>
          <a:p>
            <a:pPr>
              <a:lnSpc>
                <a:spcPct val="150000"/>
              </a:lnSpc>
            </a:pPr>
            <a:r>
              <a:rPr lang="pl-PL" b="1" dirty="0" err="1"/>
              <a:t>SignalR</a:t>
            </a:r>
            <a:r>
              <a:rPr lang="pl-PL" b="1" dirty="0"/>
              <a:t>: </a:t>
            </a:r>
            <a:r>
              <a:rPr lang="pl-PL" dirty="0" err="1"/>
              <a:t>Multicasting</a:t>
            </a:r>
            <a:r>
              <a:rPr lang="pl-PL" dirty="0"/>
              <a:t> and web </a:t>
            </a:r>
            <a:r>
              <a:rPr lang="pl-PL" dirty="0" err="1"/>
              <a:t>messaging</a:t>
            </a:r>
            <a:endParaRPr lang="pl-PL" dirty="0"/>
          </a:p>
          <a:p>
            <a:pPr>
              <a:lnSpc>
                <a:spcPct val="150000"/>
              </a:lnSpc>
            </a:pPr>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pPr>
              <a:lnSpc>
                <a:spcPct val="150000"/>
              </a:lnSpc>
            </a:pPr>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pPr>
              <a:lnSpc>
                <a:spcPct val="150000"/>
              </a:lnSpc>
            </a:pPr>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pic>
        <p:nvPicPr>
          <p:cNvPr id="2" name="Picture 2" descr="How To Add Swagger-UI to PHP Server Code | by Tatiana Ensslin | Medium">
            <a:extLst>
              <a:ext uri="{FF2B5EF4-FFF2-40B4-BE49-F238E27FC236}">
                <a16:creationId xmlns:a16="http://schemas.microsoft.com/office/drawing/2014/main" id="{F8D82B08-CBF5-4411-8A6B-F42F7148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211" y="992061"/>
            <a:ext cx="925552" cy="922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PC – A high-performance, open source universal RPC framework">
            <a:extLst>
              <a:ext uri="{FF2B5EF4-FFF2-40B4-BE49-F238E27FC236}">
                <a16:creationId xmlns:a16="http://schemas.microsoft.com/office/drawing/2014/main" id="{4802B542-EB45-40B5-A2B0-6B760416E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8205" y="5260581"/>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ystify GraphQL - Knoldus Blogs">
            <a:extLst>
              <a:ext uri="{FF2B5EF4-FFF2-40B4-BE49-F238E27FC236}">
                <a16:creationId xmlns:a16="http://schemas.microsoft.com/office/drawing/2014/main" id="{D4419C30-7B44-4948-996A-F1CC5574D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8205" y="3067375"/>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R Development - Art of Data">
            <a:extLst>
              <a:ext uri="{FF2B5EF4-FFF2-40B4-BE49-F238E27FC236}">
                <a16:creationId xmlns:a16="http://schemas.microsoft.com/office/drawing/2014/main" id="{DC6E9D41-F314-4EE9-98D0-6D8F8DB1E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7211" y="2054824"/>
            <a:ext cx="925552" cy="8734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DataLogo-96">
            <a:extLst>
              <a:ext uri="{FF2B5EF4-FFF2-40B4-BE49-F238E27FC236}">
                <a16:creationId xmlns:a16="http://schemas.microsoft.com/office/drawing/2014/main" id="{E1C47600-CD82-4078-83D0-C1190D97C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7211" y="4325398"/>
            <a:ext cx="9239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5742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3"/>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4"/>
              </a:rPr>
              <a:t>https://ionwg.org/</a:t>
            </a:r>
            <a:r>
              <a:rPr lang="en-US" dirty="0"/>
              <a:t> - The ION Hypermedia Type</a:t>
            </a:r>
          </a:p>
          <a:p>
            <a:pPr lvl="1"/>
            <a:r>
              <a:rPr lang="en-US" dirty="0">
                <a:hlinkClick r:id="rId5"/>
              </a:rPr>
              <a:t>http://jsonapi.org/</a:t>
            </a:r>
            <a:r>
              <a:rPr lang="en-US" dirty="0"/>
              <a:t> - JSON API Specification</a:t>
            </a:r>
          </a:p>
          <a:p>
            <a:pPr lvl="1"/>
            <a:r>
              <a:rPr lang="en-US" dirty="0">
                <a:hlinkClick r:id="rId6"/>
              </a:rPr>
              <a:t>http://json-schema.org/</a:t>
            </a:r>
            <a:r>
              <a:rPr lang="en-US" dirty="0"/>
              <a:t> - JSON (Hyper-)Schema...</a:t>
            </a:r>
          </a:p>
          <a:p>
            <a:pPr lvl="1"/>
            <a:r>
              <a:rPr lang="en-US" dirty="0">
                <a:hlinkClick r:id="rId7"/>
              </a:rPr>
              <a:t>http://graphql.org/</a:t>
            </a:r>
            <a:r>
              <a:rPr lang="en-US" dirty="0"/>
              <a:t> - </a:t>
            </a:r>
            <a:r>
              <a:rPr lang="en-US" dirty="0" err="1"/>
              <a:t>GraphQL</a:t>
            </a:r>
            <a:endParaRPr lang="en-US" dirty="0"/>
          </a:p>
          <a:p>
            <a:r>
              <a:rPr lang="en-US" dirty="0"/>
              <a:t>APIs</a:t>
            </a:r>
          </a:p>
          <a:p>
            <a:pPr lvl="1"/>
            <a:r>
              <a:rPr lang="en-US" dirty="0">
                <a:hlinkClick r:id="rId8"/>
              </a:rPr>
              <a:t>https://dev.twitter.com/rest/public</a:t>
            </a:r>
            <a:r>
              <a:rPr lang="en-US" dirty="0"/>
              <a:t> - Twitter REST</a:t>
            </a:r>
          </a:p>
          <a:p>
            <a:pPr lvl="1"/>
            <a:r>
              <a:rPr lang="en-US" dirty="0">
                <a:hlinkClick r:id="rId9"/>
              </a:rPr>
              <a:t>https://developer.github.com/v3/</a:t>
            </a:r>
            <a:r>
              <a:rPr lang="en-US" dirty="0"/>
              <a:t> - GitHub REST / v4 </a:t>
            </a:r>
            <a:r>
              <a:rPr lang="en-US" dirty="0" err="1"/>
              <a:t>GraphQL</a:t>
            </a:r>
            <a:endParaRPr lang="en-US" dirty="0"/>
          </a:p>
          <a:p>
            <a:pPr lvl="1"/>
            <a:r>
              <a:rPr lang="en-US" dirty="0">
                <a:hlinkClick r:id="rId10"/>
              </a:rPr>
              <a:t>https://stripe.com/docs/api</a:t>
            </a:r>
            <a:r>
              <a:rPr lang="en-US" dirty="0"/>
              <a:t> - Stripe</a:t>
            </a:r>
          </a:p>
          <a:p>
            <a:pPr lvl="1"/>
            <a:r>
              <a:rPr lang="en-US" dirty="0">
                <a:hlinkClick r:id="rId11"/>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4283194572"/>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Old ideas, new mutations </a:t>
            </a:r>
          </a:p>
        </p:txBody>
      </p:sp>
    </p:spTree>
    <p:extLst>
      <p:ext uri="{BB962C8B-B14F-4D97-AF65-F5344CB8AC3E}">
        <p14:creationId xmlns:p14="http://schemas.microsoft.com/office/powerpoint/2010/main" val="106052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58729055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5" name="Teardrop 4">
            <a:extLst>
              <a:ext uri="{FF2B5EF4-FFF2-40B4-BE49-F238E27FC236}">
                <a16:creationId xmlns:a16="http://schemas.microsoft.com/office/drawing/2014/main" id="{A3FB357F-6452-463A-9F84-452D309E1BF6}"/>
              </a:ext>
            </a:extLst>
          </p:cNvPr>
          <p:cNvSpPr/>
          <p:nvPr/>
        </p:nvSpPr>
        <p:spPr>
          <a:xfrm rot="18900000">
            <a:off x="10231974" y="6184333"/>
            <a:ext cx="301636" cy="301636"/>
          </a:xfrm>
          <a:prstGeom prst="teardrop">
            <a:avLst>
              <a:gd name="adj" fmla="val 115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4" name="Oval 3">
            <a:extLst>
              <a:ext uri="{FF2B5EF4-FFF2-40B4-BE49-F238E27FC236}">
                <a16:creationId xmlns:a16="http://schemas.microsoft.com/office/drawing/2014/main" id="{882B5902-8340-427E-A8B0-248E7624D781}"/>
              </a:ext>
            </a:extLst>
          </p:cNvPr>
          <p:cNvSpPr/>
          <p:nvPr/>
        </p:nvSpPr>
        <p:spPr>
          <a:xfrm>
            <a:off x="10271910" y="6214654"/>
            <a:ext cx="234618" cy="234618"/>
          </a:xfrm>
          <a:prstGeom prst="ellipse">
            <a:avLst/>
          </a:prstGeom>
          <a:solidFill>
            <a:schemeClr val="tx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88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19983"/>
          <a:stretch/>
        </p:blipFill>
        <p:spPr>
          <a:xfrm>
            <a:off x="0" y="1635162"/>
            <a:ext cx="12192000" cy="4781859"/>
          </a:xfrm>
          <a:prstGeom prst="rect">
            <a:avLst/>
          </a:prstGeom>
        </p:spPr>
      </p:pic>
      <p:sp>
        <p:nvSpPr>
          <p:cNvPr id="2" name="Title 1">
            <a:extLst>
              <a:ext uri="{FF2B5EF4-FFF2-40B4-BE49-F238E27FC236}">
                <a16:creationId xmlns:a16="http://schemas.microsoft.com/office/drawing/2014/main" id="{B7330997-6C1C-4A76-8524-2BFF6C42E1DE}"/>
              </a:ext>
            </a:extLst>
          </p:cNvPr>
          <p:cNvSpPr>
            <a:spLocks noGrp="1"/>
          </p:cNvSpPr>
          <p:nvPr>
            <p:ph type="title"/>
          </p:nvPr>
        </p:nvSpPr>
        <p:spPr/>
        <p:txBody>
          <a:bodyPr/>
          <a:lstStyle/>
          <a:p>
            <a:r>
              <a:rPr lang="en-US" dirty="0"/>
              <a:t>The History of Distributed APIs</a:t>
            </a:r>
          </a:p>
        </p:txBody>
      </p:sp>
      <p:pic>
        <p:nvPicPr>
          <p:cNvPr id="3" name="Picture 2">
            <a:extLst>
              <a:ext uri="{FF2B5EF4-FFF2-40B4-BE49-F238E27FC236}">
                <a16:creationId xmlns:a16="http://schemas.microsoft.com/office/drawing/2014/main" id="{F11B2DCF-C4D9-4F83-90E7-F6B8B5E8A964}"/>
              </a:ext>
            </a:extLst>
          </p:cNvPr>
          <p:cNvPicPr>
            <a:picLocks noChangeAspect="1"/>
          </p:cNvPicPr>
          <p:nvPr/>
        </p:nvPicPr>
        <p:blipFill>
          <a:blip r:embed="rId5"/>
          <a:stretch>
            <a:fillRect/>
          </a:stretch>
        </p:blipFill>
        <p:spPr>
          <a:xfrm>
            <a:off x="12859982" y="3033376"/>
            <a:ext cx="8439150" cy="4276725"/>
          </a:xfrm>
          <a:prstGeom prst="rect">
            <a:avLst/>
          </a:prstGeom>
        </p:spPr>
      </p:pic>
    </p:spTree>
    <p:extLst>
      <p:ext uri="{BB962C8B-B14F-4D97-AF65-F5344CB8AC3E}">
        <p14:creationId xmlns:p14="http://schemas.microsoft.com/office/powerpoint/2010/main" val="3825255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pic>
        <p:nvPicPr>
          <p:cNvPr id="1026" name="Picture 2" descr="How To Add Swagger-UI to PHP Server Code | by Tatiana Ensslin | Medium">
            <a:extLst>
              <a:ext uri="{FF2B5EF4-FFF2-40B4-BE49-F238E27FC236}">
                <a16:creationId xmlns:a16="http://schemas.microsoft.com/office/drawing/2014/main" id="{BCB30D47-371F-4E88-A165-B8B51718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562" y="659551"/>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9958</TotalTime>
  <Words>4378</Words>
  <Application>Microsoft Office PowerPoint</Application>
  <PresentationFormat>Widescreen</PresentationFormat>
  <Paragraphs>524</Paragraphs>
  <Slides>54</Slides>
  <Notes>36</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-apple-system</vt:lpstr>
      <vt:lpstr>Arial</vt:lpstr>
      <vt:lpstr>Calibri</vt:lpstr>
      <vt:lpstr>Consolas</vt:lpstr>
      <vt:lpstr>Courier New</vt:lpstr>
      <vt:lpstr>Fira Sans</vt:lpstr>
      <vt:lpstr>guardian-text-oreilly</vt:lpstr>
      <vt:lpstr>inherit</vt:lpstr>
      <vt:lpstr>Roboto</vt:lpstr>
      <vt:lpstr>Roboto Slab</vt:lpstr>
      <vt:lpstr>Segoe UI</vt:lpstr>
      <vt:lpstr>Segoe UI Light</vt:lpstr>
      <vt:lpstr>Wingdings</vt:lpstr>
      <vt:lpstr>1_Dotnet_Template</vt:lpstr>
      <vt:lpstr>API Styles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REST API</vt:lpstr>
      <vt:lpstr>REST(ful)</vt:lpstr>
      <vt:lpstr>REST</vt:lpstr>
      <vt:lpstr>REST(ful)</vt:lpstr>
      <vt:lpstr>HTTP REST Verbs</vt:lpstr>
      <vt:lpstr>HTTP Status Codes</vt:lpstr>
      <vt:lpstr>PowerPoint Presentation</vt:lpstr>
      <vt:lpstr>PowerPoint Presentation</vt:lpstr>
      <vt:lpstr>PowerPoint Presentation</vt:lpstr>
      <vt:lpstr>PowerPoint Presentation</vt:lpstr>
      <vt:lpstr>PowerPoint Presentation</vt:lpstr>
      <vt:lpstr>Pros      Cons</vt:lpstr>
      <vt:lpstr>PowerPoint Presentation</vt:lpstr>
      <vt:lpstr>gRPC</vt:lpstr>
      <vt:lpstr>What is gRPC?</vt:lpstr>
      <vt:lpstr>What is gRPC?</vt:lpstr>
      <vt:lpstr>gRPC for the Web</vt:lpstr>
      <vt:lpstr>gRPC so  where?</vt:lpstr>
      <vt:lpstr>gRPC so  where?</vt:lpstr>
      <vt:lpstr>Contracts</vt:lpstr>
      <vt:lpstr>PowerPoint Presentation</vt:lpstr>
      <vt:lpstr>PowerPoint Presentation</vt:lpstr>
      <vt:lpstr>Pros       Cons</vt:lpstr>
      <vt:lpstr>ProtoBuf is fast</vt:lpstr>
      <vt:lpstr>GraphQL</vt:lpstr>
      <vt:lpstr>PowerPoint Presentation</vt:lpstr>
      <vt:lpstr>GraphQL</vt:lpstr>
      <vt:lpstr>Schema building blocks</vt:lpstr>
      <vt:lpstr>Query</vt:lpstr>
      <vt:lpstr>GraphQL</vt:lpstr>
      <vt:lpstr>Pros      Cons</vt:lpstr>
      <vt:lpstr>Comparition</vt:lpstr>
      <vt:lpstr>What is important choosing API style?</vt:lpstr>
      <vt:lpstr>Caching</vt:lpstr>
      <vt:lpstr>Performance: Over/Under Fetching</vt:lpstr>
      <vt:lpstr>Performance: Over/Under Fetching</vt:lpstr>
      <vt:lpstr>Versioning</vt:lpstr>
      <vt:lpstr>Graceful evolution</vt:lpstr>
      <vt:lpstr>Coupling</vt:lpstr>
      <vt:lpstr>Discoverability</vt:lpstr>
      <vt:lpstr>Pick your poison</vt:lpstr>
      <vt:lpstr>API Styles</vt:lpstr>
      <vt:lpstr>PowerPoint Presentation</vt:lpstr>
      <vt:lpstr>Matching communication to technology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248</cp:revision>
  <cp:lastPrinted>2018-03-26T22:33:58Z</cp:lastPrinted>
  <dcterms:created xsi:type="dcterms:W3CDTF">2018-01-09T22:22:16Z</dcterms:created>
  <dcterms:modified xsi:type="dcterms:W3CDTF">2020-08-12T19:24:51Z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