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33"/>
  </p:notesMasterIdLst>
  <p:handoutMasterIdLst>
    <p:handoutMasterId r:id="rId34"/>
  </p:handoutMasterIdLst>
  <p:sldIdLst>
    <p:sldId id="317" r:id="rId5"/>
    <p:sldId id="868" r:id="rId6"/>
    <p:sldId id="256" r:id="rId7"/>
    <p:sldId id="257" r:id="rId8"/>
    <p:sldId id="869" r:id="rId9"/>
    <p:sldId id="897" r:id="rId10"/>
    <p:sldId id="870" r:id="rId11"/>
    <p:sldId id="872" r:id="rId12"/>
    <p:sldId id="875" r:id="rId13"/>
    <p:sldId id="874" r:id="rId14"/>
    <p:sldId id="894" r:id="rId15"/>
    <p:sldId id="895" r:id="rId16"/>
    <p:sldId id="892" r:id="rId17"/>
    <p:sldId id="893" r:id="rId18"/>
    <p:sldId id="903" r:id="rId19"/>
    <p:sldId id="900" r:id="rId20"/>
    <p:sldId id="907" r:id="rId21"/>
    <p:sldId id="908" r:id="rId22"/>
    <p:sldId id="909" r:id="rId23"/>
    <p:sldId id="910" r:id="rId24"/>
    <p:sldId id="905" r:id="rId25"/>
    <p:sldId id="912" r:id="rId26"/>
    <p:sldId id="911" r:id="rId27"/>
    <p:sldId id="906" r:id="rId28"/>
    <p:sldId id="904" r:id="rId29"/>
    <p:sldId id="901" r:id="rId30"/>
    <p:sldId id="902" r:id="rId31"/>
    <p:sldId id="856" r:id="rId3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>
        <p:scale>
          <a:sx n="33" d="100"/>
          <a:sy n="33" d="100"/>
        </p:scale>
        <p:origin x="975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odata/experimenting-with-odata-in-asp-net-core-3-1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way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5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3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https://devblogs.microsoft.com/odata/experimenting-with-odata-in-asp-net-core-3-1/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3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9D16-4B12-425A-891B-2395FBB1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3AA66-7A29-4DA7-B63A-46F35556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2EE10-7EAB-4EB9-912B-6DCAE602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B9C77-1033-4383-8558-9E144B1A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6A58-6FE3-4C56-8765-FB9D9F22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5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BB46-7EE7-493C-ABB6-1E278D4E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CD0E-8EFD-418D-9056-05D328C9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AD75-9967-45FB-BCE5-8060A058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DAD9-D0F6-4B16-A279-1DE9B04F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BF05-F3EE-4BD7-98CD-110F58DD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ader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ebsurge.west-wind.com/" TargetMode="External"/><Relationship Id="rId5" Type="http://schemas.openxmlformats.org/officeDocument/2006/relationships/hyperlink" Target="https://gatling.io/" TargetMode="External"/><Relationship Id="rId4" Type="http://schemas.openxmlformats.org/officeDocument/2006/relationships/hyperlink" Target="https://artillery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apis.org/" TargetMode="External"/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fanprodan/AspNetCoreRateLimi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relic.com/" TargetMode="External"/><Relationship Id="rId2" Type="http://schemas.openxmlformats.org/officeDocument/2006/relationships/hyperlink" Target="https://github.com/Xabaril/AspNetCore.Diagnostics.HealthCheck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unscope.com/" TargetMode="External"/><Relationship Id="rId5" Type="http://schemas.openxmlformats.org/officeDocument/2006/relationships/hyperlink" Target="https://www.monitis.com/" TargetMode="External"/><Relationship Id="rId4" Type="http://schemas.openxmlformats.org/officeDocument/2006/relationships/hyperlink" Target="https://stackify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grpc/grpc-start?view=aspnetcore-3.1&amp;tabs=visual-studi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github.com/v3/" TargetMode="External"/><Relationship Id="rId3" Type="http://schemas.openxmlformats.org/officeDocument/2006/relationships/hyperlink" Target="https://ionwg.org/" TargetMode="External"/><Relationship Id="rId7" Type="http://schemas.openxmlformats.org/officeDocument/2006/relationships/hyperlink" Target="https://dev.twitter.com/rest/public" TargetMode="External"/><Relationship Id="rId2" Type="http://schemas.openxmlformats.org/officeDocument/2006/relationships/hyperlink" Target="https://github.com/microsoft/api-guidelin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raphql.org/" TargetMode="External"/><Relationship Id="rId5" Type="http://schemas.openxmlformats.org/officeDocument/2006/relationships/hyperlink" Target="http://json-schema.org/" TargetMode="External"/><Relationship Id="rId10" Type="http://schemas.openxmlformats.org/officeDocument/2006/relationships/hyperlink" Target="https://www.twilio.com/docs/api/rest" TargetMode="External"/><Relationship Id="rId4" Type="http://schemas.openxmlformats.org/officeDocument/2006/relationships/hyperlink" Target="http://jsonapi.org/" TargetMode="External"/><Relationship Id="rId9" Type="http://schemas.openxmlformats.org/officeDocument/2006/relationships/hyperlink" Target="https://stripe.com/docs/api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hyperlink" Target="https://identityserver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okt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30D7E-0B54-4079-928E-0FF0F0AE4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3615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>
                <a:solidFill>
                  <a:srgbClr val="0C1937"/>
                </a:solidFill>
              </a:rPr>
              <a:t>Unit testing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>
                <a:solidFill>
                  <a:srgbClr val="0C1937"/>
                </a:solidFill>
              </a:rPr>
              <a:t>Integration testing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>
                <a:solidFill>
                  <a:srgbClr val="0C1937"/>
                </a:solidFill>
              </a:rPr>
              <a:t>Manual testing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</a:rPr>
              <a:t>Tools (Postman, Fiddler, …)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>
                <a:solidFill>
                  <a:srgbClr val="0C1937"/>
                </a:solidFill>
              </a:rPr>
              <a:t>Stress / load testing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  <a:hlinkClick r:id="rId3"/>
              </a:rPr>
              <a:t>https://loader.io/</a:t>
            </a:r>
            <a:endParaRPr lang="en-US" sz="1632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  <a:hlinkClick r:id="rId4"/>
              </a:rPr>
              <a:t>https://artillery.io/</a:t>
            </a:r>
            <a:endParaRPr lang="en-US" sz="1632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  <a:hlinkClick r:id="rId5"/>
              </a:rPr>
              <a:t>https://gatling.io/</a:t>
            </a:r>
            <a:endParaRPr lang="en-US" sz="1632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  <a:hlinkClick r:id="rId6"/>
              </a:rPr>
              <a:t>http://websurge.west-wind.com/</a:t>
            </a:r>
            <a:r>
              <a:rPr lang="en-US" sz="1632" spc="-1" dirty="0">
                <a:solidFill>
                  <a:srgbClr val="0C1937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638864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52180"/>
          </a:xfrm>
        </p:spPr>
        <p:txBody>
          <a:bodyPr/>
          <a:lstStyle/>
          <a:p>
            <a:r>
              <a:rPr lang="sr-Latn-BA" sz="3600" dirty="0">
                <a:hlinkClick r:id="rId2"/>
              </a:rPr>
              <a:t>http://swagger.io/</a:t>
            </a:r>
            <a:r>
              <a:rPr lang="en-US" sz="3600" dirty="0"/>
              <a:t> </a:t>
            </a:r>
            <a:r>
              <a:rPr lang="sr-Latn-BA" sz="3600" dirty="0"/>
              <a:t>-&gt; </a:t>
            </a:r>
            <a:r>
              <a:rPr lang="sr-Latn-BA" sz="3600" dirty="0">
                <a:hlinkClick r:id="rId3"/>
              </a:rPr>
              <a:t>https://www.openapis.org/</a:t>
            </a:r>
            <a:r>
              <a:rPr lang="en-US" sz="3600" dirty="0"/>
              <a:t> </a:t>
            </a:r>
            <a:endParaRPr lang="sr-Latn-BA" sz="3600" dirty="0"/>
          </a:p>
          <a:p>
            <a:r>
              <a:rPr lang="sr-Latn-BA" sz="3600" dirty="0"/>
              <a:t>Swagger -&gt; Open API Specification 3.0</a:t>
            </a:r>
          </a:p>
          <a:p>
            <a:r>
              <a:rPr lang="sr-Latn-BA" sz="3600" dirty="0"/>
              <a:t>API framework</a:t>
            </a:r>
          </a:p>
          <a:p>
            <a:pPr lvl="1"/>
            <a:r>
              <a:rPr lang="sr-Latn-BA" sz="2400" dirty="0"/>
              <a:t>Docs</a:t>
            </a:r>
          </a:p>
          <a:p>
            <a:pPr lvl="1"/>
            <a:r>
              <a:rPr lang="sr-Latn-BA" sz="2400" dirty="0"/>
              <a:t>Define an API</a:t>
            </a:r>
          </a:p>
          <a:p>
            <a:pPr lvl="1"/>
            <a:r>
              <a:rPr lang="sr-Latn-BA" sz="2400" dirty="0"/>
              <a:t>Automate API testing</a:t>
            </a:r>
          </a:p>
          <a:p>
            <a:pPr lvl="1"/>
            <a:r>
              <a:rPr lang="sr-Latn-BA" sz="2400" dirty="0"/>
              <a:t>Code generation</a:t>
            </a:r>
          </a:p>
          <a:p>
            <a:pPr lvl="1"/>
            <a:r>
              <a:rPr lang="sr-Latn-BA" sz="2400" dirty="0"/>
              <a:t>...</a:t>
            </a:r>
          </a:p>
          <a:p>
            <a:r>
              <a:rPr lang="sr-Latn-BA" sz="3600" dirty="0"/>
              <a:t>API Analyzers - Microsoft.AspNetCore.Mvc.Api.Analyzers </a:t>
            </a:r>
          </a:p>
          <a:p>
            <a:r>
              <a:rPr lang="sr-Latn-BA" sz="3600" dirty="0"/>
              <a:t>Swashbuckle or NSwag and Swagger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7580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31847"/>
          </a:xfrm>
        </p:spPr>
        <p:txBody>
          <a:bodyPr/>
          <a:lstStyle/>
          <a:p>
            <a:r>
              <a:rPr lang="en-US" dirty="0"/>
              <a:t>Limit per token</a:t>
            </a:r>
          </a:p>
          <a:p>
            <a:pPr lvl="1"/>
            <a:r>
              <a:rPr lang="en-US" dirty="0"/>
              <a:t>With middleware or action filter</a:t>
            </a:r>
          </a:p>
          <a:p>
            <a:r>
              <a:rPr lang="en-US" sz="3600" dirty="0">
                <a:hlinkClick r:id="rId2"/>
              </a:rPr>
              <a:t>https://github.com/stefanprodan/AspNetCoreRateLimit</a:t>
            </a:r>
            <a:r>
              <a:rPr lang="en-US" sz="3600" dirty="0"/>
              <a:t>  </a:t>
            </a:r>
          </a:p>
          <a:p>
            <a:pPr lvl="1"/>
            <a:r>
              <a:rPr lang="en-US" dirty="0"/>
              <a:t>Limit per Client IP</a:t>
            </a:r>
          </a:p>
          <a:p>
            <a:pPr lvl="1"/>
            <a:r>
              <a:rPr lang="en-US" dirty="0"/>
              <a:t>Limit per Client ID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limiting</a:t>
            </a:r>
          </a:p>
        </p:txBody>
      </p:sp>
    </p:spTree>
    <p:extLst>
      <p:ext uri="{BB962C8B-B14F-4D97-AF65-F5344CB8AC3E}">
        <p14:creationId xmlns:p14="http://schemas.microsoft.com/office/powerpoint/2010/main" val="1065377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7238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URL, also with namespacing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/api/v2/games/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Query string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/api/games?api-version=2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Custom request header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api-version: 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Accept header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Accept: application/json;v=2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Microsoft.AspNetCore.Mvc.Versioning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Supports all types, query string by default (?api-version=2)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29550127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81184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Simple logging – errors, logs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Performance tracking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Usage tracking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Azure – Azure Monitor, Application Insights, Log Analytics 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ASP.NET Core Health Checks</a:t>
            </a:r>
            <a:endParaRPr lang="en-US" sz="2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2"/>
              </a:rPr>
              <a:t>https://github.com/Xabaril/AspNetCore.Diagnostics.HealthChecks/</a:t>
            </a:r>
            <a:r>
              <a:rPr lang="en-US" sz="1800" spc="-1" dirty="0">
                <a:solidFill>
                  <a:srgbClr val="0C1937"/>
                </a:solidFill>
              </a:rPr>
              <a:t> </a:t>
            </a:r>
            <a:endParaRPr lang="sr-Latn-BA" sz="1232" spc="-1" dirty="0">
              <a:solidFill>
                <a:srgbClr val="0C1937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Third-party monitoring services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3"/>
              </a:rPr>
              <a:t>https://newrelic.com/</a:t>
            </a:r>
            <a:r>
              <a:rPr lang="en-US" sz="1800" spc="-1" dirty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4"/>
              </a:rPr>
              <a:t>https://stackify.com/</a:t>
            </a:r>
            <a:r>
              <a:rPr lang="en-US" sz="1800" spc="-1" dirty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5"/>
              </a:rPr>
              <a:t>https://www.monitis.com/</a:t>
            </a:r>
            <a:r>
              <a:rPr lang="en-US" sz="1800" spc="-1" dirty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6"/>
              </a:rPr>
              <a:t>https://www.runscope.com/</a:t>
            </a:r>
            <a:r>
              <a:rPr lang="en-US" sz="1800" spc="-1" dirty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9874988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70" y="1988258"/>
            <a:ext cx="1735004" cy="2052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6" y="694370"/>
            <a:ext cx="2054267" cy="1729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37" y="3014273"/>
            <a:ext cx="5197824" cy="32190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921" y="1189175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Request Aggregation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Service Discovery with </a:t>
            </a:r>
            <a:br>
              <a:rPr lang="en-US" sz="1400" dirty="0"/>
            </a:br>
            <a:r>
              <a:rPr lang="en-US" sz="1400" dirty="0"/>
              <a:t>  Consul &amp; Eureka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Service Fabric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Kubernetes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WebSockets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Authorisation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Rate Limiting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Retry policies / </a:t>
            </a:r>
            <a:r>
              <a:rPr lang="en-US" sz="1400" dirty="0" err="1"/>
              <a:t>QoS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Load Balancing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Logging / Tracing /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Headers / Query String / Claims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Custom Middleware / Delegating Handlers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Configuration / Administration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Platform / Cloud Agnostic</a:t>
            </a:r>
          </a:p>
        </p:txBody>
      </p:sp>
    </p:spTree>
    <p:extLst>
      <p:ext uri="{BB962C8B-B14F-4D97-AF65-F5344CB8AC3E}">
        <p14:creationId xmlns:p14="http://schemas.microsoft.com/office/powerpoint/2010/main" val="6696203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gRPC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B68974-4BEF-44D1-A6FC-B36AF0DB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978"/>
            <a:ext cx="12192000" cy="59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350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D34D71-B496-44C2-BC69-0978F6A6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gRPC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A7D9E-D078-4DF0-A47C-E85B368EE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endParaRPr lang="pl-PL" dirty="0"/>
          </a:p>
          <a:p>
            <a:r>
              <a:rPr lang="pl-PL" dirty="0" err="1"/>
              <a:t>Contract-based</a:t>
            </a:r>
            <a:endParaRPr lang="pl-PL" dirty="0"/>
          </a:p>
          <a:p>
            <a:r>
              <a:rPr lang="pl-PL" dirty="0" err="1"/>
              <a:t>Available</a:t>
            </a:r>
            <a:r>
              <a:rPr lang="pl-PL" dirty="0"/>
              <a:t> </a:t>
            </a:r>
            <a:r>
              <a:rPr lang="pl-PL" dirty="0" err="1"/>
              <a:t>across</a:t>
            </a:r>
            <a:r>
              <a:rPr lang="pl-PL" dirty="0"/>
              <a:t> </a:t>
            </a:r>
            <a:r>
              <a:rPr lang="pl-PL" dirty="0" err="1"/>
              <a:t>ecosystems</a:t>
            </a:r>
            <a:endParaRPr lang="pl-PL" dirty="0"/>
          </a:p>
          <a:p>
            <a:r>
              <a:rPr lang="pl-PL" dirty="0" err="1"/>
              <a:t>Secure</a:t>
            </a:r>
            <a:r>
              <a:rPr lang="pl-PL" dirty="0"/>
              <a:t> by </a:t>
            </a:r>
            <a:r>
              <a:rPr lang="pl-PL" dirty="0" err="1"/>
              <a:t>default</a:t>
            </a:r>
            <a:r>
              <a:rPr lang="pl-PL" dirty="0"/>
              <a:t> (</a:t>
            </a:r>
            <a:r>
              <a:rPr lang="pl-PL" dirty="0" err="1"/>
              <a:t>requires</a:t>
            </a:r>
            <a:r>
              <a:rPr lang="pl-PL" dirty="0"/>
              <a:t> HTTP/2, TLS, SSL)</a:t>
            </a:r>
          </a:p>
          <a:p>
            <a:r>
              <a:rPr lang="pl-PL" dirty="0" err="1"/>
              <a:t>Uni</a:t>
            </a:r>
            <a:r>
              <a:rPr lang="pl-PL" dirty="0"/>
              <a:t> and Bi </a:t>
            </a:r>
            <a:r>
              <a:rPr lang="pl-PL" dirty="0" err="1"/>
              <a:t>directional</a:t>
            </a:r>
            <a:r>
              <a:rPr lang="pl-PL" dirty="0"/>
              <a:t> 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375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7E41D-3500-4DFA-8AEE-D95336BD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pl-PL" dirty="0"/>
              <a:t>HTTP/2 – most </a:t>
            </a:r>
            <a:r>
              <a:rPr lang="pl-PL" dirty="0" err="1"/>
              <a:t>browsers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suport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yet</a:t>
            </a:r>
            <a:endParaRPr lang="pl-PL" dirty="0"/>
          </a:p>
          <a:p>
            <a:r>
              <a:rPr lang="pl-PL" dirty="0" err="1"/>
              <a:t>Binary</a:t>
            </a:r>
            <a:r>
              <a:rPr lang="pl-PL" dirty="0"/>
              <a:t> format – </a:t>
            </a:r>
            <a:r>
              <a:rPr lang="pl-PL" dirty="0" err="1"/>
              <a:t>harder</a:t>
            </a:r>
            <a:r>
              <a:rPr lang="pl-PL" dirty="0"/>
              <a:t> for JS to </a:t>
            </a:r>
            <a:r>
              <a:rPr lang="pl-PL" dirty="0" err="1"/>
              <a:t>parse</a:t>
            </a:r>
            <a:endParaRPr lang="pl-PL" dirty="0"/>
          </a:p>
          <a:p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contracts</a:t>
            </a:r>
            <a:r>
              <a:rPr lang="pl-PL" dirty="0"/>
              <a:t> – </a:t>
            </a:r>
            <a:r>
              <a:rPr lang="pl-PL" dirty="0" err="1"/>
              <a:t>that’s</a:t>
            </a:r>
            <a:r>
              <a:rPr lang="pl-PL" dirty="0"/>
              <a:t> not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great</a:t>
            </a:r>
            <a:r>
              <a:rPr lang="pl-PL" dirty="0"/>
              <a:t> for Web </a:t>
            </a:r>
            <a:r>
              <a:rPr lang="pl-PL" dirty="0" err="1"/>
              <a:t>apps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790DE-26C2-4810-B2B5-8913FEEF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gRPC</a:t>
            </a:r>
            <a:r>
              <a:rPr lang="pl-PL" dirty="0"/>
              <a:t> for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147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7271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REST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architecture type that’s using the existing web infrastructure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RESTful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services that implement REST architecture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Web resources – identified with URL address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HTTP verbs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GET, POST, PUT, DELETE, PATCH…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JSON or XML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Strict and pragmatic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REST(</a:t>
            </a:r>
            <a:r>
              <a:rPr lang="en-US" dirty="0" err="1"/>
              <a:t>ful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D1B02-2E0F-483D-8335-EA77C2F4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99" y="3244291"/>
            <a:ext cx="5662863" cy="353928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17AA02-7529-464C-9BB7-FD928DEE5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pl-PL" dirty="0" err="1"/>
              <a:t>IoT</a:t>
            </a:r>
            <a:endParaRPr lang="pl-PL" dirty="0"/>
          </a:p>
          <a:p>
            <a:r>
              <a:rPr lang="pl-PL" dirty="0" err="1"/>
              <a:t>Containers</a:t>
            </a:r>
            <a:endParaRPr lang="pl-PL" dirty="0"/>
          </a:p>
          <a:p>
            <a:r>
              <a:rPr lang="pl-PL" dirty="0"/>
              <a:t>Service to service </a:t>
            </a:r>
            <a:r>
              <a:rPr lang="pl-PL" dirty="0" err="1"/>
              <a:t>communication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AF69BB-2462-4066-B3C5-ABFEA402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gRPC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 </a:t>
            </a:r>
            <a:r>
              <a:rPr lang="pl-PL" dirty="0" err="1"/>
              <a:t>where</a:t>
            </a:r>
            <a:r>
              <a:rPr lang="pl-P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60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E490B-F088-41A7-AEAF-080AF5034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clients</a:t>
            </a:r>
            <a:r>
              <a:rPr lang="pl-PL" dirty="0"/>
              <a:t>/</a:t>
            </a:r>
            <a:r>
              <a:rPr lang="pl-PL" dirty="0" err="1"/>
              <a:t>servers</a:t>
            </a:r>
            <a:endParaRPr lang="pl-PL" dirty="0"/>
          </a:p>
          <a:p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definitione </a:t>
            </a:r>
            <a:r>
              <a:rPr lang="pl-PL" dirty="0" err="1"/>
              <a:t>language</a:t>
            </a:r>
            <a:br>
              <a:rPr lang="pl-PL" dirty="0"/>
            </a:b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r>
              <a:rPr lang="pl-PL" dirty="0"/>
              <a:t> (</a:t>
            </a:r>
            <a:r>
              <a:rPr lang="pl-PL" dirty="0" err="1"/>
              <a:t>ProtoBuf</a:t>
            </a:r>
            <a:r>
              <a:rPr lang="pl-PL" dirty="0"/>
              <a:t>)</a:t>
            </a:r>
          </a:p>
          <a:p>
            <a:r>
              <a:rPr lang="pl-PL" dirty="0"/>
              <a:t>Language independent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6DC891-2897-4F51-98C6-F6820BDA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Contracts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4A106-382E-409A-BA24-420B6BBFF589}"/>
              </a:ext>
            </a:extLst>
          </p:cNvPr>
          <p:cNvSpPr txBox="1"/>
          <p:nvPr/>
        </p:nvSpPr>
        <p:spPr>
          <a:xfrm>
            <a:off x="0" y="6898325"/>
            <a:ext cx="6653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https://docs.microsoft.com/en-us/aspnet/core/tutorials/grpc/grpc-start?view=aspnetcore-3.1&amp;tabs=visual-studio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A0944E0-B10B-490A-A7A1-66CCD42E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934" y="3865497"/>
            <a:ext cx="10687519" cy="2954655"/>
          </a:xfrm>
          <a:prstGeom prst="rect">
            <a:avLst/>
          </a:prstGeom>
          <a:solidFill>
            <a:srgbClr val="F0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AA88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32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pl-PL" altLang="en-US" sz="32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name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pl-PL" altLang="en-US" sz="32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int32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id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pl-PL" altLang="en-US" sz="32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has_ponycopter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32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344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F70D2BD-C9C3-4E1C-A777-514CE83E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28233"/>
            <a:ext cx="12192000" cy="5601533"/>
          </a:xfrm>
          <a:prstGeom prst="rect">
            <a:avLst/>
          </a:prstGeom>
          <a:solidFill>
            <a:srgbClr val="F0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99FF"/>
                </a:solidFill>
                <a:effectLst/>
                <a:latin typeface="Courier New" panose="02070309020205020404" pitchFamily="49" charset="0"/>
              </a:rPr>
              <a:t>// The greeter service definition. </a:t>
            </a:r>
            <a:endParaRPr kumimoji="0" lang="pl-PL" altLang="en-US" sz="2800" b="0" i="1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Greeter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2800" b="0" i="1" u="none" strike="noStrike" cap="none" normalizeH="0" baseline="0" dirty="0">
                <a:ln>
                  <a:noFill/>
                </a:ln>
                <a:solidFill>
                  <a:srgbClr val="0099FF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99FF"/>
                </a:solidFill>
                <a:effectLst/>
                <a:latin typeface="Courier New" panose="02070309020205020404" pitchFamily="49" charset="0"/>
              </a:rPr>
              <a:t>// Sends a greeting </a:t>
            </a:r>
            <a:endParaRPr kumimoji="0" lang="pl-PL" altLang="en-US" sz="2800" b="0" i="1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rpc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SayHello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HelloRequest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returns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HelloReply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) 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99FF"/>
                </a:solidFill>
                <a:effectLst/>
                <a:latin typeface="Courier New" panose="02070309020205020404" pitchFamily="49" charset="0"/>
              </a:rPr>
              <a:t>// The request message containing the user's name.</a:t>
            </a:r>
            <a:endParaRPr kumimoji="0" lang="pl-PL" altLang="en-US" sz="2800" b="0" i="1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AA88"/>
                </a:solidFill>
                <a:effectLst/>
                <a:latin typeface="Courier New" panose="02070309020205020404" pitchFamily="49" charset="0"/>
              </a:rPr>
              <a:t>HelloRequest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28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name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99FF"/>
                </a:solidFill>
                <a:effectLst/>
                <a:latin typeface="Courier New" panose="02070309020205020404" pitchFamily="49" charset="0"/>
              </a:rPr>
              <a:t>// The response message containing the greetings </a:t>
            </a:r>
            <a:endParaRPr kumimoji="0" lang="pl-PL" altLang="en-US" sz="2800" b="0" i="1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AA88"/>
                </a:solidFill>
                <a:effectLst/>
                <a:latin typeface="Courier New" panose="02070309020205020404" pitchFamily="49" charset="0"/>
              </a:rPr>
              <a:t>HelloReply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2800" dirty="0">
                <a:solidFill>
                  <a:srgbClr val="AA0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9071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1DC79A-7D84-4B22-8E45-FC73B02C9E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4EAF4E-AFF2-47E9-B94E-990C3C2B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ProtoBuf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fast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AD601-0F7B-4B3F-80B6-4403A93E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04" y="1189176"/>
            <a:ext cx="10245391" cy="56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7066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7CC815-F783-440B-AB8A-1D1767C40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25562"/>
          </a:xfrm>
        </p:spPr>
        <p:txBody>
          <a:bodyPr/>
          <a:lstStyle/>
          <a:p>
            <a:r>
              <a:rPr lang="pl-PL" b="1" dirty="0"/>
              <a:t>REST: </a:t>
            </a:r>
            <a:r>
              <a:rPr lang="pl-PL" dirty="0"/>
              <a:t>CRUD and </a:t>
            </a:r>
            <a:r>
              <a:rPr lang="pl-PL" dirty="0" err="1"/>
              <a:t>purely</a:t>
            </a:r>
            <a:r>
              <a:rPr lang="pl-PL" dirty="0"/>
              <a:t> web </a:t>
            </a:r>
            <a:r>
              <a:rPr lang="pl-PL" dirty="0" err="1"/>
              <a:t>apps</a:t>
            </a:r>
            <a:endParaRPr lang="pl-PL" dirty="0"/>
          </a:p>
          <a:p>
            <a:r>
              <a:rPr lang="pl-PL" b="1" dirty="0" err="1"/>
              <a:t>SignalR</a:t>
            </a:r>
            <a:r>
              <a:rPr lang="pl-PL" b="1" dirty="0"/>
              <a:t>: </a:t>
            </a:r>
            <a:r>
              <a:rPr lang="pl-PL" dirty="0" err="1"/>
              <a:t>Multicasting</a:t>
            </a:r>
            <a:r>
              <a:rPr lang="pl-PL" dirty="0"/>
              <a:t> and web </a:t>
            </a:r>
            <a:r>
              <a:rPr lang="pl-PL" dirty="0" err="1"/>
              <a:t>messaging</a:t>
            </a:r>
            <a:endParaRPr lang="pl-PL" dirty="0"/>
          </a:p>
          <a:p>
            <a:r>
              <a:rPr lang="pl-PL" b="1" dirty="0" err="1"/>
              <a:t>GraphQL</a:t>
            </a:r>
            <a:r>
              <a:rPr lang="pl-PL" b="1" dirty="0"/>
              <a:t>: </a:t>
            </a:r>
            <a:r>
              <a:rPr lang="pl-PL" dirty="0"/>
              <a:t>Open </a:t>
            </a:r>
            <a:r>
              <a:rPr lang="pl-PL" dirty="0" err="1"/>
              <a:t>querying</a:t>
            </a:r>
            <a:r>
              <a:rPr lang="pl-PL" dirty="0"/>
              <a:t> of </a:t>
            </a:r>
            <a:r>
              <a:rPr lang="pl-PL" dirty="0" err="1"/>
              <a:t>large</a:t>
            </a:r>
            <a:r>
              <a:rPr lang="pl-PL" dirty="0"/>
              <a:t> </a:t>
            </a:r>
            <a:r>
              <a:rPr lang="pl-PL" dirty="0" err="1"/>
              <a:t>datasets</a:t>
            </a:r>
            <a:endParaRPr lang="pl-PL" dirty="0"/>
          </a:p>
          <a:p>
            <a:r>
              <a:rPr lang="pl-PL" b="1" dirty="0" err="1"/>
              <a:t>OData</a:t>
            </a:r>
            <a:r>
              <a:rPr lang="pl-PL" b="1" dirty="0"/>
              <a:t>: </a:t>
            </a:r>
            <a:r>
              <a:rPr lang="pl-PL" dirty="0"/>
              <a:t>Open </a:t>
            </a:r>
            <a:r>
              <a:rPr lang="pl-PL" dirty="0" err="1"/>
              <a:t>querying</a:t>
            </a:r>
            <a:r>
              <a:rPr lang="pl-PL" dirty="0"/>
              <a:t> </a:t>
            </a:r>
            <a:r>
              <a:rPr lang="pl-PL" dirty="0" err="1"/>
              <a:t>relational</a:t>
            </a:r>
            <a:r>
              <a:rPr lang="pl-PL" dirty="0"/>
              <a:t> data</a:t>
            </a:r>
          </a:p>
          <a:p>
            <a:r>
              <a:rPr lang="pl-PL" b="1" dirty="0" err="1"/>
              <a:t>gRPC</a:t>
            </a:r>
            <a:r>
              <a:rPr lang="pl-PL" b="1" dirty="0"/>
              <a:t>: </a:t>
            </a:r>
            <a:r>
              <a:rPr lang="pl-PL" dirty="0"/>
              <a:t>Streaming, </a:t>
            </a:r>
            <a:r>
              <a:rPr lang="pl-PL" dirty="0" err="1"/>
              <a:t>low</a:t>
            </a:r>
            <a:r>
              <a:rPr lang="pl-PL" dirty="0"/>
              <a:t> </a:t>
            </a:r>
            <a:r>
              <a:rPr lang="pl-PL" dirty="0" err="1"/>
              <a:t>resource</a:t>
            </a:r>
            <a:r>
              <a:rPr lang="pl-PL" dirty="0"/>
              <a:t> </a:t>
            </a:r>
            <a:r>
              <a:rPr lang="pl-PL" dirty="0" err="1"/>
              <a:t>clients</a:t>
            </a:r>
            <a:r>
              <a:rPr lang="pl-PL" dirty="0"/>
              <a:t>, </a:t>
            </a:r>
            <a:br>
              <a:rPr lang="pl-PL" dirty="0"/>
            </a:br>
            <a:r>
              <a:rPr lang="pl-PL" dirty="0" err="1"/>
              <a:t>inter</a:t>
            </a:r>
            <a:r>
              <a:rPr lang="pl-PL" dirty="0"/>
              <a:t>- data </a:t>
            </a:r>
            <a:r>
              <a:rPr lang="pl-PL" dirty="0" err="1"/>
              <a:t>center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C4368-78A6-493F-BBFF-A997C72D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Matching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to </a:t>
            </a:r>
            <a:r>
              <a:rPr lang="pl-PL" dirty="0" err="1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1811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75684"/>
          </a:xfrm>
        </p:spPr>
        <p:txBody>
          <a:bodyPr/>
          <a:lstStyle/>
          <a:p>
            <a:r>
              <a:rPr lang="en-US" sz="3600" dirty="0"/>
              <a:t>Basics – REST, ASP.NET Core</a:t>
            </a:r>
          </a:p>
          <a:p>
            <a:r>
              <a:rPr lang="en-US" sz="3600" dirty="0"/>
              <a:t>Best practices</a:t>
            </a:r>
          </a:p>
          <a:p>
            <a:r>
              <a:rPr lang="en-US" sz="3600" dirty="0"/>
              <a:t>Security</a:t>
            </a:r>
          </a:p>
          <a:p>
            <a:r>
              <a:rPr lang="en-US" sz="3600" dirty="0"/>
              <a:t>Testing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Limiting</a:t>
            </a:r>
          </a:p>
          <a:p>
            <a:r>
              <a:rPr lang="en-US" sz="3600" dirty="0"/>
              <a:t>Versioning</a:t>
            </a:r>
          </a:p>
          <a:p>
            <a:r>
              <a:rPr lang="en-US" sz="3600" dirty="0"/>
              <a:t>Monitoring</a:t>
            </a:r>
          </a:p>
          <a:p>
            <a:r>
              <a:rPr lang="en-US" sz="3600" dirty="0"/>
              <a:t>API Gateways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745222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3936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https://github.com/microsoft/api-guidelines</a:t>
            </a:r>
            <a:r>
              <a:rPr lang="en-US" dirty="0"/>
              <a:t> </a:t>
            </a:r>
          </a:p>
          <a:p>
            <a:r>
              <a:rPr lang="en-US" dirty="0"/>
              <a:t>Specifications</a:t>
            </a:r>
          </a:p>
          <a:p>
            <a:pPr lvl="1"/>
            <a:r>
              <a:rPr lang="en-US" dirty="0"/>
              <a:t>HATEOAS – Hypermedia as the Engine of Application State</a:t>
            </a:r>
          </a:p>
          <a:p>
            <a:pPr lvl="1"/>
            <a:r>
              <a:rPr lang="en-US" dirty="0">
                <a:hlinkClick r:id="rId3"/>
              </a:rPr>
              <a:t>https://ionwg.org/</a:t>
            </a:r>
            <a:r>
              <a:rPr lang="en-US" dirty="0"/>
              <a:t> - The ION Hypermedia Type</a:t>
            </a:r>
          </a:p>
          <a:p>
            <a:pPr lvl="1"/>
            <a:r>
              <a:rPr lang="en-US" dirty="0">
                <a:hlinkClick r:id="rId4"/>
              </a:rPr>
              <a:t>http://jsonapi.org/</a:t>
            </a:r>
            <a:r>
              <a:rPr lang="en-US" dirty="0"/>
              <a:t> - JSON API Specification</a:t>
            </a:r>
          </a:p>
          <a:p>
            <a:pPr lvl="1"/>
            <a:r>
              <a:rPr lang="en-US" dirty="0">
                <a:hlinkClick r:id="rId5"/>
              </a:rPr>
              <a:t>http://json-schema.org/</a:t>
            </a:r>
            <a:r>
              <a:rPr lang="en-US" dirty="0"/>
              <a:t> - JSON (Hyper-)Schema...</a:t>
            </a:r>
          </a:p>
          <a:p>
            <a:pPr lvl="1"/>
            <a:r>
              <a:rPr lang="en-US" dirty="0">
                <a:hlinkClick r:id="rId6"/>
              </a:rPr>
              <a:t>http://graphql.org/</a:t>
            </a:r>
            <a:r>
              <a:rPr lang="en-US" dirty="0"/>
              <a:t> -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APIs</a:t>
            </a:r>
          </a:p>
          <a:p>
            <a:pPr lvl="1"/>
            <a:r>
              <a:rPr lang="en-US" dirty="0">
                <a:hlinkClick r:id="rId7"/>
              </a:rPr>
              <a:t>https://dev.twitter.com/rest/public</a:t>
            </a:r>
            <a:r>
              <a:rPr lang="en-US" dirty="0"/>
              <a:t> - Twitter REST</a:t>
            </a:r>
          </a:p>
          <a:p>
            <a:pPr lvl="1"/>
            <a:r>
              <a:rPr lang="en-US" dirty="0">
                <a:hlinkClick r:id="rId8"/>
              </a:rPr>
              <a:t>https://developer.github.com/v3/</a:t>
            </a:r>
            <a:r>
              <a:rPr lang="en-US" dirty="0"/>
              <a:t> - GitHub REST / v4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https://stripe.com/docs/api</a:t>
            </a:r>
            <a:r>
              <a:rPr lang="en-US" dirty="0"/>
              <a:t> - Stripe</a:t>
            </a:r>
          </a:p>
          <a:p>
            <a:pPr lvl="1"/>
            <a:r>
              <a:rPr lang="en-US" dirty="0">
                <a:hlinkClick r:id="rId10"/>
              </a:rPr>
              <a:t>https://www.twilio.com/docs/api/rest</a:t>
            </a:r>
            <a:r>
              <a:rPr lang="en-US" dirty="0"/>
              <a:t> - Twilio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401517372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4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36CD-7EF0-4D9D-BAC4-F7E23B29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63" y="117567"/>
            <a:ext cx="10909073" cy="957902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HTTP REST CRUD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DFDCC-5BA3-4C5D-B702-F930D2B37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t="9571"/>
          <a:stretch/>
        </p:blipFill>
        <p:spPr>
          <a:xfrm>
            <a:off x="9938393" y="2255520"/>
            <a:ext cx="2253607" cy="34224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1036F-4A2D-4FA6-AF49-EA2051BD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42" y="1749965"/>
            <a:ext cx="2317907" cy="325050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EDD09-60CB-4408-8D9F-08234C78BB03}"/>
              </a:ext>
            </a:extLst>
          </p:cNvPr>
          <p:cNvCxnSpPr/>
          <p:nvPr/>
        </p:nvCxnSpPr>
        <p:spPr>
          <a:xfrm>
            <a:off x="2847703" y="1514669"/>
            <a:ext cx="6635931" cy="0"/>
          </a:xfrm>
          <a:prstGeom prst="line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C263BA-93BB-416B-9CD4-57D7761CA137}"/>
              </a:ext>
            </a:extLst>
          </p:cNvPr>
          <p:cNvCxnSpPr/>
          <p:nvPr/>
        </p:nvCxnSpPr>
        <p:spPr>
          <a:xfrm>
            <a:off x="2847703" y="2002971"/>
            <a:ext cx="6635931" cy="0"/>
          </a:xfrm>
          <a:prstGeom prst="line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E3F48F-C7FF-4633-B760-6C4A7024A16D}"/>
              </a:ext>
            </a:extLst>
          </p:cNvPr>
          <p:cNvSpPr txBox="1"/>
          <p:nvPr/>
        </p:nvSpPr>
        <p:spPr>
          <a:xfrm>
            <a:off x="4238897" y="1251479"/>
            <a:ext cx="385354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POST  routing + payload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AEF4B-9CF3-4367-88D0-41D9A06F18E5}"/>
              </a:ext>
            </a:extLst>
          </p:cNvPr>
          <p:cNvSpPr txBox="1"/>
          <p:nvPr/>
        </p:nvSpPr>
        <p:spPr>
          <a:xfrm>
            <a:off x="4223346" y="1745501"/>
            <a:ext cx="385354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 + location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0129C3-01B7-4245-997E-E47F30D05FF7}"/>
              </a:ext>
            </a:extLst>
          </p:cNvPr>
          <p:cNvCxnSpPr/>
          <p:nvPr/>
        </p:nvCxnSpPr>
        <p:spPr>
          <a:xfrm>
            <a:off x="2793586" y="2623834"/>
            <a:ext cx="6635931" cy="0"/>
          </a:xfrm>
          <a:prstGeom prst="line">
            <a:avLst/>
          </a:prstGeom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3DB62B-942A-45E8-B2D1-6C7AFEADDA2E}"/>
              </a:ext>
            </a:extLst>
          </p:cNvPr>
          <p:cNvCxnSpPr/>
          <p:nvPr/>
        </p:nvCxnSpPr>
        <p:spPr>
          <a:xfrm>
            <a:off x="2793586" y="3112136"/>
            <a:ext cx="6635931" cy="0"/>
          </a:xfrm>
          <a:prstGeom prst="line">
            <a:avLst/>
          </a:prstGeom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E46232-F72D-4561-80B7-8746152D28BF}"/>
              </a:ext>
            </a:extLst>
          </p:cNvPr>
          <p:cNvSpPr txBox="1"/>
          <p:nvPr/>
        </p:nvSpPr>
        <p:spPr>
          <a:xfrm>
            <a:off x="4184780" y="2360644"/>
            <a:ext cx="385354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GET  routing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7CA244-B7CE-4598-9ECA-8F0826DF6E86}"/>
              </a:ext>
            </a:extLst>
          </p:cNvPr>
          <p:cNvSpPr txBox="1"/>
          <p:nvPr/>
        </p:nvSpPr>
        <p:spPr>
          <a:xfrm>
            <a:off x="4169229" y="2854666"/>
            <a:ext cx="385354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 + payload list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196B1F-EEEE-4899-9A4F-FBD7B176E62D}"/>
              </a:ext>
            </a:extLst>
          </p:cNvPr>
          <p:cNvCxnSpPr/>
          <p:nvPr/>
        </p:nvCxnSpPr>
        <p:spPr>
          <a:xfrm>
            <a:off x="2832152" y="3700641"/>
            <a:ext cx="6635931" cy="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31FF31-A8E6-45C5-A9C3-C00C86095C2C}"/>
              </a:ext>
            </a:extLst>
          </p:cNvPr>
          <p:cNvCxnSpPr/>
          <p:nvPr/>
        </p:nvCxnSpPr>
        <p:spPr>
          <a:xfrm>
            <a:off x="2832152" y="4188943"/>
            <a:ext cx="6635931" cy="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E3344-0011-45B6-A3AA-B6C1248B5CA1}"/>
              </a:ext>
            </a:extLst>
          </p:cNvPr>
          <p:cNvSpPr txBox="1"/>
          <p:nvPr/>
        </p:nvSpPr>
        <p:spPr>
          <a:xfrm>
            <a:off x="4223346" y="3437451"/>
            <a:ext cx="385354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GET  routing/{id}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5E537D-27E0-4046-A84C-C969F229A878}"/>
              </a:ext>
            </a:extLst>
          </p:cNvPr>
          <p:cNvSpPr txBox="1"/>
          <p:nvPr/>
        </p:nvSpPr>
        <p:spPr>
          <a:xfrm>
            <a:off x="4207795" y="3931473"/>
            <a:ext cx="385354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 + payload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221104-A1B5-4536-9907-2F1E83A670B7}"/>
              </a:ext>
            </a:extLst>
          </p:cNvPr>
          <p:cNvCxnSpPr/>
          <p:nvPr/>
        </p:nvCxnSpPr>
        <p:spPr>
          <a:xfrm>
            <a:off x="2863254" y="4832569"/>
            <a:ext cx="6635931" cy="0"/>
          </a:xfrm>
          <a:prstGeom prst="line">
            <a:avLst/>
          </a:prstGeom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84548C-C8B8-420D-A005-8169B90674DB}"/>
              </a:ext>
            </a:extLst>
          </p:cNvPr>
          <p:cNvCxnSpPr/>
          <p:nvPr/>
        </p:nvCxnSpPr>
        <p:spPr>
          <a:xfrm>
            <a:off x="2863254" y="5320871"/>
            <a:ext cx="6635931" cy="0"/>
          </a:xfrm>
          <a:prstGeom prst="line">
            <a:avLst/>
          </a:prstGeom>
          <a:ln w="57150" cap="flat" cmpd="sng" algn="ctr">
            <a:solidFill>
              <a:srgbClr val="FFC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3D69CE-7C17-46CD-AB1A-D293F845052E}"/>
              </a:ext>
            </a:extLst>
          </p:cNvPr>
          <p:cNvSpPr txBox="1"/>
          <p:nvPr/>
        </p:nvSpPr>
        <p:spPr>
          <a:xfrm>
            <a:off x="4254448" y="4569379"/>
            <a:ext cx="385354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PUT  routing/{id}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D91E4D-F15E-4BED-886F-B6CD95F5FE1D}"/>
              </a:ext>
            </a:extLst>
          </p:cNvPr>
          <p:cNvSpPr txBox="1"/>
          <p:nvPr/>
        </p:nvSpPr>
        <p:spPr>
          <a:xfrm>
            <a:off x="4238897" y="5063401"/>
            <a:ext cx="385354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2693E-2EE4-462D-9F02-45DD862EEB58}"/>
              </a:ext>
            </a:extLst>
          </p:cNvPr>
          <p:cNvCxnSpPr/>
          <p:nvPr/>
        </p:nvCxnSpPr>
        <p:spPr>
          <a:xfrm>
            <a:off x="2847703" y="5968371"/>
            <a:ext cx="6635931" cy="0"/>
          </a:xfrm>
          <a:prstGeom prst="line">
            <a:avLst/>
          </a:prstGeom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01B86A-5005-43AB-A12F-604A6FD3551A}"/>
              </a:ext>
            </a:extLst>
          </p:cNvPr>
          <p:cNvCxnSpPr/>
          <p:nvPr/>
        </p:nvCxnSpPr>
        <p:spPr>
          <a:xfrm>
            <a:off x="2847703" y="6456673"/>
            <a:ext cx="6635931" cy="0"/>
          </a:xfrm>
          <a:prstGeom prst="line">
            <a:avLst/>
          </a:prstGeom>
          <a:ln w="571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868783-5EC4-446A-80FA-37C96446F48B}"/>
              </a:ext>
            </a:extLst>
          </p:cNvPr>
          <p:cNvSpPr txBox="1"/>
          <p:nvPr/>
        </p:nvSpPr>
        <p:spPr>
          <a:xfrm>
            <a:off x="4238897" y="5705181"/>
            <a:ext cx="385354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DELETE routing/{id}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F4524-57E0-4698-941E-7E4228444C06}"/>
              </a:ext>
            </a:extLst>
          </p:cNvPr>
          <p:cNvSpPr txBox="1"/>
          <p:nvPr/>
        </p:nvSpPr>
        <p:spPr>
          <a:xfrm>
            <a:off x="4223346" y="6199203"/>
            <a:ext cx="385354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62208-CA55-48D0-A5EA-E6A9497EB477}"/>
              </a:ext>
            </a:extLst>
          </p:cNvPr>
          <p:cNvSpPr txBox="1"/>
          <p:nvPr/>
        </p:nvSpPr>
        <p:spPr>
          <a:xfrm>
            <a:off x="2127378" y="1169432"/>
            <a:ext cx="59591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/>
              <a:t>C</a:t>
            </a:r>
          </a:p>
          <a:p>
            <a:endParaRPr lang="pl-PL" sz="3200" dirty="0"/>
          </a:p>
          <a:p>
            <a:r>
              <a:rPr lang="pl-PL" sz="7200" dirty="0"/>
              <a:t>R</a:t>
            </a:r>
          </a:p>
          <a:p>
            <a:endParaRPr lang="pl-PL" sz="4000" dirty="0"/>
          </a:p>
          <a:p>
            <a:r>
              <a:rPr lang="pl-PL" sz="7200" dirty="0"/>
              <a:t>U 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9026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96351-8E6F-427D-B2B1-233E8F0BDDF9}"/>
              </a:ext>
            </a:extLst>
          </p:cNvPr>
          <p:cNvSpPr txBox="1">
            <a:spLocks/>
          </p:cNvSpPr>
          <p:nvPr/>
        </p:nvSpPr>
        <p:spPr>
          <a:xfrm>
            <a:off x="641463" y="117567"/>
            <a:ext cx="10909073" cy="957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HTTP REST CRUD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8F7288-8D0D-4C00-89AF-8D001D0B7E3B}"/>
              </a:ext>
            </a:extLst>
          </p:cNvPr>
          <p:cNvSpPr txBox="1">
            <a:spLocks/>
          </p:cNvSpPr>
          <p:nvPr/>
        </p:nvSpPr>
        <p:spPr>
          <a:xfrm>
            <a:off x="641462" y="895739"/>
            <a:ext cx="10909073" cy="5962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pl-PL" sz="6000" dirty="0">
                <a:latin typeface="Segoe UI" panose="020B0502040204020203" pitchFamily="34" charset="0"/>
                <a:cs typeface="Segoe UI" panose="020B0502040204020203" pitchFamily="34" charset="0"/>
              </a:rPr>
              <a:t>1xx:	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endParaRPr lang="pl-PL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70000"/>
              </a:lnSpc>
            </a:pPr>
            <a:r>
              <a:rPr lang="pl-PL" sz="6000" dirty="0">
                <a:latin typeface="Segoe UI" panose="020B0502040204020203" pitchFamily="34" charset="0"/>
                <a:cs typeface="Segoe UI" panose="020B0502040204020203" pitchFamily="34" charset="0"/>
              </a:rPr>
              <a:t>2xx: 	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Success</a:t>
            </a:r>
            <a:endParaRPr lang="pl-PL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70000"/>
              </a:lnSpc>
            </a:pPr>
            <a:r>
              <a:rPr lang="pl-PL" sz="6000" dirty="0">
                <a:latin typeface="Segoe UI" panose="020B0502040204020203" pitchFamily="34" charset="0"/>
                <a:cs typeface="Segoe UI" panose="020B0502040204020203" pitchFamily="34" charset="0"/>
              </a:rPr>
              <a:t>3xx: 	</a:t>
            </a:r>
            <a:r>
              <a:rPr lang="pl-PL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Redirection</a:t>
            </a:r>
            <a:endParaRPr lang="pl-PL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70000"/>
              </a:lnSpc>
            </a:pPr>
            <a:r>
              <a:rPr lang="pl-PL" sz="6000" dirty="0">
                <a:latin typeface="Segoe UI" panose="020B0502040204020203" pitchFamily="34" charset="0"/>
                <a:cs typeface="Segoe UI" panose="020B0502040204020203" pitchFamily="34" charset="0"/>
              </a:rPr>
              <a:t>4xx:	Client Error –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You did screw up</a:t>
            </a:r>
            <a:endParaRPr lang="pl-PL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70000"/>
              </a:lnSpc>
            </a:pPr>
            <a:r>
              <a:rPr lang="pl-PL" sz="6000" dirty="0">
                <a:latin typeface="Segoe UI" panose="020B0502040204020203" pitchFamily="34" charset="0"/>
                <a:cs typeface="Segoe UI" panose="020B0502040204020203" pitchFamily="34" charset="0"/>
              </a:rPr>
              <a:t>5xx:	Server Error – I </a:t>
            </a:r>
            <a:r>
              <a:rPr lang="pl-PL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did</a:t>
            </a:r>
            <a:r>
              <a:rPr lang="pl-PL" sz="6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screw</a:t>
            </a:r>
            <a:r>
              <a:rPr lang="pl-PL" sz="6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up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Endpoint routing - defining URLs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Support for HTTP verbs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Model binding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Content negotiation (JSON, XML, …)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Middleware / action filters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OAuth 2.0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ASP.NET Core Benefits for REST APIs</a:t>
            </a:r>
          </a:p>
        </p:txBody>
      </p:sp>
    </p:spTree>
    <p:extLst>
      <p:ext uri="{BB962C8B-B14F-4D97-AF65-F5344CB8AC3E}">
        <p14:creationId xmlns:p14="http://schemas.microsoft.com/office/powerpoint/2010/main" val="6936665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6695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Conventions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[</a:t>
            </a:r>
            <a:r>
              <a:rPr lang="en-US" sz="2032" spc="-1" dirty="0" err="1">
                <a:solidFill>
                  <a:srgbClr val="0C1937"/>
                </a:solidFill>
              </a:rPr>
              <a:t>ApiController</a:t>
            </a:r>
            <a:r>
              <a:rPr lang="en-US" sz="2032" spc="-1" dirty="0">
                <a:solidFill>
                  <a:srgbClr val="0C1937"/>
                </a:solidFill>
              </a:rPr>
              <a:t>]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ActionResult&lt;T&gt;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Convention definitions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Roslyn analyzers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Swagger support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SPA authentication with Identity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ASP.NET Core Benefits for REST APIs</a:t>
            </a:r>
          </a:p>
        </p:txBody>
      </p:sp>
    </p:spTree>
    <p:extLst>
      <p:ext uri="{BB962C8B-B14F-4D97-AF65-F5344CB8AC3E}">
        <p14:creationId xmlns:p14="http://schemas.microsoft.com/office/powerpoint/2010/main" val="24031999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APIs?</a:t>
            </a:r>
          </a:p>
        </p:txBody>
      </p:sp>
    </p:spTree>
    <p:extLst>
      <p:ext uri="{BB962C8B-B14F-4D97-AF65-F5344CB8AC3E}">
        <p14:creationId xmlns:p14="http://schemas.microsoft.com/office/powerpoint/2010/main" val="34351848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IActionResult, ActionResult&lt;T&gt;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View Models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Model / input validation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Exception handling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Logging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Paging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9752778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/>
              <a:t>HTTPS</a:t>
            </a:r>
          </a:p>
          <a:p>
            <a:r>
              <a:rPr lang="en-US" dirty="0"/>
              <a:t>OAuth 2.0</a:t>
            </a:r>
          </a:p>
          <a:p>
            <a:pPr lvl="1"/>
            <a:r>
              <a:rPr lang="en-US" dirty="0"/>
              <a:t>JWT token based authentication</a:t>
            </a:r>
          </a:p>
          <a:p>
            <a:r>
              <a:rPr lang="en-US" dirty="0"/>
              <a:t>Identity Server 4.0</a:t>
            </a:r>
          </a:p>
          <a:p>
            <a:pPr lvl="1"/>
            <a:r>
              <a:rPr lang="en-US" dirty="0">
                <a:hlinkClick r:id="rId2"/>
              </a:rPr>
              <a:t>https://identityserver.io/</a:t>
            </a:r>
            <a:endParaRPr lang="en-US" dirty="0"/>
          </a:p>
          <a:p>
            <a:r>
              <a:rPr lang="en-US" dirty="0"/>
              <a:t>Third party</a:t>
            </a:r>
          </a:p>
          <a:p>
            <a:pPr lvl="1"/>
            <a:r>
              <a:rPr lang="en-US" dirty="0"/>
              <a:t>Auth0 - </a:t>
            </a:r>
            <a:r>
              <a:rPr lang="en-US" dirty="0">
                <a:hlinkClick r:id="rId3"/>
              </a:rPr>
              <a:t>https://auth0.com/</a:t>
            </a:r>
            <a:endParaRPr lang="en-US" dirty="0"/>
          </a:p>
          <a:p>
            <a:pPr lvl="1"/>
            <a:r>
              <a:rPr lang="en-US" dirty="0"/>
              <a:t>Okta - </a:t>
            </a:r>
            <a:r>
              <a:rPr lang="en-US" dirty="0">
                <a:hlinkClick r:id="rId4"/>
              </a:rPr>
              <a:t>https://developer.okta.com/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658647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7880</TotalTime>
  <Words>994</Words>
  <Application>Microsoft Office PowerPoint</Application>
  <PresentationFormat>Widescreen</PresentationFormat>
  <Paragraphs>218</Paragraphs>
  <Slides>28</Slides>
  <Notes>7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Segoe UI</vt:lpstr>
      <vt:lpstr>Segoe UI Light</vt:lpstr>
      <vt:lpstr>Wingdings</vt:lpstr>
      <vt:lpstr>1_Dotnet_Template</vt:lpstr>
      <vt:lpstr>REST API</vt:lpstr>
      <vt:lpstr>REST(ful)</vt:lpstr>
      <vt:lpstr>HTTP REST CRUD</vt:lpstr>
      <vt:lpstr>PowerPoint Presentation</vt:lpstr>
      <vt:lpstr>Additional ASP.NET Core Benefits for REST APIs</vt:lpstr>
      <vt:lpstr>Additional ASP.NET Core Benefits for REST APIs</vt:lpstr>
      <vt:lpstr>Production-ready APIs?</vt:lpstr>
      <vt:lpstr>Best practices</vt:lpstr>
      <vt:lpstr>Security</vt:lpstr>
      <vt:lpstr>Testing</vt:lpstr>
      <vt:lpstr>Documentation</vt:lpstr>
      <vt:lpstr>Usage limiting</vt:lpstr>
      <vt:lpstr>Versioning</vt:lpstr>
      <vt:lpstr>Monitoring</vt:lpstr>
      <vt:lpstr>API Gateways</vt:lpstr>
      <vt:lpstr>gRPC</vt:lpstr>
      <vt:lpstr>PowerPoint Presentation</vt:lpstr>
      <vt:lpstr>What is gRPC?</vt:lpstr>
      <vt:lpstr>gRPC for the Web</vt:lpstr>
      <vt:lpstr>gRPC so  where?</vt:lpstr>
      <vt:lpstr>Contracts</vt:lpstr>
      <vt:lpstr>PowerPoint Presentation</vt:lpstr>
      <vt:lpstr>ProtoBuf is fast</vt:lpstr>
      <vt:lpstr>Matching communication to technology</vt:lpstr>
      <vt:lpstr>Closing up</vt:lpstr>
      <vt:lpstr>Summary</vt:lpstr>
      <vt:lpstr>Further reading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Joanna Lamch</cp:lastModifiedBy>
  <cp:revision>149</cp:revision>
  <cp:lastPrinted>2018-03-26T22:33:58Z</cp:lastPrinted>
  <dcterms:created xsi:type="dcterms:W3CDTF">2018-01-09T22:22:16Z</dcterms:created>
  <dcterms:modified xsi:type="dcterms:W3CDTF">2020-07-05T19:36:14Z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