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36"/>
  </p:notesMasterIdLst>
  <p:handoutMasterIdLst>
    <p:handoutMasterId r:id="rId37"/>
  </p:handoutMasterIdLst>
  <p:sldIdLst>
    <p:sldId id="317" r:id="rId5"/>
    <p:sldId id="914" r:id="rId6"/>
    <p:sldId id="915" r:id="rId7"/>
    <p:sldId id="868" r:id="rId8"/>
    <p:sldId id="256" r:id="rId9"/>
    <p:sldId id="257" r:id="rId10"/>
    <p:sldId id="900" r:id="rId11"/>
    <p:sldId id="907" r:id="rId12"/>
    <p:sldId id="908" r:id="rId13"/>
    <p:sldId id="909" r:id="rId14"/>
    <p:sldId id="910" r:id="rId15"/>
    <p:sldId id="905" r:id="rId16"/>
    <p:sldId id="912" r:id="rId17"/>
    <p:sldId id="911" r:id="rId18"/>
    <p:sldId id="906" r:id="rId19"/>
    <p:sldId id="913" r:id="rId20"/>
    <p:sldId id="869" r:id="rId21"/>
    <p:sldId id="897" r:id="rId22"/>
    <p:sldId id="870" r:id="rId23"/>
    <p:sldId id="872" r:id="rId24"/>
    <p:sldId id="875" r:id="rId25"/>
    <p:sldId id="874" r:id="rId26"/>
    <p:sldId id="894" r:id="rId27"/>
    <p:sldId id="895" r:id="rId28"/>
    <p:sldId id="892" r:id="rId29"/>
    <p:sldId id="893" r:id="rId30"/>
    <p:sldId id="903" r:id="rId31"/>
    <p:sldId id="904" r:id="rId32"/>
    <p:sldId id="901" r:id="rId33"/>
    <p:sldId id="902" r:id="rId34"/>
    <p:sldId id="856" r:id="rId3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D9D9D9"/>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699" autoAdjust="0"/>
  </p:normalViewPr>
  <p:slideViewPr>
    <p:cSldViewPr snapToGrid="0">
      <p:cViewPr varScale="1">
        <p:scale>
          <a:sx n="85" d="100"/>
          <a:sy n="85" d="100"/>
        </p:scale>
        <p:origin x="1306" y="57"/>
      </p:cViewPr>
      <p:guideLst/>
    </p:cSldViewPr>
  </p:slideViewPr>
  <p:notesTextViewPr>
    <p:cViewPr>
      <p:scale>
        <a:sx n="1" d="1"/>
        <a:sy n="1" d="1"/>
      </p:scale>
      <p:origin x="0" y="0"/>
    </p:cViewPr>
  </p:notesText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7/6/2020</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
        <p:nvSpPr>
          <p:cNvPr id="5" name="Header Placeholder 10">
            <a:extLst>
              <a:ext uri="{FF2B5EF4-FFF2-40B4-BE49-F238E27FC236}">
                <a16:creationId xmlns:a16="http://schemas.microsoft.com/office/drawing/2014/main" id="{FF939A78-2FF4-470E-8E9D-B65CE1E86397}"/>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5062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BA" sz="1200" dirty="0"/>
              <a:t>API Analyzers - Microsoft.AspNetCore.Mvc.Api.Analyzers </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288218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00000"/>
                </a:solidFill>
                <a:effectLst/>
                <a:latin typeface="-apple-system"/>
              </a:rPr>
              <a:t>Client–server</a:t>
            </a:r>
            <a:r>
              <a:rPr lang="en-US" b="0" i="0" dirty="0">
                <a:solidFill>
                  <a:srgbClr val="000000"/>
                </a:solidFill>
                <a:effectLst/>
                <a:latin typeface="-apple-system"/>
              </a:rPr>
              <a:t> – By separating the user interface concerns from the data storage concerns, we improve the portability of the user interface across multiple platforms and improve scalability by simplifying the server components.</a:t>
            </a:r>
          </a:p>
          <a:p>
            <a:pPr algn="l">
              <a:buFont typeface="+mj-lt"/>
              <a:buAutoNum type="arabicPeriod"/>
            </a:pPr>
            <a:r>
              <a:rPr lang="en-US" b="1" i="0" dirty="0">
                <a:solidFill>
                  <a:srgbClr val="000000"/>
                </a:solidFill>
                <a:effectLst/>
                <a:latin typeface="-apple-system"/>
              </a:rPr>
              <a:t>Stateless</a:t>
            </a:r>
            <a:r>
              <a:rPr lang="en-US" b="0" i="0" dirty="0">
                <a:solidFill>
                  <a:srgbClr val="000000"/>
                </a:solidFill>
                <a:effectLst/>
                <a:latin typeface="-apple-system"/>
              </a:rPr>
              <a:t> – Each request from client to server must contain all of the information necessary to understand the request, and cannot take advantage of any stored context on the server. Session state is therefore kept entirely on the client.</a:t>
            </a:r>
          </a:p>
          <a:p>
            <a:pPr algn="l">
              <a:buFont typeface="+mj-lt"/>
              <a:buAutoNum type="arabicPeriod"/>
            </a:pPr>
            <a:r>
              <a:rPr lang="en-US" b="1" i="0" dirty="0">
                <a:solidFill>
                  <a:srgbClr val="000000"/>
                </a:solidFill>
                <a:effectLst/>
                <a:latin typeface="-apple-system"/>
              </a:rPr>
              <a:t>Cacheable</a:t>
            </a:r>
            <a:r>
              <a:rPr lang="en-US" b="0" i="0" dirty="0">
                <a:solidFill>
                  <a:srgbClr val="000000"/>
                </a:solidFill>
                <a:effectLst/>
                <a:latin typeface="-apple-system"/>
              </a:rPr>
              <a:t> – Cache constraints require that the data within a response to a request be implicitly or explicitly labeled as cacheable or non-cacheable. If a response is cacheable, then a client cache is given the right to reuse that response data for later, equivalent requests.</a:t>
            </a:r>
          </a:p>
          <a:p>
            <a:pPr algn="l">
              <a:buFont typeface="+mj-lt"/>
              <a:buAutoNum type="arabicPeriod"/>
            </a:pPr>
            <a:r>
              <a:rPr lang="en-US" b="1" i="0" dirty="0">
                <a:solidFill>
                  <a:srgbClr val="000000"/>
                </a:solidFill>
                <a:effectLst/>
                <a:latin typeface="-apple-system"/>
              </a:rPr>
              <a:t>Uniform interface</a:t>
            </a:r>
            <a:r>
              <a:rPr lang="en-US" b="0" i="0" dirty="0">
                <a:solidFill>
                  <a:srgbClr val="000000"/>
                </a:solidFill>
                <a:effectLst/>
                <a:latin typeface="-apple-system"/>
              </a:rPr>
              <a:t> – 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l">
              <a:buFont typeface="+mj-lt"/>
              <a:buAutoNum type="arabicPeriod"/>
            </a:pPr>
            <a:r>
              <a:rPr lang="en-US" b="1" i="0" dirty="0">
                <a:solidFill>
                  <a:srgbClr val="000000"/>
                </a:solidFill>
                <a:effectLst/>
                <a:latin typeface="-apple-system"/>
              </a:rPr>
              <a:t>Layered system</a:t>
            </a:r>
            <a:r>
              <a:rPr lang="en-US" b="0" i="0" dirty="0">
                <a:solidFill>
                  <a:srgbClr val="000000"/>
                </a:solidFill>
                <a:effectLst/>
                <a:latin typeface="-apple-system"/>
              </a:rPr>
              <a:t> – The layered system style allows an architecture to be composed of hierarchical layers by constraining component behavior such that each component cannot “see” beyond the immediate layer with which they are interacting.</a:t>
            </a:r>
          </a:p>
          <a:p>
            <a:pPr algn="l">
              <a:buFont typeface="+mj-lt"/>
              <a:buAutoNum type="arabicPeriod"/>
            </a:pPr>
            <a:r>
              <a:rPr lang="en-US" b="1" i="0" dirty="0">
                <a:solidFill>
                  <a:srgbClr val="000000"/>
                </a:solidFill>
                <a:effectLst/>
                <a:latin typeface="-apple-system"/>
              </a:rPr>
              <a:t>Code on demand (optional)</a:t>
            </a:r>
            <a:r>
              <a:rPr lang="en-US" b="0" i="0" dirty="0">
                <a:solidFill>
                  <a:srgbClr val="000000"/>
                </a:solidFill>
                <a:effectLst/>
                <a:latin typeface="-apple-system"/>
              </a:rPr>
              <a:t> – REST allows client functionality to be extended by downloading and executing code in the form of applets or scripts. This simplifies clients by reducing the number of features required to be pre-implemented.</a:t>
            </a:r>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314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Tak</a:t>
            </a:r>
            <a:r>
              <a:rPr lang="en-US" dirty="0"/>
              <a:t> </a:t>
            </a:r>
            <a:r>
              <a:rPr lang="en-US" dirty="0" err="1"/>
              <a:t>naprawde</a:t>
            </a:r>
            <a:r>
              <a:rPr lang="en-US" dirty="0"/>
              <a:t> </a:t>
            </a:r>
            <a:r>
              <a:rPr lang="en-US" dirty="0" err="1"/>
              <a:t>wszystkie</a:t>
            </a:r>
            <a:r>
              <a:rPr lang="en-US" dirty="0"/>
              <a:t> </a:t>
            </a:r>
            <a:r>
              <a:rPr lang="en-US" dirty="0" err="1"/>
              <a:t>wojny</a:t>
            </a:r>
            <a:r>
              <a:rPr lang="en-US" dirty="0"/>
              <a:t> o rest </a:t>
            </a:r>
            <a:r>
              <a:rPr lang="en-US" dirty="0" err="1"/>
              <a:t>sa</a:t>
            </a:r>
            <a:r>
              <a:rPr lang="en-US" dirty="0"/>
              <a:t> bez </a:t>
            </a:r>
            <a:r>
              <a:rPr lang="en-US" dirty="0" err="1"/>
              <a:t>sensu</a:t>
            </a:r>
            <a:r>
              <a:rPr lang="en-US" dirty="0"/>
              <a:t> :D</a:t>
            </a:r>
          </a:p>
          <a:p>
            <a:r>
              <a:rPr lang="en-US" dirty="0" err="1"/>
              <a:t>Wykorzystuje</a:t>
            </a:r>
            <a:r>
              <a:rPr lang="en-US" dirty="0"/>
              <a:t> </a:t>
            </a:r>
            <a:r>
              <a:rPr lang="en-US" dirty="0" err="1"/>
              <a:t>sie</a:t>
            </a:r>
            <a:r>
              <a:rPr lang="en-US" dirty="0"/>
              <a:t> HTTP ale to z </a:t>
            </a:r>
            <a:r>
              <a:rPr lang="en-US" dirty="0" err="1"/>
              <a:t>wygody</a:t>
            </a:r>
            <a:r>
              <a:rPr lang="en-US" dirty="0"/>
              <a:t> </a:t>
            </a:r>
            <a:r>
              <a:rPr lang="en-US" dirty="0" err="1"/>
              <a:t>porownania</a:t>
            </a:r>
            <a:r>
              <a:rPr lang="en-US" dirty="0"/>
              <a:t>. Ale </a:t>
            </a:r>
            <a:r>
              <a:rPr lang="en-US" dirty="0" err="1"/>
              <a:t>nie</a:t>
            </a:r>
            <a:r>
              <a:rPr lang="en-US" dirty="0"/>
              <a:t> </a:t>
            </a:r>
            <a:r>
              <a:rPr lang="en-US" dirty="0" err="1"/>
              <a:t>dlatego</a:t>
            </a:r>
            <a:r>
              <a:rPr lang="en-US" dirty="0"/>
              <a:t> </a:t>
            </a:r>
            <a:r>
              <a:rPr lang="en-US" dirty="0" err="1"/>
              <a:t>ze</a:t>
            </a:r>
            <a:r>
              <a:rPr lang="en-US" dirty="0"/>
              <a:t> </a:t>
            </a:r>
            <a:r>
              <a:rPr lang="en-US" dirty="0" err="1"/>
              <a:t>tak</a:t>
            </a:r>
            <a:r>
              <a:rPr lang="en-US" dirty="0"/>
              <a:t> ma </a:t>
            </a:r>
            <a:r>
              <a:rPr lang="en-US" dirty="0" err="1"/>
              <a:t>byc</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367786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133709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1454952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233558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321789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22</a:t>
            </a:fld>
            <a:endParaRPr lang="en-US"/>
          </a:p>
        </p:txBody>
      </p:sp>
    </p:spTree>
    <p:extLst>
      <p:ext uri="{BB962C8B-B14F-4D97-AF65-F5344CB8AC3E}">
        <p14:creationId xmlns:p14="http://schemas.microsoft.com/office/powerpoint/2010/main" val="1223299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1281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2020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8801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259086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680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96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94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D16-4B12-425A-891B-2395FBB18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3AA66-7A29-4DA7-B63A-46F355563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2EE10-7EAB-4EB9-912B-6DCAE602D7F0}"/>
              </a:ext>
            </a:extLst>
          </p:cNvPr>
          <p:cNvSpPr>
            <a:spLocks noGrp="1"/>
          </p:cNvSpPr>
          <p:nvPr>
            <p:ph type="dt" sz="half" idx="10"/>
          </p:nvPr>
        </p:nvSpPr>
        <p:spPr/>
        <p:txBody>
          <a:bodyPr/>
          <a:lstStyle/>
          <a:p>
            <a:fld id="{9184DA70-C731-4C70-880D-CCD4705E623C}" type="datetime1">
              <a:rPr lang="en-US" smtClean="0"/>
              <a:t>7/6/2020</a:t>
            </a:fld>
            <a:endParaRPr lang="en-US" dirty="0"/>
          </a:p>
        </p:txBody>
      </p:sp>
      <p:sp>
        <p:nvSpPr>
          <p:cNvPr id="5" name="Footer Placeholder 4">
            <a:extLst>
              <a:ext uri="{FF2B5EF4-FFF2-40B4-BE49-F238E27FC236}">
                <a16:creationId xmlns:a16="http://schemas.microsoft.com/office/drawing/2014/main" id="{EB3B9C77-1033-4383-8558-9E144B1A77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476A58-6FE3-4C56-8765-FB9D9F22D3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45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BB46-7EE7-493C-ABB6-1E278D4EC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2CD0E-8EFD-418D-9056-05D328C9B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BAD75-9967-45FB-BCE5-8060A058278F}"/>
              </a:ext>
            </a:extLst>
          </p:cNvPr>
          <p:cNvSpPr>
            <a:spLocks noGrp="1"/>
          </p:cNvSpPr>
          <p:nvPr>
            <p:ph type="dt" sz="half" idx="10"/>
          </p:nvPr>
        </p:nvSpPr>
        <p:spPr/>
        <p:txBody>
          <a:bodyPr/>
          <a:lstStyle/>
          <a:p>
            <a:fld id="{4BE1D723-8F53-4F53-90B0-1982A396982E}" type="datetime1">
              <a:rPr lang="en-US" smtClean="0"/>
              <a:t>7/6/2020</a:t>
            </a:fld>
            <a:endParaRPr lang="en-US" dirty="0"/>
          </a:p>
        </p:txBody>
      </p:sp>
      <p:sp>
        <p:nvSpPr>
          <p:cNvPr id="5" name="Footer Placeholder 4">
            <a:extLst>
              <a:ext uri="{FF2B5EF4-FFF2-40B4-BE49-F238E27FC236}">
                <a16:creationId xmlns:a16="http://schemas.microsoft.com/office/drawing/2014/main" id="{6955DAD9-D0F6-4B16-A279-1DE9B04F8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35BF05-F3EE-4BD7-98CD-110F58DD15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77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867500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069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9503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204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287144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44356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13827421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6038654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auth0.com/" TargetMode="External"/><Relationship Id="rId2" Type="http://schemas.openxmlformats.org/officeDocument/2006/relationships/hyperlink" Target="https://identityserver.io/" TargetMode="External"/><Relationship Id="rId1" Type="http://schemas.openxmlformats.org/officeDocument/2006/relationships/slideLayout" Target="../slideLayouts/slideLayout3.xml"/><Relationship Id="rId4" Type="http://schemas.openxmlformats.org/officeDocument/2006/relationships/hyperlink" Target="https://developer.okta.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loader.io/"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websurge.west-wind.com/" TargetMode="External"/><Relationship Id="rId5" Type="http://schemas.openxmlformats.org/officeDocument/2006/relationships/hyperlink" Target="https://gatling.io/" TargetMode="External"/><Relationship Id="rId4" Type="http://schemas.openxmlformats.org/officeDocument/2006/relationships/hyperlink" Target="https://artillery.io/"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agger.io/"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openapis.org/"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stefanprodan/AspNetCoreRateLimit"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newrelic.com/" TargetMode="External"/><Relationship Id="rId2" Type="http://schemas.openxmlformats.org/officeDocument/2006/relationships/hyperlink" Target="https://github.com/Xabaril/AspNetCore.Diagnostics.HealthChecks/" TargetMode="External"/><Relationship Id="rId1" Type="http://schemas.openxmlformats.org/officeDocument/2006/relationships/slideLayout" Target="../slideLayouts/slideLayout3.xml"/><Relationship Id="rId6" Type="http://schemas.openxmlformats.org/officeDocument/2006/relationships/hyperlink" Target="https://www.runscope.com/" TargetMode="External"/><Relationship Id="rId5" Type="http://schemas.openxmlformats.org/officeDocument/2006/relationships/hyperlink" Target="https://www.monitis.com/" TargetMode="External"/><Relationship Id="rId4" Type="http://schemas.openxmlformats.org/officeDocument/2006/relationships/hyperlink" Target="https://stackify.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github.com/v3/" TargetMode="External"/><Relationship Id="rId3" Type="http://schemas.openxmlformats.org/officeDocument/2006/relationships/hyperlink" Target="https://ionwg.org/" TargetMode="External"/><Relationship Id="rId7" Type="http://schemas.openxmlformats.org/officeDocument/2006/relationships/hyperlink" Target="https://dev.twitter.com/rest/public" TargetMode="External"/><Relationship Id="rId2" Type="http://schemas.openxmlformats.org/officeDocument/2006/relationships/hyperlink" Target="https://github.com/microsoft/api-guidelines" TargetMode="External"/><Relationship Id="rId1" Type="http://schemas.openxmlformats.org/officeDocument/2006/relationships/slideLayout" Target="../slideLayouts/slideLayout3.xml"/><Relationship Id="rId6" Type="http://schemas.openxmlformats.org/officeDocument/2006/relationships/hyperlink" Target="http://graphql.org/" TargetMode="External"/><Relationship Id="rId5" Type="http://schemas.openxmlformats.org/officeDocument/2006/relationships/hyperlink" Target="http://json-schema.org/" TargetMode="External"/><Relationship Id="rId10" Type="http://schemas.openxmlformats.org/officeDocument/2006/relationships/hyperlink" Target="https://www.twilio.com/docs/api/rest" TargetMode="External"/><Relationship Id="rId4" Type="http://schemas.openxmlformats.org/officeDocument/2006/relationships/hyperlink" Target="http://jsonapi.org/" TargetMode="External"/><Relationship Id="rId9" Type="http://schemas.openxmlformats.org/officeDocument/2006/relationships/hyperlink" Target="https://stripe.com/docs/ap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REST API</a:t>
            </a:r>
          </a:p>
        </p:txBody>
      </p:sp>
      <p:sp>
        <p:nvSpPr>
          <p:cNvPr id="6" name="Text Placeholder 5">
            <a:extLst>
              <a:ext uri="{FF2B5EF4-FFF2-40B4-BE49-F238E27FC236}">
                <a16:creationId xmlns:a16="http://schemas.microsoft.com/office/drawing/2014/main" id="{96E30D7E-0B54-4079-928E-0FF0F0AE405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97E41D-3500-4DFA-8AEE-D95336BDE727}"/>
              </a:ext>
            </a:extLst>
          </p:cNvPr>
          <p:cNvSpPr>
            <a:spLocks noGrp="1"/>
          </p:cNvSpPr>
          <p:nvPr>
            <p:ph type="body" sz="quarter" idx="10"/>
          </p:nvPr>
        </p:nvSpPr>
        <p:spPr>
          <a:xfrm>
            <a:off x="269239" y="1189177"/>
            <a:ext cx="11653523" cy="2598147"/>
          </a:xfrm>
        </p:spPr>
        <p:txBody>
          <a:bodyPr/>
          <a:lstStyle/>
          <a:p>
            <a:r>
              <a:rPr lang="pl-PL" dirty="0"/>
              <a:t>HTTP/2 – most </a:t>
            </a:r>
            <a:r>
              <a:rPr lang="pl-PL" dirty="0" err="1"/>
              <a:t>browsers</a:t>
            </a:r>
            <a:r>
              <a:rPr lang="pl-PL" dirty="0"/>
              <a:t> </a:t>
            </a:r>
            <a:r>
              <a:rPr lang="pl-PL" dirty="0" err="1"/>
              <a:t>don’t</a:t>
            </a:r>
            <a:r>
              <a:rPr lang="pl-PL" dirty="0"/>
              <a:t> suport </a:t>
            </a:r>
            <a:r>
              <a:rPr lang="pl-PL" dirty="0" err="1"/>
              <a:t>it</a:t>
            </a:r>
            <a:r>
              <a:rPr lang="pl-PL" dirty="0"/>
              <a:t> </a:t>
            </a:r>
            <a:r>
              <a:rPr lang="pl-PL" dirty="0" err="1"/>
              <a:t>yet</a:t>
            </a:r>
            <a:endParaRPr lang="pl-PL" dirty="0"/>
          </a:p>
          <a:p>
            <a:r>
              <a:rPr lang="pl-PL" dirty="0" err="1"/>
              <a:t>Binary</a:t>
            </a:r>
            <a:r>
              <a:rPr lang="pl-PL" dirty="0"/>
              <a:t> format – </a:t>
            </a:r>
            <a:r>
              <a:rPr lang="pl-PL" dirty="0" err="1"/>
              <a:t>harder</a:t>
            </a:r>
            <a:r>
              <a:rPr lang="pl-PL" dirty="0"/>
              <a:t> for JS to </a:t>
            </a:r>
            <a:r>
              <a:rPr lang="pl-PL" dirty="0" err="1"/>
              <a:t>parse</a:t>
            </a:r>
            <a:endParaRPr lang="pl-PL" dirty="0"/>
          </a:p>
          <a:p>
            <a:r>
              <a:rPr lang="pl-PL" dirty="0" err="1"/>
              <a:t>Required</a:t>
            </a:r>
            <a:r>
              <a:rPr lang="pl-PL" dirty="0"/>
              <a:t> </a:t>
            </a:r>
            <a:r>
              <a:rPr lang="pl-PL" dirty="0" err="1"/>
              <a:t>contracts</a:t>
            </a:r>
            <a:r>
              <a:rPr lang="pl-PL" dirty="0"/>
              <a:t> – </a:t>
            </a:r>
            <a:r>
              <a:rPr lang="pl-PL" dirty="0" err="1"/>
              <a:t>that’s</a:t>
            </a:r>
            <a:r>
              <a:rPr lang="pl-PL" dirty="0"/>
              <a:t> not </a:t>
            </a:r>
            <a:r>
              <a:rPr lang="pl-PL" dirty="0" err="1"/>
              <a:t>so</a:t>
            </a:r>
            <a:r>
              <a:rPr lang="pl-PL" dirty="0"/>
              <a:t> </a:t>
            </a:r>
            <a:r>
              <a:rPr lang="pl-PL" dirty="0" err="1"/>
              <a:t>great</a:t>
            </a:r>
            <a:r>
              <a:rPr lang="pl-PL" dirty="0"/>
              <a:t> for Web </a:t>
            </a:r>
            <a:r>
              <a:rPr lang="pl-PL" dirty="0" err="1"/>
              <a:t>apps</a:t>
            </a:r>
            <a:endParaRPr lang="en-US" dirty="0"/>
          </a:p>
        </p:txBody>
      </p:sp>
      <p:sp>
        <p:nvSpPr>
          <p:cNvPr id="3" name="Title 2">
            <a:extLst>
              <a:ext uri="{FF2B5EF4-FFF2-40B4-BE49-F238E27FC236}">
                <a16:creationId xmlns:a16="http://schemas.microsoft.com/office/drawing/2014/main" id="{B4D790DE-26C2-4810-B2B5-8913FEEF39C2}"/>
              </a:ext>
            </a:extLst>
          </p:cNvPr>
          <p:cNvSpPr>
            <a:spLocks noGrp="1"/>
          </p:cNvSpPr>
          <p:nvPr>
            <p:ph type="title"/>
          </p:nvPr>
        </p:nvSpPr>
        <p:spPr/>
        <p:txBody>
          <a:bodyPr/>
          <a:lstStyle/>
          <a:p>
            <a:r>
              <a:rPr lang="pl-PL" dirty="0" err="1"/>
              <a:t>gRPC</a:t>
            </a:r>
            <a:r>
              <a:rPr lang="pl-PL" dirty="0"/>
              <a:t> for the Web</a:t>
            </a:r>
            <a:endParaRPr lang="en-US" dirty="0"/>
          </a:p>
        </p:txBody>
      </p:sp>
    </p:spTree>
    <p:extLst>
      <p:ext uri="{BB962C8B-B14F-4D97-AF65-F5344CB8AC3E}">
        <p14:creationId xmlns:p14="http://schemas.microsoft.com/office/powerpoint/2010/main" val="12468954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CD1B02-2E0F-483D-8335-EA77C2F44CD3}"/>
              </a:ext>
            </a:extLst>
          </p:cNvPr>
          <p:cNvPicPr>
            <a:picLocks noChangeAspect="1"/>
          </p:cNvPicPr>
          <p:nvPr/>
        </p:nvPicPr>
        <p:blipFill>
          <a:blip r:embed="rId2"/>
          <a:stretch>
            <a:fillRect/>
          </a:stretch>
        </p:blipFill>
        <p:spPr>
          <a:xfrm>
            <a:off x="6259899" y="3244291"/>
            <a:ext cx="5662863" cy="3539289"/>
          </a:xfrm>
          <a:prstGeom prst="rect">
            <a:avLst/>
          </a:prstGeom>
        </p:spPr>
      </p:pic>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2055114"/>
          </a:xfrm>
        </p:spPr>
        <p:txBody>
          <a:bodyPr/>
          <a:lstStyle/>
          <a:p>
            <a:r>
              <a:rPr lang="pl-PL" dirty="0" err="1"/>
              <a:t>IoT</a:t>
            </a:r>
            <a:endParaRPr lang="pl-PL" dirty="0"/>
          </a:p>
          <a:p>
            <a:r>
              <a:rPr lang="pl-PL" dirty="0" err="1"/>
              <a:t>Containers</a:t>
            </a:r>
            <a:endParaRPr lang="pl-PL" dirty="0"/>
          </a:p>
          <a:p>
            <a:r>
              <a:rPr lang="pl-PL" dirty="0"/>
              <a:t>Service to service </a:t>
            </a:r>
            <a:r>
              <a:rPr lang="pl-PL" dirty="0" err="1"/>
              <a:t>communication</a:t>
            </a:r>
            <a:endParaRPr lang="en-US" dirty="0"/>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t>gRPC</a:t>
            </a:r>
            <a:r>
              <a:rPr lang="pl-PL" dirty="0"/>
              <a:t> </a:t>
            </a:r>
            <a:r>
              <a:rPr lang="pl-PL" dirty="0" err="1"/>
              <a:t>so</a:t>
            </a:r>
            <a:r>
              <a:rPr lang="pl-PL" dirty="0"/>
              <a:t>  </a:t>
            </a:r>
            <a:r>
              <a:rPr lang="pl-PL" dirty="0" err="1"/>
              <a:t>where</a:t>
            </a:r>
            <a:r>
              <a:rPr lang="pl-PL" dirty="0"/>
              <a:t>?</a:t>
            </a:r>
            <a:endParaRPr lang="en-US" dirty="0"/>
          </a:p>
        </p:txBody>
      </p:sp>
    </p:spTree>
    <p:extLst>
      <p:ext uri="{BB962C8B-B14F-4D97-AF65-F5344CB8AC3E}">
        <p14:creationId xmlns:p14="http://schemas.microsoft.com/office/powerpoint/2010/main" val="18621650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DE490B-F088-41A7-AEAF-080AF5034446}"/>
              </a:ext>
            </a:extLst>
          </p:cNvPr>
          <p:cNvSpPr>
            <a:spLocks noGrp="1"/>
          </p:cNvSpPr>
          <p:nvPr>
            <p:ph type="body" sz="quarter" idx="10"/>
          </p:nvPr>
        </p:nvSpPr>
        <p:spPr>
          <a:xfrm>
            <a:off x="269239" y="1189177"/>
            <a:ext cx="11653523" cy="2598147"/>
          </a:xfrm>
        </p:spPr>
        <p:txBody>
          <a:bodyPr/>
          <a:lstStyle/>
          <a:p>
            <a:pPr marL="0" indent="0">
              <a:buNone/>
            </a:pPr>
            <a:r>
              <a:rPr lang="pl-PL" dirty="0" err="1"/>
              <a:t>Generated</a:t>
            </a:r>
            <a:r>
              <a:rPr lang="pl-PL" dirty="0"/>
              <a:t> </a:t>
            </a:r>
            <a:r>
              <a:rPr lang="pl-PL" dirty="0" err="1"/>
              <a:t>clients</a:t>
            </a:r>
            <a:r>
              <a:rPr lang="pl-PL" dirty="0"/>
              <a:t>/</a:t>
            </a:r>
            <a:r>
              <a:rPr lang="pl-PL" dirty="0" err="1"/>
              <a:t>servers</a:t>
            </a:r>
            <a:endParaRPr lang="pl-PL" dirty="0"/>
          </a:p>
          <a:p>
            <a:r>
              <a:rPr lang="pl-PL" dirty="0" err="1"/>
              <a:t>Uses</a:t>
            </a:r>
            <a:r>
              <a:rPr lang="pl-PL" dirty="0"/>
              <a:t> </a:t>
            </a:r>
            <a:r>
              <a:rPr lang="pl-PL" dirty="0" err="1"/>
              <a:t>interface</a:t>
            </a:r>
            <a:r>
              <a:rPr lang="pl-PL" dirty="0"/>
              <a:t> definitione </a:t>
            </a:r>
            <a:r>
              <a:rPr lang="pl-PL" dirty="0" err="1"/>
              <a:t>language</a:t>
            </a:r>
            <a:br>
              <a:rPr lang="pl-PL" dirty="0"/>
            </a:br>
            <a:r>
              <a:rPr lang="pl-PL" dirty="0" err="1"/>
              <a:t>Protocol</a:t>
            </a:r>
            <a:r>
              <a:rPr lang="pl-PL" dirty="0"/>
              <a:t> </a:t>
            </a:r>
            <a:r>
              <a:rPr lang="pl-PL" dirty="0" err="1"/>
              <a:t>Buffers</a:t>
            </a:r>
            <a:r>
              <a:rPr lang="pl-PL" dirty="0"/>
              <a:t> (</a:t>
            </a:r>
            <a:r>
              <a:rPr lang="pl-PL" dirty="0" err="1"/>
              <a:t>ProtoBuf</a:t>
            </a:r>
            <a:r>
              <a:rPr lang="pl-PL" dirty="0"/>
              <a:t>)</a:t>
            </a:r>
          </a:p>
          <a:p>
            <a:r>
              <a:rPr lang="pl-PL" dirty="0"/>
              <a:t>Language independent</a:t>
            </a:r>
            <a:endParaRPr lang="en-US" dirty="0"/>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pl-PL" dirty="0" err="1"/>
              <a:t>Contracts</a:t>
            </a:r>
            <a:endParaRPr lang="en-US" dirty="0"/>
          </a:p>
        </p:txBody>
      </p:sp>
      <p:sp>
        <p:nvSpPr>
          <p:cNvPr id="14" name="TextBox 13">
            <a:extLst>
              <a:ext uri="{FF2B5EF4-FFF2-40B4-BE49-F238E27FC236}">
                <a16:creationId xmlns:a16="http://schemas.microsoft.com/office/drawing/2014/main" id="{3234A106-382E-409A-BA24-420B6BBFF589}"/>
              </a:ext>
            </a:extLst>
          </p:cNvPr>
          <p:cNvSpPr txBox="1"/>
          <p:nvPr/>
        </p:nvSpPr>
        <p:spPr>
          <a:xfrm>
            <a:off x="0" y="6898325"/>
            <a:ext cx="6653604"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
        <p:nvSpPr>
          <p:cNvPr id="15" name="Rectangle 9">
            <a:extLst>
              <a:ext uri="{FF2B5EF4-FFF2-40B4-BE49-F238E27FC236}">
                <a16:creationId xmlns:a16="http://schemas.microsoft.com/office/drawing/2014/main" id="{5A0944E0-B10B-490A-A7A1-66CCD42E8C00}"/>
              </a:ext>
            </a:extLst>
          </p:cNvPr>
          <p:cNvSpPr>
            <a:spLocks noChangeArrowheads="1"/>
          </p:cNvSpPr>
          <p:nvPr/>
        </p:nvSpPr>
        <p:spPr bwMode="auto">
          <a:xfrm>
            <a:off x="4826934" y="3865497"/>
            <a:ext cx="10687519" cy="2954655"/>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urier New" panose="02070309020205020404" pitchFamily="49" charset="0"/>
              </a:rPr>
              <a:t>message</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1" i="0" u="none" strike="noStrike" cap="none" normalizeH="0" baseline="0" dirty="0">
                <a:ln>
                  <a:noFill/>
                </a:ln>
                <a:solidFill>
                  <a:srgbClr val="00AA88"/>
                </a:solidFill>
                <a:effectLst/>
                <a:latin typeface="Courier New" panose="02070309020205020404" pitchFamily="49" charset="0"/>
              </a:rPr>
              <a:t>Person</a:t>
            </a:r>
            <a:r>
              <a:rPr kumimoji="0" lang="en-US" altLang="en-US" sz="3200" b="0" i="0" u="none" strike="noStrike" cap="none" normalizeH="0" baseline="0" dirty="0">
                <a:ln>
                  <a:noFill/>
                </a:ln>
                <a:solidFill>
                  <a:srgbClr val="4A4A4A"/>
                </a:solidFill>
                <a:effectLst/>
                <a:latin typeface="Courier New" panose="02070309020205020404" pitchFamily="49" charset="0"/>
              </a:rPr>
              <a:t> </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string</a:t>
            </a:r>
            <a:r>
              <a:rPr kumimoji="0" lang="en-US" altLang="en-US" sz="3200" b="0" i="0" u="none" strike="noStrike" cap="none" normalizeH="0" baseline="0" dirty="0">
                <a:ln>
                  <a:noFill/>
                </a:ln>
                <a:solidFill>
                  <a:srgbClr val="4A4A4A"/>
                </a:solidFill>
                <a:effectLst/>
                <a:latin typeface="Courier New" panose="02070309020205020404" pitchFamily="49" charset="0"/>
              </a:rPr>
              <a:t> name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1</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int32</a:t>
            </a:r>
            <a:r>
              <a:rPr kumimoji="0" lang="en-US" altLang="en-US" sz="3200" b="0" i="0" u="none" strike="noStrike" cap="none" normalizeH="0" baseline="0" dirty="0">
                <a:ln>
                  <a:noFill/>
                </a:ln>
                <a:solidFill>
                  <a:srgbClr val="4A4A4A"/>
                </a:solidFill>
                <a:effectLst/>
                <a:latin typeface="Courier New" panose="02070309020205020404" pitchFamily="49" charset="0"/>
              </a:rPr>
              <a:t> id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2</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bool</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err="1">
                <a:ln>
                  <a:noFill/>
                </a:ln>
                <a:solidFill>
                  <a:srgbClr val="4A4A4A"/>
                </a:solidFill>
                <a:effectLst/>
                <a:latin typeface="Courier New" panose="02070309020205020404" pitchFamily="49" charset="0"/>
              </a:rPr>
              <a:t>has_ponycopter</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3</a:t>
            </a: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3200" b="0" i="0" u="none" strike="noStrike" cap="none" normalizeH="0" baseline="0" dirty="0">
                <a:ln>
                  <a:noFill/>
                </a:ln>
                <a:solidFill>
                  <a:srgbClr val="AA0000"/>
                </a:solidFill>
                <a:effectLst/>
                <a:latin typeface="Courier New" panose="02070309020205020404" pitchFamily="49" charset="0"/>
              </a:rPr>
              <a:t> </a:t>
            </a:r>
            <a:endParaRPr kumimoji="0" lang="pl-PL" altLang="en-US" sz="32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906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service</a:t>
            </a:r>
            <a:r>
              <a:rPr kumimoji="0" lang="en-US" altLang="en-US" sz="2800" b="0" i="0" u="none" strike="noStrike" cap="none" normalizeH="0" baseline="0" dirty="0">
                <a:ln>
                  <a:noFill/>
                </a:ln>
                <a:solidFill>
                  <a:srgbClr val="4A4A4A"/>
                </a:solidFill>
                <a:effectLst/>
                <a:latin typeface="Courier New" panose="02070309020205020404" pitchFamily="49" charset="0"/>
              </a:rPr>
              <a:t> Greeter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0099FF"/>
                </a:solidFill>
                <a:effectLst/>
                <a:latin typeface="Courier New" panose="02070309020205020404" pitchFamily="49" charset="0"/>
              </a:rPr>
              <a:t>   </a:t>
            </a:r>
            <a:r>
              <a:rPr kumimoji="0" lang="en-US" altLang="en-US" sz="2800" b="0" i="1" u="none" strike="noStrike" cap="none" normalizeH="0" baseline="0" dirty="0">
                <a:ln>
                  <a:noFill/>
                </a:ln>
                <a:solidFill>
                  <a:srgbClr val="0099FF"/>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6699"/>
                </a:solidFill>
                <a:effectLst/>
                <a:latin typeface="Courier New" panose="02070309020205020404" pitchFamily="49" charset="0"/>
              </a:rPr>
              <a:t>   </a:t>
            </a:r>
            <a:r>
              <a:rPr kumimoji="0" lang="en-US" altLang="en-US" sz="2800" b="1" i="0" u="none" strike="noStrike" cap="none" normalizeH="0" baseline="0" dirty="0" err="1">
                <a:ln>
                  <a:noFill/>
                </a:ln>
                <a:solidFill>
                  <a:srgbClr val="006699"/>
                </a:solidFill>
                <a:effectLst/>
                <a:latin typeface="Courier New" panose="02070309020205020404" pitchFamily="49" charset="0"/>
              </a:rPr>
              <a:t>rpc</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SayHello</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returns</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0874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1DC79A-7D84-4B22-8E45-FC73B02C9E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374EAF4E-AFF2-47E9-B94E-990C3C2BAFD5}"/>
              </a:ext>
            </a:extLst>
          </p:cNvPr>
          <p:cNvSpPr>
            <a:spLocks noGrp="1"/>
          </p:cNvSpPr>
          <p:nvPr>
            <p:ph type="title"/>
          </p:nvPr>
        </p:nvSpPr>
        <p:spPr/>
        <p:txBody>
          <a:bodyPr/>
          <a:lstStyle/>
          <a:p>
            <a:r>
              <a:rPr lang="pl-PL" dirty="0" err="1"/>
              <a:t>ProtoBuf</a:t>
            </a:r>
            <a:r>
              <a:rPr lang="pl-PL" dirty="0"/>
              <a:t> </a:t>
            </a:r>
            <a:r>
              <a:rPr lang="pl-PL" dirty="0" err="1"/>
              <a:t>is</a:t>
            </a:r>
            <a:r>
              <a:rPr lang="pl-PL" dirty="0"/>
              <a:t> fast</a:t>
            </a:r>
            <a:endParaRPr lang="en-US" dirty="0"/>
          </a:p>
        </p:txBody>
      </p:sp>
      <p:pic>
        <p:nvPicPr>
          <p:cNvPr id="4" name="Picture 3">
            <a:extLst>
              <a:ext uri="{FF2B5EF4-FFF2-40B4-BE49-F238E27FC236}">
                <a16:creationId xmlns:a16="http://schemas.microsoft.com/office/drawing/2014/main" id="{6EEAD601-0F7B-4B3F-80B6-4403A93E5F17}"/>
              </a:ext>
            </a:extLst>
          </p:cNvPr>
          <p:cNvPicPr>
            <a:picLocks noChangeAspect="1"/>
          </p:cNvPicPr>
          <p:nvPr/>
        </p:nvPicPr>
        <p:blipFill>
          <a:blip r:embed="rId2"/>
          <a:stretch>
            <a:fillRect/>
          </a:stretch>
        </p:blipFill>
        <p:spPr>
          <a:xfrm>
            <a:off x="973304" y="1189176"/>
            <a:ext cx="10245391" cy="5674745"/>
          </a:xfrm>
          <a:prstGeom prst="rect">
            <a:avLst/>
          </a:prstGeom>
        </p:spPr>
      </p:pic>
    </p:spTree>
    <p:extLst>
      <p:ext uri="{BB962C8B-B14F-4D97-AF65-F5344CB8AC3E}">
        <p14:creationId xmlns:p14="http://schemas.microsoft.com/office/powerpoint/2010/main" val="2270942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1189177"/>
            <a:ext cx="11653523" cy="3925562"/>
          </a:xfrm>
        </p:spPr>
        <p:txBody>
          <a:bodyPr/>
          <a:lstStyle/>
          <a:p>
            <a:r>
              <a:rPr lang="pl-PL" b="1" dirty="0"/>
              <a:t>REST: </a:t>
            </a:r>
            <a:r>
              <a:rPr lang="pl-PL" dirty="0"/>
              <a:t>CRUD and </a:t>
            </a:r>
            <a:r>
              <a:rPr lang="pl-PL" dirty="0" err="1"/>
              <a:t>purely</a:t>
            </a:r>
            <a:r>
              <a:rPr lang="pl-PL" dirty="0"/>
              <a:t> web </a:t>
            </a:r>
            <a:r>
              <a:rPr lang="pl-PL" dirty="0" err="1"/>
              <a:t>apps</a:t>
            </a:r>
            <a:endParaRPr lang="pl-PL" dirty="0"/>
          </a:p>
          <a:p>
            <a:r>
              <a:rPr lang="pl-PL" b="1" dirty="0" err="1"/>
              <a:t>SignalR</a:t>
            </a:r>
            <a:r>
              <a:rPr lang="pl-PL" b="1" dirty="0"/>
              <a:t>: </a:t>
            </a:r>
            <a:r>
              <a:rPr lang="pl-PL" dirty="0" err="1"/>
              <a:t>Multicasting</a:t>
            </a:r>
            <a:r>
              <a:rPr lang="pl-PL" dirty="0"/>
              <a:t> and web </a:t>
            </a:r>
            <a:r>
              <a:rPr lang="pl-PL" dirty="0" err="1"/>
              <a:t>messaging</a:t>
            </a:r>
            <a:endParaRPr lang="pl-PL" dirty="0"/>
          </a:p>
          <a:p>
            <a:r>
              <a:rPr lang="pl-PL" b="1" dirty="0" err="1"/>
              <a:t>GraphQL</a:t>
            </a:r>
            <a:r>
              <a:rPr lang="pl-PL" b="1" dirty="0"/>
              <a:t>: </a:t>
            </a:r>
            <a:r>
              <a:rPr lang="pl-PL" dirty="0"/>
              <a:t>Open </a:t>
            </a:r>
            <a:r>
              <a:rPr lang="pl-PL" dirty="0" err="1"/>
              <a:t>querying</a:t>
            </a:r>
            <a:r>
              <a:rPr lang="pl-PL" dirty="0"/>
              <a:t> of </a:t>
            </a:r>
            <a:r>
              <a:rPr lang="pl-PL" dirty="0" err="1"/>
              <a:t>large</a:t>
            </a:r>
            <a:r>
              <a:rPr lang="pl-PL" dirty="0"/>
              <a:t> </a:t>
            </a:r>
            <a:r>
              <a:rPr lang="pl-PL" dirty="0" err="1"/>
              <a:t>datasets</a:t>
            </a:r>
            <a:endParaRPr lang="pl-PL" dirty="0"/>
          </a:p>
          <a:p>
            <a:r>
              <a:rPr lang="pl-PL" b="1" dirty="0" err="1"/>
              <a:t>OData</a:t>
            </a:r>
            <a:r>
              <a:rPr lang="pl-PL" b="1" dirty="0"/>
              <a:t>: </a:t>
            </a:r>
            <a:r>
              <a:rPr lang="pl-PL" dirty="0"/>
              <a:t>Open </a:t>
            </a:r>
            <a:r>
              <a:rPr lang="pl-PL" dirty="0" err="1"/>
              <a:t>querying</a:t>
            </a:r>
            <a:r>
              <a:rPr lang="pl-PL" dirty="0"/>
              <a:t> </a:t>
            </a:r>
            <a:r>
              <a:rPr lang="pl-PL" dirty="0" err="1"/>
              <a:t>relational</a:t>
            </a:r>
            <a:r>
              <a:rPr lang="pl-PL" dirty="0"/>
              <a:t> data</a:t>
            </a:r>
          </a:p>
          <a:p>
            <a:r>
              <a:rPr lang="pl-PL" b="1" dirty="0" err="1"/>
              <a:t>gRPC</a:t>
            </a:r>
            <a:r>
              <a:rPr lang="pl-PL" b="1" dirty="0"/>
              <a:t>: </a:t>
            </a:r>
            <a:r>
              <a:rPr lang="pl-PL" dirty="0"/>
              <a:t>Streaming, </a:t>
            </a:r>
            <a:r>
              <a:rPr lang="pl-PL" dirty="0" err="1"/>
              <a:t>low</a:t>
            </a:r>
            <a:r>
              <a:rPr lang="pl-PL" dirty="0"/>
              <a:t> </a:t>
            </a:r>
            <a:r>
              <a:rPr lang="pl-PL" dirty="0" err="1"/>
              <a:t>resource</a:t>
            </a:r>
            <a:r>
              <a:rPr lang="pl-PL" dirty="0"/>
              <a:t> </a:t>
            </a:r>
            <a:r>
              <a:rPr lang="pl-PL" dirty="0" err="1"/>
              <a:t>clients</a:t>
            </a:r>
            <a:r>
              <a:rPr lang="pl-PL" dirty="0"/>
              <a:t>, </a:t>
            </a:r>
            <a:br>
              <a:rPr lang="pl-PL" dirty="0"/>
            </a:br>
            <a:r>
              <a:rPr lang="pl-PL" dirty="0" err="1"/>
              <a:t>inter</a:t>
            </a:r>
            <a:r>
              <a:rPr lang="pl-PL" dirty="0"/>
              <a:t>- data </a:t>
            </a:r>
            <a:r>
              <a:rPr lang="pl-PL" dirty="0" err="1"/>
              <a:t>center</a:t>
            </a:r>
            <a:endParaRPr lang="en-US"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r>
              <a:rPr lang="pl-PL" dirty="0" err="1"/>
              <a:t>Matching</a:t>
            </a:r>
            <a:r>
              <a:rPr lang="pl-PL" dirty="0"/>
              <a:t> </a:t>
            </a:r>
            <a:r>
              <a:rPr lang="pl-PL" dirty="0" err="1"/>
              <a:t>communication</a:t>
            </a:r>
            <a:r>
              <a:rPr lang="pl-PL" dirty="0"/>
              <a:t> to </a:t>
            </a:r>
            <a:r>
              <a:rPr lang="pl-PL" dirty="0" err="1"/>
              <a:t>technology</a:t>
            </a:r>
            <a:endParaRPr lang="en-US" dirty="0"/>
          </a:p>
        </p:txBody>
      </p:sp>
    </p:spTree>
    <p:extLst>
      <p:ext uri="{BB962C8B-B14F-4D97-AF65-F5344CB8AC3E}">
        <p14:creationId xmlns:p14="http://schemas.microsoft.com/office/powerpoint/2010/main" val="7123057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REST + .NET </a:t>
            </a:r>
            <a:r>
              <a:rPr lang="pl-PL" dirty="0" err="1"/>
              <a:t>Core</a:t>
            </a:r>
            <a:endParaRPr lang="en-US" dirty="0"/>
          </a:p>
        </p:txBody>
      </p:sp>
    </p:spTree>
    <p:extLst>
      <p:ext uri="{BB962C8B-B14F-4D97-AF65-F5344CB8AC3E}">
        <p14:creationId xmlns:p14="http://schemas.microsoft.com/office/powerpoint/2010/main" val="8812105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149854"/>
          </a:xfrm>
        </p:spPr>
        <p:txBody>
          <a:bodyPr/>
          <a:lstStyle/>
          <a:p>
            <a:pPr marL="342900" indent="-342900">
              <a:lnSpc>
                <a:spcPct val="100000"/>
              </a:lnSpc>
              <a:spcBef>
                <a:spcPts val="1001"/>
              </a:spcBef>
            </a:pPr>
            <a:r>
              <a:rPr lang="en-US" sz="3600" spc="-1" dirty="0">
                <a:solidFill>
                  <a:srgbClr val="0C1937"/>
                </a:solidFill>
              </a:rPr>
              <a:t>Endpoint routing - defining URLs</a:t>
            </a:r>
          </a:p>
          <a:p>
            <a:pPr marL="342900" indent="-342900">
              <a:lnSpc>
                <a:spcPct val="100000"/>
              </a:lnSpc>
              <a:spcBef>
                <a:spcPts val="1001"/>
              </a:spcBef>
            </a:pPr>
            <a:r>
              <a:rPr lang="en-US" sz="3600" spc="-1" dirty="0">
                <a:solidFill>
                  <a:srgbClr val="0C1937"/>
                </a:solidFill>
              </a:rPr>
              <a:t>Support for HTTP verbs</a:t>
            </a:r>
          </a:p>
          <a:p>
            <a:pPr marL="342900" indent="-342900">
              <a:lnSpc>
                <a:spcPct val="100000"/>
              </a:lnSpc>
              <a:spcBef>
                <a:spcPts val="1001"/>
              </a:spcBef>
            </a:pPr>
            <a:r>
              <a:rPr lang="en-US" sz="3600" spc="-1" dirty="0">
                <a:solidFill>
                  <a:srgbClr val="0C1937"/>
                </a:solidFill>
              </a:rPr>
              <a:t>Model binding</a:t>
            </a:r>
          </a:p>
          <a:p>
            <a:pPr marL="342900" indent="-342900">
              <a:lnSpc>
                <a:spcPct val="100000"/>
              </a:lnSpc>
              <a:spcBef>
                <a:spcPts val="1001"/>
              </a:spcBef>
            </a:pPr>
            <a:r>
              <a:rPr lang="en-US" sz="3600" spc="-1" dirty="0">
                <a:solidFill>
                  <a:srgbClr val="0C1937"/>
                </a:solidFill>
              </a:rPr>
              <a:t>Content negotiation (JSON, XML, …)</a:t>
            </a:r>
          </a:p>
          <a:p>
            <a:pPr marL="342900" indent="-342900">
              <a:lnSpc>
                <a:spcPct val="100000"/>
              </a:lnSpc>
              <a:spcBef>
                <a:spcPts val="1001"/>
              </a:spcBef>
            </a:pPr>
            <a:r>
              <a:rPr lang="en-US" sz="3600" spc="-1" dirty="0">
                <a:solidFill>
                  <a:srgbClr val="0C1937"/>
                </a:solidFill>
              </a:rPr>
              <a:t>Middleware / action filters</a:t>
            </a:r>
          </a:p>
          <a:p>
            <a:pPr marL="342900" indent="-342900">
              <a:lnSpc>
                <a:spcPct val="100000"/>
              </a:lnSpc>
              <a:spcBef>
                <a:spcPts val="1001"/>
              </a:spcBef>
            </a:pPr>
            <a:r>
              <a:rPr lang="en-US" sz="3600" spc="-1" dirty="0">
                <a:solidFill>
                  <a:srgbClr val="0C1937"/>
                </a:solidFill>
              </a:rPr>
              <a:t>OAuth 2.0 support</a:t>
            </a:r>
          </a:p>
        </p:txBody>
      </p:sp>
      <p:sp>
        <p:nvSpPr>
          <p:cNvPr id="3" name="Title 2"/>
          <p:cNvSpPr>
            <a:spLocks noGrp="1"/>
          </p:cNvSpPr>
          <p:nvPr>
            <p:ph type="title"/>
          </p:nvPr>
        </p:nvSpPr>
        <p:spPr/>
        <p:txBody>
          <a:bodyPr/>
          <a:lstStyle/>
          <a:p>
            <a:r>
              <a:rPr lang="en-US" dirty="0"/>
              <a:t>Additional ASP.NET Core Benefits for REST APIs</a:t>
            </a:r>
          </a:p>
        </p:txBody>
      </p:sp>
    </p:spTree>
    <p:extLst>
      <p:ext uri="{BB962C8B-B14F-4D97-AF65-F5344CB8AC3E}">
        <p14:creationId xmlns:p14="http://schemas.microsoft.com/office/powerpoint/2010/main" val="6936665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866956"/>
          </a:xfrm>
        </p:spPr>
        <p:txBody>
          <a:bodyPr/>
          <a:lstStyle/>
          <a:p>
            <a:pPr marL="342900" indent="-342900">
              <a:lnSpc>
                <a:spcPct val="100000"/>
              </a:lnSpc>
              <a:spcBef>
                <a:spcPts val="1001"/>
              </a:spcBef>
            </a:pPr>
            <a:r>
              <a:rPr lang="en-US" sz="3600" spc="-1" dirty="0">
                <a:solidFill>
                  <a:srgbClr val="0C1937"/>
                </a:solidFill>
              </a:rPr>
              <a:t>Conventions</a:t>
            </a:r>
          </a:p>
          <a:p>
            <a:pPr marL="579446" lvl="1" indent="-342900">
              <a:lnSpc>
                <a:spcPct val="100000"/>
              </a:lnSpc>
              <a:spcBef>
                <a:spcPts val="1001"/>
              </a:spcBef>
            </a:pPr>
            <a:r>
              <a:rPr lang="en-US" sz="2032" spc="-1" dirty="0">
                <a:solidFill>
                  <a:srgbClr val="0C1937"/>
                </a:solidFill>
              </a:rPr>
              <a:t>[</a:t>
            </a:r>
            <a:r>
              <a:rPr lang="en-US" sz="2032" spc="-1" dirty="0" err="1">
                <a:solidFill>
                  <a:srgbClr val="0C1937"/>
                </a:solidFill>
              </a:rPr>
              <a:t>ApiController</a:t>
            </a:r>
            <a:r>
              <a:rPr lang="en-US" sz="2032" spc="-1" dirty="0">
                <a:solidFill>
                  <a:srgbClr val="0C1937"/>
                </a:solidFill>
              </a:rPr>
              <a:t>]</a:t>
            </a:r>
          </a:p>
          <a:p>
            <a:pPr marL="579446" lvl="1" indent="-342900">
              <a:lnSpc>
                <a:spcPct val="100000"/>
              </a:lnSpc>
              <a:spcBef>
                <a:spcPts val="1001"/>
              </a:spcBef>
            </a:pPr>
            <a:r>
              <a:rPr lang="en-US" sz="2032" spc="-1" dirty="0">
                <a:solidFill>
                  <a:srgbClr val="0C1937"/>
                </a:solidFill>
              </a:rPr>
              <a:t>ActionResult&lt;T&gt;</a:t>
            </a:r>
          </a:p>
          <a:p>
            <a:pPr marL="579446" lvl="1" indent="-342900">
              <a:lnSpc>
                <a:spcPct val="100000"/>
              </a:lnSpc>
              <a:spcBef>
                <a:spcPts val="1001"/>
              </a:spcBef>
            </a:pPr>
            <a:r>
              <a:rPr lang="en-US" sz="2032" spc="-1" dirty="0">
                <a:solidFill>
                  <a:srgbClr val="0C1937"/>
                </a:solidFill>
              </a:rPr>
              <a:t>Convention definitions</a:t>
            </a:r>
          </a:p>
          <a:p>
            <a:pPr marL="579446" lvl="1" indent="-342900">
              <a:lnSpc>
                <a:spcPct val="100000"/>
              </a:lnSpc>
              <a:spcBef>
                <a:spcPts val="1001"/>
              </a:spcBef>
            </a:pPr>
            <a:r>
              <a:rPr lang="en-US" sz="2032" spc="-1" dirty="0">
                <a:solidFill>
                  <a:srgbClr val="0C1937"/>
                </a:solidFill>
              </a:rPr>
              <a:t>Roslyn analyzers</a:t>
            </a:r>
          </a:p>
          <a:p>
            <a:pPr marL="342900" indent="-342900">
              <a:lnSpc>
                <a:spcPct val="100000"/>
              </a:lnSpc>
              <a:spcBef>
                <a:spcPts val="1001"/>
              </a:spcBef>
            </a:pPr>
            <a:r>
              <a:rPr lang="en-US" sz="3600" spc="-1" dirty="0">
                <a:solidFill>
                  <a:srgbClr val="0C1937"/>
                </a:solidFill>
              </a:rPr>
              <a:t>Swagger support</a:t>
            </a:r>
          </a:p>
          <a:p>
            <a:pPr marL="342900" indent="-342900">
              <a:lnSpc>
                <a:spcPct val="100000"/>
              </a:lnSpc>
              <a:spcBef>
                <a:spcPts val="1001"/>
              </a:spcBef>
            </a:pPr>
            <a:r>
              <a:rPr lang="en-US" sz="3600" spc="-1" dirty="0">
                <a:solidFill>
                  <a:srgbClr val="0C1937"/>
                </a:solidFill>
              </a:rPr>
              <a:t>SPA authentication with Identity Server</a:t>
            </a:r>
          </a:p>
        </p:txBody>
      </p:sp>
      <p:sp>
        <p:nvSpPr>
          <p:cNvPr id="3" name="Title 2"/>
          <p:cNvSpPr>
            <a:spLocks noGrp="1"/>
          </p:cNvSpPr>
          <p:nvPr>
            <p:ph type="title"/>
          </p:nvPr>
        </p:nvSpPr>
        <p:spPr/>
        <p:txBody>
          <a:bodyPr/>
          <a:lstStyle/>
          <a:p>
            <a:r>
              <a:rPr lang="en-US" dirty="0"/>
              <a:t>Additional ASP.NET Core Benefits for REST APIs</a:t>
            </a:r>
          </a:p>
        </p:txBody>
      </p:sp>
    </p:spTree>
    <p:extLst>
      <p:ext uri="{BB962C8B-B14F-4D97-AF65-F5344CB8AC3E}">
        <p14:creationId xmlns:p14="http://schemas.microsoft.com/office/powerpoint/2010/main" val="24031999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Production-ready APIs?</a:t>
            </a:r>
          </a:p>
        </p:txBody>
      </p:sp>
    </p:spTree>
    <p:extLst>
      <p:ext uri="{BB962C8B-B14F-4D97-AF65-F5344CB8AC3E}">
        <p14:creationId xmlns:p14="http://schemas.microsoft.com/office/powerpoint/2010/main" val="34351848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000461"/>
            <a:ext cx="11653523" cy="2985048"/>
          </a:xfrm>
        </p:spPr>
        <p:txBody>
          <a:bodyPr/>
          <a:lstStyle/>
          <a:p>
            <a:pPr marL="342900" indent="-342900">
              <a:lnSpc>
                <a:spcPct val="100000"/>
              </a:lnSpc>
              <a:spcBef>
                <a:spcPts val="1001"/>
              </a:spcBef>
            </a:pPr>
            <a:r>
              <a:rPr lang="en-US" sz="3600" spc="-1" dirty="0">
                <a:solidFill>
                  <a:srgbClr val="0C1937"/>
                </a:solidFill>
              </a:rPr>
              <a:t>REST</a:t>
            </a:r>
          </a:p>
          <a:p>
            <a:pPr marL="579446" lvl="1" indent="-342900">
              <a:lnSpc>
                <a:spcPct val="100000"/>
              </a:lnSpc>
              <a:spcBef>
                <a:spcPts val="1001"/>
              </a:spcBef>
            </a:pPr>
            <a:r>
              <a:rPr lang="en-US" sz="2032" spc="-1" dirty="0">
                <a:solidFill>
                  <a:srgbClr val="0C1937"/>
                </a:solidFill>
              </a:rPr>
              <a:t>architecture type that’s using the existing web infrastructure</a:t>
            </a:r>
          </a:p>
          <a:p>
            <a:pPr marL="342900" indent="-342900">
              <a:lnSpc>
                <a:spcPct val="100000"/>
              </a:lnSpc>
              <a:spcBef>
                <a:spcPts val="1001"/>
              </a:spcBef>
            </a:pPr>
            <a:r>
              <a:rPr lang="en-US" sz="3600" spc="-1" dirty="0">
                <a:solidFill>
                  <a:srgbClr val="0C1937"/>
                </a:solidFill>
              </a:rPr>
              <a:t>RESTful</a:t>
            </a:r>
          </a:p>
          <a:p>
            <a:pPr marL="579446" lvl="1" indent="-342900">
              <a:lnSpc>
                <a:spcPct val="100000"/>
              </a:lnSpc>
              <a:spcBef>
                <a:spcPts val="1001"/>
              </a:spcBef>
            </a:pPr>
            <a:r>
              <a:rPr lang="en-US" sz="2032" spc="-1" dirty="0">
                <a:solidFill>
                  <a:srgbClr val="0C1937"/>
                </a:solidFill>
              </a:rPr>
              <a:t>services that implement REST architecture</a:t>
            </a:r>
            <a:endParaRPr lang="en-US" sz="2032" spc="-1" dirty="0">
              <a:solidFill>
                <a:schemeClr val="tx1"/>
              </a:solidFill>
            </a:endParaRPr>
          </a:p>
          <a:p>
            <a:pPr marL="342900" indent="-342900">
              <a:lnSpc>
                <a:spcPct val="100000"/>
              </a:lnSpc>
              <a:spcBef>
                <a:spcPts val="1001"/>
              </a:spcBef>
            </a:pPr>
            <a:r>
              <a:rPr lang="en-US" sz="3600" spc="-1" dirty="0">
                <a:solidFill>
                  <a:schemeClr val="tx1"/>
                </a:solidFill>
              </a:rPr>
              <a:t>Strict and pragmatic approach</a:t>
            </a:r>
          </a:p>
        </p:txBody>
      </p:sp>
      <p:sp>
        <p:nvSpPr>
          <p:cNvPr id="3" name="Title 2"/>
          <p:cNvSpPr>
            <a:spLocks noGrp="1"/>
          </p:cNvSpPr>
          <p:nvPr>
            <p:ph type="title"/>
          </p:nvPr>
        </p:nvSpPr>
        <p:spPr/>
        <p:txBody>
          <a:bodyPr/>
          <a:lstStyle/>
          <a:p>
            <a:r>
              <a:rPr lang="en-US" dirty="0"/>
              <a:t>REST(</a:t>
            </a:r>
            <a:r>
              <a:rPr lang="en-US" dirty="0" err="1"/>
              <a:t>ful</a:t>
            </a:r>
            <a:r>
              <a:rPr lang="en-US" dirty="0"/>
              <a:t>)</a:t>
            </a:r>
          </a:p>
        </p:txBody>
      </p:sp>
    </p:spTree>
    <p:extLst>
      <p:ext uri="{BB962C8B-B14F-4D97-AF65-F5344CB8AC3E}">
        <p14:creationId xmlns:p14="http://schemas.microsoft.com/office/powerpoint/2010/main" val="40398548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149854"/>
          </a:xfrm>
        </p:spPr>
        <p:txBody>
          <a:bodyPr/>
          <a:lstStyle/>
          <a:p>
            <a:pPr marL="342900" indent="-342900">
              <a:lnSpc>
                <a:spcPct val="100000"/>
              </a:lnSpc>
              <a:spcBef>
                <a:spcPts val="1001"/>
              </a:spcBef>
            </a:pPr>
            <a:r>
              <a:rPr lang="en-US" sz="3600" spc="-1" dirty="0">
                <a:solidFill>
                  <a:srgbClr val="0C1937"/>
                </a:solidFill>
              </a:rPr>
              <a:t>IActionResult, ActionResult&lt;T&gt;</a:t>
            </a:r>
          </a:p>
          <a:p>
            <a:pPr marL="342900" indent="-342900">
              <a:lnSpc>
                <a:spcPct val="100000"/>
              </a:lnSpc>
              <a:spcBef>
                <a:spcPts val="1001"/>
              </a:spcBef>
            </a:pPr>
            <a:r>
              <a:rPr lang="en-US" sz="3600" spc="-1" dirty="0">
                <a:solidFill>
                  <a:srgbClr val="0C1937"/>
                </a:solidFill>
              </a:rPr>
              <a:t>View Models</a:t>
            </a:r>
          </a:p>
          <a:p>
            <a:pPr marL="342900" indent="-342900">
              <a:lnSpc>
                <a:spcPct val="100000"/>
              </a:lnSpc>
              <a:spcBef>
                <a:spcPts val="1001"/>
              </a:spcBef>
            </a:pPr>
            <a:r>
              <a:rPr lang="en-US" sz="3600" spc="-1" dirty="0">
                <a:solidFill>
                  <a:srgbClr val="0C1937"/>
                </a:solidFill>
              </a:rPr>
              <a:t>Model / input validation</a:t>
            </a:r>
          </a:p>
          <a:p>
            <a:pPr marL="342900" indent="-342900">
              <a:lnSpc>
                <a:spcPct val="100000"/>
              </a:lnSpc>
              <a:spcBef>
                <a:spcPts val="1001"/>
              </a:spcBef>
            </a:pPr>
            <a:r>
              <a:rPr lang="en-US" sz="3600" spc="-1" dirty="0">
                <a:solidFill>
                  <a:srgbClr val="0C1937"/>
                </a:solidFill>
              </a:rPr>
              <a:t>Exception handling</a:t>
            </a:r>
          </a:p>
          <a:p>
            <a:pPr marL="342900" indent="-342900">
              <a:lnSpc>
                <a:spcPct val="100000"/>
              </a:lnSpc>
              <a:spcBef>
                <a:spcPts val="1001"/>
              </a:spcBef>
            </a:pPr>
            <a:r>
              <a:rPr lang="en-US" sz="3600" spc="-1" dirty="0">
                <a:solidFill>
                  <a:srgbClr val="0C1937"/>
                </a:solidFill>
              </a:rPr>
              <a:t>Logging</a:t>
            </a:r>
          </a:p>
          <a:p>
            <a:pPr marL="342900" indent="-342900">
              <a:lnSpc>
                <a:spcPct val="100000"/>
              </a:lnSpc>
              <a:spcBef>
                <a:spcPts val="1001"/>
              </a:spcBef>
            </a:pPr>
            <a:r>
              <a:rPr lang="en-US" sz="3600" spc="-1" dirty="0">
                <a:solidFill>
                  <a:srgbClr val="0C1937"/>
                </a:solidFill>
              </a:rPr>
              <a:t>Paging</a:t>
            </a:r>
          </a:p>
        </p:txBody>
      </p:sp>
      <p:sp>
        <p:nvSpPr>
          <p:cNvPr id="3" name="Title 2"/>
          <p:cNvSpPr>
            <a:spLocks noGrp="1"/>
          </p:cNvSpPr>
          <p:nvPr>
            <p:ph type="title"/>
          </p:nvPr>
        </p:nvSpPr>
        <p:spPr/>
        <p:txBody>
          <a:bodyPr/>
          <a:lstStyle/>
          <a:p>
            <a:r>
              <a:rPr lang="en-US" dirty="0"/>
              <a:t>Best practices</a:t>
            </a:r>
          </a:p>
        </p:txBody>
      </p:sp>
    </p:spTree>
    <p:extLst>
      <p:ext uri="{BB962C8B-B14F-4D97-AF65-F5344CB8AC3E}">
        <p14:creationId xmlns:p14="http://schemas.microsoft.com/office/powerpoint/2010/main" val="19752778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108321"/>
          </a:xfrm>
        </p:spPr>
        <p:txBody>
          <a:bodyPr/>
          <a:lstStyle/>
          <a:p>
            <a:r>
              <a:rPr lang="en-US" dirty="0"/>
              <a:t>HTTPS</a:t>
            </a:r>
          </a:p>
          <a:p>
            <a:r>
              <a:rPr lang="en-US" dirty="0"/>
              <a:t>OAuth 2.0</a:t>
            </a:r>
          </a:p>
          <a:p>
            <a:pPr lvl="1"/>
            <a:r>
              <a:rPr lang="en-US" dirty="0"/>
              <a:t>JWT token based authentication</a:t>
            </a:r>
            <a:endParaRPr lang="pl-PL" dirty="0"/>
          </a:p>
          <a:p>
            <a:pPr lvl="1"/>
            <a:r>
              <a:rPr lang="pl-PL" dirty="0"/>
              <a:t>Access grant with PKCE </a:t>
            </a:r>
            <a:r>
              <a:rPr lang="pl-PL" dirty="0" err="1"/>
              <a:t>recommended</a:t>
            </a:r>
            <a:endParaRPr lang="en-US" dirty="0"/>
          </a:p>
          <a:p>
            <a:r>
              <a:rPr lang="en-US" dirty="0"/>
              <a:t>Identity Server 4.0</a:t>
            </a:r>
          </a:p>
          <a:p>
            <a:pPr lvl="1"/>
            <a:r>
              <a:rPr lang="en-US" dirty="0">
                <a:hlinkClick r:id="rId2"/>
              </a:rPr>
              <a:t>https://identityserver.io/</a:t>
            </a:r>
            <a:endParaRPr lang="en-US" dirty="0"/>
          </a:p>
          <a:p>
            <a:r>
              <a:rPr lang="en-US" dirty="0"/>
              <a:t>Third party</a:t>
            </a:r>
          </a:p>
          <a:p>
            <a:pPr lvl="1"/>
            <a:r>
              <a:rPr lang="en-US" dirty="0"/>
              <a:t>Auth0 - </a:t>
            </a:r>
            <a:r>
              <a:rPr lang="en-US" dirty="0">
                <a:hlinkClick r:id="rId3"/>
              </a:rPr>
              <a:t>https://auth0.com/</a:t>
            </a:r>
            <a:endParaRPr lang="en-US" dirty="0"/>
          </a:p>
          <a:p>
            <a:pPr lvl="1"/>
            <a:r>
              <a:rPr lang="en-US" dirty="0"/>
              <a:t>Okta - </a:t>
            </a:r>
            <a:r>
              <a:rPr lang="en-US" dirty="0">
                <a:hlinkClick r:id="rId4"/>
              </a:rPr>
              <a:t>https://developer.okta.com/</a:t>
            </a:r>
            <a:endParaRPr lang="en-US" dirty="0"/>
          </a:p>
          <a:p>
            <a:pPr lvl="1"/>
            <a:r>
              <a:rPr lang="en-US" dirty="0"/>
              <a:t>…</a:t>
            </a:r>
          </a:p>
        </p:txBody>
      </p:sp>
      <p:sp>
        <p:nvSpPr>
          <p:cNvPr id="3" name="Title 2"/>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9658647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436151"/>
          </a:xfrm>
        </p:spPr>
        <p:txBody>
          <a:bodyPr/>
          <a:lstStyle/>
          <a:p>
            <a:pPr marL="342900" indent="-342900">
              <a:lnSpc>
                <a:spcPct val="100000"/>
              </a:lnSpc>
              <a:spcBef>
                <a:spcPts val="1001"/>
              </a:spcBef>
            </a:pPr>
            <a:r>
              <a:rPr lang="en-US" sz="3200" spc="-1" dirty="0">
                <a:solidFill>
                  <a:srgbClr val="0C1937"/>
                </a:solidFill>
              </a:rPr>
              <a:t>Unit testing</a:t>
            </a:r>
          </a:p>
          <a:p>
            <a:pPr marL="342900" indent="-342900">
              <a:lnSpc>
                <a:spcPct val="100000"/>
              </a:lnSpc>
              <a:spcBef>
                <a:spcPts val="1001"/>
              </a:spcBef>
            </a:pPr>
            <a:r>
              <a:rPr lang="en-US" sz="3200" spc="-1" dirty="0">
                <a:solidFill>
                  <a:srgbClr val="0C1937"/>
                </a:solidFill>
              </a:rPr>
              <a:t>Integration testing</a:t>
            </a:r>
          </a:p>
          <a:p>
            <a:pPr marL="342900" indent="-342900">
              <a:lnSpc>
                <a:spcPct val="100000"/>
              </a:lnSpc>
              <a:spcBef>
                <a:spcPts val="1001"/>
              </a:spcBef>
            </a:pPr>
            <a:r>
              <a:rPr lang="en-US" sz="3200" spc="-1" dirty="0">
                <a:solidFill>
                  <a:srgbClr val="0C1937"/>
                </a:solidFill>
              </a:rPr>
              <a:t>Manual testing</a:t>
            </a:r>
          </a:p>
          <a:p>
            <a:pPr marL="579446" lvl="1" indent="-342900">
              <a:lnSpc>
                <a:spcPct val="100000"/>
              </a:lnSpc>
              <a:spcBef>
                <a:spcPts val="1001"/>
              </a:spcBef>
            </a:pPr>
            <a:r>
              <a:rPr lang="en-US" sz="1632" spc="-1" dirty="0">
                <a:solidFill>
                  <a:srgbClr val="0C1937"/>
                </a:solidFill>
              </a:rPr>
              <a:t>Tools (Postman</a:t>
            </a:r>
            <a:r>
              <a:rPr lang="pl-PL" sz="1632" spc="-1" dirty="0">
                <a:solidFill>
                  <a:srgbClr val="0C1937"/>
                </a:solidFill>
              </a:rPr>
              <a:t>, </a:t>
            </a:r>
            <a:r>
              <a:rPr lang="pl-PL" sz="1632" spc="-1" dirty="0" err="1">
                <a:solidFill>
                  <a:srgbClr val="0C1937"/>
                </a:solidFill>
              </a:rPr>
              <a:t>Insomnia</a:t>
            </a:r>
            <a:r>
              <a:rPr lang="en-US" sz="1632" spc="-1" dirty="0">
                <a:solidFill>
                  <a:srgbClr val="0C1937"/>
                </a:solidFill>
              </a:rPr>
              <a:t>, Fiddler, …)</a:t>
            </a:r>
          </a:p>
          <a:p>
            <a:pPr marL="342900" indent="-342900">
              <a:lnSpc>
                <a:spcPct val="100000"/>
              </a:lnSpc>
              <a:spcBef>
                <a:spcPts val="1001"/>
              </a:spcBef>
            </a:pPr>
            <a:r>
              <a:rPr lang="en-US" sz="3200" spc="-1" dirty="0">
                <a:solidFill>
                  <a:srgbClr val="0C1937"/>
                </a:solidFill>
              </a:rPr>
              <a:t>Stress / load testing</a:t>
            </a:r>
          </a:p>
          <a:p>
            <a:pPr marL="579446" lvl="1" indent="-342900">
              <a:lnSpc>
                <a:spcPct val="100000"/>
              </a:lnSpc>
              <a:spcBef>
                <a:spcPts val="1001"/>
              </a:spcBef>
            </a:pPr>
            <a:r>
              <a:rPr lang="en-US" sz="1632" spc="-1" dirty="0">
                <a:solidFill>
                  <a:srgbClr val="0C1937"/>
                </a:solidFill>
                <a:hlinkClick r:id="rId3"/>
              </a:rPr>
              <a:t>https://loader.io/</a:t>
            </a:r>
            <a:endParaRPr lang="en-US" sz="1632" spc="-1" dirty="0">
              <a:solidFill>
                <a:srgbClr val="0C1937"/>
              </a:solidFill>
            </a:endParaRPr>
          </a:p>
          <a:p>
            <a:pPr marL="579446" lvl="1" indent="-342900">
              <a:lnSpc>
                <a:spcPct val="100000"/>
              </a:lnSpc>
              <a:spcBef>
                <a:spcPts val="1001"/>
              </a:spcBef>
            </a:pPr>
            <a:r>
              <a:rPr lang="en-US" sz="1632" spc="-1" dirty="0">
                <a:solidFill>
                  <a:srgbClr val="0C1937"/>
                </a:solidFill>
                <a:hlinkClick r:id="rId4"/>
              </a:rPr>
              <a:t>https://artillery.io/</a:t>
            </a:r>
            <a:endParaRPr lang="en-US" sz="1632" spc="-1" dirty="0">
              <a:solidFill>
                <a:srgbClr val="0C1937"/>
              </a:solidFill>
            </a:endParaRPr>
          </a:p>
          <a:p>
            <a:pPr marL="579446" lvl="1" indent="-342900">
              <a:lnSpc>
                <a:spcPct val="100000"/>
              </a:lnSpc>
              <a:spcBef>
                <a:spcPts val="1001"/>
              </a:spcBef>
            </a:pPr>
            <a:r>
              <a:rPr lang="en-US" sz="1632" spc="-1" dirty="0">
                <a:solidFill>
                  <a:srgbClr val="0C1937"/>
                </a:solidFill>
                <a:hlinkClick r:id="rId5"/>
              </a:rPr>
              <a:t>https://gatling.io/</a:t>
            </a:r>
            <a:endParaRPr lang="en-US" sz="1632" spc="-1" dirty="0">
              <a:solidFill>
                <a:srgbClr val="0C1937"/>
              </a:solidFill>
            </a:endParaRPr>
          </a:p>
          <a:p>
            <a:pPr marL="579446" lvl="1" indent="-342900">
              <a:lnSpc>
                <a:spcPct val="100000"/>
              </a:lnSpc>
              <a:spcBef>
                <a:spcPts val="1001"/>
              </a:spcBef>
            </a:pPr>
            <a:r>
              <a:rPr lang="en-US" sz="1632" spc="-1" dirty="0">
                <a:solidFill>
                  <a:srgbClr val="0C1937"/>
                </a:solidFill>
                <a:hlinkClick r:id="rId6"/>
              </a:rPr>
              <a:t>http://websurge.west-wind.com/</a:t>
            </a:r>
            <a:r>
              <a:rPr lang="en-US" sz="1632" spc="-1" dirty="0">
                <a:solidFill>
                  <a:srgbClr val="0C1937"/>
                </a:solidFill>
              </a:rPr>
              <a:t> </a:t>
            </a:r>
          </a:p>
        </p:txBody>
      </p:sp>
      <p:sp>
        <p:nvSpPr>
          <p:cNvPr id="3" name="Title 2"/>
          <p:cNvSpPr>
            <a:spLocks noGrp="1"/>
          </p:cNvSpPr>
          <p:nvPr>
            <p:ph type="title"/>
          </p:nvPr>
        </p:nvSpPr>
        <p:spPr/>
        <p:txBody>
          <a:bodyPr/>
          <a:lstStyle/>
          <a:p>
            <a:r>
              <a:rPr lang="en-US" dirty="0"/>
              <a:t>Testing</a:t>
            </a:r>
          </a:p>
        </p:txBody>
      </p:sp>
    </p:spTree>
    <p:extLst>
      <p:ext uri="{BB962C8B-B14F-4D97-AF65-F5344CB8AC3E}">
        <p14:creationId xmlns:p14="http://schemas.microsoft.com/office/powerpoint/2010/main" val="66388645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542782"/>
          </a:xfrm>
        </p:spPr>
        <p:txBody>
          <a:bodyPr/>
          <a:lstStyle/>
          <a:p>
            <a:r>
              <a:rPr lang="sr-Latn-BA" sz="3600" dirty="0">
                <a:hlinkClick r:id="rId3"/>
              </a:rPr>
              <a:t>http://swagger.io/</a:t>
            </a:r>
            <a:r>
              <a:rPr lang="en-US" sz="3600" dirty="0"/>
              <a:t> </a:t>
            </a:r>
            <a:r>
              <a:rPr lang="sr-Latn-BA" sz="3600" dirty="0"/>
              <a:t>-&gt; </a:t>
            </a:r>
            <a:r>
              <a:rPr lang="sr-Latn-BA" sz="3600" dirty="0">
                <a:hlinkClick r:id="rId4"/>
              </a:rPr>
              <a:t>https://www.openapis.org/</a:t>
            </a:r>
            <a:r>
              <a:rPr lang="en-US" sz="3600" dirty="0"/>
              <a:t> </a:t>
            </a:r>
            <a:endParaRPr lang="sr-Latn-BA" sz="3600" dirty="0"/>
          </a:p>
          <a:p>
            <a:r>
              <a:rPr lang="sr-Latn-BA" sz="3600" dirty="0"/>
              <a:t>Swagger -&gt; Open API Specification 3.0</a:t>
            </a:r>
          </a:p>
          <a:p>
            <a:r>
              <a:rPr lang="sr-Latn-BA" sz="3600" dirty="0"/>
              <a:t>API framework</a:t>
            </a:r>
          </a:p>
          <a:p>
            <a:pPr lvl="1"/>
            <a:r>
              <a:rPr lang="sr-Latn-BA" sz="2400" dirty="0"/>
              <a:t>Docs</a:t>
            </a:r>
          </a:p>
          <a:p>
            <a:pPr lvl="1"/>
            <a:r>
              <a:rPr lang="sr-Latn-BA" sz="2400" dirty="0"/>
              <a:t>Define an API</a:t>
            </a:r>
          </a:p>
          <a:p>
            <a:pPr lvl="1"/>
            <a:r>
              <a:rPr lang="sr-Latn-BA" sz="2400" dirty="0"/>
              <a:t>Automate API testing</a:t>
            </a:r>
          </a:p>
          <a:p>
            <a:pPr lvl="1"/>
            <a:r>
              <a:rPr lang="sr-Latn-BA" sz="2400" dirty="0"/>
              <a:t>Code generation</a:t>
            </a:r>
          </a:p>
          <a:p>
            <a:pPr lvl="1"/>
            <a:r>
              <a:rPr lang="sr-Latn-BA" sz="2400" dirty="0"/>
              <a:t>...</a:t>
            </a:r>
          </a:p>
          <a:p>
            <a:r>
              <a:rPr lang="sr-Latn-BA" sz="3600" dirty="0"/>
              <a:t>Swashbuckle or NSwag and Swagger UI</a:t>
            </a:r>
          </a:p>
        </p:txBody>
      </p:sp>
      <p:sp>
        <p:nvSpPr>
          <p:cNvPr id="3" name="Title 2"/>
          <p:cNvSpPr>
            <a:spLocks noGrp="1"/>
          </p:cNvSpPr>
          <p:nvPr>
            <p:ph type="title"/>
          </p:nvPr>
        </p:nvSpPr>
        <p:spPr/>
        <p:txBody>
          <a:bodyPr/>
          <a:lstStyle/>
          <a:p>
            <a:r>
              <a:rPr lang="en-US" dirty="0"/>
              <a:t>Documentation</a:t>
            </a:r>
          </a:p>
        </p:txBody>
      </p:sp>
    </p:spTree>
    <p:extLst>
      <p:ext uri="{BB962C8B-B14F-4D97-AF65-F5344CB8AC3E}">
        <p14:creationId xmlns:p14="http://schemas.microsoft.com/office/powerpoint/2010/main" val="397580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531847"/>
          </a:xfrm>
        </p:spPr>
        <p:txBody>
          <a:bodyPr/>
          <a:lstStyle/>
          <a:p>
            <a:r>
              <a:rPr lang="en-US" dirty="0"/>
              <a:t>Limit per token</a:t>
            </a:r>
          </a:p>
          <a:p>
            <a:pPr lvl="1"/>
            <a:r>
              <a:rPr lang="en-US" dirty="0"/>
              <a:t>With middleware or action filter</a:t>
            </a:r>
          </a:p>
          <a:p>
            <a:r>
              <a:rPr lang="en-US" sz="3600" dirty="0">
                <a:hlinkClick r:id="rId2"/>
              </a:rPr>
              <a:t>https://github.com/stefanprodan/AspNetCoreRateLimit</a:t>
            </a:r>
            <a:r>
              <a:rPr lang="en-US" sz="3600" dirty="0"/>
              <a:t>  </a:t>
            </a:r>
          </a:p>
          <a:p>
            <a:pPr lvl="1"/>
            <a:r>
              <a:rPr lang="en-US" dirty="0"/>
              <a:t>Limit per Client IP</a:t>
            </a:r>
          </a:p>
          <a:p>
            <a:pPr lvl="1"/>
            <a:r>
              <a:rPr lang="en-US" dirty="0"/>
              <a:t>Limit per Client ID header</a:t>
            </a:r>
          </a:p>
        </p:txBody>
      </p:sp>
      <p:sp>
        <p:nvSpPr>
          <p:cNvPr id="3" name="Title 2"/>
          <p:cNvSpPr>
            <a:spLocks noGrp="1"/>
          </p:cNvSpPr>
          <p:nvPr>
            <p:ph type="title"/>
          </p:nvPr>
        </p:nvSpPr>
        <p:spPr/>
        <p:txBody>
          <a:bodyPr/>
          <a:lstStyle/>
          <a:p>
            <a:r>
              <a:rPr lang="en-US" dirty="0"/>
              <a:t>Usage limiting</a:t>
            </a:r>
          </a:p>
        </p:txBody>
      </p:sp>
    </p:spTree>
    <p:extLst>
      <p:ext uri="{BB962C8B-B14F-4D97-AF65-F5344CB8AC3E}">
        <p14:creationId xmlns:p14="http://schemas.microsoft.com/office/powerpoint/2010/main" val="10653774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672387"/>
          </a:xfrm>
        </p:spPr>
        <p:txBody>
          <a:bodyPr/>
          <a:lstStyle/>
          <a:p>
            <a:pPr marL="342900" indent="-342900">
              <a:lnSpc>
                <a:spcPct val="100000"/>
              </a:lnSpc>
              <a:spcBef>
                <a:spcPts val="1001"/>
              </a:spcBef>
            </a:pPr>
            <a:r>
              <a:rPr lang="sr-Latn-BA" sz="3600" spc="-1" dirty="0">
                <a:solidFill>
                  <a:srgbClr val="0C1937"/>
                </a:solidFill>
              </a:rPr>
              <a:t>URL, also with namespacing</a:t>
            </a:r>
          </a:p>
          <a:p>
            <a:pPr marL="579446" lvl="1" indent="-342900">
              <a:lnSpc>
                <a:spcPct val="100000"/>
              </a:lnSpc>
              <a:spcBef>
                <a:spcPts val="1001"/>
              </a:spcBef>
            </a:pPr>
            <a:r>
              <a:rPr lang="sr-Latn-BA" sz="2032" spc="-1" dirty="0">
                <a:solidFill>
                  <a:srgbClr val="0C1937"/>
                </a:solidFill>
              </a:rPr>
              <a:t>/api/v2/games/</a:t>
            </a:r>
          </a:p>
          <a:p>
            <a:pPr marL="342900" indent="-342900">
              <a:lnSpc>
                <a:spcPct val="100000"/>
              </a:lnSpc>
              <a:spcBef>
                <a:spcPts val="1001"/>
              </a:spcBef>
            </a:pPr>
            <a:r>
              <a:rPr lang="sr-Latn-BA" sz="3600" spc="-1" dirty="0">
                <a:solidFill>
                  <a:srgbClr val="0C1937"/>
                </a:solidFill>
              </a:rPr>
              <a:t>Query string</a:t>
            </a:r>
          </a:p>
          <a:p>
            <a:pPr marL="579446" lvl="1" indent="-342900">
              <a:lnSpc>
                <a:spcPct val="100000"/>
              </a:lnSpc>
              <a:spcBef>
                <a:spcPts val="1001"/>
              </a:spcBef>
            </a:pPr>
            <a:r>
              <a:rPr lang="sr-Latn-BA" sz="2032" spc="-1" dirty="0">
                <a:solidFill>
                  <a:srgbClr val="0C1937"/>
                </a:solidFill>
              </a:rPr>
              <a:t>/api/games?api-version=2</a:t>
            </a:r>
          </a:p>
          <a:p>
            <a:pPr marL="342900" indent="-342900">
              <a:lnSpc>
                <a:spcPct val="100000"/>
              </a:lnSpc>
              <a:spcBef>
                <a:spcPts val="1001"/>
              </a:spcBef>
            </a:pPr>
            <a:r>
              <a:rPr lang="sr-Latn-BA" sz="3600" spc="-1" dirty="0">
                <a:solidFill>
                  <a:srgbClr val="0C1937"/>
                </a:solidFill>
              </a:rPr>
              <a:t>Custom request header</a:t>
            </a:r>
          </a:p>
          <a:p>
            <a:pPr marL="579446" lvl="1" indent="-342900">
              <a:lnSpc>
                <a:spcPct val="100000"/>
              </a:lnSpc>
              <a:spcBef>
                <a:spcPts val="1001"/>
              </a:spcBef>
            </a:pPr>
            <a:r>
              <a:rPr lang="sr-Latn-BA" sz="2032" spc="-1" dirty="0">
                <a:solidFill>
                  <a:srgbClr val="0C1937"/>
                </a:solidFill>
              </a:rPr>
              <a:t>api-version: 2</a:t>
            </a:r>
          </a:p>
          <a:p>
            <a:pPr marL="342900" indent="-342900">
              <a:lnSpc>
                <a:spcPct val="100000"/>
              </a:lnSpc>
              <a:spcBef>
                <a:spcPts val="1001"/>
              </a:spcBef>
            </a:pPr>
            <a:r>
              <a:rPr lang="sr-Latn-BA" sz="3600" spc="-1" dirty="0">
                <a:solidFill>
                  <a:srgbClr val="0C1937"/>
                </a:solidFill>
              </a:rPr>
              <a:t>Accept header</a:t>
            </a:r>
          </a:p>
          <a:p>
            <a:pPr marL="579446" lvl="1" indent="-342900">
              <a:lnSpc>
                <a:spcPct val="100000"/>
              </a:lnSpc>
              <a:spcBef>
                <a:spcPts val="1001"/>
              </a:spcBef>
            </a:pPr>
            <a:r>
              <a:rPr lang="sr-Latn-BA" sz="2032" spc="-1" dirty="0">
                <a:solidFill>
                  <a:srgbClr val="0C1937"/>
                </a:solidFill>
              </a:rPr>
              <a:t>Accept: application/json;v=2</a:t>
            </a:r>
          </a:p>
          <a:p>
            <a:pPr marL="342900" indent="-342900">
              <a:lnSpc>
                <a:spcPct val="100000"/>
              </a:lnSpc>
              <a:spcBef>
                <a:spcPts val="1001"/>
              </a:spcBef>
            </a:pPr>
            <a:r>
              <a:rPr lang="sr-Latn-BA" sz="3600" spc="-1" dirty="0">
                <a:solidFill>
                  <a:srgbClr val="0C1937"/>
                </a:solidFill>
              </a:rPr>
              <a:t>Microsoft.AspNetCore.Mvc.Versioning</a:t>
            </a:r>
          </a:p>
          <a:p>
            <a:pPr marL="579446" lvl="1" indent="-342900">
              <a:lnSpc>
                <a:spcPct val="100000"/>
              </a:lnSpc>
              <a:spcBef>
                <a:spcPts val="1001"/>
              </a:spcBef>
            </a:pPr>
            <a:r>
              <a:rPr lang="sr-Latn-BA" sz="2032" spc="-1" dirty="0">
                <a:solidFill>
                  <a:srgbClr val="0C1937"/>
                </a:solidFill>
              </a:rPr>
              <a:t>Supports all types, query string by default (?api-version=2)</a:t>
            </a:r>
          </a:p>
        </p:txBody>
      </p:sp>
      <p:sp>
        <p:nvSpPr>
          <p:cNvPr id="3" name="Title 2"/>
          <p:cNvSpPr>
            <a:spLocks noGrp="1"/>
          </p:cNvSpPr>
          <p:nvPr>
            <p:ph type="title"/>
          </p:nvPr>
        </p:nvSpPr>
        <p:spPr/>
        <p:txBody>
          <a:bodyPr/>
          <a:lstStyle/>
          <a:p>
            <a:r>
              <a:rPr lang="en-US" dirty="0"/>
              <a:t>Versioning</a:t>
            </a:r>
          </a:p>
        </p:txBody>
      </p:sp>
    </p:spTree>
    <p:extLst>
      <p:ext uri="{BB962C8B-B14F-4D97-AF65-F5344CB8AC3E}">
        <p14:creationId xmlns:p14="http://schemas.microsoft.com/office/powerpoint/2010/main" val="29550127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811847"/>
          </a:xfrm>
        </p:spPr>
        <p:txBody>
          <a:bodyPr/>
          <a:lstStyle/>
          <a:p>
            <a:pPr marL="342900" indent="-342900">
              <a:lnSpc>
                <a:spcPct val="100000"/>
              </a:lnSpc>
              <a:spcBef>
                <a:spcPts val="1001"/>
              </a:spcBef>
            </a:pPr>
            <a:r>
              <a:rPr lang="sr-Latn-BA" sz="2800" spc="-1" dirty="0">
                <a:solidFill>
                  <a:srgbClr val="0C1937"/>
                </a:solidFill>
              </a:rPr>
              <a:t>Simple logging – errors, logs</a:t>
            </a:r>
          </a:p>
          <a:p>
            <a:pPr marL="342900" indent="-342900">
              <a:lnSpc>
                <a:spcPct val="100000"/>
              </a:lnSpc>
              <a:spcBef>
                <a:spcPts val="1001"/>
              </a:spcBef>
            </a:pPr>
            <a:r>
              <a:rPr lang="sr-Latn-BA" sz="2800" spc="-1" dirty="0">
                <a:solidFill>
                  <a:srgbClr val="0C1937"/>
                </a:solidFill>
              </a:rPr>
              <a:t>Performance tracking</a:t>
            </a:r>
          </a:p>
          <a:p>
            <a:pPr marL="342900" indent="-342900">
              <a:lnSpc>
                <a:spcPct val="100000"/>
              </a:lnSpc>
              <a:spcBef>
                <a:spcPts val="1001"/>
              </a:spcBef>
            </a:pPr>
            <a:r>
              <a:rPr lang="sr-Latn-BA" sz="2800" spc="-1" dirty="0">
                <a:solidFill>
                  <a:srgbClr val="0C1937"/>
                </a:solidFill>
              </a:rPr>
              <a:t>Usage tracking</a:t>
            </a:r>
          </a:p>
          <a:p>
            <a:pPr marL="342900" indent="-342900">
              <a:lnSpc>
                <a:spcPct val="100000"/>
              </a:lnSpc>
              <a:spcBef>
                <a:spcPts val="1001"/>
              </a:spcBef>
            </a:pPr>
            <a:r>
              <a:rPr lang="sr-Latn-BA" sz="2800" spc="-1" dirty="0">
                <a:solidFill>
                  <a:srgbClr val="0C1937"/>
                </a:solidFill>
              </a:rPr>
              <a:t>Azure – Azure Monitor, Application Insights, Log Analytics …</a:t>
            </a:r>
          </a:p>
          <a:p>
            <a:pPr marL="342900" indent="-342900">
              <a:lnSpc>
                <a:spcPct val="100000"/>
              </a:lnSpc>
              <a:spcBef>
                <a:spcPts val="1001"/>
              </a:spcBef>
            </a:pPr>
            <a:r>
              <a:rPr lang="sr-Latn-BA" sz="2800" spc="-1" dirty="0">
                <a:solidFill>
                  <a:srgbClr val="0C1937"/>
                </a:solidFill>
              </a:rPr>
              <a:t>ASP.NET Core Health Checks</a:t>
            </a:r>
            <a:endParaRPr lang="en-US" sz="2800" spc="-1" dirty="0">
              <a:solidFill>
                <a:srgbClr val="0C1937"/>
              </a:solidFill>
            </a:endParaRPr>
          </a:p>
          <a:p>
            <a:pPr marL="579446" lvl="1" indent="-342900">
              <a:lnSpc>
                <a:spcPct val="100000"/>
              </a:lnSpc>
              <a:spcBef>
                <a:spcPts val="1001"/>
              </a:spcBef>
            </a:pPr>
            <a:r>
              <a:rPr lang="sr-Latn-BA" sz="1800" spc="-1" dirty="0">
                <a:solidFill>
                  <a:srgbClr val="0C1937"/>
                </a:solidFill>
                <a:hlinkClick r:id="rId2"/>
              </a:rPr>
              <a:t>https://github.com/Xabaril/AspNetCore.Diagnostics.HealthChecks/</a:t>
            </a:r>
            <a:r>
              <a:rPr lang="en-US" sz="1800" spc="-1" dirty="0">
                <a:solidFill>
                  <a:srgbClr val="0C1937"/>
                </a:solidFill>
              </a:rPr>
              <a:t> </a:t>
            </a:r>
            <a:endParaRPr lang="sr-Latn-BA" sz="1232" spc="-1" dirty="0">
              <a:solidFill>
                <a:srgbClr val="0C1937"/>
              </a:solidFill>
            </a:endParaRPr>
          </a:p>
          <a:p>
            <a:pPr marL="342900" indent="-342900">
              <a:lnSpc>
                <a:spcPct val="100000"/>
              </a:lnSpc>
              <a:spcBef>
                <a:spcPts val="1001"/>
              </a:spcBef>
            </a:pPr>
            <a:r>
              <a:rPr lang="sr-Latn-BA" sz="2800" spc="-1" dirty="0">
                <a:solidFill>
                  <a:srgbClr val="0C1937"/>
                </a:solidFill>
              </a:rPr>
              <a:t>Third-party monitoring services</a:t>
            </a:r>
          </a:p>
          <a:p>
            <a:pPr marL="579446" lvl="1" indent="-342900">
              <a:lnSpc>
                <a:spcPct val="100000"/>
              </a:lnSpc>
              <a:spcBef>
                <a:spcPts val="1001"/>
              </a:spcBef>
            </a:pPr>
            <a:r>
              <a:rPr lang="sr-Latn-BA" sz="1800" spc="-1" dirty="0">
                <a:solidFill>
                  <a:srgbClr val="0C1937"/>
                </a:solidFill>
                <a:hlinkClick r:id="rId3"/>
              </a:rPr>
              <a:t>https://newrelic.com/</a:t>
            </a:r>
            <a:r>
              <a:rPr lang="en-US" sz="1800" spc="-1" dirty="0">
                <a:solidFill>
                  <a:srgbClr val="0C1937"/>
                </a:solidFill>
              </a:rPr>
              <a:t> </a:t>
            </a:r>
            <a:endParaRPr lang="sr-Latn-BA" sz="1800" spc="-1" dirty="0">
              <a:solidFill>
                <a:srgbClr val="0C1937"/>
              </a:solidFill>
            </a:endParaRPr>
          </a:p>
          <a:p>
            <a:pPr marL="579446" lvl="1" indent="-342900">
              <a:lnSpc>
                <a:spcPct val="100000"/>
              </a:lnSpc>
              <a:spcBef>
                <a:spcPts val="1001"/>
              </a:spcBef>
            </a:pPr>
            <a:r>
              <a:rPr lang="sr-Latn-BA" sz="1800" spc="-1" dirty="0">
                <a:solidFill>
                  <a:srgbClr val="0C1937"/>
                </a:solidFill>
                <a:hlinkClick r:id="rId4"/>
              </a:rPr>
              <a:t>https://stackify.com/</a:t>
            </a:r>
            <a:r>
              <a:rPr lang="en-US" sz="1800" spc="-1" dirty="0">
                <a:solidFill>
                  <a:srgbClr val="0C1937"/>
                </a:solidFill>
              </a:rPr>
              <a:t> </a:t>
            </a:r>
            <a:endParaRPr lang="sr-Latn-BA" sz="1800" spc="-1" dirty="0">
              <a:solidFill>
                <a:srgbClr val="0C1937"/>
              </a:solidFill>
            </a:endParaRPr>
          </a:p>
          <a:p>
            <a:pPr marL="579446" lvl="1" indent="-342900">
              <a:lnSpc>
                <a:spcPct val="100000"/>
              </a:lnSpc>
              <a:spcBef>
                <a:spcPts val="1001"/>
              </a:spcBef>
            </a:pPr>
            <a:r>
              <a:rPr lang="sr-Latn-BA" sz="1800" spc="-1" dirty="0">
                <a:solidFill>
                  <a:srgbClr val="0C1937"/>
                </a:solidFill>
                <a:hlinkClick r:id="rId5"/>
              </a:rPr>
              <a:t>https://www.monitis.com/</a:t>
            </a:r>
            <a:r>
              <a:rPr lang="en-US" sz="1800" spc="-1" dirty="0">
                <a:solidFill>
                  <a:srgbClr val="0C1937"/>
                </a:solidFill>
              </a:rPr>
              <a:t> </a:t>
            </a:r>
            <a:endParaRPr lang="sr-Latn-BA" sz="1800" spc="-1" dirty="0">
              <a:solidFill>
                <a:srgbClr val="0C1937"/>
              </a:solidFill>
            </a:endParaRPr>
          </a:p>
          <a:p>
            <a:pPr marL="579446" lvl="1" indent="-342900">
              <a:lnSpc>
                <a:spcPct val="100000"/>
              </a:lnSpc>
              <a:spcBef>
                <a:spcPts val="1001"/>
              </a:spcBef>
            </a:pPr>
            <a:r>
              <a:rPr lang="sr-Latn-BA" sz="1800" spc="-1" dirty="0">
                <a:solidFill>
                  <a:srgbClr val="0C1937"/>
                </a:solidFill>
                <a:hlinkClick r:id="rId6"/>
              </a:rPr>
              <a:t>https://www.runscope.com/</a:t>
            </a:r>
            <a:r>
              <a:rPr lang="en-US" sz="1800" spc="-1" dirty="0">
                <a:solidFill>
                  <a:srgbClr val="0C1937"/>
                </a:solidFill>
              </a:rPr>
              <a:t> </a:t>
            </a:r>
            <a:endParaRPr lang="sr-Latn-BA" sz="1800" spc="-1" dirty="0">
              <a:solidFill>
                <a:srgbClr val="0C1937"/>
              </a:solidFill>
            </a:endParaRPr>
          </a:p>
          <a:p>
            <a:pPr marL="579446" lvl="1" indent="-342900">
              <a:lnSpc>
                <a:spcPct val="100000"/>
              </a:lnSpc>
              <a:spcBef>
                <a:spcPts val="1001"/>
              </a:spcBef>
            </a:pPr>
            <a:r>
              <a:rPr lang="sr-Latn-BA" sz="1800" spc="-1" dirty="0">
                <a:solidFill>
                  <a:srgbClr val="0C1937"/>
                </a:solidFill>
              </a:rPr>
              <a:t>…</a:t>
            </a:r>
          </a:p>
        </p:txBody>
      </p:sp>
      <p:sp>
        <p:nvSpPr>
          <p:cNvPr id="3" name="Title 2"/>
          <p:cNvSpPr>
            <a:spLocks noGrp="1"/>
          </p:cNvSpPr>
          <p:nvPr>
            <p:ph type="title"/>
          </p:nvPr>
        </p:nvSpPr>
        <p:spPr/>
        <p:txBody>
          <a:bodyPr/>
          <a:lstStyle/>
          <a:p>
            <a:r>
              <a:rPr lang="en-US" dirty="0"/>
              <a:t>Monitoring</a:t>
            </a:r>
          </a:p>
        </p:txBody>
      </p:sp>
    </p:spTree>
    <p:extLst>
      <p:ext uri="{BB962C8B-B14F-4D97-AF65-F5344CB8AC3E}">
        <p14:creationId xmlns:p14="http://schemas.microsoft.com/office/powerpoint/2010/main" val="29874988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API Gateways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670" y="1988258"/>
            <a:ext cx="1735004" cy="205203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6716" y="694370"/>
            <a:ext cx="2054267" cy="172969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4937" y="3014273"/>
            <a:ext cx="5197824" cy="3219061"/>
          </a:xfrm>
          <a:prstGeom prst="rect">
            <a:avLst/>
          </a:prstGeom>
        </p:spPr>
      </p:pic>
      <p:sp>
        <p:nvSpPr>
          <p:cNvPr id="9" name="Rectangle 8"/>
          <p:cNvSpPr/>
          <p:nvPr/>
        </p:nvSpPr>
        <p:spPr>
          <a:xfrm>
            <a:off x="266921" y="1189175"/>
            <a:ext cx="6096000" cy="4339650"/>
          </a:xfrm>
          <a:prstGeom prst="rect">
            <a:avLst/>
          </a:prstGeom>
        </p:spPr>
        <p:txBody>
          <a:bodyPr>
            <a:spAutoFit/>
          </a:bodyPr>
          <a:lstStyle/>
          <a:p>
            <a:r>
              <a:rPr lang="en-US" sz="2400" dirty="0"/>
              <a:t>Features</a:t>
            </a:r>
          </a:p>
          <a:p>
            <a:pPr>
              <a:buFont typeface="Arial" panose="020B0604020202020204" pitchFamily="34" charset="0"/>
              <a:buChar char="•"/>
            </a:pPr>
            <a:r>
              <a:rPr lang="en-US" sz="1400" dirty="0"/>
              <a:t>Routing</a:t>
            </a:r>
          </a:p>
          <a:p>
            <a:pPr>
              <a:buFont typeface="Arial" panose="020B0604020202020204" pitchFamily="34" charset="0"/>
              <a:buChar char="•"/>
            </a:pPr>
            <a:r>
              <a:rPr lang="en-US" sz="1400" dirty="0"/>
              <a:t>Request Aggregation</a:t>
            </a:r>
          </a:p>
          <a:p>
            <a:pPr>
              <a:buFont typeface="Arial" panose="020B0604020202020204" pitchFamily="34" charset="0"/>
              <a:buChar char="•"/>
            </a:pPr>
            <a:r>
              <a:rPr lang="en-US" sz="1400" dirty="0"/>
              <a:t>Service Discovery with </a:t>
            </a:r>
            <a:br>
              <a:rPr lang="en-US" sz="1400" dirty="0"/>
            </a:br>
            <a:r>
              <a:rPr lang="en-US" sz="1400" dirty="0"/>
              <a:t>  Consul &amp; Eureka</a:t>
            </a:r>
          </a:p>
          <a:p>
            <a:pPr>
              <a:buFont typeface="Arial" panose="020B0604020202020204" pitchFamily="34" charset="0"/>
              <a:buChar char="•"/>
            </a:pPr>
            <a:r>
              <a:rPr lang="en-US" sz="1400" dirty="0"/>
              <a:t>Service Fabric</a:t>
            </a:r>
          </a:p>
          <a:p>
            <a:pPr>
              <a:buFont typeface="Arial" panose="020B0604020202020204" pitchFamily="34" charset="0"/>
              <a:buChar char="•"/>
            </a:pPr>
            <a:r>
              <a:rPr lang="en-US" sz="1400" dirty="0"/>
              <a:t>Kubernetes</a:t>
            </a:r>
          </a:p>
          <a:p>
            <a:pPr>
              <a:buFont typeface="Arial" panose="020B0604020202020204" pitchFamily="34" charset="0"/>
              <a:buChar char="•"/>
            </a:pPr>
            <a:r>
              <a:rPr lang="en-US" sz="1400" dirty="0" err="1"/>
              <a:t>WebSockets</a:t>
            </a:r>
            <a:endParaRPr lang="en-US" sz="1400" dirty="0"/>
          </a:p>
          <a:p>
            <a:pPr>
              <a:buFont typeface="Arial" panose="020B0604020202020204" pitchFamily="34" charset="0"/>
              <a:buChar char="•"/>
            </a:pPr>
            <a:r>
              <a:rPr lang="en-US" sz="1400" dirty="0"/>
              <a:t>Authentication</a:t>
            </a:r>
          </a:p>
          <a:p>
            <a:pPr>
              <a:buFont typeface="Arial" panose="020B0604020202020204" pitchFamily="34" charset="0"/>
              <a:buChar char="•"/>
            </a:pPr>
            <a:r>
              <a:rPr lang="en-US" sz="1400" dirty="0" err="1"/>
              <a:t>Authorisation</a:t>
            </a:r>
            <a:endParaRPr lang="en-US" sz="1400" dirty="0"/>
          </a:p>
          <a:p>
            <a:pPr>
              <a:buFont typeface="Arial" panose="020B0604020202020204" pitchFamily="34" charset="0"/>
              <a:buChar char="•"/>
            </a:pPr>
            <a:r>
              <a:rPr lang="en-US" sz="1400" dirty="0"/>
              <a:t>Rate Limiting</a:t>
            </a:r>
          </a:p>
          <a:p>
            <a:pPr>
              <a:buFont typeface="Arial" panose="020B0604020202020204" pitchFamily="34" charset="0"/>
              <a:buChar char="•"/>
            </a:pPr>
            <a:r>
              <a:rPr lang="en-US" sz="1400" dirty="0"/>
              <a:t>Caching</a:t>
            </a:r>
          </a:p>
          <a:p>
            <a:pPr>
              <a:buFont typeface="Arial" panose="020B0604020202020204" pitchFamily="34" charset="0"/>
              <a:buChar char="•"/>
            </a:pPr>
            <a:r>
              <a:rPr lang="en-US" sz="1400" dirty="0"/>
              <a:t>Retry policies / </a:t>
            </a:r>
            <a:r>
              <a:rPr lang="en-US" sz="1400" dirty="0" err="1"/>
              <a:t>QoS</a:t>
            </a:r>
            <a:endParaRPr lang="en-US" sz="1400" dirty="0"/>
          </a:p>
          <a:p>
            <a:pPr>
              <a:buFont typeface="Arial" panose="020B0604020202020204" pitchFamily="34" charset="0"/>
              <a:buChar char="•"/>
            </a:pPr>
            <a:r>
              <a:rPr lang="en-US" sz="1400" dirty="0"/>
              <a:t>Load Balancing</a:t>
            </a:r>
          </a:p>
          <a:p>
            <a:pPr>
              <a:buFont typeface="Arial" panose="020B0604020202020204" pitchFamily="34" charset="0"/>
              <a:buChar char="•"/>
            </a:pPr>
            <a:r>
              <a:rPr lang="en-US" sz="1400" dirty="0"/>
              <a:t>Logging / Tracing / Correlation</a:t>
            </a:r>
          </a:p>
          <a:p>
            <a:pPr>
              <a:buFont typeface="Arial" panose="020B0604020202020204" pitchFamily="34" charset="0"/>
              <a:buChar char="•"/>
            </a:pPr>
            <a:r>
              <a:rPr lang="en-US" sz="1400" dirty="0"/>
              <a:t>Headers / Query String / Claims Transformation</a:t>
            </a:r>
          </a:p>
          <a:p>
            <a:pPr>
              <a:buFont typeface="Arial" panose="020B0604020202020204" pitchFamily="34" charset="0"/>
              <a:buChar char="•"/>
            </a:pPr>
            <a:r>
              <a:rPr lang="en-US" sz="1400" dirty="0"/>
              <a:t>Custom Middleware / Delegating Handlers</a:t>
            </a:r>
          </a:p>
          <a:p>
            <a:pPr>
              <a:buFont typeface="Arial" panose="020B0604020202020204" pitchFamily="34" charset="0"/>
              <a:buChar char="•"/>
            </a:pPr>
            <a:r>
              <a:rPr lang="en-US" sz="1400" dirty="0"/>
              <a:t>Configuration / Administration REST API</a:t>
            </a:r>
          </a:p>
          <a:p>
            <a:pPr>
              <a:buFont typeface="Arial" panose="020B0604020202020204" pitchFamily="34" charset="0"/>
              <a:buChar char="•"/>
            </a:pPr>
            <a:r>
              <a:rPr lang="en-US" sz="1400" dirty="0"/>
              <a:t>Platform / Cloud Agnostic</a:t>
            </a:r>
          </a:p>
        </p:txBody>
      </p:sp>
    </p:spTree>
    <p:extLst>
      <p:ext uri="{BB962C8B-B14F-4D97-AF65-F5344CB8AC3E}">
        <p14:creationId xmlns:p14="http://schemas.microsoft.com/office/powerpoint/2010/main" val="6696203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Closing up</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0057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5775684"/>
          </a:xfrm>
        </p:spPr>
        <p:txBody>
          <a:bodyPr/>
          <a:lstStyle/>
          <a:p>
            <a:r>
              <a:rPr lang="en-US" sz="3600" dirty="0"/>
              <a:t>Basics – REST, ASP.NET Core</a:t>
            </a:r>
          </a:p>
          <a:p>
            <a:r>
              <a:rPr lang="en-US" sz="3600" dirty="0"/>
              <a:t>Best practices</a:t>
            </a:r>
          </a:p>
          <a:p>
            <a:r>
              <a:rPr lang="en-US" sz="3600" dirty="0"/>
              <a:t>Security</a:t>
            </a:r>
          </a:p>
          <a:p>
            <a:r>
              <a:rPr lang="en-US" sz="3600" dirty="0"/>
              <a:t>Testing</a:t>
            </a:r>
          </a:p>
          <a:p>
            <a:r>
              <a:rPr lang="en-US" sz="3600" dirty="0"/>
              <a:t>Documentation</a:t>
            </a:r>
          </a:p>
          <a:p>
            <a:r>
              <a:rPr lang="en-US" sz="3600" dirty="0"/>
              <a:t>Limiting</a:t>
            </a:r>
          </a:p>
          <a:p>
            <a:r>
              <a:rPr lang="en-US" sz="3600" dirty="0"/>
              <a:t>Versioning</a:t>
            </a:r>
          </a:p>
          <a:p>
            <a:r>
              <a:rPr lang="en-US" sz="3600" dirty="0"/>
              <a:t>Monitoring</a:t>
            </a:r>
          </a:p>
          <a:p>
            <a:r>
              <a:rPr lang="en-US" sz="3600" dirty="0"/>
              <a:t>API Gateways</a:t>
            </a:r>
          </a:p>
        </p:txBody>
      </p:sp>
      <p:sp>
        <p:nvSpPr>
          <p:cNvPr id="4" name="Title 3"/>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8874522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033D79-3E4A-44CC-AA61-6F10B5227B09}"/>
              </a:ext>
            </a:extLst>
          </p:cNvPr>
          <p:cNvSpPr>
            <a:spLocks noGrp="1"/>
          </p:cNvSpPr>
          <p:nvPr>
            <p:ph type="body" sz="quarter" idx="10"/>
          </p:nvPr>
        </p:nvSpPr>
        <p:spPr>
          <a:xfrm>
            <a:off x="269239" y="1189177"/>
            <a:ext cx="11653523" cy="4975529"/>
          </a:xfrm>
        </p:spPr>
        <p:txBody>
          <a:bodyPr/>
          <a:lstStyle/>
          <a:p>
            <a:r>
              <a:rPr lang="en-US" dirty="0"/>
              <a:t>Stateless</a:t>
            </a:r>
          </a:p>
          <a:p>
            <a:r>
              <a:rPr lang="en-US" dirty="0"/>
              <a:t>Cacheable</a:t>
            </a:r>
          </a:p>
          <a:p>
            <a:r>
              <a:rPr lang="en-US" dirty="0"/>
              <a:t>Uniform interface</a:t>
            </a:r>
          </a:p>
          <a:p>
            <a:pPr lvl="1"/>
            <a:r>
              <a:rPr lang="en-US" dirty="0"/>
              <a:t>Identification of resources</a:t>
            </a:r>
          </a:p>
          <a:p>
            <a:pPr lvl="1"/>
            <a:r>
              <a:rPr lang="en-US" dirty="0"/>
              <a:t>Manipulation of resources through representations</a:t>
            </a:r>
          </a:p>
          <a:p>
            <a:pPr lvl="1"/>
            <a:r>
              <a:rPr lang="en-US" dirty="0"/>
              <a:t>Self-descriptive messages</a:t>
            </a:r>
          </a:p>
          <a:p>
            <a:pPr lvl="1"/>
            <a:r>
              <a:rPr lang="en-US" dirty="0"/>
              <a:t>Hypermedia and the engine of application state (HATEOAS)</a:t>
            </a:r>
          </a:p>
          <a:p>
            <a:r>
              <a:rPr lang="en-US" dirty="0"/>
              <a:t>Layered system</a:t>
            </a:r>
          </a:p>
          <a:p>
            <a:r>
              <a:rPr lang="en-US" dirty="0"/>
              <a:t>Client-server separation </a:t>
            </a:r>
          </a:p>
        </p:txBody>
      </p:sp>
      <p:sp>
        <p:nvSpPr>
          <p:cNvPr id="3" name="Title 2">
            <a:extLst>
              <a:ext uri="{FF2B5EF4-FFF2-40B4-BE49-F238E27FC236}">
                <a16:creationId xmlns:a16="http://schemas.microsoft.com/office/drawing/2014/main" id="{B4D8E0DC-E290-49B1-AC3A-E8427344CBCD}"/>
              </a:ext>
            </a:extLst>
          </p:cNvPr>
          <p:cNvSpPr>
            <a:spLocks noGrp="1"/>
          </p:cNvSpPr>
          <p:nvPr>
            <p:ph type="title"/>
          </p:nvPr>
        </p:nvSpPr>
        <p:spPr/>
        <p:txBody>
          <a:bodyPr/>
          <a:lstStyle/>
          <a:p>
            <a:r>
              <a:rPr lang="en-US" dirty="0"/>
              <a:t>REST</a:t>
            </a:r>
          </a:p>
        </p:txBody>
      </p:sp>
      <p:sp>
        <p:nvSpPr>
          <p:cNvPr id="5" name="TextBox 4">
            <a:extLst>
              <a:ext uri="{FF2B5EF4-FFF2-40B4-BE49-F238E27FC236}">
                <a16:creationId xmlns:a16="http://schemas.microsoft.com/office/drawing/2014/main" id="{D07E9821-89D7-48BA-BE2C-EA344A1B2EAE}"/>
              </a:ext>
            </a:extLst>
          </p:cNvPr>
          <p:cNvSpPr txBox="1"/>
          <p:nvPr/>
        </p:nvSpPr>
        <p:spPr>
          <a:xfrm>
            <a:off x="7511715" y="6184052"/>
            <a:ext cx="6649452" cy="646331"/>
          </a:xfrm>
          <a:prstGeom prst="rect">
            <a:avLst/>
          </a:prstGeom>
          <a:noFill/>
        </p:spPr>
        <p:txBody>
          <a:bodyPr wrap="square">
            <a:spAutoFit/>
          </a:bodyPr>
          <a:lstStyle/>
          <a:p>
            <a:r>
              <a:rPr lang="en-US" sz="3600" dirty="0">
                <a:hlinkClick r:id="rId3"/>
              </a:rPr>
              <a:t>https://restfulapi.net/</a:t>
            </a:r>
            <a:endParaRPr lang="en-US" sz="3600" dirty="0"/>
          </a:p>
        </p:txBody>
      </p:sp>
    </p:spTree>
    <p:extLst>
      <p:ext uri="{BB962C8B-B14F-4D97-AF65-F5344CB8AC3E}">
        <p14:creationId xmlns:p14="http://schemas.microsoft.com/office/powerpoint/2010/main" val="105208128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639364"/>
          </a:xfrm>
        </p:spPr>
        <p:txBody>
          <a:bodyPr/>
          <a:lstStyle/>
          <a:p>
            <a:r>
              <a:rPr lang="en-US" dirty="0">
                <a:hlinkClick r:id="rId2"/>
              </a:rPr>
              <a:t>https://github.com/microsoft/api-guidelines</a:t>
            </a:r>
            <a:r>
              <a:rPr lang="en-US" dirty="0"/>
              <a:t> </a:t>
            </a:r>
          </a:p>
          <a:p>
            <a:r>
              <a:rPr lang="en-US" dirty="0"/>
              <a:t>Specifications</a:t>
            </a:r>
          </a:p>
          <a:p>
            <a:pPr lvl="1"/>
            <a:r>
              <a:rPr lang="en-US" dirty="0"/>
              <a:t>HATEOAS – Hypermedia as the Engine of Application State</a:t>
            </a:r>
          </a:p>
          <a:p>
            <a:pPr lvl="1"/>
            <a:r>
              <a:rPr lang="en-US" dirty="0">
                <a:hlinkClick r:id="rId3"/>
              </a:rPr>
              <a:t>https://ionwg.org/</a:t>
            </a:r>
            <a:r>
              <a:rPr lang="en-US" dirty="0"/>
              <a:t> - The ION Hypermedia Type</a:t>
            </a:r>
          </a:p>
          <a:p>
            <a:pPr lvl="1"/>
            <a:r>
              <a:rPr lang="en-US" dirty="0">
                <a:hlinkClick r:id="rId4"/>
              </a:rPr>
              <a:t>http://jsonapi.org/</a:t>
            </a:r>
            <a:r>
              <a:rPr lang="en-US" dirty="0"/>
              <a:t> - JSON API Specification</a:t>
            </a:r>
          </a:p>
          <a:p>
            <a:pPr lvl="1"/>
            <a:r>
              <a:rPr lang="en-US" dirty="0">
                <a:hlinkClick r:id="rId5"/>
              </a:rPr>
              <a:t>http://json-schema.org/</a:t>
            </a:r>
            <a:r>
              <a:rPr lang="en-US" dirty="0"/>
              <a:t> - JSON (Hyper-)Schema...</a:t>
            </a:r>
          </a:p>
          <a:p>
            <a:pPr lvl="1"/>
            <a:r>
              <a:rPr lang="en-US" dirty="0">
                <a:hlinkClick r:id="rId6"/>
              </a:rPr>
              <a:t>http://graphql.org/</a:t>
            </a:r>
            <a:r>
              <a:rPr lang="en-US" dirty="0"/>
              <a:t> - </a:t>
            </a:r>
            <a:r>
              <a:rPr lang="en-US" dirty="0" err="1"/>
              <a:t>GraphQL</a:t>
            </a:r>
            <a:endParaRPr lang="en-US" dirty="0"/>
          </a:p>
          <a:p>
            <a:r>
              <a:rPr lang="en-US" dirty="0"/>
              <a:t>APIs</a:t>
            </a:r>
          </a:p>
          <a:p>
            <a:pPr lvl="1"/>
            <a:r>
              <a:rPr lang="en-US" dirty="0">
                <a:hlinkClick r:id="rId7"/>
              </a:rPr>
              <a:t>https://dev.twitter.com/rest/public</a:t>
            </a:r>
            <a:r>
              <a:rPr lang="en-US" dirty="0"/>
              <a:t> - Twitter REST</a:t>
            </a:r>
          </a:p>
          <a:p>
            <a:pPr lvl="1"/>
            <a:r>
              <a:rPr lang="en-US" dirty="0">
                <a:hlinkClick r:id="rId8"/>
              </a:rPr>
              <a:t>https://developer.github.com/v3/</a:t>
            </a:r>
            <a:r>
              <a:rPr lang="en-US" dirty="0"/>
              <a:t> - GitHub REST / v4 </a:t>
            </a:r>
            <a:r>
              <a:rPr lang="en-US" dirty="0" err="1"/>
              <a:t>GraphQL</a:t>
            </a:r>
            <a:endParaRPr lang="en-US" dirty="0"/>
          </a:p>
          <a:p>
            <a:pPr lvl="1"/>
            <a:r>
              <a:rPr lang="en-US" dirty="0">
                <a:hlinkClick r:id="rId9"/>
              </a:rPr>
              <a:t>https://stripe.com/docs/api</a:t>
            </a:r>
            <a:r>
              <a:rPr lang="en-US" dirty="0"/>
              <a:t> - Stripe</a:t>
            </a:r>
          </a:p>
          <a:p>
            <a:pPr lvl="1"/>
            <a:r>
              <a:rPr lang="en-US" dirty="0">
                <a:hlinkClick r:id="rId10"/>
              </a:rPr>
              <a:t>https://www.twilio.com/docs/api/rest</a:t>
            </a:r>
            <a:r>
              <a:rPr lang="en-US" dirty="0"/>
              <a:t> - Twilio</a:t>
            </a:r>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40151737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047" y="2084172"/>
            <a:ext cx="11354714" cy="1826975"/>
          </a:xfrm>
        </p:spPr>
        <p:txBody>
          <a:bodyPr/>
          <a:lstStyle/>
          <a:p>
            <a:r>
              <a:rPr lang="en-US" dirty="0"/>
              <a:t>Thanks!</a:t>
            </a:r>
            <a:br>
              <a:rPr lang="en-US" dirty="0"/>
            </a:br>
            <a:r>
              <a:rPr lang="en-US" sz="4800" dirty="0"/>
              <a:t>Questions?</a:t>
            </a:r>
            <a:endParaRPr lang="en-US" dirty="0"/>
          </a:p>
        </p:txBody>
      </p:sp>
    </p:spTree>
    <p:extLst>
      <p:ext uri="{BB962C8B-B14F-4D97-AF65-F5344CB8AC3E}">
        <p14:creationId xmlns:p14="http://schemas.microsoft.com/office/powerpoint/2010/main" val="18499128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000461"/>
            <a:ext cx="11653523" cy="5231432"/>
          </a:xfrm>
        </p:spPr>
        <p:txBody>
          <a:bodyPr/>
          <a:lstStyle/>
          <a:p>
            <a:pPr marL="342900" indent="-342900">
              <a:lnSpc>
                <a:spcPct val="100000"/>
              </a:lnSpc>
              <a:spcBef>
                <a:spcPts val="1001"/>
              </a:spcBef>
            </a:pPr>
            <a:r>
              <a:rPr lang="en-US" sz="3600" spc="-1" dirty="0">
                <a:solidFill>
                  <a:srgbClr val="0C1937"/>
                </a:solidFill>
              </a:rPr>
              <a:t>REST</a:t>
            </a:r>
          </a:p>
          <a:p>
            <a:pPr marL="579446" lvl="1" indent="-342900">
              <a:lnSpc>
                <a:spcPct val="100000"/>
              </a:lnSpc>
              <a:spcBef>
                <a:spcPts val="1001"/>
              </a:spcBef>
            </a:pPr>
            <a:r>
              <a:rPr lang="en-US" sz="2032" spc="-1" dirty="0">
                <a:solidFill>
                  <a:srgbClr val="0C1937"/>
                </a:solidFill>
              </a:rPr>
              <a:t>architecture type that’s using the existing web infrastructure</a:t>
            </a:r>
          </a:p>
          <a:p>
            <a:pPr marL="342900" indent="-342900">
              <a:lnSpc>
                <a:spcPct val="100000"/>
              </a:lnSpc>
              <a:spcBef>
                <a:spcPts val="1001"/>
              </a:spcBef>
            </a:pPr>
            <a:r>
              <a:rPr lang="en-US" sz="3600" spc="-1" dirty="0">
                <a:solidFill>
                  <a:srgbClr val="0C1937"/>
                </a:solidFill>
              </a:rPr>
              <a:t>RESTful</a:t>
            </a:r>
          </a:p>
          <a:p>
            <a:pPr marL="579446" lvl="1" indent="-342900">
              <a:lnSpc>
                <a:spcPct val="100000"/>
              </a:lnSpc>
              <a:spcBef>
                <a:spcPts val="1001"/>
              </a:spcBef>
            </a:pPr>
            <a:r>
              <a:rPr lang="en-US" sz="2032" spc="-1" dirty="0">
                <a:solidFill>
                  <a:srgbClr val="0C1937"/>
                </a:solidFill>
              </a:rPr>
              <a:t>services that implement REST architecture</a:t>
            </a:r>
          </a:p>
          <a:p>
            <a:pPr marL="342900" indent="-342900">
              <a:lnSpc>
                <a:spcPct val="100000"/>
              </a:lnSpc>
              <a:spcBef>
                <a:spcPts val="1001"/>
              </a:spcBef>
            </a:pPr>
            <a:r>
              <a:rPr lang="en-US" sz="3600" spc="-1" dirty="0">
                <a:solidFill>
                  <a:srgbClr val="0C1937"/>
                </a:solidFill>
              </a:rPr>
              <a:t>Web resources – identified with URL address</a:t>
            </a:r>
            <a:endParaRPr lang="pl-PL" sz="3600" spc="-1" dirty="0">
              <a:solidFill>
                <a:srgbClr val="0C1937"/>
              </a:solidFill>
            </a:endParaRPr>
          </a:p>
          <a:p>
            <a:pPr marL="579446" lvl="1" indent="-342900">
              <a:lnSpc>
                <a:spcPct val="100000"/>
              </a:lnSpc>
              <a:spcBef>
                <a:spcPts val="1001"/>
              </a:spcBef>
            </a:pPr>
            <a:r>
              <a:rPr lang="pl-PL" sz="2032" spc="-1" dirty="0">
                <a:solidFill>
                  <a:srgbClr val="0C1937"/>
                </a:solidFill>
              </a:rPr>
              <a:t>Resource A – </a:t>
            </a:r>
            <a:r>
              <a:rPr lang="pl-PL" sz="2032" spc="-1" dirty="0" err="1">
                <a:solidFill>
                  <a:srgbClr val="0C1937"/>
                </a:solidFill>
              </a:rPr>
              <a:t>create</a:t>
            </a:r>
            <a:r>
              <a:rPr lang="pl-PL" sz="2032" spc="-1" dirty="0">
                <a:solidFill>
                  <a:srgbClr val="0C1937"/>
                </a:solidFill>
              </a:rPr>
              <a:t> not </a:t>
            </a:r>
            <a:r>
              <a:rPr lang="pl-PL" sz="2032" spc="-1" dirty="0" err="1">
                <a:solidFill>
                  <a:srgbClr val="0C1937"/>
                </a:solidFill>
              </a:rPr>
              <a:t>CreateResource</a:t>
            </a:r>
            <a:r>
              <a:rPr lang="pl-PL" sz="2032" spc="-1" dirty="0">
                <a:solidFill>
                  <a:srgbClr val="0C1937"/>
                </a:solidFill>
              </a:rPr>
              <a:t>(A)	</a:t>
            </a:r>
            <a:endParaRPr lang="en-US" sz="2032" spc="-1" dirty="0">
              <a:solidFill>
                <a:srgbClr val="0C1937"/>
              </a:solidFill>
            </a:endParaRPr>
          </a:p>
          <a:p>
            <a:pPr marL="342900" indent="-342900">
              <a:lnSpc>
                <a:spcPct val="100000"/>
              </a:lnSpc>
              <a:spcBef>
                <a:spcPts val="1001"/>
              </a:spcBef>
            </a:pPr>
            <a:r>
              <a:rPr lang="en-US" sz="3600" spc="-1" dirty="0">
                <a:solidFill>
                  <a:srgbClr val="0C1937"/>
                </a:solidFill>
              </a:rPr>
              <a:t>HTTP verbs</a:t>
            </a:r>
          </a:p>
          <a:p>
            <a:pPr marL="579446" lvl="1" indent="-342900">
              <a:lnSpc>
                <a:spcPct val="100000"/>
              </a:lnSpc>
              <a:spcBef>
                <a:spcPts val="1001"/>
              </a:spcBef>
            </a:pPr>
            <a:r>
              <a:rPr lang="en-US" sz="2032" spc="-1" dirty="0">
                <a:solidFill>
                  <a:srgbClr val="0C1937"/>
                </a:solidFill>
              </a:rPr>
              <a:t>GET, POST, PUT, DELETE, PATCH…</a:t>
            </a:r>
          </a:p>
          <a:p>
            <a:pPr marL="342900" indent="-342900">
              <a:lnSpc>
                <a:spcPct val="100000"/>
              </a:lnSpc>
              <a:spcBef>
                <a:spcPts val="1001"/>
              </a:spcBef>
            </a:pPr>
            <a:r>
              <a:rPr lang="en-US" sz="3600" spc="-1" dirty="0">
                <a:solidFill>
                  <a:srgbClr val="0C1937"/>
                </a:solidFill>
              </a:rPr>
              <a:t>JSON or XML</a:t>
            </a:r>
          </a:p>
        </p:txBody>
      </p:sp>
      <p:sp>
        <p:nvSpPr>
          <p:cNvPr id="3" name="Title 2"/>
          <p:cNvSpPr>
            <a:spLocks noGrp="1"/>
          </p:cNvSpPr>
          <p:nvPr>
            <p:ph type="title"/>
          </p:nvPr>
        </p:nvSpPr>
        <p:spPr/>
        <p:txBody>
          <a:bodyPr/>
          <a:lstStyle/>
          <a:p>
            <a:r>
              <a:rPr lang="en-US" dirty="0"/>
              <a:t>REST(</a:t>
            </a:r>
            <a:r>
              <a:rPr lang="en-US" dirty="0" err="1"/>
              <a:t>ful</a:t>
            </a:r>
            <a:r>
              <a:rPr lang="en-US" dirty="0"/>
              <a:t>)</a:t>
            </a:r>
          </a:p>
        </p:txBody>
      </p:sp>
    </p:spTree>
    <p:extLst>
      <p:ext uri="{BB962C8B-B14F-4D97-AF65-F5344CB8AC3E}">
        <p14:creationId xmlns:p14="http://schemas.microsoft.com/office/powerpoint/2010/main" val="41301585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36CD-7EF0-4D9D-BAC4-F7E23B299196}"/>
              </a:ext>
            </a:extLst>
          </p:cNvPr>
          <p:cNvSpPr>
            <a:spLocks noGrp="1"/>
          </p:cNvSpPr>
          <p:nvPr>
            <p:ph type="ctrTitle"/>
          </p:nvPr>
        </p:nvSpPr>
        <p:spPr>
          <a:xfrm>
            <a:off x="641463" y="117567"/>
            <a:ext cx="10909073" cy="957902"/>
          </a:xfrm>
        </p:spPr>
        <p:txBody>
          <a:bodyPr>
            <a:normAutofit fontScale="90000"/>
          </a:bodyPr>
          <a:lstStyle/>
          <a:p>
            <a:r>
              <a:rPr lang="en-US" sz="6000" dirty="0">
                <a:latin typeface="Segoe UI" panose="020B0502040204020203" pitchFamily="34" charset="0"/>
                <a:cs typeface="Segoe UI" panose="020B0502040204020203" pitchFamily="34" charset="0"/>
              </a:rPr>
              <a:t>HTTP REST CRUD</a:t>
            </a:r>
          </a:p>
        </p:txBody>
      </p:sp>
      <p:pic>
        <p:nvPicPr>
          <p:cNvPr id="11" name="Picture 10">
            <a:extLst>
              <a:ext uri="{FF2B5EF4-FFF2-40B4-BE49-F238E27FC236}">
                <a16:creationId xmlns:a16="http://schemas.microsoft.com/office/drawing/2014/main" id="{FDBDFDCC-5BA3-4C5D-B702-F930D2B37D0E}"/>
              </a:ext>
            </a:extLst>
          </p:cNvPr>
          <p:cNvPicPr>
            <a:picLocks noChangeAspect="1"/>
          </p:cNvPicPr>
          <p:nvPr/>
        </p:nvPicPr>
        <p:blipFill rotWithShape="1">
          <a:blip r:embed="rId2">
            <a:extLst>
              <a:ext uri="{28A0092B-C50C-407E-A947-70E740481C1C}">
                <a14:useLocalDpi xmlns:a14="http://schemas.microsoft.com/office/drawing/2010/main" val="0"/>
              </a:ext>
            </a:extLst>
          </a:blip>
          <a:srcRect l="9162" t="9571"/>
          <a:stretch/>
        </p:blipFill>
        <p:spPr>
          <a:xfrm>
            <a:off x="9938393" y="2255520"/>
            <a:ext cx="2253607" cy="3422497"/>
          </a:xfrm>
          <a:prstGeom prst="rect">
            <a:avLst/>
          </a:prstGeom>
        </p:spPr>
      </p:pic>
      <p:pic>
        <p:nvPicPr>
          <p:cNvPr id="13" name="Picture 12">
            <a:extLst>
              <a:ext uri="{FF2B5EF4-FFF2-40B4-BE49-F238E27FC236}">
                <a16:creationId xmlns:a16="http://schemas.microsoft.com/office/drawing/2014/main" id="{07D1036F-4A2D-4FA6-AF49-EA2051BD8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42" y="1749965"/>
            <a:ext cx="2317907" cy="3250503"/>
          </a:xfrm>
          <a:prstGeom prst="rect">
            <a:avLst/>
          </a:prstGeom>
        </p:spPr>
      </p:pic>
      <p:cxnSp>
        <p:nvCxnSpPr>
          <p:cNvPr id="16" name="Straight Connector 15">
            <a:extLst>
              <a:ext uri="{FF2B5EF4-FFF2-40B4-BE49-F238E27FC236}">
                <a16:creationId xmlns:a16="http://schemas.microsoft.com/office/drawing/2014/main" id="{71DEDD09-60CB-4408-8D9F-08234C78BB03}"/>
              </a:ext>
            </a:extLst>
          </p:cNvPr>
          <p:cNvCxnSpPr/>
          <p:nvPr/>
        </p:nvCxnSpPr>
        <p:spPr>
          <a:xfrm>
            <a:off x="2847703" y="1514669"/>
            <a:ext cx="6635931" cy="0"/>
          </a:xfrm>
          <a:prstGeom prst="line">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0CC263BA-93BB-416B-9CD4-57D7761CA137}"/>
              </a:ext>
            </a:extLst>
          </p:cNvPr>
          <p:cNvCxnSpPr/>
          <p:nvPr/>
        </p:nvCxnSpPr>
        <p:spPr>
          <a:xfrm>
            <a:off x="2847703" y="2002971"/>
            <a:ext cx="6635931" cy="0"/>
          </a:xfrm>
          <a:prstGeom prst="line">
            <a:avLst/>
          </a:prstGeom>
          <a:ln w="57150"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E3F48F-C7FF-4633-B760-6C4A7024A16D}"/>
              </a:ext>
            </a:extLst>
          </p:cNvPr>
          <p:cNvSpPr txBox="1"/>
          <p:nvPr/>
        </p:nvSpPr>
        <p:spPr>
          <a:xfrm>
            <a:off x="4238897" y="1251479"/>
            <a:ext cx="3853542" cy="461665"/>
          </a:xfrm>
          <a:prstGeom prst="rect">
            <a:avLst/>
          </a:prstGeom>
          <a:solidFill>
            <a:schemeClr val="bg1">
              <a:alpha val="83000"/>
            </a:schemeClr>
          </a:solidFill>
        </p:spPr>
        <p:txBody>
          <a:bodyPr wrap="square" rtlCol="0">
            <a:spAutoFit/>
          </a:bodyPr>
          <a:lstStyle/>
          <a:p>
            <a:pPr algn="ctr"/>
            <a:r>
              <a:rPr lang="en-US" sz="2400" dirty="0"/>
              <a:t>Http POST  routing + payload</a:t>
            </a:r>
          </a:p>
        </p:txBody>
      </p:sp>
      <p:sp>
        <p:nvSpPr>
          <p:cNvPr id="30" name="TextBox 29">
            <a:extLst>
              <a:ext uri="{FF2B5EF4-FFF2-40B4-BE49-F238E27FC236}">
                <a16:creationId xmlns:a16="http://schemas.microsoft.com/office/drawing/2014/main" id="{152AEF4B-9CF3-4367-88D0-41D9A06F18E5}"/>
              </a:ext>
            </a:extLst>
          </p:cNvPr>
          <p:cNvSpPr txBox="1"/>
          <p:nvPr/>
        </p:nvSpPr>
        <p:spPr>
          <a:xfrm>
            <a:off x="4223346" y="1745501"/>
            <a:ext cx="3853542" cy="461665"/>
          </a:xfrm>
          <a:prstGeom prst="rect">
            <a:avLst/>
          </a:prstGeom>
          <a:solidFill>
            <a:schemeClr val="bg1">
              <a:alpha val="83000"/>
            </a:schemeClr>
          </a:solidFill>
        </p:spPr>
        <p:txBody>
          <a:bodyPr wrap="square" rtlCol="0">
            <a:spAutoFit/>
          </a:bodyPr>
          <a:lstStyle/>
          <a:p>
            <a:pPr algn="ctr"/>
            <a:r>
              <a:rPr lang="en-US" sz="2400" dirty="0"/>
              <a:t>201 + location</a:t>
            </a:r>
          </a:p>
        </p:txBody>
      </p:sp>
      <p:cxnSp>
        <p:nvCxnSpPr>
          <p:cNvPr id="31" name="Straight Connector 30">
            <a:extLst>
              <a:ext uri="{FF2B5EF4-FFF2-40B4-BE49-F238E27FC236}">
                <a16:creationId xmlns:a16="http://schemas.microsoft.com/office/drawing/2014/main" id="{180129C3-01B7-4245-997E-E47F30D05FF7}"/>
              </a:ext>
            </a:extLst>
          </p:cNvPr>
          <p:cNvCxnSpPr/>
          <p:nvPr/>
        </p:nvCxnSpPr>
        <p:spPr>
          <a:xfrm>
            <a:off x="2793586" y="2623834"/>
            <a:ext cx="6635931" cy="0"/>
          </a:xfrm>
          <a:prstGeom prst="line">
            <a:avLst/>
          </a:prstGeom>
          <a:ln w="5715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913DB62B-942A-45E8-B2D1-6C7AFEADDA2E}"/>
              </a:ext>
            </a:extLst>
          </p:cNvPr>
          <p:cNvCxnSpPr/>
          <p:nvPr/>
        </p:nvCxnSpPr>
        <p:spPr>
          <a:xfrm>
            <a:off x="2793586" y="3112136"/>
            <a:ext cx="6635931" cy="0"/>
          </a:xfrm>
          <a:prstGeom prst="line">
            <a:avLst/>
          </a:prstGeom>
          <a:ln w="57150" cap="flat" cmpd="sng" algn="ctr">
            <a:solidFill>
              <a:schemeClr val="accent1">
                <a:lumMod val="60000"/>
                <a:lumOff val="4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3CE46232-F72D-4561-80B7-8746152D28BF}"/>
              </a:ext>
            </a:extLst>
          </p:cNvPr>
          <p:cNvSpPr txBox="1"/>
          <p:nvPr/>
        </p:nvSpPr>
        <p:spPr>
          <a:xfrm>
            <a:off x="4184780" y="2360644"/>
            <a:ext cx="3853542" cy="461665"/>
          </a:xfrm>
          <a:prstGeom prst="rect">
            <a:avLst/>
          </a:prstGeom>
          <a:solidFill>
            <a:schemeClr val="bg1">
              <a:alpha val="83000"/>
            </a:schemeClr>
          </a:solidFill>
        </p:spPr>
        <p:txBody>
          <a:bodyPr wrap="square" rtlCol="0">
            <a:spAutoFit/>
          </a:bodyPr>
          <a:lstStyle/>
          <a:p>
            <a:pPr algn="ctr"/>
            <a:r>
              <a:rPr lang="en-US" sz="2400" dirty="0"/>
              <a:t>Http GET  routing</a:t>
            </a:r>
          </a:p>
        </p:txBody>
      </p:sp>
      <p:sp>
        <p:nvSpPr>
          <p:cNvPr id="34" name="TextBox 33">
            <a:extLst>
              <a:ext uri="{FF2B5EF4-FFF2-40B4-BE49-F238E27FC236}">
                <a16:creationId xmlns:a16="http://schemas.microsoft.com/office/drawing/2014/main" id="{007CA244-B7CE-4598-9ECA-8F0826DF6E86}"/>
              </a:ext>
            </a:extLst>
          </p:cNvPr>
          <p:cNvSpPr txBox="1"/>
          <p:nvPr/>
        </p:nvSpPr>
        <p:spPr>
          <a:xfrm>
            <a:off x="4169229" y="2854666"/>
            <a:ext cx="3853542" cy="461665"/>
          </a:xfrm>
          <a:prstGeom prst="rect">
            <a:avLst/>
          </a:prstGeom>
          <a:solidFill>
            <a:schemeClr val="bg1">
              <a:alpha val="83000"/>
            </a:schemeClr>
          </a:solidFill>
        </p:spPr>
        <p:txBody>
          <a:bodyPr wrap="square" rtlCol="0">
            <a:spAutoFit/>
          </a:bodyPr>
          <a:lstStyle/>
          <a:p>
            <a:pPr algn="ctr"/>
            <a:r>
              <a:rPr lang="en-US" sz="2400" dirty="0"/>
              <a:t>200 + payload list</a:t>
            </a:r>
          </a:p>
        </p:txBody>
      </p:sp>
      <p:cxnSp>
        <p:nvCxnSpPr>
          <p:cNvPr id="35" name="Straight Connector 34">
            <a:extLst>
              <a:ext uri="{FF2B5EF4-FFF2-40B4-BE49-F238E27FC236}">
                <a16:creationId xmlns:a16="http://schemas.microsoft.com/office/drawing/2014/main" id="{40196B1F-EEEE-4899-9A4F-FBD7B176E62D}"/>
              </a:ext>
            </a:extLst>
          </p:cNvPr>
          <p:cNvCxnSpPr/>
          <p:nvPr/>
        </p:nvCxnSpPr>
        <p:spPr>
          <a:xfrm>
            <a:off x="2832152" y="3700641"/>
            <a:ext cx="6635931" cy="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7231FF31-A8E6-45C5-A9C3-C00C86095C2C}"/>
              </a:ext>
            </a:extLst>
          </p:cNvPr>
          <p:cNvCxnSpPr/>
          <p:nvPr/>
        </p:nvCxnSpPr>
        <p:spPr>
          <a:xfrm>
            <a:off x="2832152" y="4188943"/>
            <a:ext cx="6635931" cy="0"/>
          </a:xfrm>
          <a:prstGeom prst="line">
            <a:avLst/>
          </a:prstGeom>
          <a:ln w="57150" cap="flat" cmpd="sng" algn="ctr">
            <a:solidFill>
              <a:schemeClr val="accent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4DFE3344-0011-45B6-A3AA-B6C1248B5CA1}"/>
              </a:ext>
            </a:extLst>
          </p:cNvPr>
          <p:cNvSpPr txBox="1"/>
          <p:nvPr/>
        </p:nvSpPr>
        <p:spPr>
          <a:xfrm>
            <a:off x="4223346" y="3437451"/>
            <a:ext cx="3853542" cy="461665"/>
          </a:xfrm>
          <a:prstGeom prst="rect">
            <a:avLst/>
          </a:prstGeom>
          <a:solidFill>
            <a:schemeClr val="bg1">
              <a:alpha val="83000"/>
            </a:schemeClr>
          </a:solidFill>
        </p:spPr>
        <p:txBody>
          <a:bodyPr wrap="square" rtlCol="0">
            <a:spAutoFit/>
          </a:bodyPr>
          <a:lstStyle/>
          <a:p>
            <a:pPr algn="ctr"/>
            <a:r>
              <a:rPr lang="en-US" sz="2400" dirty="0"/>
              <a:t>Http GET  routing/{id}</a:t>
            </a:r>
          </a:p>
        </p:txBody>
      </p:sp>
      <p:sp>
        <p:nvSpPr>
          <p:cNvPr id="38" name="TextBox 37">
            <a:extLst>
              <a:ext uri="{FF2B5EF4-FFF2-40B4-BE49-F238E27FC236}">
                <a16:creationId xmlns:a16="http://schemas.microsoft.com/office/drawing/2014/main" id="{CB5E537D-27E0-4046-A84C-C969F229A878}"/>
              </a:ext>
            </a:extLst>
          </p:cNvPr>
          <p:cNvSpPr txBox="1"/>
          <p:nvPr/>
        </p:nvSpPr>
        <p:spPr>
          <a:xfrm>
            <a:off x="4207795" y="3931473"/>
            <a:ext cx="3853542" cy="461665"/>
          </a:xfrm>
          <a:prstGeom prst="rect">
            <a:avLst/>
          </a:prstGeom>
          <a:solidFill>
            <a:schemeClr val="bg1">
              <a:alpha val="83000"/>
            </a:schemeClr>
          </a:solidFill>
        </p:spPr>
        <p:txBody>
          <a:bodyPr wrap="square" rtlCol="0">
            <a:spAutoFit/>
          </a:bodyPr>
          <a:lstStyle/>
          <a:p>
            <a:pPr algn="ctr"/>
            <a:r>
              <a:rPr lang="en-US" sz="2400" dirty="0"/>
              <a:t>200 + payload</a:t>
            </a:r>
          </a:p>
        </p:txBody>
      </p:sp>
      <p:cxnSp>
        <p:nvCxnSpPr>
          <p:cNvPr id="39" name="Straight Connector 38">
            <a:extLst>
              <a:ext uri="{FF2B5EF4-FFF2-40B4-BE49-F238E27FC236}">
                <a16:creationId xmlns:a16="http://schemas.microsoft.com/office/drawing/2014/main" id="{33221104-A1B5-4536-9907-2F1E83A670B7}"/>
              </a:ext>
            </a:extLst>
          </p:cNvPr>
          <p:cNvCxnSpPr/>
          <p:nvPr/>
        </p:nvCxnSpPr>
        <p:spPr>
          <a:xfrm>
            <a:off x="2863254" y="4832569"/>
            <a:ext cx="6635931" cy="0"/>
          </a:xfrm>
          <a:prstGeom prst="line">
            <a:avLst/>
          </a:prstGeom>
          <a:ln w="571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AB84548C-C8B8-420D-A005-8169B90674DB}"/>
              </a:ext>
            </a:extLst>
          </p:cNvPr>
          <p:cNvCxnSpPr/>
          <p:nvPr/>
        </p:nvCxnSpPr>
        <p:spPr>
          <a:xfrm>
            <a:off x="2863254" y="5320871"/>
            <a:ext cx="6635931" cy="0"/>
          </a:xfrm>
          <a:prstGeom prst="line">
            <a:avLst/>
          </a:prstGeom>
          <a:ln w="57150" cap="flat" cmpd="sng" algn="ctr">
            <a:solidFill>
              <a:srgbClr val="FFC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4A3D69CE-7C17-46CD-AB1A-D293F845052E}"/>
              </a:ext>
            </a:extLst>
          </p:cNvPr>
          <p:cNvSpPr txBox="1"/>
          <p:nvPr/>
        </p:nvSpPr>
        <p:spPr>
          <a:xfrm>
            <a:off x="4254448" y="4569379"/>
            <a:ext cx="3853542" cy="461665"/>
          </a:xfrm>
          <a:prstGeom prst="rect">
            <a:avLst/>
          </a:prstGeom>
          <a:solidFill>
            <a:schemeClr val="bg1">
              <a:alpha val="83000"/>
            </a:schemeClr>
          </a:solidFill>
        </p:spPr>
        <p:txBody>
          <a:bodyPr wrap="square" rtlCol="0">
            <a:spAutoFit/>
          </a:bodyPr>
          <a:lstStyle/>
          <a:p>
            <a:pPr algn="ctr"/>
            <a:r>
              <a:rPr lang="en-US" sz="2400" dirty="0"/>
              <a:t>Http PUT  routing/{id}</a:t>
            </a:r>
          </a:p>
        </p:txBody>
      </p:sp>
      <p:sp>
        <p:nvSpPr>
          <p:cNvPr id="42" name="TextBox 41">
            <a:extLst>
              <a:ext uri="{FF2B5EF4-FFF2-40B4-BE49-F238E27FC236}">
                <a16:creationId xmlns:a16="http://schemas.microsoft.com/office/drawing/2014/main" id="{CCD91E4D-F15E-4BED-886F-B6CD95F5FE1D}"/>
              </a:ext>
            </a:extLst>
          </p:cNvPr>
          <p:cNvSpPr txBox="1"/>
          <p:nvPr/>
        </p:nvSpPr>
        <p:spPr>
          <a:xfrm>
            <a:off x="4238897" y="5063401"/>
            <a:ext cx="3853542" cy="461665"/>
          </a:xfrm>
          <a:prstGeom prst="rect">
            <a:avLst/>
          </a:prstGeom>
          <a:solidFill>
            <a:schemeClr val="bg1">
              <a:alpha val="83000"/>
            </a:schemeClr>
          </a:solidFill>
        </p:spPr>
        <p:txBody>
          <a:bodyPr wrap="square" rtlCol="0">
            <a:spAutoFit/>
          </a:bodyPr>
          <a:lstStyle/>
          <a:p>
            <a:pPr algn="ctr"/>
            <a:r>
              <a:rPr lang="en-US" sz="2400" dirty="0"/>
              <a:t>200</a:t>
            </a:r>
          </a:p>
        </p:txBody>
      </p:sp>
      <p:cxnSp>
        <p:nvCxnSpPr>
          <p:cNvPr id="43" name="Straight Connector 42">
            <a:extLst>
              <a:ext uri="{FF2B5EF4-FFF2-40B4-BE49-F238E27FC236}">
                <a16:creationId xmlns:a16="http://schemas.microsoft.com/office/drawing/2014/main" id="{3922693E-2EE4-462D-9F02-45DD862EEB58}"/>
              </a:ext>
            </a:extLst>
          </p:cNvPr>
          <p:cNvCxnSpPr/>
          <p:nvPr/>
        </p:nvCxnSpPr>
        <p:spPr>
          <a:xfrm>
            <a:off x="2847703" y="5968371"/>
            <a:ext cx="6635931" cy="0"/>
          </a:xfrm>
          <a:prstGeom prst="line">
            <a:avLst/>
          </a:prstGeom>
          <a:ln w="571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0E01B86A-5005-43AB-A12F-604A6FD3551A}"/>
              </a:ext>
            </a:extLst>
          </p:cNvPr>
          <p:cNvCxnSpPr/>
          <p:nvPr/>
        </p:nvCxnSpPr>
        <p:spPr>
          <a:xfrm>
            <a:off x="2847703" y="6456673"/>
            <a:ext cx="6635931" cy="0"/>
          </a:xfrm>
          <a:prstGeom prst="line">
            <a:avLst/>
          </a:prstGeom>
          <a:ln w="57150"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43868783-5EC4-446A-80FA-37C96446F48B}"/>
              </a:ext>
            </a:extLst>
          </p:cNvPr>
          <p:cNvSpPr txBox="1"/>
          <p:nvPr/>
        </p:nvSpPr>
        <p:spPr>
          <a:xfrm>
            <a:off x="4238897" y="5705181"/>
            <a:ext cx="3853542" cy="461665"/>
          </a:xfrm>
          <a:prstGeom prst="rect">
            <a:avLst/>
          </a:prstGeom>
          <a:solidFill>
            <a:schemeClr val="bg1">
              <a:alpha val="83000"/>
            </a:schemeClr>
          </a:solidFill>
        </p:spPr>
        <p:txBody>
          <a:bodyPr wrap="square" rtlCol="0">
            <a:spAutoFit/>
          </a:bodyPr>
          <a:lstStyle/>
          <a:p>
            <a:pPr algn="ctr"/>
            <a:r>
              <a:rPr lang="en-US" sz="2400" dirty="0"/>
              <a:t>Http DELETE routing/{id}</a:t>
            </a:r>
          </a:p>
        </p:txBody>
      </p:sp>
      <p:sp>
        <p:nvSpPr>
          <p:cNvPr id="46" name="TextBox 45">
            <a:extLst>
              <a:ext uri="{FF2B5EF4-FFF2-40B4-BE49-F238E27FC236}">
                <a16:creationId xmlns:a16="http://schemas.microsoft.com/office/drawing/2014/main" id="{059F4524-57E0-4698-941E-7E4228444C06}"/>
              </a:ext>
            </a:extLst>
          </p:cNvPr>
          <p:cNvSpPr txBox="1"/>
          <p:nvPr/>
        </p:nvSpPr>
        <p:spPr>
          <a:xfrm>
            <a:off x="4223346" y="6199203"/>
            <a:ext cx="3853542" cy="461665"/>
          </a:xfrm>
          <a:prstGeom prst="rect">
            <a:avLst/>
          </a:prstGeom>
          <a:solidFill>
            <a:schemeClr val="bg1">
              <a:alpha val="83000"/>
            </a:schemeClr>
          </a:solidFill>
        </p:spPr>
        <p:txBody>
          <a:bodyPr wrap="square" rtlCol="0">
            <a:spAutoFit/>
          </a:bodyPr>
          <a:lstStyle/>
          <a:p>
            <a:pPr algn="ctr"/>
            <a:r>
              <a:rPr lang="en-US" sz="2400" dirty="0"/>
              <a:t>200</a:t>
            </a:r>
          </a:p>
        </p:txBody>
      </p:sp>
      <p:sp>
        <p:nvSpPr>
          <p:cNvPr id="19" name="TextBox 18">
            <a:extLst>
              <a:ext uri="{FF2B5EF4-FFF2-40B4-BE49-F238E27FC236}">
                <a16:creationId xmlns:a16="http://schemas.microsoft.com/office/drawing/2014/main" id="{96162208-CA55-48D0-A5EA-E6A9497EB477}"/>
              </a:ext>
            </a:extLst>
          </p:cNvPr>
          <p:cNvSpPr txBox="1"/>
          <p:nvPr/>
        </p:nvSpPr>
        <p:spPr>
          <a:xfrm>
            <a:off x="2127378" y="1169432"/>
            <a:ext cx="595914" cy="5693866"/>
          </a:xfrm>
          <a:prstGeom prst="rect">
            <a:avLst/>
          </a:prstGeom>
          <a:noFill/>
        </p:spPr>
        <p:txBody>
          <a:bodyPr wrap="square" rtlCol="0">
            <a:spAutoFit/>
          </a:bodyPr>
          <a:lstStyle/>
          <a:p>
            <a:r>
              <a:rPr lang="pl-PL" sz="7200" dirty="0"/>
              <a:t>C</a:t>
            </a:r>
          </a:p>
          <a:p>
            <a:endParaRPr lang="pl-PL" sz="3200" dirty="0"/>
          </a:p>
          <a:p>
            <a:r>
              <a:rPr lang="pl-PL" sz="7200" dirty="0"/>
              <a:t>R</a:t>
            </a:r>
          </a:p>
          <a:p>
            <a:endParaRPr lang="pl-PL" sz="4000" dirty="0"/>
          </a:p>
          <a:p>
            <a:r>
              <a:rPr lang="pl-PL" sz="7200" dirty="0"/>
              <a:t>U D</a:t>
            </a:r>
            <a:endParaRPr lang="en-US" sz="7200" dirty="0"/>
          </a:p>
        </p:txBody>
      </p:sp>
    </p:spTree>
    <p:extLst>
      <p:ext uri="{BB962C8B-B14F-4D97-AF65-F5344CB8AC3E}">
        <p14:creationId xmlns:p14="http://schemas.microsoft.com/office/powerpoint/2010/main" val="49026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196351-8E6F-427D-B2B1-233E8F0BDDF9}"/>
              </a:ext>
            </a:extLst>
          </p:cNvPr>
          <p:cNvSpPr txBox="1">
            <a:spLocks/>
          </p:cNvSpPr>
          <p:nvPr/>
        </p:nvSpPr>
        <p:spPr>
          <a:xfrm>
            <a:off x="641463" y="117567"/>
            <a:ext cx="10909073" cy="9579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latin typeface="Segoe UI" panose="020B0502040204020203" pitchFamily="34" charset="0"/>
                <a:cs typeface="Segoe UI" panose="020B0502040204020203" pitchFamily="34" charset="0"/>
              </a:rPr>
              <a:t>HTTP Codes</a:t>
            </a:r>
          </a:p>
        </p:txBody>
      </p:sp>
      <p:sp>
        <p:nvSpPr>
          <p:cNvPr id="7" name="Title 1">
            <a:extLst>
              <a:ext uri="{FF2B5EF4-FFF2-40B4-BE49-F238E27FC236}">
                <a16:creationId xmlns:a16="http://schemas.microsoft.com/office/drawing/2014/main" id="{AB8F7288-8D0D-4C00-89AF-8D001D0B7E3B}"/>
              </a:ext>
            </a:extLst>
          </p:cNvPr>
          <p:cNvSpPr txBox="1">
            <a:spLocks/>
          </p:cNvSpPr>
          <p:nvPr/>
        </p:nvSpPr>
        <p:spPr>
          <a:xfrm>
            <a:off x="641462" y="895739"/>
            <a:ext cx="10909073" cy="596226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pl-PL" sz="6000" dirty="0">
                <a:latin typeface="Segoe UI" panose="020B0502040204020203" pitchFamily="34" charset="0"/>
                <a:cs typeface="Segoe UI" panose="020B0502040204020203" pitchFamily="34" charset="0"/>
              </a:rPr>
              <a:t>1xx:	</a:t>
            </a:r>
            <a:r>
              <a:rPr lang="en-US" sz="6000" dirty="0">
                <a:latin typeface="Segoe UI" panose="020B0502040204020203" pitchFamily="34" charset="0"/>
                <a:cs typeface="Segoe UI" panose="020B0502040204020203" pitchFamily="34" charset="0"/>
              </a:rPr>
              <a:t>Information</a:t>
            </a:r>
            <a:endParaRPr lang="pl-PL" sz="6000" dirty="0">
              <a:latin typeface="Segoe UI" panose="020B0502040204020203" pitchFamily="34" charset="0"/>
              <a:cs typeface="Segoe UI" panose="020B0502040204020203" pitchFamily="34" charset="0"/>
            </a:endParaRPr>
          </a:p>
          <a:p>
            <a:pPr>
              <a:lnSpc>
                <a:spcPct val="170000"/>
              </a:lnSpc>
            </a:pPr>
            <a:r>
              <a:rPr lang="pl-PL" sz="6000" dirty="0">
                <a:latin typeface="Segoe UI" panose="020B0502040204020203" pitchFamily="34" charset="0"/>
                <a:cs typeface="Segoe UI" panose="020B0502040204020203" pitchFamily="34" charset="0"/>
              </a:rPr>
              <a:t>2xx: 	</a:t>
            </a:r>
            <a:r>
              <a:rPr lang="en-US" sz="6000" dirty="0">
                <a:latin typeface="Segoe UI" panose="020B0502040204020203" pitchFamily="34" charset="0"/>
                <a:cs typeface="Segoe UI" panose="020B0502040204020203" pitchFamily="34" charset="0"/>
              </a:rPr>
              <a:t>Success</a:t>
            </a:r>
            <a:endParaRPr lang="pl-PL" sz="6000" dirty="0">
              <a:latin typeface="Segoe UI" panose="020B0502040204020203" pitchFamily="34" charset="0"/>
              <a:cs typeface="Segoe UI" panose="020B0502040204020203" pitchFamily="34" charset="0"/>
            </a:endParaRPr>
          </a:p>
          <a:p>
            <a:pPr>
              <a:lnSpc>
                <a:spcPct val="170000"/>
              </a:lnSpc>
            </a:pPr>
            <a:r>
              <a:rPr lang="pl-PL" sz="6000" dirty="0">
                <a:latin typeface="Segoe UI" panose="020B0502040204020203" pitchFamily="34" charset="0"/>
                <a:cs typeface="Segoe UI" panose="020B0502040204020203" pitchFamily="34" charset="0"/>
              </a:rPr>
              <a:t>3xx: 	</a:t>
            </a:r>
            <a:r>
              <a:rPr lang="pl-PL" sz="6000" dirty="0" err="1">
                <a:latin typeface="Segoe UI" panose="020B0502040204020203" pitchFamily="34" charset="0"/>
                <a:cs typeface="Segoe UI" panose="020B0502040204020203" pitchFamily="34" charset="0"/>
              </a:rPr>
              <a:t>Redirection</a:t>
            </a:r>
            <a:endParaRPr lang="pl-PL" sz="6000" dirty="0">
              <a:latin typeface="Segoe UI" panose="020B0502040204020203" pitchFamily="34" charset="0"/>
              <a:cs typeface="Segoe UI" panose="020B0502040204020203" pitchFamily="34" charset="0"/>
            </a:endParaRPr>
          </a:p>
          <a:p>
            <a:pPr>
              <a:lnSpc>
                <a:spcPct val="170000"/>
              </a:lnSpc>
            </a:pPr>
            <a:r>
              <a:rPr lang="pl-PL" sz="6000" dirty="0">
                <a:latin typeface="Segoe UI" panose="020B0502040204020203" pitchFamily="34" charset="0"/>
                <a:cs typeface="Segoe UI" panose="020B0502040204020203" pitchFamily="34" charset="0"/>
              </a:rPr>
              <a:t>4xx:	Client Error – </a:t>
            </a:r>
            <a:r>
              <a:rPr lang="en-US" sz="6000" dirty="0">
                <a:latin typeface="Segoe UI" panose="020B0502040204020203" pitchFamily="34" charset="0"/>
                <a:cs typeface="Segoe UI" panose="020B0502040204020203" pitchFamily="34" charset="0"/>
              </a:rPr>
              <a:t>You did screw up</a:t>
            </a:r>
            <a:endParaRPr lang="pl-PL" sz="6000" dirty="0">
              <a:latin typeface="Segoe UI" panose="020B0502040204020203" pitchFamily="34" charset="0"/>
              <a:cs typeface="Segoe UI" panose="020B0502040204020203" pitchFamily="34" charset="0"/>
            </a:endParaRPr>
          </a:p>
          <a:p>
            <a:pPr>
              <a:lnSpc>
                <a:spcPct val="170000"/>
              </a:lnSpc>
            </a:pPr>
            <a:r>
              <a:rPr lang="pl-PL" sz="6000" dirty="0">
                <a:latin typeface="Segoe UI" panose="020B0502040204020203" pitchFamily="34" charset="0"/>
                <a:cs typeface="Segoe UI" panose="020B0502040204020203" pitchFamily="34" charset="0"/>
              </a:rPr>
              <a:t>5xx:	Server Error – I </a:t>
            </a:r>
            <a:r>
              <a:rPr lang="pl-PL" sz="6000" dirty="0" err="1">
                <a:latin typeface="Segoe UI" panose="020B0502040204020203" pitchFamily="34" charset="0"/>
                <a:cs typeface="Segoe UI" panose="020B0502040204020203" pitchFamily="34" charset="0"/>
              </a:rPr>
              <a:t>did</a:t>
            </a:r>
            <a:r>
              <a:rPr lang="pl-PL" sz="6000" dirty="0">
                <a:latin typeface="Segoe UI" panose="020B0502040204020203" pitchFamily="34" charset="0"/>
                <a:cs typeface="Segoe UI" panose="020B0502040204020203" pitchFamily="34" charset="0"/>
              </a:rPr>
              <a:t> </a:t>
            </a:r>
            <a:r>
              <a:rPr lang="pl-PL" sz="6000" dirty="0" err="1">
                <a:latin typeface="Segoe UI" panose="020B0502040204020203" pitchFamily="34" charset="0"/>
                <a:cs typeface="Segoe UI" panose="020B0502040204020203" pitchFamily="34" charset="0"/>
              </a:rPr>
              <a:t>screw</a:t>
            </a:r>
            <a:r>
              <a:rPr lang="pl-PL" sz="6000" dirty="0">
                <a:latin typeface="Segoe UI" panose="020B0502040204020203" pitchFamily="34" charset="0"/>
                <a:cs typeface="Segoe UI" panose="020B0502040204020203" pitchFamily="34" charset="0"/>
              </a:rPr>
              <a:t> </a:t>
            </a:r>
            <a:r>
              <a:rPr lang="pl-PL" sz="6000" dirty="0" err="1">
                <a:latin typeface="Segoe UI" panose="020B0502040204020203" pitchFamily="34" charset="0"/>
                <a:cs typeface="Segoe UI" panose="020B0502040204020203" pitchFamily="34" charset="0"/>
              </a:rPr>
              <a:t>up</a:t>
            </a:r>
            <a:endParaRPr lang="en-US" sz="6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707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gRPC</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349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B68974-4BEF-44D1-A6FC-B36AF0DB970A}"/>
              </a:ext>
            </a:extLst>
          </p:cNvPr>
          <p:cNvPicPr>
            <a:picLocks noChangeAspect="1"/>
          </p:cNvPicPr>
          <p:nvPr/>
        </p:nvPicPr>
        <p:blipFill>
          <a:blip r:embed="rId2"/>
          <a:stretch>
            <a:fillRect/>
          </a:stretch>
        </p:blipFill>
        <p:spPr>
          <a:xfrm>
            <a:off x="0" y="440978"/>
            <a:ext cx="12192000" cy="5976043"/>
          </a:xfrm>
          <a:prstGeom prst="rect">
            <a:avLst/>
          </a:prstGeom>
        </p:spPr>
      </p:pic>
    </p:spTree>
    <p:extLst>
      <p:ext uri="{BB962C8B-B14F-4D97-AF65-F5344CB8AC3E}">
        <p14:creationId xmlns:p14="http://schemas.microsoft.com/office/powerpoint/2010/main" val="19009548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gRPC</a:t>
            </a:r>
            <a:r>
              <a:rPr lang="pl-PL" dirty="0"/>
              <a:t>?</a:t>
            </a:r>
            <a:endParaRPr lang="en-US" dirty="0"/>
          </a:p>
        </p:txBody>
      </p:sp>
      <p:sp>
        <p:nvSpPr>
          <p:cNvPr id="5" name="Text Placeholder 4">
            <a:extLst>
              <a:ext uri="{FF2B5EF4-FFF2-40B4-BE49-F238E27FC236}">
                <a16:creationId xmlns:a16="http://schemas.microsoft.com/office/drawing/2014/main" id="{C92A7D9E-D078-4DF0-A47C-E85B368EED21}"/>
              </a:ext>
            </a:extLst>
          </p:cNvPr>
          <p:cNvSpPr>
            <a:spLocks noGrp="1"/>
          </p:cNvSpPr>
          <p:nvPr>
            <p:ph type="body" sz="quarter" idx="10"/>
          </p:nvPr>
        </p:nvSpPr>
        <p:spPr>
          <a:xfrm>
            <a:off x="269239" y="1189177"/>
            <a:ext cx="11653523" cy="4046236"/>
          </a:xfrm>
        </p:spPr>
        <p:txBody>
          <a:bodyPr/>
          <a:lstStyle/>
          <a:p>
            <a:r>
              <a:rPr lang="pl-PL" dirty="0" err="1"/>
              <a:t>Binary</a:t>
            </a:r>
            <a:r>
              <a:rPr lang="pl-PL" dirty="0"/>
              <a:t> </a:t>
            </a:r>
            <a:r>
              <a:rPr lang="pl-PL" dirty="0" err="1"/>
              <a:t>communication</a:t>
            </a:r>
            <a:endParaRPr lang="pl-PL" dirty="0"/>
          </a:p>
          <a:p>
            <a:r>
              <a:rPr lang="pl-PL" dirty="0" err="1"/>
              <a:t>Contract-based</a:t>
            </a:r>
            <a:endParaRPr lang="pl-PL" dirty="0"/>
          </a:p>
          <a:p>
            <a:r>
              <a:rPr lang="pl-PL" dirty="0" err="1"/>
              <a:t>Available</a:t>
            </a:r>
            <a:r>
              <a:rPr lang="pl-PL" dirty="0"/>
              <a:t> </a:t>
            </a:r>
            <a:r>
              <a:rPr lang="pl-PL" dirty="0" err="1"/>
              <a:t>across</a:t>
            </a:r>
            <a:r>
              <a:rPr lang="pl-PL" dirty="0"/>
              <a:t> </a:t>
            </a:r>
            <a:r>
              <a:rPr lang="pl-PL" dirty="0" err="1"/>
              <a:t>ecosystems</a:t>
            </a:r>
            <a:endParaRPr lang="pl-PL" dirty="0"/>
          </a:p>
          <a:p>
            <a:r>
              <a:rPr lang="pl-PL" dirty="0" err="1"/>
              <a:t>Secure</a:t>
            </a:r>
            <a:r>
              <a:rPr lang="pl-PL" dirty="0"/>
              <a:t> by </a:t>
            </a:r>
            <a:r>
              <a:rPr lang="pl-PL" dirty="0" err="1"/>
              <a:t>default</a:t>
            </a:r>
            <a:r>
              <a:rPr lang="pl-PL" dirty="0"/>
              <a:t> (</a:t>
            </a:r>
            <a:r>
              <a:rPr lang="pl-PL" dirty="0" err="1"/>
              <a:t>requires</a:t>
            </a:r>
            <a:r>
              <a:rPr lang="pl-PL" dirty="0"/>
              <a:t> HTTP/2, TLS, SSL)</a:t>
            </a:r>
          </a:p>
          <a:p>
            <a:r>
              <a:rPr lang="pl-PL" dirty="0" err="1"/>
              <a:t>Uni</a:t>
            </a:r>
            <a:r>
              <a:rPr lang="pl-PL" dirty="0"/>
              <a:t> and Bi </a:t>
            </a:r>
            <a:r>
              <a:rPr lang="pl-PL" dirty="0" err="1"/>
              <a:t>directional</a:t>
            </a:r>
            <a:r>
              <a:rPr lang="pl-PL" dirty="0"/>
              <a:t> streaming</a:t>
            </a:r>
          </a:p>
          <a:p>
            <a:endParaRPr lang="en-US" dirty="0"/>
          </a:p>
        </p:txBody>
      </p:sp>
    </p:spTree>
    <p:extLst>
      <p:ext uri="{BB962C8B-B14F-4D97-AF65-F5344CB8AC3E}">
        <p14:creationId xmlns:p14="http://schemas.microsoft.com/office/powerpoint/2010/main" val="3708949139"/>
      </p:ext>
    </p:extLst>
  </p:cSld>
  <p:clrMapOvr>
    <a:masterClrMapping/>
  </p:clrMapOvr>
  <p:transition>
    <p:fade/>
  </p:transition>
</p:sld>
</file>

<file path=ppt/theme/theme1.xml><?xml version="1.0" encoding="utf-8"?>
<a:theme xmlns:a="http://schemas.openxmlformats.org/drawingml/2006/main" name="1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Props1.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3.xml><?xml version="1.0" encoding="utf-8"?>
<ds:datastoreItem xmlns:ds="http://schemas.openxmlformats.org/officeDocument/2006/customXml" ds:itemID="{D23E43D6-DB2F-4C33-A8C8-D28F777A5DE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11245976-3b4d-4794-a754-317688483df2"/>
    <ds:schemaRef ds:uri="569b343d-e775-480b-9b2b-6a6986deb9b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8435</TotalTime>
  <Words>1386</Words>
  <Application>Microsoft Office PowerPoint</Application>
  <PresentationFormat>Widescreen</PresentationFormat>
  <Paragraphs>248</Paragraphs>
  <Slides>31</Slides>
  <Notes>10</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-apple-system</vt:lpstr>
      <vt:lpstr>Arial</vt:lpstr>
      <vt:lpstr>Calibri</vt:lpstr>
      <vt:lpstr>Consolas</vt:lpstr>
      <vt:lpstr>Courier New</vt:lpstr>
      <vt:lpstr>Segoe UI</vt:lpstr>
      <vt:lpstr>Segoe UI Light</vt:lpstr>
      <vt:lpstr>Wingdings</vt:lpstr>
      <vt:lpstr>1_Dotnet_Template</vt:lpstr>
      <vt:lpstr>REST API</vt:lpstr>
      <vt:lpstr>REST(ful)</vt:lpstr>
      <vt:lpstr>REST</vt:lpstr>
      <vt:lpstr>REST(ful)</vt:lpstr>
      <vt:lpstr>HTTP REST CRUD</vt:lpstr>
      <vt:lpstr>PowerPoint Presentation</vt:lpstr>
      <vt:lpstr>gRPC</vt:lpstr>
      <vt:lpstr>PowerPoint Presentation</vt:lpstr>
      <vt:lpstr>What is gRPC?</vt:lpstr>
      <vt:lpstr>gRPC for the Web</vt:lpstr>
      <vt:lpstr>gRPC so  where?</vt:lpstr>
      <vt:lpstr>Contracts</vt:lpstr>
      <vt:lpstr>PowerPoint Presentation</vt:lpstr>
      <vt:lpstr>ProtoBuf is fast</vt:lpstr>
      <vt:lpstr>Matching communication to technology</vt:lpstr>
      <vt:lpstr>REST + .NET Core</vt:lpstr>
      <vt:lpstr>Additional ASP.NET Core Benefits for REST APIs</vt:lpstr>
      <vt:lpstr>Additional ASP.NET Core Benefits for REST APIs</vt:lpstr>
      <vt:lpstr>Production-ready APIs?</vt:lpstr>
      <vt:lpstr>Best practices</vt:lpstr>
      <vt:lpstr>Security</vt:lpstr>
      <vt:lpstr>Testing</vt:lpstr>
      <vt:lpstr>Documentation</vt:lpstr>
      <vt:lpstr>Usage limiting</vt:lpstr>
      <vt:lpstr>Versioning</vt:lpstr>
      <vt:lpstr>Monitoring</vt:lpstr>
      <vt:lpstr>API Gateways</vt:lpstr>
      <vt:lpstr>Closing up</vt:lpstr>
      <vt:lpstr>Summary</vt:lpstr>
      <vt:lpstr>Further reading</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Joanna Lamch</cp:lastModifiedBy>
  <cp:revision>159</cp:revision>
  <cp:lastPrinted>2018-03-26T22:33:58Z</cp:lastPrinted>
  <dcterms:created xsi:type="dcterms:W3CDTF">2018-01-09T22:22:16Z</dcterms:created>
  <dcterms:modified xsi:type="dcterms:W3CDTF">2020-07-06T20:59:49Z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