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60"/>
  </p:notesMasterIdLst>
  <p:handoutMasterIdLst>
    <p:handoutMasterId r:id="rId61"/>
  </p:handoutMasterIdLst>
  <p:sldIdLst>
    <p:sldId id="926" r:id="rId5"/>
    <p:sldId id="968" r:id="rId6"/>
    <p:sldId id="929" r:id="rId7"/>
    <p:sldId id="931" r:id="rId8"/>
    <p:sldId id="932" r:id="rId9"/>
    <p:sldId id="933" r:id="rId10"/>
    <p:sldId id="934" r:id="rId11"/>
    <p:sldId id="935" r:id="rId12"/>
    <p:sldId id="907" r:id="rId13"/>
    <p:sldId id="317" r:id="rId14"/>
    <p:sldId id="914" r:id="rId15"/>
    <p:sldId id="915" r:id="rId16"/>
    <p:sldId id="868" r:id="rId17"/>
    <p:sldId id="256" r:id="rId18"/>
    <p:sldId id="257" r:id="rId19"/>
    <p:sldId id="947" r:id="rId20"/>
    <p:sldId id="945" r:id="rId21"/>
    <p:sldId id="948" r:id="rId22"/>
    <p:sldId id="949" r:id="rId23"/>
    <p:sldId id="951" r:id="rId24"/>
    <p:sldId id="963" r:id="rId25"/>
    <p:sldId id="946" r:id="rId26"/>
    <p:sldId id="900" r:id="rId27"/>
    <p:sldId id="908" r:id="rId28"/>
    <p:sldId id="936" r:id="rId29"/>
    <p:sldId id="909" r:id="rId30"/>
    <p:sldId id="910" r:id="rId31"/>
    <p:sldId id="942" r:id="rId32"/>
    <p:sldId id="905" r:id="rId33"/>
    <p:sldId id="912" r:id="rId34"/>
    <p:sldId id="941" r:id="rId35"/>
    <p:sldId id="962" r:id="rId36"/>
    <p:sldId id="911" r:id="rId37"/>
    <p:sldId id="913" r:id="rId38"/>
    <p:sldId id="906" r:id="rId39"/>
    <p:sldId id="950" r:id="rId40"/>
    <p:sldId id="966" r:id="rId41"/>
    <p:sldId id="967" r:id="rId42"/>
    <p:sldId id="959" r:id="rId43"/>
    <p:sldId id="964" r:id="rId44"/>
    <p:sldId id="917" r:id="rId45"/>
    <p:sldId id="953" r:id="rId46"/>
    <p:sldId id="954" r:id="rId47"/>
    <p:sldId id="955" r:id="rId48"/>
    <p:sldId id="956" r:id="rId49"/>
    <p:sldId id="957" r:id="rId50"/>
    <p:sldId id="958" r:id="rId51"/>
    <p:sldId id="960" r:id="rId52"/>
    <p:sldId id="961" r:id="rId53"/>
    <p:sldId id="943" r:id="rId54"/>
    <p:sldId id="952" r:id="rId55"/>
    <p:sldId id="944" r:id="rId56"/>
    <p:sldId id="918" r:id="rId57"/>
    <p:sldId id="902" r:id="rId58"/>
    <p:sldId id="856" r:id="rId5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9F"/>
    <a:srgbClr val="D9D9D9"/>
    <a:srgbClr val="37B786"/>
    <a:srgbClr val="FF0066"/>
    <a:srgbClr val="F8F8F8"/>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80958" autoAdjust="0"/>
  </p:normalViewPr>
  <p:slideViewPr>
    <p:cSldViewPr snapToGrid="0">
      <p:cViewPr varScale="1">
        <p:scale>
          <a:sx n="84" d="100"/>
          <a:sy n="84" d="100"/>
        </p:scale>
        <p:origin x="1585" y="57"/>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A099FAD6-A30D-48C2-9078-E3ABBF3DB113}" type="pres">
      <dgm:prSet presAssocID="{24A9597D-5431-450F-AD87-033459639606}" presName="composite1" presStyleCnt="0"/>
      <dgm:spPr/>
    </dgm:pt>
    <dgm:pt modelId="{CE7B9C02-FA02-4FE7-8A35-3771E3137FA1}" type="pres">
      <dgm:prSet presAssocID="{24A9597D-5431-450F-AD87-033459639606}" presName="ConnectorPoint1" presStyleLbl="lnNode1" presStyleIdx="0" presStyleCnt="2"/>
      <dgm:spPr/>
    </dgm:pt>
    <dgm:pt modelId="{7BBAF3B2-6724-4BBC-AA0E-4365168F175E}" type="pres">
      <dgm:prSet presAssocID="{24A9597D-5431-450F-AD87-033459639606}" presName="DropPinPlaceHolder1" presStyleCnt="0"/>
      <dgm:spPr/>
    </dgm:pt>
    <dgm:pt modelId="{1743731B-2BDA-4ED9-B53D-93D27B287AC9}" type="pres">
      <dgm:prSet presAssocID="{24A9597D-5431-450F-AD87-033459639606}" presName="DropPin1" presStyleLbl="alignNode1" presStyleIdx="0" presStyleCnt="2"/>
      <dgm:spPr/>
    </dgm:pt>
    <dgm:pt modelId="{1C809A49-86E7-4072-8D86-3479C1EC13F5}" type="pres">
      <dgm:prSet presAssocID="{24A9597D-5431-450F-AD87-033459639606}" presName="Ellipse1" presStyleLbl="fgAcc1" presStyleIdx="1" presStyleCnt="3"/>
      <dgm:spPr>
        <a:solidFill>
          <a:schemeClr val="lt2">
            <a:alpha val="90000"/>
            <a:hueOff val="0"/>
            <a:satOff val="0"/>
            <a:lumOff val="0"/>
            <a:alphaOff val="0"/>
          </a:schemeClr>
        </a:solidFill>
        <a:ln>
          <a:noFill/>
        </a:ln>
        <a:effectLst/>
      </dgm:spPr>
    </dgm:pt>
    <dgm:pt modelId="{95595461-2FE4-457B-B15B-56BFDBED4EA1}" type="pres">
      <dgm:prSet presAssocID="{24A9597D-5431-450F-AD87-033459639606}" presName="L2TextContainer1" presStyleLbl="revTx" presStyleIdx="0" presStyleCnt="4">
        <dgm:presLayoutVars>
          <dgm:bulletEnabled val="1"/>
        </dgm:presLayoutVars>
      </dgm:prSet>
      <dgm:spPr/>
    </dgm:pt>
    <dgm:pt modelId="{8F80641C-5637-4B31-A700-34CE8799EA68}" type="pres">
      <dgm:prSet presAssocID="{24A9597D-5431-450F-AD87-033459639606}" presName="L1TextContainer1" presStyleLbl="revTx" presStyleIdx="1" presStyleCnt="4">
        <dgm:presLayoutVars>
          <dgm:chMax val="1"/>
          <dgm:chPref val="1"/>
          <dgm:bulletEnabled val="1"/>
        </dgm:presLayoutVars>
      </dgm:prSet>
      <dgm:spPr/>
    </dgm:pt>
    <dgm:pt modelId="{5886F0D4-5A7A-4C99-9446-2B3AD75CBA79}" type="pres">
      <dgm:prSet presAssocID="{24A9597D-5431-450F-AD87-033459639606}" presName="ConnectLine1" presStyleLbl="sibTrans1D1" presStyleIdx="0" presStyleCnt="2"/>
      <dgm:spPr>
        <a:noFill/>
        <a:ln w="12700" cap="flat" cmpd="sng" algn="ctr">
          <a:solidFill>
            <a:schemeClr val="dk2">
              <a:hueOff val="0"/>
              <a:satOff val="0"/>
              <a:lumOff val="0"/>
              <a:alphaOff val="0"/>
            </a:schemeClr>
          </a:solidFill>
          <a:prstDash val="dash"/>
        </a:ln>
        <a:effectLst/>
      </dgm:spPr>
    </dgm:pt>
    <dgm:pt modelId="{E90B43AF-D8B6-4141-96F5-09CD4BA310C8}" type="pres">
      <dgm:prSet presAssocID="{24A9597D-5431-450F-AD87-033459639606}" presName="EmptyPlaceHolder1" presStyleCnt="0"/>
      <dgm:spPr/>
    </dgm:pt>
    <dgm:pt modelId="{A807FD39-E88E-4DC7-9A17-11DF3788B992}" type="pres">
      <dgm:prSet presAssocID="{0BA5A555-D766-4D2F-A69F-18115F5EB76B}" presName="spaceBetweenRectangles1" presStyleCnt="0"/>
      <dgm:spPr/>
    </dgm:pt>
    <dgm:pt modelId="{8ADC54B9-2E4B-49B9-8B27-21B1B0D42837}" type="pres">
      <dgm:prSet presAssocID="{77ACE4C7-9085-4BE0-9D56-FE6DEFD2B4EB}" presName="composite1" presStyleCnt="0"/>
      <dgm:spPr/>
    </dgm:pt>
    <dgm:pt modelId="{581833A5-43E0-44BD-A402-2C3F67C2F947}" type="pres">
      <dgm:prSet presAssocID="{77ACE4C7-9085-4BE0-9D56-FE6DEFD2B4EB}" presName="ConnectorPoint1" presStyleLbl="lnNode1" presStyleIdx="1" presStyleCnt="2"/>
      <dgm:spPr/>
    </dgm:pt>
    <dgm:pt modelId="{E6036688-3AB9-4E46-A901-71D4B839AB85}" type="pres">
      <dgm:prSet presAssocID="{77ACE4C7-9085-4BE0-9D56-FE6DEFD2B4EB}" presName="DropPinPlaceHolder1" presStyleCnt="0"/>
      <dgm:spPr/>
    </dgm:pt>
    <dgm:pt modelId="{07F73805-07E5-4273-83E8-54F856A66406}" type="pres">
      <dgm:prSet presAssocID="{77ACE4C7-9085-4BE0-9D56-FE6DEFD2B4EB}" presName="DropPin1" presStyleLbl="alignNode1" presStyleIdx="1" presStyleCnt="2"/>
      <dgm:spPr/>
    </dgm:pt>
    <dgm:pt modelId="{A5DB057D-43CC-43EA-AB80-864A9A51E569}" type="pres">
      <dgm:prSet presAssocID="{77ACE4C7-9085-4BE0-9D56-FE6DEFD2B4EB}" presName="Ellipse1" presStyleLbl="fgAcc1" presStyleIdx="2" presStyleCnt="3"/>
      <dgm:spPr>
        <a:solidFill>
          <a:schemeClr val="lt2">
            <a:alpha val="90000"/>
            <a:hueOff val="0"/>
            <a:satOff val="0"/>
            <a:lumOff val="0"/>
            <a:alphaOff val="0"/>
          </a:schemeClr>
        </a:solidFill>
        <a:ln>
          <a:noFill/>
        </a:ln>
        <a:effectLst/>
      </dgm:spPr>
    </dgm:pt>
    <dgm:pt modelId="{87FD3664-22A2-4C09-A379-9CDF5105617D}" type="pres">
      <dgm:prSet presAssocID="{77ACE4C7-9085-4BE0-9D56-FE6DEFD2B4EB}" presName="L2TextContainer1" presStyleLbl="revTx" presStyleIdx="2" presStyleCnt="4">
        <dgm:presLayoutVars>
          <dgm:bulletEnabled val="1"/>
        </dgm:presLayoutVars>
      </dgm:prSet>
      <dgm:spPr/>
    </dgm:pt>
    <dgm:pt modelId="{4BE9D0E4-E4E2-4BA6-A96A-2A0642FF46CE}" type="pres">
      <dgm:prSet presAssocID="{77ACE4C7-9085-4BE0-9D56-FE6DEFD2B4EB}" presName="L1TextContainer1" presStyleLbl="revTx" presStyleIdx="3" presStyleCnt="4">
        <dgm:presLayoutVars>
          <dgm:chMax val="1"/>
          <dgm:chPref val="1"/>
          <dgm:bulletEnabled val="1"/>
        </dgm:presLayoutVars>
      </dgm:prSet>
      <dgm:spPr/>
    </dgm:pt>
    <dgm:pt modelId="{66BF9CDF-6E8E-45E2-9517-E295935B4054}" type="pres">
      <dgm:prSet presAssocID="{77ACE4C7-9085-4BE0-9D56-FE6DEFD2B4EB}" presName="ConnectLine1" presStyleLbl="sibTrans1D1" presStyleIdx="1" presStyleCnt="2"/>
      <dgm:spPr>
        <a:noFill/>
        <a:ln w="12700" cap="flat" cmpd="sng" algn="ctr">
          <a:solidFill>
            <a:schemeClr val="dk2">
              <a:hueOff val="0"/>
              <a:satOff val="0"/>
              <a:lumOff val="0"/>
              <a:alphaOff val="0"/>
            </a:schemeClr>
          </a:solidFill>
          <a:prstDash val="dash"/>
        </a:ln>
        <a:effectLst/>
      </dgm:spPr>
    </dgm:pt>
    <dgm:pt modelId="{C2D0EBAA-03B0-4206-9055-C59E7650D351}" type="pres">
      <dgm:prSet presAssocID="{77ACE4C7-9085-4BE0-9D56-FE6DEFD2B4EB}" presName="EmptyPlaceHolder1" presStyleCnt="0"/>
      <dgm:spPr/>
    </dgm:pt>
  </dgm:ptLst>
  <dgm:cxnLst>
    <dgm:cxn modelId="{F27EF55F-A276-42F0-9BAE-D7FD32FB9F4C}" type="presOf" srcId="{77ACE4C7-9085-4BE0-9D56-FE6DEFD2B4EB}" destId="{4BE9D0E4-E4E2-4BA6-A96A-2A0642FF46CE}"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A4AA23A2-47BC-4F57-BBD3-4B832EB56A36}" type="presOf" srcId="{24A9597D-5431-450F-AD87-033459639606}" destId="{8F80641C-5637-4B31-A700-34CE8799EA68}"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6027E2AF-9931-432D-A954-BF92209AF8AE}" type="presParOf" srcId="{46A6B157-7198-41C4-9D25-C4F8885F1B6F}" destId="{A099FAD6-A30D-48C2-9078-E3ABBF3DB113}" srcOrd="0" destOrd="0" presId="urn:microsoft.com/office/officeart/2017/3/layout/DropPinTimeline"/>
    <dgm:cxn modelId="{B094C5AA-2EF5-4ECC-82D2-A31C4344D230}" type="presParOf" srcId="{A099FAD6-A30D-48C2-9078-E3ABBF3DB113}" destId="{CE7B9C02-FA02-4FE7-8A35-3771E3137FA1}" srcOrd="0" destOrd="0" presId="urn:microsoft.com/office/officeart/2017/3/layout/DropPinTimeline"/>
    <dgm:cxn modelId="{A4830989-906E-4A8B-88F1-40E1B582B33A}" type="presParOf" srcId="{A099FAD6-A30D-48C2-9078-E3ABBF3DB113}" destId="{7BBAF3B2-6724-4BBC-AA0E-4365168F175E}" srcOrd="1" destOrd="0" presId="urn:microsoft.com/office/officeart/2017/3/layout/DropPinTimeline"/>
    <dgm:cxn modelId="{F3016F0A-C359-4FB2-9D07-2377B2E8CF9D}" type="presParOf" srcId="{7BBAF3B2-6724-4BBC-AA0E-4365168F175E}" destId="{1743731B-2BDA-4ED9-B53D-93D27B287AC9}" srcOrd="0" destOrd="0" presId="urn:microsoft.com/office/officeart/2017/3/layout/DropPinTimeline"/>
    <dgm:cxn modelId="{4B69C72D-6CFE-4ECA-A416-549F261F216B}" type="presParOf" srcId="{7BBAF3B2-6724-4BBC-AA0E-4365168F175E}" destId="{1C809A49-86E7-4072-8D86-3479C1EC13F5}" srcOrd="1" destOrd="0" presId="urn:microsoft.com/office/officeart/2017/3/layout/DropPinTimeline"/>
    <dgm:cxn modelId="{DC418A55-839E-420F-B14F-98E6799969B2}" type="presParOf" srcId="{A099FAD6-A30D-48C2-9078-E3ABBF3DB113}" destId="{95595461-2FE4-457B-B15B-56BFDBED4EA1}" srcOrd="2" destOrd="0" presId="urn:microsoft.com/office/officeart/2017/3/layout/DropPinTimeline"/>
    <dgm:cxn modelId="{924E00A6-AE98-4BFF-A632-6DD4D7F5D2C3}" type="presParOf" srcId="{A099FAD6-A30D-48C2-9078-E3ABBF3DB113}" destId="{8F80641C-5637-4B31-A700-34CE8799EA68}" srcOrd="3" destOrd="0" presId="urn:microsoft.com/office/officeart/2017/3/layout/DropPinTimeline"/>
    <dgm:cxn modelId="{F2C5D4D8-99A9-46CE-AB4B-5828BAA000FD}" type="presParOf" srcId="{A099FAD6-A30D-48C2-9078-E3ABBF3DB113}" destId="{5886F0D4-5A7A-4C99-9446-2B3AD75CBA79}" srcOrd="4" destOrd="0" presId="urn:microsoft.com/office/officeart/2017/3/layout/DropPinTimeline"/>
    <dgm:cxn modelId="{79712A39-0261-4F2D-BCBF-5B4760E456F9}" type="presParOf" srcId="{A099FAD6-A30D-48C2-9078-E3ABBF3DB113}" destId="{E90B43AF-D8B6-4141-96F5-09CD4BA310C8}" srcOrd="5" destOrd="0" presId="urn:microsoft.com/office/officeart/2017/3/layout/DropPinTimeline"/>
    <dgm:cxn modelId="{97F456AB-A405-40EB-A565-9FF4AD2A32B7}" type="presParOf" srcId="{46A6B157-7198-41C4-9D25-C4F8885F1B6F}" destId="{A807FD39-E88E-4DC7-9A17-11DF3788B992}" srcOrd="1" destOrd="0" presId="urn:microsoft.com/office/officeart/2017/3/layout/DropPinTimeline"/>
    <dgm:cxn modelId="{B38E587B-CF1C-4340-8369-2C42A5C9ECA5}" type="presParOf" srcId="{46A6B157-7198-41C4-9D25-C4F8885F1B6F}" destId="{8ADC54B9-2E4B-49B9-8B27-21B1B0D42837}" srcOrd="2" destOrd="0" presId="urn:microsoft.com/office/officeart/2017/3/layout/DropPinTimeline"/>
    <dgm:cxn modelId="{4E73BF3E-1433-45DF-A28F-B9DF04E29BB4}" type="presParOf" srcId="{8ADC54B9-2E4B-49B9-8B27-21B1B0D42837}" destId="{581833A5-43E0-44BD-A402-2C3F67C2F947}" srcOrd="0" destOrd="0" presId="urn:microsoft.com/office/officeart/2017/3/layout/DropPinTimeline"/>
    <dgm:cxn modelId="{5B51D9BC-23FE-4E84-9E3E-6C6B0F27B24D}" type="presParOf" srcId="{8ADC54B9-2E4B-49B9-8B27-21B1B0D42837}" destId="{E6036688-3AB9-4E46-A901-71D4B839AB85}" srcOrd="1" destOrd="0" presId="urn:microsoft.com/office/officeart/2017/3/layout/DropPinTimeline"/>
    <dgm:cxn modelId="{80D5C7E7-2A1E-4E95-9F0A-0FEB34A4852F}" type="presParOf" srcId="{E6036688-3AB9-4E46-A901-71D4B839AB85}" destId="{07F73805-07E5-4273-83E8-54F856A66406}" srcOrd="0" destOrd="0" presId="urn:microsoft.com/office/officeart/2017/3/layout/DropPinTimeline"/>
    <dgm:cxn modelId="{B31B246C-7B6B-47B2-A29C-ABA6049DC7C8}" type="presParOf" srcId="{E6036688-3AB9-4E46-A901-71D4B839AB85}" destId="{A5DB057D-43CC-43EA-AB80-864A9A51E569}" srcOrd="1" destOrd="0" presId="urn:microsoft.com/office/officeart/2017/3/layout/DropPinTimeline"/>
    <dgm:cxn modelId="{075E1974-4993-4E4D-8850-A14DFED2C128}" type="presParOf" srcId="{8ADC54B9-2E4B-49B9-8B27-21B1B0D42837}" destId="{87FD3664-22A2-4C09-A379-9CDF5105617D}" srcOrd="2" destOrd="0" presId="urn:microsoft.com/office/officeart/2017/3/layout/DropPinTimeline"/>
    <dgm:cxn modelId="{8298F859-48EE-413E-A2C0-01266A6AF05C}" type="presParOf" srcId="{8ADC54B9-2E4B-49B9-8B27-21B1B0D42837}" destId="{4BE9D0E4-E4E2-4BA6-A96A-2A0642FF46CE}" srcOrd="3" destOrd="0" presId="urn:microsoft.com/office/officeart/2017/3/layout/DropPinTimeline"/>
    <dgm:cxn modelId="{85FA5DF5-5EB4-456E-8FA5-5D9D32500CB7}" type="presParOf" srcId="{8ADC54B9-2E4B-49B9-8B27-21B1B0D42837}" destId="{66BF9CDF-6E8E-45E2-9517-E295935B4054}" srcOrd="4" destOrd="0" presId="urn:microsoft.com/office/officeart/2017/3/layout/DropPinTimeline"/>
    <dgm:cxn modelId="{A179F951-8B64-430D-B822-11D052B63A4F}" type="presParOf" srcId="{8ADC54B9-2E4B-49B9-8B27-21B1B0D42837}" destId="{C2D0EBAA-03B0-4206-9055-C59E7650D351}"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6"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5"/>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5"/>
      <dgm:spPr/>
    </dgm:pt>
    <dgm:pt modelId="{BDA48608-3657-441B-A4D7-1D7464C0E0CB}" type="pres">
      <dgm:prSet presAssocID="{24A9597D-5431-450F-AD87-033459639606}" presName="Ellipse" presStyleLbl="fgAcc1" presStyleIdx="1" presStyleCnt="6"/>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0">
        <dgm:presLayoutVars>
          <dgm:bulletEnabled val="1"/>
        </dgm:presLayoutVars>
      </dgm:prSet>
      <dgm:spPr/>
    </dgm:pt>
    <dgm:pt modelId="{8CBA863D-5AD2-4756-8C8B-E5B3C048DE9D}" type="pres">
      <dgm:prSet presAssocID="{24A9597D-5431-450F-AD87-033459639606}" presName="L1TextContainer" presStyleLbl="revTx" presStyleIdx="1" presStyleCnt="10">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5"/>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5"/>
      <dgm:spPr/>
    </dgm:pt>
    <dgm:pt modelId="{7D74E13E-6FD5-44E4-8358-77A6C638139C}" type="pres">
      <dgm:prSet presAssocID="{77ACE4C7-9085-4BE0-9D56-FE6DEFD2B4EB}" presName="Ellipse" presStyleLbl="fgAcc1" presStyleIdx="2" presStyleCnt="6"/>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0">
        <dgm:presLayoutVars>
          <dgm:bulletEnabled val="1"/>
        </dgm:presLayoutVars>
      </dgm:prSet>
      <dgm:spPr/>
    </dgm:pt>
    <dgm:pt modelId="{747B134D-296A-4682-95DC-5908E9A7AF1E}" type="pres">
      <dgm:prSet presAssocID="{77ACE4C7-9085-4BE0-9D56-FE6DEFD2B4EB}" presName="L1TextContainer" presStyleLbl="revTx" presStyleIdx="3" presStyleCnt="10">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5"/>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5"/>
      <dgm:spPr/>
    </dgm:pt>
    <dgm:pt modelId="{043EA9E2-9BF2-472B-8E05-0AF2D2E1EDAE}" type="pres">
      <dgm:prSet presAssocID="{1E529C6E-C939-479A-A075-9E9B02837B50}" presName="Ellipse" presStyleLbl="fgAcc1" presStyleIdx="3" presStyleCnt="6"/>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0">
        <dgm:presLayoutVars>
          <dgm:bulletEnabled val="1"/>
        </dgm:presLayoutVars>
      </dgm:prSet>
      <dgm:spPr/>
    </dgm:pt>
    <dgm:pt modelId="{1D59F906-2A4F-4555-8DD8-B7736186F7B0}" type="pres">
      <dgm:prSet presAssocID="{1E529C6E-C939-479A-A075-9E9B02837B50}" presName="L1TextContainer" presStyleLbl="revTx" presStyleIdx="5" presStyleCnt="10">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5"/>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5"/>
      <dgm:spPr/>
    </dgm:pt>
    <dgm:pt modelId="{C3F6EE7C-5326-4E7F-B70F-6DAE9E6E27CA}" type="pres">
      <dgm:prSet presAssocID="{F4B76808-426C-4ED7-8023-E62FD82D3715}" presName="Ellipse" presStyleLbl="fgAcc1" presStyleIdx="4" presStyleCnt="6"/>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0">
        <dgm:presLayoutVars>
          <dgm:bulletEnabled val="1"/>
        </dgm:presLayoutVars>
      </dgm:prSet>
      <dgm:spPr/>
    </dgm:pt>
    <dgm:pt modelId="{B4CC2A32-B31F-4455-95DA-F46105D749DF}" type="pres">
      <dgm:prSet presAssocID="{F4B76808-426C-4ED7-8023-E62FD82D3715}" presName="L1TextContainer" presStyleLbl="revTx" presStyleIdx="7" presStyleCnt="10">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5"/>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5"/>
      <dgm:spPr/>
    </dgm:pt>
    <dgm:pt modelId="{505CDF13-A10F-4DDB-B4E8-7ADE759FE2F1}" type="pres">
      <dgm:prSet presAssocID="{167F7A16-594E-44BC-AF0B-CBECAC501816}" presName="Ellipse" presStyleLbl="fgAcc1" presStyleIdx="5" presStyleCnt="6"/>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0">
        <dgm:presLayoutVars>
          <dgm:bulletEnabled val="1"/>
        </dgm:presLayoutVars>
      </dgm:prSet>
      <dgm:spPr/>
    </dgm:pt>
    <dgm:pt modelId="{3A7ED3D0-C949-40F5-910D-D7EFB20529BA}" type="pres">
      <dgm:prSet presAssocID="{167F7A16-594E-44BC-AF0B-CBECAC501816}" presName="L1TextContainer" presStyleLbl="revTx" presStyleIdx="9" presStyleCnt="10">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7"/>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7"/>
      <dgm:spPr/>
    </dgm:pt>
    <dgm:pt modelId="{BDA48608-3657-441B-A4D7-1D7464C0E0CB}" type="pres">
      <dgm:prSet presAssocID="{24A9597D-5431-450F-AD87-033459639606}" presName="Ellipse" presStyleLbl="fgAcc1" presStyleIdx="1" presStyleCnt="8"/>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4">
        <dgm:presLayoutVars>
          <dgm:bulletEnabled val="1"/>
        </dgm:presLayoutVars>
      </dgm:prSet>
      <dgm:spPr/>
    </dgm:pt>
    <dgm:pt modelId="{8CBA863D-5AD2-4756-8C8B-E5B3C048DE9D}" type="pres">
      <dgm:prSet presAssocID="{24A9597D-5431-450F-AD87-033459639606}" presName="L1TextContainer" presStyleLbl="revTx" presStyleIdx="1" presStyleCnt="1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7"/>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7"/>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7"/>
      <dgm:spPr/>
    </dgm:pt>
    <dgm:pt modelId="{7D74E13E-6FD5-44E4-8358-77A6C638139C}" type="pres">
      <dgm:prSet presAssocID="{77ACE4C7-9085-4BE0-9D56-FE6DEFD2B4EB}" presName="Ellipse" presStyleLbl="fgAcc1" presStyleIdx="2" presStyleCnt="8"/>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4">
        <dgm:presLayoutVars>
          <dgm:bulletEnabled val="1"/>
        </dgm:presLayoutVars>
      </dgm:prSet>
      <dgm:spPr/>
    </dgm:pt>
    <dgm:pt modelId="{747B134D-296A-4682-95DC-5908E9A7AF1E}" type="pres">
      <dgm:prSet presAssocID="{77ACE4C7-9085-4BE0-9D56-FE6DEFD2B4EB}" presName="L1TextContainer" presStyleLbl="revTx" presStyleIdx="3" presStyleCnt="1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7"/>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7"/>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7"/>
      <dgm:spPr/>
    </dgm:pt>
    <dgm:pt modelId="{043EA9E2-9BF2-472B-8E05-0AF2D2E1EDAE}" type="pres">
      <dgm:prSet presAssocID="{1E529C6E-C939-479A-A075-9E9B02837B50}" presName="Ellipse" presStyleLbl="fgAcc1" presStyleIdx="3" presStyleCnt="8"/>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4">
        <dgm:presLayoutVars>
          <dgm:bulletEnabled val="1"/>
        </dgm:presLayoutVars>
      </dgm:prSet>
      <dgm:spPr/>
    </dgm:pt>
    <dgm:pt modelId="{1D59F906-2A4F-4555-8DD8-B7736186F7B0}" type="pres">
      <dgm:prSet presAssocID="{1E529C6E-C939-479A-A075-9E9B02837B50}" presName="L1TextContainer" presStyleLbl="revTx" presStyleIdx="5" presStyleCnt="1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7"/>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7"/>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7"/>
      <dgm:spPr/>
    </dgm:pt>
    <dgm:pt modelId="{C3F6EE7C-5326-4E7F-B70F-6DAE9E6E27CA}" type="pres">
      <dgm:prSet presAssocID="{F4B76808-426C-4ED7-8023-E62FD82D3715}" presName="Ellipse" presStyleLbl="fgAcc1" presStyleIdx="4" presStyleCnt="8"/>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4">
        <dgm:presLayoutVars>
          <dgm:bulletEnabled val="1"/>
        </dgm:presLayoutVars>
      </dgm:prSet>
      <dgm:spPr/>
    </dgm:pt>
    <dgm:pt modelId="{B4CC2A32-B31F-4455-95DA-F46105D749DF}" type="pres">
      <dgm:prSet presAssocID="{F4B76808-426C-4ED7-8023-E62FD82D3715}" presName="L1TextContainer" presStyleLbl="revTx" presStyleIdx="7" presStyleCnt="1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7"/>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7"/>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7"/>
      <dgm:spPr/>
    </dgm:pt>
    <dgm:pt modelId="{505CDF13-A10F-4DDB-B4E8-7ADE759FE2F1}" type="pres">
      <dgm:prSet presAssocID="{167F7A16-594E-44BC-AF0B-CBECAC501816}" presName="Ellipse" presStyleLbl="fgAcc1" presStyleIdx="5" presStyleCnt="8"/>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4">
        <dgm:presLayoutVars>
          <dgm:bulletEnabled val="1"/>
        </dgm:presLayoutVars>
      </dgm:prSet>
      <dgm:spPr/>
    </dgm:pt>
    <dgm:pt modelId="{3A7ED3D0-C949-40F5-910D-D7EFB20529BA}" type="pres">
      <dgm:prSet presAssocID="{167F7A16-594E-44BC-AF0B-CBECAC501816}" presName="L1TextContainer" presStyleLbl="revTx" presStyleIdx="9" presStyleCnt="1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7"/>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7"/>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7"/>
      <dgm:spPr/>
    </dgm:pt>
    <dgm:pt modelId="{6FF0FDFC-2EF5-49DE-9F9E-60EB51349D02}" type="pres">
      <dgm:prSet presAssocID="{A22F51F7-C2D0-4142-8414-7D4AD4CFA001}" presName="Ellipse" presStyleLbl="fgAcc1" presStyleIdx="6" presStyleCnt="8"/>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4">
        <dgm:presLayoutVars>
          <dgm:bulletEnabled val="1"/>
        </dgm:presLayoutVars>
      </dgm:prSet>
      <dgm:spPr/>
    </dgm:pt>
    <dgm:pt modelId="{A8048FFE-1E0F-4A02-ADE1-7172EC950FA3}" type="pres">
      <dgm:prSet presAssocID="{A22F51F7-C2D0-4142-8414-7D4AD4CFA001}" presName="L1TextContainer" presStyleLbl="revTx" presStyleIdx="11" presStyleCnt="1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7"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7"/>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7"/>
      <dgm:spPr/>
    </dgm:pt>
    <dgm:pt modelId="{46E29A76-2622-4790-8BB0-966A9B2B7EA5}" type="pres">
      <dgm:prSet presAssocID="{4753DF0F-CFC1-450B-8CFE-6463E66F0798}" presName="Ellipse" presStyleLbl="fgAcc1" presStyleIdx="7" presStyleCnt="8"/>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4">
        <dgm:presLayoutVars>
          <dgm:bulletEnabled val="1"/>
        </dgm:presLayoutVars>
      </dgm:prSet>
      <dgm:spPr/>
    </dgm:pt>
    <dgm:pt modelId="{C44C953F-DDD4-4C2B-8FCC-7AD4C024C953}" type="pres">
      <dgm:prSet presAssocID="{4753DF0F-CFC1-450B-8CFE-6463E66F0798}" presName="L1TextContainer" presStyleLbl="revTx" presStyleIdx="13" presStyleCnt="1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7"/>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0"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9"/>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9"/>
      <dgm:spPr/>
    </dgm:pt>
    <dgm:pt modelId="{BDA48608-3657-441B-A4D7-1D7464C0E0CB}" type="pres">
      <dgm:prSet presAssocID="{24A9597D-5431-450F-AD87-033459639606}" presName="Ellipse" presStyleLbl="fgAcc1" presStyleIdx="1" presStyleCnt="10"/>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8">
        <dgm:presLayoutVars>
          <dgm:bulletEnabled val="1"/>
        </dgm:presLayoutVars>
      </dgm:prSet>
      <dgm:spPr/>
    </dgm:pt>
    <dgm:pt modelId="{8CBA863D-5AD2-4756-8C8B-E5B3C048DE9D}" type="pres">
      <dgm:prSet presAssocID="{24A9597D-5431-450F-AD87-033459639606}" presName="L1TextContainer" presStyleLbl="revTx" presStyleIdx="1" presStyleCnt="18">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9"/>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9"/>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9"/>
      <dgm:spPr/>
    </dgm:pt>
    <dgm:pt modelId="{7D74E13E-6FD5-44E4-8358-77A6C638139C}" type="pres">
      <dgm:prSet presAssocID="{77ACE4C7-9085-4BE0-9D56-FE6DEFD2B4EB}" presName="Ellipse" presStyleLbl="fgAcc1" presStyleIdx="2" presStyleCnt="10"/>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8">
        <dgm:presLayoutVars>
          <dgm:bulletEnabled val="1"/>
        </dgm:presLayoutVars>
      </dgm:prSet>
      <dgm:spPr/>
    </dgm:pt>
    <dgm:pt modelId="{747B134D-296A-4682-95DC-5908E9A7AF1E}" type="pres">
      <dgm:prSet presAssocID="{77ACE4C7-9085-4BE0-9D56-FE6DEFD2B4EB}" presName="L1TextContainer" presStyleLbl="revTx" presStyleIdx="3" presStyleCnt="18">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9"/>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9"/>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9"/>
      <dgm:spPr/>
    </dgm:pt>
    <dgm:pt modelId="{043EA9E2-9BF2-472B-8E05-0AF2D2E1EDAE}" type="pres">
      <dgm:prSet presAssocID="{1E529C6E-C939-479A-A075-9E9B02837B50}" presName="Ellipse" presStyleLbl="fgAcc1" presStyleIdx="3" presStyleCnt="10"/>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8">
        <dgm:presLayoutVars>
          <dgm:bulletEnabled val="1"/>
        </dgm:presLayoutVars>
      </dgm:prSet>
      <dgm:spPr/>
    </dgm:pt>
    <dgm:pt modelId="{1D59F906-2A4F-4555-8DD8-B7736186F7B0}" type="pres">
      <dgm:prSet presAssocID="{1E529C6E-C939-479A-A075-9E9B02837B50}" presName="L1TextContainer" presStyleLbl="revTx" presStyleIdx="5" presStyleCnt="18">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9"/>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9"/>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9"/>
      <dgm:spPr/>
    </dgm:pt>
    <dgm:pt modelId="{C3F6EE7C-5326-4E7F-B70F-6DAE9E6E27CA}" type="pres">
      <dgm:prSet presAssocID="{F4B76808-426C-4ED7-8023-E62FD82D3715}" presName="Ellipse" presStyleLbl="fgAcc1" presStyleIdx="4" presStyleCnt="10"/>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8">
        <dgm:presLayoutVars>
          <dgm:bulletEnabled val="1"/>
        </dgm:presLayoutVars>
      </dgm:prSet>
      <dgm:spPr/>
    </dgm:pt>
    <dgm:pt modelId="{B4CC2A32-B31F-4455-95DA-F46105D749DF}" type="pres">
      <dgm:prSet presAssocID="{F4B76808-426C-4ED7-8023-E62FD82D3715}" presName="L1TextContainer" presStyleLbl="revTx" presStyleIdx="7" presStyleCnt="18">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9"/>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9"/>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9"/>
      <dgm:spPr/>
    </dgm:pt>
    <dgm:pt modelId="{505CDF13-A10F-4DDB-B4E8-7ADE759FE2F1}" type="pres">
      <dgm:prSet presAssocID="{167F7A16-594E-44BC-AF0B-CBECAC501816}" presName="Ellipse" presStyleLbl="fgAcc1" presStyleIdx="5" presStyleCnt="10"/>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8">
        <dgm:presLayoutVars>
          <dgm:bulletEnabled val="1"/>
        </dgm:presLayoutVars>
      </dgm:prSet>
      <dgm:spPr/>
    </dgm:pt>
    <dgm:pt modelId="{3A7ED3D0-C949-40F5-910D-D7EFB20529BA}" type="pres">
      <dgm:prSet presAssocID="{167F7A16-594E-44BC-AF0B-CBECAC501816}" presName="L1TextContainer" presStyleLbl="revTx" presStyleIdx="9" presStyleCnt="18">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9"/>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9"/>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9"/>
      <dgm:spPr/>
    </dgm:pt>
    <dgm:pt modelId="{6FF0FDFC-2EF5-49DE-9F9E-60EB51349D02}" type="pres">
      <dgm:prSet presAssocID="{A22F51F7-C2D0-4142-8414-7D4AD4CFA001}" presName="Ellipse" presStyleLbl="fgAcc1" presStyleIdx="6" presStyleCnt="10"/>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8">
        <dgm:presLayoutVars>
          <dgm:bulletEnabled val="1"/>
        </dgm:presLayoutVars>
      </dgm:prSet>
      <dgm:spPr/>
    </dgm:pt>
    <dgm:pt modelId="{A8048FFE-1E0F-4A02-ADE1-7172EC950FA3}" type="pres">
      <dgm:prSet presAssocID="{A22F51F7-C2D0-4142-8414-7D4AD4CFA001}" presName="L1TextContainer" presStyleLbl="revTx" presStyleIdx="11" presStyleCnt="18">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9"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9"/>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9"/>
      <dgm:spPr/>
    </dgm:pt>
    <dgm:pt modelId="{46E29A76-2622-4790-8BB0-966A9B2B7EA5}" type="pres">
      <dgm:prSet presAssocID="{4753DF0F-CFC1-450B-8CFE-6463E66F0798}" presName="Ellipse" presStyleLbl="fgAcc1" presStyleIdx="7" presStyleCnt="10"/>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8">
        <dgm:presLayoutVars>
          <dgm:bulletEnabled val="1"/>
        </dgm:presLayoutVars>
      </dgm:prSet>
      <dgm:spPr/>
    </dgm:pt>
    <dgm:pt modelId="{C44C953F-DDD4-4C2B-8FCC-7AD4C024C953}" type="pres">
      <dgm:prSet presAssocID="{4753DF0F-CFC1-450B-8CFE-6463E66F0798}" presName="L1TextContainer" presStyleLbl="revTx" presStyleIdx="13" presStyleCnt="18">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9"/>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9"/>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9"/>
      <dgm:spPr/>
    </dgm:pt>
    <dgm:pt modelId="{E327CBF6-98D8-4B9E-9C97-F8CCA82671B1}" type="pres">
      <dgm:prSet presAssocID="{BFF30912-275C-49C4-9027-366AE69C1FB1}" presName="Ellipse" presStyleLbl="fgAcc1" presStyleIdx="8" presStyleCnt="10"/>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18">
        <dgm:presLayoutVars>
          <dgm:bulletEnabled val="1"/>
        </dgm:presLayoutVars>
      </dgm:prSet>
      <dgm:spPr/>
    </dgm:pt>
    <dgm:pt modelId="{3617CF20-31E4-478D-9DC6-8C8D4AEA84E1}" type="pres">
      <dgm:prSet presAssocID="{BFF30912-275C-49C4-9027-366AE69C1FB1}" presName="L1TextContainer" presStyleLbl="revTx" presStyleIdx="15" presStyleCnt="18">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9"/>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9"/>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9"/>
      <dgm:spPr/>
    </dgm:pt>
    <dgm:pt modelId="{F61FA090-7598-4FE3-8030-041AAC608CA4}" type="pres">
      <dgm:prSet presAssocID="{28050EB0-99F5-439C-98A9-BE74F14E246E}" presName="Ellipse" presStyleLbl="fgAcc1" presStyleIdx="9" presStyleCnt="10"/>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18">
        <dgm:presLayoutVars>
          <dgm:bulletEnabled val="1"/>
        </dgm:presLayoutVars>
      </dgm:prSet>
      <dgm:spPr/>
    </dgm:pt>
    <dgm:pt modelId="{3D477900-97EA-416B-B7C3-D2F8E0C3685E}" type="pres">
      <dgm:prSet presAssocID="{28050EB0-99F5-439C-98A9-BE74F14E246E}" presName="L1TextContainer" presStyleLbl="revTx" presStyleIdx="17" presStyleCnt="18">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9"/>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D17FB186-AA3A-43CE-9D28-A9B48259B02B}">
      <dgm:prSet/>
      <dgm:spPr/>
      <dgm:t>
        <a:bodyPr anchor="b"/>
        <a:lstStyle/>
        <a:p>
          <a:pPr>
            <a:defRPr b="1"/>
          </a:pPr>
          <a:r>
            <a:rPr lang="en-US" dirty="0"/>
            <a:t>2011</a:t>
          </a:r>
          <a:br>
            <a:rPr lang="en-US" dirty="0"/>
          </a:br>
          <a:r>
            <a:rPr lang="en-US" dirty="0"/>
            <a:t>WebSocket</a:t>
          </a:r>
        </a:p>
      </dgm:t>
    </dgm:pt>
    <dgm:pt modelId="{B5BBFF80-FBE4-4054-B509-4C28AC586FBE}" type="parTrans" cxnId="{979F936F-5DBE-48D5-9EE4-B93BCA8667AC}">
      <dgm:prSet/>
      <dgm:spPr/>
    </dgm:pt>
    <dgm:pt modelId="{16689CB9-4520-44CA-B100-FCC442B9590D}" type="sibTrans" cxnId="{979F936F-5DBE-48D5-9EE4-B93BCA8667AC}">
      <dgm:prSet/>
      <dgm:spPr/>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E09F0409-99A4-4AE1-B1B5-37508B8C5AC1}" type="pres">
      <dgm:prSet presAssocID="{D17FB186-AA3A-43CE-9D28-A9B48259B02B}" presName="composite" presStyleCnt="0"/>
      <dgm:spPr/>
    </dgm:pt>
    <dgm:pt modelId="{FCD4FCE2-FF42-41F6-A7BC-F117A39E7F59}" type="pres">
      <dgm:prSet presAssocID="{D17FB186-AA3A-43CE-9D28-A9B48259B02B}" presName="ConnectorPoint" presStyleLbl="lnNode1" presStyleIdx="9" presStyleCnt="12"/>
      <dgm:spPr>
        <a:solidFill>
          <a:schemeClr val="dk2">
            <a:hueOff val="0"/>
            <a:satOff val="0"/>
            <a:lumOff val="0"/>
            <a:alphaOff val="0"/>
          </a:schemeClr>
        </a:solidFill>
        <a:ln w="6350">
          <a:noFill/>
        </a:ln>
        <a:effectLst/>
      </dgm:spPr>
    </dgm:pt>
    <dgm:pt modelId="{7DC91CCF-EC68-4ABD-9E83-7420CE1C8ACC}" type="pres">
      <dgm:prSet presAssocID="{D17FB186-AA3A-43CE-9D28-A9B48259B02B}" presName="DropPinPlaceHolder" presStyleCnt="0"/>
      <dgm:spPr/>
    </dgm:pt>
    <dgm:pt modelId="{8B3CC019-70E1-4CA6-95E3-763A2FBCC5AB}" type="pres">
      <dgm:prSet presAssocID="{D17FB186-AA3A-43CE-9D28-A9B48259B02B}" presName="DropPin" presStyleLbl="alignNode1" presStyleIdx="9" presStyleCnt="12"/>
      <dgm:spPr/>
    </dgm:pt>
    <dgm:pt modelId="{8E441D4D-0096-49F8-A903-F40D9F9A98A9}" type="pres">
      <dgm:prSet presAssocID="{D17FB186-AA3A-43CE-9D28-A9B48259B02B}" presName="Ellipse" presStyleLbl="fgAcc1" presStyleIdx="10" presStyleCnt="13"/>
      <dgm:spPr>
        <a:solidFill>
          <a:schemeClr val="lt2">
            <a:alpha val="90000"/>
            <a:hueOff val="0"/>
            <a:satOff val="0"/>
            <a:lumOff val="0"/>
            <a:alphaOff val="0"/>
          </a:schemeClr>
        </a:solidFill>
        <a:ln>
          <a:noFill/>
        </a:ln>
        <a:effectLst/>
      </dgm:spPr>
    </dgm:pt>
    <dgm:pt modelId="{7273E8D4-BD95-4112-94B2-36D8CC89DEB5}" type="pres">
      <dgm:prSet presAssocID="{D17FB186-AA3A-43CE-9D28-A9B48259B02B}" presName="L2TextContainer" presStyleLbl="revTx" presStyleIdx="18" presStyleCnt="24">
        <dgm:presLayoutVars>
          <dgm:bulletEnabled val="1"/>
        </dgm:presLayoutVars>
      </dgm:prSet>
      <dgm:spPr/>
    </dgm:pt>
    <dgm:pt modelId="{5AEC3929-140D-4663-BC6E-3BA67242C509}" type="pres">
      <dgm:prSet presAssocID="{D17FB186-AA3A-43CE-9D28-A9B48259B02B}" presName="L1TextContainer" presStyleLbl="revTx" presStyleIdx="19" presStyleCnt="24">
        <dgm:presLayoutVars>
          <dgm:chMax val="1"/>
          <dgm:chPref val="1"/>
          <dgm:bulletEnabled val="1"/>
        </dgm:presLayoutVars>
      </dgm:prSet>
      <dgm:spPr/>
    </dgm:pt>
    <dgm:pt modelId="{865E6057-19E1-485C-AE7B-30868693D2A5}" type="pres">
      <dgm:prSet presAssocID="{D17FB186-AA3A-43CE-9D28-A9B48259B02B}"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E1BF5541-2E28-48DD-A331-8EB0A7905181}" type="pres">
      <dgm:prSet presAssocID="{D17FB186-AA3A-43CE-9D28-A9B48259B02B}" presName="EmptyPlaceHolder" presStyleCnt="0"/>
      <dgm:spPr/>
    </dgm:pt>
    <dgm:pt modelId="{F205315C-C0D6-40BE-99C7-C3B839A19E0F}" type="pres">
      <dgm:prSet presAssocID="{16689CB9-4520-44CA-B100-FCC442B9590D}"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chemeClr val="tx2">
            <a:lumMod val="60000"/>
            <a:lumOff val="40000"/>
            <a:alpha val="90000"/>
          </a:schemeClr>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tx2">
            <a:lumMod val="60000"/>
            <a:lumOff val="40000"/>
            <a:alpha val="9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A1ADA121-B543-4485-BFFF-185870D8D181}" type="presOf" srcId="{D17FB186-AA3A-43CE-9D28-A9B48259B02B}" destId="{5AEC3929-140D-4663-BC6E-3BA67242C509}"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979F936F-5DBE-48D5-9EE4-B93BCA8667AC}" srcId="{63085546-7C7C-4B3E-ABEB-2669F1A65FB2}" destId="{D17FB186-AA3A-43CE-9D28-A9B48259B02B}" srcOrd="9" destOrd="0" parTransId="{B5BBFF80-FBE4-4054-B509-4C28AC586FBE}" sibTransId="{16689CB9-4520-44CA-B100-FCC442B9590D}"/>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4F458600-DE0D-4584-9F03-25907320B913}" type="presParOf" srcId="{46A6B157-7198-41C4-9D25-C4F8885F1B6F}" destId="{E09F0409-99A4-4AE1-B1B5-37508B8C5AC1}" srcOrd="18" destOrd="0" presId="urn:microsoft.com/office/officeart/2017/3/layout/DropPinTimeline"/>
    <dgm:cxn modelId="{05EDC466-9334-415B-A61B-D08AF6242607}" type="presParOf" srcId="{E09F0409-99A4-4AE1-B1B5-37508B8C5AC1}" destId="{FCD4FCE2-FF42-41F6-A7BC-F117A39E7F59}" srcOrd="0" destOrd="0" presId="urn:microsoft.com/office/officeart/2017/3/layout/DropPinTimeline"/>
    <dgm:cxn modelId="{462C917D-6669-42B1-B93D-F68029F54BA0}" type="presParOf" srcId="{E09F0409-99A4-4AE1-B1B5-37508B8C5AC1}" destId="{7DC91CCF-EC68-4ABD-9E83-7420CE1C8ACC}" srcOrd="1" destOrd="0" presId="urn:microsoft.com/office/officeart/2017/3/layout/DropPinTimeline"/>
    <dgm:cxn modelId="{AC52539B-E17D-4845-96D6-8226133DDAE9}" type="presParOf" srcId="{7DC91CCF-EC68-4ABD-9E83-7420CE1C8ACC}" destId="{8B3CC019-70E1-4CA6-95E3-763A2FBCC5AB}" srcOrd="0" destOrd="0" presId="urn:microsoft.com/office/officeart/2017/3/layout/DropPinTimeline"/>
    <dgm:cxn modelId="{06D0350D-35E2-4C5B-B0FF-07C8BB1A3858}" type="presParOf" srcId="{7DC91CCF-EC68-4ABD-9E83-7420CE1C8ACC}" destId="{8E441D4D-0096-49F8-A903-F40D9F9A98A9}" srcOrd="1" destOrd="0" presId="urn:microsoft.com/office/officeart/2017/3/layout/DropPinTimeline"/>
    <dgm:cxn modelId="{B64877C9-0E52-4339-A759-6E520B920220}" type="presParOf" srcId="{E09F0409-99A4-4AE1-B1B5-37508B8C5AC1}" destId="{7273E8D4-BD95-4112-94B2-36D8CC89DEB5}" srcOrd="2" destOrd="0" presId="urn:microsoft.com/office/officeart/2017/3/layout/DropPinTimeline"/>
    <dgm:cxn modelId="{BA15C48D-39DD-4C06-B0E2-78452E43F456}" type="presParOf" srcId="{E09F0409-99A4-4AE1-B1B5-37508B8C5AC1}" destId="{5AEC3929-140D-4663-BC6E-3BA67242C509}" srcOrd="3" destOrd="0" presId="urn:microsoft.com/office/officeart/2017/3/layout/DropPinTimeline"/>
    <dgm:cxn modelId="{36C3E7D2-26A7-4335-AD2D-7758BD7924B2}" type="presParOf" srcId="{E09F0409-99A4-4AE1-B1B5-37508B8C5AC1}" destId="{865E6057-19E1-485C-AE7B-30868693D2A5}" srcOrd="4" destOrd="0" presId="urn:microsoft.com/office/officeart/2017/3/layout/DropPinTimeline"/>
    <dgm:cxn modelId="{A9F34C35-3CBB-46BB-AFC5-3F5219A0DD64}" type="presParOf" srcId="{E09F0409-99A4-4AE1-B1B5-37508B8C5AC1}" destId="{E1BF5541-2E28-48DD-A331-8EB0A7905181}" srcOrd="5" destOrd="0" presId="urn:microsoft.com/office/officeart/2017/3/layout/DropPinTimeline"/>
    <dgm:cxn modelId="{9CCF38C4-DCF4-4511-B596-E879D987C84A}" type="presParOf" srcId="{46A6B157-7198-41C4-9D25-C4F8885F1B6F}" destId="{F205315C-C0D6-40BE-99C7-C3B839A19E0F}"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C238FB9-5F6C-442C-8033-54F0FA1D7E74}">
      <dgm:prSet/>
      <dgm:spPr/>
      <dgm:t>
        <a:bodyPr anchor="b"/>
        <a:lstStyle/>
        <a:p>
          <a:r>
            <a:rPr lang="en-US"/>
            <a:t>2011</a:t>
          </a:r>
          <a:br>
            <a:rPr lang="en-US"/>
          </a:br>
          <a:r>
            <a:rPr lang="en-US"/>
            <a:t>WebSocket</a:t>
          </a:r>
          <a:endParaRPr lang="en-US" dirty="0"/>
        </a:p>
      </dgm:t>
    </dgm:pt>
    <dgm:pt modelId="{9C6A062A-AFCF-4503-BD1D-A2C9E8F8FB4C}" type="parTrans" cxnId="{41CBED91-7EF2-4B15-A93F-98926B6D3FC0}">
      <dgm:prSet/>
      <dgm:spPr/>
      <dgm:t>
        <a:bodyPr/>
        <a:lstStyle/>
        <a:p>
          <a:endParaRPr lang="en-US"/>
        </a:p>
      </dgm:t>
    </dgm:pt>
    <dgm:pt modelId="{299B70D8-7A4E-4CEB-9DDA-0B3387D78F79}" type="sibTrans" cxnId="{41CBED91-7EF2-4B15-A93F-98926B6D3FC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accent2">
            <a:lumMod val="60000"/>
            <a:lumOff val="4000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rgbClr val="00B050"/>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rgbClr val="FF0066"/>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accent2">
            <a:lumMod val="60000"/>
            <a:lumOff val="4000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rgbClr val="00B050"/>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rgbClr val="37B786">
            <a:alpha val="89804"/>
          </a:srgbClr>
        </a:solidFill>
        <a:ln>
          <a:solidFill>
            <a:schemeClr val="tx2">
              <a:lumMod val="75000"/>
            </a:schemeClr>
          </a:solid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accent2">
            <a:lumMod val="60000"/>
            <a:lumOff val="4000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rgbClr val="FF0066"/>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24B24258-D424-4F13-834C-5D979A7BAA23}" type="pres">
      <dgm:prSet presAssocID="{7C238FB9-5F6C-442C-8033-54F0FA1D7E74}" presName="composite" presStyleCnt="0"/>
      <dgm:spPr/>
    </dgm:pt>
    <dgm:pt modelId="{879162C3-D51F-4157-BFE4-AB7D37606471}" type="pres">
      <dgm:prSet presAssocID="{7C238FB9-5F6C-442C-8033-54F0FA1D7E74}" presName="ConnectorPoint" presStyleLbl="lnNode1" presStyleIdx="9" presStyleCnt="12"/>
      <dgm:spPr>
        <a:solidFill>
          <a:schemeClr val="dk2">
            <a:hueOff val="0"/>
            <a:satOff val="0"/>
            <a:lumOff val="0"/>
            <a:alphaOff val="0"/>
          </a:schemeClr>
        </a:solidFill>
        <a:ln w="6350">
          <a:noFill/>
        </a:ln>
        <a:effectLst/>
      </dgm:spPr>
    </dgm:pt>
    <dgm:pt modelId="{8454FB0F-827F-457A-B75E-0EAB6196AA75}" type="pres">
      <dgm:prSet presAssocID="{7C238FB9-5F6C-442C-8033-54F0FA1D7E74}" presName="DropPinPlaceHolder" presStyleCnt="0"/>
      <dgm:spPr/>
    </dgm:pt>
    <dgm:pt modelId="{CC88EC70-E7E1-4B1B-AF4B-EDEF37C8CB9E}" type="pres">
      <dgm:prSet presAssocID="{7C238FB9-5F6C-442C-8033-54F0FA1D7E74}" presName="DropPin" presStyleLbl="alignNode1" presStyleIdx="9" presStyleCnt="12"/>
      <dgm:spPr/>
    </dgm:pt>
    <dgm:pt modelId="{92461A60-E281-4852-B79C-DA96C3ED5469}" type="pres">
      <dgm:prSet presAssocID="{7C238FB9-5F6C-442C-8033-54F0FA1D7E74}" presName="Ellipse" presStyleLbl="fgAcc1" presStyleIdx="10" presStyleCnt="13"/>
      <dgm:spPr>
        <a:solidFill>
          <a:schemeClr val="tx2">
            <a:lumMod val="60000"/>
            <a:lumOff val="40000"/>
            <a:alpha val="90000"/>
          </a:schemeClr>
        </a:solidFill>
        <a:ln>
          <a:noFill/>
        </a:ln>
        <a:effectLst/>
      </dgm:spPr>
    </dgm:pt>
    <dgm:pt modelId="{22C74A1C-792A-4CBC-A95A-EEFE54081A8F}" type="pres">
      <dgm:prSet presAssocID="{7C238FB9-5F6C-442C-8033-54F0FA1D7E74}" presName="L2TextContainer" presStyleLbl="revTx" presStyleIdx="18" presStyleCnt="24">
        <dgm:presLayoutVars>
          <dgm:bulletEnabled val="1"/>
        </dgm:presLayoutVars>
      </dgm:prSet>
      <dgm:spPr/>
    </dgm:pt>
    <dgm:pt modelId="{A2B26611-9CB8-4FD7-8382-CEC4C4373FA4}" type="pres">
      <dgm:prSet presAssocID="{7C238FB9-5F6C-442C-8033-54F0FA1D7E74}" presName="L1TextContainer" presStyleLbl="revTx" presStyleIdx="19" presStyleCnt="24">
        <dgm:presLayoutVars>
          <dgm:chMax val="1"/>
          <dgm:chPref val="1"/>
          <dgm:bulletEnabled val="1"/>
        </dgm:presLayoutVars>
      </dgm:prSet>
      <dgm:spPr/>
    </dgm:pt>
    <dgm:pt modelId="{7E345FB5-CD16-4390-B6A3-449195963C73}" type="pres">
      <dgm:prSet presAssocID="{7C238FB9-5F6C-442C-8033-54F0FA1D7E74}"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2B8F26E2-BBCC-4F49-B88E-EDFC2A281FA1}" type="pres">
      <dgm:prSet presAssocID="{7C238FB9-5F6C-442C-8033-54F0FA1D7E74}" presName="EmptyPlaceHolder" presStyleCnt="0"/>
      <dgm:spPr/>
    </dgm:pt>
    <dgm:pt modelId="{2677369B-797C-48FB-B84C-414CF304E80B}" type="pres">
      <dgm:prSet presAssocID="{299B70D8-7A4E-4CEB-9DDA-0B3387D78F79}"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rgbClr val="FF0066"/>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accent2">
            <a:lumMod val="60000"/>
            <a:lumOff val="4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D0DA4655-6381-4016-833C-09EC25EB24CA}" type="presOf" srcId="{7C238FB9-5F6C-442C-8033-54F0FA1D7E74}" destId="{A2B26611-9CB8-4FD7-8382-CEC4C4373FA4}"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41CBED91-7EF2-4B15-A93F-98926B6D3FC0}" srcId="{63085546-7C7C-4B3E-ABEB-2669F1A65FB2}" destId="{7C238FB9-5F6C-442C-8033-54F0FA1D7E74}" srcOrd="9" destOrd="0" parTransId="{9C6A062A-AFCF-4503-BD1D-A2C9E8F8FB4C}" sibTransId="{299B70D8-7A4E-4CEB-9DDA-0B3387D78F79}"/>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AE20D3C5-3429-444C-A9F7-FFD3CE39854A}" type="presParOf" srcId="{46A6B157-7198-41C4-9D25-C4F8885F1B6F}" destId="{24B24258-D424-4F13-834C-5D979A7BAA23}" srcOrd="18" destOrd="0" presId="urn:microsoft.com/office/officeart/2017/3/layout/DropPinTimeline"/>
    <dgm:cxn modelId="{0AC48FEB-02FF-4A03-B129-31096401D170}" type="presParOf" srcId="{24B24258-D424-4F13-834C-5D979A7BAA23}" destId="{879162C3-D51F-4157-BFE4-AB7D37606471}" srcOrd="0" destOrd="0" presId="urn:microsoft.com/office/officeart/2017/3/layout/DropPinTimeline"/>
    <dgm:cxn modelId="{2D3EEC1A-7A67-44CB-AD98-67D2BA010AAC}" type="presParOf" srcId="{24B24258-D424-4F13-834C-5D979A7BAA23}" destId="{8454FB0F-827F-457A-B75E-0EAB6196AA75}" srcOrd="1" destOrd="0" presId="urn:microsoft.com/office/officeart/2017/3/layout/DropPinTimeline"/>
    <dgm:cxn modelId="{08E648DC-3326-45A6-8BA6-71894220F897}" type="presParOf" srcId="{8454FB0F-827F-457A-B75E-0EAB6196AA75}" destId="{CC88EC70-E7E1-4B1B-AF4B-EDEF37C8CB9E}" srcOrd="0" destOrd="0" presId="urn:microsoft.com/office/officeart/2017/3/layout/DropPinTimeline"/>
    <dgm:cxn modelId="{DE9B2137-4F1B-4BEA-980E-B63349CFEF4D}" type="presParOf" srcId="{8454FB0F-827F-457A-B75E-0EAB6196AA75}" destId="{92461A60-E281-4852-B79C-DA96C3ED5469}" srcOrd="1" destOrd="0" presId="urn:microsoft.com/office/officeart/2017/3/layout/DropPinTimeline"/>
    <dgm:cxn modelId="{2F69D013-B2D6-4F88-82B7-E1A7257BFCC2}" type="presParOf" srcId="{24B24258-D424-4F13-834C-5D979A7BAA23}" destId="{22C74A1C-792A-4CBC-A95A-EEFE54081A8F}" srcOrd="2" destOrd="0" presId="urn:microsoft.com/office/officeart/2017/3/layout/DropPinTimeline"/>
    <dgm:cxn modelId="{E9139EBE-8F72-4DF7-9E1B-0F78E3322937}" type="presParOf" srcId="{24B24258-D424-4F13-834C-5D979A7BAA23}" destId="{A2B26611-9CB8-4FD7-8382-CEC4C4373FA4}" srcOrd="3" destOrd="0" presId="urn:microsoft.com/office/officeart/2017/3/layout/DropPinTimeline"/>
    <dgm:cxn modelId="{3399E799-2EB7-4A9A-8BDA-3A7124B4DE10}" type="presParOf" srcId="{24B24258-D424-4F13-834C-5D979A7BAA23}" destId="{7E345FB5-CD16-4390-B6A3-449195963C73}" srcOrd="4" destOrd="0" presId="urn:microsoft.com/office/officeart/2017/3/layout/DropPinTimeline"/>
    <dgm:cxn modelId="{4749D8F5-BD32-4E94-8B74-0860B31B7D71}" type="presParOf" srcId="{24B24258-D424-4F13-834C-5D979A7BAA23}" destId="{2B8F26E2-BBCC-4F49-B88E-EDFC2A281FA1}" srcOrd="5" destOrd="0" presId="urn:microsoft.com/office/officeart/2017/3/layout/DropPinTimeline"/>
    <dgm:cxn modelId="{EA92D2E9-CDB8-4B6F-93F7-65074D25F27D}" type="presParOf" srcId="{46A6B157-7198-41C4-9D25-C4F8885F1B6F}" destId="{2677369B-797C-48FB-B84C-414CF304E80B}"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743731B-2BDA-4ED9-B53D-93D27B287AC9}">
      <dsp:nvSpPr>
        <dsp:cNvPr id="0" name=""/>
        <dsp:cNvSpPr/>
      </dsp:nvSpPr>
      <dsp:spPr>
        <a:xfrm rot="8100000">
          <a:off x="69563"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809A49-86E7-4072-8D86-3479C1EC13F5}">
      <dsp:nvSpPr>
        <dsp:cNvPr id="0" name=""/>
        <dsp:cNvSpPr/>
      </dsp:nvSpPr>
      <dsp:spPr>
        <a:xfrm>
          <a:off x="106322"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595461-2FE4-457B-B15B-56BFDBED4EA1}">
      <dsp:nvSpPr>
        <dsp:cNvPr id="0" name=""/>
        <dsp:cNvSpPr/>
      </dsp:nvSpPr>
      <dsp:spPr>
        <a:xfrm>
          <a:off x="468984" y="917901"/>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0641C-5637-4B31-A700-34CE8799EA68}">
      <dsp:nvSpPr>
        <dsp:cNvPr id="0" name=""/>
        <dsp:cNvSpPr/>
      </dsp:nvSpPr>
      <dsp:spPr>
        <a:xfrm>
          <a:off x="468984" y="449951"/>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68984" y="449951"/>
        <a:ext cx="4134827" cy="467949"/>
      </dsp:txXfrm>
    </dsp:sp>
    <dsp:sp modelId="{5886F0D4-5A7A-4C99-9446-2B3AD75CBA79}">
      <dsp:nvSpPr>
        <dsp:cNvPr id="0" name=""/>
        <dsp:cNvSpPr/>
      </dsp:nvSpPr>
      <dsp:spPr>
        <a:xfrm>
          <a:off x="235009"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E7B9C02-FA02-4FE7-8A35-3771E3137FA1}">
      <dsp:nvSpPr>
        <dsp:cNvPr id="0" name=""/>
        <dsp:cNvSpPr/>
      </dsp:nvSpPr>
      <dsp:spPr>
        <a:xfrm>
          <a:off x="19289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F73805-07E5-4273-83E8-54F856A66406}">
      <dsp:nvSpPr>
        <dsp:cNvPr id="0" name=""/>
        <dsp:cNvSpPr/>
      </dsp:nvSpPr>
      <dsp:spPr>
        <a:xfrm rot="18900000">
          <a:off x="645133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DB057D-43CC-43EA-AB80-864A9A51E569}">
      <dsp:nvSpPr>
        <dsp:cNvPr id="0" name=""/>
        <dsp:cNvSpPr/>
      </dsp:nvSpPr>
      <dsp:spPr>
        <a:xfrm>
          <a:off x="648809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D3664-22A2-4C09-A379-9CDF5105617D}">
      <dsp:nvSpPr>
        <dsp:cNvPr id="0" name=""/>
        <dsp:cNvSpPr/>
      </dsp:nvSpPr>
      <dsp:spPr>
        <a:xfrm>
          <a:off x="6850754" y="2249759"/>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E9D0E4-E4E2-4BA6-A96A-2A0642FF46CE}">
      <dsp:nvSpPr>
        <dsp:cNvPr id="0" name=""/>
        <dsp:cNvSpPr/>
      </dsp:nvSpPr>
      <dsp:spPr>
        <a:xfrm>
          <a:off x="6850754" y="3581616"/>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6850754" y="3581616"/>
        <a:ext cx="4134827" cy="467949"/>
      </dsp:txXfrm>
    </dsp:sp>
    <dsp:sp modelId="{66BF9CDF-6E8E-45E2-9517-E295935B4054}">
      <dsp:nvSpPr>
        <dsp:cNvPr id="0" name=""/>
        <dsp:cNvSpPr/>
      </dsp:nvSpPr>
      <dsp:spPr>
        <a:xfrm>
          <a:off x="6616779"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1833A5-43E0-44BD-A402-2C3F67C2F947}">
      <dsp:nvSpPr>
        <dsp:cNvPr id="0" name=""/>
        <dsp:cNvSpPr/>
      </dsp:nvSpPr>
      <dsp:spPr>
        <a:xfrm>
          <a:off x="657466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5919"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12678"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5339"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5339"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5339" y="449951"/>
        <a:ext cx="3148159" cy="467949"/>
      </dsp:txXfrm>
    </dsp:sp>
    <dsp:sp modelId="{23E4EE21-5274-472E-A4BE-B181B7718783}">
      <dsp:nvSpPr>
        <dsp:cNvPr id="0" name=""/>
        <dsp:cNvSpPr/>
      </dsp:nvSpPr>
      <dsp:spPr>
        <a:xfrm>
          <a:off x="24136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24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96537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200213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2364793"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2364793"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2364793" y="3581616"/>
        <a:ext cx="3148159" cy="467949"/>
      </dsp:txXfrm>
    </dsp:sp>
    <dsp:sp modelId="{8E30E049-FE29-4CCD-A791-5CD7EB7A61E1}">
      <dsp:nvSpPr>
        <dsp:cNvPr id="0" name=""/>
        <dsp:cNvSpPr/>
      </dsp:nvSpPr>
      <dsp:spPr>
        <a:xfrm>
          <a:off x="21308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208870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385482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389158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4254247"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4254247"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4254247" y="449951"/>
        <a:ext cx="3148159" cy="467949"/>
      </dsp:txXfrm>
    </dsp:sp>
    <dsp:sp modelId="{E6C0E1F8-839C-416D-A074-467AE9522EB3}">
      <dsp:nvSpPr>
        <dsp:cNvPr id="0" name=""/>
        <dsp:cNvSpPr/>
      </dsp:nvSpPr>
      <dsp:spPr>
        <a:xfrm>
          <a:off x="402027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978156"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5744281"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5781040"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6143701"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6143701"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6143701" y="3581616"/>
        <a:ext cx="3148159" cy="467949"/>
      </dsp:txXfrm>
    </dsp:sp>
    <dsp:sp modelId="{422BACEF-6E6A-4E0B-A78E-2FD61803474F}">
      <dsp:nvSpPr>
        <dsp:cNvPr id="0" name=""/>
        <dsp:cNvSpPr/>
      </dsp:nvSpPr>
      <dsp:spPr>
        <a:xfrm>
          <a:off x="5909726"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5867610"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7633735"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7670494"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8033155"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8033155"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8033155" y="449951"/>
        <a:ext cx="3148159" cy="467949"/>
      </dsp:txXfrm>
    </dsp:sp>
    <dsp:sp modelId="{BF4F1864-094B-45A1-99E9-CF883EA01071}">
      <dsp:nvSpPr>
        <dsp:cNvPr id="0" name=""/>
        <dsp:cNvSpPr/>
      </dsp:nvSpPr>
      <dsp:spPr>
        <a:xfrm>
          <a:off x="7799180"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775706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216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892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1582"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1582"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1582" y="449951"/>
        <a:ext cx="2363414" cy="467949"/>
      </dsp:txXfrm>
    </dsp:sp>
    <dsp:sp modelId="{23E4EE21-5274-472E-A4BE-B181B7718783}">
      <dsp:nvSpPr>
        <dsp:cNvPr id="0" name=""/>
        <dsp:cNvSpPr/>
      </dsp:nvSpPr>
      <dsp:spPr>
        <a:xfrm>
          <a:off x="237607"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549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490629"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527388"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89005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89005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890050" y="3581616"/>
        <a:ext cx="2363414" cy="467949"/>
      </dsp:txXfrm>
    </dsp:sp>
    <dsp:sp modelId="{8E30E049-FE29-4CCD-A791-5CD7EB7A61E1}">
      <dsp:nvSpPr>
        <dsp:cNvPr id="0" name=""/>
        <dsp:cNvSpPr/>
      </dsp:nvSpPr>
      <dsp:spPr>
        <a:xfrm>
          <a:off x="1656075"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613959"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90909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94585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3308517"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3308517"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3308517" y="449951"/>
        <a:ext cx="2363414" cy="467949"/>
      </dsp:txXfrm>
    </dsp:sp>
    <dsp:sp modelId="{E6C0E1F8-839C-416D-A074-467AE9522EB3}">
      <dsp:nvSpPr>
        <dsp:cNvPr id="0" name=""/>
        <dsp:cNvSpPr/>
      </dsp:nvSpPr>
      <dsp:spPr>
        <a:xfrm>
          <a:off x="307454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032427"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4327565"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4364324"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4726985"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4726985"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4726985" y="3581616"/>
        <a:ext cx="2363414" cy="467949"/>
      </dsp:txXfrm>
    </dsp:sp>
    <dsp:sp modelId="{422BACEF-6E6A-4E0B-A78E-2FD61803474F}">
      <dsp:nvSpPr>
        <dsp:cNvPr id="0" name=""/>
        <dsp:cNvSpPr/>
      </dsp:nvSpPr>
      <dsp:spPr>
        <a:xfrm>
          <a:off x="449301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4450895"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574603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578279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6145453"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6145453"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6145453" y="449951"/>
        <a:ext cx="2363414" cy="467949"/>
      </dsp:txXfrm>
    </dsp:sp>
    <dsp:sp modelId="{BF4F1864-094B-45A1-99E9-CF883EA01071}">
      <dsp:nvSpPr>
        <dsp:cNvPr id="0" name=""/>
        <dsp:cNvSpPr/>
      </dsp:nvSpPr>
      <dsp:spPr>
        <a:xfrm>
          <a:off x="591147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586936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7164500"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7201259" y="3686905"/>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756392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756392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7563920" y="3581616"/>
        <a:ext cx="2363414" cy="467949"/>
      </dsp:txXfrm>
    </dsp:sp>
    <dsp:sp modelId="{C5E91979-F584-4511-8F29-7000F8397A29}">
      <dsp:nvSpPr>
        <dsp:cNvPr id="0" name=""/>
        <dsp:cNvSpPr/>
      </dsp:nvSpPr>
      <dsp:spPr>
        <a:xfrm>
          <a:off x="734070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729858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8582968"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8619727" y="555240"/>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8982388"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8982388"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8982388" y="449951"/>
        <a:ext cx="2363414" cy="467949"/>
      </dsp:txXfrm>
    </dsp:sp>
    <dsp:sp modelId="{76CEB569-EEC2-4B46-BCA0-1D5A886DFD38}">
      <dsp:nvSpPr>
        <dsp:cNvPr id="0" name=""/>
        <dsp:cNvSpPr/>
      </dsp:nvSpPr>
      <dsp:spPr>
        <a:xfrm>
          <a:off x="874841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870629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0872"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6374"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56628"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56628"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56628" y="449951"/>
        <a:ext cx="1826048" cy="467949"/>
      </dsp:txXfrm>
    </dsp:sp>
    <dsp:sp modelId="{23E4EE21-5274-472E-A4BE-B181B7718783}">
      <dsp:nvSpPr>
        <dsp:cNvPr id="0" name=""/>
        <dsp:cNvSpPr/>
      </dsp:nvSpPr>
      <dsp:spPr>
        <a:xfrm>
          <a:off x="23065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7987"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205647"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241148"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591402"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591402"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591402" y="3581616"/>
        <a:ext cx="1826048" cy="467949"/>
      </dsp:txXfrm>
    </dsp:sp>
    <dsp:sp modelId="{8E30E049-FE29-4CCD-A791-5CD7EB7A61E1}">
      <dsp:nvSpPr>
        <dsp:cNvPr id="0" name=""/>
        <dsp:cNvSpPr/>
      </dsp:nvSpPr>
      <dsp:spPr>
        <a:xfrm>
          <a:off x="136543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33276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340421"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375922"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726177"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726177"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726177" y="449951"/>
        <a:ext cx="1826048" cy="467949"/>
      </dsp:txXfrm>
    </dsp:sp>
    <dsp:sp modelId="{E6C0E1F8-839C-416D-A074-467AE9522EB3}">
      <dsp:nvSpPr>
        <dsp:cNvPr id="0" name=""/>
        <dsp:cNvSpPr/>
      </dsp:nvSpPr>
      <dsp:spPr>
        <a:xfrm>
          <a:off x="2500206"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246753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3475195"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3510696"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860951"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860951"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860951" y="3581616"/>
        <a:ext cx="1826048" cy="467949"/>
      </dsp:txXfrm>
    </dsp:sp>
    <dsp:sp modelId="{422BACEF-6E6A-4E0B-A78E-2FD61803474F}">
      <dsp:nvSpPr>
        <dsp:cNvPr id="0" name=""/>
        <dsp:cNvSpPr/>
      </dsp:nvSpPr>
      <dsp:spPr>
        <a:xfrm>
          <a:off x="363498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3602310"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4609969"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4645471"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4995725"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4995725"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4995725" y="449951"/>
        <a:ext cx="1826048" cy="467949"/>
      </dsp:txXfrm>
    </dsp:sp>
    <dsp:sp modelId="{BF4F1864-094B-45A1-99E9-CF883EA01071}">
      <dsp:nvSpPr>
        <dsp:cNvPr id="0" name=""/>
        <dsp:cNvSpPr/>
      </dsp:nvSpPr>
      <dsp:spPr>
        <a:xfrm>
          <a:off x="476975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4737084"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5744743"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5780245" y="3691307"/>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6130499"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6130499"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6130499" y="3581616"/>
        <a:ext cx="1826048" cy="467949"/>
      </dsp:txXfrm>
    </dsp:sp>
    <dsp:sp modelId="{C5E91979-F584-4511-8F29-7000F8397A29}">
      <dsp:nvSpPr>
        <dsp:cNvPr id="0" name=""/>
        <dsp:cNvSpPr/>
      </dsp:nvSpPr>
      <dsp:spPr>
        <a:xfrm>
          <a:off x="5915283"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588261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6879517"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6915019" y="559642"/>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7265273"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7265273"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7265273" y="449951"/>
        <a:ext cx="1826048" cy="467949"/>
      </dsp:txXfrm>
    </dsp:sp>
    <dsp:sp modelId="{76CEB569-EEC2-4B46-BCA0-1D5A886DFD38}">
      <dsp:nvSpPr>
        <dsp:cNvPr id="0" name=""/>
        <dsp:cNvSpPr/>
      </dsp:nvSpPr>
      <dsp:spPr>
        <a:xfrm>
          <a:off x="70393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700663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8014291"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8049793"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8400047"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8400047"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8400047" y="3581616"/>
        <a:ext cx="1826048" cy="467949"/>
      </dsp:txXfrm>
    </dsp:sp>
    <dsp:sp modelId="{9E4E7622-8BFE-45E2-B087-11C47ACAE23C}">
      <dsp:nvSpPr>
        <dsp:cNvPr id="0" name=""/>
        <dsp:cNvSpPr/>
      </dsp:nvSpPr>
      <dsp:spPr>
        <a:xfrm>
          <a:off x="8174077"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814140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9149066"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9184567" y="559642"/>
          <a:ext cx="248567" cy="248567"/>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9534821"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9534821"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9534821" y="449951"/>
        <a:ext cx="1826048" cy="467949"/>
      </dsp:txXfrm>
    </dsp:sp>
    <dsp:sp modelId="{63AF9F47-2AAA-477B-A35B-31AC36C633E4}">
      <dsp:nvSpPr>
        <dsp:cNvPr id="0" name=""/>
        <dsp:cNvSpPr/>
      </dsp:nvSpPr>
      <dsp:spPr>
        <a:xfrm>
          <a:off x="9308851"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9276181"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3CC019-70E1-4CA6-95E3-763A2FBCC5AB}">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441D4D-0096-49F8-A903-F40D9F9A98A9}">
      <dsp:nvSpPr>
        <dsp:cNvPr id="0" name=""/>
        <dsp:cNvSpPr/>
      </dsp:nvSpPr>
      <dsp:spPr>
        <a:xfrm>
          <a:off x="795829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73E8D4-BD95-4112-94B2-36D8CC89DEB5}">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EC3929-140D-4663-BC6E-3BA67242C509}">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2011</a:t>
          </a:r>
          <a:br>
            <a:rPr lang="en-US" sz="1300" kern="1200" dirty="0"/>
          </a:br>
          <a:r>
            <a:rPr lang="en-US" sz="1300" kern="1200" dirty="0"/>
            <a:t>WebSocket</a:t>
          </a:r>
        </a:p>
      </dsp:txBody>
      <dsp:txXfrm>
        <a:off x="8288897" y="3581616"/>
        <a:ext cx="1326146" cy="467949"/>
      </dsp:txXfrm>
    </dsp:sp>
    <dsp:sp modelId="{865E6057-19E1-485C-AE7B-30868693D2A5}">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D4FCE2-FF42-41F6-A7BC-F117A39E7F59}">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rgbClr val="37B786">
            <a:alpha val="89804"/>
          </a:srgbClr>
        </a:solidFill>
        <a:ln>
          <a:solidFill>
            <a:schemeClr val="tx2">
              <a:lumMod val="75000"/>
            </a:schemeClr>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C88EC70-E7E1-4B1B-AF4B-EDEF37C8CB9E}">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461A60-E281-4852-B79C-DA96C3ED5469}">
      <dsp:nvSpPr>
        <dsp:cNvPr id="0" name=""/>
        <dsp:cNvSpPr/>
      </dsp:nvSpPr>
      <dsp:spPr>
        <a:xfrm>
          <a:off x="795829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C74A1C-792A-4CBC-A95A-EEFE54081A8F}">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B26611-9CB8-4FD7-8382-CEC4C4373FA4}">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pPr>
          <a:r>
            <a:rPr lang="en-US" sz="1300" kern="1200"/>
            <a:t>2011</a:t>
          </a:r>
          <a:br>
            <a:rPr lang="en-US" sz="1300" kern="1200"/>
          </a:br>
          <a:r>
            <a:rPr lang="en-US" sz="1300" kern="1200"/>
            <a:t>WebSocket</a:t>
          </a:r>
          <a:endParaRPr lang="en-US" sz="1300" kern="1200" dirty="0"/>
        </a:p>
      </dsp:txBody>
      <dsp:txXfrm>
        <a:off x="8288897" y="3581616"/>
        <a:ext cx="1326146" cy="467949"/>
      </dsp:txXfrm>
    </dsp:sp>
    <dsp:sp modelId="{7E345FB5-CD16-4390-B6A3-449195963C73}">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79162C3-D51F-4157-BFE4-AB7D37606471}">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8/15/2020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pplication_programming_interface#cite_note-Fisher1-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Modular_programming" TargetMode="External"/><Relationship Id="rId4" Type="http://schemas.openxmlformats.org/officeDocument/2006/relationships/hyperlink" Target="https://en.wikipedia.org/wiki/Information_hid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api.py4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red-gate.com/simple-talk/dotnet/net-development/building-and-consuming-graphql-api-in-asp-net-core-3-1/"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idedeck.io/OlegIlyenko/presentation-graphql-introduction"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tandardiz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Distributed_object"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Object_Management_Group"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piblueprint.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raml.org/"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ensedia.com/en/api/apis-rest-graphql-or-grpc-who-wins-this-game/"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outube.com/watch?v=IvsANO0qZEg&amp;t=701s"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www.youtube.com/watch?v=0Aqy8h0W3RQ&amp;t=2043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02122"/>
                </a:solidFill>
                <a:effectLst/>
                <a:latin typeface="Arial" panose="020B0604020202020204" pitchFamily="34" charset="0"/>
              </a:rPr>
              <a:t>It can also provide extension mechanisms so that users can extend existing functionality in various ways and to varying degrees.</a:t>
            </a:r>
            <a:r>
              <a:rPr lang="en-US" sz="1200" b="0" i="0" u="none" strike="noStrike" baseline="30000" dirty="0">
                <a:solidFill>
                  <a:srgbClr val="0B0080"/>
                </a:solidFill>
                <a:effectLst/>
                <a:latin typeface="Arial" panose="020B0604020202020204" pitchFamily="34" charset="0"/>
                <a:hlinkClick r:id="rId3"/>
              </a:rPr>
              <a:t>[1]</a:t>
            </a:r>
            <a:r>
              <a:rPr lang="en-US" sz="1200" b="0" i="0" dirty="0">
                <a:solidFill>
                  <a:srgbClr val="202122"/>
                </a:solidFill>
                <a:effectLst/>
                <a:latin typeface="Arial" panose="020B0604020202020204" pitchFamily="34" charset="0"/>
              </a:rPr>
              <a:t> An API can be entirely custom, specific to a component, or it can be designed based on an industry-standard to ensure interoperability. Through </a:t>
            </a:r>
            <a:r>
              <a:rPr lang="en-US" sz="1200" b="0" i="0" u="none" strike="noStrike" dirty="0">
                <a:solidFill>
                  <a:srgbClr val="0B0080"/>
                </a:solidFill>
                <a:effectLst/>
                <a:latin typeface="Arial" panose="020B0604020202020204" pitchFamily="34" charset="0"/>
                <a:hlinkClick r:id="rId4" tooltip="Information hiding"/>
              </a:rPr>
              <a:t>information hiding</a:t>
            </a:r>
            <a:r>
              <a:rPr lang="en-US" sz="1200" b="0" i="0" dirty="0">
                <a:solidFill>
                  <a:srgbClr val="202122"/>
                </a:solidFill>
                <a:effectLst/>
                <a:latin typeface="Arial" panose="020B0604020202020204" pitchFamily="34" charset="0"/>
              </a:rPr>
              <a:t>, APIs enable </a:t>
            </a:r>
            <a:r>
              <a:rPr lang="en-US" sz="1200" b="0" i="0" u="none" strike="noStrike" dirty="0">
                <a:solidFill>
                  <a:srgbClr val="0B0080"/>
                </a:solidFill>
                <a:effectLst/>
                <a:latin typeface="Arial" panose="020B0604020202020204" pitchFamily="34" charset="0"/>
                <a:hlinkClick r:id="rId5" tooltip="Modular programming"/>
              </a:rPr>
              <a:t>modular programming</a:t>
            </a:r>
            <a:r>
              <a:rPr lang="en-US" sz="1200" b="0" i="0" dirty="0">
                <a:solidFill>
                  <a:srgbClr val="202122"/>
                </a:solidFill>
                <a:effectLst/>
                <a:latin typeface="Arial" panose="020B0604020202020204" pitchFamily="34" charset="0"/>
              </a:rPr>
              <a:t>, which allows users to use the interface independently of the implementation.</a:t>
            </a:r>
            <a:endParaRPr lang="en-US" sz="1200"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064460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like guidelines </a:t>
            </a:r>
          </a:p>
          <a:p>
            <a:r>
              <a:rPr lang="en-US" dirty="0" err="1"/>
              <a:t>parle</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339132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a:p>
            <a:endParaRPr lang="en-US" dirty="0"/>
          </a:p>
          <a:p>
            <a:r>
              <a:rPr lang="en-US" dirty="0"/>
              <a:t>Cutting edge of REST</a:t>
            </a:r>
          </a:p>
          <a:p>
            <a:r>
              <a:rPr lang="en-US" dirty="0"/>
              <a:t>HAL</a:t>
            </a:r>
          </a:p>
          <a:p>
            <a:r>
              <a:rPr lang="en-US" dirty="0"/>
              <a:t>JSON-API</a:t>
            </a:r>
          </a:p>
          <a:p>
            <a:r>
              <a:rPr lang="en-US" dirty="0"/>
              <a:t>Ion</a:t>
            </a:r>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list – to jest </a:t>
            </a:r>
            <a:r>
              <a:rPr lang="en-US" dirty="0" err="1"/>
              <a:t>juz</a:t>
            </a:r>
            <a:r>
              <a:rPr lang="en-US" dirty="0"/>
              <a:t> </a:t>
            </a:r>
            <a:r>
              <a:rPr lang="en-US" dirty="0" err="1"/>
              <a:t>restish</a:t>
            </a:r>
            <a:endParaRPr lang="en-US" dirty="0"/>
          </a:p>
          <a:p>
            <a:r>
              <a:rPr lang="en-US" dirty="0"/>
              <a:t>Ale </a:t>
            </a:r>
            <a:r>
              <a:rPr lang="en-US" dirty="0" err="1"/>
              <a:t>daje</a:t>
            </a:r>
            <a:r>
              <a:rPr lang="en-US" dirty="0"/>
              <a:t> to problem n+1 </a:t>
            </a:r>
            <a:r>
              <a:rPr lang="en-US" dirty="0" err="1"/>
              <a:t>zapytan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146245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http://swapi.py4e.com/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26274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pPr algn="l" fontAlgn="base"/>
            <a:r>
              <a:rPr lang="en-US" b="0" i="0" dirty="0">
                <a:solidFill>
                  <a:srgbClr val="222222"/>
                </a:solidFill>
                <a:effectLst/>
                <a:latin typeface="Fira Sans"/>
              </a:rPr>
              <a:t>4xx – Client errors</a:t>
            </a: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342679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endParaRPr lang="en-US" dirty="0"/>
          </a:p>
          <a:p>
            <a:r>
              <a:rPr lang="en-US" dirty="0"/>
              <a:t>100 continue</a:t>
            </a:r>
          </a:p>
          <a:p>
            <a:r>
              <a:rPr lang="en-US" dirty="0"/>
              <a:t>101 switching protocols</a:t>
            </a:r>
          </a:p>
          <a:p>
            <a:r>
              <a:rPr lang="en-US" dirty="0"/>
              <a:t>200 ok</a:t>
            </a:r>
          </a:p>
          <a:p>
            <a:r>
              <a:rPr lang="en-US" dirty="0"/>
              <a:t>201 created</a:t>
            </a:r>
          </a:p>
          <a:p>
            <a:r>
              <a:rPr lang="en-US" dirty="0"/>
              <a:t>202 Accepted</a:t>
            </a:r>
          </a:p>
          <a:p>
            <a:r>
              <a:rPr lang="en-US" dirty="0"/>
              <a:t>204 no content</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27016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22222"/>
              </a:solidFill>
              <a:effectLst/>
              <a:latin typeface="Fira Sans"/>
            </a:endParaRP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8071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339570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verbs, caching, tools</a:t>
            </a:r>
          </a:p>
          <a:p>
            <a:r>
              <a:rPr lang="en-US" dirty="0"/>
              <a:t>Under-fetching – </a:t>
            </a:r>
            <a:r>
              <a:rPr lang="en-US" dirty="0" err="1"/>
              <a:t>dociaganie</a:t>
            </a:r>
            <a:r>
              <a:rPr lang="en-US" dirty="0"/>
              <a:t> </a:t>
            </a:r>
            <a:r>
              <a:rPr lang="en-US" dirty="0" err="1"/>
              <a:t>danych</a:t>
            </a:r>
            <a:r>
              <a:rPr lang="en-US" dirty="0"/>
              <a:t> </a:t>
            </a:r>
            <a:r>
              <a:rPr lang="en-US" dirty="0" err="1"/>
              <a:t>kolejnymi</a:t>
            </a:r>
            <a:r>
              <a:rPr lang="en-US" dirty="0"/>
              <a:t> </a:t>
            </a:r>
            <a:r>
              <a:rPr lang="en-US" dirty="0" err="1"/>
              <a:t>requestami</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417122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Zacznijmy</a:t>
            </a:r>
            <a:r>
              <a:rPr lang="en-US" dirty="0"/>
              <a:t> w 1970 I </a:t>
            </a:r>
            <a:r>
              <a:rPr lang="en-US" dirty="0" err="1"/>
              <a:t>okolicach</a:t>
            </a:r>
            <a:r>
              <a:rPr lang="en-US" dirty="0"/>
              <a:t> </a:t>
            </a:r>
            <a:r>
              <a:rPr lang="en-US" dirty="0" err="1"/>
              <a:t>bo</a:t>
            </a:r>
            <a:r>
              <a:rPr lang="en-US" dirty="0"/>
              <a:t> </a:t>
            </a:r>
            <a:r>
              <a:rPr lang="en-US" dirty="0" err="1"/>
              <a:t>wtedy</a:t>
            </a:r>
            <a:r>
              <a:rPr lang="en-US" dirty="0"/>
              <a:t> </a:t>
            </a:r>
            <a:r>
              <a:rPr lang="en-US" dirty="0" err="1"/>
              <a:t>powstalo</a:t>
            </a:r>
            <a:r>
              <a:rPr lang="en-US" dirty="0"/>
              <a:t> </a:t>
            </a:r>
            <a:r>
              <a:rPr lang="en-US" dirty="0" err="1"/>
              <a:t>wiele</a:t>
            </a:r>
            <a:r>
              <a:rPr lang="en-US" dirty="0"/>
              <a:t> </a:t>
            </a:r>
            <a:r>
              <a:rPr lang="en-US" dirty="0" err="1"/>
              <a:t>konceptow</a:t>
            </a:r>
            <a:r>
              <a:rPr lang="en-US" dirty="0"/>
              <a:t> </a:t>
            </a:r>
            <a:r>
              <a:rPr lang="en-US" dirty="0" err="1"/>
              <a:t>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3590456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206 partial content</a:t>
            </a:r>
          </a:p>
          <a:p>
            <a:r>
              <a:rPr lang="en-US" dirty="0"/>
              <a:t>207 </a:t>
            </a:r>
            <a:r>
              <a:rPr lang="en-US" dirty="0" err="1"/>
              <a:t>multistatus</a:t>
            </a:r>
            <a:endParaRPr lang="en-US" dirty="0"/>
          </a:p>
          <a:p>
            <a:r>
              <a:rPr lang="en-US" dirty="0"/>
              <a:t>300 multiple choices</a:t>
            </a:r>
          </a:p>
          <a:p>
            <a:r>
              <a:rPr lang="en-US" dirty="0"/>
              <a:t>301 moved </a:t>
            </a:r>
            <a:r>
              <a:rPr lang="en-US" dirty="0" err="1"/>
              <a:t>permamently</a:t>
            </a:r>
            <a:endParaRPr lang="en-US" dirty="0"/>
          </a:p>
          <a:p>
            <a:r>
              <a:rPr lang="en-US" dirty="0"/>
              <a:t>302 found</a:t>
            </a:r>
          </a:p>
          <a:p>
            <a:r>
              <a:rPr lang="en-US" dirty="0"/>
              <a:t>303 see other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22</a:t>
            </a:fld>
            <a:endParaRPr lang="en-US"/>
          </a:p>
        </p:txBody>
      </p:sp>
    </p:spTree>
    <p:extLst>
      <p:ext uri="{BB962C8B-B14F-4D97-AF65-F5344CB8AC3E}">
        <p14:creationId xmlns:p14="http://schemas.microsoft.com/office/powerpoint/2010/main" val="1807846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24</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25</a:t>
            </a:fld>
            <a:endParaRPr lang="en-US"/>
          </a:p>
        </p:txBody>
      </p:sp>
    </p:spTree>
    <p:extLst>
      <p:ext uri="{BB962C8B-B14F-4D97-AF65-F5344CB8AC3E}">
        <p14:creationId xmlns:p14="http://schemas.microsoft.com/office/powerpoint/2010/main" val="1714960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27</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1505509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29</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Fundamental unit: Query</a:t>
            </a:r>
          </a:p>
          <a:p>
            <a:endParaRPr lang="en-US" dirty="0"/>
          </a:p>
          <a:p>
            <a:r>
              <a:rPr lang="en-US" dirty="0" err="1"/>
              <a:t>Wymyslon</a:t>
            </a:r>
            <a:r>
              <a:rPr lang="en-US" dirty="0"/>
              <a:t> </a:t>
            </a:r>
            <a:r>
              <a:rPr lang="en-US" dirty="0" err="1"/>
              <a:t>yprzez</a:t>
            </a:r>
            <a:r>
              <a:rPr lang="en-US" dirty="0"/>
              <a:t> </a:t>
            </a:r>
            <a:r>
              <a:rPr lang="en-US" dirty="0" err="1"/>
              <a:t>facebook</a:t>
            </a:r>
            <a:endParaRPr lang="en-US" dirty="0"/>
          </a:p>
          <a:p>
            <a:r>
              <a:rPr lang="en-US" dirty="0" err="1"/>
              <a:t>Popularny</a:t>
            </a:r>
            <a:r>
              <a:rPr lang="en-US" dirty="0"/>
              <a:t> </a:t>
            </a:r>
            <a:r>
              <a:rPr lang="en-US" dirty="0" err="1"/>
              <a:t>na</a:t>
            </a:r>
            <a:r>
              <a:rPr lang="en-US" dirty="0"/>
              <a:t> </a:t>
            </a:r>
            <a:r>
              <a:rPr lang="en-US" dirty="0" err="1"/>
              <a:t>froncie</a:t>
            </a:r>
            <a:endParaRPr lang="en-US" dirty="0"/>
          </a:p>
          <a:p>
            <a:endParaRPr lang="en-US" dirty="0"/>
          </a:p>
          <a:p>
            <a:r>
              <a:rPr lang="en-US" dirty="0"/>
              <a:t>It enables clients to specify exactly what data is needed, makes it easier to aggregate data from multiple sources and uses a type system to describe data</a:t>
            </a:r>
          </a:p>
        </p:txBody>
      </p:sp>
      <p:sp>
        <p:nvSpPr>
          <p:cNvPr id="4" name="Slide Number Placeholder 3"/>
          <p:cNvSpPr>
            <a:spLocks noGrp="1"/>
          </p:cNvSpPr>
          <p:nvPr>
            <p:ph type="sldNum" sz="quarter" idx="5"/>
          </p:nvPr>
        </p:nvSpPr>
        <p:spPr/>
        <p:txBody>
          <a:bodyPr/>
          <a:lstStyle/>
          <a:p>
            <a:fld id="{E0AE778D-2A57-4226-B72B-26EA3CA60131}" type="slidenum">
              <a:rPr lang="en-US" smtClean="0"/>
              <a:t>35</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schema</a:t>
            </a:r>
          </a:p>
          <a:p>
            <a:r>
              <a:rPr lang="en-US" dirty="0"/>
              <a:t>Like sending </a:t>
            </a:r>
            <a:r>
              <a:rPr lang="en-US" dirty="0" err="1"/>
              <a:t>sql</a:t>
            </a:r>
            <a:r>
              <a:rPr lang="en-US" dirty="0"/>
              <a:t> query to your API</a:t>
            </a:r>
          </a:p>
          <a:p>
            <a:r>
              <a:rPr lang="en-US" dirty="0"/>
              <a:t>Only POST verb</a:t>
            </a:r>
          </a:p>
          <a:p>
            <a:r>
              <a:rPr lang="en-US" dirty="0"/>
              <a:t>We have headers</a:t>
            </a:r>
          </a:p>
          <a:p>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36</a:t>
            </a:fld>
            <a:endParaRPr lang="en-US"/>
          </a:p>
        </p:txBody>
      </p:sp>
    </p:spTree>
    <p:extLst>
      <p:ext uri="{BB962C8B-B14F-4D97-AF65-F5344CB8AC3E}">
        <p14:creationId xmlns:p14="http://schemas.microsoft.com/office/powerpoint/2010/main" val="3114351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3737"/>
                </a:solidFill>
                <a:effectLst/>
                <a:latin typeface="Roboto" panose="02000000000000000000" pitchFamily="2" charset="0"/>
              </a:rPr>
              <a:t>Query – Queries enable you to consume data efficiently. The consumer or the client can mention the field or fields it needs in lieu of getting data for all fields from a particular type. Note that the client can only consume the fields that have been exposed by the API.</a:t>
            </a:r>
          </a:p>
          <a:p>
            <a:pPr algn="l">
              <a:buFont typeface="+mj-lt"/>
              <a:buAutoNum type="arabicPeriod"/>
            </a:pPr>
            <a:r>
              <a:rPr lang="en-US" b="0" i="0" dirty="0">
                <a:solidFill>
                  <a:srgbClr val="373737"/>
                </a:solidFill>
                <a:effectLst/>
                <a:latin typeface="Roboto" panose="02000000000000000000" pitchFamily="2" charset="0"/>
              </a:rPr>
              <a:t>Mutation –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mutations are used to send data to the server, i.e., you can take advantage of mutations to add, edit, or delete data. The client can only take advantage of the mutations that have been exposed by the schema to modify the data. It should be noted here that if there are no mutations in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the client cannot manipulate the data in the API.</a:t>
            </a:r>
          </a:p>
          <a:p>
            <a:pPr algn="l">
              <a:buFont typeface="+mj-lt"/>
              <a:buAutoNum type="arabicPeriod"/>
            </a:pPr>
            <a:r>
              <a:rPr lang="en-US" b="0" i="0" dirty="0">
                <a:solidFill>
                  <a:srgbClr val="373737"/>
                </a:solidFill>
                <a:effectLst/>
                <a:latin typeface="Roboto" panose="02000000000000000000" pitchFamily="2" charset="0"/>
              </a:rPr>
              <a:t>Subscription – Subscriptions allow a server to send data to its clients, hence notifying them when events occur. Subscriptions provide support for event-driven architectures and for real-time notifications they take advantage of </a:t>
            </a:r>
            <a:r>
              <a:rPr lang="en-US" b="0" i="0" dirty="0" err="1">
                <a:solidFill>
                  <a:srgbClr val="373737"/>
                </a:solidFill>
                <a:effectLst/>
                <a:latin typeface="Roboto" panose="02000000000000000000" pitchFamily="2" charset="0"/>
              </a:rPr>
              <a:t>WebSockets</a:t>
            </a:r>
            <a:r>
              <a:rPr lang="en-US" b="0" i="0" dirty="0">
                <a:solidFill>
                  <a:srgbClr val="373737"/>
                </a:solidFill>
                <a:effectLst/>
                <a:latin typeface="Roboto" panose="02000000000000000000" pitchFamily="2" charset="0"/>
              </a:rPr>
              <a:t>.</a:t>
            </a:r>
          </a:p>
          <a:p>
            <a:pPr algn="l"/>
            <a:r>
              <a:rPr lang="en-US" b="1" i="0" dirty="0" err="1">
                <a:solidFill>
                  <a:srgbClr val="222222"/>
                </a:solidFill>
                <a:effectLst/>
                <a:latin typeface="Roboto Slab"/>
              </a:rPr>
              <a:t>GraphQL</a:t>
            </a:r>
            <a:r>
              <a:rPr lang="en-US" b="1" i="0" dirty="0">
                <a:solidFill>
                  <a:srgbClr val="222222"/>
                </a:solidFill>
                <a:effectLst/>
                <a:latin typeface="Roboto Slab"/>
              </a:rPr>
              <a:t> Object Types</a:t>
            </a:r>
          </a:p>
          <a:p>
            <a:pPr algn="l"/>
            <a:r>
              <a:rPr lang="en-US" b="0" i="0" dirty="0">
                <a:solidFill>
                  <a:srgbClr val="373737"/>
                </a:solidFill>
                <a:effectLst/>
                <a:latin typeface="Roboto" panose="02000000000000000000" pitchFamily="2" charset="0"/>
              </a:rPr>
              <a:t>The most fundamental components of a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schema are object types, which in turn are used to represent the type of object you can retrieve from your API. Object Types in </a:t>
            </a:r>
            <a:r>
              <a:rPr lang="en-US" b="0" i="0" dirty="0" err="1">
                <a:solidFill>
                  <a:srgbClr val="373737"/>
                </a:solidFill>
                <a:effectLst/>
                <a:latin typeface="Roboto" panose="02000000000000000000" pitchFamily="2" charset="0"/>
              </a:rPr>
              <a:t>GraphQL</a:t>
            </a:r>
            <a:r>
              <a:rPr lang="en-US" b="0" i="0" dirty="0">
                <a:solidFill>
                  <a:srgbClr val="373737"/>
                </a:solidFill>
                <a:effectLst/>
                <a:latin typeface="Roboto" panose="02000000000000000000" pitchFamily="2" charset="0"/>
              </a:rPr>
              <a:t> are represented by the </a:t>
            </a:r>
            <a:r>
              <a:rPr lang="en-US" b="0" i="0" dirty="0" err="1">
                <a:solidFill>
                  <a:srgbClr val="373737"/>
                </a:solidFill>
                <a:effectLst/>
                <a:latin typeface="Roboto" panose="02000000000000000000" pitchFamily="2" charset="0"/>
              </a:rPr>
              <a:t>GraphQL.Types.ObjectGraphType</a:t>
            </a:r>
            <a:r>
              <a:rPr lang="en-US" b="0" i="0" dirty="0">
                <a:solidFill>
                  <a:srgbClr val="373737"/>
                </a:solidFill>
                <a:effectLst/>
                <a:latin typeface="Roboto" panose="02000000000000000000" pitchFamily="2" charset="0"/>
              </a:rPr>
              <a:t> class and contain Fields and Methods. While the former is a property in the class, the latter is used to modify field values when needed based on a client query.</a:t>
            </a:r>
          </a:p>
          <a:p>
            <a:endParaRPr lang="pl-PL" dirty="0"/>
          </a:p>
          <a:p>
            <a:r>
              <a:rPr lang="en-US" dirty="0">
                <a:hlinkClick r:id="rId3"/>
              </a:rPr>
              <a:t>https://www.red-gate.com/simple-talk/dotnet/net-development/building-and-consuming-graphql-api-in-asp-net-core-3-1/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37</a:t>
            </a:fld>
            <a:endParaRPr lang="en-US"/>
          </a:p>
        </p:txBody>
      </p:sp>
    </p:spTree>
    <p:extLst>
      <p:ext uri="{BB962C8B-B14F-4D97-AF65-F5344CB8AC3E}">
        <p14:creationId xmlns:p14="http://schemas.microsoft.com/office/powerpoint/2010/main" val="1324996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headers</a:t>
            </a:r>
          </a:p>
          <a:p>
            <a:r>
              <a:rPr lang="en-US" dirty="0"/>
              <a:t>You can run multiple queries in parallel</a:t>
            </a:r>
          </a:p>
          <a:p>
            <a:endParaRPr lang="pl-PL" dirty="0"/>
          </a:p>
          <a:p>
            <a:endParaRPr lang="pl-PL" dirty="0"/>
          </a:p>
          <a:p>
            <a:endParaRPr lang="pl-PL" dirty="0"/>
          </a:p>
          <a:p>
            <a:r>
              <a:rPr lang="en-US" dirty="0">
                <a:hlinkClick r:id="rId3"/>
              </a:rPr>
              <a:t>http://slidedeck.io/OlegIlyenko/presentation-graphql-introduction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38</a:t>
            </a:fld>
            <a:endParaRPr lang="en-US"/>
          </a:p>
        </p:txBody>
      </p:sp>
    </p:spTree>
    <p:extLst>
      <p:ext uri="{BB962C8B-B14F-4D97-AF65-F5344CB8AC3E}">
        <p14:creationId xmlns:p14="http://schemas.microsoft.com/office/powerpoint/2010/main" val="32847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RDA – remote data access – client </a:t>
            </a:r>
            <a:r>
              <a:rPr lang="en-US" dirty="0" err="1"/>
              <a:t>quering</a:t>
            </a:r>
            <a:r>
              <a:rPr lang="en-US" dirty="0"/>
              <a:t> interface</a:t>
            </a:r>
          </a:p>
          <a:p>
            <a:r>
              <a:rPr lang="en-US" dirty="0"/>
              <a:t>XML-RPC – </a:t>
            </a:r>
            <a:r>
              <a:rPr lang="en-US" dirty="0" err="1"/>
              <a:t>formalna</a:t>
            </a:r>
            <a:r>
              <a:rPr lang="en-US" dirty="0"/>
              <a:t> </a:t>
            </a:r>
            <a:r>
              <a:rPr lang="en-US" dirty="0" err="1"/>
              <a:t>specyfikacja</a:t>
            </a:r>
            <a:r>
              <a:rPr lang="en-US" dirty="0"/>
              <a:t> </a:t>
            </a:r>
            <a:r>
              <a:rPr lang="en-US" dirty="0" err="1"/>
              <a:t>oparta</a:t>
            </a:r>
            <a:r>
              <a:rPr lang="en-US" dirty="0"/>
              <a:t> o XML od </a:t>
            </a:r>
            <a:r>
              <a:rPr lang="en-US" dirty="0" err="1"/>
              <a:t>Microsoftu</a:t>
            </a:r>
            <a:endParaRPr lang="en-US" dirty="0"/>
          </a:p>
          <a:p>
            <a:endParaRPr lang="en-US" dirty="0"/>
          </a:p>
          <a:p>
            <a:r>
              <a:rPr lang="en-US" b="1" i="0" dirty="0">
                <a:solidFill>
                  <a:srgbClr val="202122"/>
                </a:solidFill>
                <a:effectLst/>
                <a:latin typeface="Arial" panose="020B0604020202020204" pitchFamily="34" charset="0"/>
              </a:rPr>
              <a:t>Common Object Request Broker Architecture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CORBA</a:t>
            </a:r>
            <a:r>
              <a:rPr lang="en-US" b="0" i="0" dirty="0">
                <a:solidFill>
                  <a:srgbClr val="202122"/>
                </a:solidFill>
                <a:effectLst/>
                <a:latin typeface="Arial" panose="020B0604020202020204" pitchFamily="34" charset="0"/>
              </a:rPr>
              <a:t>) is a </a:t>
            </a:r>
            <a:r>
              <a:rPr lang="en-US" b="0" i="0" u="none" strike="noStrike" dirty="0">
                <a:solidFill>
                  <a:srgbClr val="0B0080"/>
                </a:solidFill>
                <a:effectLst/>
                <a:latin typeface="Arial" panose="020B0604020202020204" pitchFamily="34" charset="0"/>
                <a:hlinkClick r:id="rId3" tooltip="Standardization"/>
              </a:rPr>
              <a:t>standard</a:t>
            </a:r>
            <a:r>
              <a:rPr lang="en-US" b="0" i="0" dirty="0">
                <a:solidFill>
                  <a:srgbClr val="202122"/>
                </a:solidFill>
                <a:effectLst/>
                <a:latin typeface="Arial" panose="020B0604020202020204" pitchFamily="34" charset="0"/>
              </a:rPr>
              <a:t> defined by the </a:t>
            </a:r>
            <a:r>
              <a:rPr lang="en-US" b="0" i="0" u="none" strike="noStrike" dirty="0">
                <a:solidFill>
                  <a:srgbClr val="0B0080"/>
                </a:solidFill>
                <a:effectLst/>
                <a:latin typeface="Arial" panose="020B0604020202020204" pitchFamily="34" charset="0"/>
                <a:hlinkClick r:id="rId4" tooltip="Object Management Group"/>
              </a:rPr>
              <a:t>Object Management Group</a:t>
            </a:r>
            <a:r>
              <a:rPr lang="en-US" b="0" i="0" dirty="0">
                <a:solidFill>
                  <a:srgbClr val="202122"/>
                </a:solidFill>
                <a:effectLst/>
                <a:latin typeface="Arial" panose="020B0604020202020204" pitchFamily="34" charset="0"/>
              </a:rPr>
              <a:t> (OMG) designed to facilitate the communication of systems that are deployed on diverse platforms. CORBA enables collaboration between systems on different operating systems, </a:t>
            </a:r>
            <a:r>
              <a:rPr lang="en-US" b="0" i="0" u="none" strike="noStrike" dirty="0">
                <a:solidFill>
                  <a:srgbClr val="0B0080"/>
                </a:solidFill>
                <a:effectLst/>
                <a:latin typeface="Arial" panose="020B0604020202020204" pitchFamily="34" charset="0"/>
                <a:hlinkClick r:id="rId5" tooltip="Programming language"/>
              </a:rPr>
              <a:t>programming languages</a:t>
            </a:r>
            <a:r>
              <a:rPr lang="en-US" b="0" i="0" dirty="0">
                <a:solidFill>
                  <a:srgbClr val="202122"/>
                </a:solidFill>
                <a:effectLst/>
                <a:latin typeface="Arial" panose="020B0604020202020204" pitchFamily="34" charset="0"/>
              </a:rPr>
              <a:t>, and computing hardware. CORBA uses an object-oriented model although the systems that use the CORBA do not have to be object-oriented. CORBA is an example of the </a:t>
            </a:r>
            <a:r>
              <a:rPr lang="en-US" b="0" i="0" u="none" strike="noStrike" dirty="0">
                <a:solidFill>
                  <a:srgbClr val="0B0080"/>
                </a:solidFill>
                <a:effectLst/>
                <a:latin typeface="Arial" panose="020B0604020202020204" pitchFamily="34" charset="0"/>
                <a:hlinkClick r:id="rId6" tooltip="Distributed object"/>
              </a:rPr>
              <a:t>distributed object</a:t>
            </a:r>
            <a:r>
              <a:rPr lang="en-US" b="0" i="0" dirty="0">
                <a:solidFill>
                  <a:srgbClr val="202122"/>
                </a:solidFill>
                <a:effectLst/>
                <a:latin typeface="Arial" panose="020B0604020202020204" pitchFamily="34" charset="0"/>
              </a:rPr>
              <a:t> paradigm.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1300379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42</a:t>
            </a:fld>
            <a:endParaRPr lang="en-US"/>
          </a:p>
        </p:txBody>
      </p:sp>
    </p:spTree>
    <p:extLst>
      <p:ext uri="{BB962C8B-B14F-4D97-AF65-F5344CB8AC3E}">
        <p14:creationId xmlns:p14="http://schemas.microsoft.com/office/powerpoint/2010/main" val="1077505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44</a:t>
            </a:fld>
            <a:endParaRPr lang="en-US"/>
          </a:p>
        </p:txBody>
      </p:sp>
    </p:spTree>
    <p:extLst>
      <p:ext uri="{BB962C8B-B14F-4D97-AF65-F5344CB8AC3E}">
        <p14:creationId xmlns:p14="http://schemas.microsoft.com/office/powerpoint/2010/main" val="1493322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45</a:t>
            </a:fld>
            <a:endParaRPr lang="en-US"/>
          </a:p>
        </p:txBody>
      </p:sp>
    </p:spTree>
    <p:extLst>
      <p:ext uri="{BB962C8B-B14F-4D97-AF65-F5344CB8AC3E}">
        <p14:creationId xmlns:p14="http://schemas.microsoft.com/office/powerpoint/2010/main" val="1592824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uardian-text-oreilly"/>
              </a:rPr>
              <a:t>In other words, the data that is sent out of our system should be kept to the minimum that is necessary. A message sender must conform to the message contract, and reducing the amount of data that an API exposes lessens the chances that a breaking change may be necessary for the ...</a:t>
            </a:r>
          </a:p>
          <a:p>
            <a:r>
              <a:rPr lang="en-US" b="0" i="0" dirty="0">
                <a:solidFill>
                  <a:srgbClr val="333333"/>
                </a:solidFill>
                <a:effectLst/>
                <a:latin typeface="guardian-text-oreilly"/>
              </a:rPr>
              <a:t>Be specific what you send</a:t>
            </a:r>
          </a:p>
          <a:p>
            <a:r>
              <a:rPr lang="en-US" b="0" i="0" dirty="0" err="1">
                <a:solidFill>
                  <a:srgbClr val="333333"/>
                </a:solidFill>
                <a:effectLst/>
                <a:latin typeface="guardian-text-oreilly"/>
              </a:rPr>
              <a:t>Bardzo</a:t>
            </a:r>
            <a:r>
              <a:rPr lang="en-US" b="0" i="0" dirty="0">
                <a:solidFill>
                  <a:srgbClr val="333333"/>
                </a:solidFill>
                <a:effectLst/>
                <a:latin typeface="guardian-text-oreilly"/>
              </a:rPr>
              <a:t> </a:t>
            </a:r>
            <a:r>
              <a:rPr lang="en-US" b="0" i="0" dirty="0" err="1">
                <a:solidFill>
                  <a:srgbClr val="333333"/>
                </a:solidFill>
                <a:effectLst/>
                <a:latin typeface="guardian-text-oreilly"/>
              </a:rPr>
              <a:t>duza</a:t>
            </a:r>
            <a:r>
              <a:rPr lang="en-US" b="0" i="0" dirty="0">
                <a:solidFill>
                  <a:srgbClr val="333333"/>
                </a:solidFill>
                <a:effectLst/>
                <a:latin typeface="guardian-text-oreilly"/>
              </a:rPr>
              <a:t> </a:t>
            </a:r>
            <a:r>
              <a:rPr lang="en-US" b="0" i="0" dirty="0" err="1">
                <a:solidFill>
                  <a:srgbClr val="333333"/>
                </a:solidFill>
                <a:effectLst/>
                <a:latin typeface="guardian-text-oreilly"/>
              </a:rPr>
              <a:t>dyscyplina</a:t>
            </a:r>
            <a:r>
              <a:rPr lang="en-US" b="0" i="0" dirty="0">
                <a:solidFill>
                  <a:srgbClr val="333333"/>
                </a:solidFill>
                <a:effectLst/>
                <a:latin typeface="guardian-text-oreilly"/>
              </a:rPr>
              <a:t> </a:t>
            </a:r>
            <a:r>
              <a:rPr lang="en-US" b="0" i="0" dirty="0" err="1">
                <a:solidFill>
                  <a:srgbClr val="333333"/>
                </a:solidFill>
                <a:effectLst/>
                <a:latin typeface="guardian-text-oreilly"/>
              </a:rPr>
              <a:t>api</a:t>
            </a:r>
            <a:endParaRPr lang="en-US" b="0" i="0" dirty="0">
              <a:solidFill>
                <a:srgbClr val="333333"/>
              </a:solidFill>
              <a:effectLst/>
              <a:latin typeface="guardian-text-oreilly"/>
            </a:endParaRPr>
          </a:p>
          <a:p>
            <a:r>
              <a:rPr lang="en-US" b="0" i="0" dirty="0" err="1">
                <a:solidFill>
                  <a:srgbClr val="333333"/>
                </a:solidFill>
                <a:effectLst/>
                <a:latin typeface="guardian-text-oreilly"/>
              </a:rPr>
              <a:t>Komunikuj</a:t>
            </a:r>
            <a:r>
              <a:rPr lang="en-US" b="0" i="0" dirty="0">
                <a:solidFill>
                  <a:srgbClr val="333333"/>
                </a:solidFill>
                <a:effectLst/>
                <a:latin typeface="guardian-text-oreilly"/>
              </a:rPr>
              <a:t> </a:t>
            </a:r>
            <a:r>
              <a:rPr lang="en-US" b="0" i="0" dirty="0" err="1">
                <a:solidFill>
                  <a:srgbClr val="333333"/>
                </a:solidFill>
                <a:effectLst/>
                <a:latin typeface="guardian-text-oreilly"/>
              </a:rPr>
              <a:t>sie</a:t>
            </a:r>
            <a:r>
              <a:rPr lang="en-US" b="0" i="0" dirty="0">
                <a:solidFill>
                  <a:srgbClr val="333333"/>
                </a:solidFill>
                <a:effectLst/>
                <a:latin typeface="guardian-text-oreilly"/>
              </a:rPr>
              <a:t> z </a:t>
            </a:r>
            <a:r>
              <a:rPr lang="en-US" b="0" i="0" dirty="0" err="1">
                <a:solidFill>
                  <a:srgbClr val="333333"/>
                </a:solidFill>
                <a:effectLst/>
                <a:latin typeface="guardian-text-oreilly"/>
              </a:rPr>
              <a:t>consumerem</a:t>
            </a:r>
            <a:r>
              <a:rPr lang="en-US" b="0" i="0" dirty="0">
                <a:solidFill>
                  <a:srgbClr val="333333"/>
                </a:solidFill>
                <a:effectLst/>
                <a:latin typeface="guardian-text-oreilly"/>
              </a:rPr>
              <a:t>. (</a:t>
            </a:r>
            <a:r>
              <a:rPr lang="en-US" b="0" i="0" dirty="0" err="1">
                <a:solidFill>
                  <a:srgbClr val="333333"/>
                </a:solidFill>
                <a:effectLst/>
                <a:latin typeface="guardian-text-oreilly"/>
              </a:rPr>
              <a:t>komunikacja</a:t>
            </a:r>
            <a:r>
              <a:rPr lang="en-US" b="0" i="0" dirty="0">
                <a:solidFill>
                  <a:srgbClr val="333333"/>
                </a:solidFill>
                <a:effectLst/>
                <a:latin typeface="guardian-text-oreilly"/>
              </a:rPr>
              <a:t> w teamie?) Bez </a:t>
            </a:r>
            <a:r>
              <a:rPr lang="en-US" b="0" i="0" dirty="0" err="1">
                <a:solidFill>
                  <a:srgbClr val="333333"/>
                </a:solidFill>
                <a:effectLst/>
                <a:latin typeface="guardian-text-oreilly"/>
              </a:rPr>
              <a:t>naglowkow</a:t>
            </a:r>
            <a:r>
              <a:rPr lang="en-US" b="0" i="0" dirty="0">
                <a:solidFill>
                  <a:srgbClr val="333333"/>
                </a:solidFill>
                <a:effectLst/>
                <a:latin typeface="guardian-text-oreilly"/>
              </a:rPr>
              <a:t>, bez </a:t>
            </a:r>
            <a:r>
              <a:rPr lang="en-US" b="0" i="0" dirty="0" err="1">
                <a:solidFill>
                  <a:srgbClr val="333333"/>
                </a:solidFill>
                <a:effectLst/>
                <a:latin typeface="guardian-text-oreilly"/>
              </a:rPr>
              <a:t>deprykacji</a:t>
            </a:r>
            <a:r>
              <a:rPr lang="en-US" b="0" i="0" dirty="0">
                <a:solidFill>
                  <a:srgbClr val="333333"/>
                </a:solidFill>
                <a:effectLst/>
                <a:latin typeface="guardian-text-oreilly"/>
              </a:rPr>
              <a:t> (a deprecated </a:t>
            </a:r>
            <a:r>
              <a:rPr lang="en-US" b="0" i="0" dirty="0" err="1">
                <a:solidFill>
                  <a:srgbClr val="333333"/>
                </a:solidFill>
                <a:effectLst/>
                <a:latin typeface="guardian-text-oreilly"/>
              </a:rPr>
              <a:t>uzywa</a:t>
            </a:r>
            <a:r>
              <a:rPr lang="en-US" b="0" i="0" dirty="0">
                <a:solidFill>
                  <a:srgbClr val="333333"/>
                </a:solidFill>
                <a:effectLst/>
                <a:latin typeface="guardian-text-oreilly"/>
              </a:rPr>
              <a:t> </a:t>
            </a:r>
            <a:r>
              <a:rPr lang="en-US" b="0" i="0" dirty="0" err="1">
                <a:solidFill>
                  <a:srgbClr val="333333"/>
                </a:solidFill>
                <a:effectLst/>
                <a:latin typeface="guardian-text-oreilly"/>
              </a:rPr>
              <a:t>graphQL</a:t>
            </a:r>
            <a:r>
              <a:rPr lang="en-US" b="0" i="0" dirty="0">
                <a:solidFill>
                  <a:srgbClr val="333333"/>
                </a:solidFill>
                <a:effectLst/>
                <a:latin typeface="guardian-text-oreilly"/>
              </a:rPr>
              <a:t>)</a:t>
            </a:r>
          </a:p>
          <a:p>
            <a:r>
              <a:rPr lang="en-US" b="0" i="0" dirty="0" err="1">
                <a:solidFill>
                  <a:srgbClr val="333333"/>
                </a:solidFill>
                <a:effectLst/>
                <a:latin typeface="guardian-text-oreilly"/>
              </a:rPr>
              <a:t>Nie</a:t>
            </a:r>
            <a:r>
              <a:rPr lang="en-US" b="0" i="0" dirty="0">
                <a:solidFill>
                  <a:srgbClr val="333333"/>
                </a:solidFill>
                <a:effectLst/>
                <a:latin typeface="guardian-text-oreilly"/>
              </a:rPr>
              <a:t> </a:t>
            </a:r>
            <a:r>
              <a:rPr lang="en-US" b="0" i="0" dirty="0" err="1">
                <a:solidFill>
                  <a:srgbClr val="333333"/>
                </a:solidFill>
                <a:effectLst/>
                <a:latin typeface="guardian-text-oreilly"/>
              </a:rPr>
              <a:t>psuj</a:t>
            </a:r>
            <a:r>
              <a:rPr lang="en-US" b="0" i="0" dirty="0">
                <a:solidFill>
                  <a:srgbClr val="333333"/>
                </a:solidFill>
                <a:effectLst/>
                <a:latin typeface="guardian-text-oreilly"/>
              </a:rPr>
              <a:t> </a:t>
            </a:r>
            <a:r>
              <a:rPr lang="en-US" b="0" i="0" dirty="0" err="1">
                <a:solidFill>
                  <a:srgbClr val="333333"/>
                </a:solidFill>
                <a:effectLst/>
                <a:latin typeface="guardian-text-oreilly"/>
              </a:rPr>
              <a:t>consumerowi</a:t>
            </a:r>
            <a:r>
              <a:rPr lang="en-US" b="0" i="0" dirty="0">
                <a:solidFill>
                  <a:srgbClr val="333333"/>
                </a:solidFill>
                <a:effectLst/>
                <a:latin typeface="guardian-text-oreilly"/>
              </a:rPr>
              <a:t> </a:t>
            </a:r>
            <a:r>
              <a:rPr lang="en-US" b="0" i="0" dirty="0" err="1">
                <a:solidFill>
                  <a:srgbClr val="333333"/>
                </a:solidFill>
                <a:effectLst/>
                <a:latin typeface="guardian-text-oreilly"/>
              </a:rPr>
              <a:t>zycia</a:t>
            </a:r>
            <a:endParaRPr lang="en-US" b="0" i="0" dirty="0">
              <a:solidFill>
                <a:srgbClr val="333333"/>
              </a:solidFill>
              <a:effectLst/>
              <a:latin typeface="guardian-text-oreilly"/>
            </a:endParaRPr>
          </a:p>
          <a:p>
            <a:r>
              <a:rPr lang="en-US" dirty="0">
                <a:hlinkClick r:id="rId3"/>
              </a:rPr>
              <a:t>https://apiblueprint.org/</a:t>
            </a:r>
            <a:endParaRPr lang="en-US" dirty="0"/>
          </a:p>
          <a:p>
            <a:r>
              <a:rPr lang="en-US" dirty="0">
                <a:hlinkClick r:id="rId4"/>
              </a:rPr>
              <a:t>https://raml.org/</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47</a:t>
            </a:fld>
            <a:endParaRPr lang="en-US"/>
          </a:p>
        </p:txBody>
      </p:sp>
    </p:spTree>
    <p:extLst>
      <p:ext uri="{BB962C8B-B14F-4D97-AF65-F5344CB8AC3E}">
        <p14:creationId xmlns:p14="http://schemas.microsoft.com/office/powerpoint/2010/main" val="377138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https://sensedia.com/en/api/apis-rest-graphql-or-grpc-who-wins-this-game/</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50</a:t>
            </a:fld>
            <a:endParaRPr lang="en-US"/>
          </a:p>
        </p:txBody>
      </p:sp>
    </p:spTree>
    <p:extLst>
      <p:ext uri="{BB962C8B-B14F-4D97-AF65-F5344CB8AC3E}">
        <p14:creationId xmlns:p14="http://schemas.microsoft.com/office/powerpoint/2010/main" val="2882914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jest </a:t>
            </a:r>
            <a:r>
              <a:rPr lang="en-US" dirty="0" err="1"/>
              <a:t>stosunkowo</a:t>
            </a:r>
            <a:r>
              <a:rPr lang="en-US" dirty="0"/>
              <a:t> </a:t>
            </a:r>
            <a:r>
              <a:rPr lang="en-US" dirty="0" err="1"/>
              <a:t>trudny</a:t>
            </a:r>
            <a:r>
              <a:rPr lang="en-US" dirty="0"/>
              <a:t> I </a:t>
            </a:r>
            <a:r>
              <a:rPr lang="en-US" dirty="0" err="1"/>
              <a:t>powoli</a:t>
            </a:r>
            <a:r>
              <a:rPr lang="en-US" dirty="0"/>
              <a:t> </a:t>
            </a:r>
            <a:r>
              <a:rPr lang="en-US" dirty="0" err="1"/>
              <a:t>sie</a:t>
            </a:r>
            <a:r>
              <a:rPr lang="en-US" dirty="0"/>
              <a:t> </a:t>
            </a:r>
            <a:r>
              <a:rPr lang="en-US" dirty="0" err="1"/>
              <a:t>zwraca</a:t>
            </a:r>
            <a:r>
              <a:rPr lang="en-US" dirty="0"/>
              <a:t> </a:t>
            </a:r>
            <a:r>
              <a:rPr lang="en-US" dirty="0" err="1"/>
              <a:t>napisanie</a:t>
            </a:r>
            <a:r>
              <a:rPr lang="en-US" dirty="0"/>
              <a:t> </a:t>
            </a:r>
            <a:r>
              <a:rPr lang="en-US" dirty="0" err="1"/>
              <a:t>dobrze</a:t>
            </a:r>
            <a:r>
              <a:rPr lang="en-US" dirty="0"/>
              <a:t> </a:t>
            </a:r>
            <a:r>
              <a:rPr lang="en-US" dirty="0" err="1"/>
              <a:t>zrobionego</a:t>
            </a:r>
            <a:r>
              <a:rPr lang="en-US" dirty="0"/>
              <a:t> </a:t>
            </a:r>
            <a:r>
              <a:rPr lang="en-US" dirty="0" err="1"/>
              <a:t>api</a:t>
            </a:r>
            <a:endParaRPr lang="en-US" dirty="0"/>
          </a:p>
          <a:p>
            <a:endParaRPr lang="en-US" dirty="0"/>
          </a:p>
          <a:p>
            <a:r>
              <a:rPr lang="en-US" dirty="0"/>
              <a:t>Rest ma </a:t>
            </a:r>
            <a:r>
              <a:rPr lang="en-US" dirty="0" err="1"/>
              <a:t>bardzo</a:t>
            </a:r>
            <a:r>
              <a:rPr lang="en-US" dirty="0"/>
              <a:t> </a:t>
            </a:r>
            <a:r>
              <a:rPr lang="en-US" dirty="0" err="1"/>
              <a:t>okreslona</a:t>
            </a:r>
            <a:r>
              <a:rPr lang="en-US" dirty="0"/>
              <a:t> </a:t>
            </a:r>
            <a:r>
              <a:rPr lang="en-US" dirty="0" err="1"/>
              <a:t>specyfikacje</a:t>
            </a:r>
            <a:r>
              <a:rPr lang="en-US" dirty="0"/>
              <a:t>.</a:t>
            </a:r>
          </a:p>
        </p:txBody>
      </p:sp>
      <p:sp>
        <p:nvSpPr>
          <p:cNvPr id="4" name="Slide Number Placeholder 3"/>
          <p:cNvSpPr>
            <a:spLocks noGrp="1"/>
          </p:cNvSpPr>
          <p:nvPr>
            <p:ph type="sldNum" sz="quarter" idx="5"/>
          </p:nvPr>
        </p:nvSpPr>
        <p:spPr/>
        <p:txBody>
          <a:bodyPr/>
          <a:lstStyle/>
          <a:p>
            <a:fld id="{E0AE778D-2A57-4226-B72B-26EA3CA60131}" type="slidenum">
              <a:rPr lang="en-US" smtClean="0"/>
              <a:t>51</a:t>
            </a:fld>
            <a:endParaRPr lang="en-US"/>
          </a:p>
        </p:txBody>
      </p:sp>
    </p:spTree>
    <p:extLst>
      <p:ext uri="{BB962C8B-B14F-4D97-AF65-F5344CB8AC3E}">
        <p14:creationId xmlns:p14="http://schemas.microsoft.com/office/powerpoint/2010/main" val="1640295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53</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https://www.youtube.com/watch?v=IvsANO0qZEg&amp;t=701s</a:t>
            </a:r>
            <a:endParaRPr lang="pl-PL" dirty="0"/>
          </a:p>
          <a:p>
            <a:r>
              <a:rPr lang="en-US" dirty="0">
                <a:hlinkClick r:id="rId4"/>
              </a:rPr>
              <a:t>https://www.youtube.com/watch?v=0Aqy8h0W3RQ&amp;t=2043s</a:t>
            </a:r>
            <a:endParaRPr lang="pl-PL"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54</a:t>
            </a:fld>
            <a:endParaRPr lang="en-US"/>
          </a:p>
        </p:txBody>
      </p:sp>
    </p:spTree>
    <p:extLst>
      <p:ext uri="{BB962C8B-B14F-4D97-AF65-F5344CB8AC3E}">
        <p14:creationId xmlns:p14="http://schemas.microsoft.com/office/powerpoint/2010/main" val="425469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r>
              <a:rPr lang="en-US" dirty="0"/>
              <a:t>SOAP – </a:t>
            </a:r>
            <a:r>
              <a:rPr lang="en-US" dirty="0" err="1"/>
              <a:t>implementacja</a:t>
            </a:r>
            <a:r>
              <a:rPr lang="en-US" dirty="0"/>
              <a:t> SOA (</a:t>
            </a:r>
            <a:r>
              <a:rPr lang="en-US" dirty="0" err="1"/>
              <a:t>nadal</a:t>
            </a:r>
            <a:r>
              <a:rPr lang="en-US" dirty="0"/>
              <a:t> </a:t>
            </a:r>
            <a:r>
              <a:rPr lang="en-US" dirty="0" err="1"/>
              <a:t>oparta</a:t>
            </a:r>
            <a:r>
              <a:rPr lang="en-US" dirty="0"/>
              <a:t> o </a:t>
            </a:r>
            <a:r>
              <a:rPr lang="en-US" dirty="0" err="1"/>
              <a:t>zasady</a:t>
            </a:r>
            <a:r>
              <a:rPr lang="en-US" dirty="0"/>
              <a:t> </a:t>
            </a:r>
            <a:r>
              <a:rPr lang="en-US" dirty="0" err="1"/>
              <a:t>rpc</a:t>
            </a:r>
            <a:r>
              <a:rPr lang="en-US" dirty="0"/>
              <a:t> -&gt; </a:t>
            </a:r>
            <a:r>
              <a:rPr lang="en-US" dirty="0" err="1"/>
              <a:t>bardzo</a:t>
            </a:r>
            <a:r>
              <a:rPr lang="en-US" dirty="0"/>
              <a:t> </a:t>
            </a:r>
            <a:r>
              <a:rPr lang="en-US" dirty="0" err="1"/>
              <a:t>silne</a:t>
            </a:r>
            <a:r>
              <a:rPr lang="en-US" dirty="0"/>
              <a:t> </a:t>
            </a:r>
            <a:r>
              <a:rPr lang="en-US" dirty="0" err="1"/>
              <a:t>wymuszanie</a:t>
            </a:r>
            <a:r>
              <a:rPr lang="en-US" dirty="0"/>
              <a:t> </a:t>
            </a:r>
            <a:r>
              <a:rPr lang="en-US" dirty="0" err="1"/>
              <a:t>kontraktow</a:t>
            </a:r>
            <a:r>
              <a:rPr lang="en-US" dirty="0"/>
              <a:t>. </a:t>
            </a:r>
          </a:p>
          <a:p>
            <a:r>
              <a:rPr lang="en-US" dirty="0"/>
              <a:t>           SOAP </a:t>
            </a:r>
            <a:r>
              <a:rPr lang="en-US" dirty="0" err="1"/>
              <a:t>mial</a:t>
            </a:r>
            <a:r>
              <a:rPr lang="en-US" dirty="0"/>
              <a:t> </a:t>
            </a:r>
            <a:r>
              <a:rPr lang="en-US" dirty="0" err="1"/>
              <a:t>byc</a:t>
            </a:r>
            <a:r>
              <a:rPr lang="en-US" dirty="0"/>
              <a:t> </a:t>
            </a:r>
            <a:r>
              <a:rPr lang="en-US" dirty="0" err="1"/>
              <a:t>uniwersalny</a:t>
            </a:r>
            <a:r>
              <a:rPr lang="en-US" dirty="0"/>
              <a:t>, ale </a:t>
            </a:r>
            <a:r>
              <a:rPr lang="en-US" dirty="0" err="1"/>
              <a:t>nikt</a:t>
            </a:r>
            <a:r>
              <a:rPr lang="en-US" dirty="0"/>
              <a:t> </a:t>
            </a:r>
            <a:r>
              <a:rPr lang="en-US" dirty="0" err="1"/>
              <a:t>nie</a:t>
            </a:r>
            <a:r>
              <a:rPr lang="en-US" dirty="0"/>
              <a:t> </a:t>
            </a:r>
            <a:r>
              <a:rPr lang="en-US" dirty="0" err="1"/>
              <a:t>chcial</a:t>
            </a:r>
            <a:r>
              <a:rPr lang="en-US" dirty="0"/>
              <a:t> go </a:t>
            </a:r>
            <a:r>
              <a:rPr lang="en-US" dirty="0" err="1"/>
              <a:t>zaimplementowac</a:t>
            </a:r>
            <a:r>
              <a:rPr lang="en-US" dirty="0"/>
              <a:t> u </a:t>
            </a:r>
            <a:r>
              <a:rPr lang="en-US" dirty="0" err="1"/>
              <a:t>siebie</a:t>
            </a:r>
            <a:r>
              <a:rPr lang="en-US" dirty="0"/>
              <a:t> I </a:t>
            </a:r>
            <a:r>
              <a:rPr lang="en-US" dirty="0" err="1"/>
              <a:t>komunikacja</a:t>
            </a:r>
            <a:r>
              <a:rPr lang="en-US" dirty="0"/>
              <a:t> </a:t>
            </a:r>
            <a:r>
              <a:rPr lang="en-US" dirty="0" err="1"/>
              <a:t>miedzy</a:t>
            </a:r>
            <a:r>
              <a:rPr lang="en-US" dirty="0"/>
              <a:t> </a:t>
            </a:r>
            <a:r>
              <a:rPr lang="en-US" dirty="0" err="1"/>
              <a:t>roznymi</a:t>
            </a:r>
            <a:r>
              <a:rPr lang="en-US" dirty="0"/>
              <a:t> </a:t>
            </a:r>
            <a:r>
              <a:rPr lang="en-US" dirty="0" err="1"/>
              <a:t>serwisami</a:t>
            </a:r>
            <a:r>
              <a:rPr lang="en-US" dirty="0"/>
              <a:t> </a:t>
            </a:r>
            <a:r>
              <a:rPr lang="en-US" dirty="0" err="1"/>
              <a:t>nie</a:t>
            </a:r>
            <a:r>
              <a:rPr lang="en-US" dirty="0"/>
              <a:t> </a:t>
            </a:r>
            <a:r>
              <a:rPr lang="en-US" dirty="0" err="1"/>
              <a:t>byla</a:t>
            </a:r>
            <a:r>
              <a:rPr lang="en-US" dirty="0"/>
              <a:t> </a:t>
            </a:r>
            <a:r>
              <a:rPr lang="en-US" dirty="0" err="1"/>
              <a:t>prosta</a:t>
            </a:r>
            <a:r>
              <a:rPr lang="en-US" dirty="0"/>
              <a:t>. </a:t>
            </a:r>
          </a:p>
          <a:p>
            <a:r>
              <a:rPr lang="en-US" dirty="0"/>
              <a:t>           </a:t>
            </a:r>
            <a:r>
              <a:rPr lang="en-US" dirty="0" err="1"/>
              <a:t>potrzebna</a:t>
            </a:r>
            <a:r>
              <a:rPr lang="en-US" dirty="0"/>
              <a:t> </a:t>
            </a:r>
            <a:r>
              <a:rPr lang="en-US" dirty="0" err="1"/>
              <a:t>byla</a:t>
            </a:r>
            <a:r>
              <a:rPr lang="en-US" dirty="0"/>
              <a:t> </a:t>
            </a:r>
            <a:r>
              <a:rPr lang="en-US" dirty="0" err="1"/>
              <a:t>reczna</a:t>
            </a:r>
            <a:r>
              <a:rPr lang="en-US" dirty="0"/>
              <a:t> </a:t>
            </a:r>
            <a:r>
              <a:rPr lang="en-US" dirty="0" err="1"/>
              <a:t>implementacja</a:t>
            </a:r>
            <a:r>
              <a:rPr lang="en-US" dirty="0"/>
              <a:t> </a:t>
            </a:r>
            <a:r>
              <a:rPr lang="en-US" dirty="0" err="1"/>
              <a:t>koperty</a:t>
            </a:r>
            <a:r>
              <a:rPr lang="en-US" dirty="0"/>
              <a:t> </a:t>
            </a:r>
            <a:r>
              <a:rPr lang="en-US" dirty="0" err="1"/>
              <a:t>komunikacyjnej</a:t>
            </a:r>
            <a:r>
              <a:rPr lang="en-US" dirty="0"/>
              <a:t> XML </a:t>
            </a:r>
            <a:r>
              <a:rPr lang="en-US" dirty="0" err="1"/>
              <a:t>ktora</a:t>
            </a:r>
            <a:r>
              <a:rPr lang="en-US" dirty="0"/>
              <a:t> </a:t>
            </a:r>
            <a:r>
              <a:rPr lang="en-US" dirty="0" err="1"/>
              <a:t>byla</a:t>
            </a:r>
            <a:r>
              <a:rPr lang="en-US" dirty="0"/>
              <a:t> </a:t>
            </a:r>
            <a:r>
              <a:rPr lang="en-US" dirty="0" err="1"/>
              <a:t>ogromna</a:t>
            </a:r>
            <a:r>
              <a:rPr lang="en-US" dirty="0"/>
              <a:t> I </a:t>
            </a:r>
            <a:r>
              <a:rPr lang="en-US" dirty="0" err="1"/>
              <a:t>skomplikowana</a:t>
            </a:r>
            <a:endParaRPr lang="en-US" dirty="0"/>
          </a:p>
          <a:p>
            <a:r>
              <a:rPr lang="en-US" dirty="0"/>
              <a:t>REST – Roy </a:t>
            </a:r>
            <a:r>
              <a:rPr lang="en-US" dirty="0" err="1"/>
              <a:t>Filding</a:t>
            </a:r>
            <a:r>
              <a:rPr lang="en-US" dirty="0"/>
              <a:t> w 2000 </a:t>
            </a:r>
            <a:r>
              <a:rPr lang="en-US" dirty="0" err="1"/>
              <a:t>roku</a:t>
            </a:r>
            <a:r>
              <a:rPr lang="en-US" dirty="0"/>
              <a:t> </a:t>
            </a:r>
            <a:r>
              <a:rPr lang="en-US" dirty="0" err="1"/>
              <a:t>napisal</a:t>
            </a:r>
            <a:r>
              <a:rPr lang="en-US" dirty="0"/>
              <a:t> </a:t>
            </a:r>
            <a:r>
              <a:rPr lang="en-US" dirty="0" err="1"/>
              <a:t>prace</a:t>
            </a:r>
            <a:r>
              <a:rPr lang="en-US" dirty="0"/>
              <a:t> o </a:t>
            </a:r>
            <a:r>
              <a:rPr lang="en-US" dirty="0" err="1"/>
              <a:t>tym</a:t>
            </a:r>
            <a:r>
              <a:rPr lang="en-US" dirty="0"/>
              <a:t> </a:t>
            </a:r>
            <a:r>
              <a:rPr lang="en-US" dirty="0" err="1"/>
              <a:t>jak</a:t>
            </a:r>
            <a:r>
              <a:rPr lang="en-US" dirty="0"/>
              <a:t> </a:t>
            </a:r>
            <a:r>
              <a:rPr lang="en-US" dirty="0" err="1"/>
              <a:t>budowac</a:t>
            </a:r>
            <a:r>
              <a:rPr lang="en-US" dirty="0"/>
              <a:t> API </a:t>
            </a:r>
            <a:r>
              <a:rPr lang="en-US" dirty="0" err="1"/>
              <a:t>ktore</a:t>
            </a:r>
            <a:r>
              <a:rPr lang="en-US" dirty="0"/>
              <a:t> </a:t>
            </a:r>
            <a:r>
              <a:rPr lang="en-US" dirty="0" err="1"/>
              <a:t>zyly</a:t>
            </a:r>
            <a:r>
              <a:rPr lang="en-US" dirty="0"/>
              <a:t> by w </a:t>
            </a:r>
            <a:r>
              <a:rPr lang="en-US" dirty="0" err="1"/>
              <a:t>harmoni</a:t>
            </a:r>
            <a:r>
              <a:rPr lang="en-US" dirty="0"/>
              <a:t> z </a:t>
            </a:r>
            <a:r>
              <a:rPr lang="en-US" dirty="0" err="1"/>
              <a:t>tym</a:t>
            </a:r>
            <a:r>
              <a:rPr lang="en-US" dirty="0"/>
              <a:t> </a:t>
            </a:r>
            <a:r>
              <a:rPr lang="en-US" dirty="0" err="1"/>
              <a:t>jak</a:t>
            </a:r>
            <a:r>
              <a:rPr lang="en-US" dirty="0"/>
              <a:t> </a:t>
            </a:r>
            <a:r>
              <a:rPr lang="en-US" dirty="0" err="1"/>
              <a:t>dziala</a:t>
            </a:r>
            <a:r>
              <a:rPr lang="en-US" dirty="0"/>
              <a:t> web I HTTP</a:t>
            </a:r>
          </a:p>
          <a:p>
            <a:r>
              <a:rPr lang="en-US" dirty="0"/>
              <a:t>REST I SOAP </a:t>
            </a:r>
            <a:r>
              <a:rPr lang="en-US" dirty="0" err="1"/>
              <a:t>przez</a:t>
            </a:r>
            <a:r>
              <a:rPr lang="en-US" dirty="0"/>
              <a:t> pare </a:t>
            </a:r>
            <a:r>
              <a:rPr lang="en-US" dirty="0" err="1"/>
              <a:t>lat</a:t>
            </a:r>
            <a:r>
              <a:rPr lang="en-US" dirty="0"/>
              <a:t> </a:t>
            </a:r>
            <a:r>
              <a:rPr lang="en-US" dirty="0" err="1"/>
              <a:t>rownolegle</a:t>
            </a:r>
            <a:r>
              <a:rPr lang="en-US" dirty="0"/>
              <a:t> </a:t>
            </a:r>
            <a:r>
              <a:rPr lang="en-US" dirty="0" err="1"/>
              <a:t>sie</a:t>
            </a:r>
            <a:r>
              <a:rPr lang="en-US" dirty="0"/>
              <a:t> </a:t>
            </a:r>
            <a:r>
              <a:rPr lang="en-US" dirty="0" err="1"/>
              <a:t>sprawdzaly</a:t>
            </a:r>
            <a:endParaRPr lang="en-US" dirty="0"/>
          </a:p>
          <a:p>
            <a:r>
              <a:rPr lang="en-US" dirty="0"/>
              <a:t>      Ale </a:t>
            </a:r>
            <a:r>
              <a:rPr lang="en-US" dirty="0" err="1"/>
              <a:t>powoli</a:t>
            </a:r>
            <a:r>
              <a:rPr lang="en-US" dirty="0"/>
              <a:t> Soap </a:t>
            </a:r>
            <a:r>
              <a:rPr lang="en-US" dirty="0" err="1"/>
              <a:t>tracil</a:t>
            </a:r>
            <a:r>
              <a:rPr lang="en-US" dirty="0"/>
              <a:t> </a:t>
            </a:r>
            <a:r>
              <a:rPr lang="en-US" dirty="0" err="1"/>
              <a:t>na</a:t>
            </a:r>
            <a:r>
              <a:rPr lang="en-US" dirty="0"/>
              <a:t> </a:t>
            </a:r>
            <a:r>
              <a:rPr lang="en-US" dirty="0" err="1"/>
              <a:t>popularnosci</a:t>
            </a:r>
            <a:r>
              <a:rPr lang="en-US" dirty="0"/>
              <a:t> </a:t>
            </a:r>
            <a:r>
              <a:rPr lang="en-US" dirty="0" err="1"/>
              <a:t>na</a:t>
            </a:r>
            <a:r>
              <a:rPr lang="en-US" dirty="0"/>
              <a:t> </a:t>
            </a:r>
            <a:r>
              <a:rPr lang="en-US" dirty="0" err="1"/>
              <a:t>rzecz</a:t>
            </a:r>
            <a:r>
              <a:rPr lang="en-US" dirty="0"/>
              <a:t> </a:t>
            </a:r>
            <a:r>
              <a:rPr lang="en-US" dirty="0" err="1"/>
              <a:t>RESTa</a:t>
            </a:r>
            <a:r>
              <a:rPr lang="en-US" dirty="0"/>
              <a:t> . </a:t>
            </a:r>
            <a:r>
              <a:rPr lang="en-US" dirty="0" err="1"/>
              <a:t>Wlasciwie</a:t>
            </a:r>
            <a:r>
              <a:rPr lang="en-US" dirty="0"/>
              <a:t> </a:t>
            </a:r>
            <a:r>
              <a:rPr lang="en-US" dirty="0" err="1"/>
              <a:t>gdy</a:t>
            </a:r>
            <a:r>
              <a:rPr lang="en-US" dirty="0"/>
              <a:t> Fb I Twitter </a:t>
            </a:r>
            <a:r>
              <a:rPr lang="en-US" dirty="0" err="1"/>
              <a:t>wypuscily</a:t>
            </a:r>
            <a:r>
              <a:rPr lang="en-US" dirty="0"/>
              <a:t> </a:t>
            </a:r>
            <a:r>
              <a:rPr lang="en-US" dirty="0" err="1"/>
              <a:t>swoje</a:t>
            </a:r>
            <a:r>
              <a:rPr lang="en-US" dirty="0"/>
              <a:t> API </a:t>
            </a:r>
            <a:r>
              <a:rPr lang="en-US" dirty="0" err="1"/>
              <a:t>jako</a:t>
            </a:r>
            <a:r>
              <a:rPr lang="en-US" dirty="0"/>
              <a:t> REST. To </a:t>
            </a:r>
            <a:r>
              <a:rPr lang="en-US" dirty="0" err="1"/>
              <a:t>bylo</a:t>
            </a:r>
            <a:r>
              <a:rPr lang="en-US" dirty="0"/>
              <a:t> </a:t>
            </a:r>
            <a:r>
              <a:rPr lang="en-US" dirty="0" err="1"/>
              <a:t>duzym</a:t>
            </a:r>
            <a:r>
              <a:rPr lang="en-US" dirty="0"/>
              <a:t> </a:t>
            </a:r>
            <a:r>
              <a:rPr lang="en-US" dirty="0" err="1"/>
              <a:t>punktem</a:t>
            </a:r>
            <a:r>
              <a:rPr lang="en-US" dirty="0"/>
              <a:t> </a:t>
            </a:r>
            <a:r>
              <a:rPr lang="en-US" dirty="0" err="1"/>
              <a:t>zwrotnym</a:t>
            </a:r>
            <a:r>
              <a:rPr lang="en-US" dirty="0"/>
              <a:t> </a:t>
            </a:r>
            <a:r>
              <a:rPr lang="en-US" dirty="0" err="1"/>
              <a:t>dla</a:t>
            </a:r>
            <a:r>
              <a:rPr lang="en-US" dirty="0"/>
              <a:t> RESTA</a:t>
            </a:r>
          </a:p>
          <a:p>
            <a:endParaRPr lang="en-US" dirty="0"/>
          </a:p>
          <a:p>
            <a:r>
              <a:rPr lang="en-US" dirty="0"/>
              <a:t>-&gt; to </a:t>
            </a:r>
            <a:r>
              <a:rPr lang="en-US" dirty="0" err="1"/>
              <a:t>byl</a:t>
            </a:r>
            <a:r>
              <a:rPr lang="en-US" dirty="0"/>
              <a:t> </a:t>
            </a:r>
            <a:r>
              <a:rPr lang="en-US" dirty="0" err="1"/>
              <a:t>czas</a:t>
            </a:r>
            <a:r>
              <a:rPr lang="en-US" dirty="0"/>
              <a:t> </a:t>
            </a:r>
            <a:r>
              <a:rPr lang="en-US" dirty="0" err="1"/>
              <a:t>gdy</a:t>
            </a:r>
            <a:r>
              <a:rPr lang="en-US" dirty="0"/>
              <a:t> </a:t>
            </a:r>
            <a:r>
              <a:rPr lang="en-US" dirty="0" err="1"/>
              <a:t>api</a:t>
            </a:r>
            <a:r>
              <a:rPr lang="en-US" dirty="0"/>
              <a:t> </a:t>
            </a:r>
            <a:r>
              <a:rPr lang="en-US" dirty="0" err="1"/>
              <a:t>powstawalo</a:t>
            </a:r>
            <a:r>
              <a:rPr lang="en-US" dirty="0"/>
              <a:t> </a:t>
            </a:r>
            <a:r>
              <a:rPr lang="en-US" dirty="0" err="1"/>
              <a:t>dla</a:t>
            </a:r>
            <a:r>
              <a:rPr lang="en-US" dirty="0"/>
              <a:t> </a:t>
            </a:r>
            <a:r>
              <a:rPr lang="en-US" dirty="0" err="1"/>
              <a:t>jednego</a:t>
            </a:r>
            <a:r>
              <a:rPr lang="en-US" dirty="0"/>
              <a:t> </a:t>
            </a:r>
            <a:r>
              <a:rPr lang="en-US" dirty="0" err="1"/>
              <a:t>klienta</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3641607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2005 JSON </a:t>
            </a:r>
            <a:r>
              <a:rPr lang="en-US" dirty="0" err="1"/>
              <a:t>bierze</a:t>
            </a:r>
            <a:r>
              <a:rPr lang="en-US" dirty="0"/>
              <a:t> gore </a:t>
            </a:r>
            <a:r>
              <a:rPr lang="en-US" dirty="0" err="1"/>
              <a:t>nad</a:t>
            </a:r>
            <a:r>
              <a:rPr lang="en-US" dirty="0"/>
              <a:t> </a:t>
            </a:r>
            <a:r>
              <a:rPr lang="en-US" dirty="0" err="1"/>
              <a:t>XMLem</a:t>
            </a:r>
            <a:endParaRPr lang="en-US" dirty="0"/>
          </a:p>
          <a:p>
            <a:r>
              <a:rPr lang="en-US" dirty="0"/>
              <a:t>A w 2007 Microsoft </a:t>
            </a:r>
            <a:r>
              <a:rPr lang="en-US" dirty="0" err="1"/>
              <a:t>powraca</a:t>
            </a:r>
            <a:r>
              <a:rPr lang="en-US" dirty="0"/>
              <a:t> do </a:t>
            </a:r>
            <a:r>
              <a:rPr lang="en-US" dirty="0" err="1"/>
              <a:t>koncepcji</a:t>
            </a:r>
            <a:r>
              <a:rPr lang="en-US" dirty="0"/>
              <a:t> RDA I </a:t>
            </a:r>
            <a:r>
              <a:rPr lang="en-US" dirty="0" err="1"/>
              <a:t>wypuszcza</a:t>
            </a:r>
            <a:r>
              <a:rPr lang="en-US" dirty="0"/>
              <a:t> </a:t>
            </a:r>
            <a:r>
              <a:rPr lang="en-US" dirty="0" err="1"/>
              <a:t>oData</a:t>
            </a:r>
            <a:r>
              <a:rPr lang="en-US" dirty="0"/>
              <a:t> </a:t>
            </a:r>
            <a:r>
              <a:rPr lang="en-US" dirty="0" err="1"/>
              <a:t>ktore</a:t>
            </a:r>
            <a:r>
              <a:rPr lang="en-US" dirty="0"/>
              <a:t> jest </a:t>
            </a:r>
            <a:r>
              <a:rPr lang="en-US" dirty="0" err="1"/>
              <a:t>jezykiem</a:t>
            </a:r>
            <a:r>
              <a:rPr lang="en-US" dirty="0"/>
              <a:t> </a:t>
            </a:r>
            <a:r>
              <a:rPr lang="en-US" dirty="0" err="1"/>
              <a:t>zapytan</a:t>
            </a:r>
            <a:r>
              <a:rPr lang="en-US" dirty="0"/>
              <a:t> od </a:t>
            </a:r>
            <a:r>
              <a:rPr lang="en-US" dirty="0" err="1"/>
              <a:t>strony</a:t>
            </a:r>
            <a:r>
              <a:rPr lang="en-US" dirty="0"/>
              <a:t> </a:t>
            </a:r>
            <a:r>
              <a:rPr lang="en-US" dirty="0" err="1"/>
              <a:t>klienta</a:t>
            </a:r>
            <a:r>
              <a:rPr lang="en-US" dirty="0"/>
              <a:t> </a:t>
            </a:r>
            <a:r>
              <a:rPr lang="en-US" dirty="0" err="1"/>
              <a:t>tlumaczonym</a:t>
            </a:r>
            <a:r>
              <a:rPr lang="en-US" dirty="0"/>
              <a:t> </a:t>
            </a:r>
            <a:r>
              <a:rPr lang="en-US" dirty="0" err="1"/>
              <a:t>bezposrednio</a:t>
            </a:r>
            <a:r>
              <a:rPr lang="en-US" dirty="0"/>
              <a:t> </a:t>
            </a:r>
            <a:r>
              <a:rPr lang="en-US" dirty="0" err="1"/>
              <a:t>na</a:t>
            </a:r>
            <a:r>
              <a:rPr lang="en-US" dirty="0"/>
              <a:t> </a:t>
            </a:r>
            <a:r>
              <a:rPr lang="en-US" dirty="0" err="1"/>
              <a:t>zapytania</a:t>
            </a:r>
            <a:r>
              <a:rPr lang="en-US" dirty="0"/>
              <a:t> do </a:t>
            </a:r>
            <a:r>
              <a:rPr lang="en-US" dirty="0" err="1"/>
              <a:t>bazy</a:t>
            </a:r>
            <a:r>
              <a:rPr lang="en-US" dirty="0"/>
              <a:t> </a:t>
            </a:r>
            <a:r>
              <a:rPr lang="en-US" dirty="0" err="1"/>
              <a:t>danych</a:t>
            </a:r>
            <a:r>
              <a:rPr lang="en-US" dirty="0"/>
              <a:t> </a:t>
            </a:r>
            <a:r>
              <a:rPr lang="en-US" dirty="0" err="1"/>
              <a:t>wykorzystujac</a:t>
            </a:r>
            <a:r>
              <a:rPr lang="en-US" dirty="0"/>
              <a:t> po </a:t>
            </a:r>
            <a:r>
              <a:rPr lang="en-US" dirty="0" err="1"/>
              <a:t>drodze</a:t>
            </a:r>
            <a:r>
              <a:rPr lang="en-US" dirty="0"/>
              <a:t> EF</a:t>
            </a:r>
          </a:p>
          <a:p>
            <a:r>
              <a:rPr lang="en-US" dirty="0"/>
              <a:t>     </a:t>
            </a:r>
            <a:r>
              <a:rPr lang="en-US" dirty="0" err="1"/>
              <a:t>oData</a:t>
            </a:r>
            <a:r>
              <a:rPr lang="en-US" dirty="0"/>
              <a:t> </a:t>
            </a:r>
            <a:r>
              <a:rPr lang="en-US" dirty="0" err="1"/>
              <a:t>oddaje</a:t>
            </a:r>
            <a:r>
              <a:rPr lang="en-US" dirty="0"/>
              <a:t> </a:t>
            </a:r>
            <a:r>
              <a:rPr lang="en-US" dirty="0" err="1"/>
              <a:t>wladze</a:t>
            </a:r>
            <a:r>
              <a:rPr lang="en-US" dirty="0"/>
              <a:t> </a:t>
            </a:r>
            <a:r>
              <a:rPr lang="en-US" dirty="0" err="1"/>
              <a:t>na</a:t>
            </a:r>
            <a:r>
              <a:rPr lang="en-US" dirty="0"/>
              <a:t> </a:t>
            </a:r>
            <a:r>
              <a:rPr lang="en-US" dirty="0" err="1"/>
              <a:t>strone</a:t>
            </a:r>
            <a:r>
              <a:rPr lang="en-US" dirty="0"/>
              <a:t> </a:t>
            </a:r>
            <a:r>
              <a:rPr lang="en-US" dirty="0" err="1"/>
              <a:t>klienta</a:t>
            </a:r>
            <a:r>
              <a:rPr lang="en-US" dirty="0"/>
              <a:t>. </a:t>
            </a:r>
            <a:r>
              <a:rPr lang="en-US" dirty="0" err="1"/>
              <a:t>Mozemy</a:t>
            </a:r>
            <a:r>
              <a:rPr lang="en-US" dirty="0"/>
              <a:t> </a:t>
            </a:r>
            <a:r>
              <a:rPr lang="en-US" dirty="0" err="1"/>
              <a:t>tworzyc</a:t>
            </a:r>
            <a:r>
              <a:rPr lang="en-US" dirty="0"/>
              <a:t> </a:t>
            </a:r>
            <a:r>
              <a:rPr lang="en-US" dirty="0" err="1"/>
              <a:t>zapytania</a:t>
            </a:r>
            <a:r>
              <a:rPr lang="en-US" dirty="0"/>
              <a:t> od </a:t>
            </a:r>
            <a:r>
              <a:rPr lang="en-US" dirty="0" err="1"/>
              <a:t>strony</a:t>
            </a:r>
            <a:r>
              <a:rPr lang="en-US" dirty="0"/>
              <a:t> </a:t>
            </a:r>
            <a:r>
              <a:rPr lang="en-US" dirty="0" err="1"/>
              <a:t>klienta</a:t>
            </a:r>
            <a:r>
              <a:rPr lang="en-US" dirty="0"/>
              <a:t> o </a:t>
            </a:r>
            <a:r>
              <a:rPr lang="en-US" dirty="0" err="1"/>
              <a:t>dane</a:t>
            </a:r>
            <a:r>
              <a:rPr lang="en-US" dirty="0"/>
              <a:t> </a:t>
            </a:r>
            <a:r>
              <a:rPr lang="en-US" dirty="0" err="1"/>
              <a:t>ktorych</a:t>
            </a:r>
            <a:r>
              <a:rPr lang="en-US" dirty="0"/>
              <a:t> </a:t>
            </a:r>
            <a:r>
              <a:rPr lang="en-US" dirty="0" err="1"/>
              <a:t>potrzebujemy</a:t>
            </a:r>
            <a:r>
              <a:rPr lang="en-US" dirty="0"/>
              <a:t>, </a:t>
            </a:r>
            <a:r>
              <a:rPr lang="en-US" dirty="0" err="1"/>
              <a:t>nie</a:t>
            </a:r>
            <a:r>
              <a:rPr lang="en-US" dirty="0"/>
              <a:t> </a:t>
            </a:r>
            <a:r>
              <a:rPr lang="en-US" dirty="0" err="1"/>
              <a:t>musimy</a:t>
            </a:r>
            <a:r>
              <a:rPr lang="en-US" dirty="0"/>
              <a:t> </a:t>
            </a:r>
            <a:r>
              <a:rPr lang="en-US" dirty="0" err="1"/>
              <a:t>sie</a:t>
            </a:r>
            <a:r>
              <a:rPr lang="en-US" dirty="0"/>
              <a:t> </a:t>
            </a:r>
            <a:r>
              <a:rPr lang="en-US" dirty="0" err="1"/>
              <a:t>trzymac</a:t>
            </a:r>
            <a:r>
              <a:rPr lang="en-US" dirty="0"/>
              <a:t> </a:t>
            </a:r>
            <a:r>
              <a:rPr lang="en-US" dirty="0" err="1"/>
              <a:t>zalozen</a:t>
            </a:r>
            <a:r>
              <a:rPr lang="en-US" dirty="0"/>
              <a:t> </a:t>
            </a:r>
            <a:r>
              <a:rPr lang="en-US" dirty="0" err="1"/>
              <a:t>RESTa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332883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dirty="0"/>
              <a:t> – </a:t>
            </a:r>
            <a:r>
              <a:rPr lang="en-US" dirty="0" err="1"/>
              <a:t>ponownie</a:t>
            </a:r>
            <a:r>
              <a:rPr lang="en-US" dirty="0"/>
              <a:t> </a:t>
            </a:r>
            <a:r>
              <a:rPr lang="en-US" dirty="0" err="1"/>
              <a:t>oddanie</a:t>
            </a:r>
            <a:r>
              <a:rPr lang="en-US" dirty="0"/>
              <a:t> </a:t>
            </a:r>
            <a:r>
              <a:rPr lang="en-US" dirty="0" err="1"/>
              <a:t>wladzy</a:t>
            </a:r>
            <a:r>
              <a:rPr lang="en-US" dirty="0"/>
              <a:t> </a:t>
            </a:r>
            <a:r>
              <a:rPr lang="en-US" dirty="0" err="1"/>
              <a:t>na</a:t>
            </a:r>
            <a:r>
              <a:rPr lang="en-US" dirty="0"/>
              <a:t> </a:t>
            </a:r>
            <a:r>
              <a:rPr lang="en-US" dirty="0" err="1"/>
              <a:t>strone</a:t>
            </a:r>
            <a:r>
              <a:rPr lang="en-US" dirty="0"/>
              <a:t> </a:t>
            </a:r>
            <a:r>
              <a:rPr lang="en-US" dirty="0" err="1"/>
              <a:t>klienta</a:t>
            </a:r>
            <a:endParaRPr lang="en-US" dirty="0"/>
          </a:p>
          <a:p>
            <a:endParaRPr lang="en-US" dirty="0"/>
          </a:p>
          <a:p>
            <a:r>
              <a:rPr lang="en-US" dirty="0" err="1"/>
              <a:t>gRPC</a:t>
            </a:r>
            <a:r>
              <a:rPr lang="en-US" dirty="0"/>
              <a:t> – </a:t>
            </a:r>
            <a:r>
              <a:rPr lang="en-US" dirty="0" err="1"/>
              <a:t>ponownie</a:t>
            </a:r>
            <a:r>
              <a:rPr lang="en-US" dirty="0"/>
              <a:t> </a:t>
            </a:r>
            <a:r>
              <a:rPr lang="en-US" dirty="0" err="1"/>
              <a:t>nowa</a:t>
            </a:r>
            <a:r>
              <a:rPr lang="en-US" dirty="0"/>
              <a:t> </a:t>
            </a:r>
            <a:r>
              <a:rPr lang="en-US" dirty="0" err="1"/>
              <a:t>implementacja</a:t>
            </a:r>
            <a:r>
              <a:rPr lang="en-US" dirty="0"/>
              <a:t>. </a:t>
            </a:r>
            <a:r>
              <a:rPr lang="en-US" dirty="0" err="1"/>
              <a:t>Koncentruje</a:t>
            </a:r>
            <a:r>
              <a:rPr lang="en-US" dirty="0"/>
              <a:t> </a:t>
            </a:r>
            <a:r>
              <a:rPr lang="en-US" dirty="0" err="1"/>
              <a:t>sie</a:t>
            </a:r>
            <a:r>
              <a:rPr lang="en-US" dirty="0"/>
              <a:t> </a:t>
            </a:r>
            <a:r>
              <a:rPr lang="en-US" dirty="0" err="1"/>
              <a:t>na</a:t>
            </a:r>
            <a:r>
              <a:rPr lang="en-US" dirty="0"/>
              <a:t> </a:t>
            </a:r>
            <a:r>
              <a:rPr lang="en-US" dirty="0" err="1"/>
              <a:t>wydajnosci</a:t>
            </a:r>
            <a:r>
              <a:rPr lang="en-US" dirty="0"/>
              <a:t> I </a:t>
            </a:r>
            <a:r>
              <a:rPr lang="en-US" dirty="0" err="1"/>
              <a:t>generowaniu</a:t>
            </a:r>
            <a:r>
              <a:rPr lang="en-US" dirty="0"/>
              <a:t> </a:t>
            </a:r>
            <a:r>
              <a:rPr lang="en-US" dirty="0" err="1"/>
              <a:t>kodu</a:t>
            </a:r>
            <a:r>
              <a:rPr lang="en-US" dirty="0"/>
              <a:t>. Ma </a:t>
            </a:r>
            <a:r>
              <a:rPr lang="en-US" dirty="0" err="1"/>
              <a:t>byc</a:t>
            </a:r>
            <a:r>
              <a:rPr lang="en-US" dirty="0"/>
              <a:t> </a:t>
            </a:r>
            <a:r>
              <a:rPr lang="en-US" dirty="0" err="1"/>
              <a:t>uzyteczna</a:t>
            </a:r>
            <a:r>
              <a:rPr lang="en-US" dirty="0"/>
              <a:t> </a:t>
            </a:r>
            <a:r>
              <a:rPr lang="en-US" dirty="0" err="1"/>
              <a:t>dla</a:t>
            </a:r>
            <a:r>
              <a:rPr lang="en-US" dirty="0"/>
              <a:t> </a:t>
            </a:r>
            <a:r>
              <a:rPr lang="en-US" dirty="0" err="1"/>
              <a:t>wszystkich</a:t>
            </a:r>
            <a:endParaRPr lang="en-US" dirty="0"/>
          </a:p>
          <a:p>
            <a:endParaRPr lang="en-US" dirty="0"/>
          </a:p>
          <a:p>
            <a:r>
              <a:rPr lang="en-US" dirty="0" err="1"/>
              <a:t>Granica</a:t>
            </a:r>
            <a:r>
              <a:rPr lang="en-US" dirty="0"/>
              <a:t> 2010 -&gt; to web 2.0 I </a:t>
            </a:r>
            <a:r>
              <a:rPr lang="en-US" dirty="0" err="1"/>
              <a:t>szeroko</a:t>
            </a:r>
            <a:r>
              <a:rPr lang="en-US" dirty="0"/>
              <a:t> </a:t>
            </a:r>
            <a:r>
              <a:rPr lang="en-US" dirty="0" err="1"/>
              <a:t>dostepne</a:t>
            </a:r>
            <a:r>
              <a:rPr lang="en-US" dirty="0"/>
              <a:t>, </a:t>
            </a:r>
            <a:r>
              <a:rPr lang="en-US" dirty="0" err="1"/>
              <a:t>generyczne</a:t>
            </a:r>
            <a:r>
              <a:rPr lang="en-US" dirty="0"/>
              <a:t> API </a:t>
            </a:r>
            <a:r>
              <a:rPr lang="en-US" dirty="0" err="1"/>
              <a:t>przeznaczone</a:t>
            </a:r>
            <a:r>
              <a:rPr lang="en-US" dirty="0"/>
              <a:t> </a:t>
            </a:r>
            <a:r>
              <a:rPr lang="en-US" dirty="0" err="1"/>
              <a:t>dla</a:t>
            </a:r>
            <a:r>
              <a:rPr lang="en-US" dirty="0"/>
              <a:t> </a:t>
            </a:r>
            <a:r>
              <a:rPr lang="en-US" dirty="0" err="1"/>
              <a:t>wielu</a:t>
            </a:r>
            <a:r>
              <a:rPr lang="en-US" dirty="0"/>
              <a:t> </a:t>
            </a:r>
            <a:r>
              <a:rPr lang="en-US" dirty="0" err="1"/>
              <a:t>klientow</a:t>
            </a:r>
            <a:r>
              <a:rPr lang="en-US" dirty="0"/>
              <a:t>, </a:t>
            </a:r>
            <a:r>
              <a:rPr lang="en-US" dirty="0" err="1"/>
              <a:t>konsumerow</a:t>
            </a:r>
            <a:r>
              <a:rPr lang="en-US" dirty="0"/>
              <a:t> (</a:t>
            </a:r>
            <a:r>
              <a:rPr lang="en-US" dirty="0" err="1"/>
              <a:t>zjadaczy</a:t>
            </a:r>
            <a:r>
              <a:rPr lang="en-US" dirty="0"/>
              <a:t> </a:t>
            </a:r>
            <a:r>
              <a:rPr lang="en-US" dirty="0" err="1"/>
              <a:t>api</a:t>
            </a:r>
            <a:r>
              <a:rPr lang="en-US" dirty="0"/>
              <a:t>) I </a:t>
            </a:r>
            <a:r>
              <a:rPr lang="en-US" dirty="0" err="1"/>
              <a:t>partnerow</a:t>
            </a:r>
            <a:endParaRPr lang="en-US" dirty="0"/>
          </a:p>
          <a:p>
            <a:r>
              <a:rPr lang="en-US" dirty="0"/>
              <a:t>. </a:t>
            </a:r>
            <a:r>
              <a:rPr lang="en-US" dirty="0" err="1"/>
              <a:t>Wazna</a:t>
            </a:r>
            <a:r>
              <a:rPr lang="en-US" dirty="0"/>
              <a:t> </a:t>
            </a:r>
            <a:r>
              <a:rPr lang="en-US" dirty="0" err="1"/>
              <a:t>elastycznosc</a:t>
            </a:r>
            <a:endParaRPr lang="en-US" dirty="0"/>
          </a:p>
          <a:p>
            <a:endParaRPr lang="en-US" dirty="0"/>
          </a:p>
          <a:p>
            <a:r>
              <a:rPr lang="en-US" dirty="0" err="1"/>
              <a:t>Kolejna</a:t>
            </a:r>
            <a:r>
              <a:rPr lang="en-US" dirty="0"/>
              <a:t> </a:t>
            </a:r>
            <a:r>
              <a:rPr lang="en-US" dirty="0" err="1"/>
              <a:t>fala</a:t>
            </a:r>
            <a:r>
              <a:rPr lang="en-US" dirty="0"/>
              <a:t> to </a:t>
            </a:r>
            <a:r>
              <a:rPr lang="en-US" dirty="0" err="1"/>
              <a:t>bedzie</a:t>
            </a:r>
            <a:r>
              <a:rPr lang="en-US" dirty="0"/>
              <a:t> </a:t>
            </a:r>
            <a:r>
              <a:rPr lang="en-US" dirty="0" err="1"/>
              <a:t>wiecej</a:t>
            </a:r>
            <a:r>
              <a:rPr lang="en-US" dirty="0"/>
              <a:t> API </a:t>
            </a:r>
            <a:r>
              <a:rPr lang="en-US" dirty="0" err="1"/>
              <a:t>rozmawiajacych</a:t>
            </a:r>
            <a:r>
              <a:rPr lang="en-US" dirty="0"/>
              <a:t> </a:t>
            </a:r>
            <a:r>
              <a:rPr lang="en-US" dirty="0" err="1"/>
              <a:t>ze</a:t>
            </a:r>
            <a:r>
              <a:rPr lang="en-US" dirty="0"/>
              <a:t> soba (</a:t>
            </a:r>
            <a:r>
              <a:rPr lang="en-US" dirty="0" err="1"/>
              <a:t>stad</a:t>
            </a:r>
            <a:r>
              <a:rPr lang="en-US" dirty="0"/>
              <a:t> </a:t>
            </a:r>
            <a:r>
              <a:rPr lang="en-US" dirty="0" err="1"/>
              <a:t>powrot</a:t>
            </a:r>
            <a:r>
              <a:rPr lang="en-US" dirty="0"/>
              <a:t> </a:t>
            </a:r>
            <a:r>
              <a:rPr lang="en-US" dirty="0" err="1"/>
              <a:t>grpc</a:t>
            </a:r>
            <a:r>
              <a:rPr lang="en-US" dirty="0"/>
              <a:t>) I </a:t>
            </a:r>
            <a:r>
              <a:rPr lang="en-US" dirty="0" err="1"/>
              <a:t>automatycznych</a:t>
            </a:r>
            <a:r>
              <a:rPr lang="en-US" dirty="0"/>
              <a:t> API</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9534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Mamy</a:t>
            </a:r>
            <a:r>
              <a:rPr lang="en-US" dirty="0"/>
              <a:t> </a:t>
            </a:r>
            <a:r>
              <a:rPr lang="en-US" dirty="0" err="1"/>
              <a:t>wiec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Niebieski</a:t>
            </a:r>
            <a:r>
              <a:rPr lang="en-US" dirty="0"/>
              <a:t>  -&gt; 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r>
              <a:rPr lang="en-US" dirty="0" err="1"/>
              <a:t>Czerwony</a:t>
            </a:r>
            <a:r>
              <a:rPr lang="en-US" dirty="0"/>
              <a:t> -&gt; query APIs, </a:t>
            </a:r>
            <a:r>
              <a:rPr lang="en-US" dirty="0" err="1"/>
              <a:t>skoncentrowane</a:t>
            </a:r>
            <a:r>
              <a:rPr lang="en-US" dirty="0"/>
              <a:t> </a:t>
            </a:r>
            <a:r>
              <a:rPr lang="en-US" dirty="0" err="1"/>
              <a:t>na</a:t>
            </a:r>
            <a:r>
              <a:rPr lang="en-US" dirty="0"/>
              <a:t> </a:t>
            </a:r>
            <a:r>
              <a:rPr lang="en-US" dirty="0" err="1"/>
              <a:t>danych</a:t>
            </a:r>
            <a:r>
              <a:rPr lang="en-US" dirty="0"/>
              <a:t> I </a:t>
            </a:r>
            <a:r>
              <a:rPr lang="en-US" dirty="0" err="1"/>
              <a:t>oddajace</a:t>
            </a:r>
            <a:r>
              <a:rPr lang="en-US" dirty="0"/>
              <a:t> </a:t>
            </a:r>
            <a:r>
              <a:rPr lang="en-US" dirty="0" err="1"/>
              <a:t>wladze</a:t>
            </a:r>
            <a:r>
              <a:rPr lang="en-US" dirty="0"/>
              <a:t> </a:t>
            </a:r>
            <a:r>
              <a:rPr lang="en-US" dirty="0" err="1"/>
              <a:t>klientom</a:t>
            </a:r>
            <a:endParaRPr lang="en-US" dirty="0"/>
          </a:p>
          <a:p>
            <a:r>
              <a:rPr lang="en-US" dirty="0" err="1"/>
              <a:t>Zielony</a:t>
            </a:r>
            <a:r>
              <a:rPr lang="en-US" dirty="0"/>
              <a:t> -&gt; Web APIs – </a:t>
            </a:r>
            <a:r>
              <a:rPr lang="en-US" dirty="0" err="1"/>
              <a:t>wykorzystujace</a:t>
            </a:r>
            <a:r>
              <a:rPr lang="en-US" dirty="0"/>
              <a:t> </a:t>
            </a:r>
            <a:r>
              <a:rPr lang="en-US" dirty="0" err="1"/>
              <a:t>bardzo</a:t>
            </a:r>
            <a:r>
              <a:rPr lang="en-US" dirty="0"/>
              <a:t> </a:t>
            </a:r>
            <a:r>
              <a:rPr lang="en-US" dirty="0" err="1"/>
              <a:t>mocno</a:t>
            </a:r>
            <a:r>
              <a:rPr lang="en-US" dirty="0"/>
              <a:t> protocol </a:t>
            </a:r>
            <a:r>
              <a:rPr lang="en-US" dirty="0" err="1"/>
              <a:t>sieciowy</a:t>
            </a:r>
            <a:r>
              <a:rPr lang="en-US" dirty="0"/>
              <a:t> </a:t>
            </a:r>
          </a:p>
          <a:p>
            <a:r>
              <a:rPr lang="en-US" dirty="0"/>
              <a:t>         a </a:t>
            </a:r>
            <a:r>
              <a:rPr lang="en-US" dirty="0" err="1"/>
              <a:t>przy</a:t>
            </a:r>
            <a:r>
              <a:rPr lang="en-US" dirty="0"/>
              <a:t> </a:t>
            </a:r>
            <a:r>
              <a:rPr lang="en-US" dirty="0" err="1"/>
              <a:t>okazji</a:t>
            </a:r>
            <a:r>
              <a:rPr lang="en-US" dirty="0"/>
              <a:t> </a:t>
            </a:r>
            <a:r>
              <a:rPr lang="en-US" dirty="0" err="1"/>
              <a:t>sa</a:t>
            </a:r>
            <a:r>
              <a:rPr lang="en-US" dirty="0"/>
              <a:t> one </a:t>
            </a:r>
            <a:r>
              <a:rPr lang="en-US" dirty="0" err="1"/>
              <a:t>obiektowe</a:t>
            </a:r>
            <a:r>
              <a:rPr lang="en-US" dirty="0"/>
              <a:t> – </a:t>
            </a:r>
            <a:r>
              <a:rPr lang="en-US" dirty="0" err="1"/>
              <a:t>resourcowe</a:t>
            </a:r>
            <a:r>
              <a:rPr lang="en-US" dirty="0"/>
              <a:t>, </a:t>
            </a:r>
            <a:r>
              <a:rPr lang="en-US" dirty="0" err="1"/>
              <a:t>opieraja</a:t>
            </a:r>
            <a:r>
              <a:rPr lang="en-US" dirty="0"/>
              <a:t> </a:t>
            </a:r>
            <a:r>
              <a:rPr lang="en-US" dirty="0" err="1"/>
              <a:t>sie</a:t>
            </a:r>
            <a:r>
              <a:rPr lang="en-US" dirty="0"/>
              <a:t> </a:t>
            </a:r>
            <a:r>
              <a:rPr lang="en-US" dirty="0" err="1"/>
              <a:t>na</a:t>
            </a:r>
            <a:r>
              <a:rPr lang="en-US" dirty="0"/>
              <a:t> </a:t>
            </a:r>
            <a:r>
              <a:rPr lang="en-US" dirty="0" err="1"/>
              <a:t>transporcie</a:t>
            </a:r>
            <a:r>
              <a:rPr lang="en-US" dirty="0"/>
              <a:t> </a:t>
            </a:r>
            <a:r>
              <a:rPr lang="en-US" dirty="0" err="1"/>
              <a:t>obiektow</a:t>
            </a:r>
            <a:r>
              <a:rPr lang="en-US" dirty="0"/>
              <a:t> z </a:t>
            </a:r>
            <a:r>
              <a:rPr lang="en-US" dirty="0" err="1"/>
              <a:t>pelnym</a:t>
            </a:r>
            <a:r>
              <a:rPr lang="en-US" dirty="0"/>
              <a:t> </a:t>
            </a:r>
            <a:r>
              <a:rPr lang="en-US" dirty="0" err="1"/>
              <a:t>wykorzystaniem</a:t>
            </a:r>
            <a:r>
              <a:rPr lang="en-US" dirty="0"/>
              <a:t> </a:t>
            </a:r>
            <a:r>
              <a:rPr lang="en-US" dirty="0" err="1"/>
              <a:t>protokolu</a:t>
            </a:r>
            <a:r>
              <a:rPr lang="en-US" dirty="0"/>
              <a:t> </a:t>
            </a:r>
            <a:r>
              <a:rPr lang="en-US" dirty="0" err="1"/>
              <a:t>sieciowego</a:t>
            </a:r>
            <a:r>
              <a:rPr lang="en-US" dirty="0"/>
              <a:t>.</a:t>
            </a:r>
          </a:p>
          <a:p>
            <a:endParaRPr lang="en-US" dirty="0"/>
          </a:p>
          <a:p>
            <a:r>
              <a:rPr lang="en-US" dirty="0"/>
              <a:t>Do </a:t>
            </a:r>
            <a:r>
              <a:rPr lang="en-US" dirty="0" err="1"/>
              <a:t>tego</a:t>
            </a:r>
            <a:r>
              <a:rPr lang="en-US" dirty="0"/>
              <a:t> </a:t>
            </a:r>
            <a:r>
              <a:rPr lang="en-US" dirty="0" err="1"/>
              <a:t>mamy</a:t>
            </a:r>
            <a:r>
              <a:rPr lang="en-US" dirty="0"/>
              <a:t> </a:t>
            </a:r>
            <a:r>
              <a:rPr lang="en-US" dirty="0" err="1"/>
              <a:t>jeszcze</a:t>
            </a:r>
            <a:endParaRPr lang="en-US" dirty="0"/>
          </a:p>
          <a:p>
            <a:r>
              <a:rPr lang="en-US" dirty="0"/>
              <a:t>Flat File System – </a:t>
            </a:r>
            <a:r>
              <a:rPr lang="en-US" dirty="0" err="1"/>
              <a:t>przesylanie</a:t>
            </a:r>
            <a:r>
              <a:rPr lang="en-US" dirty="0"/>
              <a:t> </a:t>
            </a:r>
            <a:r>
              <a:rPr lang="en-US" dirty="0" err="1"/>
              <a:t>plikow</a:t>
            </a:r>
            <a:r>
              <a:rPr lang="en-US" dirty="0"/>
              <a:t>, </a:t>
            </a:r>
            <a:r>
              <a:rPr lang="en-US" dirty="0" err="1"/>
              <a:t>nadal</a:t>
            </a:r>
            <a:r>
              <a:rPr lang="en-US" dirty="0"/>
              <a:t> </a:t>
            </a:r>
            <a:r>
              <a:rPr lang="en-US" dirty="0" err="1"/>
              <a:t>wykorzystywane</a:t>
            </a:r>
            <a:r>
              <a:rPr lang="en-US" dirty="0"/>
              <a:t>.</a:t>
            </a:r>
          </a:p>
          <a:p>
            <a:r>
              <a:rPr lang="en-US" dirty="0" err="1"/>
              <a:t>Fiolet</a:t>
            </a:r>
            <a:r>
              <a:rPr lang="en-US" dirty="0"/>
              <a:t> Streaming – </a:t>
            </a:r>
            <a:r>
              <a:rPr lang="en-US" dirty="0" err="1"/>
              <a:t>tutaj</a:t>
            </a:r>
            <a:r>
              <a:rPr lang="en-US" dirty="0"/>
              <a:t> </a:t>
            </a:r>
            <a:r>
              <a:rPr lang="en-US" dirty="0" err="1"/>
              <a:t>gRPC</a:t>
            </a:r>
            <a:r>
              <a:rPr lang="en-US" dirty="0"/>
              <a:t> </a:t>
            </a:r>
            <a:r>
              <a:rPr lang="en-US" dirty="0" err="1"/>
              <a:t>implementuje</a:t>
            </a:r>
            <a:r>
              <a:rPr lang="en-US" dirty="0"/>
              <a:t> </a:t>
            </a:r>
            <a:r>
              <a:rPr lang="en-US" dirty="0" err="1"/>
              <a:t>obecnie</a:t>
            </a:r>
            <a:r>
              <a:rPr lang="en-US" dirty="0"/>
              <a:t>, a </a:t>
            </a:r>
            <a:r>
              <a:rPr lang="en-US" dirty="0" err="1"/>
              <a:t>wczesniej</a:t>
            </a:r>
            <a:r>
              <a:rPr lang="en-US" dirty="0"/>
              <a:t> </a:t>
            </a:r>
            <a:r>
              <a:rPr lang="en-US" dirty="0" err="1"/>
              <a:t>wiem</a:t>
            </a:r>
            <a:r>
              <a:rPr lang="en-US" dirty="0"/>
              <a:t> </a:t>
            </a:r>
            <a:r>
              <a:rPr lang="en-US" dirty="0" err="1"/>
              <a:t>ze</a:t>
            </a:r>
            <a:r>
              <a:rPr lang="en-US" dirty="0"/>
              <a:t> </a:t>
            </a:r>
            <a:r>
              <a:rPr lang="en-US" dirty="0" err="1"/>
              <a:t>byla</a:t>
            </a:r>
            <a:r>
              <a:rPr lang="en-US" dirty="0"/>
              <a:t> taka </a:t>
            </a:r>
            <a:r>
              <a:rPr lang="en-US" dirty="0" err="1"/>
              <a:t>opcja</a:t>
            </a:r>
            <a:r>
              <a:rPr lang="en-US" dirty="0"/>
              <a:t> w soap. I </a:t>
            </a:r>
            <a:r>
              <a:rPr lang="en-US" dirty="0" err="1"/>
              <a:t>wszystko</a:t>
            </a:r>
            <a:r>
              <a:rPr lang="en-US" dirty="0"/>
              <a:t> co </a:t>
            </a:r>
            <a:r>
              <a:rPr lang="en-US" dirty="0" err="1"/>
              <a:t>oparte</a:t>
            </a:r>
            <a:r>
              <a:rPr lang="en-US" dirty="0"/>
              <a:t> o </a:t>
            </a:r>
            <a:r>
              <a:rPr lang="en-US" dirty="0" err="1"/>
              <a:t>WebSockety</a:t>
            </a:r>
            <a:r>
              <a:rPr lang="en-US" dirty="0"/>
              <a:t> – </a:t>
            </a:r>
            <a:r>
              <a:rPr lang="en-US" dirty="0" err="1"/>
              <a:t>czyli</a:t>
            </a:r>
            <a:r>
              <a:rPr lang="en-US" dirty="0"/>
              <a:t> np </a:t>
            </a:r>
            <a:r>
              <a:rPr lang="en-US" dirty="0" err="1"/>
              <a:t>SignalR</a:t>
            </a:r>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303055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community is small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199600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8/15/2020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8/15/2020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97887"/>
            <a:ext cx="11653521" cy="2205412"/>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n-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Gill Sans MT" panose="020B0502020104020203" pitchFamily="34" charset="0"/>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Gill Sans MT" panose="020B0502020104020203" pitchFamily="34" charset="0"/>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Gill Sans MT" panose="020B0502020104020203" pitchFamily="34" charset="0"/>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http.ca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rface_(computing)"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sensedia.com/en/api/apis-rest-graphql-or-grpc-who-wins-this-game/"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35.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dev.twitter.com/rest/public" TargetMode="External"/><Relationship Id="rId3" Type="http://schemas.openxmlformats.org/officeDocument/2006/relationships/hyperlink" Target="https://github.com/microsoft/api-guidelines" TargetMode="External"/><Relationship Id="rId7" Type="http://schemas.openxmlformats.org/officeDocument/2006/relationships/hyperlink" Target="http://graphql.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json-schema.org/" TargetMode="External"/><Relationship Id="rId11" Type="http://schemas.openxmlformats.org/officeDocument/2006/relationships/hyperlink" Target="https://www.twilio.com/docs/api/rest" TargetMode="External"/><Relationship Id="rId5" Type="http://schemas.openxmlformats.org/officeDocument/2006/relationships/hyperlink" Target="http://jsonapi.org/" TargetMode="External"/><Relationship Id="rId10" Type="http://schemas.openxmlformats.org/officeDocument/2006/relationships/hyperlink" Target="https://stripe.com/docs/api" TargetMode="External"/><Relationship Id="rId4" Type="http://schemas.openxmlformats.org/officeDocument/2006/relationships/hyperlink" Target="https://ionwg.org/" TargetMode="External"/><Relationship Id="rId9" Type="http://schemas.openxmlformats.org/officeDocument/2006/relationships/hyperlink" Target="https://developer.github.com/v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2F30-34BC-41DE-B030-5FE0F6E76AAB}"/>
              </a:ext>
            </a:extLst>
          </p:cNvPr>
          <p:cNvSpPr>
            <a:spLocks noGrp="1"/>
          </p:cNvSpPr>
          <p:nvPr>
            <p:ph type="title"/>
          </p:nvPr>
        </p:nvSpPr>
        <p:spPr/>
        <p:txBody>
          <a:bodyPr/>
          <a:lstStyle/>
          <a:p>
            <a:r>
              <a:rPr lang="en-US" dirty="0"/>
              <a:t>API Styles</a:t>
            </a:r>
          </a:p>
        </p:txBody>
      </p:sp>
      <p:sp>
        <p:nvSpPr>
          <p:cNvPr id="3" name="Text Placeholder 2">
            <a:extLst>
              <a:ext uri="{FF2B5EF4-FFF2-40B4-BE49-F238E27FC236}">
                <a16:creationId xmlns:a16="http://schemas.microsoft.com/office/drawing/2014/main" id="{066263A9-E3C3-41A3-BC9F-DA4743FCF2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74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pic>
        <p:nvPicPr>
          <p:cNvPr id="1026" name="Picture 2" descr="How To Add Swagger-UI to PHP Server Code | by Tatiana Ensslin | Medium">
            <a:extLst>
              <a:ext uri="{FF2B5EF4-FFF2-40B4-BE49-F238E27FC236}">
                <a16:creationId xmlns:a16="http://schemas.microsoft.com/office/drawing/2014/main" id="{BCB30D47-371F-4E88-A165-B8B51718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562" y="659551"/>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pic>
        <p:nvPicPr>
          <p:cNvPr id="2" name="Picture 2" descr="How To Add Swagger-UI to PHP Server Code | by Tatiana Ensslin | Medium">
            <a:extLst>
              <a:ext uri="{FF2B5EF4-FFF2-40B4-BE49-F238E27FC236}">
                <a16:creationId xmlns:a16="http://schemas.microsoft.com/office/drawing/2014/main" id="{53639F6E-3A62-45F1-8572-4579EC33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02" y="63803"/>
            <a:ext cx="1355598" cy="13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p:txBody>
          <a:bodyPr/>
          <a:lstStyle/>
          <a:p>
            <a:pPr>
              <a:lnSpc>
                <a:spcPct val="100000"/>
              </a:lnSpc>
            </a:pPr>
            <a:r>
              <a:rPr lang="en-US" dirty="0">
                <a:solidFill>
                  <a:schemeClr val="bg2">
                    <a:lumMod val="25000"/>
                  </a:schemeClr>
                </a:solidFill>
              </a:rPr>
              <a:t>Stateless</a:t>
            </a:r>
          </a:p>
          <a:p>
            <a:pPr>
              <a:lnSpc>
                <a:spcPct val="100000"/>
              </a:lnSpc>
            </a:pPr>
            <a:r>
              <a:rPr lang="en-US" dirty="0">
                <a:solidFill>
                  <a:schemeClr val="bg2">
                    <a:lumMod val="25000"/>
                  </a:schemeClr>
                </a:solidFill>
              </a:rPr>
              <a:t>Cacheable</a:t>
            </a:r>
          </a:p>
          <a:p>
            <a:pPr>
              <a:lnSpc>
                <a:spcPct val="100000"/>
              </a:lnSpc>
            </a:pPr>
            <a:r>
              <a:rPr lang="en-US" dirty="0">
                <a:solidFill>
                  <a:schemeClr val="bg2">
                    <a:lumMod val="25000"/>
                  </a:schemeClr>
                </a:solidFill>
              </a:rPr>
              <a:t>Uniform interface</a:t>
            </a:r>
          </a:p>
          <a:p>
            <a:pPr lvl="1">
              <a:lnSpc>
                <a:spcPct val="100000"/>
              </a:lnSpc>
            </a:pPr>
            <a:r>
              <a:rPr lang="en-US" dirty="0">
                <a:solidFill>
                  <a:schemeClr val="bg2">
                    <a:lumMod val="25000"/>
                  </a:schemeClr>
                </a:solidFill>
              </a:rPr>
              <a:t>Identification of resources</a:t>
            </a:r>
          </a:p>
          <a:p>
            <a:pPr lvl="1">
              <a:lnSpc>
                <a:spcPct val="100000"/>
              </a:lnSpc>
            </a:pPr>
            <a:r>
              <a:rPr lang="en-US" dirty="0">
                <a:solidFill>
                  <a:schemeClr val="bg2">
                    <a:lumMod val="25000"/>
                  </a:schemeClr>
                </a:solidFill>
              </a:rPr>
              <a:t>Manipulation of resources through representations</a:t>
            </a:r>
          </a:p>
          <a:p>
            <a:pPr lvl="1">
              <a:lnSpc>
                <a:spcPct val="100000"/>
              </a:lnSpc>
            </a:pPr>
            <a:r>
              <a:rPr lang="en-US" dirty="0">
                <a:solidFill>
                  <a:schemeClr val="bg2">
                    <a:lumMod val="25000"/>
                  </a:schemeClr>
                </a:solidFill>
              </a:rPr>
              <a:t>Self-descriptive messages</a:t>
            </a:r>
          </a:p>
          <a:p>
            <a:pPr lvl="1">
              <a:lnSpc>
                <a:spcPct val="100000"/>
              </a:lnSpc>
            </a:pPr>
            <a:r>
              <a:rPr lang="en-US" dirty="0">
                <a:solidFill>
                  <a:schemeClr val="bg2">
                    <a:lumMod val="25000"/>
                  </a:schemeClr>
                </a:solidFill>
              </a:rPr>
              <a:t>Hypermedia and the engine of application state (HATEOAS)</a:t>
            </a:r>
          </a:p>
          <a:p>
            <a:pPr>
              <a:lnSpc>
                <a:spcPct val="100000"/>
              </a:lnSpc>
            </a:pPr>
            <a:r>
              <a:rPr lang="en-US" dirty="0">
                <a:solidFill>
                  <a:schemeClr val="bg2">
                    <a:lumMod val="25000"/>
                  </a:schemeClr>
                </a:solidFill>
              </a:rPr>
              <a:t>Layered system</a:t>
            </a:r>
          </a:p>
          <a:p>
            <a:pPr>
              <a:lnSpc>
                <a:spcPct val="100000"/>
              </a:lnSpc>
            </a:pPr>
            <a:r>
              <a:rPr lang="en-US" dirty="0">
                <a:solidFill>
                  <a:schemeClr val="bg2">
                    <a:lumMod val="25000"/>
                  </a:schemeClr>
                </a:solidFill>
              </a:rPr>
              <a:t>Client-server separation </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
        <p:nvSpPr>
          <p:cNvPr id="4" name="Text Placeholder 3"/>
          <p:cNvSpPr>
            <a:spLocks noGrp="1"/>
          </p:cNvSpPr>
          <p:nvPr>
            <p:ph type="body" sz="quarter" idx="10"/>
          </p:nvPr>
        </p:nvSpPr>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3">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b="1"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b="1"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b="1"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
        <p:nvSpPr>
          <p:cNvPr id="6" name="Title 5">
            <a:extLst>
              <a:ext uri="{FF2B5EF4-FFF2-40B4-BE49-F238E27FC236}">
                <a16:creationId xmlns:a16="http://schemas.microsoft.com/office/drawing/2014/main" id="{44ECB2F7-0E7E-4354-9C9E-39FCFFC419FE}"/>
              </a:ext>
            </a:extLst>
          </p:cNvPr>
          <p:cNvSpPr>
            <a:spLocks noGrp="1"/>
          </p:cNvSpPr>
          <p:nvPr>
            <p:ph type="title"/>
          </p:nvPr>
        </p:nvSpPr>
        <p:spPr/>
        <p:txBody>
          <a:bodyPr/>
          <a:lstStyle/>
          <a:p>
            <a:r>
              <a:rPr lang="en-US" dirty="0">
                <a:solidFill>
                  <a:schemeClr val="bg2">
                    <a:lumMod val="25000"/>
                  </a:schemeClr>
                </a:solidFill>
              </a:rPr>
              <a:t>HTTP REST Verbs</a:t>
            </a:r>
            <a:endParaRPr lang="en-US" dirty="0"/>
          </a:p>
        </p:txBody>
      </p:sp>
    </p:spTree>
    <p:extLst>
      <p:ext uri="{BB962C8B-B14F-4D97-AF65-F5344CB8AC3E}">
        <p14:creationId xmlns:p14="http://schemas.microsoft.com/office/powerpoint/2010/main" val="4902600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DFD37-0699-4492-9B77-A74F0DAA5D46}"/>
              </a:ext>
            </a:extLst>
          </p:cNvPr>
          <p:cNvSpPr>
            <a:spLocks noGrp="1"/>
          </p:cNvSpPr>
          <p:nvPr>
            <p:ph type="body" sz="quarter" idx="10"/>
          </p:nvPr>
        </p:nvSpPr>
        <p:spPr>
          <a:xfrm>
            <a:off x="269239" y="1189177"/>
            <a:ext cx="11653523" cy="5034135"/>
          </a:xfrm>
        </p:spPr>
        <p:txBody>
          <a:bodyPr/>
          <a:lstStyle/>
          <a:p>
            <a:pPr marL="0" indent="0">
              <a:lnSpc>
                <a:spcPct val="120000"/>
              </a:lnSpc>
              <a:buNone/>
            </a:pPr>
            <a:r>
              <a:rPr lang="pl-PL" sz="4000" dirty="0">
                <a:solidFill>
                  <a:schemeClr val="bg2">
                    <a:lumMod val="25000"/>
                  </a:schemeClr>
                </a:solidFill>
                <a:latin typeface="+mn-lt"/>
                <a:cs typeface="Segoe UI" panose="020B0502040204020203" pitchFamily="34" charset="0"/>
              </a:rPr>
              <a:t>1xx:	</a:t>
            </a:r>
            <a:r>
              <a:rPr lang="en-US" sz="4000" dirty="0">
                <a:solidFill>
                  <a:schemeClr val="bg2">
                    <a:lumMod val="25000"/>
                  </a:schemeClr>
                </a:solidFill>
                <a:latin typeface="+mn-lt"/>
                <a:cs typeface="Segoe UI" panose="020B0502040204020203" pitchFamily="34" charset="0"/>
              </a:rPr>
              <a:t>	Information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2xx: 	</a:t>
            </a:r>
            <a:r>
              <a:rPr lang="en-US" sz="4000" dirty="0">
                <a:solidFill>
                  <a:schemeClr val="bg2">
                    <a:lumMod val="25000"/>
                  </a:schemeClr>
                </a:solidFill>
                <a:latin typeface="+mn-lt"/>
                <a:cs typeface="Segoe UI" panose="020B0502040204020203" pitchFamily="34" charset="0"/>
              </a:rPr>
              <a:t>Success</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3xx: 	</a:t>
            </a:r>
            <a:r>
              <a:rPr lang="pl-PL" sz="4000" dirty="0" err="1">
                <a:solidFill>
                  <a:schemeClr val="bg2">
                    <a:lumMod val="25000"/>
                  </a:schemeClr>
                </a:solidFill>
                <a:latin typeface="+mn-lt"/>
                <a:cs typeface="Segoe UI" panose="020B0502040204020203" pitchFamily="34" charset="0"/>
              </a:rPr>
              <a:t>Redirection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4xx: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Client Error – </a:t>
            </a:r>
            <a:r>
              <a:rPr lang="en-US" sz="4000" dirty="0">
                <a:solidFill>
                  <a:schemeClr val="bg2">
                    <a:lumMod val="25000"/>
                  </a:schemeClr>
                </a:solidFill>
                <a:latin typeface="+mn-lt"/>
                <a:cs typeface="Segoe UI" panose="020B0502040204020203" pitchFamily="34" charset="0"/>
              </a:rPr>
              <a:t>You did screw up</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5xx: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Server Error – I </a:t>
            </a:r>
            <a:r>
              <a:rPr lang="pl-PL" sz="4000" dirty="0" err="1">
                <a:solidFill>
                  <a:schemeClr val="bg2">
                    <a:lumMod val="25000"/>
                  </a:schemeClr>
                </a:solidFill>
                <a:latin typeface="+mn-lt"/>
                <a:cs typeface="Segoe UI" panose="020B0502040204020203" pitchFamily="34" charset="0"/>
              </a:rPr>
              <a:t>did</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screw</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up</a:t>
            </a:r>
            <a:endParaRPr lang="en-US" sz="4000" dirty="0">
              <a:solidFill>
                <a:schemeClr val="bg2">
                  <a:lumMod val="25000"/>
                </a:schemeClr>
              </a:solidFill>
              <a:latin typeface="+mn-lt"/>
              <a:cs typeface="Segoe UI" panose="020B0502040204020203" pitchFamily="34" charset="0"/>
            </a:endParaRPr>
          </a:p>
          <a:p>
            <a:pPr marL="0" indent="0">
              <a:buNone/>
            </a:pPr>
            <a:endParaRPr lang="en-US" dirty="0">
              <a:latin typeface="+mn-lt"/>
            </a:endParaRPr>
          </a:p>
        </p:txBody>
      </p:sp>
      <p:sp>
        <p:nvSpPr>
          <p:cNvPr id="4" name="Title 2">
            <a:extLst>
              <a:ext uri="{FF2B5EF4-FFF2-40B4-BE49-F238E27FC236}">
                <a16:creationId xmlns:a16="http://schemas.microsoft.com/office/drawing/2014/main" id="{BCDD8F50-7AEF-4948-8127-EF106151F0E7}"/>
              </a:ext>
            </a:extLst>
          </p:cNvPr>
          <p:cNvSpPr>
            <a:spLocks noGrp="1"/>
          </p:cNvSpPr>
          <p:nvPr>
            <p:ph type="title"/>
          </p:nvPr>
        </p:nvSpPr>
        <p:spPr/>
        <p:txBody>
          <a:bodyPr/>
          <a:lstStyle/>
          <a:p>
            <a:r>
              <a:rPr lang="en-US" dirty="0">
                <a:solidFill>
                  <a:schemeClr val="bg2">
                    <a:lumMod val="25000"/>
                  </a:schemeClr>
                </a:solidFill>
              </a:rPr>
              <a:t>HTTP Status Codes</a:t>
            </a:r>
          </a:p>
        </p:txBody>
      </p:sp>
      <p:sp>
        <p:nvSpPr>
          <p:cNvPr id="8" name="Title 2">
            <a:extLst>
              <a:ext uri="{FF2B5EF4-FFF2-40B4-BE49-F238E27FC236}">
                <a16:creationId xmlns:a16="http://schemas.microsoft.com/office/drawing/2014/main" id="{A4926617-4DD7-499E-9B19-13452B5CE851}"/>
              </a:ext>
            </a:extLst>
          </p:cNvPr>
          <p:cNvSpPr txBox="1">
            <a:spLocks/>
          </p:cNvSpPr>
          <p:nvPr/>
        </p:nvSpPr>
        <p:spPr>
          <a:xfrm>
            <a:off x="266921" y="5773479"/>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a:t>HTTP Status Codes: </a:t>
            </a:r>
            <a:r>
              <a:rPr lang="fr-FR">
                <a:hlinkClick r:id="rId3"/>
              </a:rPr>
              <a:t>https://http.cat/</a:t>
            </a:r>
            <a:endParaRPr lang="fr-FR"/>
          </a:p>
        </p:txBody>
      </p:sp>
    </p:spTree>
    <p:extLst>
      <p:ext uri="{BB962C8B-B14F-4D97-AF65-F5344CB8AC3E}">
        <p14:creationId xmlns:p14="http://schemas.microsoft.com/office/powerpoint/2010/main" val="6970716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25F07-F03F-4E51-AD4B-C12A8DFEFAA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C8F8CC2-AD1B-4AA0-B68E-42257D9497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19EB96-7A27-45F5-848E-84CDB152E0AC}"/>
              </a:ext>
            </a:extLst>
          </p:cNvPr>
          <p:cNvPicPr>
            <a:picLocks noChangeAspect="1"/>
          </p:cNvPicPr>
          <p:nvPr/>
        </p:nvPicPr>
        <p:blipFill>
          <a:blip r:embed="rId3"/>
          <a:stretch>
            <a:fillRect/>
          </a:stretch>
        </p:blipFill>
        <p:spPr>
          <a:xfrm>
            <a:off x="517569" y="1065252"/>
            <a:ext cx="5439886" cy="4351909"/>
          </a:xfrm>
          <a:prstGeom prst="rect">
            <a:avLst/>
          </a:prstGeom>
        </p:spPr>
      </p:pic>
      <p:pic>
        <p:nvPicPr>
          <p:cNvPr id="7" name="Picture 2">
            <a:extLst>
              <a:ext uri="{FF2B5EF4-FFF2-40B4-BE49-F238E27FC236}">
                <a16:creationId xmlns:a16="http://schemas.microsoft.com/office/drawing/2014/main" id="{0131128F-BE13-4AD7-AD50-0D72B4E1E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880" y="1065252"/>
            <a:ext cx="5439886" cy="43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606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AF9B061-8509-4E56-AA0E-6C493D22E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3939D45-7E34-4F8F-887B-EBA489555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1"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11783CF-9D72-400B-A12C-87D28FEC1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03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9547C4A-15E9-4AA9-BE05-6FEC2DC31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0" y="3648940"/>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814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FFAB1-6A99-4307-8305-A15B65CCDD3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2D05EF-7FF2-45DF-BE1B-0447C64B2D99}"/>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4E125C7E-7382-4600-8909-D628C2F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5"/>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6BDD4D8-ECC1-450F-89CA-8C1DBDB4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72" y="2271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45F7FFA-2631-44DB-97B8-ED0B3EA38E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056" y="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84CB611-7D35-4448-A639-41017D84A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 y="342900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8BAFE77B-7603-4148-AD63-1A8E0AC08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014" y="3408468"/>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B0AB98-91E1-4D54-AAB3-28E742ACDE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1018" y="3426035"/>
            <a:ext cx="4255944"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74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0176E-06F7-469B-B1E7-D1BD9AD2EA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40A67DB-98D2-429E-A4F0-88768BBC3446}"/>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43142B04-B162-4572-83E5-509FF3A5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27" y="14219"/>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02AD3E7-73FB-4F94-A5A9-7D550C04F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9" y="3031923"/>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89138959-88AB-4EB8-914F-5AF8E5947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100" y="739343"/>
            <a:ext cx="408986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540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CB397-2B32-4644-B3B4-1C536E3CFD6F}"/>
              </a:ext>
            </a:extLst>
          </p:cNvPr>
          <p:cNvSpPr>
            <a:spLocks noGrp="1"/>
          </p:cNvSpPr>
          <p:nvPr>
            <p:ph type="ctrTitle"/>
          </p:nvPr>
        </p:nvSpPr>
        <p:spPr>
          <a:xfrm>
            <a:off x="598713" y="1122363"/>
            <a:ext cx="11038115" cy="2387600"/>
          </a:xfrm>
        </p:spPr>
        <p:txBody>
          <a:bodyPr/>
          <a:lstStyle/>
          <a:p>
            <a:r>
              <a:rPr lang="en-US" sz="4000" b="0" i="0" dirty="0">
                <a:solidFill>
                  <a:srgbClr val="202122"/>
                </a:solidFill>
                <a:effectLst/>
                <a:latin typeface="Arial" panose="020B0604020202020204" pitchFamily="34" charset="0"/>
              </a:rPr>
              <a:t>An </a:t>
            </a:r>
            <a:r>
              <a:rPr lang="en-US" sz="4000" b="1" i="0" dirty="0">
                <a:solidFill>
                  <a:srgbClr val="202122"/>
                </a:solidFill>
                <a:effectLst/>
                <a:latin typeface="Arial" panose="020B0604020202020204" pitchFamily="34" charset="0"/>
              </a:rPr>
              <a:t>application programming interface</a:t>
            </a:r>
            <a:r>
              <a:rPr lang="en-US" sz="4000" b="0" i="0" dirty="0">
                <a:solidFill>
                  <a:srgbClr val="202122"/>
                </a:solidFill>
                <a:effectLst/>
                <a:latin typeface="Arial" panose="020B0604020202020204" pitchFamily="34" charset="0"/>
              </a:rPr>
              <a:t> (</a:t>
            </a:r>
            <a:r>
              <a:rPr lang="en-US" sz="4000" b="1" i="0" dirty="0">
                <a:solidFill>
                  <a:srgbClr val="202122"/>
                </a:solidFill>
                <a:effectLst/>
                <a:latin typeface="Arial" panose="020B0604020202020204" pitchFamily="34" charset="0"/>
              </a:rPr>
              <a:t>API</a:t>
            </a:r>
            <a:r>
              <a:rPr lang="en-US" sz="4000" b="0" i="0" dirty="0">
                <a:solidFill>
                  <a:srgbClr val="202122"/>
                </a:solidFill>
                <a:effectLst/>
                <a:latin typeface="Arial" panose="020B0604020202020204" pitchFamily="34" charset="0"/>
              </a:rPr>
              <a:t>) is a </a:t>
            </a:r>
            <a:r>
              <a:rPr lang="en-US" sz="4000" b="0" i="0" u="sng" dirty="0">
                <a:solidFill>
                  <a:srgbClr val="0B0080"/>
                </a:solidFill>
                <a:effectLst/>
                <a:latin typeface="Arial" panose="020B0604020202020204" pitchFamily="34" charset="0"/>
                <a:hlinkClick r:id="rId3"/>
              </a:rPr>
              <a:t>computing interface</a:t>
            </a:r>
            <a:r>
              <a:rPr lang="en-US" sz="4000" b="0" i="0" dirty="0">
                <a:solidFill>
                  <a:srgbClr val="202122"/>
                </a:solidFill>
                <a:effectLst/>
                <a:latin typeface="Arial" panose="020B0604020202020204" pitchFamily="34" charset="0"/>
              </a:rPr>
              <a:t> which defines interactions between multiple software intermediaries.</a:t>
            </a:r>
            <a:endParaRPr lang="en-US" sz="4000" dirty="0"/>
          </a:p>
        </p:txBody>
      </p:sp>
      <p:sp>
        <p:nvSpPr>
          <p:cNvPr id="5" name="Subtitle 4">
            <a:extLst>
              <a:ext uri="{FF2B5EF4-FFF2-40B4-BE49-F238E27FC236}">
                <a16:creationId xmlns:a16="http://schemas.microsoft.com/office/drawing/2014/main" id="{5553A75C-EDBB-441D-B249-4E739A4803FA}"/>
              </a:ext>
            </a:extLst>
          </p:cNvPr>
          <p:cNvSpPr>
            <a:spLocks noGrp="1"/>
          </p:cNvSpPr>
          <p:nvPr>
            <p:ph type="subTitle" idx="1"/>
          </p:nvPr>
        </p:nvSpPr>
        <p:spPr>
          <a:xfrm>
            <a:off x="1524000" y="3602038"/>
            <a:ext cx="9144000" cy="683264"/>
          </a:xfrm>
        </p:spPr>
        <p:txBody>
          <a:bodyPr/>
          <a:lstStyle/>
          <a:p>
            <a:r>
              <a:rPr lang="en-US" sz="1800" b="0" i="0" dirty="0">
                <a:solidFill>
                  <a:srgbClr val="202122"/>
                </a:solidFill>
                <a:effectLst/>
                <a:latin typeface="Arial" panose="020B0604020202020204" pitchFamily="34" charset="0"/>
              </a:rPr>
              <a:t>It defines the </a:t>
            </a:r>
            <a:r>
              <a:rPr lang="en-US" sz="1800" b="1" i="0" dirty="0">
                <a:solidFill>
                  <a:srgbClr val="202122"/>
                </a:solidFill>
                <a:effectLst/>
                <a:latin typeface="Arial" panose="020B0604020202020204" pitchFamily="34" charset="0"/>
              </a:rPr>
              <a:t>kinds of calls </a:t>
            </a:r>
            <a:r>
              <a:rPr lang="en-US" sz="1800" b="0" i="0" dirty="0">
                <a:solidFill>
                  <a:srgbClr val="202122"/>
                </a:solidFill>
                <a:effectLst/>
                <a:latin typeface="Arial" panose="020B0604020202020204" pitchFamily="34" charset="0"/>
              </a:rPr>
              <a:t>or requests that can be made, </a:t>
            </a:r>
            <a:r>
              <a:rPr lang="en-US" sz="1800" b="1" i="0" dirty="0">
                <a:solidFill>
                  <a:srgbClr val="202122"/>
                </a:solidFill>
                <a:effectLst/>
                <a:latin typeface="Arial" panose="020B0604020202020204" pitchFamily="34" charset="0"/>
              </a:rPr>
              <a:t>how to make them</a:t>
            </a:r>
            <a:r>
              <a:rPr lang="en-US" sz="1800" b="0" i="0" dirty="0">
                <a:solidFill>
                  <a:srgbClr val="202122"/>
                </a:solidFill>
                <a:effectLst/>
                <a:latin typeface="Arial" panose="020B0604020202020204" pitchFamily="34" charset="0"/>
              </a:rPr>
              <a:t>, the </a:t>
            </a:r>
            <a:r>
              <a:rPr lang="en-US" sz="1800" b="1" i="0" dirty="0">
                <a:solidFill>
                  <a:srgbClr val="202122"/>
                </a:solidFill>
                <a:effectLst/>
                <a:latin typeface="Arial" panose="020B0604020202020204" pitchFamily="34" charset="0"/>
              </a:rPr>
              <a:t>data formats </a:t>
            </a:r>
            <a:r>
              <a:rPr lang="en-US" sz="1800" b="0" i="0" dirty="0">
                <a:solidFill>
                  <a:srgbClr val="202122"/>
                </a:solidFill>
                <a:effectLst/>
                <a:latin typeface="Arial" panose="020B0604020202020204" pitchFamily="34" charset="0"/>
              </a:rPr>
              <a:t>that should be used, the </a:t>
            </a:r>
            <a:r>
              <a:rPr lang="en-US" sz="1800" b="1" i="0" dirty="0">
                <a:solidFill>
                  <a:srgbClr val="202122"/>
                </a:solidFill>
                <a:effectLst/>
                <a:latin typeface="Arial" panose="020B0604020202020204" pitchFamily="34" charset="0"/>
              </a:rPr>
              <a:t>conventions to follow</a:t>
            </a:r>
            <a:r>
              <a:rPr lang="en-US" sz="1800" b="0" i="0" dirty="0">
                <a:solidFill>
                  <a:srgbClr val="202122"/>
                </a:solidFill>
                <a:effectLst/>
                <a:latin typeface="Arial" panose="020B0604020202020204" pitchFamily="34" charset="0"/>
              </a:rPr>
              <a:t>, etc. </a:t>
            </a:r>
          </a:p>
        </p:txBody>
      </p:sp>
    </p:spTree>
    <p:extLst>
      <p:ext uri="{BB962C8B-B14F-4D97-AF65-F5344CB8AC3E}">
        <p14:creationId xmlns:p14="http://schemas.microsoft.com/office/powerpoint/2010/main" val="2434851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123D49-6254-4D53-B7FB-F5ABE5E9B1E2}"/>
              </a:ext>
            </a:extLst>
          </p:cNvPr>
          <p:cNvSpPr txBox="1">
            <a:spLocks/>
          </p:cNvSpPr>
          <p:nvPr/>
        </p:nvSpPr>
        <p:spPr>
          <a:xfrm>
            <a:off x="269238" y="1819870"/>
            <a:ext cx="11653523" cy="18466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REST </a:t>
            </a:r>
            <a:r>
              <a:rPr lang="en-US" sz="5400" b="1" dirty="0">
                <a:solidFill>
                  <a:schemeClr val="tx2">
                    <a:lumMod val="75000"/>
                  </a:schemeClr>
                </a:solidFill>
              </a:rPr>
              <a:t>=&gt; </a:t>
            </a:r>
            <a:r>
              <a:rPr lang="en-US" sz="5400" b="1" dirty="0">
                <a:solidFill>
                  <a:schemeClr val="bg2">
                    <a:lumMod val="25000"/>
                  </a:schemeClr>
                </a:solidFill>
              </a:rPr>
              <a:t>Longevity </a:t>
            </a:r>
            <a:r>
              <a:rPr lang="en-US" sz="5400" b="1" dirty="0">
                <a:solidFill>
                  <a:schemeClr val="tx2">
                    <a:lumMod val="75000"/>
                  </a:schemeClr>
                </a:solidFill>
              </a:rPr>
              <a:t>&amp;</a:t>
            </a:r>
            <a:r>
              <a:rPr lang="en-US" sz="5400" b="1" dirty="0">
                <a:solidFill>
                  <a:schemeClr val="bg2">
                    <a:lumMod val="25000"/>
                  </a:schemeClr>
                </a:solidFill>
              </a:rPr>
              <a:t> </a:t>
            </a:r>
          </a:p>
          <a:p>
            <a:pPr marL="0" indent="0" algn="ctr">
              <a:buFont typeface="Arial" pitchFamily="34" charset="0"/>
              <a:buNone/>
            </a:pPr>
            <a:r>
              <a:rPr lang="en-US" sz="5400" b="1" dirty="0">
                <a:solidFill>
                  <a:schemeClr val="bg2">
                    <a:lumMod val="25000"/>
                  </a:schemeClr>
                </a:solidFill>
              </a:rPr>
              <a:t>Reduced Client-Coupling</a:t>
            </a:r>
          </a:p>
        </p:txBody>
      </p:sp>
    </p:spTree>
    <p:extLst>
      <p:ext uri="{BB962C8B-B14F-4D97-AF65-F5344CB8AC3E}">
        <p14:creationId xmlns:p14="http://schemas.microsoft.com/office/powerpoint/2010/main" val="39522717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77742-1C43-4015-88E4-324E3D1C492D}"/>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4E0EBB46-2308-4AC1-BD2E-90BEB98717B3}"/>
              </a:ext>
            </a:extLst>
          </p:cNvPr>
          <p:cNvSpPr>
            <a:spLocks noGrp="1"/>
          </p:cNvSpPr>
          <p:nvPr>
            <p:ph type="body" sz="quarter" idx="10"/>
          </p:nvPr>
        </p:nvSpPr>
        <p:spPr>
          <a:xfrm>
            <a:off x="269241" y="1189175"/>
            <a:ext cx="5378548" cy="5452775"/>
          </a:xfrm>
        </p:spPr>
        <p:txBody>
          <a:bodyPr/>
          <a:lstStyle/>
          <a:p>
            <a:pPr marL="457200" indent="-457200">
              <a:buFont typeface="Arial" panose="020B0604020202020204" pitchFamily="34" charset="0"/>
              <a:buChar char="•"/>
            </a:pPr>
            <a:r>
              <a:rPr lang="en-US" dirty="0"/>
              <a:t>Decoupled client and server</a:t>
            </a:r>
          </a:p>
          <a:p>
            <a:pPr marL="457200" indent="-457200">
              <a:buFont typeface="Arial" panose="020B0604020202020204" pitchFamily="34" charset="0"/>
              <a:buChar char="•"/>
            </a:pPr>
            <a:r>
              <a:rPr lang="en-US" dirty="0"/>
              <a:t>API can evolve over time</a:t>
            </a:r>
          </a:p>
          <a:p>
            <a:pPr marL="457200" indent="-457200">
              <a:buFont typeface="Arial" panose="020B0604020202020204" pitchFamily="34" charset="0"/>
              <a:buChar char="•"/>
            </a:pPr>
            <a:r>
              <a:rPr lang="en-US" dirty="0"/>
              <a:t>Reuses HTTP</a:t>
            </a:r>
          </a:p>
          <a:p>
            <a:pPr marL="457200" indent="-457200">
              <a:buFont typeface="Arial" panose="020B0604020202020204" pitchFamily="34" charset="0"/>
              <a:buChar char="•"/>
            </a:pPr>
            <a:r>
              <a:rPr lang="en-US" dirty="0"/>
              <a:t>Well known architecture</a:t>
            </a:r>
          </a:p>
          <a:p>
            <a:pPr marL="457200" indent="-457200">
              <a:buFont typeface="Arial" panose="020B0604020202020204" pitchFamily="34" charset="0"/>
              <a:buChar char="•"/>
            </a:pPr>
            <a:r>
              <a:rPr lang="en-US" dirty="0"/>
              <a:t>Self descriptive messages and metadata =&gt; </a:t>
            </a:r>
            <a:br>
              <a:rPr lang="en-US" dirty="0"/>
            </a:br>
            <a:r>
              <a:rPr lang="en-US" dirty="0"/>
              <a:t>great discoverability</a:t>
            </a:r>
          </a:p>
          <a:p>
            <a:pPr marL="457200" indent="-457200">
              <a:buFont typeface="Arial" panose="020B0604020202020204" pitchFamily="34" charset="0"/>
              <a:buChar char="•"/>
            </a:pPr>
            <a:r>
              <a:rPr lang="en-US" dirty="0"/>
              <a:t>Easy versioning</a:t>
            </a:r>
          </a:p>
          <a:p>
            <a:pPr marL="457200" indent="-457200">
              <a:buFont typeface="Arial" panose="020B0604020202020204" pitchFamily="34" charset="0"/>
              <a:buChar char="•"/>
            </a:pPr>
            <a:r>
              <a:rPr lang="en-US" dirty="0"/>
              <a:t>Evolvable</a:t>
            </a:r>
          </a:p>
        </p:txBody>
      </p:sp>
      <p:sp>
        <p:nvSpPr>
          <p:cNvPr id="6" name="Text Placeholder 5">
            <a:extLst>
              <a:ext uri="{FF2B5EF4-FFF2-40B4-BE49-F238E27FC236}">
                <a16:creationId xmlns:a16="http://schemas.microsoft.com/office/drawing/2014/main" id="{04BC0362-6814-4808-94FF-92213D87BD18}"/>
              </a:ext>
            </a:extLst>
          </p:cNvPr>
          <p:cNvSpPr>
            <a:spLocks noGrp="1"/>
          </p:cNvSpPr>
          <p:nvPr>
            <p:ph type="body" sz="quarter" idx="11"/>
          </p:nvPr>
        </p:nvSpPr>
        <p:spPr>
          <a:xfrm>
            <a:off x="6544214" y="1189175"/>
            <a:ext cx="5378548" cy="5452775"/>
          </a:xfrm>
        </p:spPr>
        <p:txBody>
          <a:bodyPr/>
          <a:lstStyle/>
          <a:p>
            <a:pPr marL="457200" indent="-457200">
              <a:buFont typeface="Arial" panose="020B0604020202020204" pitchFamily="34" charset="0"/>
              <a:buChar char="•"/>
            </a:pPr>
            <a:r>
              <a:rPr lang="en-US" dirty="0"/>
              <a:t>No single specification, only architectural guides</a:t>
            </a:r>
          </a:p>
          <a:p>
            <a:pPr marL="457200" indent="-457200">
              <a:buFont typeface="Arial" panose="020B0604020202020204" pitchFamily="34" charset="0"/>
              <a:buChar char="•"/>
            </a:pPr>
            <a:r>
              <a:rPr lang="en-US" dirty="0"/>
              <a:t>Big payloads</a:t>
            </a:r>
          </a:p>
          <a:p>
            <a:pPr marL="457200" indent="-457200">
              <a:buFont typeface="Arial" panose="020B0604020202020204" pitchFamily="34" charset="0"/>
              <a:buChar char="•"/>
            </a:pPr>
            <a:r>
              <a:rPr lang="en-US" dirty="0"/>
              <a:t>Over-fetching</a:t>
            </a:r>
          </a:p>
          <a:p>
            <a:pPr marL="457200" indent="-457200">
              <a:buFont typeface="Arial" panose="020B0604020202020204" pitchFamily="34" charset="0"/>
              <a:buChar char="•"/>
            </a:pPr>
            <a:r>
              <a:rPr lang="en-US" dirty="0"/>
              <a:t>Under-fetching</a:t>
            </a:r>
          </a:p>
          <a:p>
            <a:pPr marL="457200" indent="-457200">
              <a:buFont typeface="Arial" panose="020B0604020202020204" pitchFamily="34" charset="0"/>
              <a:buChar char="•"/>
            </a:pPr>
            <a:r>
              <a:rPr lang="en-US" dirty="0"/>
              <a:t>N+1 requests problem</a:t>
            </a:r>
          </a:p>
          <a:p>
            <a:pPr marL="457200" indent="-457200">
              <a:buFont typeface="Arial" panose="020B0604020202020204" pitchFamily="34" charset="0"/>
              <a:buChar char="•"/>
            </a:pPr>
            <a:r>
              <a:rPr lang="en-US" dirty="0"/>
              <a:t>A lot of </a:t>
            </a:r>
            <a:r>
              <a:rPr lang="en-US" b="1" dirty="0"/>
              <a:t>REST-</a:t>
            </a:r>
            <a:r>
              <a:rPr lang="en-US" b="1" dirty="0" err="1"/>
              <a:t>ish</a:t>
            </a:r>
            <a:r>
              <a:rPr lang="en-US" dirty="0"/>
              <a:t> </a:t>
            </a:r>
            <a:r>
              <a:rPr lang="en-US" dirty="0" err="1"/>
              <a:t>impelemtations</a:t>
            </a:r>
            <a:endParaRPr lang="en-US" dirty="0"/>
          </a:p>
          <a:p>
            <a:pPr marL="457200" indent="-457200">
              <a:buFont typeface="Arial" panose="020B0604020202020204" pitchFamily="34" charset="0"/>
              <a:buChar char="•"/>
            </a:pPr>
            <a:r>
              <a:rPr lang="en-US" dirty="0"/>
              <a:t>No actions, </a:t>
            </a:r>
            <a:br>
              <a:rPr lang="en-US" dirty="0"/>
            </a:br>
            <a:r>
              <a:rPr lang="en-US" dirty="0"/>
              <a:t>no subscriptions</a:t>
            </a:r>
          </a:p>
        </p:txBody>
      </p:sp>
    </p:spTree>
    <p:extLst>
      <p:ext uri="{BB962C8B-B14F-4D97-AF65-F5344CB8AC3E}">
        <p14:creationId xmlns:p14="http://schemas.microsoft.com/office/powerpoint/2010/main" val="12972866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C0217-8C8B-49DB-8BB3-15079433471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89A5AEC4-F7AC-4056-B7CD-7300B762C96D}"/>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5951C25B-B99A-43C7-9245-6D5DC397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967F17-98C0-40C0-AB75-A7CE4EF8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2" y="571499"/>
            <a:ext cx="3571876" cy="2857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2202205-3151-440B-A01D-CC13F0688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884"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4CD3D4-F391-445E-9629-82B0E141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26" y="3906304"/>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7BF5434-E212-42B6-9D80-94EF47BEE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0115"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903731E3-4D69-4EC8-9877-6CE29F1CD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884"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68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pic>
        <p:nvPicPr>
          <p:cNvPr id="3076" name="Picture 4" descr="gRPC Decal – CNCF Store | Get stickers, t-shirts, hoodies, and more">
            <a:extLst>
              <a:ext uri="{FF2B5EF4-FFF2-40B4-BE49-F238E27FC236}">
                <a16:creationId xmlns:a16="http://schemas.microsoft.com/office/drawing/2014/main" id="{5F0A23EA-EA2F-40B3-89F7-C767C1609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7100"/>
            <a:ext cx="4752023" cy="23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20" name="TextBox 19">
            <a:extLst>
              <a:ext uri="{FF2B5EF4-FFF2-40B4-BE49-F238E27FC236}">
                <a16:creationId xmlns:a16="http://schemas.microsoft.com/office/drawing/2014/main" id="{F5C34537-2B19-4F25-AC80-2BE42086082F}"/>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21" name="TextBox 20">
            <a:extLst>
              <a:ext uri="{FF2B5EF4-FFF2-40B4-BE49-F238E27FC236}">
                <a16:creationId xmlns:a16="http://schemas.microsoft.com/office/drawing/2014/main" id="{B51491E8-85EA-4CDD-9F89-C8B0E3E2A9B2}"/>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22" name="Straight Connector 21">
            <a:extLst>
              <a:ext uri="{FF2B5EF4-FFF2-40B4-BE49-F238E27FC236}">
                <a16:creationId xmlns:a16="http://schemas.microsoft.com/office/drawing/2014/main" id="{C48CAFFF-2EDD-4224-B227-0ABCE4A00F8F}"/>
              </a:ext>
            </a:extLst>
          </p:cNvPr>
          <p:cNvCxnSpPr>
            <a:cxnSpLocks/>
            <a:stCxn id="20"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F04E56E-7FD2-448A-B185-1DE2C4C3A143}"/>
              </a:ext>
            </a:extLst>
          </p:cNvPr>
          <p:cNvCxnSpPr>
            <a:cxnSpLocks/>
            <a:stCxn id="21"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 Placeholder 4">
            <a:extLst>
              <a:ext uri="{FF2B5EF4-FFF2-40B4-BE49-F238E27FC236}">
                <a16:creationId xmlns:a16="http://schemas.microsoft.com/office/drawing/2014/main" id="{D926F124-DB97-481C-AD75-D82F28520C45}"/>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HTTP/2 </a:t>
            </a:r>
            <a:r>
              <a:rPr lang="en-US" sz="5400" b="1" dirty="0">
                <a:solidFill>
                  <a:schemeClr val="tx2">
                    <a:lumMod val="75000"/>
                  </a:schemeClr>
                </a:solidFill>
              </a:rPr>
              <a:t>+</a:t>
            </a:r>
            <a:r>
              <a:rPr lang="en-US" sz="5400" b="1" dirty="0">
                <a:solidFill>
                  <a:schemeClr val="bg2">
                    <a:lumMod val="25000"/>
                  </a:schemeClr>
                </a:solidFill>
              </a:rPr>
              <a:t> PROTOBUF </a:t>
            </a:r>
            <a:r>
              <a:rPr lang="en-US" sz="5400" b="1" dirty="0">
                <a:solidFill>
                  <a:schemeClr val="tx2">
                    <a:lumMod val="75000"/>
                  </a:schemeClr>
                </a:solidFill>
              </a:rPr>
              <a:t>= </a:t>
            </a:r>
            <a:r>
              <a:rPr lang="en-US" sz="5400" b="1" dirty="0" err="1">
                <a:solidFill>
                  <a:schemeClr val="bg2">
                    <a:lumMod val="25000"/>
                  </a:schemeClr>
                </a:solidFill>
              </a:rPr>
              <a:t>gRPC</a:t>
            </a:r>
            <a:endParaRPr lang="en-US" sz="5400" b="1" dirty="0">
              <a:solidFill>
                <a:schemeClr val="bg2">
                  <a:lumMod val="25000"/>
                </a:schemeClr>
              </a:solidFill>
            </a:endParaRPr>
          </a:p>
        </p:txBody>
      </p:sp>
      <p:pic>
        <p:nvPicPr>
          <p:cNvPr id="4098" name="Picture 2" descr="gRPC Decal – CNCF Store | Get stickers, t-shirts, hoodies, and more">
            <a:extLst>
              <a:ext uri="{FF2B5EF4-FFF2-40B4-BE49-F238E27FC236}">
                <a16:creationId xmlns:a16="http://schemas.microsoft.com/office/drawing/2014/main" id="{FAE0EBF1-0B9F-45AA-BCBC-322F7080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491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4561540" y="776532"/>
            <a:ext cx="7361219" cy="2382191"/>
          </a:xfrm>
        </p:spPr>
        <p:txBody>
          <a:bodyPr/>
          <a:lstStyle/>
          <a:p>
            <a:r>
              <a:rPr lang="pl-PL" sz="2800" dirty="0" err="1">
                <a:solidFill>
                  <a:schemeClr val="bg2">
                    <a:lumMod val="25000"/>
                  </a:schemeClr>
                </a:solidFill>
              </a:rPr>
              <a:t>Binary</a:t>
            </a:r>
            <a:r>
              <a:rPr lang="pl-PL" sz="2800" dirty="0">
                <a:solidFill>
                  <a:schemeClr val="bg2">
                    <a:lumMod val="25000"/>
                  </a:schemeClr>
                </a:solidFill>
              </a:rPr>
              <a:t> </a:t>
            </a:r>
            <a:r>
              <a:rPr lang="pl-PL" sz="2800" dirty="0" err="1">
                <a:solidFill>
                  <a:schemeClr val="bg2">
                    <a:lumMod val="25000"/>
                  </a:schemeClr>
                </a:solidFill>
              </a:rPr>
              <a:t>communication</a:t>
            </a:r>
            <a:endParaRPr lang="pl-PL" sz="2800" dirty="0">
              <a:solidFill>
                <a:schemeClr val="bg2">
                  <a:lumMod val="25000"/>
                </a:schemeClr>
              </a:solidFill>
            </a:endParaRPr>
          </a:p>
          <a:p>
            <a:r>
              <a:rPr lang="pl-PL" sz="2800" dirty="0" err="1">
                <a:solidFill>
                  <a:schemeClr val="bg2">
                    <a:lumMod val="25000"/>
                  </a:schemeClr>
                </a:solidFill>
              </a:rPr>
              <a:t>Secure</a:t>
            </a:r>
            <a:r>
              <a:rPr lang="pl-PL" sz="2800" dirty="0">
                <a:solidFill>
                  <a:schemeClr val="bg2">
                    <a:lumMod val="25000"/>
                  </a:schemeClr>
                </a:solidFill>
              </a:rPr>
              <a:t> by </a:t>
            </a:r>
            <a:r>
              <a:rPr lang="pl-PL" sz="2800" dirty="0" err="1">
                <a:solidFill>
                  <a:schemeClr val="bg2">
                    <a:lumMod val="25000"/>
                  </a:schemeClr>
                </a:solidFill>
              </a:rPr>
              <a:t>default</a:t>
            </a:r>
            <a:r>
              <a:rPr lang="pl-PL" sz="2800" dirty="0">
                <a:solidFill>
                  <a:schemeClr val="bg2">
                    <a:lumMod val="25000"/>
                  </a:schemeClr>
                </a:solidFill>
              </a:rPr>
              <a:t> (</a:t>
            </a:r>
            <a:r>
              <a:rPr lang="pl-PL" sz="2800" dirty="0" err="1">
                <a:solidFill>
                  <a:schemeClr val="bg2">
                    <a:lumMod val="25000"/>
                  </a:schemeClr>
                </a:solidFill>
              </a:rPr>
              <a:t>requires</a:t>
            </a:r>
            <a:r>
              <a:rPr lang="pl-PL" sz="2800" dirty="0">
                <a:solidFill>
                  <a:schemeClr val="bg2">
                    <a:lumMod val="25000"/>
                  </a:schemeClr>
                </a:solidFill>
              </a:rPr>
              <a:t> HTTP/2, TLS, SSL)</a:t>
            </a:r>
          </a:p>
          <a:p>
            <a:r>
              <a:rPr lang="pl-PL" sz="2800" dirty="0" err="1">
                <a:solidFill>
                  <a:schemeClr val="bg2">
                    <a:lumMod val="25000"/>
                  </a:schemeClr>
                </a:solidFill>
              </a:rPr>
              <a:t>Uni</a:t>
            </a:r>
            <a:r>
              <a:rPr lang="pl-PL" sz="2800" dirty="0">
                <a:solidFill>
                  <a:schemeClr val="bg2">
                    <a:lumMod val="25000"/>
                  </a:schemeClr>
                </a:solidFill>
              </a:rPr>
              <a:t> and Bi </a:t>
            </a:r>
            <a:r>
              <a:rPr lang="pl-PL" sz="2800" dirty="0" err="1">
                <a:solidFill>
                  <a:schemeClr val="bg2">
                    <a:lumMod val="25000"/>
                  </a:schemeClr>
                </a:solidFill>
              </a:rPr>
              <a:t>directional</a:t>
            </a:r>
            <a:r>
              <a:rPr lang="pl-PL" sz="2800" dirty="0">
                <a:solidFill>
                  <a:schemeClr val="bg2">
                    <a:lumMod val="25000"/>
                  </a:schemeClr>
                </a:solidFill>
              </a:rPr>
              <a:t> streaming</a:t>
            </a:r>
          </a:p>
          <a:p>
            <a:endParaRPr lang="en-US" sz="2800"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7" name="TextBox 6">
            <a:extLst>
              <a:ext uri="{FF2B5EF4-FFF2-40B4-BE49-F238E27FC236}">
                <a16:creationId xmlns:a16="http://schemas.microsoft.com/office/drawing/2014/main" id="{ED3F647F-4ED3-44D1-984E-E054C04715CB}"/>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8" name="TextBox 7">
            <a:extLst>
              <a:ext uri="{FF2B5EF4-FFF2-40B4-BE49-F238E27FC236}">
                <a16:creationId xmlns:a16="http://schemas.microsoft.com/office/drawing/2014/main" id="{0A6DB7E6-EE20-42F9-9598-5B271B2B9B4A}"/>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9" name="Straight Connector 8">
            <a:extLst>
              <a:ext uri="{FF2B5EF4-FFF2-40B4-BE49-F238E27FC236}">
                <a16:creationId xmlns:a16="http://schemas.microsoft.com/office/drawing/2014/main" id="{FC2AF314-06B3-416D-9B21-9214FF45C899}"/>
              </a:ext>
            </a:extLst>
          </p:cNvPr>
          <p:cNvCxnSpPr>
            <a:cxnSpLocks/>
            <a:stCxn id="7"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B9E15A1-0066-462A-AB97-E480001B86A2}"/>
              </a:ext>
            </a:extLst>
          </p:cNvPr>
          <p:cNvCxnSpPr>
            <a:cxnSpLocks/>
            <a:stCxn id="8"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Placeholder 4">
            <a:extLst>
              <a:ext uri="{FF2B5EF4-FFF2-40B4-BE49-F238E27FC236}">
                <a16:creationId xmlns:a16="http://schemas.microsoft.com/office/drawing/2014/main" id="{F1D33253-5D18-49E1-A371-A319563AE808}"/>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a:solidFill>
                  <a:schemeClr val="bg2">
                    <a:lumMod val="25000"/>
                  </a:schemeClr>
                </a:solidFill>
              </a:rPr>
              <a:t>HTTP/2 </a:t>
            </a:r>
            <a:r>
              <a:rPr lang="en-US" sz="5400" b="1">
                <a:solidFill>
                  <a:schemeClr val="tx2">
                    <a:lumMod val="75000"/>
                  </a:schemeClr>
                </a:solidFill>
              </a:rPr>
              <a:t>+</a:t>
            </a:r>
            <a:r>
              <a:rPr lang="en-US" sz="5400" b="1">
                <a:solidFill>
                  <a:schemeClr val="bg2">
                    <a:lumMod val="25000"/>
                  </a:schemeClr>
                </a:solidFill>
              </a:rPr>
              <a:t> PROTOBUF </a:t>
            </a:r>
            <a:r>
              <a:rPr lang="en-US" sz="5400" b="1">
                <a:solidFill>
                  <a:schemeClr val="tx2">
                    <a:lumMod val="75000"/>
                  </a:schemeClr>
                </a:solidFill>
              </a:rPr>
              <a:t>= </a:t>
            </a:r>
            <a:r>
              <a:rPr lang="en-US" sz="5400" b="1">
                <a:solidFill>
                  <a:schemeClr val="bg2">
                    <a:lumMod val="25000"/>
                  </a:schemeClr>
                </a:solidFill>
              </a:rPr>
              <a:t>gRPC</a:t>
            </a:r>
            <a:endParaRPr lang="en-US" sz="5400" b="1" dirty="0">
              <a:solidFill>
                <a:schemeClr val="bg2">
                  <a:lumMod val="25000"/>
                </a:schemeClr>
              </a:solidFill>
            </a:endParaRPr>
          </a:p>
        </p:txBody>
      </p:sp>
      <p:sp>
        <p:nvSpPr>
          <p:cNvPr id="12" name="Text Placeholder 4">
            <a:extLst>
              <a:ext uri="{FF2B5EF4-FFF2-40B4-BE49-F238E27FC236}">
                <a16:creationId xmlns:a16="http://schemas.microsoft.com/office/drawing/2014/main" id="{F3B7F742-2C15-40E0-9764-C656D3AA98AA}"/>
              </a:ext>
            </a:extLst>
          </p:cNvPr>
          <p:cNvSpPr txBox="1">
            <a:spLocks/>
          </p:cNvSpPr>
          <p:nvPr/>
        </p:nvSpPr>
        <p:spPr>
          <a:xfrm>
            <a:off x="5935189" y="5151480"/>
            <a:ext cx="6583382"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sz="2800" dirty="0" err="1">
                <a:solidFill>
                  <a:schemeClr val="bg2">
                    <a:lumMod val="25000"/>
                  </a:schemeClr>
                </a:solidFill>
              </a:rPr>
              <a:t>Contract-based</a:t>
            </a:r>
            <a:endParaRPr lang="pl-PL" sz="2800" dirty="0">
              <a:solidFill>
                <a:schemeClr val="bg2">
                  <a:lumMod val="25000"/>
                </a:schemeClr>
              </a:solidFill>
            </a:endParaRPr>
          </a:p>
          <a:p>
            <a:r>
              <a:rPr lang="pl-PL" sz="2800" dirty="0" err="1">
                <a:solidFill>
                  <a:schemeClr val="bg2">
                    <a:lumMod val="25000"/>
                  </a:schemeClr>
                </a:solidFill>
              </a:rPr>
              <a:t>Available</a:t>
            </a:r>
            <a:r>
              <a:rPr lang="pl-PL" sz="2800" dirty="0">
                <a:solidFill>
                  <a:schemeClr val="bg2">
                    <a:lumMod val="25000"/>
                  </a:schemeClr>
                </a:solidFill>
              </a:rPr>
              <a:t> </a:t>
            </a:r>
            <a:r>
              <a:rPr lang="pl-PL" sz="2800" dirty="0" err="1">
                <a:solidFill>
                  <a:schemeClr val="bg2">
                    <a:lumMod val="25000"/>
                  </a:schemeClr>
                </a:solidFill>
              </a:rPr>
              <a:t>across</a:t>
            </a:r>
            <a:r>
              <a:rPr lang="pl-PL" sz="2800" dirty="0">
                <a:solidFill>
                  <a:schemeClr val="bg2">
                    <a:lumMod val="25000"/>
                  </a:schemeClr>
                </a:solidFill>
              </a:rPr>
              <a:t> </a:t>
            </a:r>
            <a:r>
              <a:rPr lang="pl-PL" sz="2800" dirty="0" err="1">
                <a:solidFill>
                  <a:schemeClr val="bg2">
                    <a:lumMod val="25000"/>
                  </a:schemeClr>
                </a:solidFill>
              </a:rPr>
              <a:t>ecosystems</a:t>
            </a:r>
            <a:endParaRPr lang="pl-PL" sz="2800" dirty="0">
              <a:solidFill>
                <a:schemeClr val="bg2">
                  <a:lumMod val="25000"/>
                </a:schemeClr>
              </a:solidFill>
            </a:endParaRPr>
          </a:p>
          <a:p>
            <a:endParaRPr lang="en-US" sz="2800" dirty="0">
              <a:solidFill>
                <a:schemeClr val="bg2">
                  <a:lumMod val="25000"/>
                </a:schemeClr>
              </a:solidFill>
            </a:endParaRPr>
          </a:p>
        </p:txBody>
      </p:sp>
      <p:pic>
        <p:nvPicPr>
          <p:cNvPr id="2" name="Picture 2" descr="gRPC Decal – CNCF Store | Get stickers, t-shirts, hoodies, and more">
            <a:extLst>
              <a:ext uri="{FF2B5EF4-FFF2-40B4-BE49-F238E27FC236}">
                <a16:creationId xmlns:a16="http://schemas.microsoft.com/office/drawing/2014/main" id="{06652BDB-91C8-4B10-B972-8A3D3871B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28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3261855"/>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a:t>
            </a:r>
            <a:br>
              <a:rPr lang="en-US" dirty="0">
                <a:solidFill>
                  <a:schemeClr val="bg2">
                    <a:lumMod val="25000"/>
                  </a:schemeClr>
                </a:solidFill>
              </a:rPr>
            </a:br>
            <a:r>
              <a:rPr lang="pl-PL" dirty="0" err="1">
                <a:solidFill>
                  <a:schemeClr val="bg2">
                    <a:lumMod val="25000"/>
                  </a:schemeClr>
                </a:solidFill>
              </a:rPr>
              <a:t>communication</a:t>
            </a:r>
            <a:endParaRPr lang="en-US" dirty="0">
              <a:solidFill>
                <a:schemeClr val="bg2">
                  <a:lumMod val="25000"/>
                </a:schemeClr>
              </a:solidFill>
            </a:endParaRPr>
          </a:p>
          <a:p>
            <a:r>
              <a:rPr lang="en-US" dirty="0">
                <a:solidFill>
                  <a:schemeClr val="bg2">
                    <a:lumMod val="25000"/>
                  </a:schemeClr>
                </a:solidFill>
              </a:rPr>
              <a:t>Across ecosystems</a:t>
            </a: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pic>
        <p:nvPicPr>
          <p:cNvPr id="5" name="Picture 4">
            <a:extLst>
              <a:ext uri="{FF2B5EF4-FFF2-40B4-BE49-F238E27FC236}">
                <a16:creationId xmlns:a16="http://schemas.microsoft.com/office/drawing/2014/main" id="{6E219534-4D27-4086-AEB6-B7176FA3637D}"/>
              </a:ext>
            </a:extLst>
          </p:cNvPr>
          <p:cNvPicPr>
            <a:picLocks noChangeAspect="1"/>
          </p:cNvPicPr>
          <p:nvPr/>
        </p:nvPicPr>
        <p:blipFill>
          <a:blip r:embed="rId3"/>
          <a:stretch>
            <a:fillRect/>
          </a:stretch>
        </p:blipFill>
        <p:spPr>
          <a:xfrm>
            <a:off x="4882933" y="2118311"/>
            <a:ext cx="7605128" cy="4739689"/>
          </a:xfrm>
          <a:prstGeom prst="rect">
            <a:avLst/>
          </a:prstGeom>
        </p:spPr>
      </p:pic>
    </p:spTree>
    <p:extLst>
      <p:ext uri="{BB962C8B-B14F-4D97-AF65-F5344CB8AC3E}">
        <p14:creationId xmlns:p14="http://schemas.microsoft.com/office/powerpoint/2010/main" val="24795749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668182"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9" name="Diagram 18" descr="Placeholder Timeline&#10;">
            <a:extLst>
              <a:ext uri="{FF2B5EF4-FFF2-40B4-BE49-F238E27FC236}">
                <a16:creationId xmlns:a16="http://schemas.microsoft.com/office/drawing/2014/main" id="{B9310027-D57A-4223-9595-CB5386BB312D}"/>
              </a:ext>
            </a:extLst>
          </p:cNvPr>
          <p:cNvGraphicFramePr/>
          <p:nvPr>
            <p:extLst>
              <p:ext uri="{D42A27DB-BD31-4B8C-83A1-F6EECF244321}">
                <p14:modId xmlns:p14="http://schemas.microsoft.com/office/powerpoint/2010/main" val="320344884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
            <a:extLst>
              <a:ext uri="{FF2B5EF4-FFF2-40B4-BE49-F238E27FC236}">
                <a16:creationId xmlns:a16="http://schemas.microsoft.com/office/drawing/2014/main" id="{9975769F-879A-4869-8216-6775907633B8}"/>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Dawn of distributed computing</a:t>
            </a:r>
          </a:p>
        </p:txBody>
      </p:sp>
    </p:spTree>
    <p:extLst>
      <p:ext uri="{BB962C8B-B14F-4D97-AF65-F5344CB8AC3E}">
        <p14:creationId xmlns:p14="http://schemas.microsoft.com/office/powerpoint/2010/main" val="20268749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D9D9D9"/>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9D9D9"/>
                </a:solidFill>
                <a:effectLst/>
                <a:latin typeface="Courier New" panose="02070309020205020404" pitchFamily="49" charset="0"/>
              </a:rPr>
              <a:t>service</a:t>
            </a:r>
            <a:r>
              <a:rPr kumimoji="0" lang="en-US" altLang="en-US" sz="2800" b="0" i="0" u="none" strike="noStrike" cap="none" normalizeH="0" baseline="0" dirty="0">
                <a:ln>
                  <a:noFill/>
                </a:ln>
                <a:solidFill>
                  <a:srgbClr val="D9D9D9"/>
                </a:solidFill>
                <a:effectLst/>
                <a:latin typeface="Courier New" panose="02070309020205020404" pitchFamily="49" charset="0"/>
              </a:rPr>
              <a:t> Greeter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D9D9D9"/>
                </a:solidFill>
                <a:effectLst/>
                <a:latin typeface="Courier New" panose="02070309020205020404" pitchFamily="49" charset="0"/>
              </a:rPr>
              <a:t>   </a:t>
            </a:r>
            <a:r>
              <a:rPr kumimoji="0" lang="en-US" altLang="en-US" sz="2800" b="0" i="1" u="none" strike="noStrike" cap="none" normalizeH="0" baseline="0" dirty="0">
                <a:ln>
                  <a:noFill/>
                </a:ln>
                <a:solidFill>
                  <a:srgbClr val="D9D9D9"/>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err="1">
                <a:ln>
                  <a:noFill/>
                </a:ln>
                <a:solidFill>
                  <a:srgbClr val="D9D9D9"/>
                </a:solidFill>
                <a:effectLst/>
                <a:latin typeface="Courier New" panose="02070309020205020404" pitchFamily="49" charset="0"/>
              </a:rPr>
              <a:t>rpc</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SayHello</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HelloRequest</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a:ln>
                  <a:noFill/>
                </a:ln>
                <a:solidFill>
                  <a:srgbClr val="D9D9D9"/>
                </a:solidFill>
                <a:effectLst/>
                <a:latin typeface="Courier New" panose="02070309020205020404" pitchFamily="49" charset="0"/>
              </a:rPr>
              <a:t>returns</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HelloReply</a:t>
            </a:r>
            <a:r>
              <a:rPr kumimoji="0" lang="en-US" altLang="en-US" sz="2800" b="0" i="0" u="none" strike="noStrike" cap="none" normalizeH="0" baseline="0" dirty="0">
                <a:ln>
                  <a:noFill/>
                </a:ln>
                <a:solidFill>
                  <a:srgbClr val="D9D9D9"/>
                </a:solidFill>
                <a:effectLst/>
                <a:latin typeface="Courier New" panose="02070309020205020404" pitchFamily="49" charset="0"/>
              </a:rPr>
              <a:t>)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9D9D9"/>
                </a:solidFill>
                <a:effectLst/>
                <a:latin typeface="Courier New" panose="02070309020205020404" pitchFamily="49" charset="0"/>
              </a:rPr>
              <a:t>}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1768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34FEF-2A63-4ECA-89CB-DBB19457D809}"/>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2C45D45B-3BAD-4669-892C-EB7E6934C090}"/>
              </a:ext>
            </a:extLst>
          </p:cNvPr>
          <p:cNvSpPr>
            <a:spLocks noGrp="1"/>
          </p:cNvSpPr>
          <p:nvPr>
            <p:ph type="body" sz="quarter" idx="10"/>
          </p:nvPr>
        </p:nvSpPr>
        <p:spPr>
          <a:xfrm>
            <a:off x="269241" y="1189175"/>
            <a:ext cx="5378548" cy="3253198"/>
          </a:xfrm>
        </p:spPr>
        <p:txBody>
          <a:bodyPr/>
          <a:lstStyle/>
          <a:p>
            <a:pPr marL="457200" indent="-457200">
              <a:buFont typeface="Arial" panose="020B0604020202020204" pitchFamily="34" charset="0"/>
              <a:buChar char="•"/>
            </a:pPr>
            <a:r>
              <a:rPr lang="en-US" dirty="0"/>
              <a:t>Simple and easy to understand</a:t>
            </a:r>
          </a:p>
          <a:p>
            <a:pPr marL="457200" indent="-457200">
              <a:buFont typeface="Arial" panose="020B0604020202020204" pitchFamily="34" charset="0"/>
              <a:buChar char="•"/>
            </a:pPr>
            <a:r>
              <a:rPr lang="en-US" dirty="0"/>
              <a:t>Autogenerated from </a:t>
            </a:r>
            <a:r>
              <a:rPr lang="en-US" b="1" dirty="0" err="1"/>
              <a:t>protobuf</a:t>
            </a:r>
            <a:endParaRPr lang="en-US" b="1" dirty="0"/>
          </a:p>
          <a:p>
            <a:pPr marL="457200" indent="-457200">
              <a:buFont typeface="Arial" panose="020B0604020202020204" pitchFamily="34" charset="0"/>
              <a:buChar char="•"/>
            </a:pPr>
            <a:r>
              <a:rPr lang="en-US" dirty="0"/>
              <a:t>Lightweight payloads</a:t>
            </a:r>
          </a:p>
          <a:p>
            <a:pPr marL="457200" indent="-457200">
              <a:buFont typeface="Arial" panose="020B0604020202020204" pitchFamily="34" charset="0"/>
              <a:buChar char="•"/>
            </a:pPr>
            <a:r>
              <a:rPr lang="en-US" dirty="0"/>
              <a:t>High performance</a:t>
            </a:r>
          </a:p>
        </p:txBody>
      </p:sp>
      <p:sp>
        <p:nvSpPr>
          <p:cNvPr id="6" name="Text Placeholder 5">
            <a:extLst>
              <a:ext uri="{FF2B5EF4-FFF2-40B4-BE49-F238E27FC236}">
                <a16:creationId xmlns:a16="http://schemas.microsoft.com/office/drawing/2014/main" id="{17C06D60-3046-471F-A774-577ECE140ADE}"/>
              </a:ext>
            </a:extLst>
          </p:cNvPr>
          <p:cNvSpPr>
            <a:spLocks noGrp="1"/>
          </p:cNvSpPr>
          <p:nvPr>
            <p:ph type="body" sz="quarter" idx="11"/>
          </p:nvPr>
        </p:nvSpPr>
        <p:spPr>
          <a:xfrm>
            <a:off x="6544214" y="1189175"/>
            <a:ext cx="5378548" cy="3993401"/>
          </a:xfrm>
        </p:spPr>
        <p:txBody>
          <a:bodyPr/>
          <a:lstStyle/>
          <a:p>
            <a:pPr marL="457200" indent="-457200">
              <a:buFont typeface="Arial" panose="020B0604020202020204" pitchFamily="34" charset="0"/>
              <a:buChar char="•"/>
            </a:pPr>
            <a:r>
              <a:rPr lang="en-US" dirty="0"/>
              <a:t>Tight coupling</a:t>
            </a:r>
          </a:p>
          <a:p>
            <a:pPr marL="457200" indent="-457200">
              <a:buFont typeface="Arial" panose="020B0604020202020204" pitchFamily="34" charset="0"/>
              <a:buChar char="•"/>
            </a:pPr>
            <a:r>
              <a:rPr lang="en-US" dirty="0"/>
              <a:t>Low discoverability</a:t>
            </a:r>
          </a:p>
          <a:p>
            <a:pPr marL="457200" indent="-457200">
              <a:buFont typeface="Arial" panose="020B0604020202020204" pitchFamily="34" charset="0"/>
              <a:buChar char="•"/>
            </a:pPr>
            <a:r>
              <a:rPr lang="en-US" dirty="0"/>
              <a:t>Function explosion </a:t>
            </a:r>
          </a:p>
          <a:p>
            <a:pPr marL="684409" lvl="2" indent="-457200">
              <a:buFont typeface="Arial" panose="020B0604020202020204" pitchFamily="34" charset="0"/>
              <a:buChar char="•"/>
            </a:pPr>
            <a:r>
              <a:rPr lang="en-US" sz="2800" dirty="0">
                <a:latin typeface="+mj-lt"/>
              </a:rPr>
              <a:t>Easy to add new function</a:t>
            </a:r>
          </a:p>
          <a:p>
            <a:pPr marL="684409" lvl="2" indent="-457200">
              <a:buFont typeface="Arial" panose="020B0604020202020204" pitchFamily="34" charset="0"/>
              <a:buChar char="•"/>
            </a:pPr>
            <a:r>
              <a:rPr lang="en-US" sz="2800" dirty="0">
                <a:latin typeface="+mj-lt"/>
              </a:rPr>
              <a:t>Add new function for </a:t>
            </a:r>
            <a:r>
              <a:rPr lang="en-US" sz="2800" b="1" dirty="0">
                <a:latin typeface="+mj-lt"/>
              </a:rPr>
              <a:t>everything</a:t>
            </a:r>
          </a:p>
          <a:p>
            <a:pPr marL="457200" lvl="1" indent="-457200">
              <a:buFont typeface="Arial" panose="020B0604020202020204" pitchFamily="34" charset="0"/>
              <a:buChar char="•"/>
            </a:pPr>
            <a:r>
              <a:rPr lang="en-US" sz="2800" dirty="0">
                <a:latin typeface="+mj-lt"/>
              </a:rPr>
              <a:t>Not all types make sense in .NET</a:t>
            </a:r>
          </a:p>
        </p:txBody>
      </p:sp>
    </p:spTree>
    <p:extLst>
      <p:ext uri="{BB962C8B-B14F-4D97-AF65-F5344CB8AC3E}">
        <p14:creationId xmlns:p14="http://schemas.microsoft.com/office/powerpoint/2010/main" val="35171764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pic>
        <p:nvPicPr>
          <p:cNvPr id="5122" name="Picture 2" descr="The power of GraphQL directives - {Callstack} Blog">
            <a:extLst>
              <a:ext uri="{FF2B5EF4-FFF2-40B4-BE49-F238E27FC236}">
                <a16:creationId xmlns:a16="http://schemas.microsoft.com/office/drawing/2014/main" id="{7AA9350A-E537-4A86-A271-375653FC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9" y="1288644"/>
            <a:ext cx="4652784" cy="2326392"/>
          </a:xfrm>
          <a:prstGeom prst="rect">
            <a:avLst/>
          </a:prstGeom>
          <a:noFill/>
          <a:effectLst>
            <a:glow rad="850900">
              <a:schemeClr val="bg1"/>
            </a:glow>
            <a:outerShdw blurRad="50800" dist="38100" dir="2700000" algn="t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3" name="Picture 2" descr="The power of GraphQL directives - {Callstack} Blog">
            <a:extLst>
              <a:ext uri="{FF2B5EF4-FFF2-40B4-BE49-F238E27FC236}">
                <a16:creationId xmlns:a16="http://schemas.microsoft.com/office/drawing/2014/main" id="{EB9AAD82-EB56-4717-9FF5-8C31865A9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662" y="1300716"/>
            <a:ext cx="4652784" cy="2326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105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5826761" cy="5299912"/>
          </a:xfrm>
        </p:spPr>
        <p:txBody>
          <a:bodyPr/>
          <a:lstStyle/>
          <a:p>
            <a:pPr marL="0" indent="0">
              <a:buNone/>
            </a:pPr>
            <a:r>
              <a:rPr lang="en-US" sz="4400" dirty="0"/>
              <a:t>Ask for exactly </a:t>
            </a:r>
          </a:p>
          <a:p>
            <a:pPr marL="0" indent="0">
              <a:buNone/>
            </a:pPr>
            <a:r>
              <a:rPr lang="en-US" sz="4400" dirty="0"/>
              <a:t>what you want</a:t>
            </a:r>
          </a:p>
          <a:p>
            <a:pPr marL="0" indent="0">
              <a:buNone/>
            </a:pPr>
            <a:endParaRPr lang="en-US" sz="4400" dirty="0"/>
          </a:p>
          <a:p>
            <a:pPr marL="0" indent="0">
              <a:buNone/>
            </a:pPr>
            <a:r>
              <a:rPr lang="en-US" sz="4000" dirty="0" err="1"/>
              <a:t>GraphQL</a:t>
            </a:r>
            <a:r>
              <a:rPr lang="en-US" sz="4000" dirty="0"/>
              <a:t> is </a:t>
            </a:r>
            <a:br>
              <a:rPr lang="en-US" sz="4000" dirty="0"/>
            </a:br>
            <a:r>
              <a:rPr lang="en-US" sz="4000" dirty="0"/>
              <a:t>a </a:t>
            </a:r>
            <a:r>
              <a:rPr lang="en-US" sz="4000" b="1" dirty="0"/>
              <a:t>query language </a:t>
            </a:r>
            <a:r>
              <a:rPr lang="en-US" sz="4000" dirty="0"/>
              <a:t>that solves the issue with </a:t>
            </a:r>
            <a:br>
              <a:rPr lang="en-US" sz="4000" dirty="0"/>
            </a:br>
            <a:r>
              <a:rPr lang="en-US" sz="4000" dirty="0"/>
              <a:t>over/under-</a:t>
            </a:r>
            <a:r>
              <a:rPr lang="en-US" sz="4000" dirty="0" err="1"/>
              <a:t>feching</a:t>
            </a:r>
            <a:endParaRPr lang="en-US" sz="4000" dirty="0"/>
          </a:p>
          <a:p>
            <a:pPr marL="0" indent="0">
              <a:buNone/>
            </a:pPr>
            <a:endParaRPr lang="en-US" sz="4000"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pic>
        <p:nvPicPr>
          <p:cNvPr id="6146" name="Picture 2" descr="Demystify GraphQL - Knoldus Blogs">
            <a:extLst>
              <a:ext uri="{FF2B5EF4-FFF2-40B4-BE49-F238E27FC236}">
                <a16:creationId xmlns:a16="http://schemas.microsoft.com/office/drawing/2014/main" id="{6DFCE2DD-F7AA-4AF4-83E1-C0450478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3" y="37180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057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E122A-1D40-46FD-8E23-876F17E8B205}"/>
              </a:ext>
            </a:extLst>
          </p:cNvPr>
          <p:cNvSpPr>
            <a:spLocks noGrp="1"/>
          </p:cNvSpPr>
          <p:nvPr>
            <p:ph type="body" sz="quarter" idx="10"/>
          </p:nvPr>
        </p:nvSpPr>
        <p:spPr>
          <a:xfrm>
            <a:off x="269239" y="1189177"/>
            <a:ext cx="11653523" cy="5373651"/>
          </a:xfrm>
        </p:spPr>
        <p:txBody>
          <a:bodyPr/>
          <a:lstStyle/>
          <a:p>
            <a:r>
              <a:rPr lang="en-US" dirty="0"/>
              <a:t>One endpoint</a:t>
            </a:r>
          </a:p>
          <a:p>
            <a:r>
              <a:rPr lang="en-US" dirty="0"/>
              <a:t>One request</a:t>
            </a:r>
          </a:p>
          <a:p>
            <a:r>
              <a:rPr lang="en-US" dirty="0"/>
              <a:t>No over- or under-fetching</a:t>
            </a:r>
          </a:p>
          <a:p>
            <a:r>
              <a:rPr lang="en-US" dirty="0"/>
              <a:t>Type system</a:t>
            </a:r>
          </a:p>
          <a:p>
            <a:r>
              <a:rPr lang="en-US" dirty="0"/>
              <a:t>No versioning</a:t>
            </a:r>
          </a:p>
          <a:p>
            <a:r>
              <a:rPr lang="en-US" dirty="0"/>
              <a:t>Documentation (from schema and type system)</a:t>
            </a:r>
          </a:p>
          <a:p>
            <a:r>
              <a:rPr lang="en-US" dirty="0"/>
              <a:t>Real-time</a:t>
            </a:r>
          </a:p>
          <a:p>
            <a:r>
              <a:rPr lang="en-US" dirty="0"/>
              <a:t>Simplicity </a:t>
            </a:r>
          </a:p>
        </p:txBody>
      </p:sp>
      <p:sp>
        <p:nvSpPr>
          <p:cNvPr id="3" name="Title 2">
            <a:extLst>
              <a:ext uri="{FF2B5EF4-FFF2-40B4-BE49-F238E27FC236}">
                <a16:creationId xmlns:a16="http://schemas.microsoft.com/office/drawing/2014/main" id="{63559A1F-09D0-4100-8840-10FABCBAA345}"/>
              </a:ext>
            </a:extLst>
          </p:cNvPr>
          <p:cNvSpPr>
            <a:spLocks noGrp="1"/>
          </p:cNvSpPr>
          <p:nvPr>
            <p:ph type="title"/>
          </p:nvPr>
        </p:nvSpPr>
        <p:spPr/>
        <p:txBody>
          <a:bodyPr/>
          <a:lstStyle/>
          <a:p>
            <a:r>
              <a:rPr lang="en-US" dirty="0" err="1"/>
              <a:t>GraphQL</a:t>
            </a:r>
            <a:endParaRPr lang="en-US" dirty="0"/>
          </a:p>
        </p:txBody>
      </p:sp>
    </p:spTree>
    <p:extLst>
      <p:ext uri="{BB962C8B-B14F-4D97-AF65-F5344CB8AC3E}">
        <p14:creationId xmlns:p14="http://schemas.microsoft.com/office/powerpoint/2010/main" val="18905661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8590F-BEB3-4B20-B27E-AD638D7F67A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83EEC3-6AD6-4379-AB9F-88826D997366}"/>
              </a:ext>
            </a:extLst>
          </p:cNvPr>
          <p:cNvSpPr>
            <a:spLocks noGrp="1"/>
          </p:cNvSpPr>
          <p:nvPr>
            <p:ph type="title"/>
          </p:nvPr>
        </p:nvSpPr>
        <p:spPr/>
        <p:txBody>
          <a:bodyPr/>
          <a:lstStyle/>
          <a:p>
            <a:r>
              <a:rPr lang="en-US" dirty="0"/>
              <a:t>Schema building blocks</a:t>
            </a:r>
          </a:p>
        </p:txBody>
      </p:sp>
      <p:sp>
        <p:nvSpPr>
          <p:cNvPr id="5" name="Rectangle 4">
            <a:extLst>
              <a:ext uri="{FF2B5EF4-FFF2-40B4-BE49-F238E27FC236}">
                <a16:creationId xmlns:a16="http://schemas.microsoft.com/office/drawing/2014/main" id="{3A34F29B-AEE9-4D01-96DE-C77B13AF4214}"/>
              </a:ext>
            </a:extLst>
          </p:cNvPr>
          <p:cNvSpPr/>
          <p:nvPr/>
        </p:nvSpPr>
        <p:spPr bwMode="auto">
          <a:xfrm>
            <a:off x="548641" y="1463420"/>
            <a:ext cx="3169920" cy="2662086"/>
          </a:xfrm>
          <a:prstGeom prst="rect">
            <a:avLst/>
          </a:prstGeom>
          <a:solidFill>
            <a:srgbClr val="70309F"/>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Rectangle 6">
            <a:extLst>
              <a:ext uri="{FF2B5EF4-FFF2-40B4-BE49-F238E27FC236}">
                <a16:creationId xmlns:a16="http://schemas.microsoft.com/office/drawing/2014/main" id="{F9010C48-6F4F-427C-A9E0-888D668BC101}"/>
              </a:ext>
            </a:extLst>
          </p:cNvPr>
          <p:cNvSpPr/>
          <p:nvPr/>
        </p:nvSpPr>
        <p:spPr bwMode="auto">
          <a:xfrm>
            <a:off x="4284797"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Mutations</a:t>
            </a:r>
          </a:p>
        </p:txBody>
      </p:sp>
      <p:sp>
        <p:nvSpPr>
          <p:cNvPr id="9" name="Rectangle 8">
            <a:extLst>
              <a:ext uri="{FF2B5EF4-FFF2-40B4-BE49-F238E27FC236}">
                <a16:creationId xmlns:a16="http://schemas.microsoft.com/office/drawing/2014/main" id="{01A5382D-F12F-4059-9E09-D2B7056E75BC}"/>
              </a:ext>
            </a:extLst>
          </p:cNvPr>
          <p:cNvSpPr/>
          <p:nvPr/>
        </p:nvSpPr>
        <p:spPr bwMode="auto">
          <a:xfrm>
            <a:off x="8023272"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Subscriptions</a:t>
            </a:r>
          </a:p>
        </p:txBody>
      </p:sp>
      <p:sp>
        <p:nvSpPr>
          <p:cNvPr id="11" name="Rectangle 10">
            <a:extLst>
              <a:ext uri="{FF2B5EF4-FFF2-40B4-BE49-F238E27FC236}">
                <a16:creationId xmlns:a16="http://schemas.microsoft.com/office/drawing/2014/main" id="{C174AD94-5E6F-4175-92E1-1EC3BA957CE8}"/>
              </a:ext>
            </a:extLst>
          </p:cNvPr>
          <p:cNvSpPr/>
          <p:nvPr/>
        </p:nvSpPr>
        <p:spPr bwMode="auto">
          <a:xfrm>
            <a:off x="548641" y="283393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data</a:t>
            </a:r>
          </a:p>
        </p:txBody>
      </p:sp>
      <p:sp>
        <p:nvSpPr>
          <p:cNvPr id="13" name="Rectangle 12">
            <a:extLst>
              <a:ext uri="{FF2B5EF4-FFF2-40B4-BE49-F238E27FC236}">
                <a16:creationId xmlns:a16="http://schemas.microsoft.com/office/drawing/2014/main" id="{95EDF5DC-9785-43B5-BF54-461542CD5324}"/>
              </a:ext>
            </a:extLst>
          </p:cNvPr>
          <p:cNvSpPr/>
          <p:nvPr/>
        </p:nvSpPr>
        <p:spPr bwMode="auto">
          <a:xfrm>
            <a:off x="4284797" y="2816588"/>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Add/ Update/ Delete data</a:t>
            </a:r>
          </a:p>
        </p:txBody>
      </p:sp>
      <p:sp>
        <p:nvSpPr>
          <p:cNvPr id="15" name="Rectangle 14">
            <a:extLst>
              <a:ext uri="{FF2B5EF4-FFF2-40B4-BE49-F238E27FC236}">
                <a16:creationId xmlns:a16="http://schemas.microsoft.com/office/drawing/2014/main" id="{5F6FC4B8-A4D8-43B0-82BD-287C243FAA0F}"/>
              </a:ext>
            </a:extLst>
          </p:cNvPr>
          <p:cNvSpPr/>
          <p:nvPr/>
        </p:nvSpPr>
        <p:spPr bwMode="auto">
          <a:xfrm>
            <a:off x="8023272"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Subscribe to event</a:t>
            </a:r>
          </a:p>
        </p:txBody>
      </p:sp>
      <p:sp>
        <p:nvSpPr>
          <p:cNvPr id="17" name="Rectangle 16">
            <a:extLst>
              <a:ext uri="{FF2B5EF4-FFF2-40B4-BE49-F238E27FC236}">
                <a16:creationId xmlns:a16="http://schemas.microsoft.com/office/drawing/2014/main" id="{C28810CF-0C4D-4DB7-9772-C69964F27123}"/>
              </a:ext>
            </a:extLst>
          </p:cNvPr>
          <p:cNvSpPr/>
          <p:nvPr/>
        </p:nvSpPr>
        <p:spPr bwMode="auto">
          <a:xfrm>
            <a:off x="548641"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Fields</a:t>
            </a:r>
          </a:p>
        </p:txBody>
      </p:sp>
      <p:sp>
        <p:nvSpPr>
          <p:cNvPr id="19" name="Rectangle 18">
            <a:extLst>
              <a:ext uri="{FF2B5EF4-FFF2-40B4-BE49-F238E27FC236}">
                <a16:creationId xmlns:a16="http://schemas.microsoft.com/office/drawing/2014/main" id="{AE00A04A-E7C3-45B7-B326-371569AD7FAC}"/>
              </a:ext>
            </a:extLst>
          </p:cNvPr>
          <p:cNvSpPr/>
          <p:nvPr/>
        </p:nvSpPr>
        <p:spPr bwMode="auto">
          <a:xfrm>
            <a:off x="4284797"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Resolvers</a:t>
            </a:r>
          </a:p>
        </p:txBody>
      </p:sp>
      <p:sp>
        <p:nvSpPr>
          <p:cNvPr id="21" name="Rectangle 20">
            <a:extLst>
              <a:ext uri="{FF2B5EF4-FFF2-40B4-BE49-F238E27FC236}">
                <a16:creationId xmlns:a16="http://schemas.microsoft.com/office/drawing/2014/main" id="{DA5EB363-9542-448C-A572-24D7AB8C08AD}"/>
              </a:ext>
            </a:extLst>
          </p:cNvPr>
          <p:cNvSpPr/>
          <p:nvPr/>
        </p:nvSpPr>
        <p:spPr bwMode="auto">
          <a:xfrm>
            <a:off x="8023272"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Types</a:t>
            </a:r>
          </a:p>
        </p:txBody>
      </p:sp>
    </p:spTree>
    <p:extLst>
      <p:ext uri="{BB962C8B-B14F-4D97-AF65-F5344CB8AC3E}">
        <p14:creationId xmlns:p14="http://schemas.microsoft.com/office/powerpoint/2010/main" val="117271523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87E70-2564-4054-BA88-5C4E6786E595}"/>
              </a:ext>
            </a:extLst>
          </p:cNvPr>
          <p:cNvSpPr>
            <a:spLocks noGrp="1"/>
          </p:cNvSpPr>
          <p:nvPr>
            <p:ph type="body" sz="quarter" idx="10"/>
          </p:nvPr>
        </p:nvSpPr>
        <p:spPr>
          <a:xfrm>
            <a:off x="269239" y="1189177"/>
            <a:ext cx="11653523" cy="1292662"/>
          </a:xfrm>
        </p:spPr>
        <p:txBody>
          <a:bodyPr/>
          <a:lstStyle/>
          <a:p>
            <a:pPr marL="0" indent="0">
              <a:buNone/>
            </a:pPr>
            <a:r>
              <a:rPr lang="en-US" sz="3600" dirty="0"/>
              <a:t>Is everything that can be ‘questioned’ from the outside</a:t>
            </a:r>
          </a:p>
          <a:p>
            <a:pPr marL="0" indent="0">
              <a:buNone/>
            </a:pPr>
            <a:r>
              <a:rPr lang="en-US" sz="3600" dirty="0"/>
              <a:t>You need to define the query type</a:t>
            </a:r>
          </a:p>
        </p:txBody>
      </p:sp>
      <p:sp>
        <p:nvSpPr>
          <p:cNvPr id="3" name="Title 2">
            <a:extLst>
              <a:ext uri="{FF2B5EF4-FFF2-40B4-BE49-F238E27FC236}">
                <a16:creationId xmlns:a16="http://schemas.microsoft.com/office/drawing/2014/main" id="{34881FF5-974D-45D2-9206-27FC5C751321}"/>
              </a:ext>
            </a:extLst>
          </p:cNvPr>
          <p:cNvSpPr>
            <a:spLocks noGrp="1"/>
          </p:cNvSpPr>
          <p:nvPr>
            <p:ph type="title"/>
          </p:nvPr>
        </p:nvSpPr>
        <p:spPr/>
        <p:txBody>
          <a:bodyPr/>
          <a:lstStyle/>
          <a:p>
            <a:r>
              <a:rPr lang="en-US" dirty="0"/>
              <a:t>Query</a:t>
            </a:r>
          </a:p>
        </p:txBody>
      </p:sp>
      <p:pic>
        <p:nvPicPr>
          <p:cNvPr id="6" name="Picture 5">
            <a:extLst>
              <a:ext uri="{FF2B5EF4-FFF2-40B4-BE49-F238E27FC236}">
                <a16:creationId xmlns:a16="http://schemas.microsoft.com/office/drawing/2014/main" id="{48049B76-C2BA-42B1-B442-2CFEC2D10953}"/>
              </a:ext>
            </a:extLst>
          </p:cNvPr>
          <p:cNvPicPr>
            <a:picLocks noChangeAspect="1"/>
          </p:cNvPicPr>
          <p:nvPr/>
        </p:nvPicPr>
        <p:blipFill>
          <a:blip r:embed="rId3"/>
          <a:stretch>
            <a:fillRect/>
          </a:stretch>
        </p:blipFill>
        <p:spPr>
          <a:xfrm>
            <a:off x="1114174" y="6886613"/>
            <a:ext cx="1876425" cy="1647825"/>
          </a:xfrm>
          <a:prstGeom prst="rect">
            <a:avLst/>
          </a:prstGeom>
        </p:spPr>
      </p:pic>
      <p:sp>
        <p:nvSpPr>
          <p:cNvPr id="7" name="TextBox 6">
            <a:extLst>
              <a:ext uri="{FF2B5EF4-FFF2-40B4-BE49-F238E27FC236}">
                <a16:creationId xmlns:a16="http://schemas.microsoft.com/office/drawing/2014/main" id="{2EED1F18-57B1-49EC-8F7E-F0153451F647}"/>
              </a:ext>
            </a:extLst>
          </p:cNvPr>
          <p:cNvSpPr txBox="1"/>
          <p:nvPr/>
        </p:nvSpPr>
        <p:spPr>
          <a:xfrm>
            <a:off x="370115" y="2808514"/>
            <a:ext cx="4275016" cy="34932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query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9" name="TextBox 8">
            <a:extLst>
              <a:ext uri="{FF2B5EF4-FFF2-40B4-BE49-F238E27FC236}">
                <a16:creationId xmlns:a16="http://schemas.microsoft.com/office/drawing/2014/main" id="{9F8E9360-D0D3-459B-AD33-8CF8C6B012C3}"/>
              </a:ext>
            </a:extLst>
          </p:cNvPr>
          <p:cNvSpPr txBox="1"/>
          <p:nvPr/>
        </p:nvSpPr>
        <p:spPr>
          <a:xfrm>
            <a:off x="6335486" y="2289234"/>
            <a:ext cx="5372817" cy="5539978"/>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a:t>
            </a:r>
          </a:p>
          <a:p>
            <a:pPr>
              <a:lnSpc>
                <a:spcPct val="90000"/>
              </a:lnSpc>
              <a:spcAft>
                <a:spcPts val="600"/>
              </a:spcAft>
            </a:pPr>
            <a:r>
              <a:rPr lang="en-US" sz="2400" dirty="0">
                <a:solidFill>
                  <a:schemeClr val="tx2">
                    <a:lumMod val="75000"/>
                  </a:schemeClr>
                </a:solidFill>
              </a:rPr>
              <a:t>  “data”: </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r>
              <a:rPr lang="en-US" sz="2400" dirty="0">
                <a:gradFill>
                  <a:gsLst>
                    <a:gs pos="2917">
                      <a:schemeClr val="tx1"/>
                    </a:gs>
                    <a:gs pos="30000">
                      <a:schemeClr val="tx1"/>
                    </a:gs>
                  </a:gsLst>
                  <a:lin ang="5400000" scaled="0"/>
                </a:gradFill>
              </a:rPr>
              <a:t>”:”Microsoft”,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Hanselman</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r>
              <a:rPr lang="en-US" sz="2400" dirty="0">
                <a:gradFill>
                  <a:gsLst>
                    <a:gs pos="2917">
                      <a:schemeClr val="tx1"/>
                    </a:gs>
                    <a:gs pos="30000">
                      <a:schemeClr val="tx1"/>
                    </a:gs>
                  </a:gsLst>
                  <a:lin ang="5400000" scaled="0"/>
                </a:gradFill>
              </a:rPr>
              <a:t>”:”Scott”,</a:t>
            </a: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576195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9A0A-F651-4FCA-A7D8-4A32FB2EE10C}"/>
              </a:ext>
            </a:extLst>
          </p:cNvPr>
          <p:cNvSpPr>
            <a:spLocks noGrp="1"/>
          </p:cNvSpPr>
          <p:nvPr>
            <p:ph type="body" sz="quarter" idx="10"/>
          </p:nvPr>
        </p:nvSpPr>
        <p:spPr>
          <a:xfrm>
            <a:off x="269239" y="1189177"/>
            <a:ext cx="11653523" cy="1101840"/>
          </a:xfrm>
        </p:spPr>
        <p:txBody>
          <a:bodyPr/>
          <a:lstStyle/>
          <a:p>
            <a:pPr marL="0" indent="0">
              <a:buNone/>
            </a:pPr>
            <a:r>
              <a:rPr lang="pl-PL" sz="3200" dirty="0" err="1"/>
              <a:t>is</a:t>
            </a:r>
            <a:r>
              <a:rPr lang="pl-PL" sz="3200" dirty="0"/>
              <a:t> </a:t>
            </a:r>
            <a:r>
              <a:rPr lang="en-US" sz="3200" b="1" dirty="0" err="1"/>
              <a:t>DataSource</a:t>
            </a:r>
            <a:r>
              <a:rPr lang="en-US" sz="3200" b="1" dirty="0"/>
              <a:t> agnostic</a:t>
            </a:r>
            <a:endParaRPr lang="pl-PL" sz="3200" b="1" dirty="0"/>
          </a:p>
          <a:p>
            <a:pPr marL="0" indent="0">
              <a:buNone/>
            </a:pPr>
            <a:r>
              <a:rPr lang="pl-PL" sz="2800" dirty="0" err="1"/>
              <a:t>excels</a:t>
            </a:r>
            <a:r>
              <a:rPr lang="pl-PL" sz="2800" dirty="0"/>
              <a:t> </a:t>
            </a:r>
            <a:r>
              <a:rPr lang="pl-PL" sz="2800" dirty="0" err="1"/>
              <a:t>when</a:t>
            </a:r>
            <a:r>
              <a:rPr lang="pl-PL" sz="2800" dirty="0"/>
              <a:t> </a:t>
            </a:r>
            <a:r>
              <a:rPr lang="pl-PL" sz="2800" dirty="0" err="1"/>
              <a:t>you</a:t>
            </a:r>
            <a:r>
              <a:rPr lang="pl-PL" sz="2800" dirty="0"/>
              <a:t> </a:t>
            </a:r>
            <a:r>
              <a:rPr lang="pl-PL" sz="2800" dirty="0" err="1"/>
              <a:t>have</a:t>
            </a:r>
            <a:r>
              <a:rPr lang="pl-PL" sz="2800" dirty="0"/>
              <a:t> </a:t>
            </a:r>
            <a:r>
              <a:rPr lang="pl-PL" sz="2800" b="1" dirty="0" err="1"/>
              <a:t>multiple</a:t>
            </a:r>
            <a:r>
              <a:rPr lang="pl-PL" sz="2800" b="1" dirty="0"/>
              <a:t> </a:t>
            </a:r>
            <a:r>
              <a:rPr lang="pl-PL" sz="2800" b="1" dirty="0" err="1"/>
              <a:t>clients</a:t>
            </a:r>
            <a:r>
              <a:rPr lang="pl-PL" sz="2800" b="1" dirty="0"/>
              <a:t> </a:t>
            </a:r>
            <a:r>
              <a:rPr lang="pl-PL" sz="2800" dirty="0"/>
              <a:t>with </a:t>
            </a:r>
            <a:r>
              <a:rPr lang="pl-PL" sz="2800" dirty="0" err="1"/>
              <a:t>heterogenous</a:t>
            </a:r>
            <a:r>
              <a:rPr lang="pl-PL" sz="2800" dirty="0"/>
              <a:t> data </a:t>
            </a:r>
            <a:r>
              <a:rPr lang="pl-PL" sz="2800" dirty="0" err="1"/>
              <a:t>requirements</a:t>
            </a:r>
            <a:endParaRPr lang="en-US" sz="2800" dirty="0"/>
          </a:p>
        </p:txBody>
      </p:sp>
      <p:sp>
        <p:nvSpPr>
          <p:cNvPr id="3" name="Title 2">
            <a:extLst>
              <a:ext uri="{FF2B5EF4-FFF2-40B4-BE49-F238E27FC236}">
                <a16:creationId xmlns:a16="http://schemas.microsoft.com/office/drawing/2014/main" id="{F0A9E57C-AABE-404F-917E-97B605819FF3}"/>
              </a:ext>
            </a:extLst>
          </p:cNvPr>
          <p:cNvSpPr>
            <a:spLocks noGrp="1"/>
          </p:cNvSpPr>
          <p:nvPr>
            <p:ph type="title"/>
          </p:nvPr>
        </p:nvSpPr>
        <p:spPr/>
        <p:txBody>
          <a:bodyPr/>
          <a:lstStyle/>
          <a:p>
            <a:r>
              <a:rPr lang="en-US" dirty="0" err="1"/>
              <a:t>GraphQL</a:t>
            </a:r>
            <a:endParaRPr lang="en-US" dirty="0"/>
          </a:p>
        </p:txBody>
      </p:sp>
      <p:pic>
        <p:nvPicPr>
          <p:cNvPr id="6" name="Picture 5">
            <a:extLst>
              <a:ext uri="{FF2B5EF4-FFF2-40B4-BE49-F238E27FC236}">
                <a16:creationId xmlns:a16="http://schemas.microsoft.com/office/drawing/2014/main" id="{631DB3CE-620B-48E5-83E5-4F42702E0254}"/>
              </a:ext>
            </a:extLst>
          </p:cNvPr>
          <p:cNvPicPr>
            <a:picLocks noChangeAspect="1"/>
          </p:cNvPicPr>
          <p:nvPr/>
        </p:nvPicPr>
        <p:blipFill>
          <a:blip r:embed="rId2"/>
          <a:stretch>
            <a:fillRect/>
          </a:stretch>
        </p:blipFill>
        <p:spPr>
          <a:xfrm>
            <a:off x="97971" y="2394625"/>
            <a:ext cx="12192000" cy="4289435"/>
          </a:xfrm>
          <a:prstGeom prst="rect">
            <a:avLst/>
          </a:prstGeom>
        </p:spPr>
      </p:pic>
    </p:spTree>
    <p:extLst>
      <p:ext uri="{BB962C8B-B14F-4D97-AF65-F5344CB8AC3E}">
        <p14:creationId xmlns:p14="http://schemas.microsoft.com/office/powerpoint/2010/main" val="27638391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4717132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C39586-2045-40D8-8DAE-C8991B2A2980}"/>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Object oriented APIs</a:t>
            </a:r>
          </a:p>
        </p:txBody>
      </p:sp>
    </p:spTree>
    <p:extLst>
      <p:ext uri="{BB962C8B-B14F-4D97-AF65-F5344CB8AC3E}">
        <p14:creationId xmlns:p14="http://schemas.microsoft.com/office/powerpoint/2010/main" val="206778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42ECF-E921-495F-B288-EF8723ACE8DE}"/>
              </a:ext>
            </a:extLst>
          </p:cNvPr>
          <p:cNvSpPr>
            <a:spLocks noGrp="1"/>
          </p:cNvSpPr>
          <p:nvPr>
            <p:ph type="title"/>
          </p:nvPr>
        </p:nvSpPr>
        <p:spPr/>
        <p:txBody>
          <a:bodyPr/>
          <a:lstStyle/>
          <a:p>
            <a:r>
              <a:rPr lang="en-US" dirty="0"/>
              <a:t>Pros						Cons</a:t>
            </a:r>
          </a:p>
        </p:txBody>
      </p:sp>
      <p:sp>
        <p:nvSpPr>
          <p:cNvPr id="5" name="Text Placeholder 4">
            <a:extLst>
              <a:ext uri="{FF2B5EF4-FFF2-40B4-BE49-F238E27FC236}">
                <a16:creationId xmlns:a16="http://schemas.microsoft.com/office/drawing/2014/main" id="{F8EA07A2-9646-4E10-9236-E19084CDA538}"/>
              </a:ext>
            </a:extLst>
          </p:cNvPr>
          <p:cNvSpPr>
            <a:spLocks noGrp="1"/>
          </p:cNvSpPr>
          <p:nvPr>
            <p:ph type="body" sz="quarter" idx="10"/>
          </p:nvPr>
        </p:nvSpPr>
        <p:spPr>
          <a:xfrm>
            <a:off x="269241" y="1189175"/>
            <a:ext cx="5378548" cy="5018297"/>
          </a:xfrm>
        </p:spPr>
        <p:txBody>
          <a:bodyPr/>
          <a:lstStyle/>
          <a:p>
            <a:pPr marL="457200" indent="-457200">
              <a:buFont typeface="Arial" panose="020B0604020202020204" pitchFamily="34" charset="0"/>
              <a:buChar char="•"/>
            </a:pPr>
            <a:r>
              <a:rPr lang="en-US" dirty="0"/>
              <a:t>Low network overhead</a:t>
            </a:r>
          </a:p>
          <a:p>
            <a:pPr marL="457200" indent="-457200">
              <a:buFont typeface="Arial" panose="020B0604020202020204" pitchFamily="34" charset="0"/>
              <a:buChar char="•"/>
            </a:pPr>
            <a:r>
              <a:rPr lang="en-US" dirty="0"/>
              <a:t>Typed schema</a:t>
            </a:r>
          </a:p>
          <a:p>
            <a:pPr marL="457200" indent="-457200">
              <a:buFont typeface="Arial" panose="020B0604020202020204" pitchFamily="34" charset="0"/>
              <a:buChar char="•"/>
            </a:pPr>
            <a:r>
              <a:rPr lang="en-US" dirty="0"/>
              <a:t>Fits graph-like data very well</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No over-fetching</a:t>
            </a:r>
          </a:p>
          <a:p>
            <a:pPr marL="457200" indent="-457200">
              <a:buFont typeface="Arial" panose="020B0604020202020204" pitchFamily="34" charset="0"/>
              <a:buChar char="•"/>
            </a:pPr>
            <a:r>
              <a:rPr lang="en-US" dirty="0"/>
              <a:t>Great discoverability based on schema</a:t>
            </a:r>
          </a:p>
          <a:p>
            <a:pPr marL="457200" indent="-457200">
              <a:buFont typeface="Arial" panose="020B0604020202020204" pitchFamily="34" charset="0"/>
              <a:buChar char="•"/>
            </a:pPr>
            <a:r>
              <a:rPr lang="en-US" dirty="0"/>
              <a:t>Data Source agnostic</a:t>
            </a:r>
          </a:p>
        </p:txBody>
      </p:sp>
      <p:sp>
        <p:nvSpPr>
          <p:cNvPr id="6" name="Text Placeholder 5">
            <a:extLst>
              <a:ext uri="{FF2B5EF4-FFF2-40B4-BE49-F238E27FC236}">
                <a16:creationId xmlns:a16="http://schemas.microsoft.com/office/drawing/2014/main" id="{2AB668FE-2861-4EC3-95C2-B4A5DF1B91E6}"/>
              </a:ext>
            </a:extLst>
          </p:cNvPr>
          <p:cNvSpPr>
            <a:spLocks noGrp="1"/>
          </p:cNvSpPr>
          <p:nvPr>
            <p:ph type="body" sz="quarter" idx="11"/>
          </p:nvPr>
        </p:nvSpPr>
        <p:spPr>
          <a:xfrm>
            <a:off x="6544214" y="1189175"/>
            <a:ext cx="5378548" cy="3407087"/>
          </a:xfrm>
        </p:spPr>
        <p:txBody>
          <a:bodyPr/>
          <a:lstStyle/>
          <a:p>
            <a:pPr marL="457200" indent="-457200">
              <a:buFont typeface="Arial" panose="020B0604020202020204" pitchFamily="34" charset="0"/>
              <a:buChar char="•"/>
            </a:pPr>
            <a:r>
              <a:rPr lang="en-US" dirty="0"/>
              <a:t>Complexity</a:t>
            </a:r>
          </a:p>
          <a:p>
            <a:pPr marL="457200" indent="-457200">
              <a:buFont typeface="Arial" panose="020B0604020202020204" pitchFamily="34" charset="0"/>
              <a:buChar char="•"/>
            </a:pPr>
            <a:r>
              <a:rPr lang="en-US" dirty="0"/>
              <a:t>Caching</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Still early</a:t>
            </a:r>
          </a:p>
          <a:p>
            <a:pPr marL="457200" indent="-457200">
              <a:buFont typeface="Arial" panose="020B0604020202020204" pitchFamily="34" charset="0"/>
              <a:buChar char="•"/>
            </a:pPr>
            <a:r>
              <a:rPr lang="en-US" dirty="0"/>
              <a:t>Community is not decided how it should work</a:t>
            </a:r>
          </a:p>
        </p:txBody>
      </p:sp>
    </p:spTree>
    <p:extLst>
      <p:ext uri="{BB962C8B-B14F-4D97-AF65-F5344CB8AC3E}">
        <p14:creationId xmlns:p14="http://schemas.microsoft.com/office/powerpoint/2010/main" val="110015891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36E38-0EE2-4783-B698-EDD10DF81182}"/>
              </a:ext>
            </a:extLst>
          </p:cNvPr>
          <p:cNvSpPr>
            <a:spLocks noGrp="1"/>
          </p:cNvSpPr>
          <p:nvPr>
            <p:ph type="body" sz="quarter" idx="10"/>
          </p:nvPr>
        </p:nvSpPr>
        <p:spPr>
          <a:xfrm>
            <a:off x="269239" y="1189177"/>
            <a:ext cx="11653523" cy="4408258"/>
          </a:xfrm>
        </p:spPr>
        <p:txBody>
          <a:bodyPr/>
          <a:lstStyle/>
          <a:p>
            <a:pPr>
              <a:lnSpc>
                <a:spcPct val="100000"/>
              </a:lnSpc>
            </a:pPr>
            <a:r>
              <a:rPr lang="en-US" dirty="0"/>
              <a:t>Caching</a:t>
            </a:r>
          </a:p>
          <a:p>
            <a:pPr>
              <a:lnSpc>
                <a:spcPct val="100000"/>
              </a:lnSpc>
            </a:pPr>
            <a:r>
              <a:rPr lang="en-US" dirty="0"/>
              <a:t>Performance: Over/Under Fetching</a:t>
            </a:r>
          </a:p>
          <a:p>
            <a:pPr>
              <a:lnSpc>
                <a:spcPct val="100000"/>
              </a:lnSpc>
            </a:pPr>
            <a:r>
              <a:rPr lang="en-US" dirty="0"/>
              <a:t>Versioning </a:t>
            </a:r>
          </a:p>
          <a:p>
            <a:pPr>
              <a:lnSpc>
                <a:spcPct val="100000"/>
              </a:lnSpc>
            </a:pPr>
            <a:r>
              <a:rPr lang="en-US" dirty="0"/>
              <a:t>Coupling</a:t>
            </a:r>
          </a:p>
          <a:p>
            <a:pPr>
              <a:lnSpc>
                <a:spcPct val="100000"/>
              </a:lnSpc>
            </a:pPr>
            <a:r>
              <a:rPr lang="en-US" dirty="0"/>
              <a:t>Client complexity</a:t>
            </a:r>
          </a:p>
          <a:p>
            <a:pPr>
              <a:lnSpc>
                <a:spcPct val="100000"/>
              </a:lnSpc>
            </a:pPr>
            <a:r>
              <a:rPr lang="en-US" dirty="0"/>
              <a:t>Discoverability</a:t>
            </a:r>
          </a:p>
        </p:txBody>
      </p:sp>
      <p:sp>
        <p:nvSpPr>
          <p:cNvPr id="3" name="Title 2">
            <a:extLst>
              <a:ext uri="{FF2B5EF4-FFF2-40B4-BE49-F238E27FC236}">
                <a16:creationId xmlns:a16="http://schemas.microsoft.com/office/drawing/2014/main" id="{FA0F9978-9400-4C49-9574-E5528EAAD860}"/>
              </a:ext>
            </a:extLst>
          </p:cNvPr>
          <p:cNvSpPr>
            <a:spLocks noGrp="1"/>
          </p:cNvSpPr>
          <p:nvPr>
            <p:ph type="title"/>
          </p:nvPr>
        </p:nvSpPr>
        <p:spPr/>
        <p:txBody>
          <a:bodyPr/>
          <a:lstStyle/>
          <a:p>
            <a:r>
              <a:rPr lang="en-US" dirty="0"/>
              <a:t>What is important choosing API style?</a:t>
            </a:r>
          </a:p>
        </p:txBody>
      </p:sp>
    </p:spTree>
    <p:extLst>
      <p:ext uri="{BB962C8B-B14F-4D97-AF65-F5344CB8AC3E}">
        <p14:creationId xmlns:p14="http://schemas.microsoft.com/office/powerpoint/2010/main" val="274265765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05354-144F-45F8-9FD7-23DD45E26429}"/>
              </a:ext>
            </a:extLst>
          </p:cNvPr>
          <p:cNvSpPr>
            <a:spLocks noGrp="1"/>
          </p:cNvSpPr>
          <p:nvPr>
            <p:ph type="body" sz="quarter" idx="10"/>
          </p:nvPr>
        </p:nvSpPr>
        <p:spPr>
          <a:xfrm>
            <a:off x="269239" y="1189177"/>
            <a:ext cx="11653523" cy="6701065"/>
          </a:xfrm>
        </p:spPr>
        <p:txBody>
          <a:bodyPr/>
          <a:lstStyle/>
          <a:p>
            <a:pPr marL="0" indent="0">
              <a:lnSpc>
                <a:spcPct val="150000"/>
              </a:lnSpc>
              <a:buNone/>
            </a:pPr>
            <a:r>
              <a:rPr lang="en-US" dirty="0"/>
              <a:t>The closes to API consumer the shorter rout for light </a:t>
            </a:r>
          </a:p>
          <a:p>
            <a:r>
              <a:rPr lang="en-US" dirty="0"/>
              <a:t>There are many kinds of caching: </a:t>
            </a:r>
            <a:br>
              <a:rPr lang="en-US" dirty="0"/>
            </a:br>
            <a:r>
              <a:rPr lang="en-US" dirty="0"/>
              <a:t>Client, Server and Network</a:t>
            </a:r>
          </a:p>
          <a:p>
            <a:r>
              <a:rPr lang="en-US" dirty="0"/>
              <a:t>Highly customizable APIs benefit less from HTTP caching</a:t>
            </a:r>
          </a:p>
          <a:p>
            <a:r>
              <a:rPr lang="en-US" dirty="0"/>
              <a:t>If network caching is valuable then consider REST</a:t>
            </a:r>
          </a:p>
          <a:p>
            <a:r>
              <a:rPr lang="en-US" dirty="0"/>
              <a:t>Best practices are still emerging for </a:t>
            </a:r>
            <a:r>
              <a:rPr lang="en-US" dirty="0" err="1"/>
              <a:t>GraphQL</a:t>
            </a:r>
            <a:r>
              <a:rPr lang="en-US" dirty="0"/>
              <a:t> and </a:t>
            </a:r>
            <a:r>
              <a:rPr lang="en-US" dirty="0" err="1"/>
              <a:t>gRPC</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A76C9C95-15FC-4E5E-B99D-21A075AD6EB0}"/>
              </a:ext>
            </a:extLst>
          </p:cNvPr>
          <p:cNvSpPr>
            <a:spLocks noGrp="1"/>
          </p:cNvSpPr>
          <p:nvPr>
            <p:ph type="title"/>
          </p:nvPr>
        </p:nvSpPr>
        <p:spPr/>
        <p:txBody>
          <a:bodyPr/>
          <a:lstStyle/>
          <a:p>
            <a:r>
              <a:rPr lang="en-US" dirty="0"/>
              <a:t>Caching</a:t>
            </a:r>
          </a:p>
        </p:txBody>
      </p:sp>
      <p:pic>
        <p:nvPicPr>
          <p:cNvPr id="4" name="Picture 3">
            <a:extLst>
              <a:ext uri="{FF2B5EF4-FFF2-40B4-BE49-F238E27FC236}">
                <a16:creationId xmlns:a16="http://schemas.microsoft.com/office/drawing/2014/main" id="{3F621CFB-29FE-41FB-A4ED-20B604EA91E6}"/>
              </a:ext>
            </a:extLst>
          </p:cNvPr>
          <p:cNvPicPr>
            <a:picLocks noChangeAspect="1"/>
          </p:cNvPicPr>
          <p:nvPr/>
        </p:nvPicPr>
        <p:blipFill rotWithShape="1">
          <a:blip r:embed="rId2"/>
          <a:srcRect b="27132"/>
          <a:stretch/>
        </p:blipFill>
        <p:spPr>
          <a:xfrm>
            <a:off x="9829800" y="-381000"/>
            <a:ext cx="2808514" cy="2046514"/>
          </a:xfrm>
          <a:prstGeom prst="rect">
            <a:avLst/>
          </a:prstGeom>
        </p:spPr>
      </p:pic>
    </p:spTree>
    <p:extLst>
      <p:ext uri="{BB962C8B-B14F-4D97-AF65-F5344CB8AC3E}">
        <p14:creationId xmlns:p14="http://schemas.microsoft.com/office/powerpoint/2010/main" val="5258500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3684214"/>
          </a:xfrm>
        </p:spPr>
        <p:txBody>
          <a:bodyPr/>
          <a:lstStyle/>
          <a:p>
            <a:pPr marL="0" indent="0">
              <a:buNone/>
            </a:pPr>
            <a:r>
              <a:rPr lang="en-US" dirty="0"/>
              <a:t>Over-fetching: spare fields and </a:t>
            </a:r>
            <a:r>
              <a:rPr lang="en-US" dirty="0" err="1"/>
              <a:t>fildsets</a:t>
            </a:r>
            <a:br>
              <a:rPr lang="en-US" dirty="0"/>
            </a:br>
            <a:endParaRPr lang="en-US" dirty="0"/>
          </a:p>
          <a:p>
            <a:pPr marL="0" indent="0">
              <a:buNone/>
            </a:pPr>
            <a:r>
              <a:rPr lang="en-US" dirty="0"/>
              <a:t>Under-fetching: compound documents = many API calls</a:t>
            </a:r>
          </a:p>
          <a:p>
            <a:pPr marL="0" indent="0">
              <a:buNone/>
            </a:pPr>
            <a:br>
              <a:rPr lang="en-US" dirty="0"/>
            </a:br>
            <a:r>
              <a:rPr lang="en-US" dirty="0"/>
              <a:t>Slowest field dictates overall response time</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pic>
        <p:nvPicPr>
          <p:cNvPr id="2050" name="Picture 2" descr="Overfishing Icons - Download Free Vector Icons | Noun Project">
            <a:extLst>
              <a:ext uri="{FF2B5EF4-FFF2-40B4-BE49-F238E27FC236}">
                <a16:creationId xmlns:a16="http://schemas.microsoft.com/office/drawing/2014/main" id="{CE4E6D2C-DC36-4206-801D-D3AB96ABB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78435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4890954"/>
          </a:xfrm>
        </p:spPr>
        <p:txBody>
          <a:bodyPr/>
          <a:lstStyle/>
          <a:p>
            <a:r>
              <a:rPr lang="en-US" dirty="0"/>
              <a:t>With HTTP/1.X the cost of a Handshake was high</a:t>
            </a:r>
            <a:br>
              <a:rPr lang="en-US" dirty="0"/>
            </a:br>
            <a:endParaRPr lang="en-US" dirty="0"/>
          </a:p>
          <a:p>
            <a:r>
              <a:rPr lang="en-US" dirty="0"/>
              <a:t>HTTP/2 removes the need for compound documents</a:t>
            </a:r>
            <a:br>
              <a:rPr lang="en-US" dirty="0"/>
            </a:br>
            <a:endParaRPr lang="en-US" dirty="0"/>
          </a:p>
          <a:p>
            <a:r>
              <a:rPr lang="en-US" dirty="0"/>
              <a:t>Server push creates new possibilities</a:t>
            </a:r>
            <a:br>
              <a:rPr lang="en-US" dirty="0"/>
            </a:br>
            <a:endParaRPr lang="en-US" dirty="0"/>
          </a:p>
          <a:p>
            <a:r>
              <a:rPr lang="en-US" dirty="0" err="1"/>
              <a:t>gRPC</a:t>
            </a:r>
            <a:r>
              <a:rPr lang="en-US" dirty="0"/>
              <a:t> uses HTTP/s heavily for streaming methods</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spTree>
    <p:extLst>
      <p:ext uri="{BB962C8B-B14F-4D97-AF65-F5344CB8AC3E}">
        <p14:creationId xmlns:p14="http://schemas.microsoft.com/office/powerpoint/2010/main" val="370833675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B6AC6-E3EF-4156-866C-2AE9DC4AB8C7}"/>
              </a:ext>
            </a:extLst>
          </p:cNvPr>
          <p:cNvSpPr>
            <a:spLocks noGrp="1"/>
          </p:cNvSpPr>
          <p:nvPr>
            <p:ph type="body" sz="quarter" idx="10"/>
          </p:nvPr>
        </p:nvSpPr>
        <p:spPr>
          <a:xfrm>
            <a:off x="269239" y="1189177"/>
            <a:ext cx="11653523" cy="5252976"/>
          </a:xfrm>
        </p:spPr>
        <p:txBody>
          <a:bodyPr/>
          <a:lstStyle/>
          <a:p>
            <a:r>
              <a:rPr lang="en-US" dirty="0"/>
              <a:t>Versioning is a strategy not a requirement</a:t>
            </a:r>
          </a:p>
          <a:p>
            <a:r>
              <a:rPr lang="en-US" dirty="0"/>
              <a:t>It’s technique to manage breaking changes</a:t>
            </a:r>
          </a:p>
          <a:p>
            <a:r>
              <a:rPr lang="en-US" dirty="0"/>
              <a:t>Should be a last resort, prefer graceful evolution</a:t>
            </a:r>
          </a:p>
          <a:p>
            <a:r>
              <a:rPr lang="en-US" dirty="0"/>
              <a:t>Is not a substitute for communicating with users</a:t>
            </a:r>
          </a:p>
          <a:p>
            <a:r>
              <a:rPr lang="en-US" dirty="0"/>
              <a:t>Doesn’t protect against consumers depending on implicit interface behavior (</a:t>
            </a:r>
            <a:r>
              <a:rPr lang="en-US" dirty="0" err="1"/>
              <a:t>eg.</a:t>
            </a:r>
            <a:r>
              <a:rPr lang="en-US" dirty="0"/>
              <a:t> Bugs)</a:t>
            </a:r>
          </a:p>
          <a:p>
            <a:endParaRPr lang="en-US" dirty="0"/>
          </a:p>
          <a:p>
            <a:r>
              <a:rPr lang="en-US" dirty="0"/>
              <a:t>Graceful evolution should be the goal</a:t>
            </a:r>
          </a:p>
        </p:txBody>
      </p:sp>
      <p:sp>
        <p:nvSpPr>
          <p:cNvPr id="3" name="Title 2">
            <a:extLst>
              <a:ext uri="{FF2B5EF4-FFF2-40B4-BE49-F238E27FC236}">
                <a16:creationId xmlns:a16="http://schemas.microsoft.com/office/drawing/2014/main" id="{6E69C1C7-DBBD-4347-9379-68AE89D29A02}"/>
              </a:ext>
            </a:extLst>
          </p:cNvPr>
          <p:cNvSpPr>
            <a:spLocks noGrp="1"/>
          </p:cNvSpPr>
          <p:nvPr>
            <p:ph type="title"/>
          </p:nvPr>
        </p:nvSpPr>
        <p:spPr/>
        <p:txBody>
          <a:bodyPr/>
          <a:lstStyle/>
          <a:p>
            <a:r>
              <a:rPr lang="en-US" dirty="0"/>
              <a:t>Versioning</a:t>
            </a:r>
          </a:p>
        </p:txBody>
      </p:sp>
      <p:pic>
        <p:nvPicPr>
          <p:cNvPr id="4" name="Picture 3">
            <a:extLst>
              <a:ext uri="{FF2B5EF4-FFF2-40B4-BE49-F238E27FC236}">
                <a16:creationId xmlns:a16="http://schemas.microsoft.com/office/drawing/2014/main" id="{E57DA951-77AE-4DCC-960B-E6F4E209CB38}"/>
              </a:ext>
            </a:extLst>
          </p:cNvPr>
          <p:cNvPicPr>
            <a:picLocks noChangeAspect="1"/>
          </p:cNvPicPr>
          <p:nvPr/>
        </p:nvPicPr>
        <p:blipFill>
          <a:blip r:embed="rId2"/>
          <a:stretch>
            <a:fillRect/>
          </a:stretch>
        </p:blipFill>
        <p:spPr>
          <a:xfrm>
            <a:off x="9786256" y="122227"/>
            <a:ext cx="2405743" cy="1429407"/>
          </a:xfrm>
          <a:prstGeom prst="rect">
            <a:avLst/>
          </a:prstGeom>
        </p:spPr>
      </p:pic>
    </p:spTree>
    <p:extLst>
      <p:ext uri="{BB962C8B-B14F-4D97-AF65-F5344CB8AC3E}">
        <p14:creationId xmlns:p14="http://schemas.microsoft.com/office/powerpoint/2010/main" val="256511344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79432-C86D-4152-BEFD-41E61C4C9974}"/>
              </a:ext>
            </a:extLst>
          </p:cNvPr>
          <p:cNvSpPr>
            <a:spLocks noGrp="1"/>
          </p:cNvSpPr>
          <p:nvPr>
            <p:ph type="body" sz="quarter" idx="10"/>
          </p:nvPr>
        </p:nvSpPr>
        <p:spPr>
          <a:xfrm>
            <a:off x="269239" y="1189177"/>
            <a:ext cx="11653523" cy="4975529"/>
          </a:xfrm>
        </p:spPr>
        <p:txBody>
          <a:bodyPr/>
          <a:lstStyle/>
          <a:p>
            <a:r>
              <a:rPr lang="en-US" dirty="0"/>
              <a:t>Don’t add required inputs</a:t>
            </a:r>
          </a:p>
          <a:p>
            <a:r>
              <a:rPr lang="en-US" dirty="0"/>
              <a:t>Don’t remove outputs or make them optional</a:t>
            </a:r>
          </a:p>
          <a:p>
            <a:r>
              <a:rPr lang="en-US" dirty="0"/>
              <a:t>Don’t change the type of a field</a:t>
            </a:r>
          </a:p>
          <a:p>
            <a:r>
              <a:rPr lang="en-US" dirty="0"/>
              <a:t>Follow the robustness principle / </a:t>
            </a:r>
            <a:r>
              <a:rPr lang="en-US" dirty="0" err="1"/>
              <a:t>Postel’s</a:t>
            </a:r>
            <a:r>
              <a:rPr lang="en-US" dirty="0"/>
              <a:t> law</a:t>
            </a:r>
          </a:p>
          <a:p>
            <a:pPr lvl="1"/>
            <a:r>
              <a:rPr lang="en-US" dirty="0"/>
              <a:t>"Be conservative in what you send, be liberal in what you accept“</a:t>
            </a:r>
          </a:p>
          <a:p>
            <a:r>
              <a:rPr lang="en-US" dirty="0"/>
              <a:t>Contract first design</a:t>
            </a:r>
          </a:p>
          <a:p>
            <a:pPr lvl="1"/>
            <a:r>
              <a:rPr lang="en-US" dirty="0"/>
              <a:t>Schema – </a:t>
            </a:r>
            <a:r>
              <a:rPr lang="en-US" dirty="0" err="1"/>
              <a:t>GraphQL</a:t>
            </a:r>
            <a:endParaRPr lang="en-US" dirty="0"/>
          </a:p>
          <a:p>
            <a:pPr lvl="1"/>
            <a:r>
              <a:rPr lang="en-US" dirty="0"/>
              <a:t>Protocol buffer – </a:t>
            </a:r>
            <a:r>
              <a:rPr lang="en-US" dirty="0" err="1"/>
              <a:t>gRPC</a:t>
            </a:r>
            <a:endParaRPr lang="en-US" dirty="0"/>
          </a:p>
          <a:p>
            <a:pPr lvl="1"/>
            <a:r>
              <a:rPr lang="en-US" dirty="0"/>
              <a:t>Open API = Swagger, RAML, Blueprint - REST</a:t>
            </a:r>
          </a:p>
        </p:txBody>
      </p:sp>
      <p:sp>
        <p:nvSpPr>
          <p:cNvPr id="3" name="Title 2">
            <a:extLst>
              <a:ext uri="{FF2B5EF4-FFF2-40B4-BE49-F238E27FC236}">
                <a16:creationId xmlns:a16="http://schemas.microsoft.com/office/drawing/2014/main" id="{C5515A3D-48A0-41B8-A4FC-B24141199928}"/>
              </a:ext>
            </a:extLst>
          </p:cNvPr>
          <p:cNvSpPr>
            <a:spLocks noGrp="1"/>
          </p:cNvSpPr>
          <p:nvPr>
            <p:ph type="title"/>
          </p:nvPr>
        </p:nvSpPr>
        <p:spPr/>
        <p:txBody>
          <a:bodyPr/>
          <a:lstStyle/>
          <a:p>
            <a:r>
              <a:rPr lang="en-US" dirty="0"/>
              <a:t>Graceful evolution</a:t>
            </a:r>
          </a:p>
        </p:txBody>
      </p:sp>
      <p:pic>
        <p:nvPicPr>
          <p:cNvPr id="4" name="Picture 3">
            <a:extLst>
              <a:ext uri="{FF2B5EF4-FFF2-40B4-BE49-F238E27FC236}">
                <a16:creationId xmlns:a16="http://schemas.microsoft.com/office/drawing/2014/main" id="{647EFB4F-19F8-4B5A-A612-37C80013A699}"/>
              </a:ext>
            </a:extLst>
          </p:cNvPr>
          <p:cNvPicPr>
            <a:picLocks noChangeAspect="1"/>
          </p:cNvPicPr>
          <p:nvPr/>
        </p:nvPicPr>
        <p:blipFill>
          <a:blip r:embed="rId3"/>
          <a:stretch>
            <a:fillRect/>
          </a:stretch>
        </p:blipFill>
        <p:spPr>
          <a:xfrm>
            <a:off x="10286734" y="0"/>
            <a:ext cx="1905266" cy="1905266"/>
          </a:xfrm>
          <a:prstGeom prst="rect">
            <a:avLst/>
          </a:prstGeom>
        </p:spPr>
      </p:pic>
    </p:spTree>
    <p:extLst>
      <p:ext uri="{BB962C8B-B14F-4D97-AF65-F5344CB8AC3E}">
        <p14:creationId xmlns:p14="http://schemas.microsoft.com/office/powerpoint/2010/main" val="362811078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437D1-8C46-41ED-BC8C-06CC457B1674}"/>
              </a:ext>
            </a:extLst>
          </p:cNvPr>
          <p:cNvSpPr>
            <a:spLocks noGrp="1"/>
          </p:cNvSpPr>
          <p:nvPr>
            <p:ph type="body" sz="quarter" idx="10"/>
          </p:nvPr>
        </p:nvSpPr>
        <p:spPr>
          <a:xfrm>
            <a:off x="269239" y="1189177"/>
            <a:ext cx="11653523" cy="2598147"/>
          </a:xfrm>
        </p:spPr>
        <p:txBody>
          <a:bodyPr/>
          <a:lstStyle/>
          <a:p>
            <a:r>
              <a:rPr lang="en-US" dirty="0"/>
              <a:t>How abstract the API must be</a:t>
            </a:r>
          </a:p>
          <a:p>
            <a:r>
              <a:rPr lang="en-US" dirty="0"/>
              <a:t>How much implementation information can leak from abstraction</a:t>
            </a:r>
          </a:p>
          <a:p>
            <a:r>
              <a:rPr lang="en-US" dirty="0"/>
              <a:t>Who is consuming our API</a:t>
            </a:r>
          </a:p>
        </p:txBody>
      </p:sp>
      <p:sp>
        <p:nvSpPr>
          <p:cNvPr id="3" name="Title 2">
            <a:extLst>
              <a:ext uri="{FF2B5EF4-FFF2-40B4-BE49-F238E27FC236}">
                <a16:creationId xmlns:a16="http://schemas.microsoft.com/office/drawing/2014/main" id="{C1134784-2995-42EE-9C79-D3EE924C9E48}"/>
              </a:ext>
            </a:extLst>
          </p:cNvPr>
          <p:cNvSpPr>
            <a:spLocks noGrp="1"/>
          </p:cNvSpPr>
          <p:nvPr>
            <p:ph type="title"/>
          </p:nvPr>
        </p:nvSpPr>
        <p:spPr/>
        <p:txBody>
          <a:bodyPr/>
          <a:lstStyle/>
          <a:p>
            <a:r>
              <a:rPr lang="en-US" dirty="0"/>
              <a:t>Coupling</a:t>
            </a:r>
          </a:p>
        </p:txBody>
      </p:sp>
      <p:pic>
        <p:nvPicPr>
          <p:cNvPr id="4" name="Picture 3">
            <a:extLst>
              <a:ext uri="{FF2B5EF4-FFF2-40B4-BE49-F238E27FC236}">
                <a16:creationId xmlns:a16="http://schemas.microsoft.com/office/drawing/2014/main" id="{AEBD71E7-BFBD-48C5-8A53-990BDFEF3D53}"/>
              </a:ext>
            </a:extLst>
          </p:cNvPr>
          <p:cNvPicPr>
            <a:picLocks noChangeAspect="1"/>
          </p:cNvPicPr>
          <p:nvPr/>
        </p:nvPicPr>
        <p:blipFill>
          <a:blip r:embed="rId2"/>
          <a:stretch>
            <a:fillRect/>
          </a:stretch>
        </p:blipFill>
        <p:spPr>
          <a:xfrm>
            <a:off x="10580915" y="0"/>
            <a:ext cx="1611085" cy="1611085"/>
          </a:xfrm>
          <a:prstGeom prst="rect">
            <a:avLst/>
          </a:prstGeom>
        </p:spPr>
      </p:pic>
    </p:spTree>
    <p:extLst>
      <p:ext uri="{BB962C8B-B14F-4D97-AF65-F5344CB8AC3E}">
        <p14:creationId xmlns:p14="http://schemas.microsoft.com/office/powerpoint/2010/main" val="163901146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0FA73-BB0C-4E05-BA8F-3031A24E46EB}"/>
              </a:ext>
            </a:extLst>
          </p:cNvPr>
          <p:cNvSpPr>
            <a:spLocks noGrp="1"/>
          </p:cNvSpPr>
          <p:nvPr>
            <p:ph type="body" sz="quarter" idx="10"/>
          </p:nvPr>
        </p:nvSpPr>
        <p:spPr>
          <a:xfrm>
            <a:off x="269239" y="1189177"/>
            <a:ext cx="11653523" cy="3925562"/>
          </a:xfrm>
        </p:spPr>
        <p:txBody>
          <a:bodyPr/>
          <a:lstStyle/>
          <a:p>
            <a:r>
              <a:rPr lang="en-US" dirty="0"/>
              <a:t>How to know what to call</a:t>
            </a:r>
          </a:p>
          <a:p>
            <a:r>
              <a:rPr lang="en-US" dirty="0"/>
              <a:t>Getting to know next required call from the current one</a:t>
            </a:r>
          </a:p>
          <a:p>
            <a:r>
              <a:rPr lang="en-US" dirty="0"/>
              <a:t>Documentations</a:t>
            </a:r>
          </a:p>
          <a:p>
            <a:r>
              <a:rPr lang="en-US" dirty="0"/>
              <a:t>Contract standardization</a:t>
            </a:r>
          </a:p>
          <a:p>
            <a:r>
              <a:rPr lang="en-US" dirty="0"/>
              <a:t>Metadata with API description </a:t>
            </a:r>
          </a:p>
        </p:txBody>
      </p:sp>
      <p:sp>
        <p:nvSpPr>
          <p:cNvPr id="3" name="Title 2">
            <a:extLst>
              <a:ext uri="{FF2B5EF4-FFF2-40B4-BE49-F238E27FC236}">
                <a16:creationId xmlns:a16="http://schemas.microsoft.com/office/drawing/2014/main" id="{420AE57A-3F6C-42FE-B390-3EE8F875AA32}"/>
              </a:ext>
            </a:extLst>
          </p:cNvPr>
          <p:cNvSpPr>
            <a:spLocks noGrp="1"/>
          </p:cNvSpPr>
          <p:nvPr>
            <p:ph type="title"/>
          </p:nvPr>
        </p:nvSpPr>
        <p:spPr/>
        <p:txBody>
          <a:bodyPr/>
          <a:lstStyle/>
          <a:p>
            <a:r>
              <a:rPr lang="en-US" dirty="0"/>
              <a:t>Discoverability</a:t>
            </a:r>
          </a:p>
        </p:txBody>
      </p:sp>
      <p:pic>
        <p:nvPicPr>
          <p:cNvPr id="4098" name="Picture 2" descr="API Evangelist">
            <a:extLst>
              <a:ext uri="{FF2B5EF4-FFF2-40B4-BE49-F238E27FC236}">
                <a16:creationId xmlns:a16="http://schemas.microsoft.com/office/drawing/2014/main" id="{163823FD-D152-4421-8D7E-AE753DD5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54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22221663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13DD5A4-7902-450A-BF48-5CAB9589F01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Balancing between SOAP and REST</a:t>
            </a:r>
          </a:p>
        </p:txBody>
      </p:sp>
    </p:spTree>
    <p:extLst>
      <p:ext uri="{BB962C8B-B14F-4D97-AF65-F5344CB8AC3E}">
        <p14:creationId xmlns:p14="http://schemas.microsoft.com/office/powerpoint/2010/main" val="304863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C583-3DE0-4FF4-B657-DED35BB93BAF}"/>
              </a:ext>
            </a:extLst>
          </p:cNvPr>
          <p:cNvSpPr>
            <a:spLocks noGrp="1"/>
          </p:cNvSpPr>
          <p:nvPr>
            <p:ph type="title"/>
          </p:nvPr>
        </p:nvSpPr>
        <p:spPr/>
        <p:txBody>
          <a:bodyPr/>
          <a:lstStyle/>
          <a:p>
            <a:r>
              <a:rPr lang="en-US" dirty="0"/>
              <a:t>Pick your</a:t>
            </a:r>
            <a:r>
              <a:rPr lang="pl-PL" dirty="0"/>
              <a:t> poi</a:t>
            </a:r>
            <a:r>
              <a:rPr lang="en-US" dirty="0"/>
              <a:t>son</a:t>
            </a:r>
          </a:p>
        </p:txBody>
      </p:sp>
      <p:sp>
        <p:nvSpPr>
          <p:cNvPr id="3" name="Text Placeholder 2">
            <a:extLst>
              <a:ext uri="{FF2B5EF4-FFF2-40B4-BE49-F238E27FC236}">
                <a16:creationId xmlns:a16="http://schemas.microsoft.com/office/drawing/2014/main" id="{2597AFFE-0D2E-4AFA-B854-8FB29E5B2E9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C1A3D11-1EC3-4E3D-8EDC-8C1B041A72CD}"/>
              </a:ext>
            </a:extLst>
          </p:cNvPr>
          <p:cNvSpPr>
            <a:spLocks noGrp="1"/>
          </p:cNvSpPr>
          <p:nvPr>
            <p:ph type="body" sz="quarter" idx="11"/>
          </p:nvPr>
        </p:nvSpPr>
        <p:spPr/>
        <p:txBody>
          <a:bodyPr/>
          <a:lstStyle/>
          <a:p>
            <a:endParaRPr lang="en-US"/>
          </a:p>
        </p:txBody>
      </p:sp>
      <p:pic>
        <p:nvPicPr>
          <p:cNvPr id="7170" name="Picture 2">
            <a:extLst>
              <a:ext uri="{FF2B5EF4-FFF2-40B4-BE49-F238E27FC236}">
                <a16:creationId xmlns:a16="http://schemas.microsoft.com/office/drawing/2014/main" id="{A13B3140-C335-4F30-AFE0-5479600F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33" b="20000"/>
          <a:stretch/>
        </p:blipFill>
        <p:spPr bwMode="auto">
          <a:xfrm>
            <a:off x="0" y="1189174"/>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2D9494-733C-46E3-8C74-2763BD5455AD}"/>
              </a:ext>
            </a:extLst>
          </p:cNvPr>
          <p:cNvSpPr txBox="1"/>
          <p:nvPr/>
        </p:nvSpPr>
        <p:spPr>
          <a:xfrm>
            <a:off x="4250871" y="6477782"/>
            <a:ext cx="8866414" cy="369332"/>
          </a:xfrm>
          <a:prstGeom prst="rect">
            <a:avLst/>
          </a:prstGeom>
          <a:noFill/>
        </p:spPr>
        <p:txBody>
          <a:bodyPr wrap="square">
            <a:spAutoFit/>
          </a:bodyPr>
          <a:lstStyle/>
          <a:p>
            <a:r>
              <a:rPr lang="en-US" dirty="0">
                <a:hlinkClick r:id="rId4"/>
              </a:rPr>
              <a:t>https://sensedia.com/en/api/apis-rest-graphql-or-grpc-who-wins-this-game/</a:t>
            </a:r>
            <a:endParaRPr lang="en-US" dirty="0"/>
          </a:p>
        </p:txBody>
      </p:sp>
    </p:spTree>
    <p:extLst>
      <p:ext uri="{BB962C8B-B14F-4D97-AF65-F5344CB8AC3E}">
        <p14:creationId xmlns:p14="http://schemas.microsoft.com/office/powerpoint/2010/main" val="411825621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76990-5259-4CCB-9952-04926344F7F4}"/>
              </a:ext>
            </a:extLst>
          </p:cNvPr>
          <p:cNvSpPr>
            <a:spLocks noGrp="1"/>
          </p:cNvSpPr>
          <p:nvPr>
            <p:ph type="body" sz="quarter" idx="10"/>
          </p:nvPr>
        </p:nvSpPr>
        <p:spPr>
          <a:xfrm>
            <a:off x="269239" y="1189177"/>
            <a:ext cx="11653523" cy="4649606"/>
          </a:xfrm>
        </p:spPr>
        <p:txBody>
          <a:bodyPr/>
          <a:lstStyle/>
          <a:p>
            <a:pPr>
              <a:lnSpc>
                <a:spcPct val="100000"/>
              </a:lnSpc>
            </a:pPr>
            <a:r>
              <a:rPr lang="en-US" dirty="0"/>
              <a:t>API styles address different problem spaces</a:t>
            </a:r>
            <a:br>
              <a:rPr lang="en-US" dirty="0"/>
            </a:br>
            <a:endParaRPr lang="en-US" dirty="0"/>
          </a:p>
          <a:p>
            <a:pPr>
              <a:lnSpc>
                <a:spcPct val="100000"/>
              </a:lnSpc>
            </a:pPr>
            <a:r>
              <a:rPr lang="en-US" dirty="0" err="1"/>
              <a:t>Restish</a:t>
            </a:r>
            <a:r>
              <a:rPr lang="en-US" dirty="0"/>
              <a:t> APIs would most likely be better as </a:t>
            </a:r>
            <a:br>
              <a:rPr lang="en-US" dirty="0"/>
            </a:br>
            <a:r>
              <a:rPr lang="en-US" dirty="0" err="1"/>
              <a:t>GraphQL</a:t>
            </a:r>
            <a:r>
              <a:rPr lang="en-US" dirty="0"/>
              <a:t> or RPC</a:t>
            </a:r>
            <a:br>
              <a:rPr lang="en-US" dirty="0"/>
            </a:br>
            <a:endParaRPr lang="en-US" dirty="0"/>
          </a:p>
          <a:p>
            <a:pPr>
              <a:lnSpc>
                <a:spcPct val="100000"/>
              </a:lnSpc>
            </a:pPr>
            <a:r>
              <a:rPr lang="en-US" dirty="0" err="1"/>
              <a:t>gRPC</a:t>
            </a:r>
            <a:r>
              <a:rPr lang="en-US" dirty="0"/>
              <a:t> is perfect for synchronous communication between internal services</a:t>
            </a:r>
          </a:p>
        </p:txBody>
      </p:sp>
      <p:sp>
        <p:nvSpPr>
          <p:cNvPr id="3" name="Title 2">
            <a:extLst>
              <a:ext uri="{FF2B5EF4-FFF2-40B4-BE49-F238E27FC236}">
                <a16:creationId xmlns:a16="http://schemas.microsoft.com/office/drawing/2014/main" id="{302354F8-2428-488B-9BB1-DE547E207664}"/>
              </a:ext>
            </a:extLst>
          </p:cNvPr>
          <p:cNvSpPr>
            <a:spLocks noGrp="1"/>
          </p:cNvSpPr>
          <p:nvPr>
            <p:ph type="title"/>
          </p:nvPr>
        </p:nvSpPr>
        <p:spPr/>
        <p:txBody>
          <a:bodyPr/>
          <a:lstStyle/>
          <a:p>
            <a:r>
              <a:rPr lang="en-US" dirty="0"/>
              <a:t>API Styles</a:t>
            </a:r>
          </a:p>
        </p:txBody>
      </p:sp>
    </p:spTree>
    <p:extLst>
      <p:ext uri="{BB962C8B-B14F-4D97-AF65-F5344CB8AC3E}">
        <p14:creationId xmlns:p14="http://schemas.microsoft.com/office/powerpoint/2010/main" val="238615655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587-E3D1-42F6-8014-B4D2DFB947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CCE6DC-46DD-4975-BAF8-42AF15E457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A9A0630-2B45-4A19-B78D-C57102629C79}"/>
              </a:ext>
            </a:extLst>
          </p:cNvPr>
          <p:cNvSpPr>
            <a:spLocks noGrp="1"/>
          </p:cNvSpPr>
          <p:nvPr>
            <p:ph type="body" sz="quarter" idx="11"/>
          </p:nvPr>
        </p:nvSpPr>
        <p:spPr/>
        <p:txBody>
          <a:bodyPr/>
          <a:lstStyle/>
          <a:p>
            <a:endParaRPr lang="en-US"/>
          </a:p>
        </p:txBody>
      </p:sp>
      <p:pic>
        <p:nvPicPr>
          <p:cNvPr id="8194" name="Picture 2">
            <a:extLst>
              <a:ext uri="{FF2B5EF4-FFF2-40B4-BE49-F238E27FC236}">
                <a16:creationId xmlns:a16="http://schemas.microsoft.com/office/drawing/2014/main" id="{C34E1A98-EA9E-4922-8198-91DC382B2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a:stretch/>
        </p:blipFill>
        <p:spPr bwMode="auto">
          <a:xfrm>
            <a:off x="0" y="945930"/>
            <a:ext cx="12192000" cy="5912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79DFD0-460E-4C25-AE52-08F43C1BF174}"/>
              </a:ext>
            </a:extLst>
          </p:cNvPr>
          <p:cNvPicPr>
            <a:picLocks noChangeAspect="1"/>
          </p:cNvPicPr>
          <p:nvPr/>
        </p:nvPicPr>
        <p:blipFill>
          <a:blip r:embed="rId3"/>
          <a:stretch>
            <a:fillRect/>
          </a:stretch>
        </p:blipFill>
        <p:spPr>
          <a:xfrm>
            <a:off x="985203" y="-2292791"/>
            <a:ext cx="8039100" cy="3209925"/>
          </a:xfrm>
          <a:prstGeom prst="rect">
            <a:avLst/>
          </a:prstGeom>
        </p:spPr>
      </p:pic>
    </p:spTree>
    <p:extLst>
      <p:ext uri="{BB962C8B-B14F-4D97-AF65-F5344CB8AC3E}">
        <p14:creationId xmlns:p14="http://schemas.microsoft.com/office/powerpoint/2010/main" val="216625200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912082"/>
            <a:ext cx="11653523" cy="5985356"/>
          </a:xfrm>
        </p:spPr>
        <p:txBody>
          <a:bodyPr/>
          <a:lstStyle/>
          <a:p>
            <a:pPr>
              <a:lnSpc>
                <a:spcPct val="150000"/>
              </a:lnSpc>
            </a:pPr>
            <a:r>
              <a:rPr lang="pl-PL" b="1" dirty="0"/>
              <a:t>REST: </a:t>
            </a:r>
            <a:r>
              <a:rPr lang="pl-PL" dirty="0"/>
              <a:t>CRUD and </a:t>
            </a:r>
            <a:r>
              <a:rPr lang="pl-PL" dirty="0" err="1"/>
              <a:t>purely</a:t>
            </a:r>
            <a:r>
              <a:rPr lang="pl-PL" dirty="0"/>
              <a:t> web </a:t>
            </a:r>
            <a:r>
              <a:rPr lang="pl-PL" dirty="0" err="1"/>
              <a:t>apps</a:t>
            </a:r>
            <a:endParaRPr lang="pl-PL" dirty="0"/>
          </a:p>
          <a:p>
            <a:pPr>
              <a:lnSpc>
                <a:spcPct val="150000"/>
              </a:lnSpc>
            </a:pPr>
            <a:r>
              <a:rPr lang="pl-PL" b="1" dirty="0" err="1"/>
              <a:t>SignalR</a:t>
            </a:r>
            <a:r>
              <a:rPr lang="pl-PL" b="1" dirty="0"/>
              <a:t>: </a:t>
            </a:r>
            <a:r>
              <a:rPr lang="pl-PL" dirty="0" err="1"/>
              <a:t>Multicasting</a:t>
            </a:r>
            <a:r>
              <a:rPr lang="pl-PL" dirty="0"/>
              <a:t> and web </a:t>
            </a:r>
            <a:r>
              <a:rPr lang="pl-PL" dirty="0" err="1"/>
              <a:t>messaging</a:t>
            </a:r>
            <a:endParaRPr lang="pl-PL" dirty="0"/>
          </a:p>
          <a:p>
            <a:pPr>
              <a:lnSpc>
                <a:spcPct val="150000"/>
              </a:lnSpc>
            </a:pPr>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pPr>
              <a:lnSpc>
                <a:spcPct val="150000"/>
              </a:lnSpc>
            </a:pPr>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pPr>
              <a:lnSpc>
                <a:spcPct val="150000"/>
              </a:lnSpc>
            </a:pPr>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pic>
        <p:nvPicPr>
          <p:cNvPr id="2" name="Picture 2" descr="How To Add Swagger-UI to PHP Server Code | by Tatiana Ensslin | Medium">
            <a:extLst>
              <a:ext uri="{FF2B5EF4-FFF2-40B4-BE49-F238E27FC236}">
                <a16:creationId xmlns:a16="http://schemas.microsoft.com/office/drawing/2014/main" id="{F8D82B08-CBF5-4411-8A6B-F42F7148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211" y="992061"/>
            <a:ext cx="925552" cy="922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PC – A high-performance, open source universal RPC framework">
            <a:extLst>
              <a:ext uri="{FF2B5EF4-FFF2-40B4-BE49-F238E27FC236}">
                <a16:creationId xmlns:a16="http://schemas.microsoft.com/office/drawing/2014/main" id="{4802B542-EB45-40B5-A2B0-6B760416E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8205" y="5260581"/>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ystify GraphQL - Knoldus Blogs">
            <a:extLst>
              <a:ext uri="{FF2B5EF4-FFF2-40B4-BE49-F238E27FC236}">
                <a16:creationId xmlns:a16="http://schemas.microsoft.com/office/drawing/2014/main" id="{D4419C30-7B44-4948-996A-F1CC5574D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8205" y="3067375"/>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R Development - Art of Data">
            <a:extLst>
              <a:ext uri="{FF2B5EF4-FFF2-40B4-BE49-F238E27FC236}">
                <a16:creationId xmlns:a16="http://schemas.microsoft.com/office/drawing/2014/main" id="{DC6E9D41-F314-4EE9-98D0-6D8F8DB1E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7211" y="2054824"/>
            <a:ext cx="925552" cy="8734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DataLogo-96">
            <a:extLst>
              <a:ext uri="{FF2B5EF4-FFF2-40B4-BE49-F238E27FC236}">
                <a16:creationId xmlns:a16="http://schemas.microsoft.com/office/drawing/2014/main" id="{E1C47600-CD82-4078-83D0-C1190D97C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7211" y="4325398"/>
            <a:ext cx="9239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5742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3"/>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4"/>
              </a:rPr>
              <a:t>https://ionwg.org/</a:t>
            </a:r>
            <a:r>
              <a:rPr lang="en-US" dirty="0"/>
              <a:t> - The ION Hypermedia Type</a:t>
            </a:r>
          </a:p>
          <a:p>
            <a:pPr lvl="1"/>
            <a:r>
              <a:rPr lang="en-US" dirty="0">
                <a:hlinkClick r:id="rId5"/>
              </a:rPr>
              <a:t>http://jsonapi.org/</a:t>
            </a:r>
            <a:r>
              <a:rPr lang="en-US" dirty="0"/>
              <a:t> - JSON API Specification</a:t>
            </a:r>
          </a:p>
          <a:p>
            <a:pPr lvl="1"/>
            <a:r>
              <a:rPr lang="en-US" dirty="0">
                <a:hlinkClick r:id="rId6"/>
              </a:rPr>
              <a:t>http://json-schema.org/</a:t>
            </a:r>
            <a:r>
              <a:rPr lang="en-US" dirty="0"/>
              <a:t> - JSON (Hyper-)Schema...</a:t>
            </a:r>
          </a:p>
          <a:p>
            <a:pPr lvl="1"/>
            <a:r>
              <a:rPr lang="en-US" dirty="0">
                <a:hlinkClick r:id="rId7"/>
              </a:rPr>
              <a:t>http://graphql.org/</a:t>
            </a:r>
            <a:r>
              <a:rPr lang="en-US" dirty="0"/>
              <a:t> - </a:t>
            </a:r>
            <a:r>
              <a:rPr lang="en-US" dirty="0" err="1"/>
              <a:t>GraphQL</a:t>
            </a:r>
            <a:endParaRPr lang="en-US" dirty="0"/>
          </a:p>
          <a:p>
            <a:r>
              <a:rPr lang="en-US" dirty="0"/>
              <a:t>APIs</a:t>
            </a:r>
          </a:p>
          <a:p>
            <a:pPr lvl="1"/>
            <a:r>
              <a:rPr lang="en-US" dirty="0">
                <a:hlinkClick r:id="rId8"/>
              </a:rPr>
              <a:t>https://dev.twitter.com/rest/public</a:t>
            </a:r>
            <a:r>
              <a:rPr lang="en-US" dirty="0"/>
              <a:t> - Twitter REST</a:t>
            </a:r>
          </a:p>
          <a:p>
            <a:pPr lvl="1"/>
            <a:r>
              <a:rPr lang="en-US" dirty="0">
                <a:hlinkClick r:id="rId9"/>
              </a:rPr>
              <a:t>https://developer.github.com/v3/</a:t>
            </a:r>
            <a:r>
              <a:rPr lang="en-US" dirty="0"/>
              <a:t> - GitHub REST / v4 </a:t>
            </a:r>
            <a:r>
              <a:rPr lang="en-US" dirty="0" err="1"/>
              <a:t>GraphQL</a:t>
            </a:r>
            <a:endParaRPr lang="en-US" dirty="0"/>
          </a:p>
          <a:p>
            <a:pPr lvl="1"/>
            <a:r>
              <a:rPr lang="en-US" dirty="0">
                <a:hlinkClick r:id="rId10"/>
              </a:rPr>
              <a:t>https://stripe.com/docs/api</a:t>
            </a:r>
            <a:r>
              <a:rPr lang="en-US" dirty="0"/>
              <a:t> - Stripe</a:t>
            </a:r>
          </a:p>
          <a:p>
            <a:pPr lvl="1"/>
            <a:r>
              <a:rPr lang="en-US" dirty="0">
                <a:hlinkClick r:id="rId11"/>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64369227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F350498-FFEE-4577-A024-0234111C166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JSON is taking over XML</a:t>
            </a:r>
          </a:p>
        </p:txBody>
      </p:sp>
    </p:spTree>
    <p:extLst>
      <p:ext uri="{BB962C8B-B14F-4D97-AF65-F5344CB8AC3E}">
        <p14:creationId xmlns:p14="http://schemas.microsoft.com/office/powerpoint/2010/main" val="80432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4283194572"/>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Old ideas, new mutations </a:t>
            </a:r>
          </a:p>
        </p:txBody>
      </p:sp>
    </p:spTree>
    <p:extLst>
      <p:ext uri="{BB962C8B-B14F-4D97-AF65-F5344CB8AC3E}">
        <p14:creationId xmlns:p14="http://schemas.microsoft.com/office/powerpoint/2010/main" val="106052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58729055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5" name="Teardrop 4">
            <a:extLst>
              <a:ext uri="{FF2B5EF4-FFF2-40B4-BE49-F238E27FC236}">
                <a16:creationId xmlns:a16="http://schemas.microsoft.com/office/drawing/2014/main" id="{A3FB357F-6452-463A-9F84-452D309E1BF6}"/>
              </a:ext>
            </a:extLst>
          </p:cNvPr>
          <p:cNvSpPr/>
          <p:nvPr/>
        </p:nvSpPr>
        <p:spPr>
          <a:xfrm rot="18900000">
            <a:off x="10231974" y="6184333"/>
            <a:ext cx="301636" cy="301636"/>
          </a:xfrm>
          <a:prstGeom prst="teardrop">
            <a:avLst>
              <a:gd name="adj" fmla="val 115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4" name="Oval 3">
            <a:extLst>
              <a:ext uri="{FF2B5EF4-FFF2-40B4-BE49-F238E27FC236}">
                <a16:creationId xmlns:a16="http://schemas.microsoft.com/office/drawing/2014/main" id="{882B5902-8340-427E-A8B0-248E7624D781}"/>
              </a:ext>
            </a:extLst>
          </p:cNvPr>
          <p:cNvSpPr/>
          <p:nvPr/>
        </p:nvSpPr>
        <p:spPr>
          <a:xfrm>
            <a:off x="10271910" y="6214654"/>
            <a:ext cx="234618" cy="234618"/>
          </a:xfrm>
          <a:prstGeom prst="ellipse">
            <a:avLst/>
          </a:prstGeom>
          <a:solidFill>
            <a:schemeClr val="tx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88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19983"/>
          <a:stretch/>
        </p:blipFill>
        <p:spPr>
          <a:xfrm>
            <a:off x="0" y="1635162"/>
            <a:ext cx="12192000" cy="4781859"/>
          </a:xfrm>
          <a:prstGeom prst="rect">
            <a:avLst/>
          </a:prstGeom>
        </p:spPr>
      </p:pic>
      <p:sp>
        <p:nvSpPr>
          <p:cNvPr id="2" name="Title 1">
            <a:extLst>
              <a:ext uri="{FF2B5EF4-FFF2-40B4-BE49-F238E27FC236}">
                <a16:creationId xmlns:a16="http://schemas.microsoft.com/office/drawing/2014/main" id="{B7330997-6C1C-4A76-8524-2BFF6C42E1DE}"/>
              </a:ext>
            </a:extLst>
          </p:cNvPr>
          <p:cNvSpPr>
            <a:spLocks noGrp="1"/>
          </p:cNvSpPr>
          <p:nvPr>
            <p:ph type="title"/>
          </p:nvPr>
        </p:nvSpPr>
        <p:spPr/>
        <p:txBody>
          <a:bodyPr/>
          <a:lstStyle/>
          <a:p>
            <a:r>
              <a:rPr lang="en-US" dirty="0"/>
              <a:t>The History of Distributed APIs</a:t>
            </a:r>
          </a:p>
        </p:txBody>
      </p:sp>
      <p:pic>
        <p:nvPicPr>
          <p:cNvPr id="3" name="Picture 2">
            <a:extLst>
              <a:ext uri="{FF2B5EF4-FFF2-40B4-BE49-F238E27FC236}">
                <a16:creationId xmlns:a16="http://schemas.microsoft.com/office/drawing/2014/main" id="{F11B2DCF-C4D9-4F83-90E7-F6B8B5E8A964}"/>
              </a:ext>
            </a:extLst>
          </p:cNvPr>
          <p:cNvPicPr>
            <a:picLocks noChangeAspect="1"/>
          </p:cNvPicPr>
          <p:nvPr/>
        </p:nvPicPr>
        <p:blipFill>
          <a:blip r:embed="rId5"/>
          <a:stretch>
            <a:fillRect/>
          </a:stretch>
        </p:blipFill>
        <p:spPr>
          <a:xfrm>
            <a:off x="12859982" y="3033376"/>
            <a:ext cx="8439150" cy="4276725"/>
          </a:xfrm>
          <a:prstGeom prst="rect">
            <a:avLst/>
          </a:prstGeom>
        </p:spPr>
      </p:pic>
    </p:spTree>
    <p:extLst>
      <p:ext uri="{BB962C8B-B14F-4D97-AF65-F5344CB8AC3E}">
        <p14:creationId xmlns:p14="http://schemas.microsoft.com/office/powerpoint/2010/main" val="3825255841"/>
      </p:ext>
    </p:extLst>
  </p:cSld>
  <p:clrMapOvr>
    <a:masterClrMapping/>
  </p:clrMapOvr>
  <p:transition>
    <p:fade/>
  </p:transition>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9970</TotalTime>
  <Words>4501</Words>
  <Application>Microsoft Office PowerPoint</Application>
  <PresentationFormat>Widescreen</PresentationFormat>
  <Paragraphs>528</Paragraphs>
  <Slides>55</Slides>
  <Notes>37</Notes>
  <HiddenSlides>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55</vt:i4>
      </vt:variant>
    </vt:vector>
  </HeadingPairs>
  <TitlesOfParts>
    <vt:vector size="70" baseType="lpstr">
      <vt:lpstr>-apple-system</vt:lpstr>
      <vt:lpstr>Arial</vt:lpstr>
      <vt:lpstr>Calibri</vt:lpstr>
      <vt:lpstr>Consolas</vt:lpstr>
      <vt:lpstr>Courier New</vt:lpstr>
      <vt:lpstr>Fira Sans</vt:lpstr>
      <vt:lpstr>Gill Sans MT</vt:lpstr>
      <vt:lpstr>guardian-text-oreilly</vt:lpstr>
      <vt:lpstr>inherit</vt:lpstr>
      <vt:lpstr>Roboto</vt:lpstr>
      <vt:lpstr>Roboto Slab</vt:lpstr>
      <vt:lpstr>Segoe UI</vt:lpstr>
      <vt:lpstr>Segoe UI Light</vt:lpstr>
      <vt:lpstr>Wingdings</vt:lpstr>
      <vt:lpstr>1_Dotnet_Template</vt:lpstr>
      <vt:lpstr>API Styles</vt:lpstr>
      <vt:lpstr>An application programming interface (API) is a computing interface which defines interactions between multiple software intermediaries.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REST API</vt:lpstr>
      <vt:lpstr>REST(ful)</vt:lpstr>
      <vt:lpstr>REST</vt:lpstr>
      <vt:lpstr>REST(ful)</vt:lpstr>
      <vt:lpstr>HTTP REST Verbs</vt:lpstr>
      <vt:lpstr>HTTP Status Codes</vt:lpstr>
      <vt:lpstr>PowerPoint Presentation</vt:lpstr>
      <vt:lpstr>PowerPoint Presentation</vt:lpstr>
      <vt:lpstr>PowerPoint Presentation</vt:lpstr>
      <vt:lpstr>PowerPoint Presentation</vt:lpstr>
      <vt:lpstr>PowerPoint Presentation</vt:lpstr>
      <vt:lpstr>Pros      Cons</vt:lpstr>
      <vt:lpstr>PowerPoint Presentation</vt:lpstr>
      <vt:lpstr>gRPC</vt:lpstr>
      <vt:lpstr>What is gRPC?</vt:lpstr>
      <vt:lpstr>What is gRPC?</vt:lpstr>
      <vt:lpstr>gRPC for the Web</vt:lpstr>
      <vt:lpstr>gRPC so  where?</vt:lpstr>
      <vt:lpstr>gRPC so  where?</vt:lpstr>
      <vt:lpstr>Contracts</vt:lpstr>
      <vt:lpstr>PowerPoint Presentation</vt:lpstr>
      <vt:lpstr>PowerPoint Presentation</vt:lpstr>
      <vt:lpstr>Pros       Cons</vt:lpstr>
      <vt:lpstr>ProtoBuf is fast</vt:lpstr>
      <vt:lpstr>GraphQL</vt:lpstr>
      <vt:lpstr>PowerPoint Presentation</vt:lpstr>
      <vt:lpstr>GraphQL</vt:lpstr>
      <vt:lpstr>Schema building blocks</vt:lpstr>
      <vt:lpstr>Query</vt:lpstr>
      <vt:lpstr>GraphQL</vt:lpstr>
      <vt:lpstr>Pros      Cons</vt:lpstr>
      <vt:lpstr>Comparition</vt:lpstr>
      <vt:lpstr>What is important choosing API style?</vt:lpstr>
      <vt:lpstr>Caching</vt:lpstr>
      <vt:lpstr>Performance: Over/Under Fetching</vt:lpstr>
      <vt:lpstr>Performance: Over/Under Fetching</vt:lpstr>
      <vt:lpstr>Versioning</vt:lpstr>
      <vt:lpstr>Graceful evolution</vt:lpstr>
      <vt:lpstr>Coupling</vt:lpstr>
      <vt:lpstr>Discoverability</vt:lpstr>
      <vt:lpstr>Pick your poison</vt:lpstr>
      <vt:lpstr>API Styles</vt:lpstr>
      <vt:lpstr>PowerPoint Presentation</vt:lpstr>
      <vt:lpstr>Matching communication to technology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251</cp:revision>
  <cp:lastPrinted>2018-03-26T22:33:58Z</cp:lastPrinted>
  <dcterms:created xsi:type="dcterms:W3CDTF">2018-01-09T22:22:16Z</dcterms:created>
  <dcterms:modified xsi:type="dcterms:W3CDTF">2020-08-15T19:31:56Z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