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8" r:id="rId12"/>
    <p:sldId id="269" r:id="rId13"/>
    <p:sldId id="270" r:id="rId14"/>
    <p:sldId id="265" r:id="rId15"/>
    <p:sldId id="266" r:id="rId16"/>
    <p:sldId id="267" r:id="rId17"/>
    <p:sldId id="272" r:id="rId18"/>
    <p:sldId id="271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08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01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63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93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1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2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556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89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16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03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1ABD-7091-4862-9219-5824FB3B4E7B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59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tforall.com/" TargetMode="External"/><Relationship Id="rId2" Type="http://schemas.openxmlformats.org/officeDocument/2006/relationships/hyperlink" Target="https://docs.blynk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rduino.cc/en/IoT/HomePag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995" y="391886"/>
            <a:ext cx="9144000" cy="921142"/>
          </a:xfrm>
        </p:spPr>
        <p:txBody>
          <a:bodyPr/>
          <a:lstStyle/>
          <a:p>
            <a:r>
              <a:rPr lang="es-CO" dirty="0" smtClean="0"/>
              <a:t>Internet de las Cosas (</a:t>
            </a:r>
            <a:r>
              <a:rPr lang="es-CO" dirty="0" err="1" smtClean="0">
                <a:solidFill>
                  <a:srgbClr val="0070C0"/>
                </a:solidFill>
              </a:rPr>
              <a:t>IoT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591294"/>
            <a:ext cx="9144000" cy="4465122"/>
          </a:xfrm>
        </p:spPr>
        <p:txBody>
          <a:bodyPr>
            <a:normAutofit lnSpcReduction="10000"/>
          </a:bodyPr>
          <a:lstStyle/>
          <a:p>
            <a:r>
              <a:rPr lang="es-CO" sz="3600" dirty="0" smtClean="0"/>
              <a:t>Concepto de Interconexión de Dispositivos con el  Internet.</a:t>
            </a:r>
          </a:p>
          <a:p>
            <a:pPr algn="l"/>
            <a:r>
              <a:rPr lang="es-CO" sz="2800" dirty="0" smtClean="0"/>
              <a:t>Que hacen:</a:t>
            </a:r>
          </a:p>
          <a:p>
            <a:pPr algn="l"/>
            <a:endParaRPr lang="es-CO" sz="2800" dirty="0" smtClean="0"/>
          </a:p>
          <a:p>
            <a:pPr marL="457200" indent="-457200" algn="just">
              <a:buAutoNum type="arabicPeriod"/>
            </a:pPr>
            <a:r>
              <a:rPr lang="es-CO" dirty="0" smtClean="0"/>
              <a:t>Cosas que recolectan datos y los envían por Internet.</a:t>
            </a:r>
          </a:p>
          <a:p>
            <a:pPr marL="457200" indent="-457200" algn="just">
              <a:buAutoNum type="arabicPeriod"/>
            </a:pPr>
            <a:r>
              <a:rPr lang="es-CO" dirty="0" smtClean="0"/>
              <a:t>Cosas que reciben un información del internet para tomar una acción.</a:t>
            </a:r>
          </a:p>
          <a:p>
            <a:pPr marL="457200" indent="-457200" algn="just">
              <a:buAutoNum type="arabicPeriod"/>
            </a:pPr>
            <a:r>
              <a:rPr lang="es-CO" dirty="0" smtClean="0"/>
              <a:t>Cosas que hacen ambas cosas.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Concepto dado desde 1999 por </a:t>
            </a:r>
            <a:r>
              <a:rPr lang="es-CO" i="1" dirty="0" smtClean="0"/>
              <a:t>Kevin </a:t>
            </a:r>
            <a:r>
              <a:rPr lang="es-CO" i="1" dirty="0" err="1" smtClean="0"/>
              <a:t>Ashton</a:t>
            </a:r>
            <a:r>
              <a:rPr lang="es-CO" i="1" dirty="0" smtClean="0"/>
              <a:t> </a:t>
            </a:r>
            <a:r>
              <a:rPr lang="es-CO" dirty="0" smtClean="0"/>
              <a:t>del  MIT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991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Esquema a Utilizar con </a:t>
            </a:r>
            <a:r>
              <a:rPr lang="es-CO" dirty="0" err="1" smtClean="0"/>
              <a:t>Arduino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" y="1912923"/>
            <a:ext cx="9831285" cy="4945077"/>
          </a:xfrm>
        </p:spPr>
      </p:pic>
    </p:spTree>
    <p:extLst>
      <p:ext uri="{BB962C8B-B14F-4D97-AF65-F5344CB8AC3E}">
        <p14:creationId xmlns:p14="http://schemas.microsoft.com/office/powerpoint/2010/main" val="123823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Practica con widgets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Crear proyecto en el Smartphone.</a:t>
            </a:r>
          </a:p>
          <a:p>
            <a:r>
              <a:rPr lang="es-CO" dirty="0" smtClean="0"/>
              <a:t>Recibir el correo con el TOKEN. Identificador y seguridad del dispositivo.</a:t>
            </a:r>
          </a:p>
          <a:p>
            <a:r>
              <a:rPr lang="es-CO" dirty="0" smtClean="0"/>
              <a:t>Colocar 2 botones para activar los pines digitales 5 y 6 del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Slider al pin digital 5 de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Joystick al pin 5 y 6 de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/>
              <a:t>Colocar un GAUGE para ver medidas del potenciómetro</a:t>
            </a:r>
            <a:r>
              <a:rPr lang="es-CO" dirty="0" smtClean="0"/>
              <a:t>. Pin A0</a:t>
            </a:r>
            <a:endParaRPr lang="es-CO" dirty="0"/>
          </a:p>
          <a:p>
            <a:r>
              <a:rPr lang="es-CO" dirty="0" smtClean="0"/>
              <a:t>Colocar un </a:t>
            </a:r>
            <a:r>
              <a:rPr lang="es-CO" dirty="0" err="1" smtClean="0"/>
              <a:t>Value</a:t>
            </a:r>
            <a:r>
              <a:rPr lang="es-CO" dirty="0" smtClean="0"/>
              <a:t> </a:t>
            </a:r>
            <a:r>
              <a:rPr lang="es-CO" dirty="0" err="1" smtClean="0"/>
              <a:t>Display</a:t>
            </a:r>
            <a:r>
              <a:rPr lang="es-CO" dirty="0" smtClean="0"/>
              <a:t> al pin A0 de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LCD al pin A0 de </a:t>
            </a:r>
            <a:r>
              <a:rPr lang="es-CO" dirty="0" err="1" smtClean="0"/>
              <a:t>arduino</a:t>
            </a:r>
            <a:endParaRPr lang="es-CO" dirty="0" smtClean="0"/>
          </a:p>
          <a:p>
            <a:r>
              <a:rPr lang="es-CO" dirty="0" smtClean="0"/>
              <a:t>Colocar un </a:t>
            </a:r>
            <a:r>
              <a:rPr lang="es-CO" dirty="0" err="1" smtClean="0"/>
              <a:t>superChart</a:t>
            </a:r>
            <a:r>
              <a:rPr lang="es-CO" dirty="0" smtClean="0"/>
              <a:t> al pin A0 de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</a:t>
            </a:r>
            <a:r>
              <a:rPr lang="es-CO" dirty="0" err="1" smtClean="0"/>
              <a:t>LevelH</a:t>
            </a:r>
            <a:r>
              <a:rPr lang="es-CO" dirty="0" smtClean="0"/>
              <a:t> al pin A0 de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908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pPr algn="ctr"/>
            <a:r>
              <a:rPr lang="es-CO" dirty="0"/>
              <a:t>Practica con </a:t>
            </a:r>
            <a:r>
              <a:rPr lang="es-CO" dirty="0" smtClean="0"/>
              <a:t>Sensores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89413"/>
            <a:ext cx="10515600" cy="4787550"/>
          </a:xfrm>
        </p:spPr>
        <p:txBody>
          <a:bodyPr>
            <a:normAutofit fontScale="70000" lnSpcReduction="20000"/>
          </a:bodyPr>
          <a:lstStyle/>
          <a:p>
            <a:r>
              <a:rPr lang="es-CO" dirty="0" smtClean="0"/>
              <a:t>Colocar un </a:t>
            </a:r>
            <a:r>
              <a:rPr lang="es-CO" dirty="0" err="1" smtClean="0"/>
              <a:t>Proximity</a:t>
            </a:r>
            <a:r>
              <a:rPr lang="es-CO" dirty="0" smtClean="0"/>
              <a:t> Sensor al pin 6 del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 Light Sensor al pin 5 del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GPS </a:t>
            </a:r>
            <a:r>
              <a:rPr lang="es-CO" dirty="0" err="1" smtClean="0"/>
              <a:t>Trigger</a:t>
            </a:r>
            <a:r>
              <a:rPr lang="es-CO" dirty="0" smtClean="0"/>
              <a:t> al pin 5 del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</a:t>
            </a:r>
            <a:r>
              <a:rPr lang="es-CO" dirty="0" err="1" smtClean="0"/>
              <a:t>Accelerometer</a:t>
            </a:r>
            <a:r>
              <a:rPr lang="es-CO" dirty="0" smtClean="0"/>
              <a:t> y copiar el código antes de </a:t>
            </a:r>
            <a:r>
              <a:rPr lang="es-CO" dirty="0" err="1" smtClean="0"/>
              <a:t>Setup</a:t>
            </a:r>
            <a:r>
              <a:rPr lang="es-CO" dirty="0" smtClean="0"/>
              <a:t>()</a:t>
            </a:r>
          </a:p>
          <a:p>
            <a:r>
              <a:rPr lang="es-CO" dirty="0">
                <a:solidFill>
                  <a:srgbClr val="0070C0"/>
                </a:solidFill>
              </a:rPr>
              <a:t>BLYNK_WRITE(V2){</a:t>
            </a:r>
          </a:p>
          <a:p>
            <a:r>
              <a:rPr lang="es-CO" dirty="0">
                <a:solidFill>
                  <a:srgbClr val="0070C0"/>
                </a:solidFill>
              </a:rPr>
              <a:t>  </a:t>
            </a:r>
          </a:p>
          <a:p>
            <a:r>
              <a:rPr lang="es-CO" dirty="0">
                <a:solidFill>
                  <a:srgbClr val="0070C0"/>
                </a:solidFill>
              </a:rPr>
              <a:t>   </a:t>
            </a:r>
            <a:r>
              <a:rPr lang="es-CO" dirty="0" err="1">
                <a:solidFill>
                  <a:srgbClr val="0070C0"/>
                </a:solidFill>
              </a:rPr>
              <a:t>int</a:t>
            </a:r>
            <a:r>
              <a:rPr lang="es-CO" dirty="0">
                <a:solidFill>
                  <a:srgbClr val="0070C0"/>
                </a:solidFill>
              </a:rPr>
              <a:t> X = </a:t>
            </a:r>
            <a:r>
              <a:rPr lang="es-CO" dirty="0" err="1">
                <a:solidFill>
                  <a:srgbClr val="0070C0"/>
                </a:solidFill>
              </a:rPr>
              <a:t>param</a:t>
            </a:r>
            <a:r>
              <a:rPr lang="es-CO" dirty="0">
                <a:solidFill>
                  <a:srgbClr val="0070C0"/>
                </a:solidFill>
              </a:rPr>
              <a:t>[0].</a:t>
            </a:r>
            <a:r>
              <a:rPr lang="es-CO" dirty="0" err="1">
                <a:solidFill>
                  <a:srgbClr val="0070C0"/>
                </a:solidFill>
              </a:rPr>
              <a:t>asFloat</a:t>
            </a:r>
            <a:r>
              <a:rPr lang="es-CO" dirty="0">
                <a:solidFill>
                  <a:srgbClr val="0070C0"/>
                </a:solidFill>
              </a:rPr>
              <a:t>();</a:t>
            </a:r>
          </a:p>
          <a:p>
            <a:r>
              <a:rPr lang="es-CO" dirty="0">
                <a:solidFill>
                  <a:srgbClr val="0070C0"/>
                </a:solidFill>
              </a:rPr>
              <a:t>    </a:t>
            </a:r>
            <a:r>
              <a:rPr lang="es-CO" dirty="0" err="1">
                <a:solidFill>
                  <a:srgbClr val="0070C0"/>
                </a:solidFill>
              </a:rPr>
              <a:t>if</a:t>
            </a:r>
            <a:r>
              <a:rPr lang="es-CO" dirty="0">
                <a:solidFill>
                  <a:srgbClr val="0070C0"/>
                </a:solidFill>
              </a:rPr>
              <a:t> (X&gt;20){</a:t>
            </a:r>
          </a:p>
          <a:p>
            <a:r>
              <a:rPr lang="es-CO" dirty="0">
                <a:solidFill>
                  <a:srgbClr val="0070C0"/>
                </a:solidFill>
              </a:rPr>
              <a:t>    </a:t>
            </a:r>
            <a:r>
              <a:rPr lang="es-CO" dirty="0" err="1">
                <a:solidFill>
                  <a:srgbClr val="0070C0"/>
                </a:solidFill>
              </a:rPr>
              <a:t>digitalWrite</a:t>
            </a:r>
            <a:r>
              <a:rPr lang="es-CO" dirty="0">
                <a:solidFill>
                  <a:srgbClr val="0070C0"/>
                </a:solidFill>
              </a:rPr>
              <a:t>(6,HIGH);</a:t>
            </a:r>
          </a:p>
          <a:p>
            <a:r>
              <a:rPr lang="es-CO" dirty="0">
                <a:solidFill>
                  <a:srgbClr val="0070C0"/>
                </a:solidFill>
              </a:rPr>
              <a:t>  }</a:t>
            </a:r>
          </a:p>
          <a:p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else</a:t>
            </a:r>
            <a:r>
              <a:rPr lang="es-CO" dirty="0">
                <a:solidFill>
                  <a:srgbClr val="0070C0"/>
                </a:solidFill>
              </a:rPr>
              <a:t>{</a:t>
            </a:r>
          </a:p>
          <a:p>
            <a:r>
              <a:rPr lang="es-CO" dirty="0">
                <a:solidFill>
                  <a:srgbClr val="0070C0"/>
                </a:solidFill>
              </a:rPr>
              <a:t>    </a:t>
            </a:r>
            <a:r>
              <a:rPr lang="es-CO" dirty="0" err="1">
                <a:solidFill>
                  <a:srgbClr val="0070C0"/>
                </a:solidFill>
              </a:rPr>
              <a:t>digitalWrite</a:t>
            </a:r>
            <a:r>
              <a:rPr lang="es-CO" dirty="0">
                <a:solidFill>
                  <a:srgbClr val="0070C0"/>
                </a:solidFill>
              </a:rPr>
              <a:t>(6,LOW);</a:t>
            </a:r>
          </a:p>
          <a:p>
            <a:r>
              <a:rPr lang="es-CO" dirty="0">
                <a:solidFill>
                  <a:srgbClr val="0070C0"/>
                </a:solidFill>
              </a:rPr>
              <a:t> }</a:t>
            </a:r>
          </a:p>
          <a:p>
            <a:r>
              <a:rPr lang="es-CO" dirty="0">
                <a:solidFill>
                  <a:srgbClr val="0070C0"/>
                </a:solidFill>
              </a:rPr>
              <a:t>  }</a:t>
            </a:r>
          </a:p>
          <a:p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823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Practica con notificaciones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Colocar un led para leer el pulsador del pin 3 de </a:t>
            </a:r>
            <a:r>
              <a:rPr lang="es-CO" dirty="0" err="1" smtClean="0"/>
              <a:t>arduino</a:t>
            </a:r>
            <a:r>
              <a:rPr lang="es-CO" dirty="0" smtClean="0"/>
              <a:t>. Copiar código.</a:t>
            </a:r>
          </a:p>
          <a:p>
            <a:r>
              <a:rPr lang="es-CO" dirty="0" smtClean="0"/>
              <a:t>Colocar un </a:t>
            </a:r>
            <a:r>
              <a:rPr lang="es-CO" dirty="0" err="1" smtClean="0"/>
              <a:t>Notification</a:t>
            </a:r>
            <a:r>
              <a:rPr lang="es-CO" dirty="0" smtClean="0"/>
              <a:t>. Copiar código.</a:t>
            </a:r>
          </a:p>
          <a:p>
            <a:r>
              <a:rPr lang="es-CO" dirty="0" smtClean="0"/>
              <a:t>Colocar un Email. Copiar código.</a:t>
            </a:r>
          </a:p>
          <a:p>
            <a:pPr marL="0" indent="0">
              <a:buNone/>
            </a:pP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074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6674" y="0"/>
            <a:ext cx="10515600" cy="689952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Un poco de Código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6674" y="801859"/>
            <a:ext cx="10515600" cy="6056141"/>
          </a:xfrm>
        </p:spPr>
        <p:txBody>
          <a:bodyPr>
            <a:normAutofit fontScale="85000" lnSpcReduction="20000"/>
          </a:bodyPr>
          <a:lstStyle/>
          <a:p>
            <a:r>
              <a:rPr lang="es-CO" sz="2000" dirty="0"/>
              <a:t>#</a:t>
            </a:r>
            <a:r>
              <a:rPr lang="es-CO" sz="2000" dirty="0" err="1">
                <a:solidFill>
                  <a:schemeClr val="accent6"/>
                </a:solidFill>
              </a:rPr>
              <a:t>include</a:t>
            </a:r>
            <a:r>
              <a:rPr lang="es-CO" sz="2000" dirty="0"/>
              <a:t> &lt;</a:t>
            </a:r>
            <a:r>
              <a:rPr lang="es-CO" sz="2000" dirty="0" err="1"/>
              <a:t>BlynkSimpleStream.h</a:t>
            </a:r>
            <a:r>
              <a:rPr lang="es-CO" sz="2000" dirty="0"/>
              <a:t>&gt;</a:t>
            </a:r>
          </a:p>
          <a:p>
            <a:r>
              <a:rPr lang="es-CO" sz="2000" dirty="0" err="1">
                <a:solidFill>
                  <a:srgbClr val="7030A0"/>
                </a:solidFill>
              </a:rPr>
              <a:t>WidgetLED</a:t>
            </a:r>
            <a:r>
              <a:rPr lang="es-CO" sz="2000" dirty="0">
                <a:solidFill>
                  <a:srgbClr val="7030A0"/>
                </a:solidFill>
              </a:rPr>
              <a:t> led1(V1); // pin virtual del led en </a:t>
            </a:r>
            <a:r>
              <a:rPr lang="es-CO" sz="2000" dirty="0" err="1" smtClean="0">
                <a:solidFill>
                  <a:srgbClr val="7030A0"/>
                </a:solidFill>
              </a:rPr>
              <a:t>blynk</a:t>
            </a:r>
            <a:r>
              <a:rPr lang="es-CO" sz="2000" dirty="0" smtClean="0">
                <a:solidFill>
                  <a:srgbClr val="7030A0"/>
                </a:solidFill>
              </a:rPr>
              <a:t>;</a:t>
            </a:r>
            <a:endParaRPr lang="es-CO" sz="2000" dirty="0">
              <a:solidFill>
                <a:srgbClr val="7030A0"/>
              </a:solidFill>
            </a:endParaRPr>
          </a:p>
          <a:p>
            <a:r>
              <a:rPr lang="es-CO" sz="2000" dirty="0" err="1" smtClean="0">
                <a:solidFill>
                  <a:srgbClr val="7030A0"/>
                </a:solidFill>
              </a:rPr>
              <a:t>BlynkTimer</a:t>
            </a:r>
            <a:r>
              <a:rPr lang="es-CO" sz="2000" dirty="0" smtClean="0">
                <a:solidFill>
                  <a:srgbClr val="7030A0"/>
                </a:solidFill>
              </a:rPr>
              <a:t> </a:t>
            </a:r>
            <a:r>
              <a:rPr lang="es-CO" sz="2000" dirty="0" err="1">
                <a:solidFill>
                  <a:srgbClr val="7030A0"/>
                </a:solidFill>
              </a:rPr>
              <a:t>timer</a:t>
            </a:r>
            <a:r>
              <a:rPr lang="es-CO" sz="2000" dirty="0">
                <a:solidFill>
                  <a:srgbClr val="7030A0"/>
                </a:solidFill>
              </a:rPr>
              <a:t>; // tiempo que se toma para refrescar la </a:t>
            </a:r>
            <a:r>
              <a:rPr lang="es-CO" sz="2000" dirty="0" smtClean="0">
                <a:solidFill>
                  <a:srgbClr val="7030A0"/>
                </a:solidFill>
              </a:rPr>
              <a:t>leída </a:t>
            </a:r>
            <a:r>
              <a:rPr lang="es-CO" sz="2000" dirty="0">
                <a:solidFill>
                  <a:srgbClr val="7030A0"/>
                </a:solidFill>
              </a:rPr>
              <a:t>del </a:t>
            </a:r>
            <a:r>
              <a:rPr lang="es-CO" sz="2000" dirty="0" smtClean="0">
                <a:solidFill>
                  <a:srgbClr val="7030A0"/>
                </a:solidFill>
              </a:rPr>
              <a:t>puerto;</a:t>
            </a:r>
          </a:p>
          <a:p>
            <a:r>
              <a:rPr lang="es-CO" sz="2000" dirty="0" err="1"/>
              <a:t>char</a:t>
            </a:r>
            <a:r>
              <a:rPr lang="es-CO" sz="2000" dirty="0"/>
              <a:t> </a:t>
            </a:r>
            <a:r>
              <a:rPr lang="es-CO" sz="2000" dirty="0" err="1"/>
              <a:t>auth</a:t>
            </a:r>
            <a:r>
              <a:rPr lang="es-CO" sz="2000" dirty="0"/>
              <a:t>[] = "gfi66qxzIs5SF5FnyRS0ajp6xKaLhD3m"; // </a:t>
            </a:r>
            <a:r>
              <a:rPr lang="es-CO" sz="2000" dirty="0" err="1" smtClean="0"/>
              <a:t>token</a:t>
            </a:r>
            <a:r>
              <a:rPr lang="es-CO" sz="2000" dirty="0" smtClean="0"/>
              <a:t> </a:t>
            </a:r>
            <a:r>
              <a:rPr lang="es-CO" sz="2000" dirty="0"/>
              <a:t>llega por correo</a:t>
            </a:r>
          </a:p>
          <a:p>
            <a:r>
              <a:rPr lang="es-CO" sz="2000" dirty="0" err="1">
                <a:solidFill>
                  <a:srgbClr val="7030A0"/>
                </a:solidFill>
              </a:rPr>
              <a:t>void</a:t>
            </a:r>
            <a:r>
              <a:rPr lang="es-CO" sz="2000" dirty="0">
                <a:solidFill>
                  <a:srgbClr val="7030A0"/>
                </a:solidFill>
              </a:rPr>
              <a:t> </a:t>
            </a:r>
            <a:r>
              <a:rPr lang="es-CO" sz="2000" dirty="0" err="1" smtClean="0">
                <a:solidFill>
                  <a:srgbClr val="7030A0"/>
                </a:solidFill>
              </a:rPr>
              <a:t>leerPulsador</a:t>
            </a:r>
            <a:r>
              <a:rPr lang="es-CO" sz="2000" dirty="0" smtClean="0">
                <a:solidFill>
                  <a:srgbClr val="7030A0"/>
                </a:solidFill>
              </a:rPr>
              <a:t>() </a:t>
            </a:r>
            <a:r>
              <a:rPr lang="es-CO" sz="2000" dirty="0">
                <a:solidFill>
                  <a:srgbClr val="7030A0"/>
                </a:solidFill>
              </a:rPr>
              <a:t>// </a:t>
            </a:r>
            <a:r>
              <a:rPr lang="es-CO" sz="2000" dirty="0" err="1">
                <a:solidFill>
                  <a:srgbClr val="7030A0"/>
                </a:solidFill>
              </a:rPr>
              <a:t>funcion</a:t>
            </a:r>
            <a:r>
              <a:rPr lang="es-CO" sz="2000" dirty="0">
                <a:solidFill>
                  <a:srgbClr val="7030A0"/>
                </a:solidFill>
              </a:rPr>
              <a:t> para leer el puerto por tiempo </a:t>
            </a:r>
            <a:r>
              <a:rPr lang="es-CO" sz="2000" dirty="0" err="1">
                <a:solidFill>
                  <a:srgbClr val="7030A0"/>
                </a:solidFill>
              </a:rPr>
              <a:t>timer</a:t>
            </a:r>
            <a:endParaRPr lang="es-CO" sz="2000" dirty="0">
              <a:solidFill>
                <a:srgbClr val="7030A0"/>
              </a:solidFill>
            </a:endParaRPr>
          </a:p>
          <a:p>
            <a:r>
              <a:rPr lang="es-CO" sz="2000" dirty="0" smtClean="0">
                <a:solidFill>
                  <a:srgbClr val="7030A0"/>
                </a:solidFill>
              </a:rPr>
              <a:t>{</a:t>
            </a:r>
          </a:p>
          <a:p>
            <a:r>
              <a:rPr lang="es-CO" sz="1600" dirty="0" smtClean="0">
                <a:solidFill>
                  <a:srgbClr val="7030A0"/>
                </a:solidFill>
              </a:rPr>
              <a:t> </a:t>
            </a:r>
            <a:r>
              <a:rPr lang="es-CO" sz="1600" dirty="0" err="1">
                <a:solidFill>
                  <a:srgbClr val="7030A0"/>
                </a:solidFill>
              </a:rPr>
              <a:t>if</a:t>
            </a:r>
            <a:r>
              <a:rPr lang="es-CO" sz="1600" dirty="0">
                <a:solidFill>
                  <a:srgbClr val="7030A0"/>
                </a:solidFill>
              </a:rPr>
              <a:t> (!</a:t>
            </a:r>
            <a:r>
              <a:rPr lang="es-CO" sz="1600" dirty="0" err="1">
                <a:solidFill>
                  <a:srgbClr val="7030A0"/>
                </a:solidFill>
              </a:rPr>
              <a:t>digitalRead</a:t>
            </a:r>
            <a:r>
              <a:rPr lang="es-CO" sz="1600" dirty="0">
                <a:solidFill>
                  <a:srgbClr val="7030A0"/>
                </a:solidFill>
              </a:rPr>
              <a:t>(3)) {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 </a:t>
            </a:r>
            <a:r>
              <a:rPr lang="es-CO" sz="2000" dirty="0" smtClean="0">
                <a:solidFill>
                  <a:srgbClr val="7030A0"/>
                </a:solidFill>
              </a:rPr>
              <a:t>	 </a:t>
            </a:r>
            <a:r>
              <a:rPr lang="es-CO" sz="2000" dirty="0">
                <a:solidFill>
                  <a:srgbClr val="7030A0"/>
                </a:solidFill>
              </a:rPr>
              <a:t>led1.off(); // prende el led de </a:t>
            </a:r>
            <a:r>
              <a:rPr lang="es-CO" sz="2000" dirty="0" err="1">
                <a:solidFill>
                  <a:srgbClr val="7030A0"/>
                </a:solidFill>
              </a:rPr>
              <a:t>blynk</a:t>
            </a:r>
            <a:endParaRPr lang="es-CO" sz="2000" dirty="0">
              <a:solidFill>
                <a:srgbClr val="7030A0"/>
              </a:solidFill>
            </a:endParaRPr>
          </a:p>
          <a:p>
            <a:r>
              <a:rPr lang="es-CO" sz="2000" dirty="0">
                <a:solidFill>
                  <a:srgbClr val="7030A0"/>
                </a:solidFill>
              </a:rPr>
              <a:t>  </a:t>
            </a:r>
            <a:r>
              <a:rPr lang="es-CO" sz="2000" dirty="0" smtClean="0">
                <a:solidFill>
                  <a:srgbClr val="7030A0"/>
                </a:solidFill>
              </a:rPr>
              <a:t>	} </a:t>
            </a:r>
          </a:p>
          <a:p>
            <a:r>
              <a:rPr lang="es-CO" sz="2000" dirty="0" err="1" smtClean="0">
                <a:solidFill>
                  <a:srgbClr val="7030A0"/>
                </a:solidFill>
              </a:rPr>
              <a:t>else</a:t>
            </a:r>
            <a:r>
              <a:rPr lang="es-CO" sz="2000" dirty="0" smtClean="0">
                <a:solidFill>
                  <a:srgbClr val="7030A0"/>
                </a:solidFill>
              </a:rPr>
              <a:t> </a:t>
            </a:r>
            <a:r>
              <a:rPr lang="es-CO" sz="2000" dirty="0">
                <a:solidFill>
                  <a:srgbClr val="7030A0"/>
                </a:solidFill>
              </a:rPr>
              <a:t>{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  led1.on(); // apaga el led de </a:t>
            </a:r>
            <a:r>
              <a:rPr lang="es-CO" sz="2000" dirty="0" err="1" smtClean="0">
                <a:solidFill>
                  <a:srgbClr val="7030A0"/>
                </a:solidFill>
              </a:rPr>
              <a:t>blynk</a:t>
            </a:r>
            <a:endParaRPr lang="es-CO" sz="2000" dirty="0">
              <a:solidFill>
                <a:srgbClr val="7030A0"/>
              </a:solidFill>
            </a:endParaRPr>
          </a:p>
          <a:p>
            <a:r>
              <a:rPr lang="es-CO" sz="2000" dirty="0">
                <a:solidFill>
                  <a:srgbClr val="7030A0"/>
                </a:solidFill>
              </a:rPr>
              <a:t>  }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</a:t>
            </a:r>
            <a:r>
              <a:rPr lang="es-CO" sz="2000" dirty="0" smtClean="0">
                <a:solidFill>
                  <a:srgbClr val="7030A0"/>
                </a:solidFill>
              </a:rPr>
              <a:t>//</a:t>
            </a:r>
            <a:r>
              <a:rPr lang="es-CO" sz="2000" dirty="0" err="1" smtClean="0">
                <a:solidFill>
                  <a:srgbClr val="7030A0"/>
                </a:solidFill>
              </a:rPr>
              <a:t>if</a:t>
            </a:r>
            <a:r>
              <a:rPr lang="es-CO" sz="2000" dirty="0" smtClean="0">
                <a:solidFill>
                  <a:srgbClr val="7030A0"/>
                </a:solidFill>
              </a:rPr>
              <a:t> </a:t>
            </a:r>
            <a:r>
              <a:rPr lang="es-CO" sz="2000" dirty="0">
                <a:solidFill>
                  <a:srgbClr val="7030A0"/>
                </a:solidFill>
              </a:rPr>
              <a:t>(</a:t>
            </a:r>
            <a:r>
              <a:rPr lang="es-CO" sz="2000" dirty="0" err="1">
                <a:solidFill>
                  <a:srgbClr val="7030A0"/>
                </a:solidFill>
              </a:rPr>
              <a:t>analogRead</a:t>
            </a:r>
            <a:r>
              <a:rPr lang="es-CO" sz="2000" dirty="0">
                <a:solidFill>
                  <a:srgbClr val="7030A0"/>
                </a:solidFill>
              </a:rPr>
              <a:t>(0)&gt;=500)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{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 </a:t>
            </a:r>
            <a:r>
              <a:rPr lang="es-CO" sz="2000" dirty="0" smtClean="0">
                <a:solidFill>
                  <a:srgbClr val="7030A0"/>
                </a:solidFill>
              </a:rPr>
              <a:t>//</a:t>
            </a:r>
            <a:r>
              <a:rPr lang="es-CO" sz="2000" dirty="0" err="1" smtClean="0">
                <a:solidFill>
                  <a:srgbClr val="7030A0"/>
                </a:solidFill>
              </a:rPr>
              <a:t>Blynk.notify</a:t>
            </a:r>
            <a:r>
              <a:rPr lang="es-CO" sz="2000" dirty="0">
                <a:solidFill>
                  <a:srgbClr val="7030A0"/>
                </a:solidFill>
              </a:rPr>
              <a:t>("Valor POT &gt;500"); 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 //</a:t>
            </a:r>
            <a:r>
              <a:rPr lang="es-CO" sz="2000" dirty="0" err="1">
                <a:solidFill>
                  <a:srgbClr val="7030A0"/>
                </a:solidFill>
              </a:rPr>
              <a:t>Blynk.email</a:t>
            </a:r>
            <a:r>
              <a:rPr lang="es-CO" sz="2000" dirty="0">
                <a:solidFill>
                  <a:srgbClr val="7030A0"/>
                </a:solidFill>
              </a:rPr>
              <a:t>("</a:t>
            </a:r>
            <a:r>
              <a:rPr lang="es-CO" sz="2000" dirty="0">
                <a:solidFill>
                  <a:schemeClr val="accent2">
                    <a:lumMod val="75000"/>
                  </a:schemeClr>
                </a:solidFill>
              </a:rPr>
              <a:t>julian.lamprea@hotmail.</a:t>
            </a:r>
            <a:r>
              <a:rPr lang="es-CO" sz="2000" dirty="0" err="1">
                <a:solidFill>
                  <a:schemeClr val="accent2">
                    <a:lumMod val="75000"/>
                  </a:schemeClr>
                </a:solidFill>
              </a:rPr>
              <a:t>com</a:t>
            </a:r>
            <a:r>
              <a:rPr lang="es-CO" sz="2000" dirty="0">
                <a:solidFill>
                  <a:srgbClr val="7030A0"/>
                </a:solidFill>
              </a:rPr>
              <a:t>","</a:t>
            </a:r>
            <a:r>
              <a:rPr lang="es-CO" sz="2000" dirty="0" err="1">
                <a:solidFill>
                  <a:srgbClr val="7030A0"/>
                </a:solidFill>
              </a:rPr>
              <a:t>Activacion</a:t>
            </a:r>
            <a:r>
              <a:rPr lang="es-CO" sz="2000" dirty="0">
                <a:solidFill>
                  <a:srgbClr val="7030A0"/>
                </a:solidFill>
              </a:rPr>
              <a:t> POT"," Valor POT mayor de 500"); // para enviar un email.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  </a:t>
            </a:r>
            <a:r>
              <a:rPr lang="es-CO" sz="2000" dirty="0" smtClean="0">
                <a:solidFill>
                  <a:srgbClr val="7030A0"/>
                </a:solidFill>
              </a:rPr>
              <a:t>}</a:t>
            </a:r>
          </a:p>
          <a:p>
            <a:r>
              <a:rPr lang="es-CO" sz="2000" dirty="0" smtClean="0">
                <a:solidFill>
                  <a:srgbClr val="7030A0"/>
                </a:solidFill>
              </a:rPr>
              <a:t>//</a:t>
            </a:r>
            <a:r>
              <a:rPr lang="es-CO" sz="2000" dirty="0" err="1" smtClean="0">
                <a:solidFill>
                  <a:srgbClr val="7030A0"/>
                </a:solidFill>
              </a:rPr>
              <a:t>Blynk.virtualWrite</a:t>
            </a:r>
            <a:r>
              <a:rPr lang="es-CO" sz="2000" dirty="0" smtClean="0">
                <a:solidFill>
                  <a:srgbClr val="7030A0"/>
                </a:solidFill>
              </a:rPr>
              <a:t>(V2, </a:t>
            </a:r>
            <a:r>
              <a:rPr lang="es-CO" sz="2000" dirty="0" err="1" smtClean="0">
                <a:solidFill>
                  <a:srgbClr val="7030A0"/>
                </a:solidFill>
              </a:rPr>
              <a:t>analogRead</a:t>
            </a:r>
            <a:r>
              <a:rPr lang="es-CO" sz="2000" dirty="0" smtClean="0">
                <a:solidFill>
                  <a:srgbClr val="7030A0"/>
                </a:solidFill>
              </a:rPr>
              <a:t>(A0)); // Leer el puerto A0 cada segundo y lo escribe en el </a:t>
            </a:r>
            <a:r>
              <a:rPr lang="es-CO" sz="2000" dirty="0" err="1" smtClean="0">
                <a:solidFill>
                  <a:srgbClr val="7030A0"/>
                </a:solidFill>
              </a:rPr>
              <a:t>superchat</a:t>
            </a:r>
            <a:r>
              <a:rPr lang="es-CO" sz="2000" dirty="0" smtClean="0">
                <a:solidFill>
                  <a:srgbClr val="7030A0"/>
                </a:solidFill>
              </a:rPr>
              <a:t> V2</a:t>
            </a:r>
            <a:endParaRPr lang="es-CO" sz="2000" dirty="0">
              <a:solidFill>
                <a:srgbClr val="7030A0"/>
              </a:solidFill>
            </a:endParaRPr>
          </a:p>
          <a:p>
            <a:r>
              <a:rPr lang="es-CO" sz="2000" dirty="0">
                <a:solidFill>
                  <a:srgbClr val="7030A0"/>
                </a:solidFill>
              </a:rPr>
              <a:t>}</a:t>
            </a:r>
            <a:endParaRPr lang="es-CO" sz="2000" dirty="0" smtClean="0">
              <a:solidFill>
                <a:srgbClr val="7030A0"/>
              </a:solidFill>
            </a:endParaRP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74584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13177"/>
            <a:ext cx="10515600" cy="943171"/>
          </a:xfrm>
        </p:spPr>
        <p:txBody>
          <a:bodyPr/>
          <a:lstStyle/>
          <a:p>
            <a:pPr algn="ctr"/>
            <a:r>
              <a:rPr lang="es-CO" dirty="0" smtClean="0"/>
              <a:t>Un poco de Código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29993"/>
            <a:ext cx="10515600" cy="5416061"/>
          </a:xfrm>
        </p:spPr>
        <p:txBody>
          <a:bodyPr>
            <a:normAutofit fontScale="85000" lnSpcReduction="20000"/>
          </a:bodyPr>
          <a:lstStyle/>
          <a:p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setup</a:t>
            </a:r>
            <a:r>
              <a:rPr lang="es-CO" dirty="0"/>
              <a:t>()</a:t>
            </a:r>
          </a:p>
          <a:p>
            <a:r>
              <a:rPr lang="es-CO" dirty="0"/>
              <a:t>{</a:t>
            </a:r>
          </a:p>
          <a:p>
            <a:r>
              <a:rPr lang="es-CO" dirty="0"/>
              <a:t> </a:t>
            </a:r>
            <a:r>
              <a:rPr lang="es-CO" dirty="0" err="1">
                <a:solidFill>
                  <a:srgbClr val="7030A0"/>
                </a:solidFill>
              </a:rPr>
              <a:t>pinMode</a:t>
            </a:r>
            <a:r>
              <a:rPr lang="es-CO" dirty="0">
                <a:solidFill>
                  <a:srgbClr val="7030A0"/>
                </a:solidFill>
              </a:rPr>
              <a:t>(6,OUTPUT);</a:t>
            </a:r>
          </a:p>
          <a:p>
            <a:r>
              <a:rPr lang="es-CO" dirty="0">
                <a:solidFill>
                  <a:srgbClr val="7030A0"/>
                </a:solidFill>
              </a:rPr>
              <a:t>  </a:t>
            </a:r>
            <a:r>
              <a:rPr lang="es-CO" dirty="0" err="1" smtClean="0">
                <a:solidFill>
                  <a:srgbClr val="7030A0"/>
                </a:solidFill>
              </a:rPr>
              <a:t>pinMode</a:t>
            </a:r>
            <a:r>
              <a:rPr lang="es-CO" dirty="0" smtClean="0">
                <a:solidFill>
                  <a:srgbClr val="7030A0"/>
                </a:solidFill>
              </a:rPr>
              <a:t>(5,OUTPUT);</a:t>
            </a:r>
            <a:endParaRPr lang="es-CO" dirty="0">
              <a:solidFill>
                <a:srgbClr val="7030A0"/>
              </a:solidFill>
            </a:endParaRPr>
          </a:p>
          <a:p>
            <a:r>
              <a:rPr lang="es-CO" dirty="0"/>
              <a:t>  // </a:t>
            </a:r>
            <a:r>
              <a:rPr lang="es-CO" dirty="0" err="1"/>
              <a:t>Debug</a:t>
            </a:r>
            <a:r>
              <a:rPr lang="es-CO" dirty="0"/>
              <a:t> </a:t>
            </a:r>
            <a:r>
              <a:rPr lang="es-CO" dirty="0" err="1"/>
              <a:t>console</a:t>
            </a:r>
            <a:endParaRPr lang="es-CO" dirty="0"/>
          </a:p>
          <a:p>
            <a:r>
              <a:rPr lang="es-CO" dirty="0"/>
              <a:t>  </a:t>
            </a:r>
            <a:r>
              <a:rPr lang="es-CO" dirty="0" err="1"/>
              <a:t>DebugSerial.begin</a:t>
            </a:r>
            <a:r>
              <a:rPr lang="es-CO" dirty="0"/>
              <a:t>(9600);</a:t>
            </a:r>
          </a:p>
          <a:p>
            <a:r>
              <a:rPr lang="es-CO" dirty="0" err="1">
                <a:solidFill>
                  <a:srgbClr val="7030A0"/>
                </a:solidFill>
              </a:rPr>
              <a:t>pinMode</a:t>
            </a:r>
            <a:r>
              <a:rPr lang="es-CO" dirty="0">
                <a:solidFill>
                  <a:srgbClr val="7030A0"/>
                </a:solidFill>
              </a:rPr>
              <a:t>(3,INPUT_PULLUP);// se configura el pin 3 como entrada con </a:t>
            </a:r>
            <a:r>
              <a:rPr lang="es-CO" dirty="0" err="1">
                <a:solidFill>
                  <a:srgbClr val="7030A0"/>
                </a:solidFill>
              </a:rPr>
              <a:t>pull</a:t>
            </a:r>
            <a:r>
              <a:rPr lang="es-CO" dirty="0">
                <a:solidFill>
                  <a:srgbClr val="7030A0"/>
                </a:solidFill>
              </a:rPr>
              <a:t> up</a:t>
            </a:r>
          </a:p>
          <a:p>
            <a:r>
              <a:rPr lang="es-CO" dirty="0"/>
              <a:t>  // </a:t>
            </a:r>
            <a:r>
              <a:rPr lang="es-CO" dirty="0" err="1"/>
              <a:t>Blynk</a:t>
            </a:r>
            <a:r>
              <a:rPr lang="es-CO" dirty="0"/>
              <a:t> </a:t>
            </a:r>
            <a:r>
              <a:rPr lang="es-CO" dirty="0" err="1"/>
              <a:t>will</a:t>
            </a:r>
            <a:r>
              <a:rPr lang="es-CO" dirty="0"/>
              <a:t> </a:t>
            </a:r>
            <a:r>
              <a:rPr lang="es-CO" dirty="0" err="1"/>
              <a:t>work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Serial</a:t>
            </a:r>
          </a:p>
          <a:p>
            <a:r>
              <a:rPr lang="es-CO" dirty="0"/>
              <a:t>  // Do </a:t>
            </a:r>
            <a:r>
              <a:rPr lang="es-CO" dirty="0" err="1"/>
              <a:t>not</a:t>
            </a:r>
            <a:r>
              <a:rPr lang="es-CO" dirty="0"/>
              <a:t> </a:t>
            </a:r>
            <a:r>
              <a:rPr lang="es-CO" dirty="0" err="1"/>
              <a:t>read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write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serial </a:t>
            </a:r>
            <a:r>
              <a:rPr lang="es-CO" dirty="0" err="1"/>
              <a:t>manually</a:t>
            </a:r>
            <a:r>
              <a:rPr lang="es-CO" dirty="0"/>
              <a:t> in </a:t>
            </a:r>
            <a:r>
              <a:rPr lang="es-CO" dirty="0" err="1"/>
              <a:t>your</a:t>
            </a:r>
            <a:r>
              <a:rPr lang="es-CO" dirty="0"/>
              <a:t> sketch</a:t>
            </a:r>
          </a:p>
          <a:p>
            <a:r>
              <a:rPr lang="es-CO" dirty="0"/>
              <a:t>  </a:t>
            </a:r>
            <a:r>
              <a:rPr lang="es-CO" dirty="0" err="1"/>
              <a:t>Serial.begin</a:t>
            </a:r>
            <a:r>
              <a:rPr lang="es-CO" dirty="0"/>
              <a:t>(9600);</a:t>
            </a:r>
          </a:p>
          <a:p>
            <a:r>
              <a:rPr lang="es-CO" dirty="0"/>
              <a:t>  </a:t>
            </a:r>
            <a:r>
              <a:rPr lang="es-CO" dirty="0" err="1"/>
              <a:t>Blynk.begin</a:t>
            </a:r>
            <a:r>
              <a:rPr lang="es-CO" dirty="0"/>
              <a:t>(Serial, </a:t>
            </a:r>
            <a:r>
              <a:rPr lang="es-CO" dirty="0" err="1"/>
              <a:t>auth</a:t>
            </a:r>
            <a:r>
              <a:rPr lang="es-CO" dirty="0"/>
              <a:t>);</a:t>
            </a:r>
          </a:p>
          <a:p>
            <a:r>
              <a:rPr lang="es-CO" dirty="0"/>
              <a:t>  </a:t>
            </a:r>
            <a:r>
              <a:rPr lang="es-CO" dirty="0" err="1" smtClean="0">
                <a:solidFill>
                  <a:srgbClr val="7030A0"/>
                </a:solidFill>
              </a:rPr>
              <a:t>timer.setInterval</a:t>
            </a:r>
            <a:r>
              <a:rPr lang="es-CO" dirty="0" smtClean="0">
                <a:solidFill>
                  <a:srgbClr val="7030A0"/>
                </a:solidFill>
              </a:rPr>
              <a:t>(1000L, </a:t>
            </a:r>
            <a:r>
              <a:rPr lang="es-CO" dirty="0" err="1">
                <a:solidFill>
                  <a:srgbClr val="7030A0"/>
                </a:solidFill>
              </a:rPr>
              <a:t>leerPulsador</a:t>
            </a:r>
            <a:r>
              <a:rPr lang="es-CO" dirty="0" smtClean="0">
                <a:solidFill>
                  <a:srgbClr val="7030A0"/>
                </a:solidFill>
              </a:rPr>
              <a:t>); </a:t>
            </a:r>
            <a:r>
              <a:rPr lang="es-CO" dirty="0">
                <a:solidFill>
                  <a:srgbClr val="7030A0"/>
                </a:solidFill>
              </a:rPr>
              <a:t>// tiempo cada segundo y la </a:t>
            </a:r>
            <a:r>
              <a:rPr lang="es-CO" dirty="0" err="1">
                <a:solidFill>
                  <a:srgbClr val="7030A0"/>
                </a:solidFill>
              </a:rPr>
              <a:t>funcion</a:t>
            </a:r>
            <a:r>
              <a:rPr lang="es-CO" dirty="0">
                <a:solidFill>
                  <a:srgbClr val="7030A0"/>
                </a:solidFill>
              </a:rPr>
              <a:t> que llama</a:t>
            </a:r>
          </a:p>
          <a:p>
            <a:r>
              <a:rPr lang="es-CO" dirty="0" smtClean="0"/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9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Un poco de Código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loop</a:t>
            </a:r>
            <a:r>
              <a:rPr lang="es-CO" dirty="0"/>
              <a:t>()</a:t>
            </a:r>
          </a:p>
          <a:p>
            <a:r>
              <a:rPr lang="es-CO" dirty="0"/>
              <a:t>{</a:t>
            </a:r>
          </a:p>
          <a:p>
            <a:r>
              <a:rPr lang="es-CO" dirty="0"/>
              <a:t>  </a:t>
            </a:r>
            <a:r>
              <a:rPr lang="es-CO" dirty="0" err="1"/>
              <a:t>Blynk.run</a:t>
            </a:r>
            <a:r>
              <a:rPr lang="es-CO" dirty="0"/>
              <a:t>();</a:t>
            </a:r>
          </a:p>
          <a:p>
            <a:r>
              <a:rPr lang="es-CO" dirty="0">
                <a:solidFill>
                  <a:srgbClr val="7030A0"/>
                </a:solidFill>
              </a:rPr>
              <a:t>  </a:t>
            </a:r>
            <a:r>
              <a:rPr lang="es-CO" dirty="0" err="1">
                <a:solidFill>
                  <a:srgbClr val="7030A0"/>
                </a:solidFill>
              </a:rPr>
              <a:t>timer.run</a:t>
            </a:r>
            <a:r>
              <a:rPr lang="es-CO" dirty="0">
                <a:solidFill>
                  <a:srgbClr val="7030A0"/>
                </a:solidFill>
              </a:rPr>
              <a:t>();</a:t>
            </a:r>
          </a:p>
          <a:p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28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Links </a:t>
            </a:r>
            <a:r>
              <a:rPr lang="es-CO" dirty="0" err="1" smtClean="0"/>
              <a:t>IoT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Pagina de </a:t>
            </a:r>
            <a:r>
              <a:rPr lang="es-CO" dirty="0" err="1">
                <a:hlinkClick r:id="rId2"/>
              </a:rPr>
              <a:t>Blynk</a:t>
            </a:r>
            <a:endParaRPr lang="es-CO" dirty="0">
              <a:hlinkClick r:id="rId2"/>
            </a:endParaRPr>
          </a:p>
          <a:p>
            <a:r>
              <a:rPr lang="es-CO" dirty="0" smtClean="0">
                <a:hlinkClick r:id="rId2"/>
              </a:rPr>
              <a:t>https://docs.blynk.cc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Pagina de Información de </a:t>
            </a:r>
            <a:r>
              <a:rPr lang="es-CO" dirty="0" err="1" smtClean="0"/>
              <a:t>IoT</a:t>
            </a:r>
            <a:endParaRPr lang="es-CO" dirty="0"/>
          </a:p>
          <a:p>
            <a:r>
              <a:rPr lang="es-CO" dirty="0" smtClean="0">
                <a:hlinkClick r:id="rId3"/>
              </a:rPr>
              <a:t>www.iotforall.com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Pagina de </a:t>
            </a:r>
            <a:r>
              <a:rPr lang="es-CO" dirty="0" err="1" smtClean="0"/>
              <a:t>arduino</a:t>
            </a:r>
            <a:r>
              <a:rPr lang="es-CO" dirty="0" smtClean="0"/>
              <a:t> Cloud para </a:t>
            </a:r>
            <a:r>
              <a:rPr lang="es-CO" dirty="0" err="1" smtClean="0"/>
              <a:t>IoT</a:t>
            </a:r>
            <a:endParaRPr lang="es-CO" dirty="0" smtClean="0"/>
          </a:p>
          <a:p>
            <a:r>
              <a:rPr lang="es-CO" dirty="0" smtClean="0">
                <a:hlinkClick r:id="rId4"/>
              </a:rPr>
              <a:t>www.arduino.cc/en/IoT/HomePage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42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7200" dirty="0" smtClean="0"/>
              <a:t>Gracias.</a:t>
            </a:r>
            <a:endParaRPr lang="es-CO" sz="7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6000" dirty="0" smtClean="0"/>
              <a:t>Acaban de adquirir un Poder. </a:t>
            </a:r>
          </a:p>
          <a:p>
            <a:pPr marL="0" indent="0" algn="ctr">
              <a:buNone/>
            </a:pPr>
            <a:r>
              <a:rPr lang="es-CO" sz="6000" dirty="0" smtClean="0"/>
              <a:t>Úsenlo con responsabilidad.</a:t>
            </a:r>
          </a:p>
          <a:p>
            <a:endParaRPr lang="es-CO" sz="6000" dirty="0" smtClean="0"/>
          </a:p>
          <a:p>
            <a:r>
              <a:rPr lang="es-CO" dirty="0" smtClean="0"/>
              <a:t>Ing. </a:t>
            </a:r>
            <a:r>
              <a:rPr lang="es-CO" dirty="0" err="1" smtClean="0"/>
              <a:t>Julian</a:t>
            </a:r>
            <a:r>
              <a:rPr lang="es-CO" dirty="0" smtClean="0"/>
              <a:t> Lamprea</a:t>
            </a:r>
          </a:p>
          <a:p>
            <a:r>
              <a:rPr lang="es-CO" dirty="0" smtClean="0"/>
              <a:t>Cel 3045760419</a:t>
            </a:r>
          </a:p>
          <a:p>
            <a:r>
              <a:rPr lang="es-CO" dirty="0" smtClean="0"/>
              <a:t>Email: julian.lamprea@hotmail.com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790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Arquitectura de </a:t>
            </a:r>
            <a:r>
              <a:rPr lang="es-CO" dirty="0" err="1" smtClean="0"/>
              <a:t>IoT</a:t>
            </a:r>
            <a:endParaRPr lang="es-CO" dirty="0"/>
          </a:p>
        </p:txBody>
      </p:sp>
      <p:pic>
        <p:nvPicPr>
          <p:cNvPr id="1028" name="Picture 4" descr="a-reference-architecture-for-the-internet-of-things-figure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84" y="1490827"/>
            <a:ext cx="9191500" cy="461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5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Plataformas de </a:t>
            </a:r>
            <a:r>
              <a:rPr lang="es-CO" dirty="0" err="1" smtClean="0"/>
              <a:t>IoT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92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s-CO" dirty="0" smtClean="0"/>
              <a:t>	Open </a:t>
            </a:r>
            <a:r>
              <a:rPr lang="es-CO" dirty="0" err="1" smtClean="0"/>
              <a:t>Source</a:t>
            </a:r>
            <a:endParaRPr lang="es-CO" dirty="0" smtClean="0"/>
          </a:p>
          <a:p>
            <a:r>
              <a:rPr lang="es-CO" dirty="0" err="1" smtClean="0"/>
              <a:t>Arduino</a:t>
            </a:r>
            <a:r>
              <a:rPr lang="es-CO" dirty="0" smtClean="0"/>
              <a:t> Cloud.</a:t>
            </a:r>
          </a:p>
          <a:p>
            <a:r>
              <a:rPr lang="es-CO" dirty="0" err="1" smtClean="0"/>
              <a:t>Cayenne</a:t>
            </a:r>
            <a:r>
              <a:rPr lang="es-CO" dirty="0" smtClean="0"/>
              <a:t> </a:t>
            </a:r>
            <a:r>
              <a:rPr lang="es-CO" dirty="0" err="1" smtClean="0"/>
              <a:t>my</a:t>
            </a:r>
            <a:r>
              <a:rPr lang="es-CO" dirty="0" smtClean="0"/>
              <a:t> </a:t>
            </a:r>
            <a:r>
              <a:rPr lang="es-CO" dirty="0" err="1" smtClean="0"/>
              <a:t>devices</a:t>
            </a:r>
            <a:r>
              <a:rPr lang="es-CO" dirty="0" smtClean="0"/>
              <a:t>.</a:t>
            </a:r>
          </a:p>
          <a:p>
            <a:r>
              <a:rPr lang="es-CO" dirty="0" err="1" smtClean="0"/>
              <a:t>Thingerio</a:t>
            </a:r>
            <a:r>
              <a:rPr lang="es-CO" dirty="0" smtClean="0"/>
              <a:t>.</a:t>
            </a:r>
          </a:p>
          <a:p>
            <a:r>
              <a:rPr lang="es-CO" sz="3200" dirty="0" err="1" smtClean="0">
                <a:solidFill>
                  <a:srgbClr val="0070C0"/>
                </a:solidFill>
              </a:rPr>
              <a:t>Blynk</a:t>
            </a:r>
            <a:r>
              <a:rPr lang="es-CO" sz="32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s-CO" dirty="0" err="1" smtClean="0"/>
              <a:t>Thingspeak</a:t>
            </a:r>
            <a:r>
              <a:rPr lang="es-CO" dirty="0" smtClean="0"/>
              <a:t>.</a:t>
            </a:r>
          </a:p>
          <a:p>
            <a:r>
              <a:rPr lang="es-CO" dirty="0" err="1" smtClean="0"/>
              <a:t>Artik</a:t>
            </a:r>
            <a:r>
              <a:rPr lang="es-CO" dirty="0" smtClean="0"/>
              <a:t> Cloud</a:t>
            </a:r>
          </a:p>
          <a:p>
            <a:r>
              <a:rPr lang="es-CO" dirty="0" smtClean="0"/>
              <a:t>IFTT </a:t>
            </a:r>
            <a:r>
              <a:rPr lang="es-CO" dirty="0" err="1" smtClean="0"/>
              <a:t>Maker</a:t>
            </a:r>
            <a:r>
              <a:rPr lang="es-CO" dirty="0" smtClean="0"/>
              <a:t>		</a:t>
            </a:r>
          </a:p>
          <a:p>
            <a:endParaRPr lang="es-CO" dirty="0"/>
          </a:p>
          <a:p>
            <a:pPr marL="0" indent="0" algn="ctr">
              <a:buNone/>
            </a:pPr>
            <a:r>
              <a:rPr lang="es-CO" dirty="0" smtClean="0"/>
              <a:t>Empresariales</a:t>
            </a:r>
          </a:p>
          <a:p>
            <a:r>
              <a:rPr lang="es-CO" dirty="0" err="1" smtClean="0"/>
              <a:t>Ubidots</a:t>
            </a:r>
            <a:r>
              <a:rPr lang="es-CO" dirty="0" smtClean="0"/>
              <a:t> (Colombiana)</a:t>
            </a:r>
          </a:p>
          <a:p>
            <a:r>
              <a:rPr lang="es-CO" dirty="0" smtClean="0"/>
              <a:t>AWS(Amazon Web </a:t>
            </a:r>
            <a:r>
              <a:rPr lang="es-CO" dirty="0" err="1" smtClean="0"/>
              <a:t>Services</a:t>
            </a:r>
            <a:r>
              <a:rPr lang="es-CO" dirty="0" smtClean="0"/>
              <a:t>)</a:t>
            </a:r>
            <a:r>
              <a:rPr lang="es-CO" dirty="0" err="1" smtClean="0"/>
              <a:t>IoT</a:t>
            </a:r>
            <a:endParaRPr lang="es-CO" dirty="0" smtClean="0"/>
          </a:p>
          <a:p>
            <a:r>
              <a:rPr lang="es-CO" dirty="0" smtClean="0"/>
              <a:t>Google Cloud </a:t>
            </a:r>
            <a:r>
              <a:rPr lang="es-CO" dirty="0" err="1" smtClean="0"/>
              <a:t>IoT</a:t>
            </a:r>
            <a:endParaRPr lang="es-CO" dirty="0" smtClean="0"/>
          </a:p>
          <a:p>
            <a:r>
              <a:rPr lang="es-CO" dirty="0" smtClean="0"/>
              <a:t>IBM Watson </a:t>
            </a:r>
            <a:r>
              <a:rPr lang="es-CO" dirty="0" err="1" smtClean="0"/>
              <a:t>IoT</a:t>
            </a:r>
            <a:endParaRPr lang="es-CO" dirty="0" smtClean="0"/>
          </a:p>
          <a:p>
            <a:r>
              <a:rPr lang="es-CO" dirty="0" err="1" smtClean="0"/>
              <a:t>Azure</a:t>
            </a:r>
            <a:r>
              <a:rPr lang="es-CO" dirty="0" smtClean="0"/>
              <a:t> </a:t>
            </a:r>
            <a:r>
              <a:rPr lang="es-CO" dirty="0" err="1" smtClean="0"/>
              <a:t>IoT</a:t>
            </a:r>
            <a:r>
              <a:rPr lang="es-CO" dirty="0" smtClean="0"/>
              <a:t> </a:t>
            </a:r>
            <a:r>
              <a:rPr lang="es-CO" dirty="0" err="1" smtClean="0"/>
              <a:t>Suit</a:t>
            </a:r>
            <a:r>
              <a:rPr lang="es-CO" dirty="0" smtClean="0"/>
              <a:t> Microsoft.</a:t>
            </a:r>
          </a:p>
          <a:p>
            <a:r>
              <a:rPr lang="es-CO" dirty="0" err="1" smtClean="0"/>
              <a:t>Thingworx</a:t>
            </a:r>
            <a:endParaRPr lang="es-CO" dirty="0" smtClean="0"/>
          </a:p>
          <a:p>
            <a:r>
              <a:rPr lang="es-CO" dirty="0" err="1" smtClean="0"/>
              <a:t>Zatar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142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299" y="175118"/>
            <a:ext cx="10515600" cy="1325563"/>
          </a:xfrm>
        </p:spPr>
        <p:txBody>
          <a:bodyPr/>
          <a:lstStyle/>
          <a:p>
            <a:r>
              <a:rPr lang="es-CO" dirty="0" smtClean="0"/>
              <a:t>Plataforma </a:t>
            </a:r>
            <a:endParaRPr lang="es-CO" dirty="0"/>
          </a:p>
        </p:txBody>
      </p:sp>
      <p:pic>
        <p:nvPicPr>
          <p:cNvPr id="2050" name="Picture 2" descr="Bly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87" y="304500"/>
            <a:ext cx="279082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arduino un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5" y="2204853"/>
            <a:ext cx="1852574" cy="185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cable us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16" y="2446317"/>
            <a:ext cx="1506311" cy="150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Resultado de imagen para laptop"/>
          <p:cNvSpPr>
            <a:spLocks noChangeAspect="1" noChangeArrowheads="1"/>
          </p:cNvSpPr>
          <p:nvPr/>
        </p:nvSpPr>
        <p:spPr bwMode="auto">
          <a:xfrm>
            <a:off x="155575" y="-144463"/>
            <a:ext cx="2044508" cy="20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16" descr="Resultado de imagen para lapt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66" name="Picture 18" descr="Resultado de imagen para lapto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27" y="2581103"/>
            <a:ext cx="1506311" cy="88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esultado de imagen para wif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12" y="4898264"/>
            <a:ext cx="2579307" cy="14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2" descr="Resultado de imagen para wifi rout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AutoShape 24" descr="Resultado de imagen para wifi router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AutoShape 26" descr="Resultado de imagen para wifi router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AutoShape 28" descr="Resultado de imagen para wifi router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30" descr="Resultado de imagen para wifi router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80" name="Picture 32" descr="Resultado de imagen para wifi route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95" y="3702312"/>
            <a:ext cx="1988519" cy="14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Resultado de imagen para wif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17" y="1988462"/>
            <a:ext cx="2815277" cy="158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Resultado de imagen para cloud servic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327" y="3164443"/>
            <a:ext cx="3038905" cy="198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9400387" y="2396437"/>
            <a:ext cx="27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Servidores </a:t>
            </a:r>
            <a:r>
              <a:rPr lang="es-CO" dirty="0" err="1" smtClean="0"/>
              <a:t>Blynk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353299" y="1465856"/>
            <a:ext cx="18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Internet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876737" y="1746888"/>
            <a:ext cx="1974067" cy="36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dispositivos</a:t>
            </a:r>
            <a:endParaRPr lang="es-CO" dirty="0"/>
          </a:p>
        </p:txBody>
      </p:sp>
      <p:sp>
        <p:nvSpPr>
          <p:cNvPr id="17" name="Flecha derecha 16"/>
          <p:cNvSpPr/>
          <p:nvPr/>
        </p:nvSpPr>
        <p:spPr>
          <a:xfrm>
            <a:off x="1543792" y="3811979"/>
            <a:ext cx="656291" cy="343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Flecha derecha 17"/>
          <p:cNvSpPr/>
          <p:nvPr/>
        </p:nvSpPr>
        <p:spPr>
          <a:xfrm>
            <a:off x="4738255" y="3811979"/>
            <a:ext cx="744662" cy="45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Flecha derecha 26"/>
          <p:cNvSpPr/>
          <p:nvPr/>
        </p:nvSpPr>
        <p:spPr>
          <a:xfrm rot="10800000">
            <a:off x="4738255" y="4920666"/>
            <a:ext cx="744662" cy="45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Flecha derecha 27"/>
          <p:cNvSpPr/>
          <p:nvPr/>
        </p:nvSpPr>
        <p:spPr>
          <a:xfrm>
            <a:off x="8366996" y="2288212"/>
            <a:ext cx="744662" cy="45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Flecha derecha 28"/>
          <p:cNvSpPr/>
          <p:nvPr/>
        </p:nvSpPr>
        <p:spPr>
          <a:xfrm rot="10800000">
            <a:off x="8176467" y="5345634"/>
            <a:ext cx="744662" cy="45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178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Procedimiento para usar </a:t>
            </a:r>
            <a:r>
              <a:rPr lang="es-CO" dirty="0" err="1" smtClean="0"/>
              <a:t>Blynk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Descargar de Google Play la App </a:t>
            </a:r>
            <a:r>
              <a:rPr lang="es-CO" sz="3600" dirty="0" err="1" smtClean="0"/>
              <a:t>Blynk</a:t>
            </a:r>
            <a:r>
              <a:rPr lang="es-CO" sz="3600" dirty="0" smtClean="0"/>
              <a:t>.</a:t>
            </a:r>
          </a:p>
          <a:p>
            <a:r>
              <a:rPr lang="es-CO" sz="3600" dirty="0" smtClean="0"/>
              <a:t>Crear cuenta en </a:t>
            </a:r>
            <a:r>
              <a:rPr lang="es-CO" sz="3600" dirty="0" err="1" smtClean="0"/>
              <a:t>Blynk</a:t>
            </a:r>
            <a:r>
              <a:rPr lang="es-CO" sz="3600" dirty="0" smtClean="0"/>
              <a:t> con correo y </a:t>
            </a:r>
            <a:r>
              <a:rPr lang="es-CO" sz="3600" dirty="0" err="1" smtClean="0"/>
              <a:t>password</a:t>
            </a:r>
            <a:r>
              <a:rPr lang="es-CO" sz="3600" dirty="0" smtClean="0"/>
              <a:t>.</a:t>
            </a:r>
          </a:p>
          <a:p>
            <a:r>
              <a:rPr lang="es-CO" sz="3600" dirty="0" smtClean="0"/>
              <a:t>Descargar librerías de </a:t>
            </a:r>
            <a:r>
              <a:rPr lang="es-CO" sz="3600" dirty="0" err="1" smtClean="0"/>
              <a:t>Blynk</a:t>
            </a:r>
            <a:r>
              <a:rPr lang="es-CO" sz="3600" dirty="0" smtClean="0"/>
              <a:t> para el IDE de </a:t>
            </a:r>
            <a:r>
              <a:rPr lang="es-CO" sz="3600" dirty="0" err="1" smtClean="0"/>
              <a:t>Arduino</a:t>
            </a:r>
            <a:r>
              <a:rPr lang="es-CO" sz="3600" dirty="0" smtClean="0"/>
              <a:t>.</a:t>
            </a:r>
          </a:p>
          <a:p>
            <a:r>
              <a:rPr lang="es-CO" sz="3600" dirty="0" smtClean="0"/>
              <a:t>Ejecutar el programa </a:t>
            </a:r>
            <a:r>
              <a:rPr lang="es-CO" sz="3600" i="1" dirty="0" smtClean="0">
                <a:solidFill>
                  <a:srgbClr val="0070C0"/>
                </a:solidFill>
              </a:rPr>
              <a:t>blynk-ser.bat  –c  COM#, </a:t>
            </a:r>
            <a:r>
              <a:rPr lang="es-CO" sz="3600" dirty="0" smtClean="0"/>
              <a:t>en una ventana de símbolo de sistema como administrador. Para usar el puerto USB como conexión con el </a:t>
            </a:r>
            <a:r>
              <a:rPr lang="es-CO" sz="3600" dirty="0" err="1" smtClean="0"/>
              <a:t>arduino</a:t>
            </a:r>
            <a:r>
              <a:rPr lang="es-CO" sz="3600" dirty="0" smtClean="0"/>
              <a:t>.</a:t>
            </a:r>
            <a:endParaRPr lang="es-CO" sz="3600" i="1" dirty="0"/>
          </a:p>
        </p:txBody>
      </p:sp>
    </p:spTree>
    <p:extLst>
      <p:ext uri="{BB962C8B-B14F-4D97-AF65-F5344CB8AC3E}">
        <p14:creationId xmlns:p14="http://schemas.microsoft.com/office/powerpoint/2010/main" val="53740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291"/>
          </a:xfrm>
        </p:spPr>
        <p:txBody>
          <a:bodyPr/>
          <a:lstStyle/>
          <a:p>
            <a:pPr algn="ctr"/>
            <a:r>
              <a:rPr lang="es-CO" dirty="0"/>
              <a:t>Procedimiento para usar </a:t>
            </a:r>
            <a:r>
              <a:rPr lang="es-CO" dirty="0" err="1"/>
              <a:t>Blynk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2594"/>
            <a:ext cx="9774382" cy="54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0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914"/>
          </a:xfrm>
        </p:spPr>
        <p:txBody>
          <a:bodyPr/>
          <a:lstStyle/>
          <a:p>
            <a:pPr algn="ctr"/>
            <a:r>
              <a:rPr lang="es-CO" dirty="0"/>
              <a:t>Procedimiento para usar </a:t>
            </a:r>
            <a:r>
              <a:rPr lang="es-CO" dirty="0" err="1"/>
              <a:t>Blynk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425" y="1130380"/>
            <a:ext cx="9987149" cy="56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3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Usar Widget </a:t>
            </a:r>
            <a:r>
              <a:rPr lang="es-CO" dirty="0" err="1" smtClean="0"/>
              <a:t>Button</a:t>
            </a:r>
            <a:endParaRPr lang="es-CO" dirty="0"/>
          </a:p>
        </p:txBody>
      </p:sp>
      <p:pic>
        <p:nvPicPr>
          <p:cNvPr id="3074" name="Picture 2" descr="Resultado de imagen para blynk widge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01" y="1896877"/>
            <a:ext cx="24464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blynk widg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240" y="1896877"/>
            <a:ext cx="24882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blynk widg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31" y="1896877"/>
            <a:ext cx="28478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 flipH="1" flipV="1">
            <a:off x="10317875" y="1896876"/>
            <a:ext cx="767467" cy="537565"/>
          </a:xfrm>
          <a:prstGeom prst="ellipse">
            <a:avLst/>
          </a:prstGeom>
          <a:solidFill>
            <a:schemeClr val="accent1">
              <a:alpha val="14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1085342" y="1896875"/>
            <a:ext cx="90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Activar App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116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pPr algn="ctr"/>
            <a:r>
              <a:rPr lang="es-CO" dirty="0" smtClean="0"/>
              <a:t>Esquema a utilizar con </a:t>
            </a:r>
            <a:r>
              <a:rPr lang="es-CO" dirty="0" err="1" smtClean="0"/>
              <a:t>Arduino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55" y="1083212"/>
            <a:ext cx="9349509" cy="5645627"/>
          </a:xfrm>
        </p:spPr>
      </p:pic>
    </p:spTree>
    <p:extLst>
      <p:ext uri="{BB962C8B-B14F-4D97-AF65-F5344CB8AC3E}">
        <p14:creationId xmlns:p14="http://schemas.microsoft.com/office/powerpoint/2010/main" val="253275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</TotalTime>
  <Words>562</Words>
  <Application>Microsoft Office PowerPoint</Application>
  <PresentationFormat>Panorámica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Internet de las Cosas (IoT)</vt:lpstr>
      <vt:lpstr>Arquitectura de IoT</vt:lpstr>
      <vt:lpstr>Plataformas de IoT</vt:lpstr>
      <vt:lpstr>Plataforma </vt:lpstr>
      <vt:lpstr>Procedimiento para usar Blynk</vt:lpstr>
      <vt:lpstr>Procedimiento para usar Blynk</vt:lpstr>
      <vt:lpstr>Procedimiento para usar Blynk</vt:lpstr>
      <vt:lpstr>Usar Widget Button</vt:lpstr>
      <vt:lpstr>Esquema a utilizar con Arduino</vt:lpstr>
      <vt:lpstr>Esquema a Utilizar con Arduino</vt:lpstr>
      <vt:lpstr>Practica con widgets</vt:lpstr>
      <vt:lpstr>Practica con Sensores</vt:lpstr>
      <vt:lpstr>Practica con notificaciones</vt:lpstr>
      <vt:lpstr>Un poco de Código</vt:lpstr>
      <vt:lpstr>Un poco de Código</vt:lpstr>
      <vt:lpstr>Un poco de Código</vt:lpstr>
      <vt:lpstr>Links IoT</vt:lpstr>
      <vt:lpstr>Gracias.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 las Cosas (IoT)</dc:title>
  <dc:creator>JULIAN LAMPREA</dc:creator>
  <cp:lastModifiedBy>JULIAN LAMPREA</cp:lastModifiedBy>
  <cp:revision>50</cp:revision>
  <dcterms:created xsi:type="dcterms:W3CDTF">2019-07-30T12:23:39Z</dcterms:created>
  <dcterms:modified xsi:type="dcterms:W3CDTF">2019-08-01T20:07:45Z</dcterms:modified>
</cp:coreProperties>
</file>