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73" autoAdjust="0"/>
    <p:restoredTop sz="99677" autoAdjust="0"/>
  </p:normalViewPr>
  <p:slideViewPr>
    <p:cSldViewPr snapToGrid="0" snapToObjects="1">
      <p:cViewPr varScale="1">
        <p:scale>
          <a:sx n="110" d="100"/>
          <a:sy n="110" d="100"/>
        </p:scale>
        <p:origin x="-2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E78AA-3E8D-6344-8CEB-AA2072960B57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2D7F-D628-B24F-99D4-560CFAD11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 Line has high variance, low bias</a:t>
            </a:r>
          </a:p>
          <a:p>
            <a:r>
              <a:rPr lang="en-US" dirty="0" smtClean="0"/>
              <a:t>Orange Line has low variance, high bias</a:t>
            </a:r>
          </a:p>
          <a:p>
            <a:r>
              <a:rPr lang="en-US" dirty="0" smtClean="0"/>
              <a:t>Blue has it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1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d increases,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2D7F-D628-B24F-99D4-560CFAD114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5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DB24-6A67-A149-BF7C-F2F33EF07EEE}" type="datetimeFigureOut">
              <a:rPr lang="en-US" smtClean="0"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6EF1-609C-544D-8BD2-68B9B14BA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Bias-Variance Tradeoff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Managing the Bias-Variance Tradeoff for Linear Regression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Subset predictors:  Stepwise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Shrinkage/Regularization:  Lasso, Ridge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Dimension Reduction:  PCA (not covered today)</a:t>
            </a:r>
          </a:p>
        </p:txBody>
      </p:sp>
    </p:spTree>
    <p:extLst>
      <p:ext uri="{BB962C8B-B14F-4D97-AF65-F5344CB8AC3E}">
        <p14:creationId xmlns:p14="http://schemas.microsoft.com/office/powerpoint/2010/main" val="414665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78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/>
                <a:cs typeface="Times New Roman"/>
              </a:rPr>
              <a:t>Managing the Bias-Variance Tradeoff </a:t>
            </a:r>
            <a:br>
              <a:rPr lang="en-US" sz="3000" dirty="0" smtClean="0">
                <a:latin typeface="Times New Roman"/>
                <a:cs typeface="Times New Roman"/>
              </a:rPr>
            </a:br>
            <a:r>
              <a:rPr lang="en-US" sz="3000" dirty="0" smtClean="0">
                <a:latin typeface="Times New Roman"/>
                <a:cs typeface="Times New Roman"/>
              </a:rPr>
              <a:t>with Linear Regression </a:t>
            </a:r>
            <a:endParaRPr lang="en-US" sz="3000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4-09-21 at 1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18" y="1392720"/>
            <a:ext cx="6560884" cy="519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437" y="3745564"/>
            <a:ext cx="220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I want to pare down my model, reducing the variance!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6122" y="2548382"/>
            <a:ext cx="46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Subset selection </a:t>
            </a:r>
            <a:r>
              <a:rPr lang="en-US" dirty="0" smtClean="0">
                <a:latin typeface="Times New Roman"/>
                <a:cs typeface="Times New Roman"/>
              </a:rPr>
              <a:t>- choose subset of  p predictors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7832" y="3745564"/>
            <a:ext cx="505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Regularization </a:t>
            </a:r>
            <a:r>
              <a:rPr lang="en-US" dirty="0" smtClean="0">
                <a:latin typeface="Times New Roman"/>
                <a:cs typeface="Times New Roman"/>
              </a:rPr>
              <a:t>– keep p predictors, shrink       			             coefficient estimates towards 0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              (some variable selection for Lasso)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477" y="5358783"/>
            <a:ext cx="560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Dimension Reduction </a:t>
            </a:r>
            <a:r>
              <a:rPr lang="en-US" dirty="0" smtClean="0">
                <a:latin typeface="Times New Roman"/>
                <a:cs typeface="Times New Roman"/>
              </a:rPr>
              <a:t>– Project p predictors into 					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M-dim space where M &lt; 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20458" y="2448936"/>
            <a:ext cx="4785290" cy="64719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592167" y="3640249"/>
            <a:ext cx="5080361" cy="1157313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43477" y="5323962"/>
            <a:ext cx="5003389" cy="807683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4437" y="3755702"/>
            <a:ext cx="2206619" cy="913192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381056" y="2733048"/>
            <a:ext cx="1365066" cy="1474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3" idx="1"/>
          </p:cNvCxnSpPr>
          <p:nvPr/>
        </p:nvCxnSpPr>
        <p:spPr>
          <a:xfrm>
            <a:off x="2381056" y="4212298"/>
            <a:ext cx="1211111" cy="6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1" idx="1"/>
          </p:cNvCxnSpPr>
          <p:nvPr/>
        </p:nvCxnSpPr>
        <p:spPr>
          <a:xfrm>
            <a:off x="2381056" y="4212298"/>
            <a:ext cx="1262421" cy="1469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525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Regularization – Ridge regression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4-09-21 at 3.29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0" y="1048552"/>
            <a:ext cx="7825801" cy="54770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116984" y="4565504"/>
            <a:ext cx="1183497" cy="1027365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8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525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Regularization – Lasso regression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4-09-21 at 4.25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7" y="2321451"/>
            <a:ext cx="7735998" cy="140281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266281" y="2564418"/>
            <a:ext cx="1303611" cy="114702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-17434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Ridge         vs.        Lasso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Screen Shot 2014-09-21 at 4.27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6" y="749191"/>
            <a:ext cx="3862581" cy="3327174"/>
          </a:xfrm>
          <a:prstGeom prst="rect">
            <a:avLst/>
          </a:prstGeom>
        </p:spPr>
      </p:pic>
      <p:pic>
        <p:nvPicPr>
          <p:cNvPr id="6" name="Picture 5" descr="Screen Shot 2014-09-21 at 4.28.16 PM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83" y="672223"/>
            <a:ext cx="3968496" cy="3328416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2242" y="3806977"/>
            <a:ext cx="8861758" cy="1729099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/>
                <a:cs typeface="Times New Roman"/>
              </a:rPr>
              <a:t>When </a:t>
            </a:r>
            <a:r>
              <a:rPr lang="en-US" sz="2200" dirty="0" err="1" smtClean="0">
                <a:latin typeface="Times New Roman"/>
                <a:cs typeface="Times New Roman"/>
              </a:rPr>
              <a:t>λ</a:t>
            </a:r>
            <a:r>
              <a:rPr lang="en-US" sz="2200" dirty="0" smtClean="0">
                <a:latin typeface="Times New Roman"/>
                <a:cs typeface="Times New Roman"/>
              </a:rPr>
              <a:t> = 0, we simply have linear models.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As </a:t>
            </a:r>
            <a:r>
              <a:rPr lang="en-US" sz="2200" dirty="0" err="1" smtClean="0">
                <a:latin typeface="Times New Roman"/>
                <a:cs typeface="Times New Roman"/>
              </a:rPr>
              <a:t>λ</a:t>
            </a:r>
            <a:r>
              <a:rPr lang="en-US" sz="2200" dirty="0" smtClean="0">
                <a:latin typeface="Times New Roman"/>
                <a:cs typeface="Times New Roman"/>
              </a:rPr>
              <a:t> increases, both models become less flexible, reducing variance, but increasing bias.  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Lasso has the advantage of variable selection as well (especially nice when </a:t>
            </a:r>
            <a:r>
              <a:rPr lang="en-US" sz="2200" i="1" dirty="0" smtClean="0">
                <a:latin typeface="Times New Roman"/>
                <a:cs typeface="Times New Roman"/>
              </a:rPr>
              <a:t>p</a:t>
            </a:r>
            <a:r>
              <a:rPr lang="en-US" sz="2200" dirty="0" smtClean="0">
                <a:latin typeface="Times New Roman"/>
                <a:cs typeface="Times New Roman"/>
              </a:rPr>
              <a:t> is large)</a:t>
            </a:r>
          </a:p>
          <a:p>
            <a:r>
              <a:rPr lang="en-US" sz="2200" dirty="0" smtClean="0">
                <a:latin typeface="Times New Roman"/>
                <a:cs typeface="Times New Roman"/>
              </a:rPr>
              <a:t>Neither universally dominate, but in general one might expect Lasso to do better when response is function of relatively few predictors.</a:t>
            </a:r>
          </a:p>
          <a:p>
            <a:pPr lvl="1"/>
            <a:r>
              <a:rPr lang="en-US" sz="1800" dirty="0" smtClean="0">
                <a:latin typeface="Times New Roman"/>
                <a:cs typeface="Times New Roman"/>
              </a:rPr>
              <a:t>Of course you never actually know this, so use your friend, cross-validation!  </a:t>
            </a:r>
          </a:p>
        </p:txBody>
      </p:sp>
    </p:spTree>
    <p:extLst>
      <p:ext uri="{BB962C8B-B14F-4D97-AF65-F5344CB8AC3E}">
        <p14:creationId xmlns:p14="http://schemas.microsoft.com/office/powerpoint/2010/main" val="15498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-11020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Choosing </a:t>
            </a:r>
            <a:r>
              <a:rPr lang="en-US" dirty="0" err="1" smtClean="0">
                <a:latin typeface="Times New Roman"/>
                <a:cs typeface="Times New Roman"/>
              </a:rPr>
              <a:t>λ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4-09-21 at 5.0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054"/>
            <a:ext cx="9144000" cy="373703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605140"/>
            <a:ext cx="8229600" cy="15851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/>
                <a:cs typeface="Times New Roman"/>
              </a:rPr>
              <a:t>Just increment </a:t>
            </a:r>
            <a:r>
              <a:rPr lang="en-US" sz="2200" dirty="0" err="1" smtClean="0">
                <a:latin typeface="Times New Roman"/>
                <a:cs typeface="Times New Roman"/>
              </a:rPr>
              <a:t>λ</a:t>
            </a:r>
            <a:r>
              <a:rPr lang="en-US" sz="2200" dirty="0" smtClean="0">
                <a:latin typeface="Times New Roman"/>
                <a:cs typeface="Times New Roman"/>
              </a:rPr>
              <a:t> along, fit a large number of models per increment, and choose </a:t>
            </a:r>
            <a:r>
              <a:rPr lang="en-US" sz="2200" dirty="0" err="1" smtClean="0">
                <a:latin typeface="Times New Roman"/>
                <a:cs typeface="Times New Roman"/>
              </a:rPr>
              <a:t>λ</a:t>
            </a:r>
            <a:r>
              <a:rPr lang="en-US" sz="2200" dirty="0" smtClean="0">
                <a:latin typeface="Times New Roman"/>
                <a:cs typeface="Times New Roman"/>
              </a:rPr>
              <a:t> which minimizes cross-validated error, and voila!  You have your corresponding optimized model for Ridge Regression.  </a:t>
            </a:r>
          </a:p>
          <a:p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65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80" y="4373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Don</a:t>
            </a:r>
            <a:r>
              <a:rPr lang="fr-FR" dirty="0" smtClean="0">
                <a:latin typeface="Times New Roman"/>
                <a:cs typeface="Times New Roman"/>
              </a:rPr>
              <a:t>’</a:t>
            </a:r>
            <a:r>
              <a:rPr lang="en-US" dirty="0" smtClean="0">
                <a:latin typeface="Times New Roman"/>
                <a:cs typeface="Times New Roman"/>
              </a:rPr>
              <a:t>t forget….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6" name="Picture 5" descr="Screen Shot 2014-09-21 at 5.23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1" y="980319"/>
            <a:ext cx="8351798" cy="56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78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/>
                <a:cs typeface="Times New Roman"/>
              </a:rPr>
              <a:t>Bias-Variance Tradeoff</a:t>
            </a:r>
            <a:endParaRPr lang="en-US" sz="3000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4-09-21 at 12.4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3" y="968669"/>
            <a:ext cx="8185018" cy="231187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524276"/>
            <a:ext cx="8446253" cy="2768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/>
                <a:cs typeface="Times New Roman"/>
              </a:rPr>
              <a:t>Ok….what is going on here?</a:t>
            </a:r>
          </a:p>
          <a:p>
            <a:r>
              <a:rPr lang="en-US" sz="2600" dirty="0" smtClean="0">
                <a:latin typeface="Times New Roman"/>
                <a:cs typeface="Times New Roman"/>
              </a:rPr>
              <a:t>Applies to modeling in general, beyond Linear Regression</a:t>
            </a:r>
          </a:p>
          <a:p>
            <a:r>
              <a:rPr lang="en-US" sz="2600" dirty="0" smtClean="0">
                <a:latin typeface="Times New Roman"/>
                <a:cs typeface="Times New Roman"/>
              </a:rPr>
              <a:t>Want your model to minimize the expected test MSE on LHS.  But how?</a:t>
            </a:r>
          </a:p>
          <a:p>
            <a:pPr lvl="1"/>
            <a:r>
              <a:rPr lang="en-US" sz="2300" dirty="0" err="1" smtClean="0">
                <a:latin typeface="Times New Roman"/>
                <a:cs typeface="Times New Roman"/>
              </a:rPr>
              <a:t>Var</a:t>
            </a:r>
            <a:r>
              <a:rPr lang="en-US" sz="2300" dirty="0" smtClean="0">
                <a:latin typeface="Times New Roman"/>
                <a:cs typeface="Times New Roman"/>
              </a:rPr>
              <a:t>(</a:t>
            </a:r>
            <a:r>
              <a:rPr lang="en-US" sz="2300" dirty="0" err="1" smtClean="0">
                <a:latin typeface="Times New Roman"/>
                <a:cs typeface="Times New Roman"/>
              </a:rPr>
              <a:t>ε</a:t>
            </a:r>
            <a:r>
              <a:rPr lang="en-US" sz="2300" dirty="0" smtClean="0">
                <a:latin typeface="Times New Roman"/>
                <a:cs typeface="Times New Roman"/>
              </a:rPr>
              <a:t>), or “Irreducible Error”.  Can’t do anything about that!  </a:t>
            </a:r>
          </a:p>
          <a:p>
            <a:pPr lvl="1"/>
            <a:r>
              <a:rPr lang="en-US" sz="2300" dirty="0" smtClean="0">
                <a:latin typeface="Times New Roman"/>
                <a:cs typeface="Times New Roman"/>
              </a:rPr>
              <a:t>Can reduce Variance</a:t>
            </a:r>
          </a:p>
          <a:p>
            <a:pPr lvl="1"/>
            <a:r>
              <a:rPr lang="en-US" sz="2300" dirty="0" smtClean="0">
                <a:latin typeface="Times New Roman"/>
                <a:cs typeface="Times New Roman"/>
              </a:rPr>
              <a:t>Can reduce Bias </a:t>
            </a:r>
          </a:p>
        </p:txBody>
      </p:sp>
    </p:spTree>
    <p:extLst>
      <p:ext uri="{BB962C8B-B14F-4D97-AF65-F5344CB8AC3E}">
        <p14:creationId xmlns:p14="http://schemas.microsoft.com/office/powerpoint/2010/main" val="28735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40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Bias-Variance Tradeoff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126" y="1770199"/>
            <a:ext cx="4807729" cy="35093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300" dirty="0" smtClean="0">
                <a:latin typeface="Times New Roman"/>
                <a:cs typeface="Times New Roman"/>
              </a:rPr>
              <a:t>Amount by which    would change if estimated it using a different training dataset</a:t>
            </a:r>
          </a:p>
          <a:p>
            <a:pPr marL="457200" lvl="1" indent="0">
              <a:buNone/>
            </a:pPr>
            <a:endParaRPr lang="en-US" sz="23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300" dirty="0" smtClean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2300" dirty="0" smtClean="0">
                <a:latin typeface="Times New Roman"/>
                <a:cs typeface="Times New Roman"/>
              </a:rPr>
              <a:t>Difference between expected prediction of our model and correct value we are trying to predict</a:t>
            </a:r>
          </a:p>
        </p:txBody>
      </p:sp>
      <p:pic>
        <p:nvPicPr>
          <p:cNvPr id="5" name="Picture 4" descr="Screen Shot 2014-09-21 at 12.33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" y="1054383"/>
            <a:ext cx="4337074" cy="4538486"/>
          </a:xfrm>
          <a:prstGeom prst="rect">
            <a:avLst/>
          </a:prstGeom>
        </p:spPr>
      </p:pic>
      <p:pic>
        <p:nvPicPr>
          <p:cNvPr id="7" name="Picture 6" descr="Screen Shot 2014-09-21 at 1.16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94" y="1217672"/>
            <a:ext cx="1616474" cy="590849"/>
          </a:xfrm>
          <a:prstGeom prst="rect">
            <a:avLst/>
          </a:prstGeom>
        </p:spPr>
      </p:pic>
      <p:pic>
        <p:nvPicPr>
          <p:cNvPr id="8" name="Picture 7" descr="Screen Shot 2014-09-21 at 1.18.0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94" y="3149984"/>
            <a:ext cx="4387574" cy="533768"/>
          </a:xfrm>
          <a:prstGeom prst="rect">
            <a:avLst/>
          </a:prstGeom>
        </p:spPr>
      </p:pic>
      <p:pic>
        <p:nvPicPr>
          <p:cNvPr id="10" name="Picture 9" descr="Screen Shot 2014-09-21 at 1.20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25" y="1795693"/>
            <a:ext cx="176720" cy="39271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55500" y="5810942"/>
            <a:ext cx="8962842" cy="583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sz="2300" dirty="0" smtClean="0">
                <a:latin typeface="Times New Roman"/>
                <a:cs typeface="Times New Roman"/>
              </a:rPr>
              <a:t>Generally speaking, the </a:t>
            </a:r>
            <a:r>
              <a:rPr lang="en-US" sz="2300" i="1" dirty="0" smtClean="0">
                <a:latin typeface="Times New Roman"/>
                <a:cs typeface="Times New Roman"/>
              </a:rPr>
              <a:t>more flexible </a:t>
            </a:r>
            <a:r>
              <a:rPr lang="en-US" sz="2300" dirty="0" smtClean="0">
                <a:latin typeface="Times New Roman"/>
                <a:cs typeface="Times New Roman"/>
              </a:rPr>
              <a:t>the model, the </a:t>
            </a:r>
            <a:r>
              <a:rPr lang="en-US" sz="2300" i="1" dirty="0" smtClean="0">
                <a:latin typeface="Times New Roman"/>
                <a:cs typeface="Times New Roman"/>
              </a:rPr>
              <a:t>greater the variance</a:t>
            </a:r>
            <a:r>
              <a:rPr lang="en-US" sz="2300" dirty="0" smtClean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5687" y="5746802"/>
            <a:ext cx="8229600" cy="64719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8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78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/>
                <a:cs typeface="Times New Roman"/>
              </a:rPr>
              <a:t>Managing the Bias-Variance Tradeoff </a:t>
            </a:r>
            <a:br>
              <a:rPr lang="en-US" sz="3000" dirty="0" smtClean="0">
                <a:latin typeface="Times New Roman"/>
                <a:cs typeface="Times New Roman"/>
              </a:rPr>
            </a:br>
            <a:r>
              <a:rPr lang="en-US" sz="3000" dirty="0" smtClean="0">
                <a:latin typeface="Times New Roman"/>
                <a:cs typeface="Times New Roman"/>
              </a:rPr>
              <a:t>with Linear Regression </a:t>
            </a:r>
            <a:endParaRPr lang="en-US" sz="3000" dirty="0">
              <a:latin typeface="Times New Roman"/>
              <a:cs typeface="Times New Roman"/>
            </a:endParaRPr>
          </a:p>
        </p:txBody>
      </p:sp>
      <p:pic>
        <p:nvPicPr>
          <p:cNvPr id="5" name="Picture 4" descr="Screen Shot 2014-09-21 at 1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18" y="1392720"/>
            <a:ext cx="6560884" cy="519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437" y="3745564"/>
            <a:ext cx="220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I want to pare down my model, reducing the variance!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6122" y="2548382"/>
            <a:ext cx="46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Subset selection </a:t>
            </a:r>
            <a:r>
              <a:rPr lang="en-US" dirty="0" smtClean="0">
                <a:latin typeface="Times New Roman"/>
                <a:cs typeface="Times New Roman"/>
              </a:rPr>
              <a:t>- choose subset of  p predictors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7832" y="3745564"/>
            <a:ext cx="505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Regularization </a:t>
            </a:r>
            <a:r>
              <a:rPr lang="en-US" dirty="0" smtClean="0">
                <a:latin typeface="Times New Roman"/>
                <a:cs typeface="Times New Roman"/>
              </a:rPr>
              <a:t>– keep p predictors, shrink       			             coefficient estimates towards 0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                    (some variable selection for Lasso)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477" y="5358783"/>
            <a:ext cx="560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Dimension Reduction </a:t>
            </a:r>
            <a:r>
              <a:rPr lang="en-US" dirty="0" smtClean="0">
                <a:latin typeface="Times New Roman"/>
                <a:cs typeface="Times New Roman"/>
              </a:rPr>
              <a:t>– Project p predictors into 					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    M-dim space where M &lt; p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20458" y="2448936"/>
            <a:ext cx="4785290" cy="647191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592167" y="3640249"/>
            <a:ext cx="5080361" cy="1157313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643477" y="5323962"/>
            <a:ext cx="5003389" cy="807683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74437" y="3755702"/>
            <a:ext cx="2206619" cy="913192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 flipV="1">
            <a:off x="2381056" y="2733048"/>
            <a:ext cx="1365066" cy="1474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3" idx="1"/>
          </p:cNvCxnSpPr>
          <p:nvPr/>
        </p:nvCxnSpPr>
        <p:spPr>
          <a:xfrm>
            <a:off x="2381056" y="4212298"/>
            <a:ext cx="1211111" cy="66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1" idx="1"/>
          </p:cNvCxnSpPr>
          <p:nvPr/>
        </p:nvCxnSpPr>
        <p:spPr>
          <a:xfrm>
            <a:off x="2381056" y="4212298"/>
            <a:ext cx="1262421" cy="1469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2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Subset Selection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Best subset:  Try every </a:t>
            </a:r>
            <a:r>
              <a:rPr lang="en-US" dirty="0" smtClean="0">
                <a:latin typeface="Times New Roman"/>
                <a:cs typeface="Times New Roman"/>
              </a:rPr>
              <a:t>model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dirty="0" smtClean="0">
                <a:latin typeface="Times New Roman"/>
                <a:cs typeface="Times New Roman"/>
              </a:rPr>
              <a:t> Every </a:t>
            </a:r>
            <a:r>
              <a:rPr lang="en-US" dirty="0" smtClean="0">
                <a:latin typeface="Times New Roman"/>
                <a:cs typeface="Times New Roman"/>
              </a:rPr>
              <a:t>possible combination of</a:t>
            </a:r>
            <a:r>
              <a:rPr lang="en-US" i="1" dirty="0" smtClean="0">
                <a:latin typeface="Times New Roman"/>
                <a:cs typeface="Times New Roman"/>
              </a:rPr>
              <a:t> p </a:t>
            </a:r>
            <a:r>
              <a:rPr lang="en-US" dirty="0" smtClean="0">
                <a:latin typeface="Times New Roman"/>
                <a:cs typeface="Times New Roman"/>
              </a:rPr>
              <a:t>predictors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Computationally intensive, especially for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 large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Also, huge search space.  Higher chance of finding models that look good on training data but have little predictive power on future data</a:t>
            </a:r>
          </a:p>
          <a:p>
            <a:pPr lvl="1"/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Stepwise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In practice, what people do!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Forward, Backward, Forward + Backward</a:t>
            </a:r>
          </a:p>
        </p:txBody>
      </p:sp>
    </p:spTree>
    <p:extLst>
      <p:ext uri="{BB962C8B-B14F-4D97-AF65-F5344CB8AC3E}">
        <p14:creationId xmlns:p14="http://schemas.microsoft.com/office/powerpoint/2010/main" val="40357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52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Subset Selection - Forward Stepwise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4144" y="1571574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   M</a:t>
            </a:r>
            <a:r>
              <a:rPr lang="en-US" sz="2000" dirty="0" smtClean="0"/>
              <a:t>0</a:t>
            </a:r>
            <a:r>
              <a:rPr lang="en-US" sz="4000" dirty="0" smtClean="0"/>
              <a:t>  </a:t>
            </a:r>
            <a:r>
              <a:rPr lang="en-US" sz="4000" dirty="0" smtClean="0">
                <a:sym typeface="Wingdings"/>
              </a:rPr>
              <a:t>      M</a:t>
            </a:r>
            <a:r>
              <a:rPr lang="en-US" sz="2000" dirty="0" smtClean="0">
                <a:sym typeface="Wingdings"/>
              </a:rPr>
              <a:t>1</a:t>
            </a:r>
            <a:r>
              <a:rPr lang="en-US" sz="4000" dirty="0" smtClean="0">
                <a:sym typeface="Wingdings"/>
              </a:rPr>
              <a:t>           M</a:t>
            </a:r>
            <a:r>
              <a:rPr lang="en-US" sz="2000" dirty="0" smtClean="0">
                <a:sym typeface="Wingdings"/>
              </a:rPr>
              <a:t>2</a:t>
            </a:r>
            <a:r>
              <a:rPr lang="en-US" sz="4000" dirty="0" smtClean="0">
                <a:sym typeface="Wingdings"/>
              </a:rPr>
              <a:t>         ….    </a:t>
            </a:r>
            <a:r>
              <a:rPr lang="en-US" sz="4000" dirty="0" err="1" smtClean="0">
                <a:sym typeface="Wingdings"/>
              </a:rPr>
              <a:t>M</a:t>
            </a:r>
            <a:r>
              <a:rPr lang="en-US" sz="2000" dirty="0" err="1" smtClean="0">
                <a:sym typeface="Wingdings"/>
              </a:rPr>
              <a:t>p</a:t>
            </a:r>
            <a:endParaRPr lang="en-US" sz="20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488863" y="1606008"/>
            <a:ext cx="192437" cy="15008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4847882" y="1587775"/>
            <a:ext cx="192437" cy="15008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331" y="4348564"/>
            <a:ext cx="8482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Now we have</a:t>
            </a:r>
            <a:r>
              <a:rPr lang="en-US" sz="2400" i="1" dirty="0" smtClean="0">
                <a:latin typeface="Times New Roman"/>
                <a:cs typeface="Times New Roman"/>
              </a:rPr>
              <a:t> p </a:t>
            </a:r>
            <a:r>
              <a:rPr lang="en-US" sz="2400" dirty="0" smtClean="0">
                <a:latin typeface="Times New Roman"/>
                <a:cs typeface="Times New Roman"/>
              </a:rPr>
              <a:t>candidate models</a:t>
            </a: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Are RSS and R^2 good ways to decide amongst the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candidates?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7972" y="2552712"/>
            <a:ext cx="1821572" cy="1026219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4464387" y="-193097"/>
            <a:ext cx="319696" cy="86097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52648" y="2551173"/>
            <a:ext cx="1821572" cy="1026219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3653" y="2589924"/>
            <a:ext cx="195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+1 predictor with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smallest RSS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 largest R^2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75674" y="2588386"/>
            <a:ext cx="195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+1 predictor with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smallest RSS </a:t>
            </a:r>
            <a:r>
              <a:rPr lang="en-US" dirty="0" smtClean="0">
                <a:latin typeface="Times New Roman"/>
                <a:cs typeface="Times New Roman"/>
                <a:sym typeface="Wingdings"/>
              </a:rPr>
              <a:t> largest R^2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50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525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Subset selection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67324"/>
            <a:ext cx="8229600" cy="509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Choosing among </a:t>
            </a:r>
            <a:r>
              <a:rPr lang="en-US" i="1" dirty="0" smtClean="0">
                <a:latin typeface="Times New Roman"/>
                <a:cs typeface="Times New Roman"/>
              </a:rPr>
              <a:t>p </a:t>
            </a:r>
            <a:r>
              <a:rPr lang="en-US" dirty="0" smtClean="0">
                <a:latin typeface="Times New Roman"/>
                <a:cs typeface="Times New Roman"/>
              </a:rPr>
              <a:t>candidate models…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Cross-validation - always a great standby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Mallow’s </a:t>
            </a:r>
            <a:r>
              <a:rPr lang="en-US" dirty="0" err="1" smtClean="0">
                <a:latin typeface="Times New Roman"/>
                <a:cs typeface="Times New Roman"/>
              </a:rPr>
              <a:t>C</a:t>
            </a:r>
            <a:r>
              <a:rPr lang="en-US" sz="2000" dirty="0" err="1" smtClean="0">
                <a:latin typeface="Times New Roman"/>
                <a:cs typeface="Times New Roman"/>
              </a:rPr>
              <a:t>p</a:t>
            </a:r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AIC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BIC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Adjusted R^2 </a:t>
            </a: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8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525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Subset selection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3" name="Picture 12" descr="Screen Shot 2014-09-21 at 2.5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0" y="904382"/>
            <a:ext cx="8120873" cy="4961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5999" y="5990527"/>
            <a:ext cx="8199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/>
                <a:cs typeface="Times New Roman"/>
              </a:rPr>
              <a:t>Can show AIC and Mallow’s </a:t>
            </a:r>
            <a:r>
              <a:rPr lang="en-US" sz="2500" dirty="0" err="1" smtClean="0">
                <a:latin typeface="Times New Roman"/>
                <a:cs typeface="Times New Roman"/>
              </a:rPr>
              <a:t>Cp</a:t>
            </a:r>
            <a:r>
              <a:rPr lang="en-US" sz="2500" dirty="0" smtClean="0">
                <a:latin typeface="Times New Roman"/>
                <a:cs typeface="Times New Roman"/>
              </a:rPr>
              <a:t> are equivalent for linear case</a:t>
            </a: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0341" y="5980128"/>
            <a:ext cx="8180364" cy="513110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388256" y="1898497"/>
            <a:ext cx="128292" cy="0"/>
          </a:xfrm>
          <a:prstGeom prst="line">
            <a:avLst/>
          </a:prstGeom>
          <a:ln w="571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25531" y="4757538"/>
            <a:ext cx="168331" cy="0"/>
          </a:xfrm>
          <a:prstGeom prst="line">
            <a:avLst/>
          </a:prstGeom>
          <a:ln w="571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7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19" y="525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Subset selection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4-09-21 at 3.1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08" y="1081932"/>
            <a:ext cx="4680803" cy="1157435"/>
          </a:xfrm>
          <a:prstGeom prst="rect">
            <a:avLst/>
          </a:prstGeom>
        </p:spPr>
      </p:pic>
      <p:pic>
        <p:nvPicPr>
          <p:cNvPr id="5" name="Picture 4" descr="Screen Shot 2014-09-21 at 3.17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8" y="2111087"/>
            <a:ext cx="7723168" cy="167253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042535" y="1860013"/>
            <a:ext cx="230936" cy="0"/>
          </a:xfrm>
          <a:prstGeom prst="line">
            <a:avLst/>
          </a:prstGeom>
          <a:ln w="571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 descr="Screen Shot 2014-09-21 at 3.19.33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70" y="4142804"/>
            <a:ext cx="5454389" cy="99662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209333" y="4587820"/>
            <a:ext cx="269413" cy="0"/>
          </a:xfrm>
          <a:prstGeom prst="line">
            <a:avLst/>
          </a:prstGeom>
          <a:ln w="57150" cmpd="sng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Screen Shot 2014-09-21 at 3.20.5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9" y="5206372"/>
            <a:ext cx="8117684" cy="1247732"/>
          </a:xfrm>
          <a:prstGeom prst="rect">
            <a:avLst/>
          </a:prstGeom>
        </p:spPr>
      </p:pic>
      <p:pic>
        <p:nvPicPr>
          <p:cNvPr id="20" name="Picture 19" descr="Screen Shot 2014-09-21 at 3.23.20 PM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88" y="6035040"/>
            <a:ext cx="3657600" cy="822960"/>
          </a:xfrm>
          <a:prstGeom prst="rect">
            <a:avLst/>
          </a:prstGeom>
        </p:spPr>
      </p:pic>
      <p:pic>
        <p:nvPicPr>
          <p:cNvPr id="23" name="Picture 22" descr="Screen Shot 2014-09-21 at 3.23.20 PM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97" y="3372140"/>
            <a:ext cx="4572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554</Words>
  <Application>Microsoft Macintosh PowerPoint</Application>
  <PresentationFormat>On-screen Show (4:3)</PresentationFormat>
  <Paragraphs>83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Overview</vt:lpstr>
      <vt:lpstr>Bias-Variance Tradeoff</vt:lpstr>
      <vt:lpstr>Bias-Variance Tradeoff</vt:lpstr>
      <vt:lpstr>Managing the Bias-Variance Tradeoff  with Linear Regression </vt:lpstr>
      <vt:lpstr>Subset Selection</vt:lpstr>
      <vt:lpstr>Subset Selection - Forward Stepwise</vt:lpstr>
      <vt:lpstr>Subset selection</vt:lpstr>
      <vt:lpstr>Subset selection</vt:lpstr>
      <vt:lpstr>Subset selection</vt:lpstr>
      <vt:lpstr>Managing the Bias-Variance Tradeoff  with Linear Regression </vt:lpstr>
      <vt:lpstr>Regularization – Ridge regression</vt:lpstr>
      <vt:lpstr>Regularization – Lasso regression</vt:lpstr>
      <vt:lpstr>Ridge         vs.        Lasso</vt:lpstr>
      <vt:lpstr>Choosing λ</vt:lpstr>
      <vt:lpstr>Don’t forget….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Tammy</dc:creator>
  <cp:lastModifiedBy>Tammy</cp:lastModifiedBy>
  <cp:revision>50</cp:revision>
  <dcterms:created xsi:type="dcterms:W3CDTF">2014-09-21T19:03:03Z</dcterms:created>
  <dcterms:modified xsi:type="dcterms:W3CDTF">2014-09-22T16:44:52Z</dcterms:modified>
</cp:coreProperties>
</file>