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F0BD019-AF91-4003-A033-1636ED72D1EA}">
  <a:tblStyle styleId="{AF0BD019-AF91-4003-A033-1636ED72D1EA}"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terminal tab 1: start venv, for opening ipython and ipython notebook</a:t>
            </a:r>
          </a:p>
          <a:p>
            <a:pPr rtl="0">
              <a:spcBef>
                <a:spcPts val="0"/>
              </a:spcBef>
              <a:buNone/>
            </a:pPr>
            <a:r>
              <a:t/>
            </a:r>
            <a:endParaRPr/>
          </a:p>
          <a:p>
            <a:pPr rtl="0">
              <a:spcBef>
                <a:spcPts val="0"/>
              </a:spcBef>
              <a:buNone/>
            </a:pPr>
            <a:r>
              <a:rPr lang="en"/>
              <a:t>terminal tab 2: cd into PythonDay1LectureCode</a:t>
            </a:r>
          </a:p>
          <a:p>
            <a:pPr rtl="0">
              <a:spcBef>
                <a:spcPts val="0"/>
              </a:spcBef>
              <a:buNone/>
            </a:pPr>
            <a:r>
              <a:t/>
            </a:r>
            <a:endParaRPr/>
          </a:p>
          <a:p>
            <a:pPr rtl="0">
              <a:spcBef>
                <a:spcPts val="0"/>
              </a:spcBef>
              <a:buNone/>
            </a:pPr>
            <a:r>
              <a:rPr lang="en"/>
              <a:t>terminal tab 3: cd into solns gradient descent</a:t>
            </a:r>
          </a:p>
          <a:p>
            <a:pPr rtl="0">
              <a:spcBef>
                <a:spcPts val="0"/>
              </a:spcBef>
              <a:buNone/>
            </a:pPr>
            <a:r>
              <a:t/>
            </a:r>
            <a:endParaRPr/>
          </a:p>
          <a:p>
            <a:pPr rtl="0">
              <a:spcBef>
                <a:spcPts val="0"/>
              </a:spcBef>
              <a:buNone/>
            </a:pPr>
            <a:r>
              <a:rPr lang="en">
                <a:solidFill>
                  <a:schemeClr val="dk1"/>
                </a:solidFill>
              </a:rPr>
              <a:t>-dark colored pens + eraser</a:t>
            </a:r>
          </a:p>
          <a:p>
            <a:pPr rtl="0">
              <a:spcBef>
                <a:spcPts val="0"/>
              </a:spcBef>
              <a:buNone/>
            </a:pPr>
            <a:r>
              <a:rPr lang="en">
                <a:solidFill>
                  <a:schemeClr val="dk1"/>
                </a:solidFill>
              </a:rPr>
              <a:t>-DSR ready for pair demo</a:t>
            </a: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Terminal tab 1</a:t>
            </a:r>
          </a:p>
          <a:p>
            <a:pPr rtl="0">
              <a:spcBef>
                <a:spcPts val="0"/>
              </a:spcBef>
              <a:buNone/>
            </a:pPr>
            <a:r>
              <a:t/>
            </a:r>
            <a:endParaRPr/>
          </a:p>
          <a:p>
            <a:pPr rtl="0">
              <a:spcBef>
                <a:spcPts val="0"/>
              </a:spcBef>
              <a:buNone/>
            </a:pPr>
            <a:r>
              <a:rPr lang="en"/>
              <a:t>demo inline plotting with %matplotlib plotting function</a:t>
            </a:r>
          </a:p>
          <a:p>
            <a:pPr lvl="0" rtl="0">
              <a:spcBef>
                <a:spcPts val="0"/>
              </a:spcBef>
              <a:buNone/>
            </a:pPr>
            <a:r>
              <a:t/>
            </a:r>
            <a:endParaRPr/>
          </a:p>
          <a:p>
            <a:pPr lvl="0" rtl="0">
              <a:spcBef>
                <a:spcPts val="0"/>
              </a:spcBef>
              <a:buClr>
                <a:schemeClr val="dk1"/>
              </a:buClr>
              <a:buSzPct val="100000"/>
              <a:buFont typeface="Arial"/>
              <a:buNone/>
            </a:pPr>
            <a:r>
              <a:rPr lang="en">
                <a:latin typeface="Courier New"/>
                <a:ea typeface="Courier New"/>
                <a:cs typeface="Courier New"/>
                <a:sym typeface="Courier New"/>
              </a:rPr>
              <a:t>import pylab as py</a:t>
            </a:r>
          </a:p>
          <a:p>
            <a:pPr lvl="0" rtl="0">
              <a:spcBef>
                <a:spcPts val="0"/>
              </a:spcBef>
              <a:buNone/>
            </a:pPr>
            <a:r>
              <a:rPr lang="en">
                <a:latin typeface="Courier New"/>
                <a:ea typeface="Courier New"/>
                <a:cs typeface="Courier New"/>
                <a:sym typeface="Courier New"/>
              </a:rPr>
              <a:t>%matplotlib inline</a:t>
            </a:r>
          </a:p>
          <a:p>
            <a:pPr lvl="0" rtl="0">
              <a:spcBef>
                <a:spcPts val="0"/>
              </a:spcBef>
              <a:buNone/>
            </a:pPr>
            <a:r>
              <a:t/>
            </a:r>
            <a:endParaRPr>
              <a:latin typeface="Courier New"/>
              <a:ea typeface="Courier New"/>
              <a:cs typeface="Courier New"/>
              <a:sym typeface="Courier New"/>
            </a:endParaRPr>
          </a:p>
          <a:p>
            <a:pPr lvl="0" rtl="0">
              <a:spcBef>
                <a:spcPts val="0"/>
              </a:spcBef>
              <a:buClr>
                <a:schemeClr val="dk1"/>
              </a:buClr>
              <a:buSzPct val="100000"/>
              <a:buFont typeface="Arial"/>
              <a:buNone/>
            </a:pPr>
            <a:r>
              <a:rPr lang="en">
                <a:latin typeface="Courier New"/>
                <a:ea typeface="Courier New"/>
                <a:cs typeface="Courier New"/>
                <a:sym typeface="Courier New"/>
              </a:rPr>
              <a:t>py.plot([1,2,3],[4,5,6])</a:t>
            </a: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very popular code editor</a:t>
            </a:r>
          </a:p>
          <a:p>
            <a:pPr indent="-317500" lvl="0" marL="457200" rtl="0">
              <a:spcBef>
                <a:spcPts val="0"/>
              </a:spcBef>
              <a:buClr>
                <a:srgbClr val="000000"/>
              </a:buClr>
              <a:buSzPct val="127272"/>
              <a:buFont typeface="Arial"/>
              <a:buChar char="●"/>
            </a:pPr>
            <a:r>
              <a:rPr lang="en"/>
              <a:t>terminal 2 - open empty editor and type something</a:t>
            </a:r>
          </a:p>
          <a:p>
            <a:pPr indent="-317500" lvl="0" marL="457200" rtl="0">
              <a:spcBef>
                <a:spcPts val="0"/>
              </a:spcBef>
              <a:buClr>
                <a:srgbClr val="000000"/>
              </a:buClr>
              <a:buSzPct val="127272"/>
              <a:buFont typeface="Arial"/>
              <a:buChar char="●"/>
            </a:pPr>
            <a:r>
              <a:rPr lang="en"/>
              <a:t>terminal 2 - open naive-bayes folder</a:t>
            </a:r>
          </a:p>
          <a:p>
            <a:pPr indent="-317500" lvl="0" marL="457200">
              <a:spcBef>
                <a:spcPts val="0"/>
              </a:spcBef>
              <a:buClr>
                <a:srgbClr val="000000"/>
              </a:buClr>
              <a:buSzPct val="127272"/>
              <a:buFont typeface="Arial"/>
              <a:buChar char="●"/>
            </a:pPr>
            <a:r>
              <a:rPr lang="en"/>
              <a:t>show how you can change themes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email gio about shared pair sprints</a:t>
            </a:r>
          </a:p>
          <a:p>
            <a:pPr rtl="0">
              <a:spcBef>
                <a:spcPts val="0"/>
              </a:spcBef>
              <a:buNone/>
            </a:pPr>
            <a:r>
              <a:t/>
            </a:r>
            <a:endParaRPr/>
          </a:p>
          <a:p>
            <a:pPr rtl="0">
              <a:spcBef>
                <a:spcPts val="0"/>
              </a:spcBef>
              <a:buNone/>
            </a:pPr>
            <a:r>
              <a:rPr lang="en"/>
              <a:t>use fewer bullets, too much text</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if you commit, you probably haven’t destroyed anything</a:t>
            </a:r>
          </a:p>
          <a:p>
            <a:pPr rtl="0">
              <a:spcBef>
                <a:spcPts val="0"/>
              </a:spcBef>
              <a:buNone/>
            </a:pPr>
            <a:r>
              <a:rPr lang="en"/>
              <a:t>Top 10 git cheatsheet</a:t>
            </a:r>
          </a:p>
          <a:p>
            <a:pPr rtl="0">
              <a:spcBef>
                <a:spcPts val="0"/>
              </a:spcBef>
              <a:buNone/>
            </a:pPr>
            <a:r>
              <a:t/>
            </a:r>
            <a:endParaRPr/>
          </a:p>
          <a:p>
            <a:pPr>
              <a:spcBef>
                <a:spcPts val="0"/>
              </a:spcBef>
              <a:buNone/>
            </a:pPr>
            <a:r>
              <a:rPr lang="en"/>
              <a:t>TODO - add note that projects are showcased on GitHub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not necessary to hit on all examples here</a:t>
            </a: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terminal 2: demo pep8 checker “pep8 newtons_method.py”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-use street address metaphor</a:t>
            </a:r>
          </a:p>
          <a:p>
            <a:pPr lvl="0" rtl="0">
              <a:spcBef>
                <a:spcPts val="0"/>
              </a:spcBef>
              <a:buClr>
                <a:schemeClr val="dk1"/>
              </a:buClr>
              <a:buFont typeface="Arial"/>
              <a:buNone/>
            </a:pPr>
            <a:r>
              <a:t/>
            </a:r>
            <a:endParaRPr>
              <a:solidFill>
                <a:schemeClr val="dk1"/>
              </a:solidFill>
            </a:endParaRPr>
          </a:p>
          <a:p>
            <a:pPr indent="-292100" lvl="0" marL="457200" rtl="0">
              <a:lnSpc>
                <a:spcPct val="145454"/>
              </a:lnSpc>
              <a:spcBef>
                <a:spcPts val="0"/>
              </a:spcBef>
              <a:spcAft>
                <a:spcPts val="1200"/>
              </a:spcAft>
              <a:buClr>
                <a:srgbClr val="333333"/>
              </a:buClr>
              <a:buSzPct val="100000"/>
              <a:buFont typeface="Arial"/>
              <a:buChar char="●"/>
            </a:pPr>
            <a:r>
              <a:rPr lang="en" sz="1000">
                <a:solidFill>
                  <a:srgbClr val="333333"/>
                </a:solidFill>
                <a:latin typeface="Verdana"/>
                <a:ea typeface="Verdana"/>
                <a:cs typeface="Verdana"/>
                <a:sym typeface="Verdana"/>
              </a:rPr>
              <a:t>Hashing</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Hash function takes some data and maps it to a bin</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The value of the hash function is like that data’s address, so finding that data again in a hash table is fast because it can go straight to that location</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A Python dict stores values at a key’s hash location</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In contrast, finding an element of a list requires looking at every element of the list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-use street address metaphor</a:t>
            </a:r>
          </a:p>
          <a:p>
            <a:pPr rtl="0">
              <a:spcBef>
                <a:spcPts val="0"/>
              </a:spcBef>
              <a:buNone/>
            </a:pPr>
            <a:r>
              <a:t/>
            </a:r>
            <a:endParaRPr/>
          </a:p>
          <a:p>
            <a:pPr indent="-292100" lvl="0" marL="457200" rtl="0">
              <a:lnSpc>
                <a:spcPct val="145454"/>
              </a:lnSpc>
              <a:spcBef>
                <a:spcPts val="0"/>
              </a:spcBef>
              <a:spcAft>
                <a:spcPts val="1200"/>
              </a:spcAft>
              <a:buClr>
                <a:srgbClr val="333333"/>
              </a:buClr>
              <a:buSzPct val="100000"/>
              <a:buFont typeface="Arial"/>
              <a:buChar char="●"/>
            </a:pPr>
            <a:r>
              <a:rPr lang="en" sz="1000">
                <a:solidFill>
                  <a:srgbClr val="333333"/>
                </a:solidFill>
                <a:latin typeface="Verdana"/>
                <a:ea typeface="Verdana"/>
                <a:cs typeface="Verdana"/>
                <a:sym typeface="Verdana"/>
              </a:rPr>
              <a:t>Hashing</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Hash function takes some data and maps it to a bin</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The value of the hash function is like that data’s address, so finding that data again in a hash table is fast because it can go straight to that location</a:t>
            </a:r>
          </a:p>
          <a:p>
            <a:pPr indent="-292100" lvl="1" marL="914400" rtl="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A Python dict stores values at a key’s hash location</a:t>
            </a:r>
          </a:p>
          <a:p>
            <a:pPr indent="-292100" lvl="1" marL="914400">
              <a:lnSpc>
                <a:spcPct val="145454"/>
              </a:lnSpc>
              <a:spcBef>
                <a:spcPts val="0"/>
              </a:spcBef>
              <a:spcAft>
                <a:spcPts val="1200"/>
              </a:spcAft>
              <a:buClr>
                <a:srgbClr val="333333"/>
              </a:buClr>
              <a:buSzPct val="100000"/>
              <a:buFont typeface="Courier New"/>
              <a:buChar char="o"/>
            </a:pPr>
            <a:r>
              <a:rPr lang="en" sz="1000">
                <a:solidFill>
                  <a:srgbClr val="333333"/>
                </a:solidFill>
                <a:latin typeface="Verdana"/>
                <a:ea typeface="Verdana"/>
                <a:cs typeface="Verdana"/>
                <a:sym typeface="Verdana"/>
              </a:rPr>
              <a:t>In contrast, finding an element of a list requires looking at every element of the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good morning + welcome</a:t>
            </a:r>
          </a:p>
          <a:p>
            <a:pPr indent="-317500" lvl="0" marL="457200" rtl="0">
              <a:spcBef>
                <a:spcPts val="0"/>
              </a:spcBef>
              <a:buClr>
                <a:srgbClr val="000000"/>
              </a:buClr>
              <a:buSzPct val="127272"/>
              <a:buFont typeface="Arial"/>
              <a:buChar char="●"/>
            </a:pPr>
            <a:r>
              <a:rPr lang="en"/>
              <a:t>intro yourself</a:t>
            </a:r>
          </a:p>
          <a:p>
            <a:pPr indent="-317500" lvl="0" marL="457200" rtl="0">
              <a:spcBef>
                <a:spcPts val="0"/>
              </a:spcBef>
              <a:buClr>
                <a:srgbClr val="000000"/>
              </a:buClr>
              <a:buSzPct val="127272"/>
              <a:buFont typeface="Arial"/>
              <a:buChar char="●"/>
            </a:pPr>
            <a:r>
              <a:rPr lang="en"/>
              <a:t>this lecture is to lay some basic groundwork for doing data science in the Galvanize DSI</a:t>
            </a:r>
          </a:p>
          <a:p>
            <a:pPr rtl="0">
              <a:spcBef>
                <a:spcPts val="0"/>
              </a:spcBef>
              <a:buNone/>
            </a:pPr>
            <a:r>
              <a:rPr lang="en">
                <a:solidFill>
                  <a:schemeClr val="dk1"/>
                </a:solidFill>
              </a:rPr>
              <a:t>prep</a:t>
            </a:r>
          </a:p>
          <a:p>
            <a:pPr rtl="0">
              <a:spcBef>
                <a:spcPts val="0"/>
              </a:spcBef>
              <a:buNone/>
            </a:pPr>
            <a:r>
              <a:t/>
            </a:r>
            <a:endParaRPr>
              <a:solidFill>
                <a:schemeClr val="dk1"/>
              </a:solidFill>
            </a:endParaRPr>
          </a:p>
          <a:p>
            <a:pPr rtl="0">
              <a:spcBef>
                <a:spcPts val="0"/>
              </a:spcBef>
              <a:buNone/>
            </a:pPr>
            <a:r>
              <a:rPr lang="en">
                <a:solidFill>
                  <a:schemeClr val="dk1"/>
                </a:solidFill>
              </a:rPr>
              <a:t>-separating slides for each slide</a:t>
            </a:r>
          </a:p>
          <a:p>
            <a:pPr rtl="0">
              <a:spcBef>
                <a:spcPts val="0"/>
              </a:spcBef>
              <a:buNone/>
            </a:pPr>
            <a:r>
              <a:t/>
            </a:r>
            <a:endParaRPr>
              <a:solidFill>
                <a:schemeClr val="dk1"/>
              </a:solidFill>
            </a:endParaRPr>
          </a:p>
          <a:p>
            <a:pPr lvl="0">
              <a:spcBef>
                <a:spcPts val="0"/>
              </a:spcBef>
              <a:buNone/>
            </a:pPr>
            <a:r>
              <a:rPr lang="en">
                <a:solidFill>
                  <a:schemeClr val="dk1"/>
                </a:solidFill>
              </a:rPr>
              <a:t>TODO - pair programming demo with DSR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move this up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use sorting example</a:t>
            </a:r>
          </a:p>
          <a:p>
            <a:pPr rtl="0">
              <a:spcBef>
                <a:spcPts val="0"/>
              </a:spcBef>
              <a:buNone/>
            </a:pPr>
            <a:r>
              <a:t/>
            </a:r>
            <a:endParaRPr/>
          </a:p>
          <a:p>
            <a:pPr>
              <a:spcBef>
                <a:spcPts val="0"/>
              </a:spcBef>
              <a:buNone/>
            </a:pPr>
            <a:r>
              <a:rPr lang="en"/>
              <a:t>note that assigning to lambdas defeats the purpose, use one line def instead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sz="1000">
              <a:solidFill>
                <a:schemeClr val="dk1"/>
              </a:solidFill>
              <a:latin typeface="Verdana"/>
              <a:ea typeface="Verdana"/>
              <a:cs typeface="Verdana"/>
              <a:sym typeface="Verdana"/>
            </a:endParaRP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First thing - get to know your partner, ask where they are with the material</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Take terms - set a timer</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Listen - be sure you’re really conscientiously and actively listening</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Carefully work to understand how your partner is thinking about the problem</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Be patient - sometimes you’ll think something is obvious and your partner won’t</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1 - everyone’s learning here, so be a good teacher</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2 and just as important - just because something seems obvious to you doesn’t mean it’s true</a:t>
            </a:r>
          </a:p>
          <a:p>
            <a:pPr indent="-292100" lvl="2" marL="1371600" rtl="0">
              <a:lnSpc>
                <a:spcPct val="115000"/>
              </a:lnSpc>
              <a:spcBef>
                <a:spcPts val="0"/>
              </a:spcBef>
              <a:buClr>
                <a:schemeClr val="dk1"/>
              </a:buClr>
              <a:buSzPct val="100000"/>
              <a:buFont typeface="Wingdings"/>
              <a:buChar char="§"/>
            </a:pPr>
            <a:r>
              <a:rPr lang="en" sz="1000">
                <a:solidFill>
                  <a:schemeClr val="dk1"/>
                </a:solidFill>
                <a:latin typeface="Verdana"/>
                <a:ea typeface="Verdana"/>
                <a:cs typeface="Verdana"/>
                <a:sym typeface="Verdana"/>
              </a:rPr>
              <a:t>The obvious conclusion is by definition the one you reach without thinking very much, so if you’re partner is flagging something, take time to really investigate</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Be clear</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Complex topics can be very hard to explain</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This will make you a better data scientist, a better coworker, a more valuable employee, and more rewarding to work with</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Be collaborative</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It’s not a competition</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The goal is not to just complete the assignment; the goal is to actively work with someone and combine your and your partner’s ideas about a problem</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Disagree productively</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you </a:t>
            </a:r>
            <a:r>
              <a:rPr i="1" lang="en" sz="1000">
                <a:solidFill>
                  <a:schemeClr val="dk1"/>
                </a:solidFill>
                <a:latin typeface="Verdana"/>
                <a:ea typeface="Verdana"/>
                <a:cs typeface="Verdana"/>
                <a:sym typeface="Verdana"/>
              </a:rPr>
              <a:t>will</a:t>
            </a:r>
            <a:r>
              <a:rPr lang="en" sz="1000">
                <a:solidFill>
                  <a:schemeClr val="dk1"/>
                </a:solidFill>
                <a:latin typeface="Verdana"/>
                <a:ea typeface="Verdana"/>
                <a:cs typeface="Verdana"/>
                <a:sym typeface="Verdana"/>
              </a:rPr>
              <a:t> disagree with your partner, </a:t>
            </a:r>
            <a:r>
              <a:rPr i="1" lang="en" sz="1000">
                <a:solidFill>
                  <a:schemeClr val="dk1"/>
                </a:solidFill>
                <a:latin typeface="Verdana"/>
                <a:ea typeface="Verdana"/>
                <a:cs typeface="Verdana"/>
                <a:sym typeface="Verdana"/>
              </a:rPr>
              <a:t>a lot!</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that’s why pairing works well. If you always had the same thoughts as your partner, there would be no point in pair programming.</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Learn how to disagree productively.</a:t>
            </a:r>
          </a:p>
          <a:p>
            <a:pPr indent="-292100" lvl="0" marL="457200" rtl="0">
              <a:lnSpc>
                <a:spcPct val="115000"/>
              </a:lnSpc>
              <a:spcBef>
                <a:spcPts val="0"/>
              </a:spcBef>
              <a:buClr>
                <a:schemeClr val="dk1"/>
              </a:buClr>
              <a:buSzPct val="100000"/>
              <a:buFont typeface="Arial"/>
              <a:buChar char="●"/>
            </a:pPr>
            <a:r>
              <a:rPr lang="en" sz="1000">
                <a:solidFill>
                  <a:schemeClr val="dk1"/>
                </a:solidFill>
                <a:latin typeface="Verdana"/>
                <a:ea typeface="Verdana"/>
                <a:cs typeface="Verdana"/>
                <a:sym typeface="Verdana"/>
              </a:rPr>
              <a:t>Switch partners daily</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You will learn different things from different people</a:t>
            </a:r>
          </a:p>
          <a:p>
            <a:pPr indent="-292100" lvl="1" marL="914400" rtl="0">
              <a:lnSpc>
                <a:spcPct val="115000"/>
              </a:lnSpc>
              <a:spcBef>
                <a:spcPts val="0"/>
              </a:spcBef>
              <a:buClr>
                <a:schemeClr val="dk1"/>
              </a:buClr>
              <a:buSzPct val="100000"/>
              <a:buFont typeface="Courier New"/>
              <a:buChar char="o"/>
            </a:pPr>
            <a:r>
              <a:rPr lang="en" sz="1000">
                <a:solidFill>
                  <a:schemeClr val="dk1"/>
                </a:solidFill>
                <a:latin typeface="Verdana"/>
                <a:ea typeface="Verdana"/>
                <a:cs typeface="Verdana"/>
                <a:sym typeface="Verdana"/>
              </a:rPr>
              <a:t>You will work with a wide variety of people in your career, and you will probably never have as many different people to work and learn regularly as you do right now at galvanize, so take advantage of this opportunity.</a:t>
            </a:r>
          </a:p>
          <a:p>
            <a:pPr rtl="0">
              <a:spcBef>
                <a:spcPts val="0"/>
              </a:spcBef>
              <a:buNone/>
            </a:pPr>
            <a:r>
              <a:t/>
            </a:r>
            <a:endParaRPr sz="1000"/>
          </a:p>
          <a:p>
            <a:pPr rtl="0">
              <a:spcBef>
                <a:spcPts val="0"/>
              </a:spcBef>
              <a:buNone/>
            </a:pPr>
            <a:r>
              <a:t/>
            </a:r>
            <a:endParaRPr sz="1000"/>
          </a:p>
          <a:p>
            <a:pPr>
              <a:spcBef>
                <a:spcPts val="0"/>
              </a:spcBef>
              <a:buNone/>
            </a:pPr>
            <a:r>
              <a:rPr b="1" lang="en" sz="1000"/>
              <a:t>DEMO Fibonacci numbers in sublime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these topics are necssary for DSI</a:t>
            </a:r>
          </a:p>
          <a:p>
            <a:pPr indent="-317500" lvl="0" marL="457200">
              <a:spcBef>
                <a:spcPts val="0"/>
              </a:spcBef>
              <a:buClr>
                <a:srgbClr val="000000"/>
              </a:buClr>
              <a:buSzPct val="127272"/>
              <a:buFont typeface="Arial"/>
              <a:buChar char="●"/>
            </a:pPr>
            <a:r>
              <a:rPr lang="en"/>
              <a:t>also necessary for practicing in industry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demo</a:t>
            </a:r>
          </a:p>
          <a:p>
            <a:pPr indent="-317500" lvl="1" marL="914400" rtl="0">
              <a:spcBef>
                <a:spcPts val="0"/>
              </a:spcBef>
              <a:buClr>
                <a:srgbClr val="000000"/>
              </a:buClr>
              <a:buSzPct val="127272"/>
              <a:buFont typeface="Courier New"/>
              <a:buChar char="o"/>
            </a:pPr>
            <a:r>
              <a:rPr lang="en"/>
              <a:t>git status</a:t>
            </a:r>
          </a:p>
          <a:p>
            <a:pPr indent="-317500" lvl="1" marL="914400" rtl="0">
              <a:spcBef>
                <a:spcPts val="0"/>
              </a:spcBef>
              <a:buClr>
                <a:srgbClr val="000000"/>
              </a:buClr>
              <a:buSzPct val="127272"/>
              <a:buFont typeface="Courier New"/>
              <a:buChar char="o"/>
            </a:pPr>
            <a:r>
              <a:rPr lang="en"/>
              <a:t>pip install (without running)</a:t>
            </a:r>
          </a:p>
          <a:p>
            <a:pPr indent="-317500" lvl="1" marL="914400" rtl="0">
              <a:spcBef>
                <a:spcPts val="0"/>
              </a:spcBef>
              <a:buClr>
                <a:srgbClr val="000000"/>
              </a:buClr>
              <a:buSzPct val="127272"/>
              <a:buFont typeface="Courier New"/>
              <a:buChar char="o"/>
            </a:pPr>
            <a:r>
              <a:rPr lang="en"/>
              <a:t>running script</a:t>
            </a:r>
          </a:p>
          <a:p>
            <a:pPr indent="-317500" lvl="1" marL="914400" rtl="0">
              <a:spcBef>
                <a:spcPts val="0"/>
              </a:spcBef>
              <a:buClr>
                <a:srgbClr val="000000"/>
              </a:buClr>
              <a:buSzPct val="127272"/>
              <a:buFont typeface="Courier New"/>
              <a:buChar char="o"/>
            </a:pPr>
            <a:r>
              <a:rPr lang="en"/>
              <a:t>opening Sublime with subl</a:t>
            </a:r>
          </a:p>
          <a:p>
            <a:pPr indent="-317500" lvl="1" marL="914400" rtl="0">
              <a:spcBef>
                <a:spcPts val="0"/>
              </a:spcBef>
              <a:buClr>
                <a:srgbClr val="000000"/>
              </a:buClr>
              <a:buSzPct val="127272"/>
              <a:buFont typeface="Courier New"/>
              <a:buChar char="o"/>
            </a:pPr>
            <a:r>
              <a:rPr lang="en"/>
              <a:t>opening IPython</a:t>
            </a:r>
          </a:p>
          <a:p>
            <a:pPr indent="-317500" lvl="0" marL="457200" rtl="0">
              <a:spcBef>
                <a:spcPts val="0"/>
              </a:spcBef>
              <a:buClr>
                <a:srgbClr val="000000"/>
              </a:buClr>
              <a:buSzPct val="127272"/>
              <a:buFont typeface="Arial"/>
              <a:buChar char="●"/>
            </a:pPr>
            <a:r>
              <a:rPr lang="en"/>
              <a:t>will be used in day 1 sprint (and every sprint after that)</a:t>
            </a:r>
          </a:p>
          <a:p>
            <a:pPr indent="-317500" lvl="0" marL="457200" rtl="0">
              <a:spcBef>
                <a:spcPts val="0"/>
              </a:spcBef>
              <a:buClr>
                <a:srgbClr val="000000"/>
              </a:buClr>
              <a:buSzPct val="127272"/>
              <a:buFont typeface="Arial"/>
              <a:buChar char="●"/>
            </a:pPr>
            <a:r>
              <a:rPr lang="en"/>
              <a:t>suggest precourse review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go to terminal tab 1 and open ipython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demo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demo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demo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legacy.python.org/dev/peps/pep-0008/" TargetMode="External"/><Relationship Id="rId4" Type="http://schemas.openxmlformats.org/officeDocument/2006/relationships/hyperlink" Target="https://google-styleguide.googlecode.com/svn/trunk/pyguid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python.org/2/library/itertools.html#itertools.product" TargetMode="External"/><Relationship Id="rId4" Type="http://schemas.openxmlformats.org/officeDocument/2006/relationships/hyperlink" Target="https://docs.python.org/2/library/itertools.html#itertools.permutations" TargetMode="External"/><Relationship Id="rId5" Type="http://schemas.openxmlformats.org/officeDocument/2006/relationships/hyperlink" Target="https://docs.python.org/2/library/itertools.html#itertools.combinations" TargetMode="External"/><Relationship Id="rId6" Type="http://schemas.openxmlformats.org/officeDocument/2006/relationships/hyperlink" Target="https://docs.python.org/2/library/itertools.html#itertools.combinations_with_replace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IPython Notebooks</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A feature-rich notebook for Python based on IPython</a:t>
            </a:r>
          </a:p>
          <a:p>
            <a:pPr indent="-342900" lvl="0" marL="457200" rtl="0">
              <a:spcBef>
                <a:spcPts val="0"/>
              </a:spcBef>
              <a:buClr>
                <a:schemeClr val="accent1"/>
              </a:buClr>
              <a:buSzPct val="100000"/>
              <a:buFont typeface="Arial"/>
              <a:buChar char="●"/>
            </a:pPr>
            <a:r>
              <a:rPr lang="en" sz="1800">
                <a:solidFill>
                  <a:schemeClr val="accent1"/>
                </a:solidFill>
                <a:latin typeface="Verdana"/>
                <a:ea typeface="Verdana"/>
                <a:cs typeface="Verdana"/>
                <a:sym typeface="Verdana"/>
              </a:rPr>
              <a:t>Great for</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prototyping</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demonstration</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exploratory data analysis (EDA)</a:t>
            </a:r>
          </a:p>
          <a:p>
            <a:pPr indent="-342900" lvl="0" marL="457200" rtl="0">
              <a:spcBef>
                <a:spcPts val="0"/>
              </a:spcBef>
              <a:buClr>
                <a:srgbClr val="FF0000"/>
              </a:buClr>
              <a:buSzPct val="100000"/>
              <a:buFont typeface="Arial"/>
              <a:buChar char="●"/>
            </a:pPr>
            <a:r>
              <a:rPr lang="en" sz="1800">
                <a:solidFill>
                  <a:srgbClr val="FF0000"/>
                </a:solidFill>
                <a:latin typeface="Verdana"/>
                <a:ea typeface="Verdana"/>
                <a:cs typeface="Verdana"/>
                <a:sym typeface="Verdana"/>
              </a:rPr>
              <a:t>Terrible for</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robustly engineered code</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Conclusion: </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only use notebooks for simple exploratory tasks</a:t>
            </a:r>
          </a:p>
          <a:p>
            <a:pPr indent="-342900" lvl="1" marL="914400">
              <a:spcBef>
                <a:spcPts val="0"/>
              </a:spcBef>
              <a:buClr>
                <a:schemeClr val="dk1"/>
              </a:buClr>
              <a:buSzPct val="100000"/>
              <a:buFont typeface="Courier New"/>
              <a:buChar char="o"/>
            </a:pPr>
            <a:r>
              <a:rPr lang="en" sz="1800">
                <a:latin typeface="Verdana"/>
                <a:ea typeface="Verdana"/>
                <a:cs typeface="Verdana"/>
                <a:sym typeface="Verdana"/>
              </a:rPr>
              <a:t>use Sublime Text for actual development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Sublime Text IDE</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IDE - “integrated development environment”</a:t>
            </a:r>
          </a:p>
          <a:p>
            <a:pPr indent="-419100" lvl="0" marL="457200" rtl="0">
              <a:spcBef>
                <a:spcPts val="0"/>
              </a:spcBef>
              <a:buClr>
                <a:schemeClr val="dk1"/>
              </a:buClr>
              <a:buSzPct val="100000"/>
              <a:buFont typeface="Arial"/>
              <a:buChar char="●"/>
            </a:pPr>
            <a:r>
              <a:rPr lang="en"/>
              <a:t>IDE integrates:</a:t>
            </a:r>
          </a:p>
          <a:p>
            <a:pPr indent="-381000" lvl="1" marL="914400" rtl="0">
              <a:spcBef>
                <a:spcPts val="0"/>
              </a:spcBef>
              <a:buClr>
                <a:schemeClr val="dk1"/>
              </a:buClr>
              <a:buSzPct val="80000"/>
              <a:buFont typeface="Courier New"/>
              <a:buChar char="o"/>
            </a:pPr>
            <a:r>
              <a:rPr lang="en"/>
              <a:t>code editing</a:t>
            </a:r>
          </a:p>
          <a:p>
            <a:pPr indent="-381000" lvl="1" marL="914400" rtl="0">
              <a:spcBef>
                <a:spcPts val="0"/>
              </a:spcBef>
              <a:buClr>
                <a:schemeClr val="dk1"/>
              </a:buClr>
              <a:buSzPct val="80000"/>
              <a:buFont typeface="Courier New"/>
              <a:buChar char="o"/>
            </a:pPr>
            <a:r>
              <a:rPr lang="en"/>
              <a:t>build automation (i.e. running the code)</a:t>
            </a:r>
          </a:p>
          <a:p>
            <a:pPr lvl="0" rtl="0">
              <a:spcBef>
                <a:spcPts val="0"/>
              </a:spcBef>
              <a:buNone/>
            </a:pPr>
            <a:r>
              <a:t/>
            </a:r>
            <a:endParaRPr/>
          </a:p>
          <a:p>
            <a:pPr lvl="0" rtl="0">
              <a:spcBef>
                <a:spcPts val="0"/>
              </a:spcBef>
              <a:buNone/>
            </a:pPr>
            <a:r>
              <a:t/>
            </a:r>
            <a:endParaRPr/>
          </a:p>
        </p:txBody>
      </p:sp>
      <p:pic>
        <p:nvPicPr>
          <p:cNvPr id="99" name="Shape 99"/>
          <p:cNvPicPr preferRelativeResize="0"/>
          <p:nvPr/>
        </p:nvPicPr>
        <p:blipFill>
          <a:blip r:embed="rId3">
            <a:alphaModFix/>
          </a:blip>
          <a:stretch>
            <a:fillRect/>
          </a:stretch>
        </p:blipFill>
        <p:spPr>
          <a:xfrm>
            <a:off x="3466275" y="3200400"/>
            <a:ext cx="1943100" cy="19431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Source control</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Tracks changes to code</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Allows reverting to previous version of code</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Synchronizes codebase across many locations</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Widely used in industry</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Other similar tools are TFS (Microsoft) and Mercurial</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Source control is necessary for data science</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Allows reproducible research</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Aids collaboration</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Prevents lost work</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“ABC” - “Always Be Committing”</a:t>
            </a:r>
          </a:p>
        </p:txBody>
      </p:sp>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Git</a:t>
            </a:r>
          </a:p>
        </p:txBody>
      </p:sp>
      <p:pic>
        <p:nvPicPr>
          <p:cNvPr id="106" name="Shape 106"/>
          <p:cNvPicPr preferRelativeResize="0"/>
          <p:nvPr/>
        </p:nvPicPr>
        <p:blipFill>
          <a:blip r:embed="rId3">
            <a:alphaModFix/>
          </a:blip>
          <a:stretch>
            <a:fillRect/>
          </a:stretch>
        </p:blipFill>
        <p:spPr>
          <a:xfrm>
            <a:off x="7262600" y="2122300"/>
            <a:ext cx="1881399" cy="18813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GitHub</a:t>
            </a:r>
          </a:p>
        </p:txBody>
      </p:sp>
      <p:sp>
        <p:nvSpPr>
          <p:cNvPr id="112" name="Shape 11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A website which hosts git repositories</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GitHub and git are not the same</a:t>
            </a:r>
            <a:br>
              <a:rPr lang="en" sz="1800">
                <a:latin typeface="Verdana"/>
                <a:ea typeface="Verdana"/>
                <a:cs typeface="Verdana"/>
                <a:sym typeface="Verdana"/>
              </a:rPr>
            </a:br>
            <a:r>
              <a:rPr lang="en" sz="1800">
                <a:latin typeface="Verdana"/>
                <a:ea typeface="Verdana"/>
                <a:cs typeface="Verdana"/>
                <a:sym typeface="Verdana"/>
              </a:rPr>
              <a:t>(Instagram and jpegs are not the same)</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You should sync your local git repositories with your personal GitHub account</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GitHub will host your final project</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Prospective employers look at GitHub repos</a:t>
            </a:r>
          </a:p>
        </p:txBody>
      </p:sp>
      <p:pic>
        <p:nvPicPr>
          <p:cNvPr id="113" name="Shape 113"/>
          <p:cNvPicPr preferRelativeResize="0"/>
          <p:nvPr/>
        </p:nvPicPr>
        <p:blipFill>
          <a:blip r:embed="rId3">
            <a:alphaModFix/>
          </a:blip>
          <a:stretch>
            <a:fillRect/>
          </a:stretch>
        </p:blipFill>
        <p:spPr>
          <a:xfrm>
            <a:off x="2871775" y="3582812"/>
            <a:ext cx="3400425" cy="13430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Style and Structure</a:t>
            </a:r>
          </a:p>
        </p:txBody>
      </p:sp>
      <p:sp>
        <p:nvSpPr>
          <p:cNvPr id="119" name="Shape 119"/>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sz="1100">
                <a:latin typeface="Courier New"/>
                <a:ea typeface="Courier New"/>
                <a:cs typeface="Courier New"/>
                <a:sym typeface="Courier New"/>
              </a:rPr>
              <a:t>t</a:t>
            </a:r>
            <a:r>
              <a:rPr lang="en" sz="1100">
                <a:solidFill>
                  <a:srgbClr val="808030"/>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10</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10</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2</a:t>
            </a:r>
            <a:br>
              <a:rPr lang="en" sz="1100">
                <a:latin typeface="Courier New"/>
                <a:ea typeface="Courier New"/>
                <a:cs typeface="Courier New"/>
                <a:sym typeface="Courier New"/>
              </a:rPr>
            </a:br>
            <a:r>
              <a:rPr lang="en" sz="1100">
                <a:latin typeface="Courier New"/>
                <a:ea typeface="Courier New"/>
                <a:cs typeface="Courier New"/>
                <a:sym typeface="Courier New"/>
              </a:rPr>
              <a:t>m</a:t>
            </a:r>
            <a:r>
              <a:rPr lang="en" sz="1100">
                <a:solidFill>
                  <a:srgbClr val="808030"/>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10</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2</a:t>
            </a:r>
            <a:br>
              <a:rPr lang="en" sz="1100">
                <a:latin typeface="Courier New"/>
                <a:ea typeface="Courier New"/>
                <a:cs typeface="Courier New"/>
                <a:sym typeface="Courier New"/>
              </a:rPr>
            </a:br>
            <a:r>
              <a:rPr b="1" lang="en" sz="1100">
                <a:solidFill>
                  <a:srgbClr val="800000"/>
                </a:solidFill>
                <a:latin typeface="Courier New"/>
                <a:ea typeface="Courier New"/>
                <a:cs typeface="Courier New"/>
                <a:sym typeface="Courier New"/>
              </a:rPr>
              <a:t>def</a:t>
            </a:r>
            <a:r>
              <a:rPr lang="en" sz="1100">
                <a:latin typeface="Courier New"/>
                <a:ea typeface="Courier New"/>
                <a:cs typeface="Courier New"/>
                <a:sym typeface="Courier New"/>
              </a:rPr>
              <a:t> f</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f</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f1</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q</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t</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m</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i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8C00"/>
                </a:solidFill>
                <a:latin typeface="Courier New"/>
                <a:ea typeface="Courier New"/>
                <a:cs typeface="Courier New"/>
                <a:sym typeface="Courier New"/>
              </a:rPr>
              <a:t>0</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while</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f</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q</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44AADD"/>
                </a:solidFill>
                <a:latin typeface="Courier New"/>
                <a:ea typeface="Courier New"/>
                <a:cs typeface="Courier New"/>
                <a:sym typeface="Courier New"/>
              </a:rPr>
              <a:t>&gt;</a:t>
            </a:r>
            <a:r>
              <a:rPr lang="en" sz="1100">
                <a:latin typeface="Courier New"/>
                <a:ea typeface="Courier New"/>
                <a:cs typeface="Courier New"/>
                <a:sym typeface="Courier New"/>
              </a:rPr>
              <a:t> t</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and</a:t>
            </a:r>
            <a:r>
              <a:rPr lang="en" sz="1100">
                <a:latin typeface="Courier New"/>
                <a:ea typeface="Courier New"/>
                <a:cs typeface="Courier New"/>
                <a:sym typeface="Courier New"/>
              </a:rPr>
              <a:t> </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i </a:t>
            </a:r>
            <a:r>
              <a:rPr lang="en" sz="1100">
                <a:solidFill>
                  <a:srgbClr val="44AADD"/>
                </a:solidFill>
                <a:latin typeface="Courier New"/>
                <a:ea typeface="Courier New"/>
                <a:cs typeface="Courier New"/>
                <a:sym typeface="Courier New"/>
              </a:rPr>
              <a:t>&lt;</a:t>
            </a:r>
            <a:r>
              <a:rPr lang="en" sz="1100">
                <a:latin typeface="Courier New"/>
                <a:ea typeface="Courier New"/>
                <a:cs typeface="Courier New"/>
                <a:sym typeface="Courier New"/>
              </a:rPr>
              <a:t> m</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i</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q</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i</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1</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q</a:t>
            </a:r>
            <a:r>
              <a:rPr lang="en" sz="1100">
                <a:solidFill>
                  <a:srgbClr val="44AADD"/>
                </a:solidFill>
                <a:latin typeface="Courier New"/>
                <a:ea typeface="Courier New"/>
                <a:cs typeface="Courier New"/>
                <a:sym typeface="Courier New"/>
              </a:rPr>
              <a:t>-</a:t>
            </a:r>
            <a:r>
              <a:rPr lang="en" sz="1100">
                <a:latin typeface="Courier New"/>
                <a:ea typeface="Courier New"/>
                <a:cs typeface="Courier New"/>
                <a:sym typeface="Courier New"/>
              </a:rPr>
              <a:t>f</a:t>
            </a:r>
            <a:r>
              <a:rPr lang="en" sz="1100">
                <a:solidFill>
                  <a:srgbClr val="808030"/>
                </a:solidFill>
                <a:latin typeface="Courier New"/>
                <a:ea typeface="Courier New"/>
                <a:cs typeface="Courier New"/>
                <a:sym typeface="Courier New"/>
              </a:rPr>
              <a:t>(</a:t>
            </a:r>
            <a:r>
              <a:rPr lang="en" sz="1100">
                <a:solidFill>
                  <a:srgbClr val="400000"/>
                </a:solidFill>
                <a:latin typeface="Courier New"/>
                <a:ea typeface="Courier New"/>
                <a:cs typeface="Courier New"/>
                <a:sym typeface="Courier New"/>
              </a:rPr>
              <a:t>float</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q</a:t>
            </a:r>
            <a:r>
              <a:rPr lang="en" sz="1100">
                <a:solidFill>
                  <a:srgbClr val="808030"/>
                </a:solidFill>
                <a:latin typeface="Courier New"/>
                <a:ea typeface="Courier New"/>
                <a:cs typeface="Courier New"/>
                <a:sym typeface="Courier New"/>
              </a:rPr>
              <a:t>))</a:t>
            </a:r>
            <a:r>
              <a:rPr lang="en" sz="1100">
                <a:solidFill>
                  <a:srgbClr val="44AADD"/>
                </a:solidFill>
                <a:latin typeface="Courier New"/>
                <a:ea typeface="Courier New"/>
                <a:cs typeface="Courier New"/>
                <a:sym typeface="Courier New"/>
              </a:rPr>
              <a:t>/</a:t>
            </a:r>
            <a:r>
              <a:rPr lang="en" sz="1100">
                <a:latin typeface="Courier New"/>
                <a:ea typeface="Courier New"/>
                <a:cs typeface="Courier New"/>
                <a:sym typeface="Courier New"/>
              </a:rPr>
              <a:t>f1</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q</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return</a:t>
            </a:r>
            <a:r>
              <a:rPr lang="en" sz="1100">
                <a:latin typeface="Courier New"/>
                <a:ea typeface="Courier New"/>
                <a:cs typeface="Courier New"/>
                <a:sym typeface="Courier New"/>
              </a:rPr>
              <a:t> q</a:t>
            </a:r>
            <a:br>
              <a:rPr lang="en" sz="1100">
                <a:latin typeface="Courier New"/>
                <a:ea typeface="Courier New"/>
                <a:cs typeface="Courier New"/>
                <a:sym typeface="Courier New"/>
              </a:rPr>
            </a:br>
            <a:br>
              <a:rPr lang="en" sz="1100">
                <a:latin typeface="Courier New"/>
                <a:ea typeface="Courier New"/>
                <a:cs typeface="Courier New"/>
                <a:sym typeface="Courier New"/>
              </a:rPr>
            </a:br>
            <a:r>
              <a:rPr lang="en" sz="1100">
                <a:latin typeface="Courier New"/>
                <a:ea typeface="Courier New"/>
                <a:cs typeface="Courier New"/>
                <a:sym typeface="Courier New"/>
              </a:rPr>
              <a:t>f2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lambda</a:t>
            </a:r>
            <a:r>
              <a:rPr lang="en" sz="1100">
                <a:latin typeface="Courier New"/>
                <a:ea typeface="Courier New"/>
                <a:cs typeface="Courier New"/>
                <a:sym typeface="Courier New"/>
              </a:rPr>
              <a:t> x</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x</a:t>
            </a:r>
            <a:r>
              <a:rPr lang="en" sz="1100">
                <a:solidFill>
                  <a:srgbClr val="44AADD"/>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2</a:t>
            </a:r>
            <a:br>
              <a:rPr lang="en" sz="1100">
                <a:latin typeface="Courier New"/>
                <a:ea typeface="Courier New"/>
                <a:cs typeface="Courier New"/>
                <a:sym typeface="Courier New"/>
              </a:rPr>
            </a:br>
            <a:r>
              <a:rPr lang="en" sz="1100">
                <a:latin typeface="Courier New"/>
                <a:ea typeface="Courier New"/>
                <a:cs typeface="Courier New"/>
                <a:sym typeface="Courier New"/>
              </a:rPr>
              <a:t>f3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lambda</a:t>
            </a:r>
            <a:r>
              <a:rPr lang="en" sz="1100">
                <a:latin typeface="Courier New"/>
                <a:ea typeface="Courier New"/>
                <a:cs typeface="Courier New"/>
                <a:sym typeface="Courier New"/>
              </a:rPr>
              <a:t> x</a:t>
            </a:r>
            <a:r>
              <a:rPr lang="en" sz="1100">
                <a:solidFill>
                  <a:srgbClr val="808030"/>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2</a:t>
            </a:r>
            <a:r>
              <a:rPr lang="en" sz="1100">
                <a:solidFill>
                  <a:srgbClr val="44AADD"/>
                </a:solidFill>
                <a:latin typeface="Courier New"/>
                <a:ea typeface="Courier New"/>
                <a:cs typeface="Courier New"/>
                <a:sym typeface="Courier New"/>
              </a:rPr>
              <a:t>*</a:t>
            </a:r>
            <a:r>
              <a:rPr lang="en" sz="1100">
                <a:latin typeface="Courier New"/>
                <a:ea typeface="Courier New"/>
                <a:cs typeface="Courier New"/>
                <a:sym typeface="Courier New"/>
              </a:rPr>
              <a:t>x</a:t>
            </a:r>
            <a:br>
              <a:rPr lang="en" sz="1100">
                <a:latin typeface="Courier New"/>
                <a:ea typeface="Courier New"/>
                <a:cs typeface="Courier New"/>
                <a:sym typeface="Courier New"/>
              </a:rPr>
            </a:br>
            <a:br>
              <a:rPr lang="en" sz="1100">
                <a:latin typeface="Courier New"/>
                <a:ea typeface="Courier New"/>
                <a:cs typeface="Courier New"/>
                <a:sym typeface="Courier New"/>
              </a:rPr>
            </a:br>
            <a:r>
              <a:rPr b="1" lang="en" sz="1100">
                <a:solidFill>
                  <a:srgbClr val="800000"/>
                </a:solidFill>
                <a:latin typeface="Courier New"/>
                <a:ea typeface="Courier New"/>
                <a:cs typeface="Courier New"/>
                <a:sym typeface="Courier New"/>
              </a:rPr>
              <a:t>print</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f</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f2</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f3</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8C00"/>
                </a:solidFill>
                <a:latin typeface="Courier New"/>
                <a:ea typeface="Courier New"/>
                <a:cs typeface="Courier New"/>
                <a:sym typeface="Courier New"/>
              </a:rPr>
              <a:t>10</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t</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m</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p>
          <a:p>
            <a:pPr>
              <a:spcBef>
                <a:spcPts val="0"/>
              </a:spcBef>
              <a:buNone/>
            </a:pPr>
            <a:r>
              <a:t/>
            </a:r>
            <a:endParaRPr sz="1000">
              <a:latin typeface="Courier New"/>
              <a:ea typeface="Courier New"/>
              <a:cs typeface="Courier New"/>
              <a:sym typeface="Courier New"/>
            </a:endParaRPr>
          </a:p>
        </p:txBody>
      </p:sp>
      <p:sp>
        <p:nvSpPr>
          <p:cNvPr id="120" name="Shape 120"/>
          <p:cNvSpPr txBox="1"/>
          <p:nvPr>
            <p:ph idx="2" type="body"/>
          </p:nvPr>
        </p:nvSpPr>
        <p:spPr>
          <a:xfrm>
            <a:off x="3740725" y="1200150"/>
            <a:ext cx="4946099" cy="3725699"/>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a:solidFill>
                  <a:srgbClr val="800000"/>
                </a:solidFill>
                <a:latin typeface="Courier New"/>
                <a:ea typeface="Courier New"/>
                <a:cs typeface="Courier New"/>
                <a:sym typeface="Courier New"/>
              </a:rPr>
              <a:t>def</a:t>
            </a:r>
            <a:r>
              <a:rPr lang="en" sz="1000">
                <a:latin typeface="Courier New"/>
                <a:ea typeface="Courier New"/>
                <a:cs typeface="Courier New"/>
                <a:sym typeface="Courier New"/>
              </a:rPr>
              <a:t> find_zero</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f</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f_prime</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x</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threshold</a:t>
            </a:r>
            <a:r>
              <a:rPr lang="en" sz="1000">
                <a:solidFill>
                  <a:srgbClr val="808030"/>
                </a:solidFill>
                <a:latin typeface="Courier New"/>
                <a:ea typeface="Courier New"/>
                <a:cs typeface="Courier New"/>
                <a:sym typeface="Courier New"/>
              </a:rPr>
              <a:t>=</a:t>
            </a:r>
            <a:r>
              <a:rPr lang="en" sz="1000">
                <a:solidFill>
                  <a:srgbClr val="008C00"/>
                </a:solidFill>
                <a:latin typeface="Courier New"/>
                <a:ea typeface="Courier New"/>
                <a:cs typeface="Courier New"/>
                <a:sym typeface="Courier New"/>
              </a:rPr>
              <a:t>1E</a:t>
            </a:r>
            <a:r>
              <a:rPr lang="en" sz="1000">
                <a:solidFill>
                  <a:srgbClr val="44AADD"/>
                </a:solidFill>
                <a:latin typeface="Courier New"/>
                <a:ea typeface="Courier New"/>
                <a:cs typeface="Courier New"/>
                <a:sym typeface="Courier New"/>
              </a:rPr>
              <a:t>-</a:t>
            </a:r>
            <a:r>
              <a:rPr lang="en" sz="1000">
                <a:solidFill>
                  <a:srgbClr val="008C00"/>
                </a:solidFill>
                <a:latin typeface="Courier New"/>
                <a:ea typeface="Courier New"/>
                <a:cs typeface="Courier New"/>
                <a:sym typeface="Courier New"/>
              </a:rPr>
              <a:t>100</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max_iter</a:t>
            </a:r>
            <a:r>
              <a:rPr lang="en" sz="1000">
                <a:solidFill>
                  <a:srgbClr val="808030"/>
                </a:solidFill>
                <a:latin typeface="Courier New"/>
                <a:ea typeface="Courier New"/>
                <a:cs typeface="Courier New"/>
                <a:sym typeface="Courier New"/>
              </a:rPr>
              <a:t>=</a:t>
            </a:r>
            <a:r>
              <a:rPr lang="en" sz="1000">
                <a:solidFill>
                  <a:srgbClr val="008C00"/>
                </a:solidFill>
                <a:latin typeface="Courier New"/>
                <a:ea typeface="Courier New"/>
                <a:cs typeface="Courier New"/>
                <a:sym typeface="Courier New"/>
              </a:rPr>
              <a:t>1E100</a:t>
            </a:r>
            <a:r>
              <a:rPr lang="en" sz="1000">
                <a:solidFill>
                  <a:srgbClr val="808030"/>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a:t>
            </a:r>
            <a:r>
              <a:rPr lang="en" sz="1000">
                <a:solidFill>
                  <a:srgbClr val="696969"/>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solidFill>
                  <a:srgbClr val="696969"/>
                </a:solidFill>
                <a:latin typeface="Courier New"/>
                <a:ea typeface="Courier New"/>
                <a:cs typeface="Courier New"/>
                <a:sym typeface="Courier New"/>
              </a:rPr>
              <a:t>    Finds the zero of a function f, given its derivative</a:t>
            </a:r>
            <a:br>
              <a:rPr lang="en" sz="1000">
                <a:latin typeface="Courier New"/>
                <a:ea typeface="Courier New"/>
                <a:cs typeface="Courier New"/>
                <a:sym typeface="Courier New"/>
              </a:rPr>
            </a:br>
            <a:r>
              <a:rPr lang="en" sz="1000">
                <a:solidFill>
                  <a:srgbClr val="696969"/>
                </a:solidFill>
                <a:latin typeface="Courier New"/>
                <a:ea typeface="Courier New"/>
                <a:cs typeface="Courier New"/>
                <a:sym typeface="Courier New"/>
              </a:rPr>
              <a:t>    function f_prime, using the Newton-Rapshon method:</a:t>
            </a:r>
            <a:br>
              <a:rPr lang="en" sz="1000">
                <a:latin typeface="Courier New"/>
                <a:ea typeface="Courier New"/>
                <a:cs typeface="Courier New"/>
                <a:sym typeface="Courier New"/>
              </a:rPr>
            </a:br>
            <a:r>
              <a:rPr lang="en" sz="1000">
                <a:solidFill>
                  <a:srgbClr val="696969"/>
                </a:solidFill>
                <a:latin typeface="Courier New"/>
                <a:ea typeface="Courier New"/>
                <a:cs typeface="Courier New"/>
                <a:sym typeface="Courier New"/>
              </a:rPr>
              <a:t>    </a:t>
            </a:r>
            <a:r>
              <a:rPr lang="en" sz="1000">
                <a:solidFill>
                  <a:srgbClr val="5555DD"/>
                </a:solidFill>
                <a:latin typeface="Courier New"/>
                <a:ea typeface="Courier New"/>
                <a:cs typeface="Courier New"/>
                <a:sym typeface="Courier New"/>
              </a:rPr>
              <a:t>https://en.wikipedia.org/wiki/Newton%27s_method</a:t>
            </a:r>
            <a:br>
              <a:rPr lang="en" sz="1000">
                <a:latin typeface="Courier New"/>
                <a:ea typeface="Courier New"/>
                <a:cs typeface="Courier New"/>
                <a:sym typeface="Courier New"/>
              </a:rPr>
            </a:br>
            <a:r>
              <a:rPr lang="en" sz="1000">
                <a:solidFill>
                  <a:srgbClr val="696969"/>
                </a:solidFill>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x </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400000"/>
                </a:solidFill>
                <a:latin typeface="Courier New"/>
                <a:ea typeface="Courier New"/>
                <a:cs typeface="Courier New"/>
                <a:sym typeface="Courier New"/>
              </a:rPr>
              <a:t>float</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iterations </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008C00"/>
                </a:solidFill>
                <a:latin typeface="Courier New"/>
                <a:ea typeface="Courier New"/>
                <a:cs typeface="Courier New"/>
                <a:sym typeface="Courier New"/>
              </a:rPr>
              <a:t>0</a:t>
            </a:r>
            <a:br>
              <a:rPr lang="en" sz="1000">
                <a:latin typeface="Courier New"/>
                <a:ea typeface="Courier New"/>
                <a:cs typeface="Courier New"/>
                <a:sym typeface="Courier New"/>
              </a:rPr>
            </a:b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while</a:t>
            </a:r>
            <a:r>
              <a:rPr lang="en" sz="1000">
                <a:latin typeface="Courier New"/>
                <a:ea typeface="Courier New"/>
                <a:cs typeface="Courier New"/>
                <a:sym typeface="Courier New"/>
              </a:rPr>
              <a:t> f</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44AADD"/>
                </a:solidFill>
                <a:latin typeface="Courier New"/>
                <a:ea typeface="Courier New"/>
                <a:cs typeface="Courier New"/>
                <a:sym typeface="Courier New"/>
              </a:rPr>
              <a:t>&gt;</a:t>
            </a:r>
            <a:r>
              <a:rPr lang="en" sz="1000">
                <a:latin typeface="Courier New"/>
                <a:ea typeface="Courier New"/>
                <a:cs typeface="Courier New"/>
                <a:sym typeface="Courier New"/>
              </a:rPr>
              <a:t> threshold </a:t>
            </a:r>
            <a:r>
              <a:rPr b="1" lang="en" sz="1000">
                <a:solidFill>
                  <a:srgbClr val="800000"/>
                </a:solidFill>
                <a:latin typeface="Courier New"/>
                <a:ea typeface="Courier New"/>
                <a:cs typeface="Courier New"/>
                <a:sym typeface="Courier New"/>
              </a:rPr>
              <a:t>and</a:t>
            </a:r>
            <a:r>
              <a:rPr lang="en" sz="1000">
                <a:latin typeface="Courier New"/>
                <a:ea typeface="Courier New"/>
                <a:cs typeface="Courier New"/>
                <a:sym typeface="Courier New"/>
              </a:rPr>
              <a:t> iterations </a:t>
            </a:r>
            <a:r>
              <a:rPr lang="en" sz="1000">
                <a:solidFill>
                  <a:srgbClr val="44AADD"/>
                </a:solidFill>
                <a:latin typeface="Courier New"/>
                <a:ea typeface="Courier New"/>
                <a:cs typeface="Courier New"/>
                <a:sym typeface="Courier New"/>
              </a:rPr>
              <a:t>&lt;</a:t>
            </a:r>
            <a:r>
              <a:rPr lang="en" sz="1000">
                <a:latin typeface="Courier New"/>
                <a:ea typeface="Courier New"/>
                <a:cs typeface="Courier New"/>
                <a:sym typeface="Courier New"/>
              </a:rPr>
              <a:t> max_iter</a:t>
            </a:r>
            <a:r>
              <a:rPr lang="en" sz="1000">
                <a:solidFill>
                  <a:srgbClr val="808030"/>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iterations </a:t>
            </a:r>
            <a:r>
              <a:rPr lang="en" sz="1000">
                <a:solidFill>
                  <a:srgbClr val="44AADD"/>
                </a:solidFill>
                <a:latin typeface="Courier New"/>
                <a:ea typeface="Courier New"/>
                <a:cs typeface="Courier New"/>
                <a:sym typeface="Courier New"/>
              </a:rPr>
              <a:t>+</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008C00"/>
                </a:solidFill>
                <a:latin typeface="Courier New"/>
                <a:ea typeface="Courier New"/>
                <a:cs typeface="Courier New"/>
                <a:sym typeface="Courier New"/>
              </a:rPr>
              <a:t>1</a:t>
            </a:r>
            <a:br>
              <a:rPr lang="en" sz="1000">
                <a:latin typeface="Courier New"/>
                <a:ea typeface="Courier New"/>
                <a:cs typeface="Courier New"/>
                <a:sym typeface="Courier New"/>
              </a:rPr>
            </a:br>
            <a:r>
              <a:rPr lang="en" sz="1000">
                <a:latin typeface="Courier New"/>
                <a:ea typeface="Courier New"/>
                <a:cs typeface="Courier New"/>
                <a:sym typeface="Courier New"/>
              </a:rPr>
              <a:t>        x </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x </a:t>
            </a:r>
            <a:r>
              <a:rPr lang="en" sz="1000">
                <a:solidFill>
                  <a:srgbClr val="44AADD"/>
                </a:solidFill>
                <a:latin typeface="Courier New"/>
                <a:ea typeface="Courier New"/>
                <a:cs typeface="Courier New"/>
                <a:sym typeface="Courier New"/>
              </a:rPr>
              <a:t>-</a:t>
            </a:r>
            <a:r>
              <a:rPr lang="en" sz="1000">
                <a:latin typeface="Courier New"/>
                <a:ea typeface="Courier New"/>
                <a:cs typeface="Courier New"/>
                <a:sym typeface="Courier New"/>
              </a:rPr>
              <a:t> f</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r>
              <a:rPr lang="en" sz="1000">
                <a:solidFill>
                  <a:srgbClr val="44AADD"/>
                </a:solidFill>
                <a:latin typeface="Courier New"/>
                <a:ea typeface="Courier New"/>
                <a:cs typeface="Courier New"/>
                <a:sym typeface="Courier New"/>
              </a:rPr>
              <a:t>/</a:t>
            </a:r>
            <a:r>
              <a:rPr lang="en" sz="1000">
                <a:latin typeface="Courier New"/>
                <a:ea typeface="Courier New"/>
                <a:cs typeface="Courier New"/>
                <a:sym typeface="Courier New"/>
              </a:rPr>
              <a:t>f_prime</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return</a:t>
            </a:r>
            <a:r>
              <a:rPr lang="en" sz="1000">
                <a:latin typeface="Courier New"/>
                <a:ea typeface="Courier New"/>
                <a:cs typeface="Courier New"/>
                <a:sym typeface="Courier New"/>
              </a:rPr>
              <a:t> x</a:t>
            </a:r>
            <a:br>
              <a:rPr lang="en" sz="1000">
                <a:latin typeface="Courier New"/>
                <a:ea typeface="Courier New"/>
                <a:cs typeface="Courier New"/>
                <a:sym typeface="Courier New"/>
              </a:rPr>
            </a:br>
            <a:br>
              <a:rPr lang="en" sz="1000">
                <a:latin typeface="Courier New"/>
                <a:ea typeface="Courier New"/>
                <a:cs typeface="Courier New"/>
                <a:sym typeface="Courier New"/>
              </a:rPr>
            </a:br>
            <a:r>
              <a:rPr b="1" lang="en" sz="1000">
                <a:solidFill>
                  <a:srgbClr val="800000"/>
                </a:solidFill>
                <a:latin typeface="Courier New"/>
                <a:ea typeface="Courier New"/>
                <a:cs typeface="Courier New"/>
                <a:sym typeface="Courier New"/>
              </a:rPr>
              <a:t>if</a:t>
            </a:r>
            <a:r>
              <a:rPr lang="en" sz="1000">
                <a:latin typeface="Courier New"/>
                <a:ea typeface="Courier New"/>
                <a:cs typeface="Courier New"/>
                <a:sym typeface="Courier New"/>
              </a:rPr>
              <a:t> </a:t>
            </a:r>
            <a:r>
              <a:rPr lang="en" sz="1000">
                <a:solidFill>
                  <a:srgbClr val="074726"/>
                </a:solidFill>
                <a:latin typeface="Courier New"/>
                <a:ea typeface="Courier New"/>
                <a:cs typeface="Courier New"/>
                <a:sym typeface="Courier New"/>
              </a:rPr>
              <a:t>__name__</a:t>
            </a:r>
            <a:r>
              <a:rPr lang="en" sz="1000">
                <a:latin typeface="Courier New"/>
                <a:ea typeface="Courier New"/>
                <a:cs typeface="Courier New"/>
                <a:sym typeface="Courier New"/>
              </a:rPr>
              <a:t> </a:t>
            </a:r>
            <a:r>
              <a:rPr lang="en" sz="1000">
                <a:solidFill>
                  <a:srgbClr val="44AADD"/>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0000E6"/>
                </a:solidFill>
                <a:latin typeface="Courier New"/>
                <a:ea typeface="Courier New"/>
                <a:cs typeface="Courier New"/>
                <a:sym typeface="Courier New"/>
              </a:rPr>
              <a:t>'__main__'</a:t>
            </a:r>
            <a:r>
              <a:rPr lang="en" sz="1000">
                <a:solidFill>
                  <a:srgbClr val="808030"/>
                </a:solidFill>
                <a:latin typeface="Courier New"/>
                <a:ea typeface="Courier New"/>
                <a:cs typeface="Courier New"/>
                <a:sym typeface="Courier New"/>
              </a:rPr>
              <a:t>:</a:t>
            </a:r>
            <a:br>
              <a:rPr lang="en" sz="1000">
                <a:latin typeface="Courier New"/>
                <a:ea typeface="Courier New"/>
                <a:cs typeface="Courier New"/>
                <a:sym typeface="Courier New"/>
              </a:rPr>
            </a:b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def</a:t>
            </a:r>
            <a:r>
              <a:rPr lang="en" sz="1000">
                <a:latin typeface="Courier New"/>
                <a:ea typeface="Courier New"/>
                <a:cs typeface="Courier New"/>
                <a:sym typeface="Courier New"/>
              </a:rPr>
              <a:t> f</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return</a:t>
            </a:r>
            <a:r>
              <a:rPr lang="en" sz="1000">
                <a:latin typeface="Courier New"/>
                <a:ea typeface="Courier New"/>
                <a:cs typeface="Courier New"/>
                <a:sym typeface="Courier New"/>
              </a:rPr>
              <a:t> x</a:t>
            </a:r>
            <a:r>
              <a:rPr lang="en" sz="1000">
                <a:solidFill>
                  <a:srgbClr val="44AADD"/>
                </a:solidFill>
                <a:latin typeface="Courier New"/>
                <a:ea typeface="Courier New"/>
                <a:cs typeface="Courier New"/>
                <a:sym typeface="Courier New"/>
              </a:rPr>
              <a:t>**</a:t>
            </a:r>
            <a:r>
              <a:rPr lang="en" sz="1000">
                <a:solidFill>
                  <a:srgbClr val="008C00"/>
                </a:solidFill>
                <a:latin typeface="Courier New"/>
                <a:ea typeface="Courier New"/>
                <a:cs typeface="Courier New"/>
                <a:sym typeface="Courier New"/>
              </a:rPr>
              <a:t>2</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def</a:t>
            </a:r>
            <a:r>
              <a:rPr lang="en" sz="1000">
                <a:latin typeface="Courier New"/>
                <a:ea typeface="Courier New"/>
                <a:cs typeface="Courier New"/>
                <a:sym typeface="Courier New"/>
              </a:rPr>
              <a:t> f_prime</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x</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return</a:t>
            </a:r>
            <a:r>
              <a:rPr lang="en" sz="1000">
                <a:latin typeface="Courier New"/>
                <a:ea typeface="Courier New"/>
                <a:cs typeface="Courier New"/>
                <a:sym typeface="Courier New"/>
              </a:rPr>
              <a:t> </a:t>
            </a:r>
            <a:r>
              <a:rPr lang="en" sz="1000">
                <a:solidFill>
                  <a:srgbClr val="008C00"/>
                </a:solidFill>
                <a:latin typeface="Courier New"/>
                <a:ea typeface="Courier New"/>
                <a:cs typeface="Courier New"/>
                <a:sym typeface="Courier New"/>
              </a:rPr>
              <a:t>2</a:t>
            </a:r>
            <a:r>
              <a:rPr lang="en" sz="1000">
                <a:solidFill>
                  <a:srgbClr val="44AADD"/>
                </a:solidFill>
                <a:latin typeface="Courier New"/>
                <a:ea typeface="Courier New"/>
                <a:cs typeface="Courier New"/>
                <a:sym typeface="Courier New"/>
              </a:rPr>
              <a:t>*</a:t>
            </a:r>
            <a:r>
              <a:rPr lang="en" sz="1000">
                <a:latin typeface="Courier New"/>
                <a:ea typeface="Courier New"/>
                <a:cs typeface="Courier New"/>
                <a:sym typeface="Courier New"/>
              </a:rPr>
              <a:t>x</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initial_guess </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r>
              <a:rPr lang="en" sz="1000">
                <a:solidFill>
                  <a:srgbClr val="008C00"/>
                </a:solidFill>
                <a:latin typeface="Courier New"/>
                <a:ea typeface="Courier New"/>
                <a:cs typeface="Courier New"/>
                <a:sym typeface="Courier New"/>
              </a:rPr>
              <a:t>10</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a:t>
            </a:r>
            <a:r>
              <a:rPr b="1" lang="en" sz="1000">
                <a:solidFill>
                  <a:srgbClr val="800000"/>
                </a:solidFill>
                <a:latin typeface="Courier New"/>
                <a:ea typeface="Courier New"/>
                <a:cs typeface="Courier New"/>
                <a:sym typeface="Courier New"/>
              </a:rPr>
              <a:t>print</a:t>
            </a:r>
            <a:r>
              <a:rPr lang="en" sz="1000">
                <a:latin typeface="Courier New"/>
                <a:ea typeface="Courier New"/>
                <a:cs typeface="Courier New"/>
                <a:sym typeface="Courier New"/>
              </a:rPr>
              <a:t> </a:t>
            </a:r>
            <a:r>
              <a:rPr lang="en" sz="1000">
                <a:solidFill>
                  <a:srgbClr val="0000E6"/>
                </a:solidFill>
                <a:latin typeface="Courier New"/>
                <a:ea typeface="Courier New"/>
                <a:cs typeface="Courier New"/>
                <a:sym typeface="Courier New"/>
              </a:rPr>
              <a:t>"The solution is: %s"</a:t>
            </a:r>
            <a:r>
              <a:rPr lang="en" sz="1000">
                <a:latin typeface="Courier New"/>
                <a:ea typeface="Courier New"/>
                <a:cs typeface="Courier New"/>
                <a:sym typeface="Courier New"/>
              </a:rPr>
              <a:t> </a:t>
            </a:r>
            <a:r>
              <a:rPr lang="en" sz="1000">
                <a:solidFill>
                  <a:srgbClr val="44AADD"/>
                </a:solidFill>
                <a:latin typeface="Courier New"/>
                <a:ea typeface="Courier New"/>
                <a:cs typeface="Courier New"/>
                <a:sym typeface="Courier New"/>
              </a:rPr>
              <a:t>%</a:t>
            </a:r>
            <a:r>
              <a:rPr lang="en" sz="1000">
                <a:latin typeface="Courier New"/>
                <a:ea typeface="Courier New"/>
                <a:cs typeface="Courier New"/>
                <a:sym typeface="Courier New"/>
              </a:rPr>
              <a:t> find_zero</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f</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f_prime</a:t>
            </a:r>
            <a:r>
              <a:rPr lang="en" sz="1000">
                <a:solidFill>
                  <a:srgbClr val="808030"/>
                </a:solidFill>
                <a:latin typeface="Courier New"/>
                <a:ea typeface="Courier New"/>
                <a:cs typeface="Courier New"/>
                <a:sym typeface="Courier New"/>
              </a:rPr>
              <a:t>,</a:t>
            </a:r>
            <a:r>
              <a:rPr lang="en" sz="1000">
                <a:latin typeface="Courier New"/>
                <a:ea typeface="Courier New"/>
                <a:cs typeface="Courier New"/>
                <a:sym typeface="Courier New"/>
              </a:rPr>
              <a:t> </a:t>
            </a:r>
            <a:br>
              <a:rPr lang="en" sz="1000">
                <a:latin typeface="Courier New"/>
                <a:ea typeface="Courier New"/>
                <a:cs typeface="Courier New"/>
                <a:sym typeface="Courier New"/>
              </a:rPr>
            </a:br>
            <a:r>
              <a:rPr lang="en" sz="1000">
                <a:latin typeface="Courier New"/>
                <a:ea typeface="Courier New"/>
                <a:cs typeface="Courier New"/>
                <a:sym typeface="Courier New"/>
              </a:rPr>
              <a:t>                                            initial_guess</a:t>
            </a:r>
            <a:r>
              <a:rPr lang="en" sz="1000">
                <a:solidFill>
                  <a:srgbClr val="808030"/>
                </a:solidFill>
                <a:latin typeface="Courier New"/>
                <a:ea typeface="Courier New"/>
                <a:cs typeface="Courier New"/>
                <a:sym typeface="Courier New"/>
              </a:rPr>
              <a:t>)</a:t>
            </a:r>
          </a:p>
          <a:p>
            <a:pPr>
              <a:spcBef>
                <a:spcPts val="0"/>
              </a:spcBef>
              <a:buNone/>
            </a:pPr>
            <a:r>
              <a:t/>
            </a:r>
            <a:endParaRPr b="1" sz="1000">
              <a:solidFill>
                <a:srgbClr val="800000"/>
              </a:solidFill>
              <a:latin typeface="Courier New"/>
              <a:ea typeface="Courier New"/>
              <a:cs typeface="Courier New"/>
              <a:sym typeface="Courier New"/>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Style and Structure</a:t>
            </a:r>
          </a:p>
        </p:txBody>
      </p:sp>
      <p:sp>
        <p:nvSpPr>
          <p:cNvPr id="126" name="Shape 12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Code is read more than it is written; style </a:t>
            </a:r>
            <a:r>
              <a:rPr i="1" lang="en" sz="1800">
                <a:latin typeface="Verdana"/>
                <a:ea typeface="Verdana"/>
                <a:cs typeface="Verdana"/>
                <a:sym typeface="Verdana"/>
              </a:rPr>
              <a:t>is</a:t>
            </a:r>
            <a:r>
              <a:rPr lang="en" sz="1800">
                <a:latin typeface="Verdana"/>
                <a:ea typeface="Verdana"/>
                <a:cs typeface="Verdana"/>
                <a:sym typeface="Verdana"/>
              </a:rPr>
              <a:t> substance</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Structure your code into functions, modules, and classes</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Follow the DRY principle:</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DRY = “don’t repeat yourself”</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in contrast to WET = “we enjoy typing”</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Read this, a lot: </a:t>
            </a:r>
            <a:br>
              <a:rPr lang="en" sz="1800">
                <a:latin typeface="Verdana"/>
                <a:ea typeface="Verdana"/>
                <a:cs typeface="Verdana"/>
                <a:sym typeface="Verdana"/>
              </a:rPr>
            </a:br>
            <a:r>
              <a:rPr lang="en" sz="1800" u="sng">
                <a:solidFill>
                  <a:schemeClr val="hlink"/>
                </a:solidFill>
                <a:latin typeface="Verdana"/>
                <a:ea typeface="Verdana"/>
                <a:cs typeface="Verdana"/>
                <a:sym typeface="Verdana"/>
                <a:hlinkClick r:id="rId3"/>
              </a:rPr>
              <a:t>http://legacy.python.org/dev/peps/pep-0008/</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Also this: </a:t>
            </a:r>
            <a:r>
              <a:rPr lang="en" sz="1800" u="sng">
                <a:solidFill>
                  <a:schemeClr val="hlink"/>
                </a:solidFill>
                <a:latin typeface="Verdana"/>
                <a:ea typeface="Verdana"/>
                <a:cs typeface="Verdana"/>
                <a:sym typeface="Verdana"/>
                <a:hlinkClick r:id="rId4"/>
              </a:rPr>
              <a:t>https://google-styleguide.googlecode.com/svn/trunk/pyguide.html</a:t>
            </a:r>
          </a:p>
          <a:p>
            <a:pPr lvl="0" rtl="0">
              <a:spcBef>
                <a:spcPts val="0"/>
              </a:spcBef>
              <a:buNone/>
            </a:pPr>
            <a:r>
              <a:t/>
            </a:r>
            <a:endParaRPr sz="1800">
              <a:latin typeface="Verdana"/>
              <a:ea typeface="Verdana"/>
              <a:cs typeface="Verdana"/>
              <a:sym typeface="Verdana"/>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Writing Efficient Code</a:t>
            </a:r>
          </a:p>
        </p:txBody>
      </p:sp>
      <p:sp>
        <p:nvSpPr>
          <p:cNvPr id="132" name="Shape 13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Code that analyzes a lot of data can take forever to complete</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Optimizing your code can be the difference between code that takes a few minutes to run and code that will effectively never finish running</a:t>
            </a:r>
          </a:p>
          <a:p>
            <a:pPr indent="-342900" lvl="0" marL="457200">
              <a:spcBef>
                <a:spcPts val="0"/>
              </a:spcBef>
              <a:buClr>
                <a:schemeClr val="dk1"/>
              </a:buClr>
              <a:buSzPct val="100000"/>
              <a:buFont typeface="Arial"/>
              <a:buChar char="●"/>
            </a:pPr>
            <a:r>
              <a:rPr lang="en" sz="1800">
                <a:latin typeface="Verdana"/>
                <a:ea typeface="Verdana"/>
                <a:cs typeface="Verdana"/>
                <a:sym typeface="Verdana"/>
              </a:rPr>
              <a:t>“Runtime analysis” is a very popular interview topic</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Writing Efficient Code</a:t>
            </a:r>
          </a:p>
        </p:txBody>
      </p:sp>
      <p:sp>
        <p:nvSpPr>
          <p:cNvPr id="138" name="Shape 138"/>
          <p:cNvSpPr txBox="1"/>
          <p:nvPr>
            <p:ph idx="1" type="body"/>
          </p:nvPr>
        </p:nvSpPr>
        <p:spPr>
          <a:xfrm>
            <a:off x="457200" y="1200150"/>
            <a:ext cx="8229600" cy="229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008C00"/>
                </a:solidFill>
                <a:latin typeface="Courier New"/>
                <a:ea typeface="Courier New"/>
                <a:cs typeface="Courier New"/>
                <a:sym typeface="Courier New"/>
              </a:rPr>
              <a:t> 1</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def</a:t>
            </a:r>
            <a:r>
              <a:rPr lang="en" sz="1400">
                <a:latin typeface="Courier New"/>
                <a:ea typeface="Courier New"/>
                <a:cs typeface="Courier New"/>
                <a:sym typeface="Courier New"/>
              </a:rPr>
              <a:t> find_anagrams</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lst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2</a:t>
            </a:r>
            <a:r>
              <a:rPr lang="en" sz="1400">
                <a:latin typeface="Courier New"/>
                <a:ea typeface="Courier New"/>
                <a:cs typeface="Courier New"/>
                <a:sym typeface="Courier New"/>
              </a:rPr>
              <a:t>      result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3</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word1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lst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4</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word2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lst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5</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if</a:t>
            </a:r>
            <a:r>
              <a:rPr lang="en" sz="1400">
                <a:latin typeface="Courier New"/>
                <a:ea typeface="Courier New"/>
                <a:cs typeface="Courier New"/>
                <a:sym typeface="Courier New"/>
              </a:rPr>
              <a:t> word1 </a:t>
            </a:r>
            <a:r>
              <a:rPr lang="en" sz="1400">
                <a:solidFill>
                  <a:srgbClr val="44AADD"/>
                </a:solidFill>
                <a:latin typeface="Courier New"/>
                <a:ea typeface="Courier New"/>
                <a:cs typeface="Courier New"/>
                <a:sym typeface="Courier New"/>
              </a:rPr>
              <a:t>!=</a:t>
            </a:r>
            <a:r>
              <a:rPr lang="en" sz="1400">
                <a:latin typeface="Courier New"/>
                <a:ea typeface="Courier New"/>
                <a:cs typeface="Courier New"/>
                <a:sym typeface="Courier New"/>
              </a:rPr>
              <a:t> word2 </a:t>
            </a:r>
            <a:r>
              <a:rPr b="1" lang="en" sz="1400">
                <a:solidFill>
                  <a:srgbClr val="800000"/>
                </a:solidFill>
                <a:latin typeface="Courier New"/>
                <a:ea typeface="Courier New"/>
                <a:cs typeface="Courier New"/>
                <a:sym typeface="Courier New"/>
              </a:rPr>
              <a:t>and</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sorted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word1</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4AADD"/>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sorted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word2</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6</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if</a:t>
            </a:r>
            <a:r>
              <a:rPr lang="en" sz="1400">
                <a:latin typeface="Courier New"/>
                <a:ea typeface="Courier New"/>
                <a:cs typeface="Courier New"/>
                <a:sym typeface="Courier New"/>
              </a:rPr>
              <a:t> word1 </a:t>
            </a:r>
            <a:r>
              <a:rPr b="1" lang="en" sz="1400">
                <a:solidFill>
                  <a:srgbClr val="800000"/>
                </a:solidFill>
                <a:latin typeface="Courier New"/>
                <a:ea typeface="Courier New"/>
                <a:cs typeface="Courier New"/>
                <a:sym typeface="Courier New"/>
              </a:rPr>
              <a:t>not</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result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7</a:t>
            </a:r>
            <a:r>
              <a:rPr lang="en" sz="1400">
                <a:latin typeface="Courier New"/>
                <a:ea typeface="Courier New"/>
                <a:cs typeface="Courier New"/>
                <a:sym typeface="Courier New"/>
              </a:rPr>
              <a:t>                      result</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append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word1</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8</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if</a:t>
            </a:r>
            <a:r>
              <a:rPr lang="en" sz="1400">
                <a:latin typeface="Courier New"/>
                <a:ea typeface="Courier New"/>
                <a:cs typeface="Courier New"/>
                <a:sym typeface="Courier New"/>
              </a:rPr>
              <a:t> word2 </a:t>
            </a:r>
            <a:r>
              <a:rPr b="1" lang="en" sz="1400">
                <a:solidFill>
                  <a:srgbClr val="800000"/>
                </a:solidFill>
                <a:latin typeface="Courier New"/>
                <a:ea typeface="Courier New"/>
                <a:cs typeface="Courier New"/>
                <a:sym typeface="Courier New"/>
              </a:rPr>
              <a:t>not</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result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9</a:t>
            </a:r>
            <a:r>
              <a:rPr lang="en" sz="1400">
                <a:latin typeface="Courier New"/>
                <a:ea typeface="Courier New"/>
                <a:cs typeface="Courier New"/>
                <a:sym typeface="Courier New"/>
              </a:rPr>
              <a:t>                      result</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append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word2</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solidFill>
                  <a:srgbClr val="008C00"/>
                </a:solidFill>
                <a:latin typeface="Courier New"/>
                <a:ea typeface="Courier New"/>
                <a:cs typeface="Courier New"/>
                <a:sym typeface="Courier New"/>
              </a:rPr>
              <a:t>10</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return</a:t>
            </a:r>
            <a:r>
              <a:rPr lang="en" sz="1400">
                <a:latin typeface="Courier New"/>
                <a:ea typeface="Courier New"/>
                <a:cs typeface="Courier New"/>
                <a:sym typeface="Courier New"/>
              </a:rPr>
              <a:t> result</a:t>
            </a:r>
          </a:p>
          <a:p>
            <a:pPr>
              <a:spcBef>
                <a:spcPts val="0"/>
              </a:spcBef>
              <a:buNone/>
            </a:pPr>
            <a:r>
              <a:t/>
            </a:r>
            <a:endParaRPr sz="1400">
              <a:solidFill>
                <a:srgbClr val="0086B3"/>
              </a:solidFill>
              <a:latin typeface="Courier New"/>
              <a:ea typeface="Courier New"/>
              <a:cs typeface="Courier New"/>
              <a:sym typeface="Courier New"/>
            </a:endParaRPr>
          </a:p>
        </p:txBody>
      </p:sp>
      <p:sp>
        <p:nvSpPr>
          <p:cNvPr id="139" name="Shape 139"/>
          <p:cNvSpPr txBox="1"/>
          <p:nvPr/>
        </p:nvSpPr>
        <p:spPr>
          <a:xfrm>
            <a:off x="457200" y="3632825"/>
            <a:ext cx="8320800" cy="1187100"/>
          </a:xfrm>
          <a:prstGeom prst="rect">
            <a:avLst/>
          </a:prstGeom>
          <a:noFill/>
          <a:ln>
            <a:noFill/>
          </a:ln>
        </p:spPr>
        <p:txBody>
          <a:bodyPr anchorCtr="0" anchor="t" bIns="91425" lIns="91425" rIns="91425" tIns="91425">
            <a:noAutofit/>
          </a:bodyPr>
          <a:lstStyle/>
          <a:p>
            <a:pPr rtl="0">
              <a:spcBef>
                <a:spcPts val="0"/>
              </a:spcBef>
              <a:buNone/>
            </a:pPr>
            <a:r>
              <a:rPr b="1" lang="en">
                <a:latin typeface="Verdana"/>
                <a:ea typeface="Verdana"/>
                <a:cs typeface="Verdana"/>
                <a:sym typeface="Verdana"/>
              </a:rPr>
              <a:t>How many comparisons does this code perform?</a:t>
            </a:r>
          </a:p>
          <a:p>
            <a:pPr indent="457200" rtl="0">
              <a:spcBef>
                <a:spcPts val="0"/>
              </a:spcBef>
              <a:buNone/>
            </a:pPr>
            <a:r>
              <a:rPr lang="en" sz="1100">
                <a:latin typeface="Verdana"/>
                <a:ea typeface="Verdana"/>
                <a:cs typeface="Verdana"/>
                <a:sym typeface="Verdana"/>
              </a:rPr>
              <a:t>Assume N words in the input list, K of which will go in the outcome list.</a:t>
            </a:r>
          </a:p>
          <a:p>
            <a:pPr indent="457200">
              <a:spcBef>
                <a:spcPts val="0"/>
              </a:spcBef>
              <a:buNone/>
            </a:pPr>
            <a:r>
              <a:rPr lang="en" sz="1100">
                <a:latin typeface="Verdana"/>
                <a:ea typeface="Verdana"/>
                <a:cs typeface="Verdana"/>
                <a:sym typeface="Verdana"/>
              </a:rPr>
              <a:t>N*N comparisons between each item in the input, plus &gt;K*(K-1) total comparisons for lines 6 and 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Writing Efficient Code</a:t>
            </a:r>
          </a:p>
        </p:txBody>
      </p:sp>
      <p:sp>
        <p:nvSpPr>
          <p:cNvPr id="145" name="Shape 145"/>
          <p:cNvSpPr txBox="1"/>
          <p:nvPr>
            <p:ph idx="1" type="body"/>
          </p:nvPr>
        </p:nvSpPr>
        <p:spPr>
          <a:xfrm>
            <a:off x="457200" y="1200150"/>
            <a:ext cx="8229600" cy="229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solidFill>
                  <a:srgbClr val="008C00"/>
                </a:solidFill>
                <a:latin typeface="Courier New"/>
                <a:ea typeface="Courier New"/>
                <a:cs typeface="Courier New"/>
                <a:sym typeface="Courier New"/>
              </a:rPr>
              <a:t> 1</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def</a:t>
            </a:r>
            <a:r>
              <a:rPr lang="en" sz="1400">
                <a:latin typeface="Courier New"/>
                <a:ea typeface="Courier New"/>
                <a:cs typeface="Courier New"/>
                <a:sym typeface="Courier New"/>
              </a:rPr>
              <a:t> find_anagrams</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lst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2</a:t>
            </a:r>
            <a:r>
              <a:rPr lang="en" sz="1400">
                <a:latin typeface="Courier New"/>
                <a:ea typeface="Courier New"/>
                <a:cs typeface="Courier New"/>
                <a:sym typeface="Courier New"/>
              </a:rPr>
              <a:t>      result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3</a:t>
            </a:r>
            <a:r>
              <a:rPr lang="en" sz="1400">
                <a:latin typeface="Courier New"/>
                <a:ea typeface="Courier New"/>
                <a:cs typeface="Courier New"/>
                <a:sym typeface="Courier New"/>
              </a:rPr>
              <a:t>      d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defaultdict</a:t>
            </a:r>
            <a:r>
              <a:rPr lang="en" sz="1400">
                <a:solidFill>
                  <a:srgbClr val="808030"/>
                </a:solidFill>
                <a:latin typeface="Courier New"/>
                <a:ea typeface="Courier New"/>
                <a:cs typeface="Courier New"/>
                <a:sym typeface="Courier New"/>
              </a:rPr>
              <a:t>(</a:t>
            </a:r>
            <a:r>
              <a:rPr lang="en" sz="1400">
                <a:solidFill>
                  <a:srgbClr val="400000"/>
                </a:solidFill>
                <a:latin typeface="Courier New"/>
                <a:ea typeface="Courier New"/>
                <a:cs typeface="Courier New"/>
                <a:sym typeface="Courier New"/>
              </a:rPr>
              <a:t>list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4</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word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lst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5</a:t>
            </a:r>
            <a:r>
              <a:rPr lang="en" sz="1400">
                <a:latin typeface="Courier New"/>
                <a:ea typeface="Courier New"/>
                <a:cs typeface="Courier New"/>
                <a:sym typeface="Courier New"/>
              </a:rPr>
              <a:t>          d</a:t>
            </a:r>
            <a:r>
              <a:rPr lang="en" sz="1400">
                <a:solidFill>
                  <a:srgbClr val="808030"/>
                </a:solidFill>
                <a:latin typeface="Courier New"/>
                <a:ea typeface="Courier New"/>
                <a:cs typeface="Courier New"/>
                <a:sym typeface="Courier New"/>
              </a:rPr>
              <a:t>[</a:t>
            </a:r>
            <a:r>
              <a:rPr lang="en" sz="1400">
                <a:solidFill>
                  <a:srgbClr val="400000"/>
                </a:solidFill>
                <a:latin typeface="Courier New"/>
                <a:ea typeface="Courier New"/>
                <a:cs typeface="Courier New"/>
                <a:sym typeface="Courier New"/>
              </a:rPr>
              <a:t>tuple</a:t>
            </a:r>
            <a:r>
              <a:rPr lang="en" sz="1400">
                <a:solidFill>
                  <a:srgbClr val="808030"/>
                </a:solidFill>
                <a:latin typeface="Courier New"/>
                <a:ea typeface="Courier New"/>
                <a:cs typeface="Courier New"/>
                <a:sym typeface="Courier New"/>
              </a:rPr>
              <a:t>(</a:t>
            </a:r>
            <a:r>
              <a:rPr lang="en" sz="1400">
                <a:solidFill>
                  <a:srgbClr val="400000"/>
                </a:solidFill>
                <a:latin typeface="Courier New"/>
                <a:ea typeface="Courier New"/>
                <a:cs typeface="Courier New"/>
                <a:sym typeface="Courier New"/>
              </a:rPr>
              <a:t>sorted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append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6</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key</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value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iteritems</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7</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if</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len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value</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4AADD"/>
                </a:solidFill>
                <a:latin typeface="Courier New"/>
                <a:ea typeface="Courier New"/>
                <a:cs typeface="Courier New"/>
                <a:sym typeface="Courier New"/>
              </a:rPr>
              <a:t>&gt;</a:t>
            </a: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1</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8</a:t>
            </a:r>
            <a:r>
              <a:rPr lang="en" sz="1400">
                <a:latin typeface="Courier New"/>
                <a:ea typeface="Courier New"/>
                <a:cs typeface="Courier New"/>
                <a:sym typeface="Courier New"/>
              </a:rPr>
              <a:t>              result</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extend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value</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9</a:t>
            </a: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return</a:t>
            </a:r>
            <a:r>
              <a:rPr lang="en" sz="1400">
                <a:latin typeface="Courier New"/>
                <a:ea typeface="Courier New"/>
                <a:cs typeface="Courier New"/>
                <a:sym typeface="Courier New"/>
              </a:rPr>
              <a:t> result</a:t>
            </a:r>
          </a:p>
          <a:p>
            <a:pPr lvl="0" rtl="0">
              <a:spcBef>
                <a:spcPts val="0"/>
              </a:spcBef>
              <a:buNone/>
            </a:pPr>
            <a:r>
              <a:t/>
            </a:r>
            <a:endParaRPr sz="1400">
              <a:solidFill>
                <a:srgbClr val="A71D5D"/>
              </a:solidFill>
              <a:latin typeface="Courier New"/>
              <a:ea typeface="Courier New"/>
              <a:cs typeface="Courier New"/>
              <a:sym typeface="Courier New"/>
            </a:endParaRPr>
          </a:p>
        </p:txBody>
      </p:sp>
      <p:sp>
        <p:nvSpPr>
          <p:cNvPr id="146" name="Shape 146"/>
          <p:cNvSpPr txBox="1"/>
          <p:nvPr/>
        </p:nvSpPr>
        <p:spPr>
          <a:xfrm>
            <a:off x="457200" y="3632825"/>
            <a:ext cx="8320800" cy="11871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47" name="Shape 147"/>
          <p:cNvSpPr txBox="1"/>
          <p:nvPr/>
        </p:nvSpPr>
        <p:spPr>
          <a:xfrm>
            <a:off x="548350" y="3473525"/>
            <a:ext cx="8229600" cy="1187100"/>
          </a:xfrm>
          <a:prstGeom prst="rect">
            <a:avLst/>
          </a:prstGeom>
          <a:noFill/>
          <a:ln>
            <a:noFill/>
          </a:ln>
        </p:spPr>
        <p:txBody>
          <a:bodyPr anchorCtr="0" anchor="t" bIns="91425" lIns="91425" rIns="91425" tIns="91425">
            <a:noAutofit/>
          </a:bodyPr>
          <a:lstStyle/>
          <a:p>
            <a:pPr lvl="0" rtl="0">
              <a:spcBef>
                <a:spcPts val="0"/>
              </a:spcBef>
              <a:buClr>
                <a:schemeClr val="dk1"/>
              </a:buClr>
              <a:buSzPct val="78571"/>
              <a:buFont typeface="Arial"/>
              <a:buNone/>
            </a:pPr>
            <a:r>
              <a:rPr b="1" lang="en">
                <a:solidFill>
                  <a:schemeClr val="dk1"/>
                </a:solidFill>
                <a:latin typeface="Verdana"/>
                <a:ea typeface="Verdana"/>
                <a:cs typeface="Verdana"/>
                <a:sym typeface="Verdana"/>
              </a:rPr>
              <a:t>How many comparisons does this code perform?</a:t>
            </a:r>
          </a:p>
          <a:p>
            <a:pPr indent="0" lvl="0" marL="457200" rtl="0">
              <a:spcBef>
                <a:spcPts val="0"/>
              </a:spcBef>
              <a:buNone/>
            </a:pPr>
            <a:r>
              <a:rPr lang="en" sz="1200">
                <a:solidFill>
                  <a:schemeClr val="dk1"/>
                </a:solidFill>
                <a:latin typeface="Verdana"/>
                <a:ea typeface="Verdana"/>
                <a:cs typeface="Verdana"/>
                <a:sym typeface="Verdana"/>
              </a:rPr>
              <a:t>Assuming N words in the input list, then there are N lookups in the dictionary to fill it with the input, and a loop through &lt;N items to determine the output.</a:t>
            </a:r>
          </a:p>
          <a:p>
            <a:pPr indent="0" lvl="0" marL="0" rtl="0">
              <a:spcBef>
                <a:spcPts val="0"/>
              </a:spcBef>
              <a:buNone/>
            </a:pPr>
            <a:r>
              <a:rPr b="1" lang="en" sz="1200">
                <a:solidFill>
                  <a:schemeClr val="dk1"/>
                </a:solidFill>
                <a:latin typeface="Verdana"/>
                <a:ea typeface="Verdana"/>
                <a:cs typeface="Verdana"/>
                <a:sym typeface="Verdana"/>
              </a:rPr>
              <a:t>How?</a:t>
            </a:r>
          </a:p>
          <a:p>
            <a:pPr indent="0" lvl="0" marL="0" rtl="0">
              <a:spcBef>
                <a:spcPts val="0"/>
              </a:spcBef>
              <a:buClr>
                <a:schemeClr val="dk1"/>
              </a:buClr>
              <a:buSzPct val="91666"/>
              <a:buFont typeface="Arial"/>
              <a:buNone/>
            </a:pPr>
            <a:r>
              <a:rPr b="1" lang="en" sz="1200">
                <a:solidFill>
                  <a:schemeClr val="dk1"/>
                </a:solidFill>
                <a:latin typeface="Verdana"/>
                <a:ea typeface="Verdana"/>
                <a:cs typeface="Verdana"/>
                <a:sym typeface="Verdana"/>
              </a:rPr>
              <a:t>	</a:t>
            </a:r>
            <a:r>
              <a:rPr lang="en" sz="1200">
                <a:solidFill>
                  <a:schemeClr val="dk1"/>
                </a:solidFill>
                <a:latin typeface="Verdana"/>
                <a:ea typeface="Verdana"/>
                <a:cs typeface="Verdana"/>
                <a:sym typeface="Verdana"/>
              </a:rPr>
              <a:t>Hashing!</a:t>
            </a:r>
          </a:p>
          <a:p>
            <a:pPr>
              <a:spcBef>
                <a:spcPts val="0"/>
              </a:spcBef>
              <a:buNone/>
            </a:pPr>
            <a:r>
              <a:t/>
            </a:r>
            <a:endParaRPr>
              <a:latin typeface="Verdana"/>
              <a:ea typeface="Verdana"/>
              <a:cs typeface="Verdana"/>
              <a:sym typeface="Verdan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Dicts and Hash Tables</a:t>
            </a:r>
          </a:p>
        </p:txBody>
      </p:sp>
      <p:sp>
        <p:nvSpPr>
          <p:cNvPr id="153" name="Shape 1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marR="0" rtl="0" algn="l">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A hash table is a data structure that maps keys to values</a:t>
            </a:r>
            <a:br>
              <a:rPr lang="en" sz="1400">
                <a:solidFill>
                  <a:srgbClr val="333333"/>
                </a:solidFill>
                <a:latin typeface="Verdana"/>
                <a:ea typeface="Verdana"/>
                <a:cs typeface="Verdana"/>
                <a:sym typeface="Verdana"/>
              </a:rPr>
            </a:br>
            <a:r>
              <a:rPr lang="en" sz="1400">
                <a:latin typeface="Courier New"/>
                <a:ea typeface="Courier New"/>
                <a:cs typeface="Courier New"/>
                <a:sym typeface="Courier New"/>
              </a:rPr>
              <a:t>homestate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80008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"giovanna"</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"maine"</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"ryan"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"california"</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"katie"</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"michigan"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"zack"</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"new york"</a:t>
            </a:r>
            <a:r>
              <a:rPr lang="en" sz="1400">
                <a:solidFill>
                  <a:srgbClr val="800080"/>
                </a:solidFill>
                <a:latin typeface="Courier New"/>
                <a:ea typeface="Courier New"/>
                <a:cs typeface="Courier New"/>
                <a:sym typeface="Courier New"/>
              </a:rPr>
              <a:t>}</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Python dictionaries are an implementation of hash tables</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Instead of iterating through a list of tuples:</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a:t>
            </a:r>
            <a:r>
              <a:rPr lang="en" sz="1400">
                <a:solidFill>
                  <a:srgbClr val="80803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"giovanna"</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"maine"</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80803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"ryan"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"california"</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lang="en" sz="1400">
                <a:solidFill>
                  <a:srgbClr val="80803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"katie"</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"michigan"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80803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"zack"</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0000E6"/>
                </a:solidFill>
                <a:latin typeface="Courier New"/>
                <a:ea typeface="Courier New"/>
                <a:cs typeface="Courier New"/>
                <a:sym typeface="Courier New"/>
              </a:rPr>
              <a:t>"new york"</a:t>
            </a:r>
            <a:r>
              <a:rPr lang="en" sz="1400">
                <a:solidFill>
                  <a:srgbClr val="808030"/>
                </a:solidFill>
                <a:latin typeface="Courier New"/>
                <a:ea typeface="Courier New"/>
                <a:cs typeface="Courier New"/>
                <a:sym typeface="Courier New"/>
              </a:rPr>
              <a:t>)]</a:t>
            </a:r>
            <a:br>
              <a:rPr lang="en" sz="1400">
                <a:solidFill>
                  <a:srgbClr val="808030"/>
                </a:solidFill>
                <a:latin typeface="Courier New"/>
                <a:ea typeface="Courier New"/>
                <a:cs typeface="Courier New"/>
                <a:sym typeface="Courier New"/>
              </a:rPr>
            </a:br>
            <a:r>
              <a:rPr lang="en" sz="1400">
                <a:solidFill>
                  <a:srgbClr val="333333"/>
                </a:solidFill>
                <a:latin typeface="Verdana"/>
                <a:ea typeface="Verdana"/>
                <a:cs typeface="Verdana"/>
                <a:sym typeface="Verdana"/>
              </a:rPr>
              <a:t>You can access a key’s value directly: </a:t>
            </a:r>
            <a:br>
              <a:rPr lang="en" sz="1400">
                <a:solidFill>
                  <a:srgbClr val="333333"/>
                </a:solidFill>
                <a:latin typeface="Verdana"/>
                <a:ea typeface="Verdana"/>
                <a:cs typeface="Verdana"/>
                <a:sym typeface="Verdana"/>
              </a:rPr>
            </a:br>
            <a:r>
              <a:rPr lang="en" sz="1400">
                <a:solidFill>
                  <a:srgbClr val="333333"/>
                </a:solidFill>
                <a:latin typeface="Verdana"/>
                <a:ea typeface="Verdana"/>
                <a:cs typeface="Verdana"/>
                <a:sym typeface="Verdana"/>
              </a:rPr>
              <a:t>	</a:t>
            </a:r>
            <a:r>
              <a:rPr lang="en" sz="1400">
                <a:latin typeface="Courier New"/>
                <a:ea typeface="Courier New"/>
                <a:cs typeface="Courier New"/>
                <a:sym typeface="Courier New"/>
              </a:rPr>
              <a:t>homestate</a:t>
            </a:r>
            <a:r>
              <a:rPr lang="en" sz="1400">
                <a:solidFill>
                  <a:srgbClr val="808030"/>
                </a:solidFill>
                <a:latin typeface="Courier New"/>
                <a:ea typeface="Courier New"/>
                <a:cs typeface="Courier New"/>
                <a:sym typeface="Courier New"/>
              </a:rPr>
              <a:t>[</a:t>
            </a:r>
            <a:r>
              <a:rPr lang="en" sz="1400">
                <a:solidFill>
                  <a:srgbClr val="0000E6"/>
                </a:solidFill>
                <a:latin typeface="Courier New"/>
                <a:ea typeface="Courier New"/>
                <a:cs typeface="Courier New"/>
                <a:sym typeface="Courier New"/>
              </a:rPr>
              <a:t>'katie'</a:t>
            </a:r>
            <a:r>
              <a:rPr lang="en" sz="1400">
                <a:solidFill>
                  <a:srgbClr val="808030"/>
                </a:solidFill>
                <a:latin typeface="Courier New"/>
                <a:ea typeface="Courier New"/>
                <a:cs typeface="Courier New"/>
                <a:sym typeface="Courier New"/>
              </a:rPr>
              <a:t>]</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Key takeaway: use dict (and similar structures) instead of list to organize your data</a:t>
            </a:r>
          </a:p>
          <a:p>
            <a:pPr>
              <a:spcBef>
                <a:spcPts val="0"/>
              </a:spcBef>
              <a:buNone/>
            </a:pPr>
            <a:r>
              <a:t/>
            </a:r>
            <a:endParaRPr b="1" sz="1400">
              <a:solidFill>
                <a:schemeClr val="lt1"/>
              </a:solidFill>
              <a:latin typeface="Verdana"/>
              <a:ea typeface="Verdana"/>
              <a:cs typeface="Verdana"/>
              <a:sym typeface="Verdana"/>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867781"/>
            <a:ext cx="7772400" cy="1648800"/>
          </a:xfrm>
          <a:prstGeom prst="rect">
            <a:avLst/>
          </a:prstGeom>
        </p:spPr>
        <p:txBody>
          <a:bodyPr anchorCtr="0" anchor="t" bIns="91425" lIns="91425" rIns="91425" tIns="91425">
            <a:noAutofit/>
          </a:bodyPr>
          <a:lstStyle/>
          <a:p>
            <a:pPr rtl="0" algn="ctr">
              <a:spcBef>
                <a:spcPts val="0"/>
              </a:spcBef>
              <a:buNone/>
            </a:pPr>
            <a:r>
              <a:rPr lang="en" sz="4800"/>
              <a:t>Tools and Principles</a:t>
            </a:r>
          </a:p>
          <a:p>
            <a:pPr algn="ctr">
              <a:spcBef>
                <a:spcPts val="0"/>
              </a:spcBef>
              <a:buNone/>
            </a:pPr>
            <a:r>
              <a:rPr lang="en" sz="4800"/>
              <a:t>for the DSI</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Mutability</a:t>
            </a:r>
          </a:p>
        </p:txBody>
      </p:sp>
      <p:sp>
        <p:nvSpPr>
          <p:cNvPr id="159" name="Shape 1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latin typeface="Verdana"/>
                <a:ea typeface="Verdana"/>
                <a:cs typeface="Verdana"/>
                <a:sym typeface="Verdana"/>
              </a:rPr>
              <a:t>Mutable objects can change their value but keep their </a:t>
            </a:r>
            <a:r>
              <a:rPr lang="en" sz="1800">
                <a:latin typeface="Courier New"/>
                <a:ea typeface="Courier New"/>
                <a:cs typeface="Courier New"/>
                <a:sym typeface="Courier New"/>
              </a:rPr>
              <a:t>id()</a:t>
            </a:r>
          </a:p>
          <a:p>
            <a:pPr indent="-317500" lvl="1" marL="914400" rtl="0">
              <a:lnSpc>
                <a:spcPct val="145454"/>
              </a:lnSpc>
              <a:spcBef>
                <a:spcPts val="0"/>
              </a:spcBef>
              <a:spcAft>
                <a:spcPts val="1200"/>
              </a:spcAft>
              <a:buClr>
                <a:srgbClr val="333333"/>
              </a:buClr>
              <a:buSzPct val="100000"/>
              <a:buFont typeface="Courier New"/>
              <a:buChar char="o"/>
            </a:pPr>
            <a:r>
              <a:rPr lang="en" sz="1400">
                <a:solidFill>
                  <a:srgbClr val="333333"/>
                </a:solidFill>
                <a:latin typeface="Verdana"/>
                <a:ea typeface="Verdana"/>
                <a:cs typeface="Verdana"/>
                <a:sym typeface="Verdana"/>
              </a:rPr>
              <a:t>lists</a:t>
            </a:r>
          </a:p>
          <a:p>
            <a:pPr indent="-317500" lvl="1" marL="914400" rtl="0">
              <a:lnSpc>
                <a:spcPct val="145454"/>
              </a:lnSpc>
              <a:spcBef>
                <a:spcPts val="0"/>
              </a:spcBef>
              <a:spcAft>
                <a:spcPts val="1200"/>
              </a:spcAft>
              <a:buClr>
                <a:srgbClr val="333333"/>
              </a:buClr>
              <a:buSzPct val="100000"/>
              <a:buFont typeface="Courier New"/>
              <a:buChar char="o"/>
            </a:pPr>
            <a:r>
              <a:rPr lang="en" sz="1400">
                <a:solidFill>
                  <a:srgbClr val="333333"/>
                </a:solidFill>
                <a:latin typeface="Verdana"/>
                <a:ea typeface="Verdana"/>
                <a:cs typeface="Verdana"/>
                <a:sym typeface="Verdana"/>
              </a:rPr>
              <a:t>sets</a:t>
            </a:r>
          </a:p>
          <a:p>
            <a:pPr indent="-317500" lvl="1" marL="914400" rtl="0">
              <a:lnSpc>
                <a:spcPct val="145454"/>
              </a:lnSpc>
              <a:spcBef>
                <a:spcPts val="0"/>
              </a:spcBef>
              <a:spcAft>
                <a:spcPts val="1200"/>
              </a:spcAft>
              <a:buClr>
                <a:srgbClr val="333333"/>
              </a:buClr>
              <a:buSzPct val="100000"/>
              <a:buFont typeface="Courier New"/>
              <a:buChar char="o"/>
            </a:pPr>
            <a:r>
              <a:rPr lang="en" sz="1400">
                <a:solidFill>
                  <a:srgbClr val="333333"/>
                </a:solidFill>
                <a:latin typeface="Verdana"/>
                <a:ea typeface="Verdana"/>
                <a:cs typeface="Verdana"/>
                <a:sym typeface="Verdana"/>
              </a:rPr>
              <a:t>dictionaries</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Immutable objects cannot be altered. A new object has to be created if a different value has to be stored. </a:t>
            </a:r>
          </a:p>
          <a:p>
            <a:pPr indent="-342900" lvl="1" marL="914400" rtl="0">
              <a:spcBef>
                <a:spcPts val="0"/>
              </a:spcBef>
              <a:buClr>
                <a:schemeClr val="dk1"/>
              </a:buClr>
              <a:buSzPct val="100000"/>
              <a:buFont typeface="Courier New"/>
              <a:buChar char="o"/>
            </a:pPr>
            <a:r>
              <a:rPr lang="en" sz="1800">
                <a:latin typeface="Verdana"/>
                <a:ea typeface="Verdana"/>
                <a:cs typeface="Verdana"/>
                <a:sym typeface="Verdana"/>
              </a:rPr>
              <a:t>They play an important role in places where a constant hash value is needed, for example as a key in a dictionary.</a:t>
            </a:r>
          </a:p>
          <a:p>
            <a:pPr indent="-342900" lvl="0" marL="457200" rtl="0">
              <a:spcBef>
                <a:spcPts val="0"/>
              </a:spcBef>
              <a:buClr>
                <a:schemeClr val="dk1"/>
              </a:buClr>
              <a:buSzPct val="100000"/>
              <a:buFont typeface="Arial"/>
              <a:buChar char="●"/>
            </a:pPr>
            <a:r>
              <a:rPr lang="en" sz="1800">
                <a:latin typeface="Verdana"/>
                <a:ea typeface="Verdana"/>
                <a:cs typeface="Verdana"/>
                <a:sym typeface="Verdana"/>
              </a:rPr>
              <a:t>Key point: only immutable types are hashable, so only immutable types can be used in sets or as dictionary keys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Dict operations</a:t>
            </a:r>
          </a:p>
        </p:txBody>
      </p:sp>
      <p:sp>
        <p:nvSpPr>
          <p:cNvPr id="165" name="Shape 16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1800"/>
              <a:t>Looping</a:t>
            </a:r>
          </a:p>
          <a:p>
            <a:pPr lvl="0" rtl="0">
              <a:spcBef>
                <a:spcPts val="0"/>
              </a:spcBef>
              <a:buNone/>
            </a:pPr>
            <a:r>
              <a:rPr lang="en" sz="1800">
                <a:latin typeface="Courier New"/>
                <a:ea typeface="Courier New"/>
                <a:cs typeface="Courier New"/>
                <a:sym typeface="Courier New"/>
              </a:rPr>
              <a:t>	</a:t>
            </a:r>
            <a:r>
              <a:rPr b="1" lang="en" sz="1800">
                <a:solidFill>
                  <a:srgbClr val="008C00"/>
                </a:solidFill>
                <a:latin typeface="Courier New"/>
                <a:ea typeface="Courier New"/>
                <a:cs typeface="Courier New"/>
                <a:sym typeface="Courier New"/>
              </a:rPr>
              <a:t>GOOD:</a:t>
            </a:r>
            <a:r>
              <a:rPr lang="en" sz="1800">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for</a:t>
            </a:r>
            <a:r>
              <a:rPr lang="en" sz="1800">
                <a:latin typeface="Courier New"/>
                <a:ea typeface="Courier New"/>
                <a:cs typeface="Courier New"/>
                <a:sym typeface="Courier New"/>
              </a:rPr>
              <a:t> key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r>
              <a:rPr lang="en" sz="1800">
                <a:solidFill>
                  <a:srgbClr val="808030"/>
                </a:solidFill>
                <a:latin typeface="Courier New"/>
                <a:ea typeface="Courier New"/>
                <a:cs typeface="Courier New"/>
                <a:sym typeface="Courier New"/>
              </a:rPr>
              <a:t>:</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b="1" lang="en" sz="1800">
                <a:solidFill>
                  <a:srgbClr val="FF0000"/>
                </a:solidFill>
                <a:latin typeface="Courier New"/>
                <a:ea typeface="Courier New"/>
                <a:cs typeface="Courier New"/>
                <a:sym typeface="Courier New"/>
              </a:rPr>
              <a:t>BAD:</a:t>
            </a:r>
            <a:r>
              <a:rPr lang="en" sz="1800">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for</a:t>
            </a:r>
            <a:r>
              <a:rPr lang="en" sz="1800">
                <a:latin typeface="Courier New"/>
                <a:ea typeface="Courier New"/>
                <a:cs typeface="Courier New"/>
                <a:sym typeface="Courier New"/>
              </a:rPr>
              <a:t> key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keys</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	</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b="1" lang="en" sz="1800">
                <a:solidFill>
                  <a:srgbClr val="008C00"/>
                </a:solidFill>
                <a:latin typeface="Courier New"/>
                <a:ea typeface="Courier New"/>
                <a:cs typeface="Courier New"/>
                <a:sym typeface="Courier New"/>
              </a:rPr>
              <a:t>GOOD:</a:t>
            </a:r>
            <a:r>
              <a:rPr lang="en" sz="1800">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for</a:t>
            </a:r>
            <a:r>
              <a:rPr lang="en" sz="1800">
                <a:latin typeface="Courier New"/>
                <a:ea typeface="Courier New"/>
                <a:cs typeface="Courier New"/>
                <a:sym typeface="Courier New"/>
              </a:rPr>
              <a:t> key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 value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iteritems</a:t>
            </a:r>
            <a:r>
              <a:rPr lang="en" sz="1800">
                <a:solidFill>
                  <a:srgbClr val="808030"/>
                </a:solidFill>
                <a:latin typeface="Courier New"/>
                <a:ea typeface="Courier New"/>
                <a:cs typeface="Courier New"/>
                <a:sym typeface="Courier New"/>
              </a:rPr>
              <a:t>():</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b="1" lang="en" sz="1800">
                <a:solidFill>
                  <a:srgbClr val="FF0000"/>
                </a:solidFill>
                <a:latin typeface="Courier New"/>
                <a:ea typeface="Courier New"/>
                <a:cs typeface="Courier New"/>
                <a:sym typeface="Courier New"/>
              </a:rPr>
              <a:t>BAD:</a:t>
            </a:r>
            <a:r>
              <a:rPr lang="en" sz="1800">
                <a:latin typeface="Courier New"/>
                <a:ea typeface="Courier New"/>
                <a:cs typeface="Courier New"/>
                <a:sym typeface="Courier New"/>
              </a:rPr>
              <a:t>  </a:t>
            </a:r>
            <a:r>
              <a:rPr b="1" lang="en" sz="1800">
                <a:solidFill>
                  <a:srgbClr val="800000"/>
                </a:solidFill>
                <a:latin typeface="Courier New"/>
                <a:ea typeface="Courier New"/>
                <a:cs typeface="Courier New"/>
                <a:sym typeface="Courier New"/>
              </a:rPr>
              <a:t>for</a:t>
            </a:r>
            <a:r>
              <a:rPr lang="en" sz="1800">
                <a:latin typeface="Courier New"/>
                <a:ea typeface="Courier New"/>
                <a:cs typeface="Courier New"/>
                <a:sym typeface="Courier New"/>
              </a:rPr>
              <a:t> key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 value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items</a:t>
            </a:r>
            <a:r>
              <a:rPr lang="en" sz="1800">
                <a:solidFill>
                  <a:srgbClr val="808030"/>
                </a:solidFill>
                <a:latin typeface="Courier New"/>
                <a:ea typeface="Courier New"/>
                <a:cs typeface="Courier New"/>
                <a:sym typeface="Courier New"/>
              </a:rPr>
              <a:t>()</a:t>
            </a:r>
          </a:p>
          <a:p>
            <a:pPr rtl="0">
              <a:spcBef>
                <a:spcPts val="0"/>
              </a:spcBef>
              <a:buNone/>
            </a:pPr>
            <a:r>
              <a:rPr b="1" lang="en" sz="1800"/>
              <a:t>Equality</a:t>
            </a:r>
          </a:p>
          <a:p>
            <a:pPr indent="457200" lvl="0" rtl="0">
              <a:spcBef>
                <a:spcPts val="0"/>
              </a:spcBef>
              <a:buNone/>
            </a:pPr>
            <a:r>
              <a:rPr lang="en" sz="1800">
                <a:latin typeface="Courier New"/>
                <a:ea typeface="Courier New"/>
                <a:cs typeface="Courier New"/>
                <a:sym typeface="Courier New"/>
              </a:rPr>
              <a:t>dict1 </a:t>
            </a:r>
            <a:r>
              <a:rPr lang="en" sz="1800">
                <a:solidFill>
                  <a:srgbClr val="44AADD"/>
                </a:solidFill>
                <a:latin typeface="Courier New"/>
                <a:ea typeface="Courier New"/>
                <a:cs typeface="Courier New"/>
                <a:sym typeface="Courier New"/>
              </a:rPr>
              <a:t>==</a:t>
            </a:r>
            <a:r>
              <a:rPr lang="en" sz="1800">
                <a:latin typeface="Courier New"/>
                <a:ea typeface="Courier New"/>
                <a:cs typeface="Courier New"/>
                <a:sym typeface="Courier New"/>
              </a:rPr>
              <a:t> dict2</a:t>
            </a:r>
          </a:p>
          <a:p>
            <a:pPr rtl="0">
              <a:spcBef>
                <a:spcPts val="0"/>
              </a:spcBef>
              <a:buNone/>
            </a:pPr>
            <a:r>
              <a:rPr b="1" lang="en" sz="1800"/>
              <a:t>Checking Membership</a:t>
            </a:r>
          </a:p>
          <a:p>
            <a:pPr indent="457200" lvl="0" rtl="0">
              <a:spcBef>
                <a:spcPts val="0"/>
              </a:spcBef>
              <a:buClr>
                <a:schemeClr val="dk1"/>
              </a:buClr>
              <a:buSzPct val="61111"/>
              <a:buFont typeface="Arial"/>
              <a:buNone/>
            </a:pPr>
            <a:r>
              <a:rPr b="1" lang="en" sz="1800">
                <a:solidFill>
                  <a:srgbClr val="008C00"/>
                </a:solidFill>
                <a:latin typeface="Courier New"/>
                <a:ea typeface="Courier New"/>
                <a:cs typeface="Courier New"/>
                <a:sym typeface="Courier New"/>
              </a:rPr>
              <a:t>GOOD: </a:t>
            </a:r>
            <a:r>
              <a:rPr lang="en" sz="1800">
                <a:latin typeface="Courier New"/>
                <a:ea typeface="Courier New"/>
                <a:cs typeface="Courier New"/>
                <a:sym typeface="Courier New"/>
              </a:rPr>
              <a:t>key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br>
              <a:rPr lang="en" sz="1800">
                <a:latin typeface="Courier New"/>
                <a:ea typeface="Courier New"/>
                <a:cs typeface="Courier New"/>
                <a:sym typeface="Courier New"/>
              </a:rPr>
            </a:br>
            <a:r>
              <a:rPr lang="en" sz="1800">
                <a:latin typeface="Courier New"/>
                <a:ea typeface="Courier New"/>
                <a:cs typeface="Courier New"/>
                <a:sym typeface="Courier New"/>
              </a:rPr>
              <a:t>	</a:t>
            </a:r>
            <a:r>
              <a:rPr b="1" lang="en" sz="1800">
                <a:solidFill>
                  <a:srgbClr val="FF0000"/>
                </a:solidFill>
                <a:latin typeface="Courier New"/>
                <a:ea typeface="Courier New"/>
                <a:cs typeface="Courier New"/>
                <a:sym typeface="Courier New"/>
              </a:rPr>
              <a:t>BAD: </a:t>
            </a:r>
            <a:r>
              <a:rPr b="1" lang="en" sz="1800">
                <a:solidFill>
                  <a:srgbClr val="800000"/>
                </a:solidFill>
                <a:latin typeface="Courier New"/>
                <a:ea typeface="Courier New"/>
                <a:cs typeface="Courier New"/>
                <a:sym typeface="Courier New"/>
              </a:rPr>
              <a:t> </a:t>
            </a:r>
            <a:r>
              <a:rPr lang="en" sz="1800">
                <a:latin typeface="Courier New"/>
                <a:ea typeface="Courier New"/>
                <a:cs typeface="Courier New"/>
                <a:sym typeface="Courier New"/>
              </a:rPr>
              <a:t>key </a:t>
            </a:r>
            <a:r>
              <a:rPr b="1" lang="en" sz="1800">
                <a:solidFill>
                  <a:srgbClr val="800000"/>
                </a:solidFill>
                <a:latin typeface="Courier New"/>
                <a:ea typeface="Courier New"/>
                <a:cs typeface="Courier New"/>
                <a:sym typeface="Courier New"/>
              </a:rPr>
              <a:t>in</a:t>
            </a:r>
            <a:r>
              <a:rPr lang="en" sz="1800">
                <a:latin typeface="Courier New"/>
                <a:ea typeface="Courier New"/>
                <a:cs typeface="Courier New"/>
                <a:sym typeface="Courier New"/>
              </a:rPr>
              <a:t> dictionary</a:t>
            </a:r>
            <a:r>
              <a:rPr lang="en" sz="1800">
                <a:solidFill>
                  <a:srgbClr val="808030"/>
                </a:solidFill>
                <a:latin typeface="Courier New"/>
                <a:ea typeface="Courier New"/>
                <a:cs typeface="Courier New"/>
                <a:sym typeface="Courier New"/>
              </a:rPr>
              <a:t>.</a:t>
            </a:r>
            <a:r>
              <a:rPr lang="en" sz="1800">
                <a:latin typeface="Courier New"/>
                <a:ea typeface="Courier New"/>
                <a:cs typeface="Courier New"/>
                <a:sym typeface="Courier New"/>
              </a:rPr>
              <a:t>keys</a:t>
            </a:r>
            <a:r>
              <a:rPr lang="en" sz="1800">
                <a:solidFill>
                  <a:srgbClr val="808030"/>
                </a:solidFill>
                <a:latin typeface="Courier New"/>
                <a:ea typeface="Courier New"/>
                <a:cs typeface="Courier New"/>
                <a:sym typeface="Courier New"/>
              </a:rPr>
              <a:t>()</a:t>
            </a:r>
          </a:p>
          <a:p>
            <a:pPr>
              <a:spcBef>
                <a:spcPts val="0"/>
              </a:spcBef>
              <a:buNone/>
            </a:pPr>
            <a:r>
              <a:t/>
            </a:r>
            <a:endParaRPr sz="1800">
              <a:latin typeface="Courier New"/>
              <a:ea typeface="Courier New"/>
              <a:cs typeface="Courier New"/>
              <a:sym typeface="Courier New"/>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Set</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Arial"/>
              <a:buChar char="●"/>
            </a:pPr>
            <a:r>
              <a:rPr lang="en" sz="1400">
                <a:latin typeface="Verdana"/>
                <a:ea typeface="Verdana"/>
                <a:cs typeface="Verdana"/>
                <a:sym typeface="Verdana"/>
              </a:rPr>
              <a:t>A set is like a dictionary with only keys and no values</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Sets are useful for checking membership and deduplication. For example:</a:t>
            </a:r>
          </a:p>
          <a:p>
            <a:pPr indent="-317500" lvl="1" marL="914400" rtl="0">
              <a:lnSpc>
                <a:spcPct val="145454"/>
              </a:lnSpc>
              <a:spcBef>
                <a:spcPts val="0"/>
              </a:spcBef>
              <a:spcAft>
                <a:spcPts val="1200"/>
              </a:spcAft>
              <a:buClr>
                <a:srgbClr val="333333"/>
              </a:buClr>
              <a:buSzPct val="100000"/>
              <a:buFont typeface="Courier New"/>
              <a:buChar char="o"/>
            </a:pPr>
            <a:r>
              <a:rPr lang="en" sz="1400">
                <a:latin typeface="Courier New"/>
                <a:ea typeface="Courier New"/>
                <a:cs typeface="Courier New"/>
                <a:sym typeface="Courier New"/>
              </a:rPr>
              <a:t>n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my_list</a:t>
            </a:r>
            <a:r>
              <a:rPr lang="en" sz="1400">
                <a:solidFill>
                  <a:srgbClr val="333333"/>
                </a:solidFill>
                <a:latin typeface="Verdana"/>
                <a:ea typeface="Verdana"/>
                <a:cs typeface="Verdana"/>
                <a:sym typeface="Verdana"/>
              </a:rPr>
              <a:t> takes </a:t>
            </a:r>
            <a:r>
              <a:rPr lang="en" sz="1400">
                <a:solidFill>
                  <a:srgbClr val="333333"/>
                </a:solidFill>
                <a:latin typeface="Courier New"/>
                <a:ea typeface="Courier New"/>
                <a:cs typeface="Courier New"/>
                <a:sym typeface="Courier New"/>
              </a:rPr>
              <a:t>len(my_list)</a:t>
            </a:r>
            <a:r>
              <a:rPr lang="en" sz="1400">
                <a:solidFill>
                  <a:srgbClr val="333333"/>
                </a:solidFill>
                <a:latin typeface="Verdana"/>
                <a:ea typeface="Verdana"/>
                <a:cs typeface="Verdana"/>
                <a:sym typeface="Verdana"/>
              </a:rPr>
              <a:t> steps</a:t>
            </a:r>
          </a:p>
          <a:p>
            <a:pPr indent="-317500" lvl="1" marL="914400" rtl="0">
              <a:lnSpc>
                <a:spcPct val="145454"/>
              </a:lnSpc>
              <a:spcBef>
                <a:spcPts val="0"/>
              </a:spcBef>
              <a:spcAft>
                <a:spcPts val="1200"/>
              </a:spcAft>
              <a:buClr>
                <a:srgbClr val="333333"/>
              </a:buClr>
              <a:buSzPct val="100000"/>
              <a:buFont typeface="Courier New"/>
              <a:buChar char="o"/>
            </a:pPr>
            <a:r>
              <a:rPr lang="en" sz="1400">
                <a:latin typeface="Courier New"/>
                <a:ea typeface="Courier New"/>
                <a:cs typeface="Courier New"/>
                <a:sym typeface="Courier New"/>
              </a:rPr>
              <a:t>n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my_set </a:t>
            </a:r>
            <a:r>
              <a:rPr lang="en" sz="1400">
                <a:solidFill>
                  <a:srgbClr val="333333"/>
                </a:solidFill>
                <a:latin typeface="Verdana"/>
                <a:ea typeface="Verdana"/>
                <a:cs typeface="Verdana"/>
                <a:sym typeface="Verdana"/>
              </a:rPr>
              <a:t>takes 1 step</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Example: get all the unique words in a string that are longer than 3 characters:</a:t>
            </a:r>
            <a:br>
              <a:rPr lang="en" sz="1400">
                <a:solidFill>
                  <a:srgbClr val="333333"/>
                </a:solidFill>
                <a:latin typeface="Verdana"/>
                <a:ea typeface="Verdana"/>
                <a:cs typeface="Verdana"/>
                <a:sym typeface="Verdana"/>
              </a:rPr>
            </a:br>
            <a:r>
              <a:rPr lang="en" sz="1400">
                <a:latin typeface="Courier New"/>
                <a:ea typeface="Courier New"/>
                <a:cs typeface="Courier New"/>
                <a:sym typeface="Courier New"/>
              </a:rPr>
              <a:t>s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set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word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string</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split</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if</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len</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4AADD"/>
                </a:solidFill>
                <a:latin typeface="Courier New"/>
                <a:ea typeface="Courier New"/>
                <a:cs typeface="Courier New"/>
                <a:sym typeface="Courier New"/>
              </a:rPr>
              <a:t>&gt;</a:t>
            </a:r>
            <a:r>
              <a:rPr lang="en" sz="1400">
                <a:latin typeface="Courier New"/>
                <a:ea typeface="Courier New"/>
                <a:cs typeface="Courier New"/>
                <a:sym typeface="Courier New"/>
              </a:rPr>
              <a:t> </a:t>
            </a:r>
            <a:r>
              <a:rPr lang="en" sz="1400">
                <a:solidFill>
                  <a:srgbClr val="008C00"/>
                </a:solidFill>
                <a:latin typeface="Courier New"/>
                <a:ea typeface="Courier New"/>
                <a:cs typeface="Courier New"/>
                <a:sym typeface="Courier New"/>
              </a:rPr>
              <a:t>3</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s</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add</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word</a:t>
            </a:r>
            <a:r>
              <a:rPr lang="en" sz="1400">
                <a:solidFill>
                  <a:srgbClr val="808030"/>
                </a:solidFill>
                <a:latin typeface="Courier New"/>
                <a:ea typeface="Courier New"/>
                <a:cs typeface="Courier New"/>
                <a:sym typeface="Courier New"/>
              </a:rPr>
              <a:t>)</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Sets are also useful for removing duplicates in a list (if you don't care about order): </a:t>
            </a:r>
            <a:br>
              <a:rPr lang="en" sz="1400">
                <a:solidFill>
                  <a:srgbClr val="333333"/>
                </a:solidFill>
                <a:latin typeface="Verdana"/>
                <a:ea typeface="Verdana"/>
                <a:cs typeface="Verdana"/>
                <a:sym typeface="Verdana"/>
              </a:rPr>
            </a:br>
            <a:r>
              <a:rPr lang="en" sz="1400">
                <a:latin typeface="Courier New"/>
                <a:ea typeface="Courier New"/>
                <a:cs typeface="Courier New"/>
                <a:sym typeface="Courier New"/>
              </a:rPr>
              <a:t>L_unique </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list</a:t>
            </a:r>
            <a:r>
              <a:rPr lang="en" sz="1400">
                <a:solidFill>
                  <a:srgbClr val="808030"/>
                </a:solidFill>
                <a:latin typeface="Courier New"/>
                <a:ea typeface="Courier New"/>
                <a:cs typeface="Courier New"/>
                <a:sym typeface="Courier New"/>
              </a:rPr>
              <a:t>(</a:t>
            </a:r>
            <a:r>
              <a:rPr lang="en" sz="1400">
                <a:solidFill>
                  <a:srgbClr val="400000"/>
                </a:solidFill>
                <a:latin typeface="Courier New"/>
                <a:ea typeface="Courier New"/>
                <a:cs typeface="Courier New"/>
                <a:sym typeface="Courier New"/>
              </a:rPr>
              <a:t>set</a:t>
            </a:r>
            <a:r>
              <a:rPr lang="en" sz="1400">
                <a:solidFill>
                  <a:srgbClr val="808030"/>
                </a:solidFill>
                <a:latin typeface="Courier New"/>
                <a:ea typeface="Courier New"/>
                <a:cs typeface="Courier New"/>
                <a:sym typeface="Courier New"/>
              </a:rPr>
              <a:t>(</a:t>
            </a:r>
            <a:r>
              <a:rPr lang="en" sz="1400">
                <a:latin typeface="Courier New"/>
                <a:ea typeface="Courier New"/>
                <a:cs typeface="Courier New"/>
                <a:sym typeface="Courier New"/>
              </a:rPr>
              <a:t>L</a:t>
            </a:r>
            <a:r>
              <a:rPr lang="en" sz="1400">
                <a:solidFill>
                  <a:srgbClr val="808030"/>
                </a:solidFill>
                <a:latin typeface="Courier New"/>
                <a:ea typeface="Courier New"/>
                <a:cs typeface="Courier New"/>
                <a:sym typeface="Courier New"/>
              </a:rPr>
              <a:t>))</a:t>
            </a:r>
          </a:p>
          <a:p>
            <a:pPr lvl="0" rtl="0">
              <a:lnSpc>
                <a:spcPct val="145454"/>
              </a:lnSpc>
              <a:spcBef>
                <a:spcPts val="0"/>
              </a:spcBef>
              <a:spcAft>
                <a:spcPts val="1200"/>
              </a:spcAft>
              <a:buNone/>
            </a:pPr>
            <a:r>
              <a:t/>
            </a:r>
            <a:endParaRPr sz="1400">
              <a:solidFill>
                <a:srgbClr val="808030"/>
              </a:solidFill>
              <a:latin typeface="Courier New"/>
              <a:ea typeface="Courier New"/>
              <a:cs typeface="Courier New"/>
              <a:sym typeface="Courier New"/>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Itertools</a:t>
            </a:r>
          </a:p>
        </p:txBody>
      </p:sp>
      <p:sp>
        <p:nvSpPr>
          <p:cNvPr id="177" name="Shape 177"/>
          <p:cNvSpPr txBox="1"/>
          <p:nvPr/>
        </p:nvSpPr>
        <p:spPr>
          <a:xfrm>
            <a:off x="457200" y="4425300"/>
            <a:ext cx="6312599" cy="718199"/>
          </a:xfrm>
          <a:prstGeom prst="rect">
            <a:avLst/>
          </a:prstGeom>
          <a:noFill/>
          <a:ln>
            <a:noFill/>
          </a:ln>
        </p:spPr>
        <p:txBody>
          <a:bodyPr anchorCtr="0" anchor="ctr" bIns="91425" lIns="91425" rIns="91425" tIns="91425">
            <a:noAutofit/>
          </a:bodyPr>
          <a:lstStyle/>
          <a:p>
            <a:pPr lvl="0" rtl="0">
              <a:spcBef>
                <a:spcPts val="0"/>
              </a:spcBef>
              <a:buNone/>
            </a:pPr>
            <a:r>
              <a:rPr lang="en"/>
              <a:t>From: https://docs.python.org/2/library/itertools.html</a:t>
            </a:r>
          </a:p>
        </p:txBody>
      </p:sp>
      <p:sp>
        <p:nvSpPr>
          <p:cNvPr id="178" name="Shape 178"/>
          <p:cNvSpPr txBox="1"/>
          <p:nvPr/>
        </p:nvSpPr>
        <p:spPr>
          <a:xfrm>
            <a:off x="304800" y="304800"/>
            <a:ext cx="3000000" cy="3000000"/>
          </a:xfrm>
          <a:prstGeom prst="rect">
            <a:avLst/>
          </a:prstGeom>
          <a:noFill/>
          <a:ln>
            <a:noFill/>
          </a:ln>
        </p:spPr>
        <p:txBody>
          <a:bodyPr anchorCtr="0" anchor="ctr" bIns="91425" lIns="91425" rIns="91425" tIns="91425">
            <a:noAutofit/>
          </a:bodyPr>
          <a:lstStyle/>
          <a:p>
            <a:pPr lvl="0" rtl="0" algn="just">
              <a:lnSpc>
                <a:spcPct val="141818"/>
              </a:lnSpc>
              <a:spcBef>
                <a:spcPts val="0"/>
              </a:spcBef>
              <a:buNone/>
            </a:pPr>
            <a:r>
              <a:rPr b="1" lang="en" sz="1800"/>
              <a:t>Combinatoric generators:</a:t>
            </a:r>
          </a:p>
        </p:txBody>
      </p:sp>
      <p:graphicFrame>
        <p:nvGraphicFramePr>
          <p:cNvPr id="179" name="Shape 179"/>
          <p:cNvGraphicFramePr/>
          <p:nvPr/>
        </p:nvGraphicFramePr>
        <p:xfrm>
          <a:off x="80962" y="2178775"/>
          <a:ext cx="3000000" cy="3000000"/>
        </p:xfrm>
        <a:graphic>
          <a:graphicData uri="http://schemas.openxmlformats.org/drawingml/2006/table">
            <a:tbl>
              <a:tblPr>
                <a:solidFill>
                  <a:srgbClr val="FFFFFF"/>
                </a:solidFill>
                <a:tableStyleId>{AF0BD019-AF91-4003-A033-1636ED72D1EA}</a:tableStyleId>
              </a:tblPr>
              <a:tblGrid>
                <a:gridCol w="3590925"/>
                <a:gridCol w="1133475"/>
                <a:gridCol w="4257675"/>
              </a:tblGrid>
              <a:tr h="100000">
                <a:tc>
                  <a:txBody>
                    <a:bodyPr>
                      <a:noAutofit/>
                    </a:bodyPr>
                    <a:lstStyle/>
                    <a:p>
                      <a:pPr lvl="0" rtl="0" algn="ctr">
                        <a:lnSpc>
                          <a:spcPct val="115000"/>
                        </a:lnSpc>
                        <a:spcBef>
                          <a:spcPts val="0"/>
                        </a:spcBef>
                        <a:buNone/>
                      </a:pPr>
                      <a:r>
                        <a:rPr b="1" lang="en" sz="1200"/>
                        <a:t>Iterator</a:t>
                      </a:r>
                    </a:p>
                  </a:txBody>
                  <a:tcPr marT="19050" marB="19050" marR="47625" marL="47625">
                    <a:lnT cap="flat" cmpd="sng" w="9525">
                      <a:solidFill>
                        <a:srgbClr val="CCAACC"/>
                      </a:solidFill>
                      <a:prstDash val="solid"/>
                      <a:round/>
                      <a:headEnd len="med" w="med" type="none"/>
                      <a:tailEnd len="med" w="med" type="none"/>
                    </a:lnT>
                    <a:solidFill>
                      <a:srgbClr val="EEDDEE"/>
                    </a:solidFill>
                  </a:tcPr>
                </a:tc>
                <a:tc>
                  <a:txBody>
                    <a:bodyPr>
                      <a:noAutofit/>
                    </a:bodyPr>
                    <a:lstStyle/>
                    <a:p>
                      <a:pPr lvl="0" rtl="0" algn="ctr">
                        <a:lnSpc>
                          <a:spcPct val="115000"/>
                        </a:lnSpc>
                        <a:spcBef>
                          <a:spcPts val="0"/>
                        </a:spcBef>
                        <a:buNone/>
                      </a:pPr>
                      <a:r>
                        <a:rPr b="1" lang="en" sz="1200"/>
                        <a:t>Arguments</a:t>
                      </a:r>
                    </a:p>
                  </a:txBody>
                  <a:tcPr marT="19050" marB="19050" marR="47625" marL="47625">
                    <a:lnT cap="flat" cmpd="sng" w="9525">
                      <a:solidFill>
                        <a:srgbClr val="CCAACC"/>
                      </a:solidFill>
                      <a:prstDash val="solid"/>
                      <a:round/>
                      <a:headEnd len="med" w="med" type="none"/>
                      <a:tailEnd len="med" w="med" type="none"/>
                    </a:lnT>
                    <a:solidFill>
                      <a:srgbClr val="EEDDEE"/>
                    </a:solidFill>
                  </a:tcPr>
                </a:tc>
                <a:tc>
                  <a:txBody>
                    <a:bodyPr>
                      <a:noAutofit/>
                    </a:bodyPr>
                    <a:lstStyle/>
                    <a:p>
                      <a:pPr lvl="0" rtl="0" algn="ctr">
                        <a:lnSpc>
                          <a:spcPct val="115000"/>
                        </a:lnSpc>
                        <a:spcBef>
                          <a:spcPts val="0"/>
                        </a:spcBef>
                        <a:buNone/>
                      </a:pPr>
                      <a:r>
                        <a:rPr b="1" lang="en" sz="1200"/>
                        <a:t>Results</a:t>
                      </a:r>
                    </a:p>
                  </a:txBody>
                  <a:tcPr marT="19050" marB="19050" marR="47625" marL="47625">
                    <a:lnT cap="flat" cmpd="sng" w="9525">
                      <a:solidFill>
                        <a:srgbClr val="CCAACC"/>
                      </a:solidFill>
                      <a:prstDash val="solid"/>
                      <a:round/>
                      <a:headEnd len="med" w="med" type="none"/>
                      <a:tailEnd len="med" w="med" type="none"/>
                    </a:lnT>
                    <a:solidFill>
                      <a:srgbClr val="EEDDEE"/>
                    </a:solidFill>
                  </a:tcPr>
                </a:tc>
              </a:tr>
              <a:tr h="390525">
                <a:tc>
                  <a:txBody>
                    <a:bodyPr>
                      <a:noAutofit/>
                    </a:bodyPr>
                    <a:lstStyle/>
                    <a:p>
                      <a:pPr lvl="0" rtl="0">
                        <a:spcBef>
                          <a:spcPts val="0"/>
                        </a:spcBef>
                        <a:buNone/>
                      </a:pPr>
                      <a:r>
                        <a:rPr b="1" lang="en" sz="1100">
                          <a:solidFill>
                            <a:srgbClr val="355F7C"/>
                          </a:solidFill>
                          <a:latin typeface="Courier New"/>
                          <a:ea typeface="Courier New"/>
                          <a:cs typeface="Courier New"/>
                          <a:sym typeface="Courier New"/>
                          <a:hlinkClick r:id="rId3"/>
                        </a:rPr>
                        <a:t>product()</a:t>
                      </a:r>
                    </a:p>
                  </a:txBody>
                  <a:tcPr marT="19050" marB="19050" marR="47625" marL="47625">
                    <a:solidFill>
                      <a:srgbClr val="EEEEFF"/>
                    </a:solidFill>
                  </a:tcPr>
                </a:tc>
                <a:tc>
                  <a:txBody>
                    <a:bodyPr>
                      <a:noAutofit/>
                    </a:bodyPr>
                    <a:lstStyle/>
                    <a:p>
                      <a:pPr lvl="0" rtl="0">
                        <a:spcBef>
                          <a:spcPts val="0"/>
                        </a:spcBef>
                        <a:buNone/>
                      </a:pPr>
                      <a:r>
                        <a:rPr lang="en" sz="1200"/>
                        <a:t>p, q, ... [repeat=1]</a:t>
                      </a:r>
                    </a:p>
                  </a:txBody>
                  <a:tcPr marT="19050" marB="19050" marR="47625" marL="47625">
                    <a:solidFill>
                      <a:srgbClr val="EEEEFF"/>
                    </a:solidFill>
                  </a:tcPr>
                </a:tc>
                <a:tc>
                  <a:txBody>
                    <a:bodyPr>
                      <a:noAutofit/>
                    </a:bodyPr>
                    <a:lstStyle/>
                    <a:p>
                      <a:pPr lvl="0" rtl="0">
                        <a:spcBef>
                          <a:spcPts val="0"/>
                        </a:spcBef>
                        <a:buNone/>
                      </a:pPr>
                      <a:r>
                        <a:rPr lang="en" sz="1200"/>
                        <a:t>cartesian product, equivalent to a nested for-loop</a:t>
                      </a:r>
                    </a:p>
                  </a:txBody>
                  <a:tcPr marT="19050" marB="19050" marR="47625" marL="47625">
                    <a:solidFill>
                      <a:srgbClr val="EEEEFF"/>
                    </a:solidFill>
                  </a:tcPr>
                </a:tc>
              </a:tr>
              <a:tr h="219075">
                <a:tc>
                  <a:txBody>
                    <a:bodyPr>
                      <a:noAutofit/>
                    </a:bodyPr>
                    <a:lstStyle/>
                    <a:p>
                      <a:pPr lvl="0" rtl="0">
                        <a:spcBef>
                          <a:spcPts val="0"/>
                        </a:spcBef>
                        <a:buNone/>
                      </a:pPr>
                      <a:r>
                        <a:rPr b="1" lang="en" sz="1100">
                          <a:solidFill>
                            <a:srgbClr val="355F7C"/>
                          </a:solidFill>
                          <a:latin typeface="Courier New"/>
                          <a:ea typeface="Courier New"/>
                          <a:cs typeface="Courier New"/>
                          <a:sym typeface="Courier New"/>
                          <a:hlinkClick r:id="rId4"/>
                        </a:rPr>
                        <a:t>permutations()</a:t>
                      </a:r>
                    </a:p>
                  </a:txBody>
                  <a:tcPr marT="19050" marB="19050" marR="47625" marL="47625">
                    <a:solidFill>
                      <a:srgbClr val="EEEEFF"/>
                    </a:solidFill>
                  </a:tcPr>
                </a:tc>
                <a:tc>
                  <a:txBody>
                    <a:bodyPr>
                      <a:noAutofit/>
                    </a:bodyPr>
                    <a:lstStyle/>
                    <a:p>
                      <a:pPr lvl="0" rtl="0">
                        <a:spcBef>
                          <a:spcPts val="0"/>
                        </a:spcBef>
                        <a:buNone/>
                      </a:pPr>
                      <a:r>
                        <a:rPr lang="en" sz="1200"/>
                        <a:t>p[, r]</a:t>
                      </a:r>
                    </a:p>
                  </a:txBody>
                  <a:tcPr marT="19050" marB="19050" marR="47625" marL="47625">
                    <a:solidFill>
                      <a:srgbClr val="EEEEFF"/>
                    </a:solidFill>
                  </a:tcPr>
                </a:tc>
                <a:tc>
                  <a:txBody>
                    <a:bodyPr>
                      <a:noAutofit/>
                    </a:bodyPr>
                    <a:lstStyle/>
                    <a:p>
                      <a:pPr lvl="0" rtl="0">
                        <a:spcBef>
                          <a:spcPts val="0"/>
                        </a:spcBef>
                        <a:buNone/>
                      </a:pPr>
                      <a:r>
                        <a:rPr lang="en" sz="1200"/>
                        <a:t>r-length tuples, all possible orderings, no repeated elements</a:t>
                      </a:r>
                    </a:p>
                  </a:txBody>
                  <a:tcPr marT="19050" marB="19050" marR="47625" marL="47625">
                    <a:solidFill>
                      <a:srgbClr val="EEEEFF"/>
                    </a:solidFill>
                  </a:tcPr>
                </a:tc>
              </a:tr>
              <a:tr h="219075">
                <a:tc>
                  <a:txBody>
                    <a:bodyPr>
                      <a:noAutofit/>
                    </a:bodyPr>
                    <a:lstStyle/>
                    <a:p>
                      <a:pPr lvl="0" rtl="0">
                        <a:spcBef>
                          <a:spcPts val="0"/>
                        </a:spcBef>
                        <a:buNone/>
                      </a:pPr>
                      <a:r>
                        <a:rPr b="1" lang="en" sz="1100">
                          <a:solidFill>
                            <a:srgbClr val="355F7C"/>
                          </a:solidFill>
                          <a:latin typeface="Courier New"/>
                          <a:ea typeface="Courier New"/>
                          <a:cs typeface="Courier New"/>
                          <a:sym typeface="Courier New"/>
                          <a:hlinkClick r:id="rId5"/>
                        </a:rPr>
                        <a:t>combinations()</a:t>
                      </a:r>
                    </a:p>
                  </a:txBody>
                  <a:tcPr marT="19050" marB="19050" marR="47625" marL="47625">
                    <a:solidFill>
                      <a:srgbClr val="EEEEFF"/>
                    </a:solidFill>
                  </a:tcPr>
                </a:tc>
                <a:tc>
                  <a:txBody>
                    <a:bodyPr>
                      <a:noAutofit/>
                    </a:bodyPr>
                    <a:lstStyle/>
                    <a:p>
                      <a:pPr lvl="0" rtl="0">
                        <a:spcBef>
                          <a:spcPts val="0"/>
                        </a:spcBef>
                        <a:buNone/>
                      </a:pPr>
                      <a:r>
                        <a:rPr lang="en" sz="1200"/>
                        <a:t>p, r</a:t>
                      </a:r>
                    </a:p>
                  </a:txBody>
                  <a:tcPr marT="19050" marB="19050" marR="47625" marL="47625">
                    <a:solidFill>
                      <a:srgbClr val="EEEEFF"/>
                    </a:solidFill>
                  </a:tcPr>
                </a:tc>
                <a:tc>
                  <a:txBody>
                    <a:bodyPr>
                      <a:noAutofit/>
                    </a:bodyPr>
                    <a:lstStyle/>
                    <a:p>
                      <a:pPr lvl="0" rtl="0">
                        <a:spcBef>
                          <a:spcPts val="0"/>
                        </a:spcBef>
                        <a:buNone/>
                      </a:pPr>
                      <a:r>
                        <a:rPr lang="en" sz="1200"/>
                        <a:t>r-length tuples, in sorted order, no repeated elements</a:t>
                      </a:r>
                    </a:p>
                  </a:txBody>
                  <a:tcPr marT="19050" marB="19050" marR="47625" marL="47625">
                    <a:solidFill>
                      <a:srgbClr val="EEEEFF"/>
                    </a:solidFill>
                  </a:tcPr>
                </a:tc>
              </a:tr>
              <a:tr h="219075">
                <a:tc>
                  <a:txBody>
                    <a:bodyPr>
                      <a:noAutofit/>
                    </a:bodyPr>
                    <a:lstStyle/>
                    <a:p>
                      <a:pPr lvl="0" rtl="0">
                        <a:spcBef>
                          <a:spcPts val="0"/>
                        </a:spcBef>
                        <a:buNone/>
                      </a:pPr>
                      <a:r>
                        <a:rPr b="1" lang="en" sz="1100">
                          <a:solidFill>
                            <a:srgbClr val="355F7C"/>
                          </a:solidFill>
                          <a:latin typeface="Courier New"/>
                          <a:ea typeface="Courier New"/>
                          <a:cs typeface="Courier New"/>
                          <a:sym typeface="Courier New"/>
                          <a:hlinkClick r:id="rId6"/>
                        </a:rPr>
                        <a:t>combinations_with_replacement()</a:t>
                      </a:r>
                    </a:p>
                  </a:txBody>
                  <a:tcPr marT="19050" marB="19050" marR="47625" marL="47625">
                    <a:solidFill>
                      <a:srgbClr val="EEEEFF"/>
                    </a:solidFill>
                  </a:tcPr>
                </a:tc>
                <a:tc>
                  <a:txBody>
                    <a:bodyPr>
                      <a:noAutofit/>
                    </a:bodyPr>
                    <a:lstStyle/>
                    <a:p>
                      <a:pPr lvl="0" rtl="0">
                        <a:spcBef>
                          <a:spcPts val="0"/>
                        </a:spcBef>
                        <a:buNone/>
                      </a:pPr>
                      <a:r>
                        <a:rPr lang="en" sz="1200"/>
                        <a:t>p, r</a:t>
                      </a:r>
                    </a:p>
                  </a:txBody>
                  <a:tcPr marT="19050" marB="19050" marR="47625" marL="47625">
                    <a:solidFill>
                      <a:srgbClr val="EEEEFF"/>
                    </a:solidFill>
                  </a:tcPr>
                </a:tc>
                <a:tc>
                  <a:txBody>
                    <a:bodyPr>
                      <a:noAutofit/>
                    </a:bodyPr>
                    <a:lstStyle/>
                    <a:p>
                      <a:pPr lvl="0" rtl="0">
                        <a:spcBef>
                          <a:spcPts val="0"/>
                        </a:spcBef>
                        <a:buNone/>
                      </a:pPr>
                      <a:r>
                        <a:rPr lang="en" sz="1200"/>
                        <a:t>r-length tuples, in sorted order, with repeated elements</a:t>
                      </a:r>
                    </a:p>
                  </a:txBody>
                  <a:tcPr marT="19050" marB="19050" marR="47625" marL="47625">
                    <a:solidFill>
                      <a:srgbClr val="EEEEFF"/>
                    </a:solidFill>
                  </a:tcPr>
                </a:tc>
              </a:tr>
              <a:tr h="219075">
                <a:tc>
                  <a:txBody>
                    <a:bodyPr>
                      <a:noAutofit/>
                    </a:bodyPr>
                    <a:lstStyle/>
                    <a:p>
                      <a:pPr lvl="0" rtl="0">
                        <a:spcBef>
                          <a:spcPts val="0"/>
                        </a:spcBef>
                        <a:buNone/>
                      </a:pPr>
                      <a:r>
                        <a:rPr lang="en" sz="1100">
                          <a:latin typeface="Courier New"/>
                          <a:ea typeface="Courier New"/>
                          <a:cs typeface="Courier New"/>
                          <a:sym typeface="Courier New"/>
                        </a:rPr>
                        <a:t>product('ABCD', repeat=2)</a:t>
                      </a:r>
                    </a:p>
                  </a:txBody>
                  <a:tcPr marT="19050" marB="19050" marR="47625" marL="47625">
                    <a:solidFill>
                      <a:srgbClr val="EEEEFF"/>
                    </a:solidFill>
                  </a:tcPr>
                </a:tc>
                <a:tc>
                  <a:txBody>
                    <a:bodyPr>
                      <a:noAutofit/>
                    </a:bodyPr>
                    <a:lstStyle/>
                    <a:p>
                      <a:pPr lvl="0" rtl="0">
                        <a:spcBef>
                          <a:spcPts val="0"/>
                        </a:spcBef>
                        <a:buNone/>
                      </a:pPr>
                      <a:r>
                        <a:rPr lang="en" sz="1200"/>
                        <a:t> </a:t>
                      </a:r>
                    </a:p>
                  </a:txBody>
                  <a:tcPr marT="19050" marB="19050" marR="47625" marL="47625">
                    <a:solidFill>
                      <a:srgbClr val="EEEEFF"/>
                    </a:solidFill>
                  </a:tcPr>
                </a:tc>
                <a:tc>
                  <a:txBody>
                    <a:bodyPr>
                      <a:noAutofit/>
                    </a:bodyPr>
                    <a:lstStyle/>
                    <a:p>
                      <a:pPr lvl="0" rtl="0">
                        <a:spcBef>
                          <a:spcPts val="0"/>
                        </a:spcBef>
                        <a:buNone/>
                      </a:pPr>
                      <a:r>
                        <a:rPr lang="en" sz="1100"/>
                        <a:t>AA AB AC AD BA BB BC BD CA CB CC CD DA DB DC DD</a:t>
                      </a:r>
                    </a:p>
                  </a:txBody>
                  <a:tcPr marT="19050" marB="19050" marR="47625" marL="47625">
                    <a:solidFill>
                      <a:srgbClr val="EEEEFF"/>
                    </a:solidFill>
                  </a:tcPr>
                </a:tc>
              </a:tr>
              <a:tr h="219075">
                <a:tc>
                  <a:txBody>
                    <a:bodyPr>
                      <a:noAutofit/>
                    </a:bodyPr>
                    <a:lstStyle/>
                    <a:p>
                      <a:pPr lvl="0" rtl="0">
                        <a:spcBef>
                          <a:spcPts val="0"/>
                        </a:spcBef>
                        <a:buNone/>
                      </a:pPr>
                      <a:r>
                        <a:rPr lang="en" sz="1100">
                          <a:latin typeface="Courier New"/>
                          <a:ea typeface="Courier New"/>
                          <a:cs typeface="Courier New"/>
                          <a:sym typeface="Courier New"/>
                        </a:rPr>
                        <a:t>permutations('ABCD', 2)</a:t>
                      </a:r>
                    </a:p>
                  </a:txBody>
                  <a:tcPr marT="19050" marB="19050" marR="47625" marL="47625">
                    <a:solidFill>
                      <a:srgbClr val="EEEEFF"/>
                    </a:solidFill>
                  </a:tcPr>
                </a:tc>
                <a:tc>
                  <a:txBody>
                    <a:bodyPr>
                      <a:noAutofit/>
                    </a:bodyPr>
                    <a:lstStyle/>
                    <a:p>
                      <a:pPr lvl="0" rtl="0">
                        <a:spcBef>
                          <a:spcPts val="0"/>
                        </a:spcBef>
                        <a:buNone/>
                      </a:pPr>
                      <a:r>
                        <a:rPr lang="en" sz="1200"/>
                        <a:t> </a:t>
                      </a:r>
                    </a:p>
                  </a:txBody>
                  <a:tcPr marT="19050" marB="19050" marR="47625" marL="47625">
                    <a:solidFill>
                      <a:srgbClr val="EEEEFF"/>
                    </a:solidFill>
                  </a:tcPr>
                </a:tc>
                <a:tc>
                  <a:txBody>
                    <a:bodyPr>
                      <a:noAutofit/>
                    </a:bodyPr>
                    <a:lstStyle/>
                    <a:p>
                      <a:pPr lvl="0" rtl="0">
                        <a:spcBef>
                          <a:spcPts val="0"/>
                        </a:spcBef>
                        <a:buNone/>
                      </a:pPr>
                      <a:r>
                        <a:rPr lang="en" sz="1100"/>
                        <a:t>AB AC AD BA BC BD CA CB CD DA DB DC</a:t>
                      </a:r>
                    </a:p>
                  </a:txBody>
                  <a:tcPr marT="19050" marB="19050" marR="47625" marL="47625">
                    <a:solidFill>
                      <a:srgbClr val="EEEEFF"/>
                    </a:solidFill>
                  </a:tcPr>
                </a:tc>
              </a:tr>
              <a:tr h="219075">
                <a:tc>
                  <a:txBody>
                    <a:bodyPr>
                      <a:noAutofit/>
                    </a:bodyPr>
                    <a:lstStyle/>
                    <a:p>
                      <a:pPr lvl="0" rtl="0">
                        <a:spcBef>
                          <a:spcPts val="0"/>
                        </a:spcBef>
                        <a:buNone/>
                      </a:pPr>
                      <a:r>
                        <a:rPr lang="en" sz="1100">
                          <a:latin typeface="Courier New"/>
                          <a:ea typeface="Courier New"/>
                          <a:cs typeface="Courier New"/>
                          <a:sym typeface="Courier New"/>
                        </a:rPr>
                        <a:t>combinations('ABCD', 2)</a:t>
                      </a:r>
                    </a:p>
                  </a:txBody>
                  <a:tcPr marT="19050" marB="19050" marR="47625" marL="47625">
                    <a:solidFill>
                      <a:srgbClr val="EEEEFF"/>
                    </a:solidFill>
                  </a:tcPr>
                </a:tc>
                <a:tc>
                  <a:txBody>
                    <a:bodyPr>
                      <a:noAutofit/>
                    </a:bodyPr>
                    <a:lstStyle/>
                    <a:p>
                      <a:pPr lvl="0" rtl="0">
                        <a:spcBef>
                          <a:spcPts val="0"/>
                        </a:spcBef>
                        <a:buNone/>
                      </a:pPr>
                      <a:r>
                        <a:rPr lang="en" sz="1200"/>
                        <a:t> </a:t>
                      </a:r>
                    </a:p>
                  </a:txBody>
                  <a:tcPr marT="19050" marB="19050" marR="47625" marL="47625">
                    <a:solidFill>
                      <a:srgbClr val="EEEEFF"/>
                    </a:solidFill>
                  </a:tcPr>
                </a:tc>
                <a:tc>
                  <a:txBody>
                    <a:bodyPr>
                      <a:noAutofit/>
                    </a:bodyPr>
                    <a:lstStyle/>
                    <a:p>
                      <a:pPr lvl="0" rtl="0">
                        <a:spcBef>
                          <a:spcPts val="0"/>
                        </a:spcBef>
                        <a:buNone/>
                      </a:pPr>
                      <a:r>
                        <a:rPr lang="en" sz="1100"/>
                        <a:t>AB AC AD BC BD CD</a:t>
                      </a:r>
                    </a:p>
                  </a:txBody>
                  <a:tcPr marT="19050" marB="19050" marR="47625" marL="47625">
                    <a:solidFill>
                      <a:srgbClr val="EEEEFF"/>
                    </a:solidFill>
                  </a:tcPr>
                </a:tc>
              </a:tr>
              <a:tr h="219075">
                <a:tc>
                  <a:txBody>
                    <a:bodyPr>
                      <a:noAutofit/>
                    </a:bodyPr>
                    <a:lstStyle/>
                    <a:p>
                      <a:pPr lvl="0" rtl="0">
                        <a:spcBef>
                          <a:spcPts val="0"/>
                        </a:spcBef>
                        <a:buNone/>
                      </a:pPr>
                      <a:r>
                        <a:rPr lang="en" sz="1100">
                          <a:latin typeface="Courier New"/>
                          <a:ea typeface="Courier New"/>
                          <a:cs typeface="Courier New"/>
                          <a:sym typeface="Courier New"/>
                        </a:rPr>
                        <a:t>combinations_with_replacement('ABCD', 2)</a:t>
                      </a:r>
                    </a:p>
                  </a:txBody>
                  <a:tcPr marT="19050" marB="19050" marR="47625" marL="47625">
                    <a:solidFill>
                      <a:srgbClr val="EEEEFF"/>
                    </a:solidFill>
                  </a:tcPr>
                </a:tc>
                <a:tc>
                  <a:txBody>
                    <a:bodyPr>
                      <a:noAutofit/>
                    </a:bodyPr>
                    <a:lstStyle/>
                    <a:p>
                      <a:pPr lvl="0" rtl="0">
                        <a:spcBef>
                          <a:spcPts val="0"/>
                        </a:spcBef>
                        <a:buNone/>
                      </a:pPr>
                      <a:r>
                        <a:rPr lang="en" sz="1200"/>
                        <a:t> </a:t>
                      </a:r>
                    </a:p>
                  </a:txBody>
                  <a:tcPr marT="19050" marB="19050" marR="47625" marL="47625">
                    <a:solidFill>
                      <a:srgbClr val="EEEEFF"/>
                    </a:solidFill>
                  </a:tcPr>
                </a:tc>
                <a:tc>
                  <a:txBody>
                    <a:bodyPr>
                      <a:noAutofit/>
                    </a:bodyPr>
                    <a:lstStyle/>
                    <a:p>
                      <a:pPr lvl="0" rtl="0">
                        <a:spcBef>
                          <a:spcPts val="0"/>
                        </a:spcBef>
                        <a:buNone/>
                      </a:pPr>
                      <a:r>
                        <a:rPr lang="en" sz="1100"/>
                        <a:t>AA AB AC AD BB BC BD CC CD DD</a:t>
                      </a:r>
                    </a:p>
                  </a:txBody>
                  <a:tcPr marT="19050" marB="19050" marR="47625" marL="47625">
                    <a:solidFill>
                      <a:srgbClr val="EEEEFF"/>
                    </a:solidFill>
                  </a:tcPr>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Lambda Functions</a:t>
            </a:r>
          </a:p>
        </p:txBody>
      </p:sp>
      <p:sp>
        <p:nvSpPr>
          <p:cNvPr id="185" name="Shape 185"/>
          <p:cNvSpPr txBox="1"/>
          <p:nvPr>
            <p:ph idx="1" type="body"/>
          </p:nvPr>
        </p:nvSpPr>
        <p:spPr>
          <a:xfrm>
            <a:off x="457200" y="1200150"/>
            <a:ext cx="3994500" cy="3725699"/>
          </a:xfrm>
          <a:prstGeom prst="rect">
            <a:avLst/>
          </a:prstGeom>
        </p:spPr>
        <p:txBody>
          <a:bodyPr anchorCtr="0" anchor="ctr" bIns="91425" lIns="91425" rIns="91425" tIns="91425">
            <a:noAutofit/>
          </a:bodyPr>
          <a:lstStyle/>
          <a:p>
            <a:pPr lvl="0" rtl="0">
              <a:spcBef>
                <a:spcPts val="0"/>
              </a:spcBef>
              <a:buClr>
                <a:schemeClr val="dk1"/>
              </a:buClr>
              <a:buSzPct val="36666"/>
              <a:buFont typeface="Arial"/>
              <a:buNone/>
            </a:pPr>
            <a:r>
              <a:rPr b="1" lang="en">
                <a:solidFill>
                  <a:srgbClr val="800000"/>
                </a:solidFill>
                <a:latin typeface="Courier New"/>
                <a:ea typeface="Courier New"/>
                <a:cs typeface="Courier New"/>
                <a:sym typeface="Courier New"/>
              </a:rPr>
              <a:t>def</a:t>
            </a:r>
            <a:r>
              <a:rPr lang="en">
                <a:latin typeface="Courier New"/>
                <a:ea typeface="Courier New"/>
                <a:cs typeface="Courier New"/>
                <a:sym typeface="Courier New"/>
              </a:rPr>
              <a:t> add</a:t>
            </a:r>
            <a:r>
              <a:rPr lang="en">
                <a:solidFill>
                  <a:srgbClr val="808030"/>
                </a:solidFill>
                <a:latin typeface="Courier New"/>
                <a:ea typeface="Courier New"/>
                <a:cs typeface="Courier New"/>
                <a:sym typeface="Courier New"/>
              </a:rPr>
              <a:t>(</a:t>
            </a:r>
            <a:r>
              <a:rPr lang="en">
                <a:latin typeface="Courier New"/>
                <a:ea typeface="Courier New"/>
                <a:cs typeface="Courier New"/>
                <a:sym typeface="Courier New"/>
              </a:rPr>
              <a:t>x</a:t>
            </a:r>
            <a:r>
              <a:rPr lang="en">
                <a:solidFill>
                  <a:srgbClr val="808030"/>
                </a:solidFill>
                <a:latin typeface="Courier New"/>
                <a:ea typeface="Courier New"/>
                <a:cs typeface="Courier New"/>
                <a:sym typeface="Courier New"/>
              </a:rPr>
              <a:t>,</a:t>
            </a:r>
            <a:r>
              <a:rPr lang="en">
                <a:latin typeface="Courier New"/>
                <a:ea typeface="Courier New"/>
                <a:cs typeface="Courier New"/>
                <a:sym typeface="Courier New"/>
              </a:rPr>
              <a:t>y</a:t>
            </a:r>
            <a:r>
              <a:rPr lang="en">
                <a:solidFill>
                  <a:srgbClr val="808030"/>
                </a:solidFill>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z </a:t>
            </a:r>
            <a:r>
              <a:rPr lang="en">
                <a:solidFill>
                  <a:srgbClr val="808030"/>
                </a:solidFill>
                <a:latin typeface="Courier New"/>
                <a:ea typeface="Courier New"/>
                <a:cs typeface="Courier New"/>
                <a:sym typeface="Courier New"/>
              </a:rPr>
              <a:t>=</a:t>
            </a:r>
            <a:r>
              <a:rPr lang="en">
                <a:latin typeface="Courier New"/>
                <a:ea typeface="Courier New"/>
                <a:cs typeface="Courier New"/>
                <a:sym typeface="Courier New"/>
              </a:rPr>
              <a:t> x </a:t>
            </a:r>
            <a:r>
              <a:rPr lang="en">
                <a:solidFill>
                  <a:srgbClr val="44AADD"/>
                </a:solidFill>
                <a:latin typeface="Courier New"/>
                <a:ea typeface="Courier New"/>
                <a:cs typeface="Courier New"/>
                <a:sym typeface="Courier New"/>
              </a:rPr>
              <a:t>+</a:t>
            </a:r>
            <a:r>
              <a:rPr lang="en">
                <a:latin typeface="Courier New"/>
                <a:ea typeface="Courier New"/>
                <a:cs typeface="Courier New"/>
                <a:sym typeface="Courier New"/>
              </a:rPr>
              <a:t> y</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800000"/>
                </a:solidFill>
                <a:latin typeface="Courier New"/>
                <a:ea typeface="Courier New"/>
                <a:cs typeface="Courier New"/>
                <a:sym typeface="Courier New"/>
              </a:rPr>
              <a:t>return</a:t>
            </a:r>
            <a:r>
              <a:rPr lang="en">
                <a:latin typeface="Courier New"/>
                <a:ea typeface="Courier New"/>
                <a:cs typeface="Courier New"/>
                <a:sym typeface="Courier New"/>
              </a:rPr>
              <a:t> z</a:t>
            </a:r>
          </a:p>
          <a:p>
            <a:pPr>
              <a:spcBef>
                <a:spcPts val="0"/>
              </a:spcBef>
              <a:buNone/>
            </a:pPr>
            <a:r>
              <a:t/>
            </a:r>
            <a:endParaRPr>
              <a:latin typeface="Courier New"/>
              <a:ea typeface="Courier New"/>
              <a:cs typeface="Courier New"/>
              <a:sym typeface="Courier New"/>
            </a:endParaRPr>
          </a:p>
        </p:txBody>
      </p:sp>
      <p:sp>
        <p:nvSpPr>
          <p:cNvPr id="186" name="Shape 186"/>
          <p:cNvSpPr txBox="1"/>
          <p:nvPr>
            <p:ph idx="2" type="body"/>
          </p:nvPr>
        </p:nvSpPr>
        <p:spPr>
          <a:xfrm>
            <a:off x="4692273" y="1200150"/>
            <a:ext cx="3994500" cy="3725699"/>
          </a:xfrm>
          <a:prstGeom prst="rect">
            <a:avLst/>
          </a:prstGeom>
        </p:spPr>
        <p:txBody>
          <a:bodyPr anchorCtr="0" anchor="ctr" bIns="91425" lIns="91425" rIns="91425" tIns="91425">
            <a:noAutofit/>
          </a:bodyPr>
          <a:lstStyle/>
          <a:p>
            <a:pPr lvl="0" rtl="0" algn="ctr">
              <a:spcBef>
                <a:spcPts val="0"/>
              </a:spcBef>
              <a:buClr>
                <a:schemeClr val="dk1"/>
              </a:buClr>
              <a:buSzPct val="36666"/>
              <a:buFont typeface="Arial"/>
              <a:buNone/>
            </a:pPr>
            <a:r>
              <a:rPr b="1" lang="en">
                <a:solidFill>
                  <a:srgbClr val="800000"/>
                </a:solidFill>
                <a:latin typeface="Courier New"/>
                <a:ea typeface="Courier New"/>
                <a:cs typeface="Courier New"/>
                <a:sym typeface="Courier New"/>
              </a:rPr>
              <a:t>lambda</a:t>
            </a:r>
            <a:r>
              <a:rPr lang="en">
                <a:latin typeface="Courier New"/>
                <a:ea typeface="Courier New"/>
                <a:cs typeface="Courier New"/>
                <a:sym typeface="Courier New"/>
              </a:rPr>
              <a:t> x</a:t>
            </a:r>
            <a:r>
              <a:rPr lang="en">
                <a:solidFill>
                  <a:srgbClr val="808030"/>
                </a:solidFill>
                <a:latin typeface="Courier New"/>
                <a:ea typeface="Courier New"/>
                <a:cs typeface="Courier New"/>
                <a:sym typeface="Courier New"/>
              </a:rPr>
              <a:t>,</a:t>
            </a:r>
            <a:r>
              <a:rPr lang="en">
                <a:latin typeface="Courier New"/>
                <a:ea typeface="Courier New"/>
                <a:cs typeface="Courier New"/>
                <a:sym typeface="Courier New"/>
              </a:rPr>
              <a:t>y</a:t>
            </a:r>
            <a:r>
              <a:rPr lang="en">
                <a:solidFill>
                  <a:srgbClr val="808030"/>
                </a:solidFill>
                <a:latin typeface="Courier New"/>
                <a:ea typeface="Courier New"/>
                <a:cs typeface="Courier New"/>
                <a:sym typeface="Courier New"/>
              </a:rPr>
              <a:t>:</a:t>
            </a:r>
            <a:r>
              <a:rPr lang="en">
                <a:latin typeface="Courier New"/>
                <a:ea typeface="Courier New"/>
                <a:cs typeface="Courier New"/>
                <a:sym typeface="Courier New"/>
              </a:rPr>
              <a:t>x</a:t>
            </a:r>
            <a:r>
              <a:rPr lang="en">
                <a:solidFill>
                  <a:srgbClr val="44AADD"/>
                </a:solidFill>
                <a:latin typeface="Courier New"/>
                <a:ea typeface="Courier New"/>
                <a:cs typeface="Courier New"/>
                <a:sym typeface="Courier New"/>
              </a:rPr>
              <a:t>+</a:t>
            </a:r>
            <a:r>
              <a:rPr lang="en">
                <a:latin typeface="Courier New"/>
                <a:ea typeface="Courier New"/>
                <a:cs typeface="Courier New"/>
                <a:sym typeface="Courier New"/>
              </a:rPr>
              <a:t>y</a:t>
            </a:r>
          </a:p>
          <a:p>
            <a:pPr algn="l">
              <a:spcBef>
                <a:spcPts val="0"/>
              </a:spcBef>
              <a:buNone/>
            </a:pPr>
            <a:r>
              <a:t/>
            </a:r>
            <a:endParaRPr sz="2400">
              <a:latin typeface="Courier New"/>
              <a:ea typeface="Courier New"/>
              <a:cs typeface="Courier New"/>
              <a:sym typeface="Courier New"/>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The </a:t>
            </a:r>
            <a:r>
              <a:rPr lang="en" sz="1400">
                <a:solidFill>
                  <a:srgbClr val="333333"/>
                </a:solidFill>
                <a:latin typeface="Courier New"/>
                <a:ea typeface="Courier New"/>
                <a:cs typeface="Courier New"/>
                <a:sym typeface="Courier New"/>
              </a:rPr>
              <a:t>range</a:t>
            </a:r>
            <a:r>
              <a:rPr lang="en" sz="1400">
                <a:solidFill>
                  <a:srgbClr val="333333"/>
                </a:solidFill>
                <a:latin typeface="Verdana"/>
                <a:ea typeface="Verdana"/>
                <a:cs typeface="Verdana"/>
                <a:sym typeface="Verdana"/>
              </a:rPr>
              <a:t> function will create a list of length </a:t>
            </a:r>
            <a:r>
              <a:rPr lang="en" sz="1400">
                <a:solidFill>
                  <a:srgbClr val="333333"/>
                </a:solidFill>
                <a:latin typeface="Courier New"/>
                <a:ea typeface="Courier New"/>
                <a:cs typeface="Courier New"/>
                <a:sym typeface="Courier New"/>
              </a:rPr>
              <a:t>n</a:t>
            </a:r>
            <a:r>
              <a:rPr lang="en" sz="1400">
                <a:solidFill>
                  <a:srgbClr val="333333"/>
                </a:solidFill>
                <a:latin typeface="Verdana"/>
                <a:ea typeface="Verdana"/>
                <a:cs typeface="Verdana"/>
                <a:sym typeface="Verdana"/>
              </a:rPr>
              <a:t> and then we iterate over it. </a:t>
            </a:r>
          </a:p>
          <a:p>
            <a:pPr indent="-317500" lvl="1" marL="914400" rtl="0">
              <a:lnSpc>
                <a:spcPct val="145454"/>
              </a:lnSpc>
              <a:spcBef>
                <a:spcPts val="0"/>
              </a:spcBef>
              <a:spcAft>
                <a:spcPts val="1200"/>
              </a:spcAft>
              <a:buClr>
                <a:srgbClr val="333333"/>
              </a:buClr>
              <a:buSzPct val="100000"/>
              <a:buFont typeface="Courier New"/>
              <a:buChar char="o"/>
            </a:pPr>
            <a:r>
              <a:rPr b="1" lang="en" sz="1400">
                <a:solidFill>
                  <a:srgbClr val="800000"/>
                </a:solidFill>
                <a:latin typeface="Courier New"/>
                <a:ea typeface="Courier New"/>
                <a:cs typeface="Courier New"/>
                <a:sym typeface="Courier New"/>
              </a:rPr>
              <a:t>for</a:t>
            </a:r>
            <a:r>
              <a:rPr lang="en" sz="1400">
                <a:latin typeface="Courier New"/>
                <a:ea typeface="Courier New"/>
                <a:cs typeface="Courier New"/>
                <a:sym typeface="Courier New"/>
              </a:rPr>
              <a:t> i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a:t>
            </a:r>
            <a:r>
              <a:rPr lang="en" sz="1400">
                <a:solidFill>
                  <a:srgbClr val="400000"/>
                </a:solidFill>
                <a:latin typeface="Courier New"/>
                <a:ea typeface="Courier New"/>
                <a:cs typeface="Courier New"/>
                <a:sym typeface="Courier New"/>
              </a:rPr>
              <a:t>range</a:t>
            </a:r>
            <a:r>
              <a:rPr lang="en" sz="1400">
                <a:solidFill>
                  <a:srgbClr val="808030"/>
                </a:solidFill>
                <a:latin typeface="Courier New"/>
                <a:ea typeface="Courier New"/>
                <a:cs typeface="Courier New"/>
                <a:sym typeface="Courier New"/>
              </a:rPr>
              <a:t>(</a:t>
            </a:r>
            <a:r>
              <a:rPr lang="en" sz="1400">
                <a:solidFill>
                  <a:srgbClr val="008C00"/>
                </a:solidFill>
                <a:latin typeface="Courier New"/>
                <a:ea typeface="Courier New"/>
                <a:cs typeface="Courier New"/>
                <a:sym typeface="Courier New"/>
              </a:rPr>
              <a:t>n</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print</a:t>
            </a:r>
            <a:r>
              <a:rPr lang="en" sz="1400">
                <a:latin typeface="Courier New"/>
                <a:ea typeface="Courier New"/>
                <a:cs typeface="Courier New"/>
                <a:sym typeface="Courier New"/>
              </a:rPr>
              <a:t> i</a:t>
            </a:r>
          </a:p>
          <a:p>
            <a:pPr indent="-317500" lvl="1" marL="914400" rtl="0">
              <a:lnSpc>
                <a:spcPct val="145454"/>
              </a:lnSpc>
              <a:spcBef>
                <a:spcPts val="0"/>
              </a:spcBef>
              <a:spcAft>
                <a:spcPts val="1200"/>
              </a:spcAft>
              <a:buClr>
                <a:srgbClr val="333333"/>
              </a:buClr>
              <a:buSzPct val="100000"/>
              <a:buFont typeface="Courier New"/>
              <a:buChar char="o"/>
            </a:pPr>
            <a:r>
              <a:rPr lang="en" sz="1400">
                <a:solidFill>
                  <a:srgbClr val="333333"/>
                </a:solidFill>
                <a:latin typeface="Verdana"/>
                <a:ea typeface="Verdana"/>
                <a:cs typeface="Verdana"/>
                <a:sym typeface="Verdana"/>
              </a:rPr>
              <a:t>This wastes memory by creating a list of length </a:t>
            </a:r>
            <a:r>
              <a:rPr lang="en" sz="1400">
                <a:solidFill>
                  <a:srgbClr val="333333"/>
                </a:solidFill>
                <a:latin typeface="Courier New"/>
                <a:ea typeface="Courier New"/>
                <a:cs typeface="Courier New"/>
                <a:sym typeface="Courier New"/>
              </a:rPr>
              <a:t>n</a:t>
            </a:r>
          </a:p>
          <a:p>
            <a:pPr indent="-317500" lvl="0" marL="457200" rtl="0">
              <a:lnSpc>
                <a:spcPct val="145454"/>
              </a:lnSpc>
              <a:spcBef>
                <a:spcPts val="0"/>
              </a:spcBef>
              <a:spcAft>
                <a:spcPts val="1200"/>
              </a:spcAft>
              <a:buClr>
                <a:srgbClr val="333333"/>
              </a:buClr>
              <a:buSzPct val="100000"/>
              <a:buFont typeface="Arial"/>
              <a:buChar char="●"/>
            </a:pPr>
            <a:r>
              <a:rPr lang="en" sz="1400">
                <a:solidFill>
                  <a:srgbClr val="333333"/>
                </a:solidFill>
                <a:latin typeface="Verdana"/>
                <a:ea typeface="Verdana"/>
                <a:cs typeface="Verdana"/>
                <a:sym typeface="Verdana"/>
              </a:rPr>
              <a:t>We can use a </a:t>
            </a:r>
            <a:r>
              <a:rPr i="1" lang="en" sz="1400">
                <a:solidFill>
                  <a:srgbClr val="333333"/>
                </a:solidFill>
                <a:latin typeface="Verdana"/>
                <a:ea typeface="Verdana"/>
                <a:cs typeface="Verdana"/>
                <a:sym typeface="Verdana"/>
              </a:rPr>
              <a:t>generator</a:t>
            </a:r>
            <a:r>
              <a:rPr lang="en" sz="1400">
                <a:solidFill>
                  <a:srgbClr val="333333"/>
                </a:solidFill>
                <a:latin typeface="Verdana"/>
                <a:ea typeface="Verdana"/>
                <a:cs typeface="Verdana"/>
                <a:sym typeface="Verdana"/>
              </a:rPr>
              <a:t> to save the memory:</a:t>
            </a:r>
          </a:p>
          <a:p>
            <a:pPr indent="-317500" lvl="1" marL="914400" rtl="0">
              <a:lnSpc>
                <a:spcPct val="145454"/>
              </a:lnSpc>
              <a:spcBef>
                <a:spcPts val="0"/>
              </a:spcBef>
              <a:spcAft>
                <a:spcPts val="1200"/>
              </a:spcAft>
              <a:buClr>
                <a:srgbClr val="333333"/>
              </a:buClr>
              <a:buSzPct val="100000"/>
              <a:buFont typeface="Courier New"/>
              <a:buChar char="o"/>
            </a:pPr>
            <a:r>
              <a:rPr b="1" lang="en" sz="1400">
                <a:solidFill>
                  <a:srgbClr val="800000"/>
                </a:solidFill>
                <a:latin typeface="Courier New"/>
                <a:ea typeface="Courier New"/>
                <a:cs typeface="Courier New"/>
                <a:sym typeface="Courier New"/>
              </a:rPr>
              <a:t>f</a:t>
            </a:r>
            <a:r>
              <a:rPr b="1" lang="en" sz="1400">
                <a:solidFill>
                  <a:srgbClr val="800000"/>
                </a:solidFill>
                <a:latin typeface="Courier New"/>
                <a:ea typeface="Courier New"/>
                <a:cs typeface="Courier New"/>
                <a:sym typeface="Courier New"/>
              </a:rPr>
              <a:t>or</a:t>
            </a:r>
            <a:r>
              <a:rPr lang="en" sz="1400">
                <a:latin typeface="Courier New"/>
                <a:ea typeface="Courier New"/>
                <a:cs typeface="Courier New"/>
                <a:sym typeface="Courier New"/>
              </a:rPr>
              <a:t> i </a:t>
            </a:r>
            <a:r>
              <a:rPr b="1" lang="en" sz="1400">
                <a:solidFill>
                  <a:srgbClr val="800000"/>
                </a:solidFill>
                <a:latin typeface="Courier New"/>
                <a:ea typeface="Courier New"/>
                <a:cs typeface="Courier New"/>
                <a:sym typeface="Courier New"/>
              </a:rPr>
              <a:t>in</a:t>
            </a:r>
            <a:r>
              <a:rPr lang="en" sz="1400">
                <a:latin typeface="Courier New"/>
                <a:ea typeface="Courier New"/>
                <a:cs typeface="Courier New"/>
                <a:sym typeface="Courier New"/>
              </a:rPr>
              <a:t> x</a:t>
            </a:r>
            <a:r>
              <a:rPr lang="en" sz="1400">
                <a:solidFill>
                  <a:srgbClr val="400000"/>
                </a:solidFill>
                <a:latin typeface="Courier New"/>
                <a:ea typeface="Courier New"/>
                <a:cs typeface="Courier New"/>
                <a:sym typeface="Courier New"/>
              </a:rPr>
              <a:t>range</a:t>
            </a:r>
            <a:r>
              <a:rPr lang="en" sz="1400">
                <a:solidFill>
                  <a:srgbClr val="808030"/>
                </a:solidFill>
                <a:latin typeface="Courier New"/>
                <a:ea typeface="Courier New"/>
                <a:cs typeface="Courier New"/>
                <a:sym typeface="Courier New"/>
              </a:rPr>
              <a:t>(</a:t>
            </a:r>
            <a:r>
              <a:rPr lang="en" sz="1400">
                <a:solidFill>
                  <a:srgbClr val="008C00"/>
                </a:solidFill>
                <a:latin typeface="Courier New"/>
                <a:ea typeface="Courier New"/>
                <a:cs typeface="Courier New"/>
                <a:sym typeface="Courier New"/>
              </a:rPr>
              <a:t>n</a:t>
            </a:r>
            <a:r>
              <a:rPr lang="en" sz="1400">
                <a:solidFill>
                  <a:srgbClr val="808030"/>
                </a:solidFill>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solidFill>
                  <a:srgbClr val="800000"/>
                </a:solidFill>
                <a:latin typeface="Courier New"/>
                <a:ea typeface="Courier New"/>
                <a:cs typeface="Courier New"/>
                <a:sym typeface="Courier New"/>
              </a:rPr>
              <a:t>print</a:t>
            </a:r>
            <a:r>
              <a:rPr lang="en" sz="1400">
                <a:latin typeface="Courier New"/>
                <a:ea typeface="Courier New"/>
                <a:cs typeface="Courier New"/>
                <a:sym typeface="Courier New"/>
              </a:rPr>
              <a:t> i</a:t>
            </a:r>
          </a:p>
          <a:p>
            <a:pPr indent="-317500" lvl="1" marL="914400" rtl="0">
              <a:lnSpc>
                <a:spcPct val="145454"/>
              </a:lnSpc>
              <a:spcBef>
                <a:spcPts val="0"/>
              </a:spcBef>
              <a:spcAft>
                <a:spcPts val="1200"/>
              </a:spcAft>
              <a:buClr>
                <a:srgbClr val="333333"/>
              </a:buClr>
              <a:buSzPct val="100000"/>
              <a:buFont typeface="Courier New"/>
              <a:buChar char="o"/>
            </a:pPr>
            <a:r>
              <a:rPr lang="en" sz="1400">
                <a:solidFill>
                  <a:srgbClr val="333333"/>
                </a:solidFill>
                <a:latin typeface="Verdana"/>
                <a:ea typeface="Verdana"/>
                <a:cs typeface="Verdana"/>
                <a:sym typeface="Verdana"/>
              </a:rPr>
              <a:t>The </a:t>
            </a:r>
            <a:r>
              <a:rPr lang="en" sz="1400">
                <a:solidFill>
                  <a:srgbClr val="333333"/>
                </a:solidFill>
                <a:latin typeface="Courier New"/>
                <a:ea typeface="Courier New"/>
                <a:cs typeface="Courier New"/>
                <a:sym typeface="Courier New"/>
              </a:rPr>
              <a:t>xrange</a:t>
            </a:r>
            <a:r>
              <a:rPr lang="en" sz="1400">
                <a:solidFill>
                  <a:srgbClr val="333333"/>
                </a:solidFill>
                <a:latin typeface="Verdana"/>
                <a:ea typeface="Verdana"/>
                <a:cs typeface="Verdana"/>
                <a:sym typeface="Verdana"/>
              </a:rPr>
              <a:t> function will generate the next value when it's needed, but won't return an entire list like the </a:t>
            </a:r>
            <a:r>
              <a:rPr lang="en" sz="1400">
                <a:solidFill>
                  <a:srgbClr val="333333"/>
                </a:solidFill>
                <a:latin typeface="Courier New"/>
                <a:ea typeface="Courier New"/>
                <a:cs typeface="Courier New"/>
                <a:sym typeface="Courier New"/>
              </a:rPr>
              <a:t>range</a:t>
            </a:r>
            <a:r>
              <a:rPr lang="en" sz="1400">
                <a:solidFill>
                  <a:srgbClr val="333333"/>
                </a:solidFill>
                <a:latin typeface="Verdana"/>
                <a:ea typeface="Verdana"/>
                <a:cs typeface="Verdana"/>
                <a:sym typeface="Verdana"/>
              </a:rPr>
              <a:t> function.</a:t>
            </a:r>
          </a:p>
          <a:p>
            <a:pPr lvl="0">
              <a:spcBef>
                <a:spcPts val="0"/>
              </a:spcBef>
              <a:buNone/>
            </a:pPr>
            <a:r>
              <a:t/>
            </a:r>
            <a:endParaRPr sz="1400">
              <a:latin typeface="Verdana"/>
              <a:ea typeface="Verdana"/>
              <a:cs typeface="Verdana"/>
              <a:sym typeface="Verdana"/>
            </a:endParaRPr>
          </a:p>
        </p:txBody>
      </p:sp>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Generators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Looping Tools</a:t>
            </a:r>
          </a:p>
        </p:txBody>
      </p:sp>
      <p:sp>
        <p:nvSpPr>
          <p:cNvPr id="198" name="Shape 1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04800" lvl="0" marL="457200" rtl="0">
              <a:spcBef>
                <a:spcPts val="1700"/>
              </a:spcBef>
              <a:spcAft>
                <a:spcPts val="1200"/>
              </a:spcAft>
              <a:buClr>
                <a:srgbClr val="333333"/>
              </a:buClr>
              <a:buSzPct val="100000"/>
              <a:buFont typeface="Arial"/>
              <a:buChar char="●"/>
            </a:pPr>
            <a:r>
              <a:rPr lang="en" sz="1200">
                <a:solidFill>
                  <a:srgbClr val="333333"/>
                </a:solidFill>
              </a:rPr>
              <a:t>Simplest, most Pythonic loop</a:t>
            </a:r>
          </a:p>
          <a:p>
            <a:pPr indent="-304800" lvl="1" marL="914400" rtl="0">
              <a:lnSpc>
                <a:spcPct val="145000"/>
              </a:lnSpc>
              <a:spcBef>
                <a:spcPts val="0"/>
              </a:spcBef>
              <a:spcAft>
                <a:spcPts val="1200"/>
              </a:spcAft>
              <a:buClr>
                <a:schemeClr val="dk1"/>
              </a:buClr>
              <a:buSzPct val="109090"/>
              <a:buFont typeface="Courier New"/>
              <a:buChar char="o"/>
            </a:pPr>
            <a:r>
              <a:rPr b="1" lang="en" sz="1100">
                <a:solidFill>
                  <a:srgbClr val="800000"/>
                </a:solidFill>
                <a:latin typeface="Courier New"/>
                <a:ea typeface="Courier New"/>
                <a:cs typeface="Courier New"/>
                <a:sym typeface="Courier New"/>
              </a:rPr>
              <a:t>for</a:t>
            </a:r>
            <a:r>
              <a:rPr lang="en" sz="1100">
                <a:latin typeface="Courier New"/>
                <a:ea typeface="Courier New"/>
                <a:cs typeface="Courier New"/>
                <a:sym typeface="Courier New"/>
              </a:rPr>
              <a:t> item </a:t>
            </a:r>
            <a:r>
              <a:rPr b="1" lang="en" sz="1100">
                <a:solidFill>
                  <a:srgbClr val="800000"/>
                </a:solidFill>
                <a:latin typeface="Courier New"/>
                <a:ea typeface="Courier New"/>
                <a:cs typeface="Courier New"/>
                <a:sym typeface="Courier New"/>
              </a:rPr>
              <a:t>in</a:t>
            </a:r>
            <a:r>
              <a:rPr lang="en" sz="1100">
                <a:latin typeface="Courier New"/>
                <a:ea typeface="Courier New"/>
                <a:cs typeface="Courier New"/>
                <a:sym typeface="Courier New"/>
              </a:rPr>
              <a:t> L</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print</a:t>
            </a:r>
            <a:r>
              <a:rPr lang="en" sz="1100">
                <a:latin typeface="Courier New"/>
                <a:ea typeface="Courier New"/>
                <a:cs typeface="Courier New"/>
                <a:sym typeface="Courier New"/>
              </a:rPr>
              <a:t> item</a:t>
            </a:r>
          </a:p>
          <a:p>
            <a:pPr indent="-304800" lvl="0" marL="457200" rtl="0">
              <a:lnSpc>
                <a:spcPct val="145454"/>
              </a:lnSpc>
              <a:spcBef>
                <a:spcPts val="0"/>
              </a:spcBef>
              <a:spcAft>
                <a:spcPts val="1200"/>
              </a:spcAft>
              <a:buClr>
                <a:srgbClr val="333333"/>
              </a:buClr>
              <a:buSzPct val="100000"/>
              <a:buFont typeface="Arial"/>
              <a:buChar char="●"/>
            </a:pPr>
            <a:r>
              <a:rPr lang="en" sz="1200">
                <a:solidFill>
                  <a:srgbClr val="333333"/>
                </a:solidFill>
              </a:rPr>
              <a:t>Use </a:t>
            </a:r>
            <a:r>
              <a:rPr lang="en" sz="1200">
                <a:solidFill>
                  <a:srgbClr val="333333"/>
                </a:solidFill>
                <a:latin typeface="Courier New"/>
                <a:ea typeface="Courier New"/>
                <a:cs typeface="Courier New"/>
                <a:sym typeface="Courier New"/>
              </a:rPr>
              <a:t>enumerate</a:t>
            </a:r>
            <a:r>
              <a:rPr lang="en" sz="1200">
                <a:solidFill>
                  <a:srgbClr val="333333"/>
                </a:solidFill>
              </a:rPr>
              <a:t> (a generator) when you need the index too</a:t>
            </a:r>
          </a:p>
          <a:p>
            <a:pPr indent="-304800" lvl="1" marL="914400" rtl="0">
              <a:lnSpc>
                <a:spcPct val="145000"/>
              </a:lnSpc>
              <a:spcBef>
                <a:spcPts val="0"/>
              </a:spcBef>
              <a:spcAft>
                <a:spcPts val="1200"/>
              </a:spcAft>
              <a:buClr>
                <a:schemeClr val="dk1"/>
              </a:buClr>
              <a:buSzPct val="109090"/>
              <a:buFont typeface="Courier New"/>
              <a:buChar char="o"/>
            </a:pPr>
            <a:r>
              <a:rPr b="1" lang="en" sz="1100">
                <a:solidFill>
                  <a:srgbClr val="800000"/>
                </a:solidFill>
                <a:latin typeface="Courier New"/>
                <a:ea typeface="Courier New"/>
                <a:cs typeface="Courier New"/>
                <a:sym typeface="Courier New"/>
              </a:rPr>
              <a:t>for</a:t>
            </a:r>
            <a:r>
              <a:rPr lang="en" sz="1100">
                <a:latin typeface="Courier New"/>
                <a:ea typeface="Courier New"/>
                <a:cs typeface="Courier New"/>
                <a:sym typeface="Courier New"/>
              </a:rPr>
              <a:t> i</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item </a:t>
            </a:r>
            <a:r>
              <a:rPr b="1" lang="en" sz="1100">
                <a:solidFill>
                  <a:srgbClr val="800000"/>
                </a:solidFill>
                <a:latin typeface="Courier New"/>
                <a:ea typeface="Courier New"/>
                <a:cs typeface="Courier New"/>
                <a:sym typeface="Courier New"/>
              </a:rPr>
              <a:t>in</a:t>
            </a:r>
            <a:r>
              <a:rPr lang="en" sz="1100">
                <a:latin typeface="Courier New"/>
                <a:ea typeface="Courier New"/>
                <a:cs typeface="Courier New"/>
                <a:sym typeface="Courier New"/>
              </a:rPr>
              <a:t> </a:t>
            </a:r>
            <a:r>
              <a:rPr lang="en" sz="1100">
                <a:solidFill>
                  <a:srgbClr val="400000"/>
                </a:solidFill>
                <a:latin typeface="Courier New"/>
                <a:ea typeface="Courier New"/>
                <a:cs typeface="Courier New"/>
                <a:sym typeface="Courier New"/>
              </a:rPr>
              <a:t>enumerate</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L</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print</a:t>
            </a:r>
            <a:r>
              <a:rPr lang="en" sz="1100">
                <a:latin typeface="Courier New"/>
                <a:ea typeface="Courier New"/>
                <a:cs typeface="Courier New"/>
                <a:sym typeface="Courier New"/>
              </a:rPr>
              <a:t> i</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item</a:t>
            </a:r>
          </a:p>
          <a:p>
            <a:pPr indent="-304800" lvl="1" marL="914400" rtl="0">
              <a:lnSpc>
                <a:spcPct val="145000"/>
              </a:lnSpc>
              <a:spcBef>
                <a:spcPts val="0"/>
              </a:spcBef>
              <a:spcAft>
                <a:spcPts val="1200"/>
              </a:spcAft>
              <a:buClr>
                <a:srgbClr val="333333"/>
              </a:buClr>
              <a:buSzPct val="109090"/>
              <a:buFont typeface="Courier New"/>
              <a:buChar char="o"/>
            </a:pPr>
            <a:r>
              <a:rPr b="1" lang="en" sz="1100">
                <a:solidFill>
                  <a:srgbClr val="800000"/>
                </a:solidFill>
                <a:latin typeface="Courier New"/>
                <a:ea typeface="Courier New"/>
                <a:cs typeface="Courier New"/>
                <a:sym typeface="Courier New"/>
              </a:rPr>
              <a:t>for</a:t>
            </a:r>
            <a:r>
              <a:rPr lang="en" sz="1100">
                <a:latin typeface="Courier New"/>
                <a:ea typeface="Courier New"/>
                <a:cs typeface="Courier New"/>
                <a:sym typeface="Courier New"/>
              </a:rPr>
              <a:t> i </a:t>
            </a:r>
            <a:r>
              <a:rPr b="1" lang="en" sz="1100">
                <a:solidFill>
                  <a:srgbClr val="800000"/>
                </a:solidFill>
                <a:latin typeface="Courier New"/>
                <a:ea typeface="Courier New"/>
                <a:cs typeface="Courier New"/>
                <a:sym typeface="Courier New"/>
              </a:rPr>
              <a:t>in</a:t>
            </a:r>
            <a:r>
              <a:rPr lang="en" sz="1100">
                <a:latin typeface="Courier New"/>
                <a:ea typeface="Courier New"/>
                <a:cs typeface="Courier New"/>
                <a:sym typeface="Courier New"/>
              </a:rPr>
              <a:t> </a:t>
            </a:r>
            <a:r>
              <a:rPr lang="en" sz="1100">
                <a:solidFill>
                  <a:srgbClr val="400000"/>
                </a:solidFill>
                <a:latin typeface="Courier New"/>
                <a:ea typeface="Courier New"/>
                <a:cs typeface="Courier New"/>
                <a:sym typeface="Courier New"/>
              </a:rPr>
              <a:t>xrange</a:t>
            </a:r>
            <a:r>
              <a:rPr lang="en" sz="1100">
                <a:solidFill>
                  <a:srgbClr val="808030"/>
                </a:solidFill>
                <a:latin typeface="Courier New"/>
                <a:ea typeface="Courier New"/>
                <a:cs typeface="Courier New"/>
                <a:sym typeface="Courier New"/>
              </a:rPr>
              <a:t>(</a:t>
            </a:r>
            <a:r>
              <a:rPr lang="en" sz="1100">
                <a:solidFill>
                  <a:srgbClr val="400000"/>
                </a:solidFill>
                <a:latin typeface="Courier New"/>
                <a:ea typeface="Courier New"/>
                <a:cs typeface="Courier New"/>
                <a:sym typeface="Courier New"/>
              </a:rPr>
              <a:t>len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L</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r>
              <a:rPr b="1" lang="en" sz="1100">
                <a:solidFill>
                  <a:srgbClr val="800000"/>
                </a:solidFill>
                <a:latin typeface="Courier New"/>
                <a:ea typeface="Courier New"/>
                <a:cs typeface="Courier New"/>
                <a:sym typeface="Courier New"/>
              </a:rPr>
              <a:t>print</a:t>
            </a:r>
            <a:r>
              <a:rPr lang="en" sz="1100">
                <a:latin typeface="Courier New"/>
                <a:ea typeface="Courier New"/>
                <a:cs typeface="Courier New"/>
                <a:sym typeface="Courier New"/>
              </a:rPr>
              <a:t> i</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L</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i</a:t>
            </a:r>
            <a:r>
              <a:rPr lang="en" sz="1100">
                <a:solidFill>
                  <a:srgbClr val="808030"/>
                </a:solidFill>
                <a:latin typeface="Courier New"/>
                <a:ea typeface="Courier New"/>
                <a:cs typeface="Courier New"/>
                <a:sym typeface="Courier New"/>
              </a:rPr>
              <a:t>]</a:t>
            </a:r>
          </a:p>
          <a:p>
            <a:pPr indent="-304800" lvl="0" marL="457200" rtl="0">
              <a:lnSpc>
                <a:spcPct val="120000"/>
              </a:lnSpc>
              <a:spcBef>
                <a:spcPts val="1300"/>
              </a:spcBef>
              <a:spcAft>
                <a:spcPts val="1200"/>
              </a:spcAft>
              <a:buClr>
                <a:srgbClr val="333333"/>
              </a:buClr>
              <a:buSzPct val="100000"/>
              <a:buFont typeface="Arial"/>
              <a:buChar char="●"/>
            </a:pPr>
            <a:r>
              <a:rPr lang="en" sz="1200">
                <a:solidFill>
                  <a:srgbClr val="333333"/>
                </a:solidFill>
              </a:rPr>
              <a:t>Use </a:t>
            </a:r>
            <a:r>
              <a:rPr lang="en" sz="1200">
                <a:solidFill>
                  <a:srgbClr val="333333"/>
                </a:solidFill>
                <a:latin typeface="Courier New"/>
                <a:ea typeface="Courier New"/>
                <a:cs typeface="Courier New"/>
                <a:sym typeface="Courier New"/>
              </a:rPr>
              <a:t>zip</a:t>
            </a:r>
            <a:r>
              <a:rPr lang="en" sz="1200">
                <a:solidFill>
                  <a:srgbClr val="333333"/>
                </a:solidFill>
              </a:rPr>
              <a:t> or </a:t>
            </a:r>
            <a:r>
              <a:rPr lang="en" sz="1200">
                <a:solidFill>
                  <a:srgbClr val="333333"/>
                </a:solidFill>
                <a:latin typeface="Courier New"/>
                <a:ea typeface="Courier New"/>
                <a:cs typeface="Courier New"/>
                <a:sym typeface="Courier New"/>
              </a:rPr>
              <a:t>itertools.izip</a:t>
            </a:r>
            <a:r>
              <a:rPr lang="en" sz="1200">
                <a:solidFill>
                  <a:srgbClr val="333333"/>
                </a:solidFill>
              </a:rPr>
              <a:t> (a generator) to combine two lists:</a:t>
            </a:r>
          </a:p>
          <a:p>
            <a:pPr indent="0" marL="914400" rtl="0">
              <a:lnSpc>
                <a:spcPct val="145000"/>
              </a:lnSpc>
              <a:spcBef>
                <a:spcPts val="0"/>
              </a:spcBef>
              <a:buNone/>
            </a:pPr>
            <a:r>
              <a:rPr lang="en" sz="1100">
                <a:latin typeface="Courier New"/>
                <a:ea typeface="Courier New"/>
                <a:cs typeface="Courier New"/>
                <a:sym typeface="Courier New"/>
              </a:rPr>
              <a:t>first_names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00E6"/>
                </a:solidFill>
                <a:latin typeface="Courier New"/>
                <a:ea typeface="Courier New"/>
                <a:cs typeface="Courier New"/>
                <a:sym typeface="Courier New"/>
              </a:rPr>
              <a:t>'Giovanna'</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'Ryan'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'Jon'</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last_names </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00E6"/>
                </a:solidFill>
                <a:latin typeface="Courier New"/>
                <a:ea typeface="Courier New"/>
                <a:cs typeface="Courier New"/>
                <a:sym typeface="Courier New"/>
              </a:rPr>
              <a:t>'Thron'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'Orban'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'Dinu'</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b="1" lang="en" sz="1100">
                <a:solidFill>
                  <a:srgbClr val="800000"/>
                </a:solidFill>
                <a:latin typeface="Courier New"/>
                <a:ea typeface="Courier New"/>
                <a:cs typeface="Courier New"/>
                <a:sym typeface="Courier New"/>
              </a:rPr>
              <a:t>In</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3</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400000"/>
                </a:solidFill>
                <a:latin typeface="Courier New"/>
                <a:ea typeface="Courier New"/>
                <a:cs typeface="Courier New"/>
                <a:sym typeface="Courier New"/>
              </a:rPr>
              <a:t>zip</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first_names</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last_names</a:t>
            </a:r>
            <a:r>
              <a:rPr lang="en" sz="1100">
                <a:solidFill>
                  <a:srgbClr val="808030"/>
                </a:solidFill>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Out</a:t>
            </a:r>
            <a:r>
              <a:rPr lang="en" sz="1100">
                <a:solidFill>
                  <a:srgbClr val="808030"/>
                </a:solidFill>
                <a:latin typeface="Courier New"/>
                <a:ea typeface="Courier New"/>
                <a:cs typeface="Courier New"/>
                <a:sym typeface="Courier New"/>
              </a:rPr>
              <a:t>[</a:t>
            </a:r>
            <a:r>
              <a:rPr lang="en" sz="1100">
                <a:solidFill>
                  <a:srgbClr val="008C00"/>
                </a:solidFill>
                <a:latin typeface="Courier New"/>
                <a:ea typeface="Courier New"/>
                <a:cs typeface="Courier New"/>
                <a:sym typeface="Courier New"/>
              </a:rPr>
              <a:t>3</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00E6"/>
                </a:solidFill>
                <a:latin typeface="Courier New"/>
                <a:ea typeface="Courier New"/>
                <a:cs typeface="Courier New"/>
                <a:sym typeface="Courier New"/>
              </a:rPr>
              <a:t>'Giovanna'</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'Thron'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00E6"/>
                </a:solidFill>
                <a:latin typeface="Courier New"/>
                <a:ea typeface="Courier New"/>
                <a:cs typeface="Courier New"/>
                <a:sym typeface="Courier New"/>
              </a:rPr>
              <a:t>'Ryan'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'Orban'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808030"/>
                </a:solidFill>
                <a:latin typeface="Courier New"/>
                <a:ea typeface="Courier New"/>
                <a:cs typeface="Courier New"/>
                <a:sym typeface="Courier New"/>
              </a:rPr>
              <a:t>(</a:t>
            </a:r>
            <a:r>
              <a:rPr lang="en" sz="1100">
                <a:solidFill>
                  <a:srgbClr val="0000E6"/>
                </a:solidFill>
                <a:latin typeface="Courier New"/>
                <a:ea typeface="Courier New"/>
                <a:cs typeface="Courier New"/>
                <a:sym typeface="Courier New"/>
              </a:rPr>
              <a:t>'Jon'</a:t>
            </a:r>
            <a:r>
              <a:rPr lang="en" sz="1100">
                <a:solidFill>
                  <a:srgbClr val="808030"/>
                </a:solidFill>
                <a:latin typeface="Courier New"/>
                <a:ea typeface="Courier New"/>
                <a:cs typeface="Courier New"/>
                <a:sym typeface="Courier New"/>
              </a:rPr>
              <a:t>,</a:t>
            </a:r>
            <a:r>
              <a:rPr lang="en" sz="1100">
                <a:latin typeface="Courier New"/>
                <a:ea typeface="Courier New"/>
                <a:cs typeface="Courier New"/>
                <a:sym typeface="Courier New"/>
              </a:rPr>
              <a:t> </a:t>
            </a:r>
            <a:r>
              <a:rPr lang="en" sz="1100">
                <a:solidFill>
                  <a:srgbClr val="0000E6"/>
                </a:solidFill>
                <a:latin typeface="Courier New"/>
                <a:ea typeface="Courier New"/>
                <a:cs typeface="Courier New"/>
                <a:sym typeface="Courier New"/>
              </a:rPr>
              <a:t>'Dinu'</a:t>
            </a:r>
            <a:r>
              <a:rPr lang="en" sz="1100">
                <a:solidFill>
                  <a:srgbClr val="808030"/>
                </a:solidFill>
                <a:latin typeface="Courier New"/>
                <a:ea typeface="Courier New"/>
                <a:cs typeface="Courier New"/>
                <a:sym typeface="Courier New"/>
              </a:rPr>
              <a:t>)]</a:t>
            </a:r>
          </a:p>
          <a:p>
            <a:pPr indent="0" lvl="0" marL="914400" rtl="0">
              <a:lnSpc>
                <a:spcPct val="145000"/>
              </a:lnSpc>
              <a:spcBef>
                <a:spcPts val="0"/>
              </a:spcBef>
              <a:buNone/>
            </a:pPr>
            <a:r>
              <a:t/>
            </a:r>
            <a:endParaRPr sz="1200">
              <a:solidFill>
                <a:srgbClr val="333333"/>
              </a:solidFill>
              <a:latin typeface="Courier New"/>
              <a:ea typeface="Courier New"/>
              <a:cs typeface="Courier New"/>
              <a:sym typeface="Courier New"/>
            </a:endParaRPr>
          </a:p>
          <a:p>
            <a:pPr lvl="0" rtl="0">
              <a:lnSpc>
                <a:spcPct val="145454"/>
              </a:lnSpc>
              <a:spcBef>
                <a:spcPts val="0"/>
              </a:spcBef>
              <a:spcAft>
                <a:spcPts val="1200"/>
              </a:spcAft>
              <a:buNone/>
            </a:pPr>
            <a:r>
              <a:t/>
            </a:r>
            <a:endParaRPr sz="12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Pair Programming</a:t>
            </a:r>
          </a:p>
        </p:txBody>
      </p:sp>
      <p:sp>
        <p:nvSpPr>
          <p:cNvPr id="204" name="Shape 20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2400">
                <a:latin typeface="Verdana"/>
                <a:ea typeface="Verdana"/>
                <a:cs typeface="Verdana"/>
                <a:sym typeface="Verdana"/>
              </a:rPr>
              <a:t>What is it?</a:t>
            </a:r>
          </a:p>
          <a:p>
            <a:pPr indent="-381000" lvl="0" marL="457200" rtl="0">
              <a:spcBef>
                <a:spcPts val="0"/>
              </a:spcBef>
              <a:buClr>
                <a:schemeClr val="dk1"/>
              </a:buClr>
              <a:buSzPct val="100000"/>
              <a:buFont typeface="Arial"/>
              <a:buChar char="●"/>
            </a:pPr>
            <a:r>
              <a:rPr lang="en" sz="2400">
                <a:latin typeface="Verdana"/>
                <a:ea typeface="Verdana"/>
                <a:cs typeface="Verdana"/>
                <a:sym typeface="Verdana"/>
              </a:rPr>
              <a:t>One computer, 2 keyboards</a:t>
            </a:r>
          </a:p>
          <a:p>
            <a:pPr indent="-381000" lvl="0" marL="457200">
              <a:spcBef>
                <a:spcPts val="0"/>
              </a:spcBef>
              <a:buClr>
                <a:schemeClr val="dk1"/>
              </a:buClr>
              <a:buSzPct val="100000"/>
              <a:buFont typeface="Arial"/>
              <a:buChar char="●"/>
            </a:pPr>
            <a:r>
              <a:rPr lang="en" sz="2400">
                <a:latin typeface="Verdana"/>
                <a:ea typeface="Verdana"/>
                <a:cs typeface="Verdana"/>
                <a:sym typeface="Verdana"/>
              </a:rPr>
              <a:t>Driver + Navigator</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Pair Programming</a:t>
            </a:r>
          </a:p>
        </p:txBody>
      </p:sp>
      <p:sp>
        <p:nvSpPr>
          <p:cNvPr id="210" name="Shape 2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a:latin typeface="Verdana"/>
                <a:ea typeface="Verdana"/>
                <a:cs typeface="Verdana"/>
                <a:sym typeface="Verdana"/>
              </a:rPr>
              <a:t>Why?</a:t>
            </a:r>
          </a:p>
          <a:p>
            <a:pPr indent="-342900" lvl="0" marL="457200" rtl="0">
              <a:lnSpc>
                <a:spcPct val="115000"/>
              </a:lnSpc>
              <a:spcBef>
                <a:spcPts val="0"/>
              </a:spcBef>
              <a:buClr>
                <a:schemeClr val="dk1"/>
              </a:buClr>
              <a:buSzPct val="100000"/>
              <a:buFont typeface="Arial"/>
              <a:buChar char="●"/>
            </a:pPr>
            <a:r>
              <a:rPr lang="en" sz="1800">
                <a:latin typeface="Verdana"/>
                <a:ea typeface="Verdana"/>
                <a:cs typeface="Verdana"/>
                <a:sym typeface="Verdana"/>
              </a:rPr>
              <a:t>Learn more</a:t>
            </a:r>
          </a:p>
          <a:p>
            <a:pPr indent="-342900" lvl="0" marL="457200" rtl="0">
              <a:lnSpc>
                <a:spcPct val="115000"/>
              </a:lnSpc>
              <a:spcBef>
                <a:spcPts val="0"/>
              </a:spcBef>
              <a:buClr>
                <a:schemeClr val="dk1"/>
              </a:buClr>
              <a:buSzPct val="100000"/>
              <a:buFont typeface="Arial"/>
              <a:buChar char="●"/>
            </a:pPr>
            <a:r>
              <a:rPr lang="en" sz="1800">
                <a:latin typeface="Verdana"/>
                <a:ea typeface="Verdana"/>
                <a:cs typeface="Verdana"/>
                <a:sym typeface="Verdana"/>
              </a:rPr>
              <a:t>Higher quality output</a:t>
            </a:r>
          </a:p>
          <a:p>
            <a:pPr indent="-342900" lvl="0" marL="457200" rtl="0">
              <a:lnSpc>
                <a:spcPct val="115000"/>
              </a:lnSpc>
              <a:spcBef>
                <a:spcPts val="0"/>
              </a:spcBef>
              <a:buClr>
                <a:schemeClr val="dk1"/>
              </a:buClr>
              <a:buSzPct val="100000"/>
              <a:buFont typeface="Arial"/>
              <a:buChar char="●"/>
            </a:pPr>
            <a:r>
              <a:rPr lang="en" sz="1800">
                <a:latin typeface="Verdana"/>
                <a:ea typeface="Verdana"/>
                <a:cs typeface="Verdana"/>
                <a:sym typeface="Verdana"/>
              </a:rPr>
              <a:t>Good practice</a:t>
            </a:r>
          </a:p>
          <a:p>
            <a:pPr indent="-342900" lvl="1" marL="914400" rtl="0">
              <a:lnSpc>
                <a:spcPct val="115000"/>
              </a:lnSpc>
              <a:spcBef>
                <a:spcPts val="0"/>
              </a:spcBef>
              <a:buClr>
                <a:schemeClr val="dk1"/>
              </a:buClr>
              <a:buSzPct val="100000"/>
              <a:buFont typeface="Courier New"/>
              <a:buChar char="o"/>
            </a:pPr>
            <a:r>
              <a:rPr lang="en" sz="1800">
                <a:latin typeface="Verdana"/>
                <a:ea typeface="Verdana"/>
                <a:cs typeface="Verdana"/>
                <a:sym typeface="Verdana"/>
              </a:rPr>
              <a:t>collaborating and communicating at length about complex problem</a:t>
            </a:r>
          </a:p>
          <a:p>
            <a:pPr indent="-342900" lvl="1" marL="914400" rtl="0">
              <a:lnSpc>
                <a:spcPct val="115000"/>
              </a:lnSpc>
              <a:spcBef>
                <a:spcPts val="0"/>
              </a:spcBef>
              <a:buClr>
                <a:schemeClr val="dk1"/>
              </a:buClr>
              <a:buSzPct val="100000"/>
              <a:buFont typeface="Courier New"/>
              <a:buChar char="o"/>
            </a:pPr>
            <a:r>
              <a:rPr lang="en" sz="1800">
                <a:latin typeface="Verdana"/>
                <a:ea typeface="Verdana"/>
                <a:cs typeface="Verdana"/>
                <a:sym typeface="Verdana"/>
              </a:rPr>
              <a:t>working with different skill sets and personalities</a:t>
            </a:r>
          </a:p>
          <a:p>
            <a:pPr indent="-342900" lvl="0" marL="457200" rtl="0">
              <a:lnSpc>
                <a:spcPct val="115000"/>
              </a:lnSpc>
              <a:spcBef>
                <a:spcPts val="0"/>
              </a:spcBef>
              <a:buClr>
                <a:schemeClr val="dk1"/>
              </a:buClr>
              <a:buSzPct val="100000"/>
              <a:buFont typeface="Arial"/>
              <a:buChar char="●"/>
            </a:pPr>
            <a:r>
              <a:rPr lang="en" sz="1800">
                <a:latin typeface="Verdana"/>
                <a:ea typeface="Verdana"/>
                <a:cs typeface="Verdana"/>
                <a:sym typeface="Verdana"/>
              </a:rPr>
              <a:t>Increasingly popular in industry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Pair Programming Core Principles</a:t>
            </a:r>
          </a:p>
        </p:txBody>
      </p:sp>
      <p:sp>
        <p:nvSpPr>
          <p:cNvPr id="216" name="Shape 21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Get to know your partner: “What did you think about the lecture?”</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Take turns: trade driver and navigator roles every 30 minutes</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Listen: if your partner asks “Why are we doing that?” then take the time to answer.</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Be patient: if your partner types something that looks wrong, try to understand it before correcting it.</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Be clear: explaining technical concepts is hard. Practice.</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Be humble</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Disagree productively</a:t>
            </a:r>
          </a:p>
          <a:p>
            <a:pPr indent="-342900" lvl="0" marL="457200" marR="0" rtl="0" algn="l">
              <a:lnSpc>
                <a:spcPct val="115000"/>
              </a:lnSpc>
              <a:spcBef>
                <a:spcPts val="0"/>
              </a:spcBef>
              <a:spcAft>
                <a:spcPts val="0"/>
              </a:spcAft>
              <a:buClr>
                <a:schemeClr val="dk1"/>
              </a:buClr>
              <a:buSzPct val="100000"/>
              <a:buFont typeface="Arial"/>
              <a:buChar char="●"/>
            </a:pPr>
            <a:r>
              <a:rPr lang="en" sz="1800">
                <a:latin typeface="Verdana"/>
                <a:ea typeface="Verdana"/>
                <a:cs typeface="Verdana"/>
                <a:sym typeface="Verdana"/>
              </a:rPr>
              <a:t>Switch partners daily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Lecture Objectives</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a:t>Understand the following:</a:t>
            </a:r>
          </a:p>
          <a:p>
            <a:pPr indent="-419100" lvl="0" marL="457200" rtl="0">
              <a:spcBef>
                <a:spcPts val="0"/>
              </a:spcBef>
              <a:buClr>
                <a:schemeClr val="dk1"/>
              </a:buClr>
              <a:buSzPct val="100000"/>
              <a:buFont typeface="Arial"/>
              <a:buAutoNum type="arabicPeriod"/>
            </a:pPr>
            <a:r>
              <a:rPr lang="en"/>
              <a:t>Development Tools</a:t>
            </a:r>
          </a:p>
          <a:p>
            <a:pPr indent="-419100" lvl="0" marL="457200" rtl="0">
              <a:spcBef>
                <a:spcPts val="0"/>
              </a:spcBef>
              <a:buClr>
                <a:schemeClr val="dk1"/>
              </a:buClr>
              <a:buSzPct val="100000"/>
              <a:buFont typeface="Arial"/>
              <a:buAutoNum type="arabicPeriod"/>
            </a:pPr>
            <a:r>
              <a:rPr lang="en"/>
              <a:t>Clean Code</a:t>
            </a:r>
          </a:p>
          <a:p>
            <a:pPr indent="-419100" lvl="0" marL="457200" rtl="0">
              <a:spcBef>
                <a:spcPts val="0"/>
              </a:spcBef>
              <a:buClr>
                <a:schemeClr val="dk1"/>
              </a:buClr>
              <a:buSzPct val="100000"/>
              <a:buFont typeface="Arial"/>
              <a:buAutoNum type="arabicPeriod"/>
            </a:pPr>
            <a:r>
              <a:rPr lang="en"/>
              <a:t>Efficient Code</a:t>
            </a:r>
          </a:p>
          <a:p>
            <a:pPr indent="-419100" lvl="0" marL="457200">
              <a:spcBef>
                <a:spcPts val="0"/>
              </a:spcBef>
              <a:buClr>
                <a:schemeClr val="dk1"/>
              </a:buClr>
              <a:buSzPct val="100000"/>
              <a:buFont typeface="Arial"/>
              <a:buAutoNum type="arabicPeriod"/>
            </a:pPr>
            <a:r>
              <a:rPr lang="en"/>
              <a:t>Pair Programming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Development Tools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Terminal (iTerm)</a:t>
            </a:r>
          </a:p>
        </p:txBody>
      </p:sp>
      <p:sp>
        <p:nvSpPr>
          <p:cNvPr id="61" name="Shape 6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command line (i.e. text-based) way of interacting with system</a:t>
            </a:r>
          </a:p>
          <a:p>
            <a:pPr indent="-419100" lvl="0" marL="457200" rtl="0">
              <a:spcBef>
                <a:spcPts val="0"/>
              </a:spcBef>
              <a:buClr>
                <a:schemeClr val="dk1"/>
              </a:buClr>
              <a:buSzPct val="100000"/>
              <a:buFont typeface="Arial"/>
              <a:buChar char="●"/>
            </a:pPr>
            <a:r>
              <a:rPr lang="en"/>
              <a:t>useful for</a:t>
            </a:r>
          </a:p>
          <a:p>
            <a:pPr indent="-381000" lvl="1" marL="914400" rtl="0">
              <a:spcBef>
                <a:spcPts val="0"/>
              </a:spcBef>
              <a:buClr>
                <a:schemeClr val="dk1"/>
              </a:buClr>
              <a:buSzPct val="80000"/>
              <a:buFont typeface="Courier New"/>
              <a:buChar char="o"/>
            </a:pPr>
            <a:r>
              <a:rPr lang="en"/>
              <a:t>git commands</a:t>
            </a:r>
          </a:p>
          <a:p>
            <a:pPr indent="-381000" lvl="1" marL="914400" rtl="0">
              <a:spcBef>
                <a:spcPts val="0"/>
              </a:spcBef>
              <a:buClr>
                <a:schemeClr val="dk1"/>
              </a:buClr>
              <a:buSzPct val="80000"/>
              <a:buFont typeface="Courier New"/>
              <a:buChar char="o"/>
            </a:pPr>
            <a:r>
              <a:rPr lang="en"/>
              <a:t>installing python packages</a:t>
            </a:r>
          </a:p>
          <a:p>
            <a:pPr indent="-381000" lvl="1" marL="914400" rtl="0">
              <a:spcBef>
                <a:spcPts val="0"/>
              </a:spcBef>
              <a:buClr>
                <a:schemeClr val="dk1"/>
              </a:buClr>
              <a:buSzPct val="80000"/>
              <a:buFont typeface="Courier New"/>
              <a:buChar char="o"/>
            </a:pPr>
            <a:r>
              <a:rPr lang="en"/>
              <a:t>running python scripts</a:t>
            </a:r>
          </a:p>
          <a:p>
            <a:pPr indent="-381000" lvl="1" marL="914400" rtl="0">
              <a:spcBef>
                <a:spcPts val="0"/>
              </a:spcBef>
              <a:buClr>
                <a:schemeClr val="dk1"/>
              </a:buClr>
              <a:buSzPct val="80000"/>
              <a:buFont typeface="Courier New"/>
              <a:buChar char="o"/>
            </a:pPr>
            <a:r>
              <a:rPr lang="en"/>
              <a:t>launching Sublime (using “subl” command) or IPython</a:t>
            </a:r>
          </a:p>
          <a:p>
            <a:pPr indent="-419100" lvl="0" marL="457200">
              <a:spcBef>
                <a:spcPts val="0"/>
              </a:spcBef>
              <a:buClr>
                <a:schemeClr val="dk1"/>
              </a:buClr>
              <a:buSzPct val="100000"/>
              <a:buFont typeface="Arial"/>
              <a:buChar char="●"/>
            </a:pPr>
            <a:r>
              <a:rPr lang="en"/>
              <a:t>iTerm is a nicer version of Terminal</a:t>
            </a:r>
          </a:p>
        </p:txBody>
      </p:sp>
      <p:pic>
        <p:nvPicPr>
          <p:cNvPr id="62" name="Shape 62"/>
          <p:cNvPicPr preferRelativeResize="0"/>
          <p:nvPr/>
        </p:nvPicPr>
        <p:blipFill>
          <a:blip r:embed="rId3">
            <a:alphaModFix/>
          </a:blip>
          <a:stretch>
            <a:fillRect/>
          </a:stretch>
        </p:blipFill>
        <p:spPr>
          <a:xfrm>
            <a:off x="6469125" y="1885950"/>
            <a:ext cx="1371600" cy="13716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IPython</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It’s a more feature-rich substitute for the Python shell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IPython - View Docstring</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5454"/>
              </a:lnSpc>
              <a:spcBef>
                <a:spcPts val="1200"/>
              </a:spcBef>
              <a:spcAft>
                <a:spcPts val="2400"/>
              </a:spcAft>
              <a:buNone/>
            </a:pPr>
            <a:r>
              <a:rPr lang="en" sz="1400">
                <a:solidFill>
                  <a:srgbClr val="333333"/>
                </a:solidFill>
                <a:latin typeface="Verdana"/>
                <a:ea typeface="Verdana"/>
                <a:cs typeface="Verdana"/>
                <a:sym typeface="Verdana"/>
              </a:rPr>
              <a:t>View the docstring for any python object using ?object, this is a shortcut for help(obj).</a:t>
            </a:r>
          </a:p>
          <a:p>
            <a:pPr lvl="0" rtl="0">
              <a:lnSpc>
                <a:spcPct val="145000"/>
              </a:lnSpc>
              <a:spcBef>
                <a:spcPts val="0"/>
              </a:spcBef>
              <a:spcAft>
                <a:spcPts val="2400"/>
              </a:spcAft>
              <a:buNone/>
            </a:pPr>
            <a:r>
              <a:rPr lang="en" sz="1400">
                <a:solidFill>
                  <a:srgbClr val="0000FF"/>
                </a:solidFill>
                <a:latin typeface="Courier New"/>
                <a:ea typeface="Courier New"/>
                <a:cs typeface="Courier New"/>
                <a:sym typeface="Courier New"/>
              </a:rPr>
              <a:t>?In [5]:</a:t>
            </a:r>
            <a:r>
              <a:rPr lang="en" sz="1400">
                <a:solidFill>
                  <a:srgbClr val="333333"/>
                </a:solidFill>
                <a:latin typeface="Courier New"/>
                <a:ea typeface="Courier New"/>
                <a:cs typeface="Courier New"/>
                <a:sym typeface="Courier New"/>
              </a:rPr>
              <a:t> ?</a:t>
            </a:r>
            <a:r>
              <a:rPr lang="en" sz="1400">
                <a:solidFill>
                  <a:srgbClr val="0086B3"/>
                </a:solidFill>
                <a:latin typeface="Courier New"/>
                <a:ea typeface="Courier New"/>
                <a:cs typeface="Courier New"/>
                <a:sym typeface="Courier New"/>
              </a:rPr>
              <a:t>map</a:t>
            </a:r>
            <a:br>
              <a:rPr lang="en" sz="1400">
                <a:solidFill>
                  <a:srgbClr val="333333"/>
                </a:solidFill>
                <a:latin typeface="Courier New"/>
                <a:ea typeface="Courier New"/>
                <a:cs typeface="Courier New"/>
                <a:sym typeface="Courier New"/>
              </a:rPr>
            </a:br>
            <a:r>
              <a:rPr lang="en" sz="1400">
                <a:solidFill>
                  <a:srgbClr val="FF0000"/>
                </a:solidFill>
                <a:latin typeface="Courier New"/>
                <a:ea typeface="Courier New"/>
                <a:cs typeface="Courier New"/>
                <a:sym typeface="Courier New"/>
              </a:rPr>
              <a:t>Type: </a:t>
            </a:r>
            <a:r>
              <a:rPr lang="en" sz="1400">
                <a:solidFill>
                  <a:srgbClr val="333333"/>
                </a:solidFill>
                <a:latin typeface="Courier New"/>
                <a:ea typeface="Courier New"/>
                <a:cs typeface="Courier New"/>
                <a:sym typeface="Courier New"/>
              </a:rPr>
              <a:t>       builtin_function_or_method</a:t>
            </a:r>
            <a:br>
              <a:rPr lang="en" sz="1400">
                <a:solidFill>
                  <a:srgbClr val="333333"/>
                </a:solidFill>
                <a:latin typeface="Courier New"/>
                <a:ea typeface="Courier New"/>
                <a:cs typeface="Courier New"/>
                <a:sym typeface="Courier New"/>
              </a:rPr>
            </a:br>
            <a:r>
              <a:rPr lang="en" sz="1400">
                <a:solidFill>
                  <a:srgbClr val="FF0000"/>
                </a:solidFill>
                <a:latin typeface="Courier New"/>
                <a:ea typeface="Courier New"/>
                <a:cs typeface="Courier New"/>
                <a:sym typeface="Courier New"/>
              </a:rPr>
              <a:t>String form: </a:t>
            </a:r>
            <a:r>
              <a:rPr lang="en" sz="1400">
                <a:solidFill>
                  <a:srgbClr val="A71D5D"/>
                </a:solidFill>
                <a:latin typeface="Courier New"/>
                <a:ea typeface="Courier New"/>
                <a:cs typeface="Courier New"/>
                <a:sym typeface="Courier New"/>
              </a:rPr>
              <a:t>&lt;</a:t>
            </a:r>
            <a:r>
              <a:rPr lang="en" sz="1400">
                <a:solidFill>
                  <a:srgbClr val="333333"/>
                </a:solidFill>
                <a:latin typeface="Courier New"/>
                <a:ea typeface="Courier New"/>
                <a:cs typeface="Courier New"/>
                <a:sym typeface="Courier New"/>
              </a:rPr>
              <a:t>built</a:t>
            </a:r>
            <a:r>
              <a:rPr lang="en" sz="1400">
                <a:solidFill>
                  <a:srgbClr val="A71D5D"/>
                </a:solidFill>
                <a:latin typeface="Courier New"/>
                <a:ea typeface="Courier New"/>
                <a:cs typeface="Courier New"/>
                <a:sym typeface="Courier New"/>
              </a:rPr>
              <a:t>-in</a:t>
            </a:r>
            <a:r>
              <a:rPr lang="en" sz="1400">
                <a:solidFill>
                  <a:srgbClr val="333333"/>
                </a:solidFill>
                <a:latin typeface="Courier New"/>
                <a:ea typeface="Courier New"/>
                <a:cs typeface="Courier New"/>
                <a:sym typeface="Courier New"/>
              </a:rPr>
              <a:t> function </a:t>
            </a:r>
            <a:r>
              <a:rPr lang="en" sz="1400">
                <a:solidFill>
                  <a:srgbClr val="0086B3"/>
                </a:solidFill>
                <a:latin typeface="Courier New"/>
                <a:ea typeface="Courier New"/>
                <a:cs typeface="Courier New"/>
                <a:sym typeface="Courier New"/>
              </a:rPr>
              <a:t>map</a:t>
            </a:r>
            <a:r>
              <a:rPr lang="en" sz="1400">
                <a:solidFill>
                  <a:srgbClr val="A71D5D"/>
                </a:solidFill>
                <a:latin typeface="Courier New"/>
                <a:ea typeface="Courier New"/>
                <a:cs typeface="Courier New"/>
                <a:sym typeface="Courier New"/>
              </a:rPr>
              <a:t>&gt;</a:t>
            </a:r>
            <a:br>
              <a:rPr lang="en" sz="1400">
                <a:solidFill>
                  <a:srgbClr val="333333"/>
                </a:solidFill>
                <a:latin typeface="Courier New"/>
                <a:ea typeface="Courier New"/>
                <a:cs typeface="Courier New"/>
                <a:sym typeface="Courier New"/>
              </a:rPr>
            </a:br>
            <a:r>
              <a:rPr lang="en" sz="1400">
                <a:solidFill>
                  <a:srgbClr val="FF0000"/>
                </a:solidFill>
                <a:latin typeface="Courier New"/>
                <a:ea typeface="Courier New"/>
                <a:cs typeface="Courier New"/>
                <a:sym typeface="Courier New"/>
              </a:rPr>
              <a:t>Namespace:</a:t>
            </a:r>
            <a:r>
              <a:rPr lang="en" sz="1400">
                <a:solidFill>
                  <a:srgbClr val="333333"/>
                </a:solidFill>
                <a:latin typeface="Courier New"/>
                <a:ea typeface="Courier New"/>
                <a:cs typeface="Courier New"/>
                <a:sym typeface="Courier New"/>
              </a:rPr>
              <a:t>   Python builtin</a:t>
            </a:r>
            <a:br>
              <a:rPr lang="en" sz="1400">
                <a:solidFill>
                  <a:srgbClr val="333333"/>
                </a:solidFill>
                <a:latin typeface="Courier New"/>
                <a:ea typeface="Courier New"/>
                <a:cs typeface="Courier New"/>
                <a:sym typeface="Courier New"/>
              </a:rPr>
            </a:br>
            <a:r>
              <a:rPr lang="en" sz="1400">
                <a:solidFill>
                  <a:srgbClr val="FF0000"/>
                </a:solidFill>
                <a:latin typeface="Courier New"/>
                <a:ea typeface="Courier New"/>
                <a:cs typeface="Courier New"/>
                <a:sym typeface="Courier New"/>
              </a:rPr>
              <a:t>Docstring:</a:t>
            </a:r>
            <a:br>
              <a:rPr lang="en" sz="1400">
                <a:solidFill>
                  <a:srgbClr val="333333"/>
                </a:solidFill>
                <a:latin typeface="Courier New"/>
                <a:ea typeface="Courier New"/>
                <a:cs typeface="Courier New"/>
                <a:sym typeface="Courier New"/>
              </a:rPr>
            </a:br>
            <a:r>
              <a:rPr lang="en" sz="1400">
                <a:solidFill>
                  <a:srgbClr val="0086B3"/>
                </a:solidFill>
                <a:latin typeface="Courier New"/>
                <a:ea typeface="Courier New"/>
                <a:cs typeface="Courier New"/>
                <a:sym typeface="Courier New"/>
              </a:rPr>
              <a:t>map</a:t>
            </a:r>
            <a:r>
              <a:rPr lang="en" sz="1400">
                <a:solidFill>
                  <a:srgbClr val="333333"/>
                </a:solidFill>
                <a:latin typeface="Courier New"/>
                <a:ea typeface="Courier New"/>
                <a:cs typeface="Courier New"/>
                <a:sym typeface="Courier New"/>
              </a:rPr>
              <a:t>(function, sequence[, sequence, ...]) </a:t>
            </a:r>
            <a:r>
              <a:rPr lang="en" sz="1400">
                <a:solidFill>
                  <a:srgbClr val="A71D5D"/>
                </a:solidFill>
                <a:latin typeface="Courier New"/>
                <a:ea typeface="Courier New"/>
                <a:cs typeface="Courier New"/>
                <a:sym typeface="Courier New"/>
              </a:rPr>
              <a:t>-&gt;</a:t>
            </a:r>
            <a:r>
              <a:rPr lang="en" sz="1400">
                <a:solidFill>
                  <a:srgbClr val="333333"/>
                </a:solidFill>
                <a:latin typeface="Courier New"/>
                <a:ea typeface="Courier New"/>
                <a:cs typeface="Courier New"/>
                <a:sym typeface="Courier New"/>
              </a:rPr>
              <a:t> </a:t>
            </a:r>
            <a:r>
              <a:rPr lang="en" sz="1400">
                <a:solidFill>
                  <a:srgbClr val="0086B3"/>
                </a:solidFill>
                <a:latin typeface="Courier New"/>
                <a:ea typeface="Courier New"/>
                <a:cs typeface="Courier New"/>
                <a:sym typeface="Courier New"/>
              </a:rPr>
              <a:t>list</a:t>
            </a:r>
            <a:br>
              <a:rPr lang="en" sz="1400">
                <a:solidFill>
                  <a:srgbClr val="333333"/>
                </a:solidFill>
                <a:latin typeface="Courier New"/>
                <a:ea typeface="Courier New"/>
                <a:cs typeface="Courier New"/>
                <a:sym typeface="Courier New"/>
              </a:rPr>
            </a:br>
            <a:br>
              <a:rPr lang="en" sz="1400">
                <a:solidFill>
                  <a:srgbClr val="333333"/>
                </a:solidFill>
                <a:latin typeface="Courier New"/>
                <a:ea typeface="Courier New"/>
                <a:cs typeface="Courier New"/>
                <a:sym typeface="Courier New"/>
              </a:rPr>
            </a:br>
            <a:r>
              <a:rPr lang="en" sz="1400">
                <a:solidFill>
                  <a:srgbClr val="333333"/>
                </a:solidFill>
                <a:latin typeface="Courier New"/>
                <a:ea typeface="Courier New"/>
                <a:cs typeface="Courier New"/>
                <a:sym typeface="Courier New"/>
              </a:rPr>
              <a:t>Return a </a:t>
            </a:r>
            <a:r>
              <a:rPr lang="en" sz="1400">
                <a:solidFill>
                  <a:srgbClr val="0086B3"/>
                </a:solidFill>
                <a:latin typeface="Courier New"/>
                <a:ea typeface="Courier New"/>
                <a:cs typeface="Courier New"/>
                <a:sym typeface="Courier New"/>
              </a:rPr>
              <a:t>list</a:t>
            </a:r>
            <a:r>
              <a:rPr lang="en" sz="1400">
                <a:solidFill>
                  <a:srgbClr val="333333"/>
                </a:solidFill>
                <a:latin typeface="Courier New"/>
                <a:ea typeface="Courier New"/>
                <a:cs typeface="Courier New"/>
                <a:sym typeface="Courier New"/>
              </a:rPr>
              <a:t> of the results of applying the function to the items of...</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IPython - tab completion</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5000"/>
              </a:lnSpc>
              <a:spcBef>
                <a:spcPts val="0"/>
              </a:spcBef>
              <a:buClr>
                <a:schemeClr val="dk1"/>
              </a:buClr>
              <a:buSzPct val="73333"/>
              <a:buFont typeface="Arial"/>
              <a:buNone/>
            </a:pPr>
            <a:r>
              <a:rPr lang="en" sz="1500">
                <a:solidFill>
                  <a:srgbClr val="333333"/>
                </a:solidFill>
                <a:latin typeface="Courier New"/>
                <a:ea typeface="Courier New"/>
                <a:cs typeface="Courier New"/>
                <a:sym typeface="Courier New"/>
              </a:rPr>
              <a:t>In [</a:t>
            </a:r>
            <a:r>
              <a:rPr lang="en" sz="1500">
                <a:solidFill>
                  <a:srgbClr val="0086B3"/>
                </a:solidFill>
                <a:latin typeface="Courier New"/>
                <a:ea typeface="Courier New"/>
                <a:cs typeface="Courier New"/>
                <a:sym typeface="Courier New"/>
              </a:rPr>
              <a:t>8</a:t>
            </a:r>
            <a:r>
              <a:rPr lang="en" sz="1500">
                <a:solidFill>
                  <a:srgbClr val="333333"/>
                </a:solidFill>
                <a:latin typeface="Courier New"/>
                <a:ea typeface="Courier New"/>
                <a:cs typeface="Courier New"/>
                <a:sym typeface="Courier New"/>
              </a:rPr>
              <a:t>]: ma </a:t>
            </a:r>
            <a:r>
              <a:rPr lang="en" sz="1500">
                <a:solidFill>
                  <a:srgbClr val="969896"/>
                </a:solidFill>
                <a:latin typeface="Courier New"/>
                <a:ea typeface="Courier New"/>
                <a:cs typeface="Courier New"/>
                <a:sym typeface="Courier New"/>
              </a:rPr>
              <a:t>#Press tab...</a:t>
            </a:r>
            <a:br>
              <a:rPr lang="en" sz="1500">
                <a:solidFill>
                  <a:srgbClr val="333333"/>
                </a:solidFill>
                <a:latin typeface="Courier New"/>
                <a:ea typeface="Courier New"/>
                <a:cs typeface="Courier New"/>
                <a:sym typeface="Courier New"/>
              </a:rPr>
            </a:br>
            <a:r>
              <a:rPr lang="en" sz="1500">
                <a:solidFill>
                  <a:srgbClr val="A71D5D"/>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macro       </a:t>
            </a:r>
            <a:r>
              <a:rPr lang="en" sz="1500">
                <a:solidFill>
                  <a:srgbClr val="A71D5D"/>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magic       </a:t>
            </a:r>
            <a:r>
              <a:rPr lang="en" sz="1500">
                <a:solidFill>
                  <a:srgbClr val="A71D5D"/>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man         </a:t>
            </a:r>
            <a:r>
              <a:rPr lang="en" sz="1500">
                <a:solidFill>
                  <a:srgbClr val="A71D5D"/>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matplotlib  </a:t>
            </a:r>
            <a:r>
              <a:rPr lang="en" sz="1500">
                <a:solidFill>
                  <a:srgbClr val="0086B3"/>
                </a:solidFill>
                <a:latin typeface="Courier New"/>
                <a:ea typeface="Courier New"/>
                <a:cs typeface="Courier New"/>
                <a:sym typeface="Courier New"/>
              </a:rPr>
              <a:t>map</a:t>
            </a:r>
            <a:r>
              <a:rPr lang="en" sz="1500">
                <a:solidFill>
                  <a:srgbClr val="333333"/>
                </a:solidFill>
                <a:latin typeface="Courier New"/>
                <a:ea typeface="Courier New"/>
                <a:cs typeface="Courier New"/>
                <a:sym typeface="Courier New"/>
              </a:rPr>
              <a:t>          </a:t>
            </a:r>
            <a:r>
              <a:rPr lang="en" sz="1500">
                <a:solidFill>
                  <a:srgbClr val="0086B3"/>
                </a:solidFill>
                <a:latin typeface="Courier New"/>
                <a:ea typeface="Courier New"/>
                <a:cs typeface="Courier New"/>
                <a:sym typeface="Courier New"/>
              </a:rPr>
              <a:t>max</a:t>
            </a:r>
          </a:p>
          <a:p>
            <a:pPr>
              <a:spcBef>
                <a:spcPts val="0"/>
              </a:spcBef>
              <a:buNone/>
            </a:pPr>
            <a:r>
              <a:t/>
            </a:r>
            <a:endParaRPr sz="1500">
              <a:latin typeface="Courier New"/>
              <a:ea typeface="Courier New"/>
              <a:cs typeface="Courier New"/>
              <a:sym typeface="Courier New"/>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IPython - access previous results</a:t>
            </a: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45454"/>
              </a:lnSpc>
              <a:spcBef>
                <a:spcPts val="1200"/>
              </a:spcBef>
              <a:spcAft>
                <a:spcPts val="2400"/>
              </a:spcAft>
              <a:buNone/>
            </a:pPr>
            <a:r>
              <a:rPr lang="en" sz="1400">
                <a:solidFill>
                  <a:srgbClr val="333333"/>
                </a:solidFill>
                <a:latin typeface="Verdana"/>
                <a:ea typeface="Verdana"/>
                <a:cs typeface="Verdana"/>
                <a:sym typeface="Verdana"/>
              </a:rPr>
              <a:t>Use _ for a variable containing the result of the last executed command:</a:t>
            </a:r>
          </a:p>
          <a:p>
            <a:pPr indent="0" lvl="0" marL="914400" rtl="0">
              <a:lnSpc>
                <a:spcPct val="145000"/>
              </a:lnSpc>
              <a:spcBef>
                <a:spcPts val="0"/>
              </a:spcBef>
              <a:spcAft>
                <a:spcPts val="2400"/>
              </a:spcAft>
              <a:buNone/>
            </a:pPr>
            <a:r>
              <a:rPr lang="en" sz="1200">
                <a:solidFill>
                  <a:srgbClr val="333333"/>
                </a:solidFill>
                <a:latin typeface="Courier New"/>
                <a:ea typeface="Courier New"/>
                <a:cs typeface="Courier New"/>
                <a:sym typeface="Courier New"/>
              </a:rPr>
              <a:t>In [</a:t>
            </a:r>
            <a:r>
              <a:rPr lang="en" sz="1200">
                <a:solidFill>
                  <a:srgbClr val="0086B3"/>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0086B3"/>
                </a:solidFill>
                <a:latin typeface="Courier New"/>
                <a:ea typeface="Courier New"/>
                <a:cs typeface="Courier New"/>
                <a:sym typeface="Courier New"/>
              </a:rPr>
              <a:t>9</a:t>
            </a:r>
            <a:r>
              <a:rPr lang="en" sz="1200">
                <a:solidFill>
                  <a:srgbClr val="333333"/>
                </a:solidFill>
                <a:latin typeface="Courier New"/>
                <a:ea typeface="Courier New"/>
                <a:cs typeface="Courier New"/>
                <a:sym typeface="Courier New"/>
              </a:rPr>
              <a:t> </a:t>
            </a:r>
            <a:r>
              <a:rPr lang="en" sz="1200">
                <a:solidFill>
                  <a:srgbClr val="A71D5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a:t>
            </a:r>
            <a:r>
              <a:rPr lang="en" sz="1200">
                <a:solidFill>
                  <a:srgbClr val="0086B3"/>
                </a:solidFill>
                <a:latin typeface="Courier New"/>
                <a:ea typeface="Courier New"/>
                <a:cs typeface="Courier New"/>
                <a:sym typeface="Courier New"/>
              </a:rPr>
              <a:t>54</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Out[</a:t>
            </a:r>
            <a:r>
              <a:rPr lang="en" sz="1200">
                <a:solidFill>
                  <a:srgbClr val="0086B3"/>
                </a:solidFill>
                <a:latin typeface="Courier New"/>
                <a:ea typeface="Courier New"/>
                <a:cs typeface="Courier New"/>
                <a:sym typeface="Courier New"/>
              </a:rPr>
              <a:t>1</a:t>
            </a:r>
            <a:r>
              <a:rPr lang="en" sz="1200">
                <a:solidFill>
                  <a:srgbClr val="333333"/>
                </a:solidFill>
                <a:latin typeface="Courier New"/>
                <a:ea typeface="Courier New"/>
                <a:cs typeface="Courier New"/>
                <a:sym typeface="Courier New"/>
              </a:rPr>
              <a:t>]: </a:t>
            </a:r>
            <a:r>
              <a:rPr lang="en" sz="1200">
                <a:solidFill>
                  <a:srgbClr val="0086B3"/>
                </a:solidFill>
                <a:latin typeface="Courier New"/>
                <a:ea typeface="Courier New"/>
                <a:cs typeface="Courier New"/>
                <a:sym typeface="Courier New"/>
              </a:rPr>
              <a:t>486</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In [</a:t>
            </a:r>
            <a:r>
              <a:rPr lang="en" sz="1200">
                <a:solidFill>
                  <a:srgbClr val="0086B3"/>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_</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Out[</a:t>
            </a:r>
            <a:r>
              <a:rPr lang="en" sz="1200">
                <a:solidFill>
                  <a:srgbClr val="0086B3"/>
                </a:solidFill>
                <a:latin typeface="Courier New"/>
                <a:ea typeface="Courier New"/>
                <a:cs typeface="Courier New"/>
                <a:sym typeface="Courier New"/>
              </a:rPr>
              <a:t>2</a:t>
            </a:r>
            <a:r>
              <a:rPr lang="en" sz="1200">
                <a:solidFill>
                  <a:srgbClr val="333333"/>
                </a:solidFill>
                <a:latin typeface="Courier New"/>
                <a:ea typeface="Courier New"/>
                <a:cs typeface="Courier New"/>
                <a:sym typeface="Courier New"/>
              </a:rPr>
              <a:t>]: </a:t>
            </a:r>
            <a:r>
              <a:rPr lang="en" sz="1200">
                <a:solidFill>
                  <a:srgbClr val="0086B3"/>
                </a:solidFill>
                <a:latin typeface="Courier New"/>
                <a:ea typeface="Courier New"/>
                <a:cs typeface="Courier New"/>
                <a:sym typeface="Courier New"/>
              </a:rPr>
              <a:t>486</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In [</a:t>
            </a:r>
            <a:r>
              <a:rPr lang="en" sz="1200">
                <a:solidFill>
                  <a:srgbClr val="0086B3"/>
                </a:solidFill>
                <a:latin typeface="Courier New"/>
                <a:ea typeface="Courier New"/>
                <a:cs typeface="Courier New"/>
                <a:sym typeface="Courier New"/>
              </a:rPr>
              <a:t>3</a:t>
            </a:r>
            <a:r>
              <a:rPr lang="en" sz="1200">
                <a:solidFill>
                  <a:srgbClr val="333333"/>
                </a:solidFill>
                <a:latin typeface="Courier New"/>
                <a:ea typeface="Courier New"/>
                <a:cs typeface="Courier New"/>
                <a:sym typeface="Courier New"/>
              </a:rPr>
              <a:t>]: x </a:t>
            </a:r>
            <a:r>
              <a:rPr lang="en" sz="1200">
                <a:solidFill>
                  <a:srgbClr val="A71D5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 _</a:t>
            </a:r>
            <a:br>
              <a:rPr lang="en" sz="1200">
                <a:solidFill>
                  <a:srgbClr val="333333"/>
                </a:solidFill>
                <a:latin typeface="Courier New"/>
                <a:ea typeface="Courier New"/>
                <a:cs typeface="Courier New"/>
                <a:sym typeface="Courier New"/>
              </a:rPr>
            </a:b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In [</a:t>
            </a:r>
            <a:r>
              <a:rPr lang="en" sz="1200">
                <a:solidFill>
                  <a:srgbClr val="0086B3"/>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x</a:t>
            </a:r>
            <a:br>
              <a:rPr lang="en" sz="1200">
                <a:solidFill>
                  <a:srgbClr val="333333"/>
                </a:solidFill>
                <a:latin typeface="Courier New"/>
                <a:ea typeface="Courier New"/>
                <a:cs typeface="Courier New"/>
                <a:sym typeface="Courier New"/>
              </a:rPr>
            </a:br>
            <a:r>
              <a:rPr lang="en" sz="1200">
                <a:solidFill>
                  <a:srgbClr val="333333"/>
                </a:solidFill>
                <a:latin typeface="Courier New"/>
                <a:ea typeface="Courier New"/>
                <a:cs typeface="Courier New"/>
                <a:sym typeface="Courier New"/>
              </a:rPr>
              <a:t>Out[</a:t>
            </a:r>
            <a:r>
              <a:rPr lang="en" sz="1200">
                <a:solidFill>
                  <a:srgbClr val="0086B3"/>
                </a:solidFill>
                <a:latin typeface="Courier New"/>
                <a:ea typeface="Courier New"/>
                <a:cs typeface="Courier New"/>
                <a:sym typeface="Courier New"/>
              </a:rPr>
              <a:t>4</a:t>
            </a:r>
            <a:r>
              <a:rPr lang="en" sz="1200">
                <a:solidFill>
                  <a:srgbClr val="333333"/>
                </a:solidFill>
                <a:latin typeface="Courier New"/>
                <a:ea typeface="Courier New"/>
                <a:cs typeface="Courier New"/>
                <a:sym typeface="Courier New"/>
              </a:rPr>
              <a:t>]: </a:t>
            </a:r>
            <a:r>
              <a:rPr lang="en" sz="1200">
                <a:solidFill>
                  <a:srgbClr val="0086B3"/>
                </a:solidFill>
                <a:latin typeface="Courier New"/>
                <a:ea typeface="Courier New"/>
                <a:cs typeface="Courier New"/>
                <a:sym typeface="Courier New"/>
              </a:rPr>
              <a:t>486</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