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Great Vibe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024">
          <p15:clr>
            <a:srgbClr val="747775"/>
          </p15:clr>
        </p15:guide>
        <p15:guide id="2" orient="horz" pos="504">
          <p15:clr>
            <a:srgbClr val="747775"/>
          </p15:clr>
        </p15:guide>
        <p15:guide id="3" pos="2592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ooke Bentley" initials="" lastIdx="3" clrIdx="0"/>
  <p:cmAuthor id="1" name="Matthew Copello" initials="" lastIdx="7" clrIdx="1"/>
  <p:cmAuthor id="2" name="github email" initials="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3024"/>
        <p:guide orient="horz" pos="504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3T00:59:58.703" idx="1">
    <p:pos x="6000" y="0"/>
    <p:text>Brooke 1-2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17:56.398" idx="2">
    <p:pos x="6000" y="0"/>
    <p:text>Toyin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02.745" idx="3">
    <p:pos x="6000" y="0"/>
    <p:text>Toyin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08.533" idx="4">
    <p:pos x="6000" y="0"/>
    <p:text>Toyin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15.295" idx="5">
    <p:pos x="6000" y="0"/>
    <p:text>Toyin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3:20.023" idx="6">
    <p:pos x="6000" y="0"/>
    <p:text>Toyin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32:40.442" idx="7">
    <p:pos x="6000" y="0"/>
    <p:text>Camilla</p:tex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29:54.415" idx="8">
    <p:pos x="6000" y="0"/>
    <p:text>Camilla</p:tex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2T00:50:05.875" idx="3">
    <p:pos x="6000" y="0"/>
    <p:text>We can add the link to the website here :)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7-13T01:00:08.192" idx="2">
    <p:pos x="6000" y="0"/>
    <p:text>Brooke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1:06.963" idx="2">
    <p:pos x="6000" y="100"/>
    <p:text>matthew</p:text>
  </p:cm>
  <p:cm authorId="1" dt="2023-07-13T20:47:45.917" idx="1">
    <p:pos x="6000" y="0"/>
    <p:text>made edits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1:45.526" idx="3">
    <p:pos x="6000" y="0"/>
    <p:text>luis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04.304" idx="4">
    <p:pos x="6000" y="0"/>
    <p:text>luis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20.293" idx="5">
    <p:pos x="6000" y="0"/>
    <p:text>ram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25.087" idx="6">
    <p:pos x="6000" y="0"/>
    <p:text>ram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3T01:02:28.833" idx="7">
    <p:pos x="6000" y="0"/>
    <p:text>ram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12T00:17:48.992" idx="1">
    <p:pos x="6000" y="0"/>
    <p:text>Toyin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49edc82c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49edc82c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4c1fd699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4c1fd699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4c1fd699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4c1fd699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c1fd699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4c1fd699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ab1ae4b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ab1ae4b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c1fd699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4c1fd699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ab1ae4b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ab1ae4b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c1fd699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4c1fd699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c1fd6991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4c1fd6991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8e51e3f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8e51e3f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49edc82c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49edc82c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4c1fd699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4c1fd699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49edc82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49edc82c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7da7a3942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7da7a3942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921f12c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921f12c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each feature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wines have different chemistry makeup than “bad” wine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quality score, unlike previous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**We all hear the ways people describe wines, fruity, sweet, etc, but what ona chemical basis makes a good/bad wine? We are looking to utilize a dataset that scientifically explored wine by testing for ph, various acidities, and sugars to predict the quality of the wine.**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Vihno Verde wines: objective measurements, collected from the same grape varietal but from different wines. Dataset is a combination of objective and subjective (quality)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9edc82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9edc82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each feature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wines have different chemistry makeup than “bad” wine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 quality score, unlike previous models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**We all hear the ways people describe wines, fruity, sweet, etc, but what ona chemical basis makes a good/bad wine? We are looking to utilize a dataset that scientifically explored wine by testing for ph, various acidities, and sugars to predict the quality of the wine.**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Vihno Verde wines: objective measurements, collected from the same grape varietal but from different wines. Dataset is a combination of objective and subjective (quality)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9edc82c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49edc82c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7da7a3942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7da7a3942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da7a3942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da7a3942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4c1fd69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4c1fd69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all features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49edc82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49edc82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limitation with the data - not a lot of variety. Don’t have dataset that has good, bad and decent wines. No wines are rated a 10 in either dataset. White wine has 9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learning- higher quality = higher abv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datasets/uciml/red-wine-quality-cortez-et-al-2009" TargetMode="External"/><Relationship Id="rId5" Type="http://schemas.openxmlformats.org/officeDocument/2006/relationships/hyperlink" Target="https://www.kaggle.com/datasets/yasserh/wine-quality-dataset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lanahartman.github.io/project4_teamStark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asserh/wine-quality-dataset" TargetMode="External"/><Relationship Id="rId7" Type="http://schemas.openxmlformats.org/officeDocument/2006/relationships/hyperlink" Target="https://winefolly.com/tips/wine-sweetness-char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inefolly.com/deep-dive/understanding-acidity-in-wine/" TargetMode="External"/><Relationship Id="rId5" Type="http://schemas.openxmlformats.org/officeDocument/2006/relationships/hyperlink" Target="https://www.kaggle.com/code/navdeepjakhar/red-wine-quality-prediction#Best-performing-model" TargetMode="External"/><Relationship Id="rId4" Type="http://schemas.openxmlformats.org/officeDocument/2006/relationships/hyperlink" Target="https://www.kaggle.com/code/samarpanpandey/red-wine-quality-extensive-eda-linear-rf#Data-Model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9350" y="3340475"/>
            <a:ext cx="39348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0000"/>
                </a:solidFill>
              </a:rPr>
              <a:t>Team Stark</a:t>
            </a:r>
            <a:endParaRPr sz="144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40">
                <a:solidFill>
                  <a:srgbClr val="000000"/>
                </a:solidFill>
              </a:rPr>
              <a:t>Toyin Olaye, Camilla Inhapim, Jessica Hartman, Ramnath Gowrishankar, Matthew Copello, Luis Aguayo, Brooke Bentley</a:t>
            </a:r>
            <a:endParaRPr sz="144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5675" y="468925"/>
            <a:ext cx="47640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/>
              <a:t>Becoming a Wine Enthusiast: </a:t>
            </a:r>
            <a:endParaRPr sz="3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 Discussion of Quality in Red Vinho Verde Wines</a:t>
            </a:r>
            <a:r>
              <a:rPr lang="en" sz="3800" b="1"/>
              <a:t>  </a:t>
            </a:r>
            <a:endParaRPr sz="3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044650"/>
            <a:ext cx="30141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1</a:t>
            </a:r>
            <a:r>
              <a:rPr lang="en" sz="1600">
                <a:solidFill>
                  <a:schemeClr val="dk1"/>
                </a:solidFill>
              </a:rPr>
              <a:t>: Preprocessing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75" y="1757973"/>
            <a:ext cx="7411849" cy="30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9725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 u="sng">
                <a:solidFill>
                  <a:schemeClr val="dk1"/>
                </a:solidFill>
              </a:rPr>
              <a:t>Step 2:</a:t>
            </a:r>
            <a:r>
              <a:rPr lang="en" sz="1600">
                <a:solidFill>
                  <a:schemeClr val="dk1"/>
                </a:solidFill>
              </a:rPr>
              <a:t> Exploratory Data analysis 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950" y="1726275"/>
            <a:ext cx="6088099" cy="316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249600"/>
            <a:ext cx="85206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3</a:t>
            </a:r>
            <a:r>
              <a:rPr lang="en" sz="1600">
                <a:solidFill>
                  <a:schemeClr val="dk1"/>
                </a:solidFill>
              </a:rPr>
              <a:t>: Choosing a Model: Random Forest Model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4:</a:t>
            </a:r>
            <a:r>
              <a:rPr lang="en" sz="1600">
                <a:solidFill>
                  <a:schemeClr val="dk1"/>
                </a:solidFill>
              </a:rPr>
              <a:t> Training and Testing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00" y="1973900"/>
            <a:ext cx="8231101" cy="315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56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74400" y="928700"/>
            <a:ext cx="8395200" cy="10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5</a:t>
            </a:r>
            <a:r>
              <a:rPr lang="en" sz="1600">
                <a:solidFill>
                  <a:schemeClr val="dk1"/>
                </a:solidFill>
              </a:rPr>
              <a:t>: Evaluating the Model: 67.50% Red Wine</a:t>
            </a:r>
            <a:r>
              <a:rPr lang="en" sz="2357">
                <a:solidFill>
                  <a:schemeClr val="dk1"/>
                </a:solidFill>
              </a:rPr>
              <a:t> </a:t>
            </a:r>
            <a:endParaRPr sz="2357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25" y="1745725"/>
            <a:ext cx="7053950" cy="31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29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061575"/>
            <a:ext cx="8520600" cy="12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5 Cont.</a:t>
            </a:r>
            <a:r>
              <a:rPr lang="en" sz="1600">
                <a:solidFill>
                  <a:schemeClr val="dk1"/>
                </a:solidFill>
              </a:rPr>
              <a:t>: Evaluating the Model: 58.26% White Wine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75" y="1637201"/>
            <a:ext cx="7466449" cy="30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9117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6</a:t>
            </a:r>
            <a:r>
              <a:rPr lang="en" sz="1600">
                <a:solidFill>
                  <a:schemeClr val="dk1"/>
                </a:solidFill>
              </a:rPr>
              <a:t>: Feature Importances for Red Wine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88" y="1660150"/>
            <a:ext cx="5252024" cy="333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962" y="1519675"/>
            <a:ext cx="5680074" cy="3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3329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7 Cont.</a:t>
            </a:r>
            <a:r>
              <a:rPr lang="en" sz="1600">
                <a:solidFill>
                  <a:schemeClr val="dk1"/>
                </a:solidFill>
              </a:rPr>
              <a:t>: Feature Importances for White Wine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57725" y="125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8</a:t>
            </a:r>
            <a:r>
              <a:rPr lang="en" sz="1600">
                <a:solidFill>
                  <a:schemeClr val="dk1"/>
                </a:solidFill>
              </a:rPr>
              <a:t>: Making Predictions: User Prompt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413000"/>
            <a:ext cx="65532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41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9</a:t>
            </a:r>
            <a:r>
              <a:rPr lang="en" sz="1600">
                <a:solidFill>
                  <a:schemeClr val="dk1"/>
                </a:solidFill>
              </a:rPr>
              <a:t>: Resampling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79" name="Google Shape;179;p30"/>
          <p:cNvGrpSpPr/>
          <p:nvPr/>
        </p:nvGrpSpPr>
        <p:grpSpPr>
          <a:xfrm>
            <a:off x="4416823" y="1672923"/>
            <a:ext cx="3836300" cy="2514944"/>
            <a:chOff x="4939950" y="865325"/>
            <a:chExt cx="3241213" cy="2084150"/>
          </a:xfrm>
        </p:grpSpPr>
        <p:pic>
          <p:nvPicPr>
            <p:cNvPr id="180" name="Google Shape;180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9950" y="865325"/>
              <a:ext cx="3241213" cy="2084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30"/>
            <p:cNvSpPr/>
            <p:nvPr/>
          </p:nvSpPr>
          <p:spPr>
            <a:xfrm>
              <a:off x="7257275" y="1366350"/>
              <a:ext cx="351000" cy="494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50" y="1672924"/>
            <a:ext cx="3836350" cy="251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/>
          <p:nvPr/>
        </p:nvSpPr>
        <p:spPr>
          <a:xfrm>
            <a:off x="3895450" y="2824500"/>
            <a:ext cx="1195200" cy="21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2955184" y="2273710"/>
            <a:ext cx="415500" cy="59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18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Step 10:</a:t>
            </a:r>
            <a:r>
              <a:rPr lang="en" sz="1600">
                <a:solidFill>
                  <a:schemeClr val="dk1"/>
                </a:solidFill>
              </a:rPr>
              <a:t> Hyperparameter tuning: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GridSearchCV 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950" y="1255625"/>
            <a:ext cx="5595000" cy="37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61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-2334" r="17126"/>
          <a:stretch/>
        </p:blipFill>
        <p:spPr>
          <a:xfrm>
            <a:off x="4306800" y="1869175"/>
            <a:ext cx="4525502" cy="314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1250"/>
            <a:ext cx="6127699" cy="8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58650" y="2804075"/>
            <a:ext cx="3920700" cy="1110300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https://www.kaggle.com/datasets/yasserh/wine-quality-dataset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https://www.kaggle.com/datasets/uciml/red-wine-quality-cortez-et-al-2009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6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280019">
            <a:off x="7209600" y="-233400"/>
            <a:ext cx="1918051" cy="19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Conclusions:</a:t>
            </a:r>
            <a:endParaRPr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Baseline accuracy: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93% for a binary classification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x MultiClassification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Parameter Tuning: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Dataset imbalanced:  subjectiveness of ratings 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Initial values were more efficient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Overfitting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475" y="1889475"/>
            <a:ext cx="4449599" cy="2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6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Want to become a </a:t>
            </a:r>
            <a:r>
              <a:rPr lang="en" sz="3100" i="1"/>
              <a:t>wine enthusiast?</a:t>
            </a:r>
            <a:endParaRPr sz="3100" i="1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hlinkClick r:id="rId3"/>
              </a:rPr>
              <a:t>Click here</a:t>
            </a:r>
            <a:r>
              <a:rPr lang="en" sz="2600" b="1"/>
              <a:t> </a:t>
            </a:r>
            <a:endParaRPr sz="2600" b="1"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1900"/>
            <a:ext cx="2510899" cy="30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1227100" y="4182025"/>
            <a:ext cx="6801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1">
                <a:solidFill>
                  <a:schemeClr val="dk1"/>
                </a:solidFill>
                <a:latin typeface="Great Vibes"/>
                <a:ea typeface="Great Vibes"/>
                <a:cs typeface="Great Vibes"/>
                <a:sym typeface="Great Vibes"/>
              </a:rPr>
              <a:t>Cheers!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https://www.kaggle.com/datasets/yasserh/wine-quality-dataset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https://www.kaggle.com/code/samarpanpandey/red-wine-quality-extensive-eda-linear-rf#Data-Modeling</a:t>
            </a:r>
            <a:r>
              <a:rPr lang="en"/>
              <a:t>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https://www.kaggle.com/code/navdeepjakhar/red-wine-quality-prediction#Best-performing-model</a:t>
            </a:r>
            <a:r>
              <a:rPr lang="en"/>
              <a:t>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https://www.kaggle.com/code/samarpanpandey/red-wine-quality-extensive-eda-linear-rf#Data-Modeling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https://www.kaggle.com/code/navdeepjakhar/red-wine-quality-prediction#Best-performing-model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Wine Chemistry Facts: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https://winefolly.com/deep-dive/understanding-acidity-in-wine/</a:t>
            </a:r>
            <a:r>
              <a:rPr lang="en"/>
              <a:t> 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https://winefolly.com/tips/wine-sweetness-chart/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3134321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000" y="799325"/>
            <a:ext cx="2733624" cy="35515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99800" y="1417925"/>
            <a:ext cx="41217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4800600" y="797400"/>
            <a:ext cx="41049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" sz="1450">
                <a:solidFill>
                  <a:srgbClr val="1D1C1D"/>
                </a:solidFill>
              </a:rPr>
              <a:t>Datasets were created using red and white wine samples made exclusively from the Vinho Verde grape</a:t>
            </a:r>
            <a:endParaRPr sz="145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45720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●"/>
            </a:pPr>
            <a:r>
              <a:rPr lang="en" sz="1450">
                <a:solidFill>
                  <a:srgbClr val="1D1C1D"/>
                </a:solidFill>
              </a:rPr>
              <a:t>Datasets contains:</a:t>
            </a:r>
            <a:endParaRPr sz="1450">
              <a:solidFill>
                <a:srgbClr val="1D1C1D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○"/>
            </a:pPr>
            <a:r>
              <a:rPr lang="en" sz="1450">
                <a:solidFill>
                  <a:srgbClr val="1D1C1D"/>
                </a:solidFill>
              </a:rPr>
              <a:t>“objective tests” </a:t>
            </a:r>
            <a:endParaRPr sz="1450">
              <a:solidFill>
                <a:srgbClr val="1D1C1D"/>
              </a:solidFill>
            </a:endParaRPr>
          </a:p>
          <a:p>
            <a:pPr marL="1371600" lvl="2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■"/>
            </a:pPr>
            <a:r>
              <a:rPr lang="en" sz="1450">
                <a:solidFill>
                  <a:srgbClr val="1D1C1D"/>
                </a:solidFill>
              </a:rPr>
              <a:t>(e.g., pH values)</a:t>
            </a:r>
            <a:endParaRPr sz="1450">
              <a:solidFill>
                <a:srgbClr val="1D1C1D"/>
              </a:solidFill>
            </a:endParaRPr>
          </a:p>
          <a:p>
            <a:pPr marL="914400" lvl="1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○"/>
            </a:pPr>
            <a:r>
              <a:rPr lang="en" sz="1450">
                <a:solidFill>
                  <a:srgbClr val="1D1C1D"/>
                </a:solidFill>
              </a:rPr>
              <a:t> “subjective tests” </a:t>
            </a:r>
            <a:endParaRPr sz="1450">
              <a:solidFill>
                <a:srgbClr val="1D1C1D"/>
              </a:solidFill>
            </a:endParaRPr>
          </a:p>
          <a:p>
            <a:pPr marL="1371600" lvl="2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Char char="■"/>
            </a:pPr>
            <a:r>
              <a:rPr lang="en" sz="1450">
                <a:solidFill>
                  <a:srgbClr val="1D1C1D"/>
                </a:solidFill>
              </a:rPr>
              <a:t>(sensory data from wine experts)</a:t>
            </a:r>
            <a:endParaRPr sz="1450">
              <a:solidFill>
                <a:srgbClr val="1D1C1D"/>
              </a:solidFill>
            </a:endParaRPr>
          </a:p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0" marR="76200" lvl="0" indent="0" algn="l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450">
                <a:solidFill>
                  <a:srgbClr val="1D1C1D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012800" y="945000"/>
            <a:ext cx="7118400" cy="32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rgbClr val="1D1C1D"/>
                </a:solidFill>
              </a:rPr>
              <a:t>Question</a:t>
            </a:r>
            <a:r>
              <a:rPr lang="en" sz="1450">
                <a:solidFill>
                  <a:srgbClr val="1D1C1D"/>
                </a:solidFill>
              </a:rPr>
              <a:t>: Restaurants are always looking for excellent wines to provide to their customers, but scientifically, what makes wine higher or lower in quality?</a:t>
            </a: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1D1C1D"/>
                </a:solidFill>
              </a:rPr>
              <a:t>Solution:</a:t>
            </a:r>
            <a:r>
              <a:rPr lang="en" sz="1450">
                <a:solidFill>
                  <a:srgbClr val="1D1C1D"/>
                </a:solidFill>
              </a:rPr>
              <a:t> We leveraged a dataset containing objective (physiochemical test) feature data to investigate wine quality &amp; implement a Random Forest Model tool. By using this tool, we can input various physicochemical values and output predicted wine quality. </a:t>
            </a: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i="1" u="sng">
                <a:solidFill>
                  <a:srgbClr val="1D1C1D"/>
                </a:solidFill>
              </a:rPr>
              <a:t>End User inputs:</a:t>
            </a:r>
            <a:r>
              <a:rPr lang="en" sz="1450">
                <a:solidFill>
                  <a:srgbClr val="1D1C1D"/>
                </a:solidFill>
              </a:rPr>
              <a:t> Acidity, pH, Residual Sugars, Density</a:t>
            </a:r>
            <a:endParaRPr sz="1450">
              <a:solidFill>
                <a:srgbClr val="1D1C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i="1" u="sng">
                <a:solidFill>
                  <a:srgbClr val="1D1C1D"/>
                </a:solidFill>
              </a:rPr>
              <a:t>End User Returns:</a:t>
            </a:r>
            <a:r>
              <a:rPr lang="en" sz="1450">
                <a:solidFill>
                  <a:srgbClr val="1D1C1D"/>
                </a:solidFill>
              </a:rPr>
              <a:t> Number between 0 (very bad) and 10 (very excellent)</a:t>
            </a:r>
            <a:endParaRPr sz="1450">
              <a:solidFill>
                <a:srgbClr val="1D1C1D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0"/>
            <a:ext cx="3134321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Chemistry Background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6891000" cy="3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pH: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The lower the pH the more acidic the wine will be. Wines high in acidity tend to taste more dry than wines low in acidity.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Typically, white wines contain a lower pH than red wines. 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Alcohol Content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In general, red wines have a higher ABV value than white wines.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Residual Sugars: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Leftover sugars from the natural grape after the fermentation process.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Chlorides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Adds to the saltiness of the wine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Sulphites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Needed for shelf life - often believed to contribute to hangovers 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Quality Score: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375" y="234863"/>
            <a:ext cx="2159300" cy="4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144600" y="1951492"/>
            <a:ext cx="27057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Red and white wines tend to receive mostly mid-tier Quality Scores being between 5 and 6.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00" y="471250"/>
            <a:ext cx="5737051" cy="3725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35100" y="4444675"/>
            <a:ext cx="5628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Disclaimer: the dataset has 1599 rows of data for red wine while white wine has 4898 rows.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2600" y="66700"/>
            <a:ext cx="89988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Histograms of all features: Red Wine</a:t>
            </a:r>
            <a:endParaRPr sz="22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0" y="635550"/>
            <a:ext cx="4945954" cy="415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5799075" y="1572900"/>
            <a:ext cx="31140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Histogram allows us to see the range of all the red and white wines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terms of quality it is rated on a scale of 0-10.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33075" y="4786950"/>
            <a:ext cx="46902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x-axis = feature value | y-axis= frequency of each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8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Histograms of all features: White Wine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758450"/>
            <a:ext cx="5005973" cy="41958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631200" y="1520400"/>
            <a:ext cx="3156600" cy="2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are limited by our data set because of the lack of diversity in the quality of wine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Neither red or white wines are rated a 10. The highest rating being white wine.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r="832"/>
          <a:stretch/>
        </p:blipFill>
        <p:spPr>
          <a:xfrm>
            <a:off x="297650" y="197675"/>
            <a:ext cx="3942875" cy="2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r="950"/>
          <a:stretch/>
        </p:blipFill>
        <p:spPr>
          <a:xfrm>
            <a:off x="4717450" y="211075"/>
            <a:ext cx="4037825" cy="22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5">
            <a:alphaModFix/>
          </a:blip>
          <a:srcRect l="885" r="767"/>
          <a:stretch/>
        </p:blipFill>
        <p:spPr>
          <a:xfrm>
            <a:off x="4717450" y="2666450"/>
            <a:ext cx="4037825" cy="22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310688" y="2845550"/>
            <a:ext cx="39168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little to no variety in terms of bad, decent and good wine. All around the middle of the ranges they are mediocre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noticed that generally with higher ABV. the higher the quality of the  wine.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On-screen Show (16:9)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Great Vibes</vt:lpstr>
      <vt:lpstr>Arial</vt:lpstr>
      <vt:lpstr>Simple Light</vt:lpstr>
      <vt:lpstr>PowerPoint Presentation</vt:lpstr>
      <vt:lpstr>Data Sources</vt:lpstr>
      <vt:lpstr>PowerPoint Presentation</vt:lpstr>
      <vt:lpstr>PowerPoint Presentation</vt:lpstr>
      <vt:lpstr>Wine Chemistry Background</vt:lpstr>
      <vt:lpstr>PowerPoint Presentation</vt:lpstr>
      <vt:lpstr>Histograms of all features: Red Wine</vt:lpstr>
      <vt:lpstr>Histograms of all features: White Wine</vt:lpstr>
      <vt:lpstr>PowerPoint Presentation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Machine Learning </vt:lpstr>
      <vt:lpstr>Want to become a wine enthusiast? Click here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Brooke Bentley</cp:lastModifiedBy>
  <cp:revision>1</cp:revision>
  <dcterms:modified xsi:type="dcterms:W3CDTF">2023-07-13T22:38:25Z</dcterms:modified>
</cp:coreProperties>
</file>