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205400" cy="34061400"/>
  <p:notesSz cx="32918400" cy="51206400"/>
  <p:defaultTextStyle>
    <a:defPPr>
      <a:defRPr lang="en-GB"/>
    </a:defPPr>
    <a:lvl1pPr algn="l" defTabSz="457200" rtl="0" fontAlgn="base">
      <a:spcBef>
        <a:spcPct val="0"/>
      </a:spcBef>
      <a:spcAft>
        <a:spcPct val="0"/>
      </a:spcAft>
      <a:buClr>
        <a:srgbClr val="000000"/>
      </a:buClr>
      <a:buSzPct val="100000"/>
      <a:buFont typeface="Times New Roman" charset="0"/>
      <a:defRPr sz="3200"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charset="0"/>
      <a:defRPr sz="3200"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charset="0"/>
      <a:defRPr sz="3200"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charset="0"/>
      <a:defRPr sz="3200"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charset="0"/>
      <a:defRPr sz="3200" kern="1200">
        <a:solidFill>
          <a:schemeClr val="bg1"/>
        </a:solidFill>
        <a:latin typeface="Arial" charset="0"/>
        <a:ea typeface="ＭＳ Ｐゴシック" charset="-128"/>
        <a:cs typeface="+mn-cs"/>
      </a:defRPr>
    </a:lvl5pPr>
    <a:lvl6pPr marL="2286000" algn="l" defTabSz="914400" rtl="0" eaLnBrk="1" latinLnBrk="0" hangingPunct="1">
      <a:defRPr sz="3200" kern="1200">
        <a:solidFill>
          <a:schemeClr val="bg1"/>
        </a:solidFill>
        <a:latin typeface="Arial" charset="0"/>
        <a:ea typeface="ＭＳ Ｐゴシック" charset="-128"/>
        <a:cs typeface="+mn-cs"/>
      </a:defRPr>
    </a:lvl6pPr>
    <a:lvl7pPr marL="2743200" algn="l" defTabSz="914400" rtl="0" eaLnBrk="1" latinLnBrk="0" hangingPunct="1">
      <a:defRPr sz="3200" kern="1200">
        <a:solidFill>
          <a:schemeClr val="bg1"/>
        </a:solidFill>
        <a:latin typeface="Arial" charset="0"/>
        <a:ea typeface="ＭＳ Ｐゴシック" charset="-128"/>
        <a:cs typeface="+mn-cs"/>
      </a:defRPr>
    </a:lvl7pPr>
    <a:lvl8pPr marL="3200400" algn="l" defTabSz="914400" rtl="0" eaLnBrk="1" latinLnBrk="0" hangingPunct="1">
      <a:defRPr sz="3200" kern="1200">
        <a:solidFill>
          <a:schemeClr val="bg1"/>
        </a:solidFill>
        <a:latin typeface="Arial" charset="0"/>
        <a:ea typeface="ＭＳ Ｐゴシック" charset="-128"/>
        <a:cs typeface="+mn-cs"/>
      </a:defRPr>
    </a:lvl8pPr>
    <a:lvl9pPr marL="3657600" algn="l" defTabSz="914400" rtl="0" eaLnBrk="1" latinLnBrk="0" hangingPunct="1">
      <a:defRPr sz="32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703">
          <p15:clr>
            <a:srgbClr val="A4A3A4"/>
          </p15:clr>
        </p15:guide>
        <p15:guide id="2" pos="36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p:cViewPr>
        <p:scale>
          <a:sx n="111" d="100"/>
          <a:sy n="111" d="100"/>
        </p:scale>
        <p:origin x="-19800" y="-19000"/>
      </p:cViewPr>
      <p:guideLst>
        <p:guide orient="horz" pos="1703"/>
        <p:guide pos="360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8C0444FF-E893-FD4C-A167-655BB99E402F}" type="datetimeFigureOut">
              <a:rPr lang="en-US" smtClean="0"/>
              <a:t>10/24/16</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C6913682-3E85-E847-9CE8-CD26353B2693}" type="slidenum">
              <a:rPr lang="en-US" smtClean="0"/>
              <a:t>‹#›</a:t>
            </a:fld>
            <a:endParaRPr lang="en-US"/>
          </a:p>
        </p:txBody>
      </p:sp>
    </p:spTree>
    <p:extLst>
      <p:ext uri="{BB962C8B-B14F-4D97-AF65-F5344CB8AC3E}">
        <p14:creationId xmlns:p14="http://schemas.microsoft.com/office/powerpoint/2010/main" val="1656778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75" name="AutoShape 2"/>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76" name="AutoShape 3"/>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77" name="AutoShape 4"/>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78" name="AutoShape 5"/>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79" name="AutoShape 6"/>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0" name="AutoShape 7"/>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1" name="AutoShape 8"/>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2" name="AutoShape 9"/>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3" name="AutoShape 10"/>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4" name="AutoShape 11"/>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5" name="AutoShape 12"/>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6" name="AutoShape 13"/>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7" name="AutoShape 14"/>
          <p:cNvSpPr>
            <a:spLocks noChangeArrowheads="1"/>
          </p:cNvSpPr>
          <p:nvPr/>
        </p:nvSpPr>
        <p:spPr bwMode="auto">
          <a:xfrm>
            <a:off x="0" y="0"/>
            <a:ext cx="32918400" cy="51206400"/>
          </a:xfrm>
          <a:prstGeom prst="roundRect">
            <a:avLst>
              <a:gd name="adj" fmla="val 5"/>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3088" name="Rectangle 15"/>
          <p:cNvSpPr>
            <a:spLocks noGrp="1" noRot="1" noChangeAspect="1" noChangeArrowheads="1"/>
          </p:cNvSpPr>
          <p:nvPr>
            <p:ph type="sldImg"/>
          </p:nvPr>
        </p:nvSpPr>
        <p:spPr bwMode="auto">
          <a:xfrm>
            <a:off x="-23088600" y="-14312900"/>
            <a:ext cx="46177200" cy="3640613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sp>
      <p:sp>
        <p:nvSpPr>
          <p:cNvPr id="2064" name="Rectangle 16"/>
          <p:cNvSpPr>
            <a:spLocks noGrp="1" noChangeArrowheads="1"/>
          </p:cNvSpPr>
          <p:nvPr>
            <p:ph type="body"/>
          </p:nvPr>
        </p:nvSpPr>
        <p:spPr bwMode="auto">
          <a:xfrm>
            <a:off x="3292475" y="24323675"/>
            <a:ext cx="26311225" cy="23018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noTextEdit="1"/>
          </p:cNvSpPr>
          <p:nvPr>
            <p:ph type="sldImg"/>
          </p:nvPr>
        </p:nvSpPr>
        <p:spPr>
          <a:xfrm>
            <a:off x="4281488" y="3890963"/>
            <a:ext cx="24355425" cy="192024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p:cNvSpPr txBox="1">
            <a:spLocks noChangeArrowheads="1"/>
          </p:cNvSpPr>
          <p:nvPr/>
        </p:nvSpPr>
        <p:spPr bwMode="auto">
          <a:xfrm>
            <a:off x="3292475" y="24323675"/>
            <a:ext cx="26335038" cy="23042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cs typeface="WenQuanYi Micro Hei" charset="0"/>
            </a:endParaRPr>
          </a:p>
        </p:txBody>
      </p:sp>
      <p:sp>
        <p:nvSpPr>
          <p:cNvPr id="4100" name="Notes Placeholder 1"/>
          <p:cNvSpPr>
            <a:spLocks noGrp="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605" y="10581223"/>
            <a:ext cx="36724193" cy="730110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81207" y="19301502"/>
            <a:ext cx="30242986" cy="870400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92EBFDBB-A034-D148-BAD8-68F59CE6E6A1}" type="slidenum">
              <a:rPr lang="tr-TR" altLang="en-US"/>
              <a:pPr/>
              <a:t>‹#›</a:t>
            </a:fld>
            <a:endParaRPr lang="tr-TR" altLang="en-US"/>
          </a:p>
        </p:txBody>
      </p:sp>
    </p:spTree>
    <p:extLst>
      <p:ext uri="{BB962C8B-B14F-4D97-AF65-F5344CB8AC3E}">
        <p14:creationId xmlns:p14="http://schemas.microsoft.com/office/powerpoint/2010/main" val="69423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5B13194-0F9E-E046-BCE7-C20747AF5129}" type="slidenum">
              <a:rPr lang="tr-TR" altLang="en-US"/>
              <a:pPr/>
              <a:t>‹#›</a:t>
            </a:fld>
            <a:endParaRPr lang="tr-TR" altLang="en-US"/>
          </a:p>
        </p:txBody>
      </p:sp>
    </p:spTree>
    <p:extLst>
      <p:ext uri="{BB962C8B-B14F-4D97-AF65-F5344CB8AC3E}">
        <p14:creationId xmlns:p14="http://schemas.microsoft.com/office/powerpoint/2010/main" val="87857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62912" y="3027319"/>
            <a:ext cx="9174103" cy="2722959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40604" y="3027319"/>
            <a:ext cx="27331801" cy="272295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AB52D0D-DF58-1047-A13E-A15F09D17977}" type="slidenum">
              <a:rPr lang="tr-TR" altLang="en-US"/>
              <a:pPr/>
              <a:t>‹#›</a:t>
            </a:fld>
            <a:endParaRPr lang="tr-TR" altLang="en-US"/>
          </a:p>
        </p:txBody>
      </p:sp>
    </p:spTree>
    <p:extLst>
      <p:ext uri="{BB962C8B-B14F-4D97-AF65-F5344CB8AC3E}">
        <p14:creationId xmlns:p14="http://schemas.microsoft.com/office/powerpoint/2010/main" val="7982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BBD0B99A-2118-1446-9EF1-EE3385E69912}" type="slidenum">
              <a:rPr lang="tr-TR" altLang="en-US"/>
              <a:pPr/>
              <a:t>‹#›</a:t>
            </a:fld>
            <a:endParaRPr lang="tr-TR" altLang="en-US"/>
          </a:p>
        </p:txBody>
      </p:sp>
    </p:spTree>
    <p:extLst>
      <p:ext uri="{BB962C8B-B14F-4D97-AF65-F5344CB8AC3E}">
        <p14:creationId xmlns:p14="http://schemas.microsoft.com/office/powerpoint/2010/main" val="81252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3251" y="21887050"/>
            <a:ext cx="36724193" cy="6765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13251" y="14437018"/>
            <a:ext cx="36724193" cy="74500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57F7A616-1E66-EE45-AE24-89FE0D22342D}" type="slidenum">
              <a:rPr lang="tr-TR" altLang="en-US"/>
              <a:pPr/>
              <a:t>‹#›</a:t>
            </a:fld>
            <a:endParaRPr lang="tr-TR" altLang="en-US"/>
          </a:p>
        </p:txBody>
      </p:sp>
    </p:spTree>
    <p:extLst>
      <p:ext uri="{BB962C8B-B14F-4D97-AF65-F5344CB8AC3E}">
        <p14:creationId xmlns:p14="http://schemas.microsoft.com/office/powerpoint/2010/main" val="20267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40605" y="9840350"/>
            <a:ext cx="18252952" cy="204165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684064" y="9840350"/>
            <a:ext cx="18252952" cy="204165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D9E9CE38-175B-E440-8414-EF8AA449B199}" type="slidenum">
              <a:rPr lang="tr-TR" altLang="en-US"/>
              <a:pPr/>
              <a:t>‹#›</a:t>
            </a:fld>
            <a:endParaRPr lang="tr-TR" altLang="en-US"/>
          </a:p>
        </p:txBody>
      </p:sp>
    </p:spTree>
    <p:extLst>
      <p:ext uri="{BB962C8B-B14F-4D97-AF65-F5344CB8AC3E}">
        <p14:creationId xmlns:p14="http://schemas.microsoft.com/office/powerpoint/2010/main" val="45638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1065" y="1364108"/>
            <a:ext cx="38883272" cy="567669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61064" y="7623987"/>
            <a:ext cx="19088404" cy="31774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1064" y="10801483"/>
            <a:ext cx="19088404" cy="196256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7995" y="7623987"/>
            <a:ext cx="19096343" cy="31774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947995" y="10801483"/>
            <a:ext cx="19096343" cy="196256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AC7642F0-5155-FF4A-AB47-2E88E28B646F}" type="slidenum">
              <a:rPr lang="tr-TR" altLang="en-US"/>
              <a:pPr/>
              <a:t>‹#›</a:t>
            </a:fld>
            <a:endParaRPr lang="tr-TR" altLang="en-US"/>
          </a:p>
        </p:txBody>
      </p:sp>
    </p:spTree>
    <p:extLst>
      <p:ext uri="{BB962C8B-B14F-4D97-AF65-F5344CB8AC3E}">
        <p14:creationId xmlns:p14="http://schemas.microsoft.com/office/powerpoint/2010/main" val="177603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82A75BA3-1B9D-5F47-A606-9E68382CEDA8}" type="slidenum">
              <a:rPr lang="tr-TR" altLang="en-US"/>
              <a:pPr/>
              <a:t>‹#›</a:t>
            </a:fld>
            <a:endParaRPr lang="tr-TR" altLang="en-US"/>
          </a:p>
        </p:txBody>
      </p:sp>
    </p:spTree>
    <p:extLst>
      <p:ext uri="{BB962C8B-B14F-4D97-AF65-F5344CB8AC3E}">
        <p14:creationId xmlns:p14="http://schemas.microsoft.com/office/powerpoint/2010/main" val="197140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E32E7DD-A83C-9E48-A668-021C63D75D83}" type="slidenum">
              <a:rPr lang="tr-TR" altLang="en-US"/>
              <a:pPr/>
              <a:t>‹#›</a:t>
            </a:fld>
            <a:endParaRPr lang="tr-TR" altLang="en-US"/>
          </a:p>
        </p:txBody>
      </p:sp>
    </p:spTree>
    <p:extLst>
      <p:ext uri="{BB962C8B-B14F-4D97-AF65-F5344CB8AC3E}">
        <p14:creationId xmlns:p14="http://schemas.microsoft.com/office/powerpoint/2010/main" val="203503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1065" y="1356600"/>
            <a:ext cx="14212616" cy="577055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891621" y="1356599"/>
            <a:ext cx="24152716" cy="290705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61065" y="7127152"/>
            <a:ext cx="14212616" cy="232999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594C83F6-684E-584E-A569-FA90D83F8E21}" type="slidenum">
              <a:rPr lang="tr-TR" altLang="en-US"/>
              <a:pPr/>
              <a:t>‹#›</a:t>
            </a:fld>
            <a:endParaRPr lang="tr-TR" altLang="en-US"/>
          </a:p>
        </p:txBody>
      </p:sp>
    </p:spTree>
    <p:extLst>
      <p:ext uri="{BB962C8B-B14F-4D97-AF65-F5344CB8AC3E}">
        <p14:creationId xmlns:p14="http://schemas.microsoft.com/office/powerpoint/2010/main" val="203883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7640" y="23843105"/>
            <a:ext cx="25924828" cy="281456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467640" y="3043588"/>
            <a:ext cx="25924828" cy="204365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467640" y="26657673"/>
            <a:ext cx="25924828" cy="399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2814238A-F9D4-3041-9B65-2C7E607DCFBC}" type="slidenum">
              <a:rPr lang="tr-TR" altLang="en-US"/>
              <a:pPr/>
              <a:t>‹#›</a:t>
            </a:fld>
            <a:endParaRPr lang="tr-TR" altLang="en-US"/>
          </a:p>
        </p:txBody>
      </p:sp>
    </p:spTree>
    <p:extLst>
      <p:ext uri="{BB962C8B-B14F-4D97-AF65-F5344CB8AC3E}">
        <p14:creationId xmlns:p14="http://schemas.microsoft.com/office/powerpoint/2010/main" val="14446557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240088" y="3027363"/>
            <a:ext cx="36696650" cy="56578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407520" tIns="203760" rIns="407520" bIns="203760" numCol="1" anchor="ctr" anchorCtr="0" compatLnSpc="1">
            <a:prstTxWarp prst="textNoShape">
              <a:avLst/>
            </a:prstTxWarp>
          </a:bodyPr>
          <a:lstStyle/>
          <a:p>
            <a:pPr lvl="0"/>
            <a:r>
              <a:rPr lang="en-GB" altLang="en-US"/>
              <a:t>Ana başlık metnini düzenlemek için tıklayın</a:t>
            </a:r>
          </a:p>
        </p:txBody>
      </p:sp>
      <p:sp>
        <p:nvSpPr>
          <p:cNvPr id="1027" name="Rectangle 2"/>
          <p:cNvSpPr>
            <a:spLocks noGrp="1" noChangeArrowheads="1"/>
          </p:cNvSpPr>
          <p:nvPr>
            <p:ph type="body" idx="1"/>
          </p:nvPr>
        </p:nvSpPr>
        <p:spPr bwMode="auto">
          <a:xfrm>
            <a:off x="3240088" y="9840913"/>
            <a:ext cx="36696650" cy="204152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407520" tIns="203760" rIns="407520" bIns="203760" numCol="1" anchor="t" anchorCtr="0" compatLnSpc="1">
            <a:prstTxWarp prst="textNoShape">
              <a:avLst/>
            </a:prstTxWarp>
          </a:bodyPr>
          <a:lstStyle/>
          <a:p>
            <a:pPr lvl="0"/>
            <a:r>
              <a:rPr lang="en-GB" altLang="en-US"/>
              <a:t>Anahat metninin biçimini düzenlemek için tıklayın</a:t>
            </a:r>
          </a:p>
          <a:p>
            <a:pPr lvl="1"/>
            <a:r>
              <a:rPr lang="en-GB" altLang="en-US"/>
              <a:t>İkinci Anahat Düzeyi</a:t>
            </a:r>
          </a:p>
          <a:p>
            <a:pPr lvl="2"/>
            <a:r>
              <a:rPr lang="en-GB" altLang="en-US"/>
              <a:t>Üçüncü Anahat Düzeyi</a:t>
            </a:r>
          </a:p>
          <a:p>
            <a:pPr lvl="3"/>
            <a:r>
              <a:rPr lang="en-GB" altLang="en-US"/>
              <a:t>Dördüncü Anahat Düzeyi</a:t>
            </a:r>
          </a:p>
          <a:p>
            <a:pPr lvl="4"/>
            <a:r>
              <a:rPr lang="en-GB" altLang="en-US"/>
              <a:t>Beşinci Anahat Düzeyi</a:t>
            </a:r>
          </a:p>
          <a:p>
            <a:pPr lvl="4"/>
            <a:r>
              <a:rPr lang="en-GB" altLang="en-US"/>
              <a:t>Altıncı Anahat Düzeyi</a:t>
            </a:r>
          </a:p>
          <a:p>
            <a:pPr lvl="4"/>
            <a:r>
              <a:rPr lang="en-GB" altLang="en-US"/>
              <a:t>Yedinci Anahat Düzeyi</a:t>
            </a:r>
          </a:p>
          <a:p>
            <a:pPr lvl="4"/>
            <a:r>
              <a:rPr lang="en-GB" altLang="en-US"/>
              <a:t>Sekizinci Anahat Düzeyi</a:t>
            </a:r>
          </a:p>
          <a:p>
            <a:pPr lvl="4"/>
            <a:r>
              <a:rPr lang="en-GB" altLang="en-US"/>
              <a:t>Dokuzuncu Anahat Düzeyi</a:t>
            </a:r>
          </a:p>
        </p:txBody>
      </p:sp>
      <p:sp>
        <p:nvSpPr>
          <p:cNvPr id="1028" name="Text Box 3"/>
          <p:cNvSpPr txBox="1">
            <a:spLocks noChangeArrowheads="1"/>
          </p:cNvSpPr>
          <p:nvPr/>
        </p:nvSpPr>
        <p:spPr bwMode="auto">
          <a:xfrm>
            <a:off x="3240088" y="31032450"/>
            <a:ext cx="9002712" cy="2270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endParaRPr>
          </a:p>
        </p:txBody>
      </p:sp>
      <p:sp>
        <p:nvSpPr>
          <p:cNvPr id="1029" name="Text Box 4"/>
          <p:cNvSpPr txBox="1">
            <a:spLocks noChangeArrowheads="1"/>
          </p:cNvSpPr>
          <p:nvPr/>
        </p:nvSpPr>
        <p:spPr bwMode="auto">
          <a:xfrm>
            <a:off x="14762163" y="31032450"/>
            <a:ext cx="13682662" cy="2270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a:defRPr/>
            </a:pPr>
            <a:endParaRPr lang="en-US">
              <a:ea typeface="ＭＳ Ｐゴシック" charset="0"/>
            </a:endParaRPr>
          </a:p>
        </p:txBody>
      </p:sp>
      <p:sp>
        <p:nvSpPr>
          <p:cNvPr id="2" name="Rectangle 5"/>
          <p:cNvSpPr>
            <a:spLocks noGrp="1" noChangeArrowheads="1"/>
          </p:cNvSpPr>
          <p:nvPr>
            <p:ph type="sldNum"/>
          </p:nvPr>
        </p:nvSpPr>
        <p:spPr bwMode="auto">
          <a:xfrm>
            <a:off x="30965775" y="31032450"/>
            <a:ext cx="8970963" cy="2251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07520" tIns="203760" rIns="407520" bIns="20376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02A5D0EE-DB3D-5B4C-89AB-70E52F6F674D}"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charset="0"/>
        <a:defRPr sz="19600">
          <a:solidFill>
            <a:srgbClr val="000000"/>
          </a:solidFill>
          <a:latin typeface="+mj-lt"/>
          <a:ea typeface="ＭＳ Ｐゴシック" charset="0"/>
          <a:cs typeface="+mj-cs"/>
        </a:defRPr>
      </a:lvl1pPr>
      <a:lvl2pPr algn="ctr" defTabSz="457200" rtl="0" eaLnBrk="0" fontAlgn="base" hangingPunct="0">
        <a:spcBef>
          <a:spcPct val="0"/>
        </a:spcBef>
        <a:spcAft>
          <a:spcPct val="0"/>
        </a:spcAft>
        <a:buClr>
          <a:srgbClr val="000000"/>
        </a:buClr>
        <a:buSzPct val="100000"/>
        <a:buFont typeface="Times New Roman" charset="0"/>
        <a:defRPr sz="19600">
          <a:solidFill>
            <a:srgbClr val="000000"/>
          </a:solidFill>
          <a:latin typeface="Times New Roman" pitchFamily="16" charset="0"/>
          <a:ea typeface="ＭＳ Ｐゴシック" charset="0"/>
          <a:cs typeface="WenQuanYi Micro Hei" charset="0"/>
        </a:defRPr>
      </a:lvl2pPr>
      <a:lvl3pPr algn="ctr" defTabSz="457200" rtl="0" eaLnBrk="0" fontAlgn="base" hangingPunct="0">
        <a:spcBef>
          <a:spcPct val="0"/>
        </a:spcBef>
        <a:spcAft>
          <a:spcPct val="0"/>
        </a:spcAft>
        <a:buClr>
          <a:srgbClr val="000000"/>
        </a:buClr>
        <a:buSzPct val="100000"/>
        <a:buFont typeface="Times New Roman" charset="0"/>
        <a:defRPr sz="19600">
          <a:solidFill>
            <a:srgbClr val="000000"/>
          </a:solidFill>
          <a:latin typeface="Times New Roman" pitchFamily="16" charset="0"/>
          <a:ea typeface="ＭＳ Ｐゴシック" charset="0"/>
          <a:cs typeface="WenQuanYi Micro Hei" charset="0"/>
        </a:defRPr>
      </a:lvl3pPr>
      <a:lvl4pPr algn="ctr" defTabSz="457200" rtl="0" eaLnBrk="0" fontAlgn="base" hangingPunct="0">
        <a:spcBef>
          <a:spcPct val="0"/>
        </a:spcBef>
        <a:spcAft>
          <a:spcPct val="0"/>
        </a:spcAft>
        <a:buClr>
          <a:srgbClr val="000000"/>
        </a:buClr>
        <a:buSzPct val="100000"/>
        <a:buFont typeface="Times New Roman" charset="0"/>
        <a:defRPr sz="19600">
          <a:solidFill>
            <a:srgbClr val="000000"/>
          </a:solidFill>
          <a:latin typeface="Times New Roman" pitchFamily="16" charset="0"/>
          <a:ea typeface="ＭＳ Ｐゴシック" charset="0"/>
          <a:cs typeface="WenQuanYi Micro Hei" charset="0"/>
        </a:defRPr>
      </a:lvl4pPr>
      <a:lvl5pPr algn="ctr" defTabSz="457200" rtl="0" eaLnBrk="0" fontAlgn="base" hangingPunct="0">
        <a:spcBef>
          <a:spcPct val="0"/>
        </a:spcBef>
        <a:spcAft>
          <a:spcPct val="0"/>
        </a:spcAft>
        <a:buClr>
          <a:srgbClr val="000000"/>
        </a:buClr>
        <a:buSzPct val="100000"/>
        <a:buFont typeface="Times New Roman" charset="0"/>
        <a:defRPr sz="19600">
          <a:solidFill>
            <a:srgbClr val="000000"/>
          </a:solidFill>
          <a:latin typeface="Times New Roman" pitchFamily="16" charset="0"/>
          <a:ea typeface="ＭＳ Ｐゴシック" charset="0"/>
          <a:cs typeface="WenQuanYi Micro Hei"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9600">
          <a:solidFill>
            <a:srgbClr val="000000"/>
          </a:solidFill>
          <a:latin typeface="Times New Roman" pitchFamily="16" charset="0"/>
          <a:ea typeface="WenQuanYi Micro Hei" charset="0"/>
          <a:cs typeface="WenQuanYi Micro Hei"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9600">
          <a:solidFill>
            <a:srgbClr val="000000"/>
          </a:solidFill>
          <a:latin typeface="Times New Roman" pitchFamily="16" charset="0"/>
          <a:ea typeface="WenQuanYi Micro Hei" charset="0"/>
          <a:cs typeface="WenQuanYi Micro Hei"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9600">
          <a:solidFill>
            <a:srgbClr val="000000"/>
          </a:solidFill>
          <a:latin typeface="Times New Roman" pitchFamily="16" charset="0"/>
          <a:ea typeface="WenQuanYi Micro Hei" charset="0"/>
          <a:cs typeface="WenQuanYi Micro Hei"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9600">
          <a:solidFill>
            <a:srgbClr val="000000"/>
          </a:solidFill>
          <a:latin typeface="Times New Roman" pitchFamily="16" charset="0"/>
          <a:ea typeface="WenQuanYi Micro Hei" charset="0"/>
          <a:cs typeface="WenQuanYi Micro Hei" charset="0"/>
        </a:defRPr>
      </a:lvl9pPr>
    </p:titleStyle>
    <p:bodyStyle>
      <a:lvl1pPr marL="342900" indent="-342900" algn="l" defTabSz="457200" rtl="0" eaLnBrk="0" fontAlgn="base" hangingPunct="0">
        <a:spcBef>
          <a:spcPts val="3575"/>
        </a:spcBef>
        <a:spcAft>
          <a:spcPct val="0"/>
        </a:spcAft>
        <a:buClr>
          <a:srgbClr val="000000"/>
        </a:buClr>
        <a:buSzPct val="100000"/>
        <a:buFont typeface="Times New Roman" charset="0"/>
        <a:defRPr sz="14300">
          <a:solidFill>
            <a:srgbClr val="000000"/>
          </a:solidFill>
          <a:latin typeface="+mn-lt"/>
          <a:ea typeface="ＭＳ Ｐゴシック" charset="0"/>
          <a:cs typeface="+mn-cs"/>
        </a:defRPr>
      </a:lvl1pPr>
      <a:lvl2pPr marL="742950" indent="-285750" algn="l" defTabSz="457200" rtl="0" eaLnBrk="0" fontAlgn="base" hangingPunct="0">
        <a:spcBef>
          <a:spcPts val="3125"/>
        </a:spcBef>
        <a:spcAft>
          <a:spcPct val="0"/>
        </a:spcAft>
        <a:buClr>
          <a:srgbClr val="000000"/>
        </a:buClr>
        <a:buSzPct val="100000"/>
        <a:buFont typeface="Times New Roman" charset="0"/>
        <a:defRPr sz="12500">
          <a:solidFill>
            <a:srgbClr val="000000"/>
          </a:solidFill>
          <a:latin typeface="+mn-lt"/>
          <a:ea typeface="+mn-ea"/>
          <a:cs typeface="+mn-cs"/>
        </a:defRPr>
      </a:lvl2pPr>
      <a:lvl3pPr marL="1143000" indent="-228600" algn="l" defTabSz="457200" rtl="0" eaLnBrk="0" fontAlgn="base" hangingPunct="0">
        <a:spcBef>
          <a:spcPts val="2675"/>
        </a:spcBef>
        <a:spcAft>
          <a:spcPct val="0"/>
        </a:spcAft>
        <a:buClr>
          <a:srgbClr val="000000"/>
        </a:buClr>
        <a:buSzPct val="100000"/>
        <a:buFont typeface="Times New Roman" charset="0"/>
        <a:defRPr sz="10700">
          <a:solidFill>
            <a:srgbClr val="000000"/>
          </a:solidFill>
          <a:latin typeface="+mn-lt"/>
          <a:ea typeface="+mn-ea"/>
          <a:cs typeface="+mn-cs"/>
        </a:defRPr>
      </a:lvl3pPr>
      <a:lvl4pPr marL="1600200" indent="-228600" algn="l" defTabSz="457200" rtl="0" eaLnBrk="0" fontAlgn="base" hangingPunct="0">
        <a:spcBef>
          <a:spcPts val="2225"/>
        </a:spcBef>
        <a:spcAft>
          <a:spcPct val="0"/>
        </a:spcAft>
        <a:buClr>
          <a:srgbClr val="000000"/>
        </a:buClr>
        <a:buSzPct val="100000"/>
        <a:buFont typeface="Times New Roman" charset="0"/>
        <a:defRPr sz="8900">
          <a:solidFill>
            <a:srgbClr val="000000"/>
          </a:solidFill>
          <a:latin typeface="+mn-lt"/>
          <a:ea typeface="+mn-ea"/>
          <a:cs typeface="+mn-cs"/>
        </a:defRPr>
      </a:lvl4pPr>
      <a:lvl5pPr marL="2057400" indent="-228600" algn="l" defTabSz="457200" rtl="0" eaLnBrk="0" fontAlgn="base" hangingPunct="0">
        <a:spcBef>
          <a:spcPts val="2225"/>
        </a:spcBef>
        <a:spcAft>
          <a:spcPct val="0"/>
        </a:spcAft>
        <a:buClr>
          <a:srgbClr val="000000"/>
        </a:buClr>
        <a:buSzPct val="100000"/>
        <a:buFont typeface="Times New Roman" charset="0"/>
        <a:defRPr sz="8900">
          <a:solidFill>
            <a:srgbClr val="000000"/>
          </a:solidFill>
          <a:latin typeface="+mn-lt"/>
          <a:ea typeface="+mn-ea"/>
          <a:cs typeface="+mn-cs"/>
        </a:defRPr>
      </a:lvl5pPr>
      <a:lvl6pPr marL="2514600" indent="-228600" algn="l" defTabSz="457200" rtl="0" eaLnBrk="0" fontAlgn="base" hangingPunct="0">
        <a:spcBef>
          <a:spcPts val="2225"/>
        </a:spcBef>
        <a:spcAft>
          <a:spcPct val="0"/>
        </a:spcAft>
        <a:buClr>
          <a:srgbClr val="000000"/>
        </a:buClr>
        <a:buSzPct val="100000"/>
        <a:buFont typeface="Times New Roman" pitchFamily="16" charset="0"/>
        <a:defRPr sz="8900">
          <a:solidFill>
            <a:srgbClr val="000000"/>
          </a:solidFill>
          <a:latin typeface="+mn-lt"/>
          <a:ea typeface="+mn-ea"/>
          <a:cs typeface="+mn-cs"/>
        </a:defRPr>
      </a:lvl6pPr>
      <a:lvl7pPr marL="2971800" indent="-228600" algn="l" defTabSz="457200" rtl="0" eaLnBrk="0" fontAlgn="base" hangingPunct="0">
        <a:spcBef>
          <a:spcPts val="2225"/>
        </a:spcBef>
        <a:spcAft>
          <a:spcPct val="0"/>
        </a:spcAft>
        <a:buClr>
          <a:srgbClr val="000000"/>
        </a:buClr>
        <a:buSzPct val="100000"/>
        <a:buFont typeface="Times New Roman" pitchFamily="16" charset="0"/>
        <a:defRPr sz="8900">
          <a:solidFill>
            <a:srgbClr val="000000"/>
          </a:solidFill>
          <a:latin typeface="+mn-lt"/>
          <a:ea typeface="+mn-ea"/>
          <a:cs typeface="+mn-cs"/>
        </a:defRPr>
      </a:lvl7pPr>
      <a:lvl8pPr marL="3429000" indent="-228600" algn="l" defTabSz="457200" rtl="0" eaLnBrk="0" fontAlgn="base" hangingPunct="0">
        <a:spcBef>
          <a:spcPts val="2225"/>
        </a:spcBef>
        <a:spcAft>
          <a:spcPct val="0"/>
        </a:spcAft>
        <a:buClr>
          <a:srgbClr val="000000"/>
        </a:buClr>
        <a:buSzPct val="100000"/>
        <a:buFont typeface="Times New Roman" pitchFamily="16" charset="0"/>
        <a:defRPr sz="8900">
          <a:solidFill>
            <a:srgbClr val="000000"/>
          </a:solidFill>
          <a:latin typeface="+mn-lt"/>
          <a:ea typeface="+mn-ea"/>
          <a:cs typeface="+mn-cs"/>
        </a:defRPr>
      </a:lvl8pPr>
      <a:lvl9pPr marL="3886200" indent="-228600" algn="l" defTabSz="457200" rtl="0" eaLnBrk="0" fontAlgn="base" hangingPunct="0">
        <a:spcBef>
          <a:spcPts val="2225"/>
        </a:spcBef>
        <a:spcAft>
          <a:spcPct val="0"/>
        </a:spcAft>
        <a:buClr>
          <a:srgbClr val="000000"/>
        </a:buClr>
        <a:buSzPct val="100000"/>
        <a:buFont typeface="Times New Roman" pitchFamily="16" charset="0"/>
        <a:defRPr sz="89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2" Type="http://schemas.openxmlformats.org/officeDocument/2006/relationships/image" Target="../media/image17.png"/><Relationship Id="rId23" Type="http://schemas.openxmlformats.org/officeDocument/2006/relationships/image" Target="../media/image13.emf"/><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oleObject" Target="../embeddings/oleObject1.bin"/><Relationship Id="rId16" Type="http://schemas.openxmlformats.org/officeDocument/2006/relationships/image" Target="../media/image1.emf"/><Relationship Id="rId17" Type="http://schemas.openxmlformats.org/officeDocument/2006/relationships/image" Target="../media/image13.png"/><Relationship Id="rId18"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png"/><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61300" y="12190972"/>
            <a:ext cx="6350000" cy="8890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0464" y="15449914"/>
            <a:ext cx="5080000" cy="127000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33566" y="8793707"/>
            <a:ext cx="4083334" cy="254361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flipV="1">
            <a:off x="3361308" y="11029219"/>
            <a:ext cx="9473443" cy="8052426"/>
          </a:xfrm>
          <a:prstGeom prst="rect">
            <a:avLst/>
          </a:prstGeom>
        </p:spPr>
      </p:pic>
      <p:sp>
        <p:nvSpPr>
          <p:cNvPr id="2051" name="Text Box 2"/>
          <p:cNvSpPr txBox="1">
            <a:spLocks noChangeArrowheads="1"/>
          </p:cNvSpPr>
          <p:nvPr/>
        </p:nvSpPr>
        <p:spPr bwMode="auto">
          <a:xfrm>
            <a:off x="1390877" y="6628631"/>
            <a:ext cx="12941300" cy="6186309"/>
          </a:xfrm>
          <a:prstGeom prst="rect">
            <a:avLst/>
          </a:prstGeom>
          <a:noFill/>
          <a:ln>
            <a:noFill/>
          </a:ln>
          <a:effectLst/>
          <a:extLs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round/>
                <a:headEnd/>
                <a:tailEnd/>
              </a14:hiddenLine>
            </a:ext>
            <a:ext uri="{AF507438-7753-43e0-B8FC-AC1667EBCBE1}">
              <a14:hiddenEffects xmlns:mc="http://schemas.openxmlformats.org/markup-compatibility/2006" xmlns:a14="http://schemas.microsoft.com/office/drawing/2010/main" xmlns="">
                <a:effectLst>
                  <a:outerShdw blurRad="63500" dist="38099" dir="2700000" algn="ctr" rotWithShape="0">
                    <a:srgbClr val="000000">
                      <a:alpha val="74997"/>
                    </a:srgbClr>
                  </a:outerShdw>
                </a:effectLst>
              </a14:hiddenEffects>
            </a:ext>
          </a:extLst>
        </p:spPr>
        <p:txBody>
          <a:bodyPr lIns="90000" tIns="91440" rIns="90000" bIns="91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sz="3200">
                <a:solidFill>
                  <a:schemeClr val="bg1"/>
                </a:solidFill>
                <a:latin typeface="Arial" charset="0"/>
                <a:ea typeface="ＭＳ Ｐゴシック" charset="-128"/>
              </a:defRPr>
            </a:lvl9pPr>
          </a:lstStyle>
          <a:p>
            <a:pPr algn="ctr" eaLnBrk="1" hangingPunct="1">
              <a:spcBef>
                <a:spcPts val="3375"/>
              </a:spcBef>
              <a:buClrTx/>
              <a:buFontTx/>
              <a:buNone/>
            </a:pPr>
            <a:r>
              <a:rPr lang="en-CA" altLang="en-US" sz="5400" b="1" dirty="0" smtClean="0">
                <a:solidFill>
                  <a:srgbClr val="000000"/>
                </a:solidFill>
              </a:rPr>
              <a:t>Introduction</a:t>
            </a:r>
          </a:p>
          <a:p>
            <a:pPr algn="just"/>
            <a:endParaRPr lang="en-US" altLang="en-US" sz="2400" dirty="0">
              <a:solidFill>
                <a:schemeClr val="tx1"/>
              </a:solidFill>
            </a:endParaRPr>
          </a:p>
          <a:p>
            <a:pPr algn="just"/>
            <a:r>
              <a:rPr lang="en-US" altLang="en-US" sz="2400" dirty="0" smtClean="0">
                <a:solidFill>
                  <a:schemeClr val="tx1"/>
                </a:solidFill>
              </a:rPr>
              <a:t>Multipole analysis of photon-induced reactions is needed to enable the comparison of many theoretical approaches to data. In both energy-dependent and independent parameterizations of multipoles, the selection of the model parameters is crucial. We </a:t>
            </a:r>
            <a:r>
              <a:rPr lang="en-US" altLang="en-US" sz="2400" dirty="0">
                <a:solidFill>
                  <a:schemeClr val="tx1"/>
                </a:solidFill>
              </a:rPr>
              <a:t>present an analysis of low-energy neutral pion </a:t>
            </a:r>
            <a:r>
              <a:rPr lang="en-US" altLang="en-US" sz="2400" dirty="0" err="1">
                <a:solidFill>
                  <a:schemeClr val="tx1"/>
                </a:solidFill>
              </a:rPr>
              <a:t>photoproduction</a:t>
            </a:r>
            <a:r>
              <a:rPr lang="en-US" altLang="en-US" sz="2400" dirty="0">
                <a:solidFill>
                  <a:schemeClr val="tx1"/>
                </a:solidFill>
              </a:rPr>
              <a:t> using the LASSO (least absolute shrinkage and selection operator) in combination with criteria from information theory </a:t>
            </a:r>
            <a:r>
              <a:rPr lang="en-US" altLang="en-US" sz="2400" dirty="0" smtClean="0">
                <a:solidFill>
                  <a:schemeClr val="tx1"/>
                </a:solidFill>
              </a:rPr>
              <a:t>and K-fold </a:t>
            </a:r>
            <a:r>
              <a:rPr lang="en-US" altLang="en-US" sz="2400" dirty="0">
                <a:solidFill>
                  <a:schemeClr val="tx1"/>
                </a:solidFill>
              </a:rPr>
              <a:t>cross validation. These methods have not yet found their way in the analysis of excited baryons but become relevant in the era of precision spectroscopy. The principle is first illustrated with synthetic data; then, its feasibility for </a:t>
            </a:r>
            <a:r>
              <a:rPr lang="en-US" altLang="en-US" sz="2400" dirty="0" smtClean="0">
                <a:solidFill>
                  <a:schemeClr val="tx1"/>
                </a:solidFill>
              </a:rPr>
              <a:t>real data.</a:t>
            </a:r>
            <a:endParaRPr lang="en-US" altLang="en-US" sz="2400" dirty="0">
              <a:solidFill>
                <a:schemeClr val="tx1"/>
              </a:solidFill>
            </a:endParaRPr>
          </a:p>
          <a:p>
            <a:pPr algn="just"/>
            <a:endParaRPr lang="en-US" altLang="en-US" sz="2400" dirty="0">
              <a:solidFill>
                <a:schemeClr val="tx1"/>
              </a:solidFill>
            </a:endParaRPr>
          </a:p>
          <a:p>
            <a:pPr algn="just"/>
            <a:endParaRPr lang="en-US" altLang="en-US" sz="2400" dirty="0">
              <a:solidFill>
                <a:schemeClr val="tx1"/>
              </a:solidFill>
            </a:endParaRPr>
          </a:p>
          <a:p>
            <a:pPr algn="just"/>
            <a:endParaRPr lang="en-US" altLang="en-US" sz="2400" dirty="0">
              <a:solidFill>
                <a:schemeClr val="tx1"/>
              </a:solidFill>
            </a:endParaRPr>
          </a:p>
          <a:p>
            <a:pPr algn="just"/>
            <a:endParaRPr lang="en-US" altLang="en-US" sz="2400" dirty="0">
              <a:solidFill>
                <a:schemeClr val="tx1"/>
              </a:solidFill>
            </a:endParaRPr>
          </a:p>
          <a:p>
            <a:pPr algn="just"/>
            <a:endParaRPr lang="en-US" altLang="en-US" sz="2400" dirty="0">
              <a:solidFill>
                <a:schemeClr val="tx1"/>
              </a:solidFill>
            </a:endParaRPr>
          </a:p>
        </p:txBody>
      </p:sp>
      <p:sp>
        <p:nvSpPr>
          <p:cNvPr id="2052" name="Text Box 3"/>
          <p:cNvSpPr txBox="1">
            <a:spLocks noChangeArrowheads="1"/>
          </p:cNvSpPr>
          <p:nvPr/>
        </p:nvSpPr>
        <p:spPr bwMode="auto">
          <a:xfrm>
            <a:off x="6526213" y="825500"/>
            <a:ext cx="30129162" cy="187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91440" rIns="90000" bIns="91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0"/>
                <a:cs typeface="WenQuanYi Micro Hei"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WenQuanYi Micro Hei" charset="0"/>
                <a:cs typeface="WenQuanYi Micro Hei" charset="0"/>
              </a:defRPr>
            </a:lvl9pPr>
          </a:lstStyle>
          <a:p>
            <a:pPr algn="ctr" eaLnBrk="1" hangingPunct="1">
              <a:buClrTx/>
              <a:buFontTx/>
              <a:buNone/>
              <a:defRPr/>
            </a:pPr>
            <a:r>
              <a:rPr lang="en-CA" sz="11000" dirty="0" smtClean="0">
                <a:solidFill>
                  <a:srgbClr val="000000"/>
                </a:solidFill>
              </a:rPr>
              <a:t>Model Selection for Pion </a:t>
            </a:r>
            <a:r>
              <a:rPr lang="en-CA" sz="11000" dirty="0" err="1" smtClean="0">
                <a:solidFill>
                  <a:srgbClr val="000000"/>
                </a:solidFill>
              </a:rPr>
              <a:t>Photoproduction</a:t>
            </a:r>
            <a:endParaRPr lang="en-CA" sz="11000" dirty="0" smtClean="0">
              <a:solidFill>
                <a:srgbClr val="000000"/>
              </a:solidFill>
            </a:endParaRPr>
          </a:p>
        </p:txBody>
      </p:sp>
      <p:sp>
        <p:nvSpPr>
          <p:cNvPr id="2057" name="Rectangle 8"/>
          <p:cNvSpPr>
            <a:spLocks noChangeArrowheads="1"/>
          </p:cNvSpPr>
          <p:nvPr/>
        </p:nvSpPr>
        <p:spPr bwMode="auto">
          <a:xfrm>
            <a:off x="9601200" y="4637088"/>
            <a:ext cx="23812500" cy="1755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200">
                <a:solidFill>
                  <a:schemeClr val="bg1"/>
                </a:solidFill>
                <a:latin typeface="Arial" charset="0"/>
                <a:ea typeface="ＭＳ Ｐゴシック" charset="-128"/>
              </a:defRPr>
            </a:lvl9pPr>
          </a:lstStyle>
          <a:p>
            <a:pPr algn="ctr" eaLnBrk="1" hangingPunct="1">
              <a:buClrTx/>
              <a:buFontTx/>
              <a:buNone/>
            </a:pPr>
            <a:r>
              <a:rPr lang="en-CA" altLang="en-US" sz="4400" u="sng" dirty="0">
                <a:solidFill>
                  <a:srgbClr val="000000"/>
                </a:solidFill>
                <a:latin typeface="Times New Roman" charset="0"/>
              </a:rPr>
              <a:t>J. Landay</a:t>
            </a:r>
            <a:r>
              <a:rPr lang="en-CA" altLang="en-US" sz="4400" baseline="30000" dirty="0">
                <a:solidFill>
                  <a:srgbClr val="000000"/>
                </a:solidFill>
                <a:latin typeface="Times New Roman" charset="0"/>
              </a:rPr>
              <a:t>1</a:t>
            </a:r>
            <a:r>
              <a:rPr lang="en-CA" altLang="en-US" sz="4400" dirty="0">
                <a:solidFill>
                  <a:srgbClr val="000000"/>
                </a:solidFill>
                <a:latin typeface="Times New Roman" charset="0"/>
              </a:rPr>
              <a:t>,  M. Döring</a:t>
            </a:r>
            <a:r>
              <a:rPr lang="en-CA" altLang="en-US" sz="4400" baseline="30000" dirty="0">
                <a:solidFill>
                  <a:srgbClr val="000000"/>
                </a:solidFill>
                <a:latin typeface="Times New Roman" charset="0"/>
              </a:rPr>
              <a:t>1</a:t>
            </a:r>
            <a:r>
              <a:rPr lang="en-CA" altLang="en-US" sz="4400" dirty="0">
                <a:solidFill>
                  <a:srgbClr val="000000"/>
                </a:solidFill>
                <a:latin typeface="Times New Roman" charset="0"/>
              </a:rPr>
              <a:t>, C. </a:t>
            </a:r>
            <a:r>
              <a:rPr lang="en-CA" altLang="en-US" sz="4400" dirty="0" err="1">
                <a:solidFill>
                  <a:srgbClr val="000000"/>
                </a:solidFill>
                <a:latin typeface="Times New Roman" charset="0"/>
              </a:rPr>
              <a:t>Fernández</a:t>
            </a:r>
            <a:r>
              <a:rPr lang="en-CA" altLang="en-US" sz="4400" dirty="0">
                <a:solidFill>
                  <a:srgbClr val="000000"/>
                </a:solidFill>
                <a:latin typeface="Times New Roman" charset="0"/>
              </a:rPr>
              <a:t> Ramírez</a:t>
            </a:r>
            <a:r>
              <a:rPr lang="en-CA" altLang="en-US" sz="4400" baseline="30000" dirty="0">
                <a:solidFill>
                  <a:srgbClr val="000000"/>
                </a:solidFill>
                <a:latin typeface="Times New Roman" charset="0"/>
              </a:rPr>
              <a:t>2</a:t>
            </a:r>
            <a:r>
              <a:rPr lang="en-CA" altLang="en-US" sz="4400" dirty="0">
                <a:solidFill>
                  <a:srgbClr val="000000"/>
                </a:solidFill>
                <a:latin typeface="Times New Roman" charset="0"/>
              </a:rPr>
              <a:t>, B. Hu</a:t>
            </a:r>
            <a:r>
              <a:rPr lang="en-CA" altLang="en-US" sz="4400" baseline="30000" dirty="0">
                <a:solidFill>
                  <a:srgbClr val="000000"/>
                </a:solidFill>
                <a:latin typeface="Times New Roman" charset="0"/>
              </a:rPr>
              <a:t>1</a:t>
            </a:r>
            <a:r>
              <a:rPr lang="en-CA" altLang="en-US" sz="4400" dirty="0">
                <a:solidFill>
                  <a:srgbClr val="000000"/>
                </a:solidFill>
                <a:latin typeface="Times New Roman" charset="0"/>
              </a:rPr>
              <a:t>, R. Molina</a:t>
            </a:r>
            <a:r>
              <a:rPr lang="en-CA" altLang="en-US" sz="4400" baseline="30000" dirty="0">
                <a:solidFill>
                  <a:srgbClr val="000000"/>
                </a:solidFill>
                <a:latin typeface="Times New Roman" charset="0"/>
              </a:rPr>
              <a:t>1</a:t>
            </a:r>
          </a:p>
          <a:p>
            <a:pPr algn="ctr" eaLnBrk="1" hangingPunct="1">
              <a:buClrTx/>
              <a:buFontTx/>
              <a:buNone/>
            </a:pPr>
            <a:r>
              <a:rPr lang="en-CA" altLang="en-US" sz="4400" b="1" baseline="33000" dirty="0">
                <a:solidFill>
                  <a:srgbClr val="000000"/>
                </a:solidFill>
                <a:latin typeface="Times New Roman" charset="0"/>
              </a:rPr>
              <a:t>1</a:t>
            </a:r>
            <a:r>
              <a:rPr lang="en-CA" altLang="en-US" dirty="0">
                <a:solidFill>
                  <a:srgbClr val="000000"/>
                </a:solidFill>
              </a:rPr>
              <a:t>Department of Physics, The George Washington University, Washington, DC 20052, USA</a:t>
            </a:r>
          </a:p>
          <a:p>
            <a:pPr algn="ctr" eaLnBrk="1" hangingPunct="1">
              <a:buClrTx/>
              <a:buFontTx/>
              <a:buNone/>
            </a:pPr>
            <a:r>
              <a:rPr lang="en-CA" altLang="en-US" sz="4400" b="1" baseline="33000" dirty="0">
                <a:solidFill>
                  <a:srgbClr val="000000"/>
                </a:solidFill>
                <a:latin typeface="Times New Roman" charset="0"/>
              </a:rPr>
              <a:t>2</a:t>
            </a:r>
            <a:r>
              <a:rPr lang="en-CA" altLang="en-US" dirty="0">
                <a:solidFill>
                  <a:srgbClr val="000000"/>
                </a:solidFill>
              </a:rPr>
              <a:t>Instituto de </a:t>
            </a:r>
            <a:r>
              <a:rPr lang="en-CA" altLang="en-US" dirty="0" err="1">
                <a:solidFill>
                  <a:srgbClr val="000000"/>
                </a:solidFill>
              </a:rPr>
              <a:t>Ciencias</a:t>
            </a:r>
            <a:r>
              <a:rPr lang="en-CA" altLang="en-US" dirty="0">
                <a:solidFill>
                  <a:srgbClr val="000000"/>
                </a:solidFill>
              </a:rPr>
              <a:t> </a:t>
            </a:r>
            <a:r>
              <a:rPr lang="en-CA" altLang="en-US" dirty="0" err="1">
                <a:solidFill>
                  <a:srgbClr val="000000"/>
                </a:solidFill>
              </a:rPr>
              <a:t>Nucleares</a:t>
            </a:r>
            <a:r>
              <a:rPr lang="en-CA" altLang="en-US" dirty="0">
                <a:solidFill>
                  <a:srgbClr val="000000"/>
                </a:solidFill>
              </a:rPr>
              <a:t>, Universidad Nacional </a:t>
            </a:r>
            <a:r>
              <a:rPr lang="en-CA" altLang="en-US" dirty="0" err="1">
                <a:solidFill>
                  <a:srgbClr val="000000"/>
                </a:solidFill>
              </a:rPr>
              <a:t>Autónoma</a:t>
            </a:r>
            <a:r>
              <a:rPr lang="en-CA" altLang="en-US" dirty="0">
                <a:solidFill>
                  <a:srgbClr val="000000"/>
                </a:solidFill>
              </a:rPr>
              <a:t> de México, Ciudad de México, 04510, </a:t>
            </a:r>
            <a:r>
              <a:rPr lang="en-CA" altLang="en-US" dirty="0" smtClean="0">
                <a:solidFill>
                  <a:srgbClr val="000000"/>
                </a:solidFill>
              </a:rPr>
              <a:t>Mexico</a:t>
            </a:r>
            <a:endParaRPr lang="en-CA" altLang="en-US" dirty="0">
              <a:solidFill>
                <a:srgbClr val="000000"/>
              </a:solidFill>
            </a:endParaRPr>
          </a:p>
        </p:txBody>
      </p:sp>
      <p:sp>
        <p:nvSpPr>
          <p:cNvPr id="2053" name="Text Box 4"/>
          <p:cNvSpPr txBox="1">
            <a:spLocks noChangeArrowheads="1"/>
          </p:cNvSpPr>
          <p:nvPr/>
        </p:nvSpPr>
        <p:spPr bwMode="auto">
          <a:xfrm>
            <a:off x="30060899" y="28149914"/>
            <a:ext cx="12115800" cy="76738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91440" rIns="90000" bIns="91440">
            <a:spAutoFit/>
          </a:bodyPr>
          <a:lstStyle>
            <a:lvl1pPr marL="498475" indent="-474663"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0"/>
                <a:cs typeface="WenQuanYi Micro Hei" charset="0"/>
              </a:defRPr>
            </a:lvl1pPr>
            <a:lvl2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2pPr>
            <a:lvl3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3pPr>
            <a:lvl4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4pPr>
            <a:lvl5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5pPr>
            <a:lvl6pPr marL="2514600" indent="-2286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6pPr>
            <a:lvl7pPr marL="2971800" indent="-2286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7pPr>
            <a:lvl8pPr marL="3429000" indent="-2286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8pPr>
            <a:lvl9pPr marL="3886200" indent="-2286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WenQuanYi Micro Hei" charset="0"/>
                <a:cs typeface="WenQuanYi Micro Hei" charset="0"/>
              </a:defRPr>
            </a:lvl9pPr>
          </a:lstStyle>
          <a:p>
            <a:pPr algn="ctr" eaLnBrk="1" hangingPunct="1">
              <a:spcBef>
                <a:spcPts val="2938"/>
              </a:spcBef>
              <a:buClrTx/>
              <a:buFontTx/>
              <a:buNone/>
              <a:defRPr/>
            </a:pPr>
            <a:r>
              <a:rPr lang="en-CA" sz="3000" b="1" dirty="0" smtClean="0">
                <a:solidFill>
                  <a:srgbClr val="000000"/>
                </a:solidFill>
              </a:rPr>
              <a:t>References</a:t>
            </a:r>
          </a:p>
          <a:p>
            <a:pPr eaLnBrk="1" hangingPunct="1">
              <a:spcBef>
                <a:spcPts val="2938"/>
              </a:spcBef>
              <a:buClrTx/>
              <a:buFontTx/>
              <a:buNone/>
              <a:defRPr/>
            </a:pPr>
            <a:r>
              <a:rPr lang="en-CA" sz="1800" dirty="0" smtClean="0">
                <a:solidFill>
                  <a:srgbClr val="000000"/>
                </a:solidFill>
              </a:rPr>
              <a:t>[1] </a:t>
            </a:r>
            <a:r>
              <a:rPr lang="nb-NO" sz="1800" dirty="0" smtClean="0">
                <a:solidFill>
                  <a:srgbClr val="000000"/>
                </a:solidFill>
              </a:rPr>
              <a:t>D. </a:t>
            </a:r>
            <a:r>
              <a:rPr lang="nb-NO" sz="1800" dirty="0" err="1" smtClean="0">
                <a:solidFill>
                  <a:srgbClr val="000000"/>
                </a:solidFill>
              </a:rPr>
              <a:t>Hornidge</a:t>
            </a:r>
            <a:r>
              <a:rPr lang="nb-NO" sz="1800" dirty="0" smtClean="0">
                <a:solidFill>
                  <a:srgbClr val="000000"/>
                </a:solidFill>
              </a:rPr>
              <a:t> et al. [A2 and CB-TAPS Collaboration], </a:t>
            </a:r>
            <a:r>
              <a:rPr lang="nb-NO" sz="1800" dirty="0" err="1" smtClean="0">
                <a:solidFill>
                  <a:srgbClr val="000000"/>
                </a:solidFill>
              </a:rPr>
              <a:t>Phys</a:t>
            </a:r>
            <a:r>
              <a:rPr lang="nb-NO" sz="1800" dirty="0" smtClean="0">
                <a:solidFill>
                  <a:srgbClr val="000000"/>
                </a:solidFill>
              </a:rPr>
              <a:t>. Rev. Lett. 111, 062004 (2013) </a:t>
            </a:r>
          </a:p>
          <a:p>
            <a:pPr eaLnBrk="1" hangingPunct="1">
              <a:spcBef>
                <a:spcPts val="2938"/>
              </a:spcBef>
              <a:buClrTx/>
              <a:buFontTx/>
              <a:buNone/>
              <a:defRPr/>
            </a:pPr>
            <a:r>
              <a:rPr lang="en-CA" sz="1800" dirty="0" smtClean="0">
                <a:solidFill>
                  <a:srgbClr val="000000"/>
                </a:solidFill>
              </a:rPr>
              <a:t>[2] </a:t>
            </a:r>
            <a:r>
              <a:rPr lang="en-CA" sz="1800" i="1" dirty="0" smtClean="0">
                <a:solidFill>
                  <a:srgbClr val="000000"/>
                </a:solidFill>
              </a:rPr>
              <a:t>The Elements of Statistical Learning: Data Mining, Inference, and Prediction, </a:t>
            </a:r>
            <a:r>
              <a:rPr lang="en-CA" sz="1800" dirty="0" smtClean="0">
                <a:solidFill>
                  <a:srgbClr val="000000"/>
                </a:solidFill>
              </a:rPr>
              <a:t>T. </a:t>
            </a:r>
            <a:r>
              <a:rPr lang="en-CA" sz="1800" dirty="0" err="1" smtClean="0">
                <a:solidFill>
                  <a:srgbClr val="000000"/>
                </a:solidFill>
              </a:rPr>
              <a:t>Hasti</a:t>
            </a:r>
            <a:r>
              <a:rPr lang="en-CA" sz="1800" dirty="0" smtClean="0">
                <a:solidFill>
                  <a:srgbClr val="000000"/>
                </a:solidFill>
              </a:rPr>
              <a:t>, R. </a:t>
            </a:r>
            <a:r>
              <a:rPr lang="en-CA" sz="1800" dirty="0" err="1" smtClean="0">
                <a:solidFill>
                  <a:srgbClr val="000000"/>
                </a:solidFill>
              </a:rPr>
              <a:t>Tibshirani</a:t>
            </a:r>
            <a:r>
              <a:rPr lang="en-CA" sz="1800" dirty="0" smtClean="0">
                <a:solidFill>
                  <a:srgbClr val="000000"/>
                </a:solidFill>
              </a:rPr>
              <a:t>, J. Friedman, Springer 2009, second edition.</a:t>
            </a:r>
          </a:p>
          <a:p>
            <a:pPr eaLnBrk="1" hangingPunct="1">
              <a:spcBef>
                <a:spcPts val="2938"/>
              </a:spcBef>
              <a:buClrTx/>
              <a:defRPr/>
            </a:pPr>
            <a:r>
              <a:rPr lang="en-CA" sz="1800" dirty="0" smtClean="0">
                <a:solidFill>
                  <a:srgbClr val="000000"/>
                </a:solidFill>
              </a:rPr>
              <a:t>[3] </a:t>
            </a:r>
            <a:r>
              <a:rPr lang="en-CA" sz="1800" i="1" dirty="0" smtClean="0">
                <a:solidFill>
                  <a:srgbClr val="000000"/>
                </a:solidFill>
              </a:rPr>
              <a:t>An Introduction to Statistical Learning</a:t>
            </a:r>
            <a:r>
              <a:rPr lang="en-CA" sz="1800" dirty="0" smtClean="0">
                <a:solidFill>
                  <a:srgbClr val="000000"/>
                </a:solidFill>
              </a:rPr>
              <a:t>, Gareth James, Daniela Witten, Trevor Hastie and Robert </a:t>
            </a:r>
            <a:r>
              <a:rPr lang="en-CA" sz="1800" dirty="0" err="1" smtClean="0">
                <a:solidFill>
                  <a:srgbClr val="000000"/>
                </a:solidFill>
              </a:rPr>
              <a:t>Tibshirani</a:t>
            </a:r>
            <a:r>
              <a:rPr lang="en-CA" sz="1800" dirty="0" smtClean="0">
                <a:solidFill>
                  <a:srgbClr val="000000"/>
                </a:solidFill>
              </a:rPr>
              <a:t>, Springer 2015, 6th printing. </a:t>
            </a:r>
          </a:p>
          <a:p>
            <a:pPr eaLnBrk="1" hangingPunct="1">
              <a:spcBef>
                <a:spcPts val="2938"/>
              </a:spcBef>
              <a:buClrTx/>
              <a:defRPr/>
            </a:pPr>
            <a:r>
              <a:rPr lang="en-CA" sz="1800" dirty="0" smtClean="0">
                <a:solidFill>
                  <a:srgbClr val="000000"/>
                </a:solidFill>
              </a:rPr>
              <a:t>[4</a:t>
            </a:r>
            <a:r>
              <a:rPr lang="en-CA" sz="1800" dirty="0">
                <a:solidFill>
                  <a:srgbClr val="000000"/>
                </a:solidFill>
              </a:rPr>
              <a:t>]</a:t>
            </a:r>
            <a:r>
              <a:rPr lang="en-CA" sz="1800" i="1" dirty="0">
                <a:solidFill>
                  <a:srgbClr val="000000"/>
                </a:solidFill>
              </a:rPr>
              <a:t> Model Selection for Pion </a:t>
            </a:r>
            <a:r>
              <a:rPr lang="en-CA" sz="1800" i="1" dirty="0" err="1" smtClean="0">
                <a:solidFill>
                  <a:srgbClr val="000000"/>
                </a:solidFill>
              </a:rPr>
              <a:t>Photoproduction</a:t>
            </a:r>
            <a:r>
              <a:rPr lang="en-CA" sz="1800" i="1" dirty="0" smtClean="0">
                <a:solidFill>
                  <a:srgbClr val="000000"/>
                </a:solidFill>
              </a:rPr>
              <a:t>, </a:t>
            </a:r>
            <a:r>
              <a:rPr lang="en-CA" sz="1800" dirty="0" smtClean="0">
                <a:solidFill>
                  <a:srgbClr val="000000"/>
                </a:solidFill>
              </a:rPr>
              <a:t>J</a:t>
            </a:r>
            <a:r>
              <a:rPr lang="en-CA" sz="1800" dirty="0">
                <a:solidFill>
                  <a:srgbClr val="000000"/>
                </a:solidFill>
              </a:rPr>
              <a:t>. Landay, M. </a:t>
            </a:r>
            <a:r>
              <a:rPr lang="en-CA" sz="1800" dirty="0" err="1" smtClean="0">
                <a:solidFill>
                  <a:srgbClr val="000000"/>
                </a:solidFill>
              </a:rPr>
              <a:t>Döring</a:t>
            </a:r>
            <a:r>
              <a:rPr lang="en-CA" sz="1800" dirty="0">
                <a:solidFill>
                  <a:srgbClr val="000000"/>
                </a:solidFill>
              </a:rPr>
              <a:t>, C. </a:t>
            </a:r>
            <a:r>
              <a:rPr lang="en-CA" sz="1800" dirty="0" smtClean="0">
                <a:solidFill>
                  <a:srgbClr val="000000"/>
                </a:solidFill>
              </a:rPr>
              <a:t>Fernandez </a:t>
            </a:r>
            <a:r>
              <a:rPr lang="en-CA" sz="1800" dirty="0" err="1" smtClean="0">
                <a:solidFill>
                  <a:srgbClr val="000000"/>
                </a:solidFill>
              </a:rPr>
              <a:t>Ramiırez</a:t>
            </a:r>
            <a:r>
              <a:rPr lang="en-CA" sz="1800" dirty="0">
                <a:solidFill>
                  <a:srgbClr val="000000"/>
                </a:solidFill>
              </a:rPr>
              <a:t>, B. Hu, and R. Molina</a:t>
            </a:r>
            <a:r>
              <a:rPr lang="en-CA" sz="1800" dirty="0" smtClean="0">
                <a:solidFill>
                  <a:srgbClr val="000000"/>
                </a:solidFill>
              </a:rPr>
              <a:t>. </a:t>
            </a:r>
            <a:r>
              <a:rPr lang="en-CA" sz="1800" dirty="0">
                <a:solidFill>
                  <a:srgbClr val="000000"/>
                </a:solidFill>
              </a:rPr>
              <a:t>arXiv:1610.07547 [</a:t>
            </a:r>
            <a:r>
              <a:rPr lang="en-CA" sz="1800" dirty="0" err="1">
                <a:solidFill>
                  <a:srgbClr val="000000"/>
                </a:solidFill>
              </a:rPr>
              <a:t>nucl-th</a:t>
            </a:r>
            <a:r>
              <a:rPr lang="en-CA" sz="1800" dirty="0">
                <a:solidFill>
                  <a:srgbClr val="000000"/>
                </a:solidFill>
              </a:rPr>
              <a:t>], submitted to Phys. Rev. C. </a:t>
            </a:r>
          </a:p>
          <a:p>
            <a:pPr eaLnBrk="1" hangingPunct="1">
              <a:spcBef>
                <a:spcPts val="2938"/>
              </a:spcBef>
              <a:buClrTx/>
              <a:defRPr/>
            </a:pPr>
            <a:endParaRPr lang="en-CA" sz="1800" dirty="0">
              <a:solidFill>
                <a:srgbClr val="000000"/>
              </a:solidFill>
            </a:endParaRPr>
          </a:p>
          <a:p>
            <a:pPr eaLnBrk="1" hangingPunct="1">
              <a:spcBef>
                <a:spcPts val="2938"/>
              </a:spcBef>
              <a:buClrTx/>
              <a:defRPr/>
            </a:pPr>
            <a:endParaRPr lang="en-CA" sz="1800" dirty="0" smtClean="0">
              <a:solidFill>
                <a:srgbClr val="000000"/>
              </a:solidFill>
            </a:endParaRPr>
          </a:p>
          <a:p>
            <a:pPr eaLnBrk="1" hangingPunct="1">
              <a:spcBef>
                <a:spcPts val="2938"/>
              </a:spcBef>
              <a:buClrTx/>
              <a:buFontTx/>
              <a:buNone/>
              <a:defRPr/>
            </a:pPr>
            <a:endParaRPr lang="en-CA" sz="1500" dirty="0" smtClean="0">
              <a:solidFill>
                <a:srgbClr val="000000"/>
              </a:solidFill>
            </a:endParaRPr>
          </a:p>
          <a:p>
            <a:pPr eaLnBrk="1" hangingPunct="1">
              <a:spcBef>
                <a:spcPts val="2938"/>
              </a:spcBef>
              <a:buClrTx/>
              <a:buFontTx/>
              <a:buNone/>
              <a:defRPr/>
            </a:pPr>
            <a:endParaRPr lang="en-CA" sz="1500" dirty="0">
              <a:solidFill>
                <a:srgbClr val="000000"/>
              </a:solidFill>
            </a:endParaRPr>
          </a:p>
          <a:p>
            <a:pPr eaLnBrk="1" hangingPunct="1">
              <a:spcBef>
                <a:spcPts val="2938"/>
              </a:spcBef>
              <a:buClrTx/>
              <a:buFontTx/>
              <a:buNone/>
              <a:defRPr/>
            </a:pPr>
            <a:endParaRPr lang="en-CA" sz="1500" dirty="0">
              <a:solidFill>
                <a:srgbClr val="000000"/>
              </a:solidFill>
            </a:endParaRPr>
          </a:p>
          <a:p>
            <a:pPr eaLnBrk="1" hangingPunct="1">
              <a:spcBef>
                <a:spcPts val="2938"/>
              </a:spcBef>
              <a:buClrTx/>
              <a:buFontTx/>
              <a:buNone/>
              <a:defRPr/>
            </a:pPr>
            <a:endParaRPr lang="fi-FI" sz="1200" dirty="0" smtClean="0">
              <a:solidFill>
                <a:srgbClr val="000000"/>
              </a:solidFill>
            </a:endParaRPr>
          </a:p>
        </p:txBody>
      </p:sp>
      <mc:AlternateContent xmlns:mc="http://schemas.openxmlformats.org/markup-compatibility/2006" xmlns:a14="http://schemas.microsoft.com/office/drawing/2010/main">
        <mc:Choice Requires="a14">
          <p:sp>
            <p:nvSpPr>
              <p:cNvPr id="2059" name="Text Box 10"/>
              <p:cNvSpPr txBox="1">
                <a:spLocks noChangeArrowheads="1"/>
              </p:cNvSpPr>
              <p:nvPr/>
            </p:nvSpPr>
            <p:spPr bwMode="auto">
              <a:xfrm>
                <a:off x="1378177" y="19863158"/>
                <a:ext cx="12954000" cy="14275511"/>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 uri="{AF507438-7753-43e0-B8FC-AC1667EBCBE1}">
                  <a14:hiddenEffects xmlns="">
                    <a:effectLst>
                      <a:outerShdw blurRad="63500" dist="38099" dir="2700000" algn="ctr" rotWithShape="0">
                        <a:srgbClr val="000000">
                          <a:alpha val="74997"/>
                        </a:srgbClr>
                      </a:outerShdw>
                    </a:effectLst>
                  </a14:hiddenEffects>
                </a:ext>
              </a:extLst>
            </p:spPr>
            <p:txBody>
              <a:bodyPr lIns="90000" tIns="91440" rIns="90000" bIns="91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128"/>
                  </a:defRPr>
                </a:lvl9pPr>
              </a:lstStyle>
              <a:p>
                <a:pPr algn="ctr" eaLnBrk="1" hangingPunct="1">
                  <a:buClrTx/>
                  <a:buSzPct val="45000"/>
                  <a:buFontTx/>
                  <a:buNone/>
                </a:pPr>
                <a:r>
                  <a:rPr lang="en-CA" altLang="en-US" sz="5400" b="1" dirty="0" smtClean="0">
                    <a:solidFill>
                      <a:schemeClr val="tx1"/>
                    </a:solidFill>
                  </a:rPr>
                  <a:t>Data and Methodology</a:t>
                </a:r>
              </a:p>
              <a:p>
                <a:pPr algn="just"/>
                <a:endParaRPr lang="en-CA" altLang="en-US" sz="2400" dirty="0" smtClean="0">
                  <a:solidFill>
                    <a:schemeClr val="tx1"/>
                  </a:solidFill>
                </a:endParaRPr>
              </a:p>
              <a:p>
                <a:pPr algn="just"/>
                <a:r>
                  <a:rPr lang="en-CA" altLang="en-US" sz="2400" dirty="0" smtClean="0">
                    <a:solidFill>
                      <a:schemeClr val="tx1"/>
                    </a:solidFill>
                  </a:rPr>
                  <a:t>We choose a </a:t>
                </a:r>
                <a:r>
                  <a:rPr lang="en-CA" altLang="en-US" sz="2400" dirty="0">
                    <a:solidFill>
                      <a:schemeClr val="tx1"/>
                    </a:solidFill>
                  </a:rPr>
                  <a:t>low-energy neutral-pion </a:t>
                </a:r>
                <a:r>
                  <a:rPr lang="en-CA" altLang="en-US" sz="2400" dirty="0" err="1" smtClean="0">
                    <a:solidFill>
                      <a:schemeClr val="tx1"/>
                    </a:solidFill>
                  </a:rPr>
                  <a:t>photoproduction</a:t>
                </a:r>
                <a:r>
                  <a:rPr lang="en-CA" altLang="en-US" sz="2400" dirty="0" smtClean="0">
                    <a:solidFill>
                      <a:schemeClr val="tx1"/>
                    </a:solidFill>
                  </a:rPr>
                  <a:t> reaction, </a:t>
                </a:r>
                <a14:m>
                  <m:oMath xmlns:m="http://schemas.openxmlformats.org/officeDocument/2006/math">
                    <m:r>
                      <a:rPr lang="en-CA" altLang="en-US" sz="2400" i="1" smtClean="0">
                        <a:solidFill>
                          <a:schemeClr val="tx1"/>
                        </a:solidFill>
                        <a:latin typeface="Cambria Math" charset="0"/>
                        <a:ea typeface="Cambria Math" charset="0"/>
                        <a:cs typeface="Cambria Math" charset="0"/>
                      </a:rPr>
                      <m:t>𝛾</m:t>
                    </m:r>
                    <m:r>
                      <a:rPr lang="en-US" altLang="en-US" sz="2400" b="0" i="1" smtClean="0">
                        <a:solidFill>
                          <a:schemeClr val="tx1"/>
                        </a:solidFill>
                        <a:latin typeface="Cambria Math" charset="0"/>
                        <a:ea typeface="Cambria Math" charset="0"/>
                        <a:cs typeface="Cambria Math" charset="0"/>
                      </a:rPr>
                      <m:t>𝑝</m:t>
                    </m:r>
                    <m:r>
                      <a:rPr lang="en-US" altLang="en-US" sz="2400" b="0" i="1" smtClean="0">
                        <a:solidFill>
                          <a:schemeClr val="tx1"/>
                        </a:solidFill>
                        <a:latin typeface="Cambria Math" charset="0"/>
                        <a:ea typeface="Cambria Math" charset="0"/>
                        <a:cs typeface="Cambria Math" charset="0"/>
                      </a:rPr>
                      <m:t>→</m:t>
                    </m:r>
                    <m:sSup>
                      <m:sSupPr>
                        <m:ctrlPr>
                          <a:rPr lang="en-US" altLang="en-US" sz="2400" b="0" i="1" smtClean="0">
                            <a:solidFill>
                              <a:schemeClr val="tx1"/>
                            </a:solidFill>
                            <a:latin typeface="Cambria Math" charset="0"/>
                            <a:ea typeface="Cambria Math" charset="0"/>
                            <a:cs typeface="Cambria Math" charset="0"/>
                          </a:rPr>
                        </m:ctrlPr>
                      </m:sSupPr>
                      <m:e>
                        <m:r>
                          <a:rPr lang="en-US" altLang="en-US" sz="2400" b="0" i="1" smtClean="0">
                            <a:solidFill>
                              <a:schemeClr val="tx1"/>
                            </a:solidFill>
                            <a:latin typeface="Cambria Math" charset="0"/>
                            <a:ea typeface="Cambria Math" charset="0"/>
                            <a:cs typeface="Cambria Math" charset="0"/>
                          </a:rPr>
                          <m:t>𝜋</m:t>
                        </m:r>
                      </m:e>
                      <m:sup>
                        <m:r>
                          <a:rPr lang="en-US" altLang="en-US" sz="2400" b="0" i="1" smtClean="0">
                            <a:solidFill>
                              <a:schemeClr val="tx1"/>
                            </a:solidFill>
                            <a:latin typeface="Cambria Math" charset="0"/>
                            <a:ea typeface="Cambria Math" charset="0"/>
                            <a:cs typeface="Cambria Math" charset="0"/>
                          </a:rPr>
                          <m:t>0</m:t>
                        </m:r>
                      </m:sup>
                    </m:sSup>
                    <m:r>
                      <a:rPr lang="en-US" altLang="en-US" sz="2400" b="0" i="1" smtClean="0">
                        <a:solidFill>
                          <a:schemeClr val="tx1"/>
                        </a:solidFill>
                        <a:latin typeface="Cambria Math" charset="0"/>
                        <a:ea typeface="Cambria Math" charset="0"/>
                        <a:cs typeface="Cambria Math" charset="0"/>
                      </a:rPr>
                      <m:t>𝑝</m:t>
                    </m:r>
                    <m:r>
                      <a:rPr lang="en-US" altLang="en-US" sz="2400" b="0" i="1" smtClean="0">
                        <a:solidFill>
                          <a:schemeClr val="tx1"/>
                        </a:solidFill>
                        <a:latin typeface="Cambria Math" charset="0"/>
                        <a:ea typeface="Cambria Math" charset="0"/>
                        <a:cs typeface="Cambria Math" charset="0"/>
                      </a:rPr>
                      <m:t> </m:t>
                    </m:r>
                  </m:oMath>
                </a14:m>
                <a:r>
                  <a:rPr lang="en-CA" altLang="en-US" sz="2400" dirty="0">
                    <a:solidFill>
                      <a:schemeClr val="tx1"/>
                    </a:solidFill>
                  </a:rPr>
                  <a:t>for which data of unprecedented precision exist from the same experimental setup at </a:t>
                </a:r>
                <a:r>
                  <a:rPr lang="en-CA" altLang="en-US" sz="2400" dirty="0" smtClean="0">
                    <a:solidFill>
                      <a:schemeClr val="tx1"/>
                    </a:solidFill>
                  </a:rPr>
                  <a:t>MAMI. </a:t>
                </a:r>
                <a:r>
                  <a:rPr lang="en-CA" altLang="en-US" sz="2400" dirty="0">
                    <a:solidFill>
                      <a:schemeClr val="tx1"/>
                    </a:solidFill>
                  </a:rPr>
                  <a:t>The differential cross section </a:t>
                </a:r>
                <a14:m>
                  <m:oMath xmlns:m="http://schemas.openxmlformats.org/officeDocument/2006/math">
                    <m:f>
                      <m:fPr>
                        <m:type m:val="skw"/>
                        <m:ctrlPr>
                          <a:rPr lang="en-US" altLang="en-US" sz="2400" i="1">
                            <a:solidFill>
                              <a:schemeClr val="tx1"/>
                            </a:solidFill>
                            <a:latin typeface="Cambria Math" charset="0"/>
                          </a:rPr>
                        </m:ctrlPr>
                      </m:fPr>
                      <m:num>
                        <m:r>
                          <a:rPr lang="en-US" altLang="en-US" sz="2400" i="1">
                            <a:solidFill>
                              <a:schemeClr val="tx1"/>
                            </a:solidFill>
                            <a:latin typeface="Cambria Math" charset="0"/>
                          </a:rPr>
                          <m:t>𝑑</m:t>
                        </m:r>
                        <m:r>
                          <a:rPr lang="en-US" altLang="en-US" sz="2400" i="1">
                            <a:solidFill>
                              <a:schemeClr val="tx1"/>
                            </a:solidFill>
                            <a:latin typeface="Cambria Math" charset="0"/>
                            <a:ea typeface="Cambria Math" charset="0"/>
                            <a:cs typeface="Cambria Math" charset="0"/>
                          </a:rPr>
                          <m:t>𝜎</m:t>
                        </m:r>
                      </m:num>
                      <m:den>
                        <m:r>
                          <a:rPr lang="en-US" altLang="en-US" sz="2400" i="1">
                            <a:solidFill>
                              <a:schemeClr val="tx1"/>
                            </a:solidFill>
                            <a:latin typeface="Cambria Math" charset="0"/>
                          </a:rPr>
                          <m:t>𝑑</m:t>
                        </m:r>
                        <m:r>
                          <m:rPr>
                            <m:sty m:val="p"/>
                          </m:rPr>
                          <a:rPr lang="el-GR" altLang="en-US" sz="2400" i="1">
                            <a:solidFill>
                              <a:schemeClr val="tx1"/>
                            </a:solidFill>
                            <a:latin typeface="Cambria Math" charset="0"/>
                            <a:ea typeface="Cambria Math" charset="0"/>
                            <a:cs typeface="Cambria Math" charset="0"/>
                          </a:rPr>
                          <m:t>Ω</m:t>
                        </m:r>
                      </m:den>
                    </m:f>
                  </m:oMath>
                </a14:m>
                <a:r>
                  <a:rPr lang="en-CA" altLang="en-US" sz="2400" dirty="0" smtClean="0">
                    <a:solidFill>
                      <a:schemeClr val="tx1"/>
                    </a:solidFill>
                  </a:rPr>
                  <a:t>, beam </a:t>
                </a:r>
                <a:r>
                  <a:rPr lang="en-CA" altLang="en-US" sz="2400" dirty="0">
                    <a:solidFill>
                      <a:schemeClr val="tx1"/>
                    </a:solidFill>
                  </a:rPr>
                  <a:t>asymmetry </a:t>
                </a:r>
                <a14:m>
                  <m:oMath xmlns:m="http://schemas.openxmlformats.org/officeDocument/2006/math">
                    <m:r>
                      <m:rPr>
                        <m:sty m:val="p"/>
                      </m:rPr>
                      <a:rPr lang="el-GR" altLang="en-US" sz="2400" i="1" dirty="0">
                        <a:solidFill>
                          <a:schemeClr val="tx1"/>
                        </a:solidFill>
                        <a:latin typeface="Cambria Math" charset="0"/>
                        <a:ea typeface="Cambria Math" charset="0"/>
                        <a:cs typeface="Cambria Math" charset="0"/>
                      </a:rPr>
                      <m:t>Σ</m:t>
                    </m:r>
                  </m:oMath>
                </a14:m>
                <a:r>
                  <a:rPr lang="en-CA" altLang="en-US" sz="2400" dirty="0" smtClean="0">
                    <a:solidFill>
                      <a:schemeClr val="tx1"/>
                    </a:solidFill>
                  </a:rPr>
                  <a:t> , and </a:t>
                </a:r>
                <a:r>
                  <a:rPr lang="en-CA" altLang="en-US" sz="2400" dirty="0">
                    <a:solidFill>
                      <a:schemeClr val="tx1"/>
                    </a:solidFill>
                  </a:rPr>
                  <a:t>target polarization </a:t>
                </a:r>
                <a14:m>
                  <m:oMath xmlns:m="http://schemas.openxmlformats.org/officeDocument/2006/math">
                    <m:r>
                      <a:rPr lang="en-US" altLang="en-US" sz="2400" i="1" dirty="0">
                        <a:solidFill>
                          <a:schemeClr val="tx1"/>
                        </a:solidFill>
                        <a:latin typeface="Cambria Math" charset="0"/>
                        <a:ea typeface="Cambria Math" charset="0"/>
                        <a:cs typeface="Cambria Math" charset="0"/>
                      </a:rPr>
                      <m:t>𝜎</m:t>
                    </m:r>
                    <m:r>
                      <a:rPr lang="en-US" altLang="en-US" sz="2400" i="1" dirty="0">
                        <a:solidFill>
                          <a:schemeClr val="tx1"/>
                        </a:solidFill>
                        <a:latin typeface="Cambria Math" charset="0"/>
                        <a:ea typeface="Cambria Math" charset="0"/>
                        <a:cs typeface="Cambria Math" charset="0"/>
                      </a:rPr>
                      <m:t>𝑇</m:t>
                    </m:r>
                  </m:oMath>
                </a14:m>
                <a:r>
                  <a:rPr lang="en-CA" altLang="en-US" sz="2400" dirty="0">
                    <a:solidFill>
                      <a:schemeClr val="tx1"/>
                    </a:solidFill>
                  </a:rPr>
                  <a:t> are analyzed. </a:t>
                </a:r>
              </a:p>
              <a:p>
                <a:pPr algn="just"/>
                <a:endParaRPr lang="en-CA" altLang="en-US" sz="2400" dirty="0">
                  <a:solidFill>
                    <a:schemeClr val="tx1"/>
                  </a:solidFill>
                </a:endParaRPr>
              </a:p>
              <a:p>
                <a:pPr algn="just"/>
                <a:r>
                  <a:rPr lang="en-CA" altLang="en-US" sz="2400" dirty="0" smtClean="0">
                    <a:solidFill>
                      <a:schemeClr val="tx1"/>
                    </a:solidFill>
                  </a:rPr>
                  <a:t>But first for </a:t>
                </a:r>
                <a:r>
                  <a:rPr lang="en-CA" altLang="en-US" sz="2400" dirty="0">
                    <a:solidFill>
                      <a:schemeClr val="tx1"/>
                    </a:solidFill>
                  </a:rPr>
                  <a:t>a controlled test of the discussed methods, we generate synthetic data </a:t>
                </a:r>
                <a:r>
                  <a:rPr lang="en-CA" altLang="en-US" sz="2400" dirty="0" smtClean="0">
                    <a:solidFill>
                      <a:schemeClr val="tx1"/>
                    </a:solidFill>
                  </a:rPr>
                  <a:t>for a </a:t>
                </a:r>
                <a:r>
                  <a:rPr lang="en-CA" altLang="en-US" sz="2400" dirty="0">
                    <a:solidFill>
                      <a:schemeClr val="tx1"/>
                    </a:solidFill>
                  </a:rPr>
                  <a:t>given set of multipoles and study to which precision and accuracy we can recover that known set. For that, a solution of a 9-parameter fit to data is taken. The non-zero multipoles </a:t>
                </a:r>
                <a:r>
                  <a:rPr lang="en-CA" altLang="en-US" sz="2400" dirty="0" smtClean="0">
                    <a:solidFill>
                      <a:schemeClr val="tx1"/>
                    </a:solidFill>
                  </a:rPr>
                  <a:t>are </a:t>
                </a:r>
                <a14:m>
                  <m:oMath xmlns:m="http://schemas.openxmlformats.org/officeDocument/2006/math">
                    <m:sSubSup>
                      <m:sSubSupPr>
                        <m:ctrlPr>
                          <a:rPr lang="en-CA" altLang="en-US" sz="2400" i="1" smtClean="0">
                            <a:solidFill>
                              <a:schemeClr val="tx1"/>
                            </a:solidFill>
                            <a:latin typeface="Cambria Math" charset="0"/>
                          </a:rPr>
                        </m:ctrlPr>
                      </m:sSubSupPr>
                      <m:e>
                        <m:r>
                          <a:rPr lang="en-US" altLang="en-US" sz="2400" b="0" i="1" smtClean="0">
                            <a:solidFill>
                              <a:schemeClr val="tx1"/>
                            </a:solidFill>
                            <a:latin typeface="Cambria Math" charset="0"/>
                          </a:rPr>
                          <m:t>𝐸</m:t>
                        </m:r>
                      </m:e>
                      <m:sub>
                        <m:r>
                          <a:rPr lang="en-US" altLang="en-US" sz="2400" b="0" i="1" smtClean="0">
                            <a:solidFill>
                              <a:schemeClr val="tx1"/>
                            </a:solidFill>
                            <a:latin typeface="Cambria Math" charset="0"/>
                          </a:rPr>
                          <m:t>0</m:t>
                        </m:r>
                      </m:sub>
                      <m:sup>
                        <m:r>
                          <a:rPr lang="en-US" altLang="en-US" sz="2400" b="0" i="1" smtClean="0">
                            <a:solidFill>
                              <a:schemeClr val="tx1"/>
                            </a:solidFill>
                            <a:latin typeface="Cambria Math" charset="0"/>
                          </a:rPr>
                          <m:t>+</m:t>
                        </m:r>
                      </m:sup>
                    </m:sSubSup>
                  </m:oMath>
                </a14:m>
                <a:r>
                  <a:rPr lang="en-CA" altLang="en-US" sz="2400" dirty="0" smtClean="0">
                    <a:solidFill>
                      <a:schemeClr val="tx1"/>
                    </a:solidFill>
                  </a:rPr>
                  <a:t>,</a:t>
                </a:r>
                <a14:m>
                  <m:oMath xmlns:m="http://schemas.openxmlformats.org/officeDocument/2006/math">
                    <m:sSub>
                      <m:sSubPr>
                        <m:ctrlPr>
                          <a:rPr lang="en-CA" altLang="en-US" sz="2400" i="1" dirty="0" smtClean="0">
                            <a:solidFill>
                              <a:schemeClr val="tx1"/>
                            </a:solidFill>
                            <a:latin typeface="Cambria Math" charset="0"/>
                          </a:rPr>
                        </m:ctrlPr>
                      </m:sSubPr>
                      <m:e>
                        <m:r>
                          <a:rPr lang="en-US" altLang="en-US" sz="2400" b="0" i="1" dirty="0" smtClean="0">
                            <a:solidFill>
                              <a:schemeClr val="tx1"/>
                            </a:solidFill>
                            <a:latin typeface="Cambria Math" charset="0"/>
                          </a:rPr>
                          <m:t>𝑃</m:t>
                        </m:r>
                      </m:e>
                      <m:sub>
                        <m:r>
                          <a:rPr lang="en-US" altLang="en-US" sz="2400" b="0" i="1" dirty="0" smtClean="0">
                            <a:solidFill>
                              <a:schemeClr val="tx1"/>
                            </a:solidFill>
                            <a:latin typeface="Cambria Math" charset="0"/>
                          </a:rPr>
                          <m:t>1</m:t>
                        </m:r>
                      </m:sub>
                    </m:sSub>
                  </m:oMath>
                </a14:m>
                <a:r>
                  <a:rPr lang="en-CA" altLang="en-US" sz="2400" dirty="0">
                    <a:solidFill>
                      <a:schemeClr val="tx1"/>
                    </a:solidFill>
                  </a:rPr>
                  <a:t>, </a:t>
                </a:r>
                <a14:m>
                  <m:oMath xmlns:m="http://schemas.openxmlformats.org/officeDocument/2006/math">
                    <m:sSub>
                      <m:sSubPr>
                        <m:ctrlPr>
                          <a:rPr lang="en-CA" altLang="en-US" sz="2400" i="1" dirty="0">
                            <a:solidFill>
                              <a:schemeClr val="tx1"/>
                            </a:solidFill>
                            <a:latin typeface="Cambria Math" charset="0"/>
                          </a:rPr>
                        </m:ctrlPr>
                      </m:sSubPr>
                      <m:e>
                        <m:r>
                          <a:rPr lang="en-US" altLang="en-US" sz="2400" i="1" dirty="0">
                            <a:solidFill>
                              <a:schemeClr val="tx1"/>
                            </a:solidFill>
                            <a:latin typeface="Cambria Math" charset="0"/>
                          </a:rPr>
                          <m:t>𝑃</m:t>
                        </m:r>
                      </m:e>
                      <m:sub>
                        <m:r>
                          <a:rPr lang="en-US" altLang="en-US" sz="2400" b="0" i="1" dirty="0" smtClean="0">
                            <a:solidFill>
                              <a:schemeClr val="tx1"/>
                            </a:solidFill>
                            <a:latin typeface="Cambria Math" charset="0"/>
                          </a:rPr>
                          <m:t>2</m:t>
                        </m:r>
                      </m:sub>
                    </m:sSub>
                  </m:oMath>
                </a14:m>
                <a:r>
                  <a:rPr lang="en-CA" altLang="en-US" sz="2400" dirty="0" smtClean="0">
                    <a:solidFill>
                      <a:schemeClr val="tx1"/>
                    </a:solidFill>
                  </a:rPr>
                  <a:t>, and  </a:t>
                </a:r>
                <a14:m>
                  <m:oMath xmlns:m="http://schemas.openxmlformats.org/officeDocument/2006/math">
                    <m:sSub>
                      <m:sSubPr>
                        <m:ctrlPr>
                          <a:rPr lang="en-CA" altLang="en-US" sz="2400" i="1" dirty="0">
                            <a:solidFill>
                              <a:schemeClr val="tx1"/>
                            </a:solidFill>
                            <a:latin typeface="Cambria Math" charset="0"/>
                          </a:rPr>
                        </m:ctrlPr>
                      </m:sSubPr>
                      <m:e>
                        <m:r>
                          <a:rPr lang="en-US" altLang="en-US" sz="2400" i="1" dirty="0">
                            <a:solidFill>
                              <a:schemeClr val="tx1"/>
                            </a:solidFill>
                            <a:latin typeface="Cambria Math" charset="0"/>
                          </a:rPr>
                          <m:t>𝑃</m:t>
                        </m:r>
                      </m:e>
                      <m:sub>
                        <m:r>
                          <a:rPr lang="en-US" altLang="en-US" sz="2400" b="0" i="1" dirty="0" smtClean="0">
                            <a:solidFill>
                              <a:schemeClr val="tx1"/>
                            </a:solidFill>
                            <a:latin typeface="Cambria Math" charset="0"/>
                          </a:rPr>
                          <m:t>3</m:t>
                        </m:r>
                      </m:sub>
                    </m:sSub>
                  </m:oMath>
                </a14:m>
                <a:r>
                  <a:rPr lang="en-CA" altLang="en-US" sz="2400" dirty="0" smtClean="0">
                    <a:solidFill>
                      <a:schemeClr val="tx1"/>
                    </a:solidFill>
                  </a:rPr>
                  <a:t>; no D-waves nor imaginary components of P-waves </a:t>
                </a:r>
                <a:r>
                  <a:rPr lang="en-CA" altLang="en-US" sz="2400" dirty="0">
                    <a:solidFill>
                      <a:schemeClr val="tx1"/>
                    </a:solidFill>
                  </a:rPr>
                  <a:t>are </a:t>
                </a:r>
                <a:r>
                  <a:rPr lang="en-CA" altLang="en-US" sz="2400" dirty="0" smtClean="0">
                    <a:solidFill>
                      <a:schemeClr val="tx1"/>
                    </a:solidFill>
                  </a:rPr>
                  <a:t>included. </a:t>
                </a:r>
                <a:r>
                  <a:rPr lang="en-CA" altLang="en-US" sz="2400" dirty="0">
                    <a:solidFill>
                      <a:schemeClr val="tx1"/>
                    </a:solidFill>
                  </a:rPr>
                  <a:t>The synthetic data are generated around that solution at the same energies and scattering angles as the real </a:t>
                </a:r>
                <a:r>
                  <a:rPr lang="en-CA" altLang="en-US" sz="2400" dirty="0" smtClean="0">
                    <a:solidFill>
                      <a:schemeClr val="tx1"/>
                    </a:solidFill>
                  </a:rPr>
                  <a:t>data and </a:t>
                </a:r>
                <a:r>
                  <a:rPr lang="en-CA" altLang="en-US" sz="2400" dirty="0">
                    <a:solidFill>
                      <a:schemeClr val="tx1"/>
                    </a:solidFill>
                  </a:rPr>
                  <a:t>with the same error bars.</a:t>
                </a:r>
              </a:p>
              <a:p>
                <a:pPr algn="just"/>
                <a:endParaRPr lang="en-CA" altLang="en-US" sz="2400" dirty="0">
                  <a:solidFill>
                    <a:schemeClr val="tx1"/>
                  </a:solidFill>
                </a:endParaRPr>
              </a:p>
              <a:p>
                <a:pPr algn="just"/>
                <a:r>
                  <a:rPr lang="en-CA" altLang="en-US" sz="2400" dirty="0">
                    <a:solidFill>
                      <a:schemeClr val="tx1"/>
                    </a:solidFill>
                  </a:rPr>
                  <a:t>We </a:t>
                </a:r>
                <a:r>
                  <a:rPr lang="en-CA" altLang="en-US" sz="2400" dirty="0" smtClean="0">
                    <a:solidFill>
                      <a:schemeClr val="tx1"/>
                    </a:solidFill>
                  </a:rPr>
                  <a:t>formulate </a:t>
                </a:r>
                <a:r>
                  <a:rPr lang="en-CA" altLang="en-US" sz="2400" dirty="0">
                    <a:solidFill>
                      <a:schemeClr val="tx1"/>
                    </a:solidFill>
                  </a:rPr>
                  <a:t>a general model providing the energy dependence of both real and imaginary parts of </a:t>
                </a:r>
                <a14:m>
                  <m:oMath xmlns:m="http://schemas.openxmlformats.org/officeDocument/2006/math">
                    <m:sSubSup>
                      <m:sSubSupPr>
                        <m:ctrlPr>
                          <a:rPr lang="en-CA" altLang="en-US" sz="2400" i="1">
                            <a:solidFill>
                              <a:schemeClr val="tx1"/>
                            </a:solidFill>
                            <a:latin typeface="Cambria Math" charset="0"/>
                          </a:rPr>
                        </m:ctrlPr>
                      </m:sSubSupPr>
                      <m:e>
                        <m:r>
                          <a:rPr lang="en-US" altLang="en-US" sz="2400" i="1">
                            <a:solidFill>
                              <a:schemeClr val="tx1"/>
                            </a:solidFill>
                            <a:latin typeface="Cambria Math" charset="0"/>
                          </a:rPr>
                          <m:t>𝐸</m:t>
                        </m:r>
                      </m:e>
                      <m:sub>
                        <m:r>
                          <a:rPr lang="en-US" altLang="en-US" sz="2400" i="1">
                            <a:solidFill>
                              <a:schemeClr val="tx1"/>
                            </a:solidFill>
                            <a:latin typeface="Cambria Math" charset="0"/>
                          </a:rPr>
                          <m:t>0</m:t>
                        </m:r>
                        <m:r>
                          <a:rPr lang="en-US" altLang="en-US" sz="2400" b="0" i="1" smtClean="0">
                            <a:solidFill>
                              <a:schemeClr val="tx1"/>
                            </a:solidFill>
                            <a:latin typeface="Cambria Math" charset="0"/>
                          </a:rPr>
                          <m:t> </m:t>
                        </m:r>
                      </m:sub>
                      <m:sup>
                        <m:r>
                          <a:rPr lang="en-US" altLang="en-US" sz="2400" i="1">
                            <a:solidFill>
                              <a:schemeClr val="tx1"/>
                            </a:solidFill>
                            <a:latin typeface="Cambria Math" charset="0"/>
                          </a:rPr>
                          <m:t>+</m:t>
                        </m:r>
                      </m:sup>
                    </m:sSubSup>
                  </m:oMath>
                </a14:m>
                <a:r>
                  <a:rPr lang="en-CA" altLang="en-US" sz="2400" dirty="0">
                    <a:solidFill>
                      <a:schemeClr val="tx1"/>
                    </a:solidFill>
                  </a:rPr>
                  <a:t>and the three </a:t>
                </a:r>
                <a:r>
                  <a:rPr lang="en-CA" altLang="en-US" sz="2400" dirty="0" smtClean="0">
                    <a:solidFill>
                      <a:schemeClr val="tx1"/>
                    </a:solidFill>
                  </a:rPr>
                  <a:t>P-waves</a:t>
                </a:r>
                <a:r>
                  <a:rPr lang="en-CA" altLang="en-US" sz="2400" dirty="0">
                    <a:solidFill>
                      <a:schemeClr val="tx1"/>
                    </a:solidFill>
                  </a:rPr>
                  <a:t>, as well as for the real parts of the four </a:t>
                </a:r>
                <a:r>
                  <a:rPr lang="en-CA" altLang="en-US" sz="2400" dirty="0" smtClean="0">
                    <a:solidFill>
                      <a:schemeClr val="tx1"/>
                    </a:solidFill>
                  </a:rPr>
                  <a:t>D-wave </a:t>
                </a:r>
                <a:r>
                  <a:rPr lang="en-CA" altLang="en-US" sz="2400" dirty="0">
                    <a:solidFill>
                      <a:schemeClr val="tx1"/>
                    </a:solidFill>
                  </a:rPr>
                  <a:t>multipoles:</a:t>
                </a:r>
              </a:p>
              <a:p>
                <a:pPr algn="just"/>
                <a:endParaRPr lang="en-CA" altLang="en-US" sz="2400" dirty="0">
                  <a:solidFill>
                    <a:schemeClr val="tx1"/>
                  </a:solidFill>
                </a:endParaRPr>
              </a:p>
              <a:p>
                <a:pPr algn="just"/>
                <a:r>
                  <a:rPr lang="en-CA" altLang="en-US" sz="2400" dirty="0" smtClean="0">
                    <a:solidFill>
                      <a:schemeClr val="tx1"/>
                    </a:solidFill>
                  </a:rPr>
                  <a:t>	</a:t>
                </a:r>
                <a:endParaRPr lang="en-CA" altLang="en-US" sz="2400" dirty="0">
                  <a:solidFill>
                    <a:schemeClr val="tx1"/>
                  </a:solidFill>
                </a:endParaRPr>
              </a:p>
              <a:p>
                <a:pPr algn="just"/>
                <a:endParaRPr lang="en-CA" altLang="en-US" sz="2400" dirty="0">
                  <a:solidFill>
                    <a:schemeClr val="tx1"/>
                  </a:solidFill>
                </a:endParaRPr>
              </a:p>
              <a:p>
                <a:pPr algn="just"/>
                <a:endParaRPr lang="en-CA" altLang="en-US" sz="2400" dirty="0">
                  <a:solidFill>
                    <a:schemeClr val="tx1"/>
                  </a:solidFill>
                </a:endParaRPr>
              </a:p>
              <a:p>
                <a:pPr algn="just"/>
                <a:r>
                  <a:rPr lang="en-CA" altLang="en-US" sz="2400" dirty="0">
                    <a:solidFill>
                      <a:schemeClr val="tx1"/>
                    </a:solidFill>
                  </a:rPr>
                  <a:t>with the center-of-mass momentum of the neutral pion, </a:t>
                </a:r>
                <a:r>
                  <a:rPr lang="en-CA" altLang="en-US" sz="2400" dirty="0" smtClean="0">
                    <a:solidFill>
                      <a:schemeClr val="tx1"/>
                    </a:solidFill>
                  </a:rPr>
                  <a:t> </a:t>
                </a:r>
                <a14:m>
                  <m:oMath xmlns:m="http://schemas.openxmlformats.org/officeDocument/2006/math">
                    <m:sSub>
                      <m:sSubPr>
                        <m:ctrlPr>
                          <a:rPr lang="en-CA" altLang="en-US" sz="2400" i="1" smtClean="0">
                            <a:solidFill>
                              <a:schemeClr val="tx1"/>
                            </a:solidFill>
                            <a:latin typeface="Cambria Math" charset="0"/>
                          </a:rPr>
                        </m:ctrlPr>
                      </m:sSubPr>
                      <m:e>
                        <m:r>
                          <a:rPr lang="en-US" altLang="en-US" sz="2400" b="0" i="1" smtClean="0">
                            <a:solidFill>
                              <a:schemeClr val="tx1"/>
                            </a:solidFill>
                            <a:latin typeface="Cambria Math" charset="0"/>
                          </a:rPr>
                          <m:t>𝑞</m:t>
                        </m:r>
                      </m:e>
                      <m:sub>
                        <m:r>
                          <a:rPr lang="en-CA" altLang="en-US" sz="2400" i="1" smtClean="0">
                            <a:solidFill>
                              <a:schemeClr val="tx1"/>
                            </a:solidFill>
                            <a:latin typeface="Cambria Math" charset="0"/>
                            <a:ea typeface="Cambria Math" charset="0"/>
                            <a:cs typeface="Cambria Math" charset="0"/>
                          </a:rPr>
                          <m:t>𝜋</m:t>
                        </m:r>
                        <m:r>
                          <a:rPr lang="en-US" altLang="en-US" sz="2400" b="0" i="1" smtClean="0">
                            <a:solidFill>
                              <a:schemeClr val="tx1"/>
                            </a:solidFill>
                            <a:latin typeface="Cambria Math" charset="0"/>
                            <a:ea typeface="Cambria Math" charset="0"/>
                            <a:cs typeface="Cambria Math" charset="0"/>
                          </a:rPr>
                          <m:t>0</m:t>
                        </m:r>
                      </m:sub>
                    </m:sSub>
                  </m:oMath>
                </a14:m>
                <a:r>
                  <a:rPr lang="en-CA" altLang="en-US" sz="2400" dirty="0" smtClean="0">
                    <a:solidFill>
                      <a:schemeClr val="tx1"/>
                    </a:solidFill>
                  </a:rPr>
                  <a:t>, and </a:t>
                </a:r>
                <a14:m>
                  <m:oMath xmlns:m="http://schemas.openxmlformats.org/officeDocument/2006/math">
                    <m:sSubSup>
                      <m:sSubSupPr>
                        <m:ctrlPr>
                          <a:rPr lang="en-CA" altLang="en-US" sz="2400" i="1" smtClean="0">
                            <a:solidFill>
                              <a:schemeClr val="tx1"/>
                            </a:solidFill>
                            <a:latin typeface="Cambria Math" charset="0"/>
                          </a:rPr>
                        </m:ctrlPr>
                      </m:sSubSupPr>
                      <m:e>
                        <m:r>
                          <a:rPr lang="en-CA" altLang="en-US" sz="2400" i="1" smtClean="0">
                            <a:solidFill>
                              <a:schemeClr val="tx1"/>
                            </a:solidFill>
                            <a:latin typeface="Cambria Math" charset="0"/>
                            <a:ea typeface="Cambria Math" charset="0"/>
                            <a:cs typeface="Cambria Math" charset="0"/>
                          </a:rPr>
                          <m:t>𝜔</m:t>
                        </m:r>
                      </m:e>
                      <m:sub>
                        <m:r>
                          <a:rPr lang="en-CA" altLang="en-US" sz="2400" i="1" smtClean="0">
                            <a:solidFill>
                              <a:schemeClr val="tx1"/>
                            </a:solidFill>
                            <a:latin typeface="Cambria Math" charset="0"/>
                            <a:ea typeface="Cambria Math" charset="0"/>
                            <a:cs typeface="Cambria Math" charset="0"/>
                          </a:rPr>
                          <m:t>𝜋</m:t>
                        </m:r>
                        <m:r>
                          <a:rPr lang="en-US" altLang="en-US" sz="2400" b="0" i="1" smtClean="0">
                            <a:solidFill>
                              <a:schemeClr val="tx1"/>
                            </a:solidFill>
                            <a:latin typeface="Cambria Math" charset="0"/>
                            <a:ea typeface="Cambria Math" charset="0"/>
                            <a:cs typeface="Cambria Math" charset="0"/>
                          </a:rPr>
                          <m:t>0</m:t>
                        </m:r>
                      </m:sub>
                      <m:sup>
                        <m:r>
                          <a:rPr lang="en-US" altLang="en-US" sz="2400" b="0" i="1" smtClean="0">
                            <a:solidFill>
                              <a:schemeClr val="tx1"/>
                            </a:solidFill>
                            <a:latin typeface="Cambria Math" charset="0"/>
                          </a:rPr>
                          <m:t>2</m:t>
                        </m:r>
                      </m:sup>
                    </m:sSubSup>
                    <m:r>
                      <a:rPr lang="en-US" altLang="en-US" sz="2400" b="0" i="1" smtClean="0">
                        <a:solidFill>
                          <a:schemeClr val="tx1"/>
                        </a:solidFill>
                        <a:latin typeface="Cambria Math" charset="0"/>
                      </a:rPr>
                      <m:t>=</m:t>
                    </m:r>
                    <m:sSup>
                      <m:sSupPr>
                        <m:ctrlPr>
                          <a:rPr lang="en-US" altLang="en-US" sz="2400" b="0" i="1" smtClean="0">
                            <a:solidFill>
                              <a:schemeClr val="tx1"/>
                            </a:solidFill>
                            <a:latin typeface="Cambria Math" charset="0"/>
                          </a:rPr>
                        </m:ctrlPr>
                      </m:sSupPr>
                      <m:e>
                        <m:sSub>
                          <m:sSubPr>
                            <m:ctrlPr>
                              <a:rPr lang="en-US" altLang="en-US" sz="2400" i="1">
                                <a:solidFill>
                                  <a:schemeClr val="tx1"/>
                                </a:solidFill>
                                <a:latin typeface="Cambria Math" charset="0"/>
                              </a:rPr>
                            </m:ctrlPr>
                          </m:sSubPr>
                          <m:e>
                            <m:r>
                              <a:rPr lang="en-US" altLang="en-US" sz="2400" i="1">
                                <a:solidFill>
                                  <a:schemeClr val="tx1"/>
                                </a:solidFill>
                                <a:latin typeface="Cambria Math" charset="0"/>
                              </a:rPr>
                              <m:t>𝑚</m:t>
                            </m:r>
                          </m:e>
                          <m:sub>
                            <m:r>
                              <a:rPr lang="en-US" altLang="en-US" sz="2400" i="1">
                                <a:solidFill>
                                  <a:schemeClr val="tx1"/>
                                </a:solidFill>
                                <a:latin typeface="Cambria Math" charset="0"/>
                                <a:ea typeface="Cambria Math" charset="0"/>
                                <a:cs typeface="Cambria Math" charset="0"/>
                              </a:rPr>
                              <m:t>𝜋</m:t>
                            </m:r>
                            <m:r>
                              <a:rPr lang="en-US" altLang="en-US" sz="2400" i="1">
                                <a:solidFill>
                                  <a:schemeClr val="tx1"/>
                                </a:solidFill>
                                <a:latin typeface="Cambria Math" charset="0"/>
                                <a:ea typeface="Cambria Math" charset="0"/>
                                <a:cs typeface="Cambria Math" charset="0"/>
                              </a:rPr>
                              <m:t>0</m:t>
                            </m:r>
                          </m:sub>
                        </m:sSub>
                      </m:e>
                      <m:sup>
                        <m:r>
                          <a:rPr lang="en-US" altLang="en-US" sz="2400" b="0" i="1" smtClean="0">
                            <a:solidFill>
                              <a:schemeClr val="tx1"/>
                            </a:solidFill>
                            <a:latin typeface="Cambria Math" charset="0"/>
                          </a:rPr>
                          <m:t>2</m:t>
                        </m:r>
                      </m:sup>
                    </m:sSup>
                    <m:r>
                      <a:rPr lang="en-US" altLang="en-US" sz="2400" b="0" i="1" smtClean="0">
                        <a:solidFill>
                          <a:schemeClr val="tx1"/>
                        </a:solidFill>
                        <a:latin typeface="Cambria Math" charset="0"/>
                      </a:rPr>
                      <m:t>+</m:t>
                    </m:r>
                    <m:sSup>
                      <m:sSupPr>
                        <m:ctrlPr>
                          <a:rPr lang="en-US" altLang="en-US" sz="2400" b="0" i="1" smtClean="0">
                            <a:solidFill>
                              <a:schemeClr val="tx1"/>
                            </a:solidFill>
                            <a:latin typeface="Cambria Math" charset="0"/>
                          </a:rPr>
                        </m:ctrlPr>
                      </m:sSupPr>
                      <m:e>
                        <m:sSub>
                          <m:sSubPr>
                            <m:ctrlPr>
                              <a:rPr lang="en-CA" altLang="en-US" sz="2400" i="1">
                                <a:solidFill>
                                  <a:schemeClr val="tx1"/>
                                </a:solidFill>
                                <a:latin typeface="Cambria Math" charset="0"/>
                              </a:rPr>
                            </m:ctrlPr>
                          </m:sSubPr>
                          <m:e>
                            <m:r>
                              <a:rPr lang="en-US" altLang="en-US" sz="2400" i="1">
                                <a:solidFill>
                                  <a:schemeClr val="tx1"/>
                                </a:solidFill>
                                <a:latin typeface="Cambria Math" charset="0"/>
                              </a:rPr>
                              <m:t>𝑞</m:t>
                            </m:r>
                          </m:e>
                          <m:sub>
                            <m:r>
                              <a:rPr lang="en-US" altLang="en-US" sz="2400" i="1" smtClean="0">
                                <a:solidFill>
                                  <a:schemeClr val="tx1"/>
                                </a:solidFill>
                                <a:latin typeface="Cambria Math" charset="0"/>
                                <a:ea typeface="Cambria Math" charset="0"/>
                                <a:cs typeface="Cambria Math" charset="0"/>
                              </a:rPr>
                              <m:t>𝜋</m:t>
                            </m:r>
                            <m:r>
                              <a:rPr lang="en-US" altLang="en-US" sz="2400" b="0" i="1" smtClean="0">
                                <a:solidFill>
                                  <a:schemeClr val="tx1"/>
                                </a:solidFill>
                                <a:latin typeface="Cambria Math" charset="0"/>
                                <a:ea typeface="Cambria Math" charset="0"/>
                                <a:cs typeface="Cambria Math" charset="0"/>
                              </a:rPr>
                              <m:t>0</m:t>
                            </m:r>
                          </m:sub>
                        </m:sSub>
                      </m:e>
                      <m:sup>
                        <m:r>
                          <a:rPr lang="en-US" altLang="en-US" sz="2400" b="0" i="1" smtClean="0">
                            <a:solidFill>
                              <a:schemeClr val="tx1"/>
                            </a:solidFill>
                            <a:latin typeface="Cambria Math" charset="0"/>
                          </a:rPr>
                          <m:t>2</m:t>
                        </m:r>
                      </m:sup>
                    </m:sSup>
                  </m:oMath>
                </a14:m>
                <a:r>
                  <a:rPr lang="en-CA" altLang="en-US" sz="2400" dirty="0" smtClean="0">
                    <a:solidFill>
                      <a:schemeClr val="tx1"/>
                    </a:solidFill>
                  </a:rPr>
                  <a:t>. For the real parts of the multipole, </a:t>
                </a:r>
                <a:r>
                  <a:rPr lang="en-CA" altLang="en-US" sz="2400" i="1" dirty="0" smtClean="0">
                    <a:solidFill>
                      <a:schemeClr val="tx1"/>
                    </a:solidFill>
                  </a:rPr>
                  <a:t>l</a:t>
                </a:r>
                <a:r>
                  <a:rPr lang="en-CA" altLang="en-US" sz="2400" dirty="0" smtClean="0">
                    <a:solidFill>
                      <a:schemeClr val="tx1"/>
                    </a:solidFill>
                  </a:rPr>
                  <a:t>=L and for the imaginary </a:t>
                </a:r>
                <a:r>
                  <a:rPr lang="en-CA" altLang="en-US" sz="2400" i="1" dirty="0" smtClean="0">
                    <a:solidFill>
                      <a:schemeClr val="tx1"/>
                    </a:solidFill>
                  </a:rPr>
                  <a:t>l</a:t>
                </a:r>
                <a:r>
                  <a:rPr lang="en-CA" altLang="en-US" sz="2400" dirty="0" smtClean="0">
                    <a:solidFill>
                      <a:schemeClr val="tx1"/>
                    </a:solidFill>
                  </a:rPr>
                  <a:t>=L+1. For the real parts of the multipoles </a:t>
                </a:r>
                <a:r>
                  <a:rPr lang="en-CA" altLang="en-US" sz="2400" dirty="0" err="1" smtClean="0">
                    <a:solidFill>
                      <a:schemeClr val="tx1"/>
                    </a:solidFill>
                  </a:rPr>
                  <a:t>i</a:t>
                </a:r>
                <a:r>
                  <a:rPr lang="en-CA" altLang="en-US" sz="2400" baseline="-25000" dirty="0" err="1" smtClean="0">
                    <a:solidFill>
                      <a:schemeClr val="tx1"/>
                    </a:solidFill>
                  </a:rPr>
                  <a:t>max</a:t>
                </a:r>
                <a:r>
                  <a:rPr lang="en-CA" altLang="en-US" sz="2400" dirty="0" smtClean="0">
                    <a:solidFill>
                      <a:schemeClr val="tx1"/>
                    </a:solidFill>
                  </a:rPr>
                  <a:t>=4 and for the imaginary </a:t>
                </a:r>
                <a:r>
                  <a:rPr lang="en-CA" altLang="en-US" sz="2400" dirty="0" err="1" smtClean="0">
                    <a:solidFill>
                      <a:schemeClr val="tx1"/>
                    </a:solidFill>
                  </a:rPr>
                  <a:t>i</a:t>
                </a:r>
                <a:r>
                  <a:rPr lang="en-CA" altLang="en-US" sz="2400" baseline="-25000" dirty="0" err="1" smtClean="0">
                    <a:solidFill>
                      <a:schemeClr val="tx1"/>
                    </a:solidFill>
                  </a:rPr>
                  <a:t>max</a:t>
                </a:r>
                <a:r>
                  <a:rPr lang="en-CA" altLang="en-US" sz="2400" dirty="0" smtClean="0">
                    <a:solidFill>
                      <a:schemeClr val="tx1"/>
                    </a:solidFill>
                  </a:rPr>
                  <a:t> =2. Alternatively, the multipoles for the P-waves are formulated by: </a:t>
                </a:r>
              </a:p>
              <a:p>
                <a:pPr algn="just"/>
                <a:endParaRPr lang="en-CA" altLang="en-US" sz="2400" dirty="0" smtClean="0">
                  <a:solidFill>
                    <a:schemeClr val="tx1"/>
                  </a:solidFill>
                </a:endParaRPr>
              </a:p>
              <a:p>
                <a:pPr algn="just"/>
                <a14:m>
                  <m:oMathPara xmlns:m="http://schemas.openxmlformats.org/officeDocument/2006/math">
                    <m:oMathParaPr>
                      <m:jc m:val="centerGroup"/>
                    </m:oMathParaPr>
                    <m:oMath xmlns:m="http://schemas.openxmlformats.org/officeDocument/2006/math">
                      <m:sSubSup>
                        <m:sSubSupPr>
                          <m:ctrlPr>
                            <a:rPr lang="en-CA" altLang="en-US" sz="2400" i="1" smtClean="0">
                              <a:solidFill>
                                <a:schemeClr val="tx1"/>
                              </a:solidFill>
                              <a:latin typeface="Cambria Math" charset="0"/>
                            </a:rPr>
                          </m:ctrlPr>
                        </m:sSubSupPr>
                        <m:e>
                          <m:r>
                            <a:rPr lang="en-US" altLang="en-US" sz="2400" b="0" i="1" smtClean="0">
                              <a:solidFill>
                                <a:schemeClr val="tx1"/>
                              </a:solidFill>
                              <a:latin typeface="Cambria Math" charset="0"/>
                            </a:rPr>
                            <m:t>𝐸</m:t>
                          </m:r>
                        </m:e>
                        <m:sub>
                          <m:r>
                            <a:rPr lang="en-US" altLang="en-US" sz="2400" b="0" i="1" smtClean="0">
                              <a:solidFill>
                                <a:schemeClr val="tx1"/>
                              </a:solidFill>
                              <a:latin typeface="Cambria Math" charset="0"/>
                            </a:rPr>
                            <m:t>1</m:t>
                          </m:r>
                        </m:sub>
                        <m:sup>
                          <m:r>
                            <a:rPr lang="en-US" altLang="en-US" sz="2400" b="0" i="1" smtClean="0">
                              <a:solidFill>
                                <a:schemeClr val="tx1"/>
                              </a:solidFill>
                              <a:latin typeface="Cambria Math" charset="0"/>
                            </a:rPr>
                            <m:t>+</m:t>
                          </m:r>
                        </m:sup>
                      </m:sSubSup>
                      <m:r>
                        <a:rPr lang="en-US" altLang="en-US" sz="2400" b="0" i="1" smtClean="0">
                          <a:solidFill>
                            <a:schemeClr val="tx1"/>
                          </a:solidFill>
                          <a:latin typeface="Cambria Math" charset="0"/>
                        </a:rPr>
                        <m:t>=</m:t>
                      </m:r>
                      <m:f>
                        <m:fPr>
                          <m:ctrlPr>
                            <a:rPr lang="en-US" altLang="en-US" sz="2400" b="0" i="1" smtClean="0">
                              <a:solidFill>
                                <a:schemeClr val="tx1"/>
                              </a:solidFill>
                              <a:latin typeface="Cambria Math" charset="0"/>
                            </a:rPr>
                          </m:ctrlPr>
                        </m:fPr>
                        <m:num>
                          <m:r>
                            <a:rPr lang="en-US" altLang="en-US" sz="2400" b="0" i="1" smtClean="0">
                              <a:solidFill>
                                <a:schemeClr val="tx1"/>
                              </a:solidFill>
                              <a:latin typeface="Cambria Math" charset="0"/>
                            </a:rPr>
                            <m:t>1</m:t>
                          </m:r>
                        </m:num>
                        <m:den>
                          <m:r>
                            <a:rPr lang="en-US" altLang="en-US" sz="2400" b="0" i="1" smtClean="0">
                              <a:solidFill>
                                <a:schemeClr val="tx1"/>
                              </a:solidFill>
                              <a:latin typeface="Cambria Math" charset="0"/>
                            </a:rPr>
                            <m:t>6</m:t>
                          </m:r>
                        </m:den>
                      </m:f>
                      <m:d>
                        <m:dPr>
                          <m:ctrlPr>
                            <a:rPr lang="en-US" altLang="en-US" sz="2400" b="0" i="1" smtClean="0">
                              <a:solidFill>
                                <a:schemeClr val="tx1"/>
                              </a:solidFill>
                              <a:latin typeface="Cambria Math" charset="0"/>
                            </a:rPr>
                          </m:ctrlPr>
                        </m:dPr>
                        <m:e>
                          <m:r>
                            <a:rPr lang="en-US" altLang="en-US" sz="2400" b="0" i="1" smtClean="0">
                              <a:solidFill>
                                <a:schemeClr val="tx1"/>
                              </a:solidFill>
                              <a:latin typeface="Cambria Math" charset="0"/>
                            </a:rPr>
                            <m:t>𝑃</m:t>
                          </m:r>
                          <m:r>
                            <a:rPr lang="en-US" altLang="en-US" sz="2400" b="0" i="1" smtClean="0">
                              <a:solidFill>
                                <a:schemeClr val="tx1"/>
                              </a:solidFill>
                              <a:latin typeface="Cambria Math" charset="0"/>
                            </a:rPr>
                            <m:t>1+</m:t>
                          </m:r>
                          <m:r>
                            <a:rPr lang="en-US" altLang="en-US" sz="2400" b="0" i="1" smtClean="0">
                              <a:solidFill>
                                <a:schemeClr val="tx1"/>
                              </a:solidFill>
                              <a:latin typeface="Cambria Math" charset="0"/>
                            </a:rPr>
                            <m:t>𝑃</m:t>
                          </m:r>
                          <m:r>
                            <a:rPr lang="en-US" altLang="en-US" sz="2400" b="0" i="1" smtClean="0">
                              <a:solidFill>
                                <a:schemeClr val="tx1"/>
                              </a:solidFill>
                              <a:latin typeface="Cambria Math" charset="0"/>
                            </a:rPr>
                            <m:t>2</m:t>
                          </m:r>
                        </m:e>
                      </m:d>
                      <m:r>
                        <a:rPr lang="en-US" altLang="en-US" sz="2400" b="0" i="1" smtClean="0">
                          <a:solidFill>
                            <a:schemeClr val="tx1"/>
                          </a:solidFill>
                          <a:latin typeface="Cambria Math" charset="0"/>
                        </a:rPr>
                        <m:t>       </m:t>
                      </m:r>
                      <m:sSubSup>
                        <m:sSubSupPr>
                          <m:ctrlPr>
                            <a:rPr lang="en-CA" altLang="en-US" sz="2400" i="1">
                              <a:solidFill>
                                <a:schemeClr val="tx1"/>
                              </a:solidFill>
                              <a:latin typeface="Cambria Math" charset="0"/>
                            </a:rPr>
                          </m:ctrlPr>
                        </m:sSubSupPr>
                        <m:e>
                          <m:r>
                            <a:rPr lang="en-US" altLang="en-US" sz="2400" b="0" i="1" smtClean="0">
                              <a:solidFill>
                                <a:schemeClr val="tx1"/>
                              </a:solidFill>
                              <a:latin typeface="Cambria Math" charset="0"/>
                            </a:rPr>
                            <m:t>𝑀</m:t>
                          </m:r>
                        </m:e>
                        <m:sub>
                          <m:r>
                            <a:rPr lang="en-US" altLang="en-US" sz="2400" i="1">
                              <a:solidFill>
                                <a:schemeClr val="tx1"/>
                              </a:solidFill>
                              <a:latin typeface="Cambria Math" charset="0"/>
                            </a:rPr>
                            <m:t>1</m:t>
                          </m:r>
                        </m:sub>
                        <m:sup>
                          <m:r>
                            <a:rPr lang="en-US" altLang="en-US" sz="2400" i="1">
                              <a:solidFill>
                                <a:schemeClr val="tx1"/>
                              </a:solidFill>
                              <a:latin typeface="Cambria Math" charset="0"/>
                            </a:rPr>
                            <m:t>+</m:t>
                          </m:r>
                        </m:sup>
                      </m:sSubSup>
                      <m:r>
                        <a:rPr lang="en-US" altLang="en-US" sz="2400" i="1">
                          <a:solidFill>
                            <a:schemeClr val="tx1"/>
                          </a:solidFill>
                          <a:latin typeface="Cambria Math" charset="0"/>
                        </a:rPr>
                        <m:t>=</m:t>
                      </m:r>
                      <m:f>
                        <m:fPr>
                          <m:ctrlPr>
                            <a:rPr lang="en-US" altLang="en-US" sz="2400" i="1">
                              <a:solidFill>
                                <a:schemeClr val="tx1"/>
                              </a:solidFill>
                              <a:latin typeface="Cambria Math" charset="0"/>
                            </a:rPr>
                          </m:ctrlPr>
                        </m:fPr>
                        <m:num>
                          <m:r>
                            <a:rPr lang="en-US" altLang="en-US" sz="2400" i="1">
                              <a:solidFill>
                                <a:schemeClr val="tx1"/>
                              </a:solidFill>
                              <a:latin typeface="Cambria Math" charset="0"/>
                            </a:rPr>
                            <m:t>1</m:t>
                          </m:r>
                        </m:num>
                        <m:den>
                          <m:r>
                            <a:rPr lang="en-US" altLang="en-US" sz="2400" i="1">
                              <a:solidFill>
                                <a:schemeClr val="tx1"/>
                              </a:solidFill>
                              <a:latin typeface="Cambria Math" charset="0"/>
                            </a:rPr>
                            <m:t>6</m:t>
                          </m:r>
                        </m:den>
                      </m:f>
                      <m:d>
                        <m:dPr>
                          <m:ctrlPr>
                            <a:rPr lang="en-US" altLang="en-US" sz="2400" i="1">
                              <a:solidFill>
                                <a:schemeClr val="tx1"/>
                              </a:solidFill>
                              <a:latin typeface="Cambria Math" charset="0"/>
                            </a:rPr>
                          </m:ctrlPr>
                        </m:dPr>
                        <m:e>
                          <m:r>
                            <a:rPr lang="en-US" altLang="en-US" sz="2400" i="1">
                              <a:solidFill>
                                <a:schemeClr val="tx1"/>
                              </a:solidFill>
                              <a:latin typeface="Cambria Math" charset="0"/>
                            </a:rPr>
                            <m:t>𝑃</m:t>
                          </m:r>
                          <m:r>
                            <a:rPr lang="en-US" altLang="en-US" sz="2400" i="1">
                              <a:solidFill>
                                <a:schemeClr val="tx1"/>
                              </a:solidFill>
                              <a:latin typeface="Cambria Math" charset="0"/>
                            </a:rPr>
                            <m:t>1−</m:t>
                          </m:r>
                          <m:r>
                            <a:rPr lang="en-US" altLang="en-US" sz="2400" i="1">
                              <a:solidFill>
                                <a:schemeClr val="tx1"/>
                              </a:solidFill>
                              <a:latin typeface="Cambria Math" charset="0"/>
                            </a:rPr>
                            <m:t>𝑃</m:t>
                          </m:r>
                          <m:r>
                            <a:rPr lang="en-US" altLang="en-US" sz="2400" i="1">
                              <a:solidFill>
                                <a:schemeClr val="tx1"/>
                              </a:solidFill>
                              <a:latin typeface="Cambria Math" charset="0"/>
                            </a:rPr>
                            <m:t>2+2</m:t>
                          </m:r>
                          <m:r>
                            <a:rPr lang="en-US" altLang="en-US" sz="2400" b="0" i="1" smtClean="0">
                              <a:solidFill>
                                <a:schemeClr val="tx1"/>
                              </a:solidFill>
                              <a:latin typeface="Cambria Math" charset="0"/>
                            </a:rPr>
                            <m:t>𝑃</m:t>
                          </m:r>
                          <m:r>
                            <a:rPr lang="en-US" altLang="en-US" sz="2400" b="0" i="1" smtClean="0">
                              <a:solidFill>
                                <a:schemeClr val="tx1"/>
                              </a:solidFill>
                              <a:latin typeface="Cambria Math" charset="0"/>
                            </a:rPr>
                            <m:t>3</m:t>
                          </m:r>
                        </m:e>
                      </m:d>
                      <m:r>
                        <a:rPr lang="en-US" altLang="en-US" sz="2400" b="0" i="1" smtClean="0">
                          <a:solidFill>
                            <a:schemeClr val="tx1"/>
                          </a:solidFill>
                          <a:latin typeface="Cambria Math" charset="0"/>
                        </a:rPr>
                        <m:t>       </m:t>
                      </m:r>
                      <m:sSubSup>
                        <m:sSubSupPr>
                          <m:ctrlPr>
                            <a:rPr lang="en-CA" altLang="en-US" sz="2400" i="1">
                              <a:solidFill>
                                <a:schemeClr val="tx1"/>
                              </a:solidFill>
                              <a:latin typeface="Cambria Math" charset="0"/>
                            </a:rPr>
                          </m:ctrlPr>
                        </m:sSubSupPr>
                        <m:e>
                          <m:r>
                            <a:rPr lang="en-US" altLang="en-US" sz="2400" b="0" i="1" smtClean="0">
                              <a:solidFill>
                                <a:schemeClr val="tx1"/>
                              </a:solidFill>
                              <a:latin typeface="Cambria Math" charset="0"/>
                            </a:rPr>
                            <m:t>𝑀</m:t>
                          </m:r>
                        </m:e>
                        <m:sub>
                          <m:r>
                            <a:rPr lang="en-US" altLang="en-US" sz="2400" i="1">
                              <a:solidFill>
                                <a:schemeClr val="tx1"/>
                              </a:solidFill>
                              <a:latin typeface="Cambria Math" charset="0"/>
                            </a:rPr>
                            <m:t>1</m:t>
                          </m:r>
                        </m:sub>
                        <m:sup>
                          <m:r>
                            <a:rPr lang="en-US" altLang="en-US" sz="2400" b="0" i="1" smtClean="0">
                              <a:solidFill>
                                <a:schemeClr val="tx1"/>
                              </a:solidFill>
                              <a:latin typeface="Cambria Math" charset="0"/>
                            </a:rPr>
                            <m:t>−</m:t>
                          </m:r>
                        </m:sup>
                      </m:sSubSup>
                      <m:r>
                        <a:rPr lang="en-US" altLang="en-US" sz="2400" i="1">
                          <a:solidFill>
                            <a:schemeClr val="tx1"/>
                          </a:solidFill>
                          <a:latin typeface="Cambria Math" charset="0"/>
                        </a:rPr>
                        <m:t>=</m:t>
                      </m:r>
                      <m:f>
                        <m:fPr>
                          <m:ctrlPr>
                            <a:rPr lang="en-US" altLang="en-US" sz="2400" i="1">
                              <a:solidFill>
                                <a:schemeClr val="tx1"/>
                              </a:solidFill>
                              <a:latin typeface="Cambria Math" charset="0"/>
                            </a:rPr>
                          </m:ctrlPr>
                        </m:fPr>
                        <m:num>
                          <m:r>
                            <a:rPr lang="en-US" altLang="en-US" sz="2400" i="1">
                              <a:solidFill>
                                <a:schemeClr val="tx1"/>
                              </a:solidFill>
                              <a:latin typeface="Cambria Math" charset="0"/>
                            </a:rPr>
                            <m:t>1</m:t>
                          </m:r>
                        </m:num>
                        <m:den>
                          <m:r>
                            <a:rPr lang="en-US" altLang="en-US" sz="2400" b="0" i="1" smtClean="0">
                              <a:solidFill>
                                <a:schemeClr val="tx1"/>
                              </a:solidFill>
                              <a:latin typeface="Cambria Math" charset="0"/>
                            </a:rPr>
                            <m:t>3</m:t>
                          </m:r>
                        </m:den>
                      </m:f>
                      <m:d>
                        <m:dPr>
                          <m:ctrlPr>
                            <a:rPr lang="en-US" altLang="en-US" sz="2400" i="1">
                              <a:solidFill>
                                <a:schemeClr val="tx1"/>
                              </a:solidFill>
                              <a:latin typeface="Cambria Math" charset="0"/>
                            </a:rPr>
                          </m:ctrlPr>
                        </m:dPr>
                        <m:e>
                          <m:r>
                            <a:rPr lang="en-US" altLang="en-US" sz="2400" i="1">
                              <a:solidFill>
                                <a:schemeClr val="tx1"/>
                              </a:solidFill>
                              <a:latin typeface="Cambria Math" charset="0"/>
                            </a:rPr>
                            <m:t>𝑃</m:t>
                          </m:r>
                          <m:r>
                            <a:rPr lang="en-US" altLang="en-US" sz="2400" b="0" i="1" smtClean="0">
                              <a:solidFill>
                                <a:schemeClr val="tx1"/>
                              </a:solidFill>
                              <a:latin typeface="Cambria Math" charset="0"/>
                            </a:rPr>
                            <m:t>3</m:t>
                          </m:r>
                          <m:r>
                            <a:rPr lang="en-US" altLang="en-US" sz="2400" i="1">
                              <a:solidFill>
                                <a:schemeClr val="tx1"/>
                              </a:solidFill>
                              <a:latin typeface="Cambria Math" charset="0"/>
                            </a:rPr>
                            <m:t>+</m:t>
                          </m:r>
                          <m:r>
                            <a:rPr lang="en-US" altLang="en-US" sz="2400" i="1">
                              <a:solidFill>
                                <a:schemeClr val="tx1"/>
                              </a:solidFill>
                              <a:latin typeface="Cambria Math" charset="0"/>
                            </a:rPr>
                            <m:t>𝑃</m:t>
                          </m:r>
                          <m:r>
                            <a:rPr lang="en-US" altLang="en-US" sz="2400" i="1">
                              <a:solidFill>
                                <a:schemeClr val="tx1"/>
                              </a:solidFill>
                              <a:latin typeface="Cambria Math" charset="0"/>
                            </a:rPr>
                            <m:t>2−</m:t>
                          </m:r>
                          <m:r>
                            <a:rPr lang="en-US" altLang="en-US" sz="2400" b="0" i="1" smtClean="0">
                              <a:solidFill>
                                <a:schemeClr val="tx1"/>
                              </a:solidFill>
                              <a:latin typeface="Cambria Math" charset="0"/>
                            </a:rPr>
                            <m:t>𝑃</m:t>
                          </m:r>
                          <m:r>
                            <a:rPr lang="en-US" altLang="en-US" sz="2400" b="0" i="1" smtClean="0">
                              <a:solidFill>
                                <a:schemeClr val="tx1"/>
                              </a:solidFill>
                              <a:latin typeface="Cambria Math" charset="0"/>
                            </a:rPr>
                            <m:t>1</m:t>
                          </m:r>
                        </m:e>
                      </m:d>
                    </m:oMath>
                  </m:oMathPara>
                </a14:m>
                <a:endParaRPr lang="en-CA" altLang="en-US" sz="2400" dirty="0">
                  <a:solidFill>
                    <a:schemeClr val="tx1"/>
                  </a:solidFill>
                </a:endParaRPr>
              </a:p>
              <a:p>
                <a:pPr algn="just"/>
                <a:endParaRPr lang="en-CA" altLang="en-US" sz="2400" dirty="0">
                  <a:solidFill>
                    <a:schemeClr val="tx1"/>
                  </a:solidFill>
                </a:endParaRPr>
              </a:p>
              <a:p>
                <a:pPr algn="just"/>
                <a:r>
                  <a:rPr lang="en-CA" altLang="en-US" sz="2400" dirty="0" smtClean="0">
                    <a:solidFill>
                      <a:schemeClr val="tx1"/>
                    </a:solidFill>
                  </a:rPr>
                  <a:t>Given </a:t>
                </a:r>
                <a:r>
                  <a:rPr lang="en-CA" altLang="en-US" sz="2400" dirty="0">
                    <a:solidFill>
                      <a:schemeClr val="tx1"/>
                    </a:solidFill>
                  </a:rPr>
                  <a:t>that the number </a:t>
                </a:r>
                <a:r>
                  <a:rPr lang="en-CA" altLang="en-US" sz="2400" dirty="0" smtClean="0">
                    <a:solidFill>
                      <a:schemeClr val="tx1"/>
                    </a:solidFill>
                  </a:rPr>
                  <a:t>of fit </a:t>
                </a:r>
                <a:r>
                  <a:rPr lang="en-CA" altLang="en-US" sz="2400" dirty="0">
                    <a:solidFill>
                      <a:schemeClr val="tx1"/>
                    </a:solidFill>
                  </a:rPr>
                  <a:t>parameters in the multipole expansion can theoretically be infinite, we need a statistically significant way of of comparing various models and </a:t>
                </a:r>
                <a:r>
                  <a:rPr lang="en-CA" altLang="en-US" sz="2400" dirty="0" smtClean="0">
                    <a:solidFill>
                      <a:schemeClr val="tx1"/>
                    </a:solidFill>
                  </a:rPr>
                  <a:t>quantify </a:t>
                </a:r>
                <a:r>
                  <a:rPr lang="en-CA" altLang="en-US" sz="2400" dirty="0">
                    <a:solidFill>
                      <a:schemeClr val="tx1"/>
                    </a:solidFill>
                  </a:rPr>
                  <a:t>whether or not a fit </a:t>
                </a:r>
                <a:r>
                  <a:rPr lang="en-CA" altLang="en-US" sz="2400" dirty="0" smtClean="0">
                    <a:solidFill>
                      <a:schemeClr val="tx1"/>
                    </a:solidFill>
                  </a:rPr>
                  <a:t>parameter </a:t>
                </a:r>
                <a:r>
                  <a:rPr lang="en-CA" altLang="en-US" sz="2400" dirty="0" err="1" smtClean="0">
                    <a:solidFill>
                      <a:schemeClr val="tx1"/>
                    </a:solidFill>
                  </a:rPr>
                  <a:t>a</a:t>
                </a:r>
                <a:r>
                  <a:rPr lang="en-CA" altLang="en-US" sz="2400" baseline="-25000" dirty="0" err="1">
                    <a:solidFill>
                      <a:schemeClr val="tx1"/>
                    </a:solidFill>
                  </a:rPr>
                  <a:t>i</a:t>
                </a:r>
                <a:r>
                  <a:rPr lang="en-CA" altLang="en-US" sz="2400" dirty="0" smtClean="0">
                    <a:solidFill>
                      <a:schemeClr val="tx1"/>
                    </a:solidFill>
                  </a:rPr>
                  <a:t> in Eq. (1) is </a:t>
                </a:r>
                <a:r>
                  <a:rPr lang="en-CA" altLang="en-US" sz="2400" dirty="0">
                    <a:solidFill>
                      <a:schemeClr val="tx1"/>
                    </a:solidFill>
                  </a:rPr>
                  <a:t>statistically significant. The LASSO [2] provides a tool to scan a plethora of different models with the distinct feature of setting model parameters identically to zero. In doing so it allows us to determine which parameters are physical and which are disposable. Manually, such a scan would be impossible due to the large number of combinations, but the LASSO provides an automatized, “blind-folded” technique. </a:t>
                </a:r>
              </a:p>
              <a:p>
                <a:pPr algn="just"/>
                <a:endParaRPr lang="en-CA" altLang="en-US" sz="2400" dirty="0">
                  <a:solidFill>
                    <a:schemeClr val="tx1"/>
                  </a:solidFill>
                </a:endParaRPr>
              </a:p>
              <a:p>
                <a:pPr algn="just"/>
                <a:endParaRPr lang="en-US" altLang="en-US" sz="2400" dirty="0">
                  <a:solidFill>
                    <a:schemeClr val="tx1"/>
                  </a:solidFill>
                </a:endParaRPr>
              </a:p>
            </p:txBody>
          </p:sp>
        </mc:Choice>
        <mc:Fallback xmlns="">
          <p:sp>
            <p:nvSpPr>
              <p:cNvPr id="2059" name="Text Box 10"/>
              <p:cNvSpPr txBox="1">
                <a:spLocks noRot="1" noChangeAspect="1" noMove="1" noResize="1" noEditPoints="1" noAdjustHandles="1" noChangeArrowheads="1" noChangeShapeType="1" noTextEdit="1"/>
              </p:cNvSpPr>
              <p:nvPr/>
            </p:nvSpPr>
            <p:spPr bwMode="auto">
              <a:xfrm>
                <a:off x="1378177" y="19863158"/>
                <a:ext cx="12954000" cy="14275511"/>
              </a:xfrm>
              <a:prstGeom prst="rect">
                <a:avLst/>
              </a:prstGeom>
              <a:blipFill rotWithShape="0">
                <a:blip r:embed="rId8"/>
                <a:stretch>
                  <a:fillRect l="-753" t="-854" r="-706"/>
                </a:stretch>
              </a:bli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a:lstStyle/>
              <a:p>
                <a:r>
                  <a:rPr lang="en-US">
                    <a:noFill/>
                  </a:rPr>
                  <a:t> </a:t>
                </a:r>
              </a:p>
            </p:txBody>
          </p:sp>
        </mc:Fallback>
      </mc:AlternateContent>
      <p:sp>
        <p:nvSpPr>
          <p:cNvPr id="2070" name="Text Box 21"/>
          <p:cNvSpPr txBox="1">
            <a:spLocks noChangeArrowheads="1"/>
          </p:cNvSpPr>
          <p:nvPr/>
        </p:nvSpPr>
        <p:spPr bwMode="auto">
          <a:xfrm>
            <a:off x="30291088" y="14066838"/>
            <a:ext cx="12001500" cy="530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ＭＳ Ｐゴシック" charset="0"/>
                <a:cs typeface="WenQuanYi Micro Hei"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chemeClr val="bg1"/>
                </a:solidFill>
                <a:latin typeface="Arial" charset="0"/>
                <a:ea typeface="WenQuanYi Micro Hei" charset="0"/>
                <a:cs typeface="WenQuanYi Micro Hei" charset="0"/>
              </a:defRPr>
            </a:lvl9pPr>
          </a:lstStyle>
          <a:p>
            <a:pPr eaLnBrk="1" hangingPunct="1">
              <a:spcBef>
                <a:spcPts val="1200"/>
              </a:spcBef>
              <a:spcAft>
                <a:spcPts val="1000"/>
              </a:spcAft>
              <a:buClrTx/>
              <a:buFontTx/>
              <a:buNone/>
              <a:defRPr/>
            </a:pPr>
            <a:r>
              <a:rPr lang="en-CA" sz="1000" smtClean="0">
                <a:solidFill>
                  <a:srgbClr val="FFFFFF"/>
                </a:solidFill>
              </a:rPr>
              <a:t>Minimum variability time-scale versus T90 in the source frame. </a:t>
            </a:r>
          </a:p>
          <a:p>
            <a:pPr eaLnBrk="1" hangingPunct="1">
              <a:spcBef>
                <a:spcPts val="1200"/>
              </a:spcBef>
              <a:spcAft>
                <a:spcPts val="1000"/>
              </a:spcAft>
              <a:buClrTx/>
              <a:buFontTx/>
              <a:buNone/>
              <a:defRPr/>
            </a:pPr>
            <a:endParaRPr lang="en-CA" sz="1000" smtClean="0">
              <a:solidFill>
                <a:srgbClr val="FFFFFF"/>
              </a:solidFill>
            </a:endParaRPr>
          </a:p>
        </p:txBody>
      </p:sp>
      <p:sp>
        <p:nvSpPr>
          <p:cNvPr id="2071" name="Text Box 22"/>
          <p:cNvSpPr txBox="1">
            <a:spLocks noChangeArrowheads="1"/>
          </p:cNvSpPr>
          <p:nvPr/>
        </p:nvSpPr>
        <p:spPr bwMode="auto">
          <a:xfrm>
            <a:off x="30214888" y="10297536"/>
            <a:ext cx="12001500" cy="3027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4300">
                <a:solidFill>
                  <a:srgbClr val="000000"/>
                </a:solidFill>
                <a:latin typeface="Times New Roman" charset="0"/>
                <a:ea typeface="ＭＳ Ｐゴシック"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2500">
                <a:solidFill>
                  <a:srgbClr val="000000"/>
                </a:solidFill>
                <a:latin typeface="Times New Roman"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700">
                <a:solidFill>
                  <a:srgbClr val="000000"/>
                </a:solidFill>
                <a:latin typeface="Times New Roman"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5pPr>
            <a:lvl6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6pPr>
            <a:lvl7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7pPr>
            <a:lvl8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8pPr>
            <a:lvl9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9pPr>
          </a:lstStyle>
          <a:p>
            <a:pPr algn="ctr">
              <a:buClrTx/>
              <a:buFontTx/>
              <a:buNone/>
              <a:defRPr/>
            </a:pPr>
            <a:r>
              <a:rPr lang="en-CA" sz="5400" b="1" dirty="0" smtClean="0">
                <a:latin typeface="Arial" charset="0"/>
              </a:rPr>
              <a:t>Summary</a:t>
            </a:r>
          </a:p>
          <a:p>
            <a:pPr algn="ctr">
              <a:buClrTx/>
              <a:buFontTx/>
              <a:buNone/>
              <a:defRPr/>
            </a:pPr>
            <a:endParaRPr lang="en-CA" sz="2000" b="1" dirty="0" smtClean="0">
              <a:latin typeface="Arial" charset="0"/>
            </a:endParaRPr>
          </a:p>
          <a:p>
            <a:pPr algn="just">
              <a:buClrTx/>
              <a:defRPr/>
            </a:pPr>
            <a:r>
              <a:rPr lang="en-CA" sz="2400" dirty="0" smtClean="0">
                <a:latin typeface="Arial" charset="0"/>
                <a:cs typeface="Times New Roman" charset="0"/>
              </a:rPr>
              <a:t>We used a combination of LASSO, cross validation and information </a:t>
            </a:r>
            <a:r>
              <a:rPr lang="en-CA" sz="2400" dirty="0">
                <a:latin typeface="Arial" charset="0"/>
                <a:cs typeface="Times New Roman" charset="0"/>
              </a:rPr>
              <a:t>t</a:t>
            </a:r>
            <a:r>
              <a:rPr lang="en-CA" sz="2400" dirty="0" smtClean="0">
                <a:latin typeface="Arial" charset="0"/>
                <a:cs typeface="Times New Roman" charset="0"/>
              </a:rPr>
              <a:t>heory criterions to test a plethora of different models and accurately describe the data. In Fig 1. we have the fit results plotted for one observable and in Fig 3. we have the multipoles plotted.</a:t>
            </a:r>
          </a:p>
          <a:p>
            <a:pPr algn="just">
              <a:buClrTx/>
              <a:defRPr/>
            </a:pPr>
            <a:endParaRPr lang="en-CA" sz="2400" dirty="0" smtClean="0">
              <a:latin typeface="Arial" charset="0"/>
              <a:cs typeface="Times New Roman" charset="0"/>
            </a:endParaRPr>
          </a:p>
          <a:p>
            <a:pPr algn="just">
              <a:buClrTx/>
              <a:defRPr/>
            </a:pPr>
            <a:endParaRPr lang="en-CA" sz="2400" dirty="0" smtClean="0">
              <a:latin typeface="Arial" charset="0"/>
              <a:cs typeface="Times New Roman" charset="0"/>
            </a:endParaRPr>
          </a:p>
          <a:p>
            <a:pPr algn="just">
              <a:buClrTx/>
              <a:defRPr/>
            </a:pPr>
            <a:endParaRPr lang="en-CA" sz="2400" dirty="0" smtClean="0">
              <a:latin typeface="Arial" charset="0"/>
              <a:cs typeface="Times New Roman" charset="0"/>
            </a:endParaRPr>
          </a:p>
          <a:p>
            <a:pPr algn="just">
              <a:buClrTx/>
              <a:defRPr/>
            </a:pPr>
            <a:endParaRPr lang="en-CA" sz="2400" dirty="0" smtClean="0">
              <a:latin typeface="Arial" charset="0"/>
              <a:cs typeface="Times New Roman" charset="0"/>
            </a:endParaRPr>
          </a:p>
          <a:p>
            <a:pPr algn="just">
              <a:buClrTx/>
              <a:defRPr/>
            </a:pPr>
            <a:r>
              <a:rPr lang="en-CA" sz="2400" dirty="0" smtClean="0">
                <a:latin typeface="Arial" charset="0"/>
                <a:cs typeface="Times New Roman" charset="0"/>
              </a:rPr>
              <a:t>      </a:t>
            </a:r>
          </a:p>
          <a:p>
            <a:pPr algn="ctr">
              <a:buClrTx/>
              <a:buFontTx/>
              <a:buNone/>
              <a:defRPr/>
            </a:pPr>
            <a:endParaRPr lang="en-CA" sz="5400" b="1" dirty="0" smtClean="0">
              <a:latin typeface="Arial" charset="0"/>
            </a:endParaRPr>
          </a:p>
        </p:txBody>
      </p:sp>
      <mc:AlternateContent xmlns:mc="http://schemas.openxmlformats.org/markup-compatibility/2006">
        <mc:Choice xmlns:a14="http://schemas.microsoft.com/office/drawing/2010/main" Requires="a14">
          <p:sp>
            <p:nvSpPr>
              <p:cNvPr id="2075" name="Text Box 28"/>
              <p:cNvSpPr txBox="1">
                <a:spLocks noChangeArrowheads="1"/>
              </p:cNvSpPr>
              <p:nvPr/>
            </p:nvSpPr>
            <p:spPr bwMode="auto">
              <a:xfrm>
                <a:off x="30149006" y="22255173"/>
                <a:ext cx="12574588" cy="3438924"/>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 uri="{AF507438-7753-43e0-B8FC-AC1667EBCBE1}">
                  <a14:hiddenEffects xmlns="">
                    <a:effectLst>
                      <a:outerShdw blurRad="63500" dist="38099" dir="2700000" algn="ctr" rotWithShape="0">
                        <a:srgbClr val="000000">
                          <a:alpha val="74997"/>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4300">
                    <a:solidFill>
                      <a:srgbClr val="000000"/>
                    </a:solidFill>
                    <a:latin typeface="Times New Roman" charset="0"/>
                    <a:ea typeface="ＭＳ Ｐゴシック"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2500">
                    <a:solidFill>
                      <a:srgbClr val="000000"/>
                    </a:solidFill>
                    <a:latin typeface="Times New Roman"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700">
                    <a:solidFill>
                      <a:srgbClr val="000000"/>
                    </a:solidFill>
                    <a:latin typeface="Times New Roman"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5pPr>
                <a:lvl6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6pPr>
                <a:lvl7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7pPr>
                <a:lvl8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8pPr>
                <a:lvl9pPr>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8900">
                    <a:solidFill>
                      <a:srgbClr val="000000"/>
                    </a:solidFill>
                    <a:latin typeface="Times New Roman" charset="0"/>
                    <a:ea typeface="WenQuanYi Micro Hei" charset="0"/>
                    <a:cs typeface="WenQuanYi Micro Hei" charset="0"/>
                  </a:defRPr>
                </a:lvl9pPr>
              </a:lstStyle>
              <a:p>
                <a:pPr algn="just">
                  <a:buSzPct val="45000"/>
                  <a:buFont typeface="Wingdings" charset="0"/>
                  <a:buNone/>
                  <a:defRPr/>
                </a:pPr>
                <a:endParaRPr lang="en-CA" sz="2400" dirty="0" smtClean="0">
                  <a:latin typeface="Arial" charset="0"/>
                  <a:cs typeface="Times New Roman" charset="0"/>
                </a:endParaRPr>
              </a:p>
              <a:p>
                <a:pPr algn="just">
                  <a:buSzPct val="80000"/>
                  <a:buFont typeface="Wingdings" charset="0"/>
                  <a:buChar char=""/>
                  <a:defRPr/>
                </a:pPr>
                <a:r>
                  <a:rPr lang="en-CA" sz="2400" dirty="0" smtClean="0">
                    <a:latin typeface="Arial" charset="0"/>
                    <a:cs typeface="Times New Roman" charset="0"/>
                  </a:rPr>
                  <a:t> The optimal value of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sz="2400" dirty="0" smtClean="0">
                    <a:latin typeface="Arial" charset="0"/>
                    <a:cs typeface="Times New Roman" charset="0"/>
                  </a:rPr>
                  <a:t>has been determined by AIC, BIC, and Cross Validation for both the real data an the toy model.</a:t>
                </a:r>
              </a:p>
              <a:p>
                <a:pPr algn="just">
                  <a:buSzPct val="80000"/>
                  <a:buFont typeface="Wingdings" charset="0"/>
                  <a:buChar char=""/>
                  <a:defRPr/>
                </a:pPr>
                <a:endParaRPr lang="en-CA" sz="2400" dirty="0" smtClean="0">
                  <a:latin typeface="Arial" charset="0"/>
                  <a:cs typeface="Times New Roman" charset="0"/>
                </a:endParaRPr>
              </a:p>
              <a:p>
                <a:pPr algn="just">
                  <a:buSzPct val="80000"/>
                  <a:buFont typeface="Wingdings" charset="0"/>
                  <a:buChar char=""/>
                  <a:defRPr/>
                </a:pPr>
                <a:r>
                  <a:rPr lang="en-CA" sz="2400" dirty="0" smtClean="0">
                    <a:latin typeface="Arial" charset="0"/>
                    <a:cs typeface="Times New Roman" charset="0"/>
                  </a:rPr>
                  <a:t> It </a:t>
                </a:r>
                <a:r>
                  <a:rPr lang="en-CA" sz="2400" dirty="0">
                    <a:latin typeface="Arial" charset="0"/>
                    <a:cs typeface="Times New Roman" charset="0"/>
                  </a:rPr>
                  <a:t>remarkably well reproduces </a:t>
                </a:r>
                <a:r>
                  <a:rPr lang="en-CA" sz="2400" dirty="0" smtClean="0">
                    <a:latin typeface="Arial" charset="0"/>
                    <a:cs typeface="Times New Roman" charset="0"/>
                  </a:rPr>
                  <a:t>the known </a:t>
                </a:r>
                <a:r>
                  <a:rPr lang="en-CA" sz="2400" dirty="0">
                    <a:latin typeface="Arial" charset="0"/>
                    <a:cs typeface="Times New Roman" charset="0"/>
                  </a:rPr>
                  <a:t>benchmark </a:t>
                </a:r>
                <a:r>
                  <a:rPr lang="en-CA" sz="2400" dirty="0" smtClean="0">
                    <a:latin typeface="Arial" charset="0"/>
                    <a:cs typeface="Times New Roman" charset="0"/>
                  </a:rPr>
                  <a:t>solution for the toy model (blue </a:t>
                </a:r>
                <a:r>
                  <a:rPr lang="en-CA" sz="2400" dirty="0">
                    <a:latin typeface="Arial" charset="0"/>
                    <a:cs typeface="Times New Roman" charset="0"/>
                  </a:rPr>
                  <a:t>lines) and even even predicts it well at energies beyond the range of fitted data (indicated with vertical lines</a:t>
                </a:r>
                <a:r>
                  <a:rPr lang="en-CA" sz="2400" dirty="0" smtClean="0">
                    <a:latin typeface="Arial" charset="0"/>
                    <a:cs typeface="Times New Roman" charset="0"/>
                  </a:rPr>
                  <a:t>).</a:t>
                </a:r>
                <a:endParaRPr lang="en-CA" sz="2400" dirty="0">
                  <a:latin typeface="Arial" charset="0"/>
                  <a:cs typeface="Times New Roman" charset="0"/>
                </a:endParaRPr>
              </a:p>
              <a:p>
                <a:pPr algn="just">
                  <a:buSzPct val="80000"/>
                  <a:buFont typeface="Wingdings" charset="0"/>
                  <a:buChar char=""/>
                  <a:defRPr/>
                </a:pPr>
                <a:endParaRPr lang="en-CA" sz="2400" dirty="0" smtClean="0">
                  <a:latin typeface="Arial" charset="0"/>
                  <a:cs typeface="Times New Roman" charset="0"/>
                </a:endParaRPr>
              </a:p>
              <a:p>
                <a:pPr algn="just">
                  <a:buSzPct val="80000"/>
                  <a:buFont typeface="Wingdings" charset="0"/>
                  <a:buChar char=""/>
                  <a:defRPr/>
                </a:pPr>
                <a:r>
                  <a:rPr lang="en-CA" sz="2400" dirty="0" smtClean="0">
                    <a:latin typeface="Arial" charset="0"/>
                    <a:cs typeface="Times New Roman" charset="0"/>
                  </a:rPr>
                  <a:t> The </a:t>
                </a:r>
                <a:r>
                  <a:rPr lang="en-CA" sz="2400" dirty="0">
                    <a:latin typeface="Arial" charset="0"/>
                    <a:cs typeface="Times New Roman" charset="0"/>
                  </a:rPr>
                  <a:t>LASSO reduced a model with 52 parameters to a simpler one </a:t>
                </a:r>
                <a:r>
                  <a:rPr lang="en-CA" sz="2400" dirty="0" smtClean="0">
                    <a:latin typeface="Arial" charset="0"/>
                    <a:cs typeface="Times New Roman" charset="0"/>
                  </a:rPr>
                  <a:t>with 12 </a:t>
                </a:r>
                <a:r>
                  <a:rPr lang="en-CA" sz="2400" dirty="0">
                    <a:latin typeface="Arial" charset="0"/>
                    <a:cs typeface="Times New Roman" charset="0"/>
                  </a:rPr>
                  <a:t>parameters, remarkably close to the true number of parameters (9), but not in perfect agreement with that number. </a:t>
                </a:r>
                <a:endParaRPr lang="en-CA" sz="2400" dirty="0" smtClean="0">
                  <a:latin typeface="Arial" charset="0"/>
                  <a:cs typeface="Times New Roman" charset="0"/>
                </a:endParaRPr>
              </a:p>
              <a:p>
                <a:pPr algn="just">
                  <a:buSzPct val="80000"/>
                  <a:buFont typeface="Wingdings" charset="0"/>
                  <a:buChar char=""/>
                  <a:defRPr/>
                </a:pPr>
                <a:endParaRPr lang="en-CA" sz="2400" dirty="0">
                  <a:latin typeface="Arial" charset="0"/>
                  <a:cs typeface="Times New Roman" charset="0"/>
                </a:endParaRPr>
              </a:p>
              <a:p>
                <a:pPr algn="just">
                  <a:buSzPct val="80000"/>
                  <a:buFont typeface="Wingdings" charset="0"/>
                  <a:buChar char=""/>
                  <a:defRPr/>
                </a:pPr>
                <a:r>
                  <a:rPr lang="en-CA" sz="2400" dirty="0">
                    <a:latin typeface="Arial" charset="0"/>
                    <a:cs typeface="Times New Roman" charset="0"/>
                  </a:rPr>
                  <a:t> </a:t>
                </a:r>
                <a:r>
                  <a:rPr lang="en-CA" sz="2400" dirty="0" smtClean="0">
                    <a:latin typeface="Arial" charset="0"/>
                    <a:cs typeface="Times New Roman" charset="0"/>
                  </a:rPr>
                  <a:t>The case for the real data is incredibly similar to the toy model, resulting in a 12 parameter fit</a:t>
                </a:r>
                <a:r>
                  <a:rPr lang="en-CA" sz="2400" dirty="0" smtClean="0">
                    <a:latin typeface="Arial" charset="0"/>
                    <a:cs typeface="Times New Roman" charset="0"/>
                  </a:rPr>
                  <a:t>. See [4] for more details.</a:t>
                </a:r>
                <a:endParaRPr lang="en-CA" sz="2400" dirty="0" smtClean="0">
                  <a:latin typeface="Arial" charset="0"/>
                  <a:cs typeface="Times New Roman" charset="0"/>
                </a:endParaRPr>
              </a:p>
              <a:p>
                <a:pPr algn="just">
                  <a:buSzPct val="80000"/>
                  <a:buFont typeface="Wingdings" charset="0"/>
                  <a:buChar char=""/>
                  <a:defRPr/>
                </a:pPr>
                <a:endParaRPr lang="en-CA" sz="2400" dirty="0">
                  <a:latin typeface="Arial" charset="0"/>
                  <a:cs typeface="Times New Roman" charset="0"/>
                </a:endParaRPr>
              </a:p>
              <a:p>
                <a:pPr algn="just">
                  <a:buSzPct val="80000"/>
                  <a:buFont typeface="Wingdings" charset="0"/>
                  <a:buChar char=""/>
                  <a:defRPr/>
                </a:pPr>
                <a:r>
                  <a:rPr lang="en-CA" sz="2400" dirty="0" smtClean="0">
                    <a:latin typeface="Arial" charset="0"/>
                    <a:cs typeface="Times New Roman" charset="0"/>
                  </a:rPr>
                  <a:t> Outlook: The methods outlined herein will unfold their real power when analyzing the </a:t>
                </a:r>
                <a:r>
                  <a:rPr lang="en-CA" sz="2400" i="1" dirty="0" smtClean="0">
                    <a:latin typeface="Arial" charset="0"/>
                    <a:cs typeface="Times New Roman" charset="0"/>
                  </a:rPr>
                  <a:t>missing resonance problem</a:t>
                </a:r>
              </a:p>
              <a:p>
                <a:pPr algn="just">
                  <a:buSzPct val="80000"/>
                  <a:defRPr/>
                </a:pPr>
                <a:endParaRPr lang="en-CA" sz="2400" dirty="0" smtClean="0">
                  <a:latin typeface="Arial" charset="0"/>
                  <a:cs typeface="Times New Roman" charset="0"/>
                </a:endParaRPr>
              </a:p>
            </p:txBody>
          </p:sp>
        </mc:Choice>
        <mc:Fallback>
          <p:sp>
            <p:nvSpPr>
              <p:cNvPr id="2075" name="Text Box 28"/>
              <p:cNvSpPr txBox="1">
                <a:spLocks noRot="1" noChangeAspect="1" noMove="1" noResize="1" noEditPoints="1" noAdjustHandles="1" noChangeArrowheads="1" noChangeShapeType="1" noTextEdit="1"/>
              </p:cNvSpPr>
              <p:nvPr/>
            </p:nvSpPr>
            <p:spPr bwMode="auto">
              <a:xfrm>
                <a:off x="30149006" y="22255173"/>
                <a:ext cx="12574588" cy="3438924"/>
              </a:xfrm>
              <a:prstGeom prst="rect">
                <a:avLst/>
              </a:prstGeom>
              <a:blipFill rotWithShape="0">
                <a:blip r:embed="rId9"/>
                <a:stretch>
                  <a:fillRect l="-776" t="-3014" r="-776" b="-87766"/>
                </a:stretch>
              </a:bli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a:lstStyle/>
              <a:p>
                <a:r>
                  <a:rPr lang="en-US">
                    <a:noFill/>
                  </a:rPr>
                  <a:t> </a:t>
                </a:r>
              </a:p>
            </p:txBody>
          </p:sp>
        </mc:Fallback>
      </mc:AlternateContent>
      <p:pic>
        <p:nvPicPr>
          <p:cNvPr id="14348"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11099" y="1422969"/>
            <a:ext cx="48641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4349" name="TextBox 2"/>
              <p:cNvSpPr txBox="1">
                <a:spLocks noChangeArrowheads="1"/>
              </p:cNvSpPr>
              <p:nvPr/>
            </p:nvSpPr>
            <p:spPr bwMode="auto">
              <a:xfrm>
                <a:off x="16368225" y="7869207"/>
                <a:ext cx="12573000" cy="79362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gn="just"/>
                <a:r>
                  <a:rPr lang="en-US" altLang="en-US" sz="2400" dirty="0" smtClean="0">
                    <a:solidFill>
                      <a:schemeClr val="tx1"/>
                    </a:solidFill>
                  </a:rPr>
                  <a:t>The LASSO Method </a:t>
                </a:r>
                <a:r>
                  <a:rPr lang="en-US" altLang="en-US" sz="2400" dirty="0">
                    <a:solidFill>
                      <a:schemeClr val="tx1"/>
                    </a:solidFill>
                  </a:rPr>
                  <a:t>involves minimizing a penalized </a:t>
                </a:r>
                <a14:m>
                  <m:oMath xmlns:m="http://schemas.openxmlformats.org/officeDocument/2006/math">
                    <m:sSup>
                      <m:sSupPr>
                        <m:ctrlPr>
                          <a:rPr lang="en-US" altLang="en-US" sz="2400" i="1" smtClean="0">
                            <a:solidFill>
                              <a:schemeClr val="tx1"/>
                            </a:solidFill>
                            <a:latin typeface="Cambria Math" charset="0"/>
                          </a:rPr>
                        </m:ctrlPr>
                      </m:sSupPr>
                      <m:e>
                        <m:r>
                          <a:rPr lang="en-US" altLang="en-US" sz="2400" i="1" smtClean="0">
                            <a:solidFill>
                              <a:schemeClr val="tx1"/>
                            </a:solidFill>
                            <a:latin typeface="Cambria Math" charset="0"/>
                            <a:ea typeface="Cambria Math" charset="0"/>
                            <a:cs typeface="Cambria Math" charset="0"/>
                          </a:rPr>
                          <m:t>𝜒</m:t>
                        </m:r>
                      </m:e>
                      <m:sup>
                        <m:r>
                          <a:rPr lang="en-US" altLang="en-US" sz="2400" b="0" i="1" smtClean="0">
                            <a:solidFill>
                              <a:schemeClr val="tx1"/>
                            </a:solidFill>
                            <a:latin typeface="Cambria Math" charset="0"/>
                          </a:rPr>
                          <m:t>2</m:t>
                        </m:r>
                      </m:sup>
                    </m:sSup>
                    <m:r>
                      <a:rPr lang="en-US" altLang="en-US" sz="2400" b="0" i="1" smtClean="0">
                        <a:solidFill>
                          <a:schemeClr val="tx1"/>
                        </a:solidFill>
                        <a:latin typeface="Cambria Math" charset="0"/>
                      </a:rPr>
                      <m:t> </m:t>
                    </m:r>
                  </m:oMath>
                </a14:m>
                <a:r>
                  <a:rPr lang="en-US" altLang="en-US" sz="2400" dirty="0" smtClean="0">
                    <a:solidFill>
                      <a:schemeClr val="tx1"/>
                    </a:solidFill>
                  </a:rPr>
                  <a:t>which takes </a:t>
                </a:r>
                <a:r>
                  <a:rPr lang="en-US" altLang="en-US" sz="2400" dirty="0">
                    <a:solidFill>
                      <a:schemeClr val="tx1"/>
                    </a:solidFill>
                  </a:rPr>
                  <a:t>the form as </a:t>
                </a:r>
                <a:r>
                  <a:rPr lang="en-US" altLang="en-US" sz="2400" dirty="0" smtClean="0">
                    <a:solidFill>
                      <a:schemeClr val="tx1"/>
                    </a:solidFill>
                  </a:rPr>
                  <a:t>followed. In the case of LASSO, l=1. In the case of ridge regression l=2. </a:t>
                </a:r>
                <a:endParaRPr lang="en-US" altLang="en-US" sz="2400" dirty="0">
                  <a:solidFill>
                    <a:schemeClr val="tx1"/>
                  </a:solidFill>
                </a:endParaRPr>
              </a:p>
              <a:p>
                <a:pPr algn="just"/>
                <a:endParaRPr lang="en-US" altLang="en-US" sz="2400" dirty="0" smtClean="0">
                  <a:solidFill>
                    <a:schemeClr val="tx1"/>
                  </a:solidFill>
                  <a:ea typeface="Cambria Math" charset="0"/>
                  <a:cs typeface="Cambria Math" charset="0"/>
                </a:endParaRPr>
              </a:p>
              <a:p>
                <a:pPr algn="just"/>
                <a:endParaRPr lang="en-US" altLang="en-US" sz="2400" dirty="0" smtClean="0">
                  <a:solidFill>
                    <a:schemeClr val="tx1"/>
                  </a:solidFill>
                  <a:ea typeface="Cambria Math" charset="0"/>
                  <a:cs typeface="Cambria Math" charset="0"/>
                </a:endParaRPr>
              </a:p>
              <a:p>
                <a:pPr algn="just"/>
                <a:endParaRPr lang="en-US" altLang="en-US" sz="2400" dirty="0" smtClean="0">
                  <a:solidFill>
                    <a:schemeClr val="tx1"/>
                  </a:solidFill>
                  <a:ea typeface="Cambria Math" charset="0"/>
                  <a:cs typeface="Cambria Math" charset="0"/>
                </a:endParaRPr>
              </a:p>
              <a:p>
                <a:pPr algn="just"/>
                <a:endParaRPr lang="en-US" altLang="en-US" sz="2400" dirty="0" smtClean="0">
                  <a:solidFill>
                    <a:schemeClr val="tx1"/>
                  </a:solidFill>
                </a:endParaRPr>
              </a:p>
              <a:p>
                <a:pPr algn="just"/>
                <a:endParaRPr lang="en-US" altLang="en-US" sz="2400" dirty="0">
                  <a:solidFill>
                    <a:schemeClr val="tx1"/>
                  </a:solidFill>
                </a:endParaRPr>
              </a:p>
              <a:p>
                <a:pPr algn="just"/>
                <a:endParaRPr lang="en-US" altLang="en-US" sz="2400" dirty="0" smtClean="0">
                  <a:solidFill>
                    <a:schemeClr val="tx1"/>
                  </a:solidFill>
                </a:endParaRPr>
              </a:p>
              <a:p>
                <a:pPr algn="just"/>
                <a:endParaRPr lang="en-US" altLang="en-US" sz="2400" dirty="0">
                  <a:solidFill>
                    <a:schemeClr val="tx1"/>
                  </a:solidFill>
                </a:endParaRPr>
              </a:p>
              <a:p>
                <a:pPr algn="just"/>
                <a:r>
                  <a:rPr lang="en-US" altLang="en-US" sz="2400" dirty="0" smtClean="0">
                    <a:solidFill>
                      <a:schemeClr val="tx1"/>
                    </a:solidFill>
                  </a:rPr>
                  <a:t>The method </a:t>
                </a:r>
                <a:r>
                  <a:rPr lang="en-US" altLang="en-US" sz="2400" dirty="0">
                    <a:solidFill>
                      <a:schemeClr val="tx1"/>
                    </a:solidFill>
                  </a:rPr>
                  <a:t>gives a plethora of models as we iterate over the value of </a:t>
                </a:r>
                <a14:m>
                  <m:oMath xmlns:m="http://schemas.openxmlformats.org/officeDocument/2006/math">
                    <m:r>
                      <a:rPr lang="en-US" altLang="en-US" sz="2400" i="1">
                        <a:solidFill>
                          <a:schemeClr val="tx1"/>
                        </a:solidFill>
                        <a:latin typeface="Cambria Math" charset="0"/>
                        <a:ea typeface="Cambria Math" charset="0"/>
                        <a:cs typeface="Cambria Math" charset="0"/>
                      </a:rPr>
                      <m:t>𝜆</m:t>
                    </m:r>
                  </m:oMath>
                </a14:m>
                <a:r>
                  <a:rPr lang="en-US" altLang="en-US" sz="2400" dirty="0" smtClean="0">
                    <a:solidFill>
                      <a:schemeClr val="tx1"/>
                    </a:solidFill>
                  </a:rPr>
                  <a:t>. To determine the optimal </a:t>
                </a:r>
                <a14:m>
                  <m:oMath xmlns:m="http://schemas.openxmlformats.org/officeDocument/2006/math">
                    <m:r>
                      <a:rPr lang="en-US" altLang="en-US" sz="2400" i="1">
                        <a:solidFill>
                          <a:schemeClr val="tx1"/>
                        </a:solidFill>
                        <a:latin typeface="Cambria Math" charset="0"/>
                        <a:ea typeface="Cambria Math" charset="0"/>
                        <a:cs typeface="Cambria Math" charset="0"/>
                      </a:rPr>
                      <m:t>𝜆</m:t>
                    </m:r>
                  </m:oMath>
                </a14:m>
                <a:r>
                  <a:rPr lang="en-US" altLang="en-US" sz="2400" dirty="0" smtClean="0">
                    <a:solidFill>
                      <a:schemeClr val="tx1"/>
                    </a:solidFill>
                  </a:rPr>
                  <a:t>, </a:t>
                </a:r>
                <a:r>
                  <a:rPr lang="en-US" altLang="en-US" sz="2400" dirty="0">
                    <a:solidFill>
                      <a:schemeClr val="tx1"/>
                    </a:solidFill>
                  </a:rPr>
                  <a:t>w</a:t>
                </a:r>
                <a:r>
                  <a:rPr lang="en-US" altLang="en-US" sz="2400" dirty="0" smtClean="0">
                    <a:solidFill>
                      <a:schemeClr val="tx1"/>
                    </a:solidFill>
                  </a:rPr>
                  <a:t>e </a:t>
                </a:r>
                <a:r>
                  <a:rPr lang="en-US" altLang="en-US" sz="2400" dirty="0">
                    <a:solidFill>
                      <a:schemeClr val="tx1"/>
                    </a:solidFill>
                  </a:rPr>
                  <a:t>turn to methods founded in information </a:t>
                </a:r>
                <a:r>
                  <a:rPr lang="en-US" altLang="en-US" sz="2400" dirty="0" smtClean="0">
                    <a:solidFill>
                      <a:schemeClr val="tx1"/>
                    </a:solidFill>
                  </a:rPr>
                  <a:t>theory. </a:t>
                </a:r>
                <a:r>
                  <a:rPr lang="en-US" altLang="en-US" sz="2400" dirty="0">
                    <a:solidFill>
                      <a:schemeClr val="tx1"/>
                    </a:solidFill>
                  </a:rPr>
                  <a:t>Those methods include the AIC, </a:t>
                </a:r>
                <a:r>
                  <a:rPr lang="en-US" altLang="en-US" sz="2400" dirty="0" err="1">
                    <a:solidFill>
                      <a:schemeClr val="tx1"/>
                    </a:solidFill>
                  </a:rPr>
                  <a:t>AICc</a:t>
                </a:r>
                <a:r>
                  <a:rPr lang="en-US" altLang="en-US" sz="2400" dirty="0">
                    <a:solidFill>
                      <a:schemeClr val="tx1"/>
                    </a:solidFill>
                  </a:rPr>
                  <a:t>, BIC, and Cross Validation </a:t>
                </a:r>
                <a:r>
                  <a:rPr lang="en-US" altLang="en-US" sz="2400" dirty="0" smtClean="0">
                    <a:solidFill>
                      <a:schemeClr val="tx1"/>
                    </a:solidFill>
                  </a:rPr>
                  <a:t>[3] which have the following form:</a:t>
                </a:r>
              </a:p>
              <a:p>
                <a:pPr algn="just"/>
                <a:endParaRPr lang="en-US" altLang="en-US" sz="2400" dirty="0">
                  <a:solidFill>
                    <a:schemeClr val="tx1"/>
                  </a:solidFill>
                </a:endParaRPr>
              </a:p>
              <a:p>
                <a:pPr algn="just"/>
                <a14:m>
                  <m:oMathPara xmlns:m="http://schemas.openxmlformats.org/officeDocument/2006/math">
                    <m:oMathParaPr>
                      <m:jc m:val="centerGroup"/>
                    </m:oMathParaPr>
                    <m:oMath xmlns:m="http://schemas.openxmlformats.org/officeDocument/2006/math">
                      <m:r>
                        <a:rPr lang="en-US" altLang="en-US" sz="2400" b="0" i="1" smtClean="0">
                          <a:solidFill>
                            <a:schemeClr val="tx1"/>
                          </a:solidFill>
                          <a:latin typeface="Cambria Math" charset="0"/>
                        </a:rPr>
                        <m:t>𝐴𝐼𝐶</m:t>
                      </m:r>
                      <m:r>
                        <a:rPr lang="en-US" altLang="en-US" sz="2400" b="0" i="1" smtClean="0">
                          <a:solidFill>
                            <a:schemeClr val="tx1"/>
                          </a:solidFill>
                          <a:latin typeface="Cambria Math" charset="0"/>
                        </a:rPr>
                        <m:t>=2</m:t>
                      </m:r>
                      <m:r>
                        <a:rPr lang="en-US" altLang="en-US" sz="2400" b="0" i="1" smtClean="0">
                          <a:solidFill>
                            <a:schemeClr val="tx1"/>
                          </a:solidFill>
                          <a:latin typeface="Cambria Math" charset="0"/>
                        </a:rPr>
                        <m:t>𝑘</m:t>
                      </m:r>
                      <m:r>
                        <a:rPr lang="en-US" altLang="en-US" sz="2400" b="0" i="1" smtClean="0">
                          <a:solidFill>
                            <a:schemeClr val="tx1"/>
                          </a:solidFill>
                          <a:latin typeface="Cambria Math" charset="0"/>
                        </a:rPr>
                        <m:t>−</m:t>
                      </m:r>
                      <m:func>
                        <m:funcPr>
                          <m:ctrlPr>
                            <a:rPr lang="en-US" altLang="en-US" sz="2400" b="0" i="1" smtClean="0">
                              <a:solidFill>
                                <a:schemeClr val="tx1"/>
                              </a:solidFill>
                              <a:latin typeface="Cambria Math" charset="0"/>
                            </a:rPr>
                          </m:ctrlPr>
                        </m:funcPr>
                        <m:fName>
                          <m:r>
                            <m:rPr>
                              <m:sty m:val="p"/>
                            </m:rPr>
                            <a:rPr lang="en-US" altLang="en-US" sz="2400" b="0" i="0" smtClean="0">
                              <a:solidFill>
                                <a:schemeClr val="tx1"/>
                              </a:solidFill>
                              <a:latin typeface="Cambria Math" charset="0"/>
                            </a:rPr>
                            <m:t>log</m:t>
                          </m:r>
                        </m:fName>
                        <m:e>
                          <m:d>
                            <m:dPr>
                              <m:ctrlPr>
                                <a:rPr lang="en-US" altLang="en-US" sz="2400" b="0" i="1" smtClean="0">
                                  <a:solidFill>
                                    <a:schemeClr val="tx1"/>
                                  </a:solidFill>
                                  <a:latin typeface="Cambria Math" charset="0"/>
                                </a:rPr>
                              </m:ctrlPr>
                            </m:dPr>
                            <m:e>
                              <m:r>
                                <a:rPr lang="en-US" altLang="en-US" sz="2400" i="1">
                                  <a:solidFill>
                                    <a:schemeClr val="tx1"/>
                                  </a:solidFill>
                                  <a:latin typeface="Cambria Math" charset="0"/>
                                  <a:ea typeface="Cambria Math" charset="0"/>
                                  <a:cs typeface="Cambria Math" charset="0"/>
                                </a:rPr>
                                <m:t>ℒ</m:t>
                              </m:r>
                            </m:e>
                          </m:d>
                        </m:e>
                      </m:func>
                      <m:r>
                        <a:rPr lang="en-US" altLang="en-US" sz="2400" b="0" i="1" smtClean="0">
                          <a:solidFill>
                            <a:schemeClr val="tx1"/>
                          </a:solidFill>
                          <a:latin typeface="Cambria Math" charset="0"/>
                        </a:rPr>
                        <m:t>=2</m:t>
                      </m:r>
                      <m:r>
                        <a:rPr lang="en-US" altLang="en-US" sz="2400" b="0" i="1" smtClean="0">
                          <a:solidFill>
                            <a:schemeClr val="tx1"/>
                          </a:solidFill>
                          <a:latin typeface="Cambria Math" charset="0"/>
                        </a:rPr>
                        <m:t>𝑘</m:t>
                      </m:r>
                      <m:r>
                        <a:rPr lang="en-US" altLang="en-US" sz="2400" b="0" i="1" smtClean="0">
                          <a:solidFill>
                            <a:schemeClr val="tx1"/>
                          </a:solidFill>
                          <a:latin typeface="Cambria Math" charset="0"/>
                        </a:rPr>
                        <m:t>+</m:t>
                      </m:r>
                      <m:sSup>
                        <m:sSupPr>
                          <m:ctrlPr>
                            <a:rPr lang="en-US" altLang="en-US" sz="2400" i="1">
                              <a:solidFill>
                                <a:schemeClr val="tx1"/>
                              </a:solidFill>
                              <a:latin typeface="Cambria Math" charset="0"/>
                            </a:rPr>
                          </m:ctrlPr>
                        </m:sSupPr>
                        <m:e>
                          <m:r>
                            <a:rPr lang="en-US" altLang="en-US" sz="2400" i="1">
                              <a:solidFill>
                                <a:schemeClr val="tx1"/>
                              </a:solidFill>
                              <a:latin typeface="Cambria Math" charset="0"/>
                              <a:ea typeface="Cambria Math" charset="0"/>
                              <a:cs typeface="Cambria Math" charset="0"/>
                            </a:rPr>
                            <m:t>𝜒</m:t>
                          </m:r>
                        </m:e>
                        <m:sup>
                          <m:r>
                            <a:rPr lang="en-US" altLang="en-US" sz="2400" i="1">
                              <a:solidFill>
                                <a:schemeClr val="tx1"/>
                              </a:solidFill>
                              <a:latin typeface="Cambria Math" charset="0"/>
                            </a:rPr>
                            <m:t>2</m:t>
                          </m:r>
                        </m:sup>
                      </m:sSup>
                    </m:oMath>
                  </m:oMathPara>
                </a14:m>
                <a:endParaRPr lang="en-US" altLang="en-US" sz="2400" i="1" dirty="0" smtClean="0">
                  <a:solidFill>
                    <a:schemeClr val="tx1"/>
                  </a:solidFill>
                  <a:latin typeface="Cambria Math" charset="0"/>
                </a:endParaRPr>
              </a:p>
              <a:p>
                <a:pPr algn="just"/>
                <a14:m>
                  <m:oMathPara xmlns:m="http://schemas.openxmlformats.org/officeDocument/2006/math">
                    <m:oMathParaPr>
                      <m:jc m:val="centerGroup"/>
                    </m:oMathParaPr>
                    <m:oMath xmlns:m="http://schemas.openxmlformats.org/officeDocument/2006/math">
                      <m:r>
                        <a:rPr lang="en-US" altLang="en-US" sz="2400" b="0" i="1" smtClean="0">
                          <a:solidFill>
                            <a:schemeClr val="tx1"/>
                          </a:solidFill>
                          <a:latin typeface="Cambria Math" charset="0"/>
                        </a:rPr>
                        <m:t>𝐴𝐼𝐶𝑐</m:t>
                      </m:r>
                      <m:r>
                        <a:rPr lang="en-US" altLang="en-US" sz="2400" b="0" i="1" smtClean="0">
                          <a:solidFill>
                            <a:schemeClr val="tx1"/>
                          </a:solidFill>
                          <a:latin typeface="Cambria Math" charset="0"/>
                        </a:rPr>
                        <m:t>=</m:t>
                      </m:r>
                      <m:r>
                        <a:rPr lang="en-US" altLang="en-US" sz="2400" b="0" i="1" smtClean="0">
                          <a:solidFill>
                            <a:schemeClr val="tx1"/>
                          </a:solidFill>
                          <a:latin typeface="Cambria Math" charset="0"/>
                        </a:rPr>
                        <m:t>𝐴𝐼𝐶</m:t>
                      </m:r>
                      <m:r>
                        <a:rPr lang="en-US" altLang="en-US" sz="2400" b="0" i="1" smtClean="0">
                          <a:solidFill>
                            <a:schemeClr val="tx1"/>
                          </a:solidFill>
                          <a:latin typeface="Cambria Math" charset="0"/>
                        </a:rPr>
                        <m:t>+</m:t>
                      </m:r>
                      <m:f>
                        <m:fPr>
                          <m:ctrlPr>
                            <a:rPr lang="en-US" altLang="en-US" sz="2400" b="0" i="1" smtClean="0">
                              <a:solidFill>
                                <a:schemeClr val="tx1"/>
                              </a:solidFill>
                              <a:latin typeface="Cambria Math" charset="0"/>
                            </a:rPr>
                          </m:ctrlPr>
                        </m:fPr>
                        <m:num>
                          <m:r>
                            <a:rPr lang="en-US" altLang="en-US" sz="2400" b="0" i="1" smtClean="0">
                              <a:solidFill>
                                <a:schemeClr val="tx1"/>
                              </a:solidFill>
                              <a:latin typeface="Cambria Math" charset="0"/>
                            </a:rPr>
                            <m:t>2</m:t>
                          </m:r>
                          <m:r>
                            <a:rPr lang="en-US" altLang="en-US" sz="2400" b="0" i="1" smtClean="0">
                              <a:solidFill>
                                <a:schemeClr val="tx1"/>
                              </a:solidFill>
                              <a:latin typeface="Cambria Math" charset="0"/>
                            </a:rPr>
                            <m:t>𝑘</m:t>
                          </m:r>
                          <m:r>
                            <a:rPr lang="en-US" altLang="en-US" sz="2400" b="0" i="1" smtClean="0">
                              <a:solidFill>
                                <a:schemeClr val="tx1"/>
                              </a:solidFill>
                              <a:latin typeface="Cambria Math" charset="0"/>
                            </a:rPr>
                            <m:t>(</m:t>
                          </m:r>
                          <m:r>
                            <a:rPr lang="en-US" altLang="en-US" sz="2400" b="0" i="1" smtClean="0">
                              <a:solidFill>
                                <a:schemeClr val="tx1"/>
                              </a:solidFill>
                              <a:latin typeface="Cambria Math" charset="0"/>
                            </a:rPr>
                            <m:t>𝑘</m:t>
                          </m:r>
                          <m:r>
                            <a:rPr lang="en-US" altLang="en-US" sz="2400" b="0" i="1" smtClean="0">
                              <a:solidFill>
                                <a:schemeClr val="tx1"/>
                              </a:solidFill>
                              <a:latin typeface="Cambria Math" charset="0"/>
                            </a:rPr>
                            <m:t>+1)</m:t>
                          </m:r>
                        </m:num>
                        <m:den>
                          <m:r>
                            <a:rPr lang="en-US" altLang="en-US" sz="2400" b="0" i="1" smtClean="0">
                              <a:solidFill>
                                <a:schemeClr val="tx1"/>
                              </a:solidFill>
                              <a:latin typeface="Cambria Math" charset="0"/>
                            </a:rPr>
                            <m:t>𝑛</m:t>
                          </m:r>
                          <m:r>
                            <a:rPr lang="en-US" altLang="en-US" sz="2400" b="0" i="1" smtClean="0">
                              <a:solidFill>
                                <a:schemeClr val="tx1"/>
                              </a:solidFill>
                              <a:latin typeface="Cambria Math" charset="0"/>
                            </a:rPr>
                            <m:t>−</m:t>
                          </m:r>
                          <m:r>
                            <a:rPr lang="en-US" altLang="en-US" sz="2400" b="0" i="1" smtClean="0">
                              <a:solidFill>
                                <a:schemeClr val="tx1"/>
                              </a:solidFill>
                              <a:latin typeface="Cambria Math" charset="0"/>
                            </a:rPr>
                            <m:t>𝑘</m:t>
                          </m:r>
                          <m:r>
                            <a:rPr lang="en-US" altLang="en-US" sz="2400" b="0" i="1" smtClean="0">
                              <a:solidFill>
                                <a:schemeClr val="tx1"/>
                              </a:solidFill>
                              <a:latin typeface="Cambria Math" charset="0"/>
                            </a:rPr>
                            <m:t>−1</m:t>
                          </m:r>
                        </m:den>
                      </m:f>
                    </m:oMath>
                  </m:oMathPara>
                </a14:m>
                <a:endParaRPr lang="en-US" altLang="en-US" sz="2400" i="1" dirty="0" smtClean="0">
                  <a:solidFill>
                    <a:schemeClr val="tx1"/>
                  </a:solidFill>
                  <a:latin typeface="Cambria Math" charset="0"/>
                </a:endParaRPr>
              </a:p>
              <a:p>
                <a:pPr algn="just"/>
                <a14:m>
                  <m:oMathPara xmlns:m="http://schemas.openxmlformats.org/officeDocument/2006/math">
                    <m:oMathParaPr>
                      <m:jc m:val="centerGroup"/>
                    </m:oMathParaPr>
                    <m:oMath xmlns:m="http://schemas.openxmlformats.org/officeDocument/2006/math">
                      <m:r>
                        <a:rPr lang="en-US" altLang="en-US" sz="2400" b="0" i="1" smtClean="0">
                          <a:solidFill>
                            <a:schemeClr val="tx1"/>
                          </a:solidFill>
                          <a:latin typeface="Cambria Math" charset="0"/>
                        </a:rPr>
                        <m:t>𝐵𝐼𝐶</m:t>
                      </m:r>
                      <m:r>
                        <a:rPr lang="en-US" altLang="en-US" sz="2400" b="0" i="1" smtClean="0">
                          <a:solidFill>
                            <a:schemeClr val="tx1"/>
                          </a:solidFill>
                          <a:latin typeface="Cambria Math" charset="0"/>
                        </a:rPr>
                        <m:t>=</m:t>
                      </m:r>
                      <m:r>
                        <a:rPr lang="en-US" altLang="en-US" sz="2400" b="0" i="1" smtClean="0">
                          <a:solidFill>
                            <a:schemeClr val="tx1"/>
                          </a:solidFill>
                          <a:latin typeface="Cambria Math" charset="0"/>
                        </a:rPr>
                        <m:t>𝑘</m:t>
                      </m:r>
                      <m:func>
                        <m:funcPr>
                          <m:ctrlPr>
                            <a:rPr lang="en-US" altLang="en-US" sz="2400" i="1">
                              <a:solidFill>
                                <a:schemeClr val="tx1"/>
                              </a:solidFill>
                              <a:latin typeface="Cambria Math" charset="0"/>
                            </a:rPr>
                          </m:ctrlPr>
                        </m:funcPr>
                        <m:fName>
                          <m:r>
                            <m:rPr>
                              <m:sty m:val="p"/>
                            </m:rPr>
                            <a:rPr lang="en-US" altLang="en-US" sz="2400">
                              <a:solidFill>
                                <a:schemeClr val="tx1"/>
                              </a:solidFill>
                              <a:latin typeface="Cambria Math" charset="0"/>
                            </a:rPr>
                            <m:t>log</m:t>
                          </m:r>
                        </m:fName>
                        <m:e>
                          <m:d>
                            <m:dPr>
                              <m:ctrlPr>
                                <a:rPr lang="en-US" altLang="en-US" sz="2400" i="1">
                                  <a:solidFill>
                                    <a:schemeClr val="tx1"/>
                                  </a:solidFill>
                                  <a:latin typeface="Cambria Math" charset="0"/>
                                </a:rPr>
                              </m:ctrlPr>
                            </m:dPr>
                            <m:e>
                              <m:r>
                                <a:rPr lang="en-US" altLang="en-US" sz="2400" b="0" i="1" smtClean="0">
                                  <a:solidFill>
                                    <a:schemeClr val="tx1"/>
                                  </a:solidFill>
                                  <a:latin typeface="Cambria Math" charset="0"/>
                                </a:rPr>
                                <m:t>𝑛</m:t>
                              </m:r>
                            </m:e>
                          </m:d>
                        </m:e>
                      </m:func>
                      <m:r>
                        <a:rPr lang="en-US" altLang="en-US" sz="2400" b="0" i="1" smtClean="0">
                          <a:solidFill>
                            <a:schemeClr val="tx1"/>
                          </a:solidFill>
                          <a:latin typeface="Cambria Math" charset="0"/>
                          <a:ea typeface="Cambria Math" charset="0"/>
                          <a:cs typeface="Cambria Math" charset="0"/>
                        </a:rPr>
                        <m:t>−</m:t>
                      </m:r>
                      <m:r>
                        <a:rPr lang="en-US" altLang="en-US" sz="2400" b="0" i="1" smtClean="0">
                          <a:solidFill>
                            <a:schemeClr val="tx1"/>
                          </a:solidFill>
                          <a:latin typeface="Cambria Math" charset="0"/>
                        </a:rPr>
                        <m:t>2</m:t>
                      </m:r>
                      <m:func>
                        <m:funcPr>
                          <m:ctrlPr>
                            <a:rPr lang="en-US" altLang="en-US" sz="2400" i="1">
                              <a:solidFill>
                                <a:schemeClr val="tx1"/>
                              </a:solidFill>
                              <a:latin typeface="Cambria Math" charset="0"/>
                            </a:rPr>
                          </m:ctrlPr>
                        </m:funcPr>
                        <m:fName>
                          <m:r>
                            <m:rPr>
                              <m:sty m:val="p"/>
                            </m:rPr>
                            <a:rPr lang="en-US" altLang="en-US" sz="2400">
                              <a:solidFill>
                                <a:schemeClr val="tx1"/>
                              </a:solidFill>
                              <a:latin typeface="Cambria Math" charset="0"/>
                            </a:rPr>
                            <m:t>log</m:t>
                          </m:r>
                        </m:fName>
                        <m:e>
                          <m:d>
                            <m:dPr>
                              <m:ctrlPr>
                                <a:rPr lang="en-US" altLang="en-US" sz="2400" i="1">
                                  <a:solidFill>
                                    <a:schemeClr val="tx1"/>
                                  </a:solidFill>
                                  <a:latin typeface="Cambria Math" charset="0"/>
                                </a:rPr>
                              </m:ctrlPr>
                            </m:dPr>
                            <m:e>
                              <m:r>
                                <a:rPr lang="en-US" altLang="en-US" sz="2400" i="1">
                                  <a:solidFill>
                                    <a:schemeClr val="tx1"/>
                                  </a:solidFill>
                                  <a:latin typeface="Cambria Math" charset="0"/>
                                  <a:ea typeface="Cambria Math" charset="0"/>
                                  <a:cs typeface="Cambria Math" charset="0"/>
                                </a:rPr>
                                <m:t>ℒ</m:t>
                              </m:r>
                            </m:e>
                          </m:d>
                          <m:r>
                            <a:rPr lang="en-US" altLang="en-US" sz="2400" b="0" i="1" smtClean="0">
                              <a:solidFill>
                                <a:schemeClr val="tx1"/>
                              </a:solidFill>
                              <a:latin typeface="Cambria Math" charset="0"/>
                              <a:ea typeface="Cambria Math" charset="0"/>
                              <a:cs typeface="Cambria Math" charset="0"/>
                            </a:rPr>
                            <m:t>=</m:t>
                          </m:r>
                          <m:r>
                            <a:rPr lang="en-US" altLang="en-US" sz="2400" b="0" i="1" smtClean="0">
                              <a:solidFill>
                                <a:schemeClr val="tx1"/>
                              </a:solidFill>
                              <a:latin typeface="Cambria Math" charset="0"/>
                              <a:ea typeface="Cambria Math" charset="0"/>
                              <a:cs typeface="Cambria Math" charset="0"/>
                            </a:rPr>
                            <m:t>𝑘</m:t>
                          </m:r>
                          <m:func>
                            <m:funcPr>
                              <m:ctrlPr>
                                <a:rPr lang="en-US" altLang="en-US" sz="2400" i="1">
                                  <a:solidFill>
                                    <a:schemeClr val="tx1"/>
                                  </a:solidFill>
                                  <a:latin typeface="Cambria Math" charset="0"/>
                                </a:rPr>
                              </m:ctrlPr>
                            </m:funcPr>
                            <m:fName>
                              <m:r>
                                <m:rPr>
                                  <m:sty m:val="p"/>
                                </m:rPr>
                                <a:rPr lang="en-US" altLang="en-US" sz="2400">
                                  <a:solidFill>
                                    <a:schemeClr val="tx1"/>
                                  </a:solidFill>
                                  <a:latin typeface="Cambria Math" charset="0"/>
                                </a:rPr>
                                <m:t>log</m:t>
                              </m:r>
                            </m:fName>
                            <m:e>
                              <m:d>
                                <m:dPr>
                                  <m:ctrlPr>
                                    <a:rPr lang="en-US" altLang="en-US" sz="2400" i="1">
                                      <a:solidFill>
                                        <a:schemeClr val="tx1"/>
                                      </a:solidFill>
                                      <a:latin typeface="Cambria Math" charset="0"/>
                                    </a:rPr>
                                  </m:ctrlPr>
                                </m:dPr>
                                <m:e>
                                  <m:r>
                                    <a:rPr lang="en-US" altLang="en-US" sz="2400" b="0" i="1" smtClean="0">
                                      <a:solidFill>
                                        <a:schemeClr val="tx1"/>
                                      </a:solidFill>
                                      <a:latin typeface="Cambria Math" charset="0"/>
                                    </a:rPr>
                                    <m:t>𝑛</m:t>
                                  </m:r>
                                </m:e>
                              </m:d>
                            </m:e>
                          </m:func>
                        </m:e>
                      </m:func>
                      <m:r>
                        <a:rPr lang="en-US" altLang="en-US" sz="2400" b="0" i="1" smtClean="0">
                          <a:solidFill>
                            <a:schemeClr val="tx1"/>
                          </a:solidFill>
                          <a:latin typeface="Cambria Math" charset="0"/>
                          <a:ea typeface="Cambria Math" charset="0"/>
                          <a:cs typeface="Cambria Math" charset="0"/>
                        </a:rPr>
                        <m:t>+</m:t>
                      </m:r>
                      <m:sSup>
                        <m:sSupPr>
                          <m:ctrlPr>
                            <a:rPr lang="en-US" altLang="en-US" sz="2400" i="1">
                              <a:solidFill>
                                <a:schemeClr val="tx1"/>
                              </a:solidFill>
                              <a:latin typeface="Cambria Math" charset="0"/>
                            </a:rPr>
                          </m:ctrlPr>
                        </m:sSupPr>
                        <m:e>
                          <m:r>
                            <a:rPr lang="en-US" altLang="en-US" sz="2400" i="1">
                              <a:solidFill>
                                <a:schemeClr val="tx1"/>
                              </a:solidFill>
                              <a:latin typeface="Cambria Math" charset="0"/>
                              <a:ea typeface="Cambria Math" charset="0"/>
                              <a:cs typeface="Cambria Math" charset="0"/>
                            </a:rPr>
                            <m:t>𝜒</m:t>
                          </m:r>
                        </m:e>
                        <m:sup>
                          <m:r>
                            <a:rPr lang="en-US" altLang="en-US" sz="2400" i="1">
                              <a:solidFill>
                                <a:schemeClr val="tx1"/>
                              </a:solidFill>
                              <a:latin typeface="Cambria Math" charset="0"/>
                            </a:rPr>
                            <m:t>2</m:t>
                          </m:r>
                        </m:sup>
                      </m:sSup>
                    </m:oMath>
                  </m:oMathPara>
                </a14:m>
                <a:endParaRPr lang="en-US" altLang="en-US" sz="2400" i="1" dirty="0" smtClean="0">
                  <a:solidFill>
                    <a:schemeClr val="tx1"/>
                  </a:solidFill>
                  <a:latin typeface="Cambria Math" charset="0"/>
                </a:endParaRPr>
              </a:p>
              <a:p>
                <a:pPr algn="just"/>
                <a:endParaRPr lang="en-US" altLang="en-US" sz="2400" i="1" dirty="0">
                  <a:solidFill>
                    <a:schemeClr val="tx1"/>
                  </a:solidFill>
                  <a:latin typeface="Cambria Math" charset="0"/>
                </a:endParaRPr>
              </a:p>
              <a:p>
                <a:pPr algn="just"/>
                <a:r>
                  <a:rPr lang="en-US" altLang="en-US" sz="2400" dirty="0" smtClean="0">
                    <a:solidFill>
                      <a:schemeClr val="tx1"/>
                    </a:solidFill>
                  </a:rPr>
                  <a:t>where k is the number of parameters, </a:t>
                </a:r>
                <a14:m>
                  <m:oMath xmlns:m="http://schemas.openxmlformats.org/officeDocument/2006/math">
                    <m:r>
                      <a:rPr lang="en-US" altLang="en-US" sz="2400" i="1">
                        <a:solidFill>
                          <a:schemeClr val="tx1"/>
                        </a:solidFill>
                        <a:latin typeface="Cambria Math" charset="0"/>
                        <a:ea typeface="Cambria Math" charset="0"/>
                        <a:cs typeface="Cambria Math" charset="0"/>
                      </a:rPr>
                      <m:t>ℒ</m:t>
                    </m:r>
                    <m:r>
                      <a:rPr lang="en-US" altLang="en-US" sz="2400" i="1">
                        <a:solidFill>
                          <a:schemeClr val="tx1"/>
                        </a:solidFill>
                        <a:latin typeface="Cambria Math" charset="0"/>
                        <a:ea typeface="Cambria Math" charset="0"/>
                        <a:cs typeface="Cambria Math" charset="0"/>
                      </a:rPr>
                      <m:t> </m:t>
                    </m:r>
                  </m:oMath>
                </a14:m>
                <a:r>
                  <a:rPr lang="en-US" altLang="en-US" sz="2400" dirty="0" smtClean="0">
                    <a:solidFill>
                      <a:schemeClr val="tx1"/>
                    </a:solidFill>
                  </a:rPr>
                  <a:t>is the likelihood, and n is the number of data points. To find the optimal value of </a:t>
                </a:r>
                <a14:m>
                  <m:oMath xmlns:m="http://schemas.openxmlformats.org/officeDocument/2006/math">
                    <m:r>
                      <a:rPr lang="en-US" altLang="en-US" sz="2400" i="1">
                        <a:solidFill>
                          <a:schemeClr val="tx1"/>
                        </a:solidFill>
                        <a:latin typeface="Cambria Math" charset="0"/>
                        <a:ea typeface="Cambria Math" charset="0"/>
                        <a:cs typeface="Cambria Math" charset="0"/>
                      </a:rPr>
                      <m:t>𝜆</m:t>
                    </m:r>
                  </m:oMath>
                </a14:m>
                <a:r>
                  <a:rPr lang="en-US" altLang="en-US" sz="2400" dirty="0" smtClean="0">
                    <a:solidFill>
                      <a:schemeClr val="tx1"/>
                    </a:solidFill>
                  </a:rPr>
                  <a:t> consists of looking at the minimum of the AIC, </a:t>
                </a:r>
                <a:r>
                  <a:rPr lang="en-US" altLang="en-US" sz="2400" dirty="0" err="1" smtClean="0">
                    <a:solidFill>
                      <a:schemeClr val="tx1"/>
                    </a:solidFill>
                  </a:rPr>
                  <a:t>AICc</a:t>
                </a:r>
                <a:r>
                  <a:rPr lang="en-US" altLang="en-US" sz="2400" dirty="0" smtClean="0">
                    <a:solidFill>
                      <a:schemeClr val="tx1"/>
                    </a:solidFill>
                  </a:rPr>
                  <a:t>, and BIC.</a:t>
                </a:r>
                <a:endParaRPr lang="en-US" altLang="en-US" sz="2400" dirty="0">
                  <a:solidFill>
                    <a:schemeClr val="tx1"/>
                  </a:solidFill>
                </a:endParaRPr>
              </a:p>
              <a:p>
                <a:pPr algn="just"/>
                <a:r>
                  <a:rPr lang="en-US" altLang="en-US" dirty="0"/>
                  <a:t>-</a:t>
                </a:r>
              </a:p>
            </p:txBody>
          </p:sp>
        </mc:Choice>
        <mc:Fallback xmlns="">
          <p:sp>
            <p:nvSpPr>
              <p:cNvPr id="14349" name="TextBox 2"/>
              <p:cNvSpPr txBox="1">
                <a:spLocks noRot="1" noChangeAspect="1" noMove="1" noResize="1" noEditPoints="1" noAdjustHandles="1" noChangeArrowheads="1" noChangeShapeType="1" noTextEdit="1"/>
              </p:cNvSpPr>
              <p:nvPr/>
            </p:nvSpPr>
            <p:spPr bwMode="auto">
              <a:xfrm>
                <a:off x="16368225" y="7869207"/>
                <a:ext cx="12573000" cy="7936275"/>
              </a:xfrm>
              <a:prstGeom prst="rect">
                <a:avLst/>
              </a:prstGeom>
              <a:blipFill rotWithShape="0">
                <a:blip r:embed="rId11"/>
                <a:stretch>
                  <a:fillRect l="-1212" t="-5914" r="-727" b="-15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50" name="TextBox 10"/>
          <p:cNvSpPr txBox="1">
            <a:spLocks noChangeArrowheads="1"/>
          </p:cNvSpPr>
          <p:nvPr/>
        </p:nvSpPr>
        <p:spPr bwMode="auto">
          <a:xfrm>
            <a:off x="18501825" y="15107462"/>
            <a:ext cx="83058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CA" altLang="en-US" sz="5400" b="1" dirty="0">
                <a:solidFill>
                  <a:srgbClr val="000000"/>
                </a:solidFill>
              </a:rPr>
              <a:t>Results and Discussion</a:t>
            </a:r>
          </a:p>
          <a:p>
            <a:endParaRPr lang="en-US" altLang="en-US" dirty="0"/>
          </a:p>
        </p:txBody>
      </p:sp>
      <p:sp>
        <p:nvSpPr>
          <p:cNvPr id="14351" name="TextBox 3"/>
          <p:cNvSpPr txBox="1">
            <a:spLocks noChangeArrowheads="1"/>
          </p:cNvSpPr>
          <p:nvPr/>
        </p:nvSpPr>
        <p:spPr bwMode="auto">
          <a:xfrm>
            <a:off x="4426064" y="19081645"/>
            <a:ext cx="6870926" cy="7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2200" b="1" dirty="0">
                <a:solidFill>
                  <a:schemeClr val="tx1"/>
                </a:solidFill>
              </a:rPr>
              <a:t>Fig. 1</a:t>
            </a:r>
            <a:r>
              <a:rPr lang="en-US" altLang="en-US" sz="2200" dirty="0">
                <a:solidFill>
                  <a:schemeClr val="tx1"/>
                </a:solidFill>
              </a:rPr>
              <a:t>. </a:t>
            </a:r>
            <a:r>
              <a:rPr lang="en-US" altLang="en-US" sz="2200" dirty="0" smtClean="0">
                <a:solidFill>
                  <a:schemeClr val="tx1"/>
                </a:solidFill>
              </a:rPr>
              <a:t>Differential cross </a:t>
            </a:r>
            <a:r>
              <a:rPr lang="en-US" altLang="en-US" sz="2200" dirty="0">
                <a:solidFill>
                  <a:schemeClr val="tx1"/>
                </a:solidFill>
              </a:rPr>
              <a:t>s</a:t>
            </a:r>
            <a:r>
              <a:rPr lang="en-US" altLang="en-US" sz="2200" dirty="0" smtClean="0">
                <a:solidFill>
                  <a:schemeClr val="tx1"/>
                </a:solidFill>
              </a:rPr>
              <a:t>ection data in blue [1]. The simplest model in red.</a:t>
            </a:r>
            <a:endParaRPr lang="en-US" altLang="en-US" sz="2200" dirty="0">
              <a:solidFill>
                <a:schemeClr val="tx1"/>
              </a:solidFill>
            </a:endParaRPr>
          </a:p>
        </p:txBody>
      </p:sp>
      <mc:AlternateContent xmlns:mc="http://schemas.openxmlformats.org/markup-compatibility/2006">
        <mc:Choice xmlns:a14="http://schemas.microsoft.com/office/drawing/2010/main" Requires="a14">
          <p:sp>
            <p:nvSpPr>
              <p:cNvPr id="30" name="Rectangle 14"/>
              <p:cNvSpPr>
                <a:spLocks noChangeArrowheads="1"/>
              </p:cNvSpPr>
              <p:nvPr/>
            </p:nvSpPr>
            <p:spPr bwMode="auto">
              <a:xfrm>
                <a:off x="30410271" y="20905529"/>
                <a:ext cx="11941175" cy="1538883"/>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round/>
                    <a:headEnd/>
                    <a:tailEnd/>
                  </a14:hiddenLine>
                </a:ext>
                <a:ext uri="{AF507438-7753-43e0-B8FC-AC1667EBCBE1}">
                  <a14:hiddenEffects xmlns="">
                    <a:effectLst>
                      <a:outerShdw blurRad="63500" dist="38099" dir="2700000" algn="ctr" rotWithShape="0">
                        <a:srgbClr val="000000">
                          <a:alpha val="74997"/>
                        </a:srgbClr>
                      </a:outerShdw>
                    </a:effectLst>
                  </a14:hiddenEffects>
                </a:ext>
              </a:extLst>
            </p:spPr>
            <p:txBody>
              <a:bodyPr lIns="90000" tIns="91440" rIns="90000" bIns="91440">
                <a:spAutoFit/>
              </a:bodyPr>
              <a:lstStyle/>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r>
                  <a:rPr lang="en-CA" sz="2200" b="1" dirty="0" smtClean="0">
                    <a:solidFill>
                      <a:srgbClr val="000000"/>
                    </a:solidFill>
                    <a:ea typeface="ＭＳ Ｐゴシック" charset="0"/>
                    <a:cs typeface="Arial" charset="0"/>
                  </a:rPr>
                  <a:t>Fig. 3. </a:t>
                </a:r>
                <a:r>
                  <a:rPr lang="en-CA" sz="2200" i="1" dirty="0" smtClean="0">
                    <a:solidFill>
                      <a:srgbClr val="000000"/>
                    </a:solidFill>
                    <a:ea typeface="ＭＳ Ｐゴシック" charset="0"/>
                    <a:cs typeface="Arial" charset="0"/>
                  </a:rPr>
                  <a:t>S</a:t>
                </a:r>
                <a:r>
                  <a:rPr lang="en-CA" sz="2200" dirty="0" smtClean="0">
                    <a:solidFill>
                      <a:srgbClr val="000000"/>
                    </a:solidFill>
                    <a:ea typeface="ＭＳ Ｐゴシック" charset="0"/>
                    <a:cs typeface="Arial" charset="0"/>
                  </a:rPr>
                  <a:t> and </a:t>
                </a:r>
                <a:r>
                  <a:rPr lang="en-CA" sz="2200" i="1" dirty="0" smtClean="0">
                    <a:solidFill>
                      <a:srgbClr val="000000"/>
                    </a:solidFill>
                    <a:ea typeface="ＭＳ Ｐゴシック" charset="0"/>
                    <a:cs typeface="Arial" charset="0"/>
                  </a:rPr>
                  <a:t>P</a:t>
                </a:r>
                <a:r>
                  <a:rPr lang="en-CA" sz="2200" dirty="0" smtClean="0">
                    <a:solidFill>
                      <a:srgbClr val="000000"/>
                    </a:solidFill>
                    <a:ea typeface="ＭＳ Ｐゴシック" charset="0"/>
                    <a:cs typeface="Arial" charset="0"/>
                  </a:rPr>
                  <a:t>-wave </a:t>
                </a:r>
                <a:r>
                  <a:rPr lang="en-CA" sz="2200" dirty="0">
                    <a:solidFill>
                      <a:srgbClr val="000000"/>
                    </a:solidFill>
                    <a:ea typeface="ＭＳ Ｐゴシック" charset="0"/>
                    <a:cs typeface="Arial" charset="0"/>
                  </a:rPr>
                  <a:t>partial waves from the fits to the </a:t>
                </a:r>
                <a:r>
                  <a:rPr lang="en-CA" sz="2200" dirty="0" smtClean="0">
                    <a:solidFill>
                      <a:srgbClr val="000000"/>
                    </a:solidFill>
                    <a:ea typeface="ＭＳ Ｐゴシック" charset="0"/>
                    <a:cs typeface="Arial" charset="0"/>
                  </a:rPr>
                  <a:t>toy-model. The </a:t>
                </a:r>
                <a:r>
                  <a:rPr lang="en-CA" sz="2200" dirty="0">
                    <a:solidFill>
                      <a:srgbClr val="000000"/>
                    </a:solidFill>
                    <a:ea typeface="ＭＳ Ｐゴシック" charset="0"/>
                    <a:cs typeface="Arial" charset="0"/>
                  </a:rPr>
                  <a:t>blue lines show the </a:t>
                </a:r>
                <a:r>
                  <a:rPr lang="en-CA" sz="2200" dirty="0" smtClean="0">
                    <a:solidFill>
                      <a:srgbClr val="000000"/>
                    </a:solidFill>
                    <a:ea typeface="ＭＳ Ｐゴシック" charset="0"/>
                    <a:cs typeface="Arial" charset="0"/>
                  </a:rPr>
                  <a:t>toy-model</a:t>
                </a:r>
                <a:r>
                  <a:rPr lang="en-CA" sz="2200" dirty="0">
                    <a:solidFill>
                      <a:srgbClr val="000000"/>
                    </a:solidFill>
                    <a:ea typeface="ＭＳ Ｐゴシック" charset="0"/>
                    <a:cs typeface="Arial" charset="0"/>
                  </a:rPr>
                  <a:t>, used to generate synthetic </a:t>
                </a:r>
                <a:r>
                  <a:rPr lang="en-CA" sz="2200" dirty="0" smtClean="0">
                    <a:solidFill>
                      <a:srgbClr val="000000"/>
                    </a:solidFill>
                    <a:ea typeface="ＭＳ Ｐゴシック" charset="0"/>
                    <a:cs typeface="Arial" charset="0"/>
                  </a:rPr>
                  <a:t>data. The </a:t>
                </a:r>
                <a:r>
                  <a:rPr lang="en-CA" sz="2200" dirty="0">
                    <a:solidFill>
                      <a:srgbClr val="000000"/>
                    </a:solidFill>
                    <a:ea typeface="ＭＳ Ｐゴシック" charset="0"/>
                    <a:cs typeface="Arial" charset="0"/>
                  </a:rPr>
                  <a:t>orange lines and bands show the unconstrained 52-parameter fit </a:t>
                </a:r>
                <a:r>
                  <a:rPr lang="en-CA" sz="2200" dirty="0" smtClean="0">
                    <a:solidFill>
                      <a:srgbClr val="000000"/>
                    </a:solidFill>
                    <a:ea typeface="ＭＳ Ｐゴシック" charset="0"/>
                    <a:cs typeface="Arial" charset="0"/>
                  </a:rPr>
                  <a:t>(</a:t>
                </a:r>
                <a14:m>
                  <m:oMath xmlns:m="http://schemas.openxmlformats.org/officeDocument/2006/math">
                    <m:r>
                      <a:rPr lang="en-US" altLang="en-US" sz="2000" i="1">
                        <a:solidFill>
                          <a:schemeClr val="tx1"/>
                        </a:solidFill>
                        <a:latin typeface="Cambria Math" charset="0"/>
                        <a:ea typeface="Cambria Math" charset="0"/>
                        <a:cs typeface="Cambria Math" charset="0"/>
                      </a:rPr>
                      <m:t>𝜆</m:t>
                    </m:r>
                    <m:r>
                      <a:rPr lang="en-US" altLang="en-US" sz="2000" i="1">
                        <a:solidFill>
                          <a:schemeClr val="tx1"/>
                        </a:solidFill>
                        <a:latin typeface="Cambria Math" charset="0"/>
                        <a:ea typeface="Cambria Math" charset="0"/>
                        <a:cs typeface="Cambria Math" charset="0"/>
                      </a:rPr>
                      <m:t> </m:t>
                    </m:r>
                  </m:oMath>
                </a14:m>
                <a:r>
                  <a:rPr lang="en-CA" sz="2200" i="1" dirty="0" smtClean="0">
                    <a:solidFill>
                      <a:srgbClr val="000000"/>
                    </a:solidFill>
                    <a:ea typeface="ＭＳ Ｐゴシック" charset="0"/>
                    <a:cs typeface="Arial" charset="0"/>
                  </a:rPr>
                  <a:t>=0)</a:t>
                </a:r>
                <a:r>
                  <a:rPr lang="en-CA" sz="2200" dirty="0" smtClean="0">
                    <a:solidFill>
                      <a:srgbClr val="000000"/>
                    </a:solidFill>
                    <a:ea typeface="ＭＳ Ｐゴシック" charset="0"/>
                    <a:cs typeface="Arial" charset="0"/>
                  </a:rPr>
                  <a:t>. </a:t>
                </a:r>
                <a:r>
                  <a:rPr lang="en-CA" sz="2200" dirty="0">
                    <a:solidFill>
                      <a:srgbClr val="000000"/>
                    </a:solidFill>
                    <a:ea typeface="ＭＳ Ｐゴシック" charset="0"/>
                    <a:cs typeface="Arial" charset="0"/>
                  </a:rPr>
                  <a:t>T</a:t>
                </a:r>
                <a:r>
                  <a:rPr lang="en-CA" sz="2200" dirty="0" smtClean="0">
                    <a:solidFill>
                      <a:srgbClr val="000000"/>
                    </a:solidFill>
                    <a:ea typeface="ＭＳ Ｐゴシック" charset="0"/>
                    <a:cs typeface="Arial" charset="0"/>
                  </a:rPr>
                  <a:t>he </a:t>
                </a:r>
                <a:r>
                  <a:rPr lang="en-CA" sz="2200" dirty="0">
                    <a:solidFill>
                      <a:srgbClr val="000000"/>
                    </a:solidFill>
                    <a:ea typeface="ＭＳ Ｐゴシック" charset="0"/>
                    <a:cs typeface="Arial" charset="0"/>
                  </a:rPr>
                  <a:t>final result (</a:t>
                </a:r>
                <a14:m>
                  <m:oMath xmlns:m="http://schemas.openxmlformats.org/officeDocument/2006/math">
                    <m:r>
                      <a:rPr lang="en-US" altLang="en-US" sz="2000" i="1">
                        <a:solidFill>
                          <a:schemeClr val="tx1"/>
                        </a:solidFill>
                        <a:latin typeface="Cambria Math" charset="0"/>
                        <a:ea typeface="Cambria Math" charset="0"/>
                        <a:cs typeface="Cambria Math" charset="0"/>
                      </a:rPr>
                      <m:t>𝜆</m:t>
                    </m:r>
                    <m:r>
                      <a:rPr lang="en-US" altLang="en-US" sz="2000" i="1">
                        <a:solidFill>
                          <a:schemeClr val="tx1"/>
                        </a:solidFill>
                        <a:latin typeface="Cambria Math" charset="0"/>
                        <a:ea typeface="Cambria Math" charset="0"/>
                        <a:cs typeface="Cambria Math" charset="0"/>
                      </a:rPr>
                      <m:t> </m:t>
                    </m:r>
                  </m:oMath>
                </a14:m>
                <a:r>
                  <a:rPr lang="en-CA" sz="2200" i="1" dirty="0" smtClean="0">
                    <a:solidFill>
                      <a:srgbClr val="000000"/>
                    </a:solidFill>
                    <a:ea typeface="ＭＳ Ｐゴシック" charset="0"/>
                    <a:cs typeface="Arial" charset="0"/>
                  </a:rPr>
                  <a:t>=</a:t>
                </a:r>
                <a:r>
                  <a:rPr lang="en-CA" sz="2200" i="1" dirty="0">
                    <a:solidFill>
                      <a:srgbClr val="000000"/>
                    </a:solidFill>
                    <a:ea typeface="ＭＳ Ｐゴシック" charset="0"/>
                    <a:cs typeface="Arial" charset="0"/>
                  </a:rPr>
                  <a:t>3</a:t>
                </a:r>
                <a:r>
                  <a:rPr lang="en-CA" sz="2200" i="1" dirty="0" smtClean="0">
                    <a:solidFill>
                      <a:srgbClr val="000000"/>
                    </a:solidFill>
                    <a:ea typeface="ＭＳ Ｐゴシック" charset="0"/>
                    <a:cs typeface="Arial" charset="0"/>
                  </a:rPr>
                  <a:t>)</a:t>
                </a:r>
                <a:r>
                  <a:rPr lang="en-CA" sz="2200" dirty="0">
                    <a:solidFill>
                      <a:srgbClr val="000000"/>
                    </a:solidFill>
                    <a:ea typeface="ＭＳ Ｐゴシック" charset="0"/>
                    <a:cs typeface="Arial" charset="0"/>
                  </a:rPr>
                  <a:t> </a:t>
                </a:r>
                <a:r>
                  <a:rPr lang="en-CA" sz="2200" dirty="0" smtClean="0">
                    <a:solidFill>
                      <a:srgbClr val="000000"/>
                    </a:solidFill>
                    <a:ea typeface="ＭＳ Ｐゴシック" charset="0"/>
                    <a:cs typeface="Arial" charset="0"/>
                  </a:rPr>
                  <a:t>is </a:t>
                </a:r>
                <a:r>
                  <a:rPr lang="en-CA" sz="2200" dirty="0">
                    <a:solidFill>
                      <a:srgbClr val="000000"/>
                    </a:solidFill>
                    <a:ea typeface="ＭＳ Ｐゴシック" charset="0"/>
                    <a:cs typeface="Arial" charset="0"/>
                  </a:rPr>
                  <a:t>indicated with red lines and uncertainty bands. The vertical lines at </a:t>
                </a:r>
                <a:r>
                  <a:rPr lang="en-CA" sz="2200" i="1" dirty="0" smtClean="0">
                    <a:solidFill>
                      <a:srgbClr val="000000"/>
                    </a:solidFill>
                    <a:ea typeface="ＭＳ Ｐゴシック" charset="0"/>
                    <a:cs typeface="Arial" charset="0"/>
                  </a:rPr>
                  <a:t>W=1120 MeV </a:t>
                </a:r>
                <a:r>
                  <a:rPr lang="en-CA" sz="2200" dirty="0">
                    <a:solidFill>
                      <a:srgbClr val="000000"/>
                    </a:solidFill>
                    <a:ea typeface="ＭＳ Ｐゴシック" charset="0"/>
                    <a:cs typeface="Arial" charset="0"/>
                  </a:rPr>
                  <a:t>indicate the upper limit of fitted data</a:t>
                </a:r>
                <a:r>
                  <a:rPr lang="en-CA" sz="2200" dirty="0" smtClean="0">
                    <a:solidFill>
                      <a:srgbClr val="000000"/>
                    </a:solidFill>
                    <a:ea typeface="ＭＳ Ｐゴシック" charset="0"/>
                    <a:cs typeface="Arial" charset="0"/>
                  </a:rPr>
                  <a:t>.</a:t>
                </a:r>
                <a:endParaRPr lang="en-CA" sz="2200" dirty="0">
                  <a:solidFill>
                    <a:srgbClr val="000000"/>
                  </a:solidFill>
                  <a:ea typeface="ＭＳ Ｐゴシック" charset="0"/>
                  <a:cs typeface="Arial" charset="0"/>
                </a:endParaRPr>
              </a:p>
            </p:txBody>
          </p:sp>
        </mc:Choice>
        <mc:Fallback>
          <p:sp>
            <p:nvSpPr>
              <p:cNvPr id="30" name="Rectangle 14"/>
              <p:cNvSpPr>
                <a:spLocks noRot="1" noChangeAspect="1" noMove="1" noResize="1" noEditPoints="1" noAdjustHandles="1" noChangeArrowheads="1" noChangeShapeType="1" noTextEdit="1"/>
              </p:cNvSpPr>
              <p:nvPr/>
            </p:nvSpPr>
            <p:spPr bwMode="auto">
              <a:xfrm>
                <a:off x="30410271" y="20905529"/>
                <a:ext cx="11941175" cy="1538883"/>
              </a:xfrm>
              <a:prstGeom prst="rect">
                <a:avLst/>
              </a:prstGeom>
              <a:blipFill rotWithShape="0">
                <a:blip r:embed="rId12"/>
                <a:stretch>
                  <a:fillRect l="-715" r="-664" b="-7510"/>
                </a:stretch>
              </a:bli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a:lstStyle/>
              <a:p>
                <a:r>
                  <a:rPr lang="en-US">
                    <a:noFill/>
                  </a:rPr>
                  <a:t> </a:t>
                </a:r>
              </a:p>
            </p:txBody>
          </p:sp>
        </mc:Fallback>
      </mc:AlternateContent>
      <p:pic>
        <p:nvPicPr>
          <p:cNvPr id="14353" name="Picture 1" descr="SPS-Logo.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436300" y="335757"/>
            <a:ext cx="54483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4"/>
          <p:cNvSpPr txBox="1">
            <a:spLocks noChangeArrowheads="1"/>
          </p:cNvSpPr>
          <p:nvPr/>
        </p:nvSpPr>
        <p:spPr bwMode="auto">
          <a:xfrm>
            <a:off x="30172638" y="32016023"/>
            <a:ext cx="12115800" cy="28366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91440" rIns="90000" bIns="91440">
            <a:spAutoFit/>
          </a:bodyPr>
          <a:lstStyle>
            <a:lvl1pPr marL="498475" indent="-474663"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1pPr>
            <a:lvl2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2pPr>
            <a:lvl3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3pPr>
            <a:lvl4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4pPr>
            <a:lvl5pPr eaLnBrk="0" hangingPunc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5pPr>
            <a:lvl6pPr marL="2514600" indent="-228600" defTabSz="4572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6pPr>
            <a:lvl7pPr marL="2971800" indent="-228600" defTabSz="4572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7pPr>
            <a:lvl8pPr marL="3429000" indent="-228600" defTabSz="4572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8pPr>
            <a:lvl9pPr marL="3886200" indent="-228600" defTabSz="457200" eaLnBrk="0" fontAlgn="base" hangingPunct="0">
              <a:spcBef>
                <a:spcPct val="0"/>
              </a:spcBef>
              <a:spcAft>
                <a:spcPct val="0"/>
              </a:spcAft>
              <a:buClr>
                <a:srgbClr val="000000"/>
              </a:buClr>
              <a:buSzPct val="100000"/>
              <a:buFont typeface="Times New Roman" charset="0"/>
              <a:tabLst>
                <a:tab pos="498475" algn="l"/>
                <a:tab pos="955675" algn="l"/>
                <a:tab pos="1412875" algn="l"/>
                <a:tab pos="1870075" algn="l"/>
                <a:tab pos="2327275" algn="l"/>
                <a:tab pos="2784475" algn="l"/>
                <a:tab pos="3241675" algn="l"/>
                <a:tab pos="3698875" algn="l"/>
                <a:tab pos="4156075" algn="l"/>
                <a:tab pos="4613275" algn="l"/>
                <a:tab pos="5070475" algn="l"/>
                <a:tab pos="5527675" algn="l"/>
                <a:tab pos="5984875" algn="l"/>
                <a:tab pos="6442075" algn="l"/>
                <a:tab pos="6899275" algn="l"/>
                <a:tab pos="7356475" algn="l"/>
                <a:tab pos="7813675" algn="l"/>
                <a:tab pos="8270875" algn="l"/>
                <a:tab pos="8728075" algn="l"/>
                <a:tab pos="9185275" algn="l"/>
                <a:tab pos="9642475" algn="l"/>
              </a:tabLst>
              <a:defRPr sz="3200">
                <a:solidFill>
                  <a:schemeClr val="bg1"/>
                </a:solidFill>
                <a:latin typeface="Arial" charset="0"/>
                <a:ea typeface="ＭＳ Ｐゴシック" charset="-128"/>
              </a:defRPr>
            </a:lvl9pPr>
          </a:lstStyle>
          <a:p>
            <a:pPr algn="ctr" eaLnBrk="1" hangingPunct="1">
              <a:spcBef>
                <a:spcPts val="2938"/>
              </a:spcBef>
              <a:buClrTx/>
              <a:buFontTx/>
              <a:buNone/>
            </a:pPr>
            <a:r>
              <a:rPr lang="en-CA" altLang="en-US" sz="3000" b="1" dirty="0" smtClean="0">
                <a:solidFill>
                  <a:srgbClr val="000000"/>
                </a:solidFill>
              </a:rPr>
              <a:t>Acknowledgements</a:t>
            </a:r>
            <a:endParaRPr lang="en-CA" altLang="en-US" sz="3000" b="1" dirty="0">
              <a:solidFill>
                <a:srgbClr val="000000"/>
              </a:solidFill>
            </a:endParaRPr>
          </a:p>
          <a:p>
            <a:pPr eaLnBrk="1" hangingPunct="1">
              <a:spcBef>
                <a:spcPts val="2938"/>
              </a:spcBef>
              <a:buClrTx/>
              <a:buFontTx/>
              <a:buNone/>
            </a:pPr>
            <a:r>
              <a:rPr lang="en-CA" altLang="en-US" sz="1800" dirty="0" smtClean="0">
                <a:solidFill>
                  <a:srgbClr val="000000"/>
                </a:solidFill>
              </a:rPr>
              <a:t>	This </a:t>
            </a:r>
            <a:r>
              <a:rPr lang="en-CA" altLang="en-US" sz="1800" dirty="0">
                <a:solidFill>
                  <a:srgbClr val="000000"/>
                </a:solidFill>
              </a:rPr>
              <a:t>work is supported by </a:t>
            </a:r>
            <a:r>
              <a:rPr lang="en-CA" altLang="en-US" sz="1800" dirty="0" smtClean="0">
                <a:solidFill>
                  <a:srgbClr val="000000"/>
                </a:solidFill>
              </a:rPr>
              <a:t>SPS travel award, the </a:t>
            </a:r>
            <a:r>
              <a:rPr lang="en-CA" altLang="en-US" sz="1800" dirty="0">
                <a:solidFill>
                  <a:srgbClr val="000000"/>
                </a:solidFill>
              </a:rPr>
              <a:t>National Science Foundation (PIF grant No. 1415459) and by </a:t>
            </a:r>
            <a:r>
              <a:rPr lang="en-CA" altLang="en-US" sz="1800" dirty="0" smtClean="0">
                <a:solidFill>
                  <a:srgbClr val="000000"/>
                </a:solidFill>
              </a:rPr>
              <a:t>The George </a:t>
            </a:r>
            <a:r>
              <a:rPr lang="en-CA" altLang="en-US" sz="1800" dirty="0">
                <a:solidFill>
                  <a:srgbClr val="000000"/>
                </a:solidFill>
              </a:rPr>
              <a:t>Washington University through the Columbian College Facilitating Funds (CCFF). M.D. is also </a:t>
            </a:r>
            <a:r>
              <a:rPr lang="en-CA" altLang="en-US" sz="1800" dirty="0" smtClean="0">
                <a:solidFill>
                  <a:srgbClr val="000000"/>
                </a:solidFill>
              </a:rPr>
              <a:t>supported by </a:t>
            </a:r>
            <a:r>
              <a:rPr lang="en-CA" altLang="en-US" sz="1800" dirty="0">
                <a:solidFill>
                  <a:srgbClr val="000000"/>
                </a:solidFill>
              </a:rPr>
              <a:t>the U.S. Department of Energy, Office of Science, Office of Nuclear Physics under contract DE-AC05-06OR23177. </a:t>
            </a:r>
          </a:p>
          <a:p>
            <a:pPr eaLnBrk="1" hangingPunct="1">
              <a:spcBef>
                <a:spcPts val="2938"/>
              </a:spcBef>
              <a:buClrTx/>
              <a:buFontTx/>
              <a:buNone/>
            </a:pPr>
            <a:endParaRPr lang="en-CA" altLang="en-US" sz="2200" dirty="0" smtClean="0">
              <a:solidFill>
                <a:srgbClr val="000000"/>
              </a:solidFill>
            </a:endParaRPr>
          </a:p>
        </p:txBody>
      </p:sp>
      <p:pic>
        <p:nvPicPr>
          <p:cNvPr id="14355" name="Picture 2" descr="Screen Shot 2016-10-17 at 10.50.53 AM.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880077" y="26179941"/>
            <a:ext cx="79502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60" name="Object 3"/>
          <p:cNvGraphicFramePr>
            <a:graphicFrameLocks noChangeAspect="1"/>
          </p:cNvGraphicFramePr>
          <p:nvPr/>
        </p:nvGraphicFramePr>
        <p:xfrm>
          <a:off x="21545550" y="16948150"/>
          <a:ext cx="114300" cy="165100"/>
        </p:xfrm>
        <a:graphic>
          <a:graphicData uri="http://schemas.openxmlformats.org/presentationml/2006/ole">
            <mc:AlternateContent xmlns:mc="http://schemas.openxmlformats.org/markup-compatibility/2006">
              <mc:Choice xmlns:v="urn:schemas-microsoft-com:vml" Requires="v">
                <p:oleObj spid="_x0000_s14421" name="Equation" r:id="rId15" imgW="114300" imgH="165100" progId="Equation.DSMT4">
                  <p:embed/>
                </p:oleObj>
              </mc:Choice>
              <mc:Fallback>
                <p:oleObj name="Equation" r:id="rId15" imgW="114300" imgH="165100" progId="Equation.DSMT4">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45550" y="16948150"/>
                        <a:ext cx="1143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3" name="Rectangle 14"/>
          <p:cNvSpPr>
            <a:spLocks noChangeArrowheads="1"/>
          </p:cNvSpPr>
          <p:nvPr/>
        </p:nvSpPr>
        <p:spPr bwMode="auto">
          <a:xfrm>
            <a:off x="16206899" y="27764500"/>
            <a:ext cx="11941175"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0000" tIns="91440" rIns="90000" bIns="9144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r>
              <a:rPr lang="en-CA" sz="2200" b="1" dirty="0">
                <a:solidFill>
                  <a:srgbClr val="000000"/>
                </a:solidFill>
                <a:ea typeface="ＭＳ Ｐゴシック" charset="0"/>
                <a:cs typeface="Arial" charset="0"/>
              </a:rPr>
              <a:t>Fig. 2. </a:t>
            </a:r>
            <a:r>
              <a:rPr lang="en-CA" sz="2200" dirty="0" smtClean="0">
                <a:solidFill>
                  <a:srgbClr val="000000"/>
                </a:solidFill>
                <a:ea typeface="ＭＳ Ｐゴシック" charset="0"/>
                <a:cs typeface="Arial" charset="0"/>
              </a:rPr>
              <a:t>Results for both toy-model (left) and real data (right)</a:t>
            </a:r>
            <a:endParaRPr lang="en-CA" sz="2200" dirty="0">
              <a:solidFill>
                <a:srgbClr val="000000"/>
              </a:solidFill>
              <a:ea typeface="ＭＳ Ｐゴシック" charset="0"/>
              <a:cs typeface="Arial" charset="0"/>
            </a:endParaRPr>
          </a:p>
        </p:txBody>
      </p:sp>
      <mc:AlternateContent xmlns:mc="http://schemas.openxmlformats.org/markup-compatibility/2006" xmlns:a14="http://schemas.microsoft.com/office/drawing/2010/main">
        <mc:Choice Requires="a14">
          <p:sp>
            <p:nvSpPr>
              <p:cNvPr id="14363" name="TextBox 2"/>
              <p:cNvSpPr txBox="1">
                <a:spLocks noChangeArrowheads="1"/>
              </p:cNvSpPr>
              <p:nvPr/>
            </p:nvSpPr>
            <p:spPr bwMode="auto">
              <a:xfrm>
                <a:off x="15811500" y="28460700"/>
                <a:ext cx="12573000" cy="60068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gn="just"/>
                <a:r>
                  <a:rPr lang="en-CA" altLang="en-US" sz="2400" dirty="0" smtClean="0">
                    <a:solidFill>
                      <a:schemeClr val="tx1"/>
                    </a:solidFill>
                  </a:rPr>
                  <a:t>In Fig 2 (a) the total </a:t>
                </a:r>
                <a14:m>
                  <m:oMath xmlns:m="http://schemas.openxmlformats.org/officeDocument/2006/math">
                    <m:sSubSup>
                      <m:sSubSupPr>
                        <m:ctrlPr>
                          <a:rPr lang="en-US" altLang="en-US" sz="2400" i="1">
                            <a:solidFill>
                              <a:schemeClr val="tx1"/>
                            </a:solidFill>
                            <a:latin typeface="Cambria Math" charset="0"/>
                          </a:rPr>
                        </m:ctrlPr>
                      </m:sSubSupPr>
                      <m:e>
                        <m:r>
                          <a:rPr lang="en-US" altLang="en-US" sz="2400" i="1">
                            <a:solidFill>
                              <a:schemeClr val="tx1"/>
                            </a:solidFill>
                            <a:latin typeface="Cambria Math" charset="0"/>
                            <a:ea typeface="Cambria Math" charset="0"/>
                            <a:cs typeface="Cambria Math" charset="0"/>
                          </a:rPr>
                          <m:t>𝜒</m:t>
                        </m:r>
                      </m:e>
                      <m:sub>
                        <m:r>
                          <a:rPr lang="en-US" altLang="en-US" sz="2400" i="1">
                            <a:solidFill>
                              <a:schemeClr val="tx1"/>
                            </a:solidFill>
                            <a:latin typeface="Cambria Math" charset="0"/>
                          </a:rPr>
                          <m:t>𝑇</m:t>
                        </m:r>
                      </m:sub>
                      <m:sup>
                        <m:r>
                          <a:rPr lang="en-US" altLang="en-US" sz="2400" i="1">
                            <a:solidFill>
                              <a:schemeClr val="tx1"/>
                            </a:solidFill>
                            <a:latin typeface="Cambria Math" charset="0"/>
                          </a:rPr>
                          <m:t>2</m:t>
                        </m:r>
                      </m:sup>
                    </m:sSubSup>
                  </m:oMath>
                </a14:m>
                <a:r>
                  <a:rPr lang="en-CA" altLang="en-US" sz="2400" dirty="0" smtClean="0">
                    <a:solidFill>
                      <a:schemeClr val="tx1"/>
                    </a:solidFill>
                  </a:rPr>
                  <a:t> and the </a:t>
                </a:r>
                <a14:m>
                  <m:oMath xmlns:m="http://schemas.openxmlformats.org/officeDocument/2006/math">
                    <m:sSup>
                      <m:sSupPr>
                        <m:ctrlPr>
                          <a:rPr lang="en-US" altLang="en-US" sz="2400" i="1">
                            <a:solidFill>
                              <a:schemeClr val="tx1"/>
                            </a:solidFill>
                            <a:latin typeface="Cambria Math" charset="0"/>
                          </a:rPr>
                        </m:ctrlPr>
                      </m:sSupPr>
                      <m:e>
                        <m:r>
                          <a:rPr lang="en-US" altLang="en-US" sz="2400" i="1">
                            <a:solidFill>
                              <a:schemeClr val="tx1"/>
                            </a:solidFill>
                            <a:latin typeface="Cambria Math" charset="0"/>
                            <a:ea typeface="Cambria Math" charset="0"/>
                            <a:cs typeface="Cambria Math" charset="0"/>
                          </a:rPr>
                          <m:t>𝜒</m:t>
                        </m:r>
                      </m:e>
                      <m:sup>
                        <m:r>
                          <a:rPr lang="en-US" altLang="en-US" sz="2400" i="1">
                            <a:solidFill>
                              <a:schemeClr val="tx1"/>
                            </a:solidFill>
                            <a:latin typeface="Cambria Math" charset="0"/>
                          </a:rPr>
                          <m:t>2</m:t>
                        </m:r>
                      </m:sup>
                    </m:sSup>
                  </m:oMath>
                </a14:m>
                <a:r>
                  <a:rPr lang="en-CA" altLang="en-US" sz="2400" dirty="0" smtClean="0">
                    <a:solidFill>
                      <a:schemeClr val="tx1"/>
                    </a:solidFill>
                  </a:rPr>
                  <a:t> contribution </a:t>
                </a:r>
                <a:r>
                  <a:rPr lang="en-CA" altLang="en-US" sz="2400" dirty="0">
                    <a:solidFill>
                      <a:schemeClr val="tx1"/>
                    </a:solidFill>
                  </a:rPr>
                  <a:t>from data alone is </a:t>
                </a:r>
                <a:r>
                  <a:rPr lang="en-CA" altLang="en-US" sz="2400" dirty="0" smtClean="0">
                    <a:solidFill>
                      <a:schemeClr val="tx1"/>
                    </a:solidFill>
                  </a:rPr>
                  <a:t>indicated. In </a:t>
                </a:r>
                <a:r>
                  <a:rPr lang="en-CA" altLang="en-US" sz="2400" dirty="0">
                    <a:solidFill>
                      <a:schemeClr val="tx1"/>
                    </a:solidFill>
                  </a:rPr>
                  <a:t>(b) </a:t>
                </a:r>
                <a14:m>
                  <m:oMath xmlns:m="http://schemas.openxmlformats.org/officeDocument/2006/math">
                    <m:sSup>
                      <m:sSupPr>
                        <m:ctrlPr>
                          <a:rPr lang="en-US" altLang="en-US" sz="2400" i="1">
                            <a:solidFill>
                              <a:schemeClr val="tx1"/>
                            </a:solidFill>
                            <a:latin typeface="Cambria Math" charset="0"/>
                          </a:rPr>
                        </m:ctrlPr>
                      </m:sSupPr>
                      <m:e>
                        <m:r>
                          <a:rPr lang="en-US" altLang="en-US" sz="2400" i="1">
                            <a:solidFill>
                              <a:schemeClr val="tx1"/>
                            </a:solidFill>
                            <a:latin typeface="Cambria Math" charset="0"/>
                            <a:ea typeface="Cambria Math" charset="0"/>
                            <a:cs typeface="Cambria Math" charset="0"/>
                          </a:rPr>
                          <m:t>𝜒</m:t>
                        </m:r>
                      </m:e>
                      <m:sup>
                        <m:r>
                          <a:rPr lang="en-US" altLang="en-US" sz="2400" i="1">
                            <a:solidFill>
                              <a:schemeClr val="tx1"/>
                            </a:solidFill>
                            <a:latin typeface="Cambria Math" charset="0"/>
                          </a:rPr>
                          <m:t>2</m:t>
                        </m:r>
                      </m:sup>
                    </m:sSup>
                  </m:oMath>
                </a14:m>
                <a:r>
                  <a:rPr lang="en-CA" altLang="en-US" sz="2400" dirty="0">
                    <a:solidFill>
                      <a:schemeClr val="tx1"/>
                    </a:solidFill>
                  </a:rPr>
                  <a:t>/</a:t>
                </a:r>
                <a:r>
                  <a:rPr lang="en-CA" altLang="en-US" sz="2400" dirty="0" err="1">
                    <a:solidFill>
                      <a:schemeClr val="tx1"/>
                    </a:solidFill>
                  </a:rPr>
                  <a:t>d.o.f</a:t>
                </a:r>
                <a:r>
                  <a:rPr lang="en-CA" altLang="en-US" sz="2400" dirty="0">
                    <a:solidFill>
                      <a:schemeClr val="tx1"/>
                    </a:solidFill>
                  </a:rPr>
                  <a:t>. is shown. It exhibits a broad minimum between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a:t>
                </a:r>
                <a:r>
                  <a:rPr lang="en-CA" altLang="en-US" sz="2400" dirty="0">
                    <a:solidFill>
                      <a:schemeClr val="tx1"/>
                    </a:solidFill>
                  </a:rPr>
                  <a:t>2 and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a:t>
                </a:r>
                <a:r>
                  <a:rPr lang="en-CA" altLang="en-US" sz="2400" dirty="0">
                    <a:solidFill>
                      <a:schemeClr val="tx1"/>
                    </a:solidFill>
                  </a:rPr>
                  <a:t>4 which </a:t>
                </a:r>
                <a:r>
                  <a:rPr lang="en-CA" altLang="en-US" sz="2400" dirty="0" smtClean="0">
                    <a:solidFill>
                      <a:schemeClr val="tx1"/>
                    </a:solidFill>
                  </a:rPr>
                  <a:t>provides </a:t>
                </a:r>
                <a:r>
                  <a:rPr lang="en-CA" altLang="en-US" sz="2400" dirty="0">
                    <a:solidFill>
                      <a:schemeClr val="tx1"/>
                    </a:solidFill>
                  </a:rPr>
                  <a:t>an initial impression about where to look for the simplest model. </a:t>
                </a:r>
                <a:endParaRPr lang="en-CA" altLang="en-US" sz="2400" dirty="0" smtClean="0">
                  <a:solidFill>
                    <a:schemeClr val="tx1"/>
                  </a:solidFill>
                </a:endParaRPr>
              </a:p>
              <a:p>
                <a:pPr algn="just"/>
                <a:endParaRPr lang="en-CA" altLang="en-US" sz="2400" dirty="0">
                  <a:solidFill>
                    <a:schemeClr val="tx1"/>
                  </a:solidFill>
                </a:endParaRPr>
              </a:p>
              <a:p>
                <a:pPr algn="just"/>
                <a:r>
                  <a:rPr lang="en-CA" altLang="en-US" sz="2400" dirty="0">
                    <a:solidFill>
                      <a:schemeClr val="tx1"/>
                    </a:solidFill>
                  </a:rPr>
                  <a:t>The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a:solidFill>
                      <a:schemeClr val="tx1"/>
                    </a:solidFill>
                  </a:rPr>
                  <a:t>-dependence of the fit parameters is shown in (c). We have chosen here a logarithmic scale; on a linear scale, it becomes obvious that parameters effectively approach zero once the penalization is large enough. (c) suggests that for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&gt;</a:t>
                </a:r>
                <a:r>
                  <a:rPr lang="en-CA" altLang="en-US" sz="2400" dirty="0">
                    <a:solidFill>
                      <a:schemeClr val="tx1"/>
                    </a:solidFill>
                  </a:rPr>
                  <a:t>2.5 many parameters are effectively zero and the optimal value for </a:t>
                </a:r>
                <a14:m>
                  <m:oMath xmlns:m="http://schemas.openxmlformats.org/officeDocument/2006/math">
                    <m:r>
                      <a:rPr lang="en-US" altLang="en-US" sz="2400" i="1">
                        <a:solidFill>
                          <a:schemeClr val="tx1"/>
                        </a:solidFill>
                        <a:latin typeface="Cambria Math" charset="0"/>
                        <a:ea typeface="Cambria Math" charset="0"/>
                        <a:cs typeface="Cambria Math" charset="0"/>
                      </a:rPr>
                      <m:t>𝜆</m:t>
                    </m:r>
                  </m:oMath>
                </a14:m>
                <a:r>
                  <a:rPr lang="en-CA" altLang="en-US" sz="2400" dirty="0" smtClean="0">
                    <a:solidFill>
                      <a:schemeClr val="tx1"/>
                    </a:solidFill>
                  </a:rPr>
                  <a:t> </a:t>
                </a:r>
                <a:r>
                  <a:rPr lang="en-CA" altLang="en-US" sz="2400" dirty="0">
                    <a:solidFill>
                      <a:schemeClr val="tx1"/>
                    </a:solidFill>
                  </a:rPr>
                  <a:t>is expected in that region. The horizontal line indicates the cut-off below which a parameter is counted as zero. </a:t>
                </a:r>
                <a:endParaRPr lang="en-CA" altLang="en-US" sz="2400" dirty="0" smtClean="0">
                  <a:solidFill>
                    <a:schemeClr val="tx1"/>
                  </a:solidFill>
                </a:endParaRPr>
              </a:p>
              <a:p>
                <a:pPr algn="just"/>
                <a:endParaRPr lang="en-CA" altLang="en-US" sz="2400" dirty="0">
                  <a:solidFill>
                    <a:schemeClr val="tx1"/>
                  </a:solidFill>
                </a:endParaRPr>
              </a:p>
              <a:p>
                <a:pPr algn="just"/>
                <a:r>
                  <a:rPr lang="en-CA" altLang="en-US" sz="2400" dirty="0">
                    <a:solidFill>
                      <a:schemeClr val="tx1"/>
                    </a:solidFill>
                  </a:rPr>
                  <a:t>As Fig. (d) shows, the AIC(c) and BIC criteria confirm this picture quantitatively, with all three considered criteria exhibiting a minimum at the same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a:solidFill>
                      <a:schemeClr val="tx1"/>
                    </a:solidFill>
                  </a:rPr>
                  <a:t>.</a:t>
                </a:r>
                <a:endParaRPr lang="en-CA" altLang="en-US" sz="2400" dirty="0" smtClean="0">
                  <a:solidFill>
                    <a:schemeClr val="tx1"/>
                  </a:solidFill>
                </a:endParaRPr>
              </a:p>
              <a:p>
                <a:pPr algn="just"/>
                <a:endParaRPr lang="en-CA" altLang="en-US" sz="2400" dirty="0">
                  <a:solidFill>
                    <a:schemeClr val="tx1"/>
                  </a:solidFill>
                </a:endParaRPr>
              </a:p>
              <a:p>
                <a:pPr algn="just"/>
                <a:endParaRPr lang="en-CA" altLang="en-US" sz="2400" dirty="0" smtClean="0">
                  <a:solidFill>
                    <a:schemeClr val="tx1"/>
                  </a:solidFill>
                </a:endParaRPr>
              </a:p>
              <a:p>
                <a:pPr algn="just"/>
                <a:endParaRPr lang="en-CA" altLang="en-US" sz="2400" dirty="0">
                  <a:solidFill>
                    <a:schemeClr val="tx1"/>
                  </a:solidFill>
                </a:endParaRPr>
              </a:p>
              <a:p>
                <a:pPr algn="just"/>
                <a:endParaRPr lang="en-CA" altLang="en-US" sz="2400" dirty="0">
                  <a:solidFill>
                    <a:schemeClr val="tx1"/>
                  </a:solidFill>
                </a:endParaRPr>
              </a:p>
            </p:txBody>
          </p:sp>
        </mc:Choice>
        <mc:Fallback xmlns="">
          <p:sp>
            <p:nvSpPr>
              <p:cNvPr id="14363" name="TextBox 2"/>
              <p:cNvSpPr txBox="1">
                <a:spLocks noRot="1" noChangeAspect="1" noMove="1" noResize="1" noEditPoints="1" noAdjustHandles="1" noChangeArrowheads="1" noChangeShapeType="1" noTextEdit="1"/>
              </p:cNvSpPr>
              <p:nvPr/>
            </p:nvSpPr>
            <p:spPr bwMode="auto">
              <a:xfrm>
                <a:off x="15811500" y="28460700"/>
                <a:ext cx="12573000" cy="6006837"/>
              </a:xfrm>
              <a:prstGeom prst="rect">
                <a:avLst/>
              </a:prstGeom>
              <a:blipFill rotWithShape="0">
                <a:blip r:embed="rId17"/>
                <a:stretch>
                  <a:fillRect l="-776" t="-1726" r="-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64" name="TextBox 2"/>
              <p:cNvSpPr txBox="1">
                <a:spLocks noChangeArrowheads="1"/>
              </p:cNvSpPr>
              <p:nvPr/>
            </p:nvSpPr>
            <p:spPr bwMode="auto">
              <a:xfrm>
                <a:off x="29832299" y="7869207"/>
                <a:ext cx="12573000" cy="23156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gn="just"/>
                <a:r>
                  <a:rPr lang="en-CA" altLang="en-US" sz="2400" dirty="0" smtClean="0">
                    <a:solidFill>
                      <a:schemeClr val="tx1"/>
                    </a:solidFill>
                  </a:rPr>
                  <a:t> </a:t>
                </a:r>
                <a:r>
                  <a:rPr lang="en-CA" altLang="en-US" sz="2400" dirty="0">
                    <a:solidFill>
                      <a:schemeClr val="tx1"/>
                    </a:solidFill>
                  </a:rPr>
                  <a:t>The cross-validation </a:t>
                </a:r>
                <a14:m>
                  <m:oMath xmlns:m="http://schemas.openxmlformats.org/officeDocument/2006/math">
                    <m:sSubSup>
                      <m:sSubSupPr>
                        <m:ctrlPr>
                          <a:rPr lang="en-CA" altLang="en-US" sz="2400" i="1" smtClean="0">
                            <a:solidFill>
                              <a:schemeClr val="tx1"/>
                            </a:solidFill>
                            <a:latin typeface="Cambria Math" charset="0"/>
                          </a:rPr>
                        </m:ctrlPr>
                      </m:sSubSupPr>
                      <m:e>
                        <m:r>
                          <a:rPr lang="en-CA" altLang="en-US" sz="2400" i="1" smtClean="0">
                            <a:solidFill>
                              <a:schemeClr val="tx1"/>
                            </a:solidFill>
                            <a:latin typeface="Cambria Math" charset="0"/>
                            <a:ea typeface="Cambria Math" charset="0"/>
                            <a:cs typeface="Cambria Math" charset="0"/>
                          </a:rPr>
                          <m:t>𝜒</m:t>
                        </m:r>
                      </m:e>
                      <m:sub>
                        <m:r>
                          <a:rPr lang="en-US" altLang="en-US" sz="2400" b="0" i="1" smtClean="0">
                            <a:solidFill>
                              <a:schemeClr val="tx1"/>
                            </a:solidFill>
                            <a:latin typeface="Cambria Math" charset="0"/>
                          </a:rPr>
                          <m:t>𝑉</m:t>
                        </m:r>
                      </m:sub>
                      <m:sup>
                        <m:r>
                          <a:rPr lang="en-US" altLang="en-US" sz="2400" b="0" i="1" smtClean="0">
                            <a:solidFill>
                              <a:schemeClr val="tx1"/>
                            </a:solidFill>
                            <a:latin typeface="Cambria Math" charset="0"/>
                          </a:rPr>
                          <m:t>2</m:t>
                        </m:r>
                      </m:sup>
                    </m:sSubSup>
                  </m:oMath>
                </a14:m>
                <a:r>
                  <a:rPr lang="en-CA" altLang="en-US" sz="2400" dirty="0" smtClean="0">
                    <a:solidFill>
                      <a:schemeClr val="tx1"/>
                    </a:solidFill>
                  </a:rPr>
                  <a:t> shown </a:t>
                </a:r>
                <a:r>
                  <a:rPr lang="en-CA" altLang="en-US" sz="2400" dirty="0">
                    <a:solidFill>
                      <a:schemeClr val="tx1"/>
                    </a:solidFill>
                  </a:rPr>
                  <a:t>in (e), obtained through 5-fold validation, exhibits a broad minimum </a:t>
                </a:r>
                <a:r>
                  <a:rPr lang="en-CA" altLang="en-US" sz="2400" dirty="0" smtClean="0">
                    <a:solidFill>
                      <a:schemeClr val="tx1"/>
                    </a:solidFill>
                  </a:rPr>
                  <a:t>in the same range as the BIC and AIC. According </a:t>
                </a:r>
                <a:r>
                  <a:rPr lang="en-CA" altLang="en-US" sz="2400" dirty="0">
                    <a:solidFill>
                      <a:schemeClr val="tx1"/>
                    </a:solidFill>
                  </a:rPr>
                  <a:t>to </a:t>
                </a:r>
                <a:r>
                  <a:rPr lang="en-CA" altLang="en-US" sz="2400" dirty="0" smtClean="0">
                    <a:solidFill>
                      <a:schemeClr val="tx1"/>
                    </a:solidFill>
                  </a:rPr>
                  <a:t>[2</a:t>
                </a:r>
                <a:r>
                  <a:rPr lang="en-CA" altLang="en-US" sz="2400" dirty="0">
                    <a:solidFill>
                      <a:schemeClr val="tx1"/>
                    </a:solidFill>
                  </a:rPr>
                  <a:t>] , this indicates the simplest </a:t>
                </a:r>
                <a:r>
                  <a:rPr lang="en-CA" altLang="en-US" sz="2400" dirty="0" smtClean="0">
                    <a:solidFill>
                      <a:schemeClr val="tx1"/>
                    </a:solidFill>
                  </a:rPr>
                  <a:t>models </a:t>
                </a:r>
                <a:r>
                  <a:rPr lang="en-CA" altLang="en-US" sz="2400" dirty="0">
                    <a:solidFill>
                      <a:schemeClr val="tx1"/>
                    </a:solidFill>
                  </a:rPr>
                  <a:t>compatible with cross validation within errors. Combining the findings from the AIC(c), BIC, and cross validation, vertical lines at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=3 and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=3.8 for the toy model and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=2.8 and </a:t>
                </a:r>
                <a14:m>
                  <m:oMath xmlns:m="http://schemas.openxmlformats.org/officeDocument/2006/math">
                    <m:r>
                      <a:rPr lang="en-US" altLang="en-US" sz="2400" i="1">
                        <a:solidFill>
                          <a:schemeClr val="tx1"/>
                        </a:solidFill>
                        <a:latin typeface="Cambria Math" charset="0"/>
                        <a:ea typeface="Cambria Math" charset="0"/>
                        <a:cs typeface="Cambria Math" charset="0"/>
                      </a:rPr>
                      <m:t>𝜆</m:t>
                    </m:r>
                    <m:r>
                      <a:rPr lang="en-US" altLang="en-US" sz="2400" i="1">
                        <a:solidFill>
                          <a:schemeClr val="tx1"/>
                        </a:solidFill>
                        <a:latin typeface="Cambria Math" charset="0"/>
                        <a:ea typeface="Cambria Math" charset="0"/>
                        <a:cs typeface="Cambria Math" charset="0"/>
                      </a:rPr>
                      <m:t> </m:t>
                    </m:r>
                  </m:oMath>
                </a14:m>
                <a:r>
                  <a:rPr lang="en-CA" altLang="en-US" sz="2400" dirty="0" smtClean="0">
                    <a:solidFill>
                      <a:schemeClr val="tx1"/>
                    </a:solidFill>
                  </a:rPr>
                  <a:t>=3.4 enclose </a:t>
                </a:r>
                <a:r>
                  <a:rPr lang="en-CA" altLang="en-US" sz="2400" dirty="0">
                    <a:solidFill>
                      <a:schemeClr val="tx1"/>
                    </a:solidFill>
                  </a:rPr>
                  <a:t>a region of optimal </a:t>
                </a:r>
                <a14:m>
                  <m:oMath xmlns:m="http://schemas.openxmlformats.org/officeDocument/2006/math">
                    <m:r>
                      <a:rPr lang="en-US" altLang="en-US" sz="2400" i="1" smtClean="0">
                        <a:solidFill>
                          <a:schemeClr val="tx1"/>
                        </a:solidFill>
                        <a:latin typeface="Cambria Math" charset="0"/>
                        <a:ea typeface="Cambria Math" charset="0"/>
                        <a:cs typeface="Cambria Math" charset="0"/>
                      </a:rPr>
                      <m:t>𝜆</m:t>
                    </m:r>
                  </m:oMath>
                </a14:m>
                <a:r>
                  <a:rPr lang="en-US" altLang="en-US" sz="2400" dirty="0" smtClean="0">
                    <a:solidFill>
                      <a:schemeClr val="tx1"/>
                    </a:solidFill>
                  </a:rPr>
                  <a:t>. In fact, the number of non-zero parameters is constant in that region giving us further confirmation that we found the simplest model.</a:t>
                </a:r>
                <a:endParaRPr lang="en-US" altLang="en-US" sz="2400" dirty="0">
                  <a:solidFill>
                    <a:schemeClr val="tx1"/>
                  </a:solidFill>
                </a:endParaRPr>
              </a:p>
            </p:txBody>
          </p:sp>
        </mc:Choice>
        <mc:Fallback xmlns="">
          <p:sp>
            <p:nvSpPr>
              <p:cNvPr id="14364" name="TextBox 2"/>
              <p:cNvSpPr txBox="1">
                <a:spLocks noRot="1" noChangeAspect="1" noMove="1" noResize="1" noEditPoints="1" noAdjustHandles="1" noChangeArrowheads="1" noChangeShapeType="1" noTextEdit="1"/>
              </p:cNvSpPr>
              <p:nvPr/>
            </p:nvSpPr>
            <p:spPr bwMode="auto">
              <a:xfrm>
                <a:off x="29832299" y="7869207"/>
                <a:ext cx="12573000" cy="2315634"/>
              </a:xfrm>
              <a:prstGeom prst="rect">
                <a:avLst/>
              </a:prstGeom>
              <a:blipFill rotWithShape="0">
                <a:blip r:embed="rId18"/>
                <a:stretch>
                  <a:fillRect l="-776" t="-1579" r="-727"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extBox 2"/>
          <p:cNvSpPr txBox="1"/>
          <p:nvPr/>
        </p:nvSpPr>
        <p:spPr>
          <a:xfrm>
            <a:off x="13194083" y="26584805"/>
            <a:ext cx="3048000" cy="461665"/>
          </a:xfrm>
          <a:prstGeom prst="rect">
            <a:avLst/>
          </a:prstGeom>
          <a:noFill/>
        </p:spPr>
        <p:txBody>
          <a:bodyPr wrap="square" rtlCol="0">
            <a:spAutoFit/>
          </a:bodyPr>
          <a:lstStyle/>
          <a:p>
            <a:r>
              <a:rPr lang="en-US" sz="2400" dirty="0" smtClean="0">
                <a:solidFill>
                  <a:schemeClr val="tx1"/>
                </a:solidFill>
              </a:rPr>
              <a:t>Eq. (1)</a:t>
            </a:r>
            <a:endParaRPr lang="en-US" sz="2400" dirty="0">
              <a:solidFill>
                <a:schemeClr val="tx1"/>
              </a:solidFill>
            </a:endParaRPr>
          </a:p>
        </p:txBody>
      </p:sp>
      <p:sp>
        <p:nvSpPr>
          <p:cNvPr id="32" name="TextBox 31"/>
          <p:cNvSpPr txBox="1"/>
          <p:nvPr/>
        </p:nvSpPr>
        <p:spPr>
          <a:xfrm>
            <a:off x="13197002" y="29382367"/>
            <a:ext cx="3048000" cy="461665"/>
          </a:xfrm>
          <a:prstGeom prst="rect">
            <a:avLst/>
          </a:prstGeom>
          <a:noFill/>
        </p:spPr>
        <p:txBody>
          <a:bodyPr wrap="square" rtlCol="0">
            <a:spAutoFit/>
          </a:bodyPr>
          <a:lstStyle/>
          <a:p>
            <a:r>
              <a:rPr lang="en-US" sz="2400" dirty="0" smtClean="0">
                <a:solidFill>
                  <a:schemeClr val="tx1"/>
                </a:solidFill>
              </a:rPr>
              <a:t>Eq. (2)</a:t>
            </a:r>
            <a:endParaRPr lang="en-US" sz="2400" dirty="0">
              <a:solidFill>
                <a:schemeClr val="tx1"/>
              </a:solidFill>
            </a:endParaRPr>
          </a:p>
        </p:txBody>
      </p:sp>
      <p:sp>
        <p:nvSpPr>
          <p:cNvPr id="33" name="TextBox 32"/>
          <p:cNvSpPr txBox="1"/>
          <p:nvPr/>
        </p:nvSpPr>
        <p:spPr>
          <a:xfrm>
            <a:off x="25998487" y="9712010"/>
            <a:ext cx="3048000" cy="461665"/>
          </a:xfrm>
          <a:prstGeom prst="rect">
            <a:avLst/>
          </a:prstGeom>
          <a:noFill/>
        </p:spPr>
        <p:txBody>
          <a:bodyPr wrap="square" rtlCol="0">
            <a:spAutoFit/>
          </a:bodyPr>
          <a:lstStyle/>
          <a:p>
            <a:r>
              <a:rPr lang="en-US" sz="2400" dirty="0" smtClean="0">
                <a:solidFill>
                  <a:schemeClr val="tx1"/>
                </a:solidFill>
              </a:rPr>
              <a:t>Eq. (3)</a:t>
            </a:r>
            <a:endParaRPr lang="en-US" sz="2400" dirty="0">
              <a:solidFill>
                <a:schemeClr val="tx1"/>
              </a:solidFill>
            </a:endParaRPr>
          </a:p>
        </p:txBody>
      </p:sp>
      <p:sp>
        <p:nvSpPr>
          <p:cNvPr id="34" name="TextBox 33"/>
          <p:cNvSpPr txBox="1"/>
          <p:nvPr/>
        </p:nvSpPr>
        <p:spPr>
          <a:xfrm>
            <a:off x="26146107" y="13002578"/>
            <a:ext cx="3048000" cy="461665"/>
          </a:xfrm>
          <a:prstGeom prst="rect">
            <a:avLst/>
          </a:prstGeom>
          <a:noFill/>
        </p:spPr>
        <p:txBody>
          <a:bodyPr wrap="square" rtlCol="0">
            <a:spAutoFit/>
          </a:bodyPr>
          <a:lstStyle/>
          <a:p>
            <a:r>
              <a:rPr lang="en-US" sz="2400" dirty="0" smtClean="0">
                <a:solidFill>
                  <a:schemeClr val="tx1"/>
                </a:solidFill>
              </a:rPr>
              <a:t>Eq. (4)</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2" name="TextBox 1"/>
              <p:cNvSpPr txBox="1"/>
              <p:nvPr/>
            </p:nvSpPr>
            <p:spPr>
              <a:xfrm>
                <a:off x="22654725" y="9332575"/>
                <a:ext cx="2732735" cy="1518493"/>
              </a:xfrm>
              <a:prstGeom prst="rect">
                <a:avLst/>
              </a:prstGeom>
              <a:noFill/>
            </p:spPr>
            <p:txBody>
              <a:bodyPr wrap="none" rtlCol="0">
                <a:spAutoFit/>
              </a:bodyPr>
              <a:lstStyle/>
              <a:p>
                <a:pPr algn="just"/>
                <a14:m>
                  <m:oMathPara xmlns:m="http://schemas.openxmlformats.org/officeDocument/2006/math">
                    <m:oMathParaPr>
                      <m:jc m:val="centerGroup"/>
                    </m:oMathParaPr>
                    <m:oMath xmlns:m="http://schemas.openxmlformats.org/officeDocument/2006/math">
                      <m:sSubSup>
                        <m:sSubSupPr>
                          <m:ctrlPr>
                            <a:rPr lang="en-US" altLang="en-US" sz="2400" i="1">
                              <a:solidFill>
                                <a:schemeClr val="tx1"/>
                              </a:solidFill>
                              <a:latin typeface="Cambria Math" charset="0"/>
                            </a:rPr>
                          </m:ctrlPr>
                        </m:sSubSupPr>
                        <m:e>
                          <m:r>
                            <a:rPr lang="en-US" altLang="en-US" sz="2400" i="1">
                              <a:solidFill>
                                <a:schemeClr val="tx1"/>
                              </a:solidFill>
                              <a:latin typeface="Cambria Math" charset="0"/>
                              <a:ea typeface="Cambria Math" charset="0"/>
                              <a:cs typeface="Cambria Math" charset="0"/>
                            </a:rPr>
                            <m:t>𝜒</m:t>
                          </m:r>
                        </m:e>
                        <m:sub>
                          <m:r>
                            <a:rPr lang="en-US" altLang="en-US" sz="2400" i="1">
                              <a:solidFill>
                                <a:schemeClr val="tx1"/>
                              </a:solidFill>
                              <a:latin typeface="Cambria Math" charset="0"/>
                            </a:rPr>
                            <m:t>𝑇</m:t>
                          </m:r>
                        </m:sub>
                        <m:sup>
                          <m:r>
                            <a:rPr lang="en-US" altLang="en-US" sz="2400" i="1">
                              <a:solidFill>
                                <a:schemeClr val="tx1"/>
                              </a:solidFill>
                              <a:latin typeface="Cambria Math" charset="0"/>
                            </a:rPr>
                            <m:t>2</m:t>
                          </m:r>
                        </m:sup>
                      </m:sSubSup>
                      <m:d>
                        <m:dPr>
                          <m:ctrlPr>
                            <a:rPr lang="en-US" altLang="en-US" sz="2400" i="1">
                              <a:solidFill>
                                <a:schemeClr val="tx1"/>
                              </a:solidFill>
                              <a:latin typeface="Cambria Math" charset="0"/>
                            </a:rPr>
                          </m:ctrlPr>
                        </m:dPr>
                        <m:e>
                          <m:r>
                            <a:rPr lang="en-US" altLang="en-US" sz="2400" i="1">
                              <a:solidFill>
                                <a:schemeClr val="tx1"/>
                              </a:solidFill>
                              <a:latin typeface="Cambria Math" charset="0"/>
                              <a:ea typeface="Cambria Math" charset="0"/>
                              <a:cs typeface="Cambria Math" charset="0"/>
                            </a:rPr>
                            <m:t>𝜆</m:t>
                          </m:r>
                        </m:e>
                      </m:d>
                      <m:r>
                        <a:rPr lang="en-US" altLang="en-US" sz="2400" i="1">
                          <a:solidFill>
                            <a:schemeClr val="tx1"/>
                          </a:solidFill>
                          <a:latin typeface="Cambria Math" charset="0"/>
                          <a:ea typeface="Cambria Math" charset="0"/>
                          <a:cs typeface="Cambria Math" charset="0"/>
                        </a:rPr>
                        <m:t>=</m:t>
                      </m:r>
                      <m:sSup>
                        <m:sSupPr>
                          <m:ctrlPr>
                            <a:rPr lang="en-US" altLang="en-US" sz="2400" i="1">
                              <a:solidFill>
                                <a:schemeClr val="tx1"/>
                              </a:solidFill>
                              <a:latin typeface="Cambria Math" charset="0"/>
                            </a:rPr>
                          </m:ctrlPr>
                        </m:sSupPr>
                        <m:e>
                          <m:r>
                            <a:rPr lang="en-US" altLang="en-US" sz="2400" i="1">
                              <a:solidFill>
                                <a:schemeClr val="tx1"/>
                              </a:solidFill>
                              <a:latin typeface="Cambria Math" charset="0"/>
                              <a:ea typeface="Cambria Math" charset="0"/>
                              <a:cs typeface="Cambria Math" charset="0"/>
                            </a:rPr>
                            <m:t>𝜒</m:t>
                          </m:r>
                        </m:e>
                        <m:sup>
                          <m:r>
                            <a:rPr lang="en-US" altLang="en-US" sz="2400" i="1">
                              <a:solidFill>
                                <a:schemeClr val="tx1"/>
                              </a:solidFill>
                              <a:latin typeface="Cambria Math" charset="0"/>
                            </a:rPr>
                            <m:t>2</m:t>
                          </m:r>
                        </m:sup>
                      </m:sSup>
                      <m:r>
                        <a:rPr lang="en-US" altLang="en-US" sz="2400" i="1">
                          <a:solidFill>
                            <a:schemeClr val="tx1"/>
                          </a:solidFill>
                          <a:latin typeface="Cambria Math" charset="0"/>
                        </a:rPr>
                        <m:t>+</m:t>
                      </m:r>
                      <m:r>
                        <a:rPr lang="en-US" altLang="en-US" sz="2400" i="1">
                          <a:solidFill>
                            <a:schemeClr val="tx1"/>
                          </a:solidFill>
                          <a:latin typeface="Cambria Math" charset="0"/>
                        </a:rPr>
                        <m:t>𝑃</m:t>
                      </m:r>
                      <m:d>
                        <m:dPr>
                          <m:ctrlPr>
                            <a:rPr lang="en-US" altLang="en-US" sz="2400" i="1">
                              <a:solidFill>
                                <a:schemeClr val="tx1"/>
                              </a:solidFill>
                              <a:latin typeface="Cambria Math" charset="0"/>
                            </a:rPr>
                          </m:ctrlPr>
                        </m:dPr>
                        <m:e>
                          <m:r>
                            <a:rPr lang="en-US" altLang="en-US" sz="2400" i="1">
                              <a:solidFill>
                                <a:schemeClr val="tx1"/>
                              </a:solidFill>
                              <a:latin typeface="Cambria Math" charset="0"/>
                              <a:ea typeface="Cambria Math" charset="0"/>
                              <a:cs typeface="Cambria Math" charset="0"/>
                            </a:rPr>
                            <m:t>𝜆</m:t>
                          </m:r>
                        </m:e>
                      </m:d>
                    </m:oMath>
                  </m:oMathPara>
                </a14:m>
                <a:endParaRPr lang="en-US" altLang="en-US" sz="2400" i="1" dirty="0">
                  <a:solidFill>
                    <a:schemeClr val="tx1"/>
                  </a:solidFill>
                  <a:latin typeface="Cambria Math" charset="0"/>
                  <a:ea typeface="Cambria Math" charset="0"/>
                  <a:cs typeface="Cambria Math" charset="0"/>
                </a:endParaRPr>
              </a:p>
              <a:p>
                <a:pPr algn="just"/>
                <a14:m>
                  <m:oMathPara xmlns:m="http://schemas.openxmlformats.org/officeDocument/2006/math">
                    <m:oMathParaPr>
                      <m:jc m:val="centerGroup"/>
                    </m:oMathParaPr>
                    <m:oMath xmlns:m="http://schemas.openxmlformats.org/officeDocument/2006/math">
                      <m:r>
                        <a:rPr lang="en-US" altLang="en-US" sz="2400" i="1">
                          <a:solidFill>
                            <a:schemeClr val="tx1"/>
                          </a:solidFill>
                          <a:latin typeface="Cambria Math" charset="0"/>
                        </a:rPr>
                        <m:t>𝑃</m:t>
                      </m:r>
                      <m:d>
                        <m:dPr>
                          <m:ctrlPr>
                            <a:rPr lang="en-US" altLang="en-US" sz="2400" i="1">
                              <a:solidFill>
                                <a:schemeClr val="tx1"/>
                              </a:solidFill>
                              <a:latin typeface="Cambria Math" charset="0"/>
                            </a:rPr>
                          </m:ctrlPr>
                        </m:dPr>
                        <m:e>
                          <m:r>
                            <a:rPr lang="en-US" altLang="en-US" sz="2400" i="1">
                              <a:solidFill>
                                <a:schemeClr val="tx1"/>
                              </a:solidFill>
                              <a:latin typeface="Cambria Math" charset="0"/>
                              <a:ea typeface="Cambria Math" charset="0"/>
                              <a:cs typeface="Cambria Math" charset="0"/>
                            </a:rPr>
                            <m:t>𝜆</m:t>
                          </m:r>
                        </m:e>
                      </m:d>
                      <m:r>
                        <a:rPr lang="en-US" altLang="en-US" sz="2400" i="1">
                          <a:solidFill>
                            <a:schemeClr val="tx1"/>
                          </a:solidFill>
                          <a:latin typeface="Cambria Math" charset="0"/>
                          <a:ea typeface="Cambria Math" charset="0"/>
                          <a:cs typeface="Cambria Math" charset="0"/>
                        </a:rPr>
                        <m:t>=</m:t>
                      </m:r>
                      <m:sSup>
                        <m:sSupPr>
                          <m:ctrlPr>
                            <a:rPr lang="en-US" altLang="en-US" sz="2400" i="1">
                              <a:solidFill>
                                <a:schemeClr val="tx1"/>
                              </a:solidFill>
                              <a:latin typeface="Cambria Math" charset="0"/>
                              <a:ea typeface="Cambria Math" charset="0"/>
                              <a:cs typeface="Cambria Math" charset="0"/>
                            </a:rPr>
                          </m:ctrlPr>
                        </m:sSupPr>
                        <m:e>
                          <m:r>
                            <a:rPr lang="en-US" altLang="en-US" sz="2400" i="1">
                              <a:solidFill>
                                <a:schemeClr val="tx1"/>
                              </a:solidFill>
                              <a:latin typeface="Cambria Math" charset="0"/>
                              <a:ea typeface="Cambria Math" charset="0"/>
                              <a:cs typeface="Cambria Math" charset="0"/>
                            </a:rPr>
                            <m:t>𝜆</m:t>
                          </m:r>
                        </m:e>
                        <m:sup>
                          <m:r>
                            <a:rPr lang="en-US" altLang="en-US" sz="2400" i="1">
                              <a:solidFill>
                                <a:schemeClr val="tx1"/>
                              </a:solidFill>
                              <a:latin typeface="Cambria Math" charset="0"/>
                              <a:ea typeface="Cambria Math" charset="0"/>
                              <a:cs typeface="Cambria Math" charset="0"/>
                            </a:rPr>
                            <m:t>4</m:t>
                          </m:r>
                        </m:sup>
                      </m:sSup>
                      <m:nary>
                        <m:naryPr>
                          <m:chr m:val="∑"/>
                          <m:ctrlPr>
                            <a:rPr lang="en-US" altLang="en-US" sz="2400" i="1">
                              <a:solidFill>
                                <a:schemeClr val="tx1"/>
                              </a:solidFill>
                              <a:latin typeface="Cambria Math" charset="0"/>
                              <a:ea typeface="Cambria Math" charset="0"/>
                              <a:cs typeface="Cambria Math" charset="0"/>
                            </a:rPr>
                          </m:ctrlPr>
                        </m:naryPr>
                        <m:sub>
                          <m:r>
                            <m:rPr>
                              <m:brk m:alnAt="23"/>
                            </m:rPr>
                            <a:rPr lang="en-US" altLang="en-US" sz="2400" i="1">
                              <a:solidFill>
                                <a:schemeClr val="tx1"/>
                              </a:solidFill>
                              <a:latin typeface="Cambria Math" charset="0"/>
                              <a:ea typeface="Cambria Math" charset="0"/>
                              <a:cs typeface="Cambria Math" charset="0"/>
                            </a:rPr>
                            <m:t>𝑖</m:t>
                          </m:r>
                          <m:r>
                            <a:rPr lang="en-US" altLang="en-US" sz="2400" i="1">
                              <a:solidFill>
                                <a:schemeClr val="tx1"/>
                              </a:solidFill>
                              <a:latin typeface="Cambria Math" charset="0"/>
                              <a:ea typeface="Cambria Math" charset="0"/>
                              <a:cs typeface="Cambria Math" charset="0"/>
                            </a:rPr>
                            <m:t>=0</m:t>
                          </m:r>
                        </m:sub>
                        <m:sup>
                          <m:sSub>
                            <m:sSubPr>
                              <m:ctrlPr>
                                <a:rPr lang="en-US" altLang="en-US" sz="2400" i="1">
                                  <a:solidFill>
                                    <a:schemeClr val="tx1"/>
                                  </a:solidFill>
                                  <a:latin typeface="Cambria Math" charset="0"/>
                                  <a:ea typeface="Cambria Math" charset="0"/>
                                  <a:cs typeface="Cambria Math" charset="0"/>
                                </a:rPr>
                              </m:ctrlPr>
                            </m:sSubPr>
                            <m:e>
                              <m:r>
                                <a:rPr lang="en-US" altLang="en-US" sz="2400" i="1">
                                  <a:solidFill>
                                    <a:schemeClr val="tx1"/>
                                  </a:solidFill>
                                  <a:latin typeface="Cambria Math" charset="0"/>
                                  <a:ea typeface="Cambria Math" charset="0"/>
                                  <a:cs typeface="Cambria Math" charset="0"/>
                                </a:rPr>
                                <m:t>𝑖</m:t>
                              </m:r>
                            </m:e>
                            <m:sub>
                              <m:r>
                                <a:rPr lang="en-US" altLang="en-US" sz="2400" i="1">
                                  <a:solidFill>
                                    <a:schemeClr val="tx1"/>
                                  </a:solidFill>
                                  <a:latin typeface="Cambria Math" charset="0"/>
                                  <a:ea typeface="Cambria Math" charset="0"/>
                                  <a:cs typeface="Cambria Math" charset="0"/>
                                </a:rPr>
                                <m:t>𝑚𝑎𝑥</m:t>
                              </m:r>
                            </m:sub>
                          </m:sSub>
                        </m:sup>
                        <m:e>
                          <m:sSup>
                            <m:sSupPr>
                              <m:ctrlPr>
                                <a:rPr lang="en-US" altLang="en-US" sz="2400" i="1">
                                  <a:solidFill>
                                    <a:schemeClr val="tx1"/>
                                  </a:solidFill>
                                  <a:latin typeface="Cambria Math" charset="0"/>
                                  <a:ea typeface="Cambria Math" charset="0"/>
                                  <a:cs typeface="Cambria Math" charset="0"/>
                                </a:rPr>
                              </m:ctrlPr>
                            </m:sSupPr>
                            <m:e>
                              <m:d>
                                <m:dPr>
                                  <m:begChr m:val="|"/>
                                  <m:endChr m:val="|"/>
                                  <m:ctrlPr>
                                    <a:rPr lang="en-US" altLang="en-US" sz="2400" i="1">
                                      <a:solidFill>
                                        <a:schemeClr val="tx1"/>
                                      </a:solidFill>
                                      <a:latin typeface="Cambria Math" charset="0"/>
                                      <a:ea typeface="Cambria Math" charset="0"/>
                                      <a:cs typeface="Cambria Math" charset="0"/>
                                    </a:rPr>
                                  </m:ctrlPr>
                                </m:dPr>
                                <m:e>
                                  <m:sSub>
                                    <m:sSubPr>
                                      <m:ctrlPr>
                                        <a:rPr lang="en-US" altLang="en-US" sz="2400" i="1">
                                          <a:solidFill>
                                            <a:schemeClr val="tx1"/>
                                          </a:solidFill>
                                          <a:latin typeface="Cambria Math" charset="0"/>
                                          <a:ea typeface="Cambria Math" charset="0"/>
                                          <a:cs typeface="Cambria Math" charset="0"/>
                                        </a:rPr>
                                      </m:ctrlPr>
                                    </m:sSubPr>
                                    <m:e>
                                      <m:r>
                                        <a:rPr lang="en-US" altLang="en-US" sz="2400" i="1">
                                          <a:solidFill>
                                            <a:schemeClr val="tx1"/>
                                          </a:solidFill>
                                          <a:latin typeface="Cambria Math" charset="0"/>
                                          <a:ea typeface="Cambria Math" charset="0"/>
                                          <a:cs typeface="Cambria Math" charset="0"/>
                                        </a:rPr>
                                        <m:t>𝑎</m:t>
                                      </m:r>
                                    </m:e>
                                    <m:sub>
                                      <m:r>
                                        <a:rPr lang="en-US" altLang="en-US" sz="2400" i="1">
                                          <a:solidFill>
                                            <a:schemeClr val="tx1"/>
                                          </a:solidFill>
                                          <a:latin typeface="Cambria Math" charset="0"/>
                                          <a:ea typeface="Cambria Math" charset="0"/>
                                          <a:cs typeface="Cambria Math" charset="0"/>
                                        </a:rPr>
                                        <m:t>𝑖</m:t>
                                      </m:r>
                                    </m:sub>
                                  </m:sSub>
                                </m:e>
                              </m:d>
                            </m:e>
                            <m:sup>
                              <m:r>
                                <a:rPr lang="en-US" altLang="en-US" sz="2400" i="1">
                                  <a:solidFill>
                                    <a:schemeClr val="tx1"/>
                                  </a:solidFill>
                                  <a:latin typeface="Cambria Math" charset="0"/>
                                  <a:ea typeface="Cambria Math" charset="0"/>
                                  <a:cs typeface="Cambria Math" charset="0"/>
                                </a:rPr>
                                <m:t>𝑙</m:t>
                              </m:r>
                            </m:sup>
                          </m:sSup>
                        </m:e>
                      </m:nary>
                    </m:oMath>
                  </m:oMathPara>
                </a14:m>
                <a:endParaRPr lang="en-US" sz="24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22654725" y="9332575"/>
                <a:ext cx="2732735" cy="1518493"/>
              </a:xfrm>
              <a:prstGeom prst="rect">
                <a:avLst/>
              </a:prstGeom>
              <a:blipFill rotWithShape="0">
                <a:blip r:embed="rId22"/>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315557" y="15449914"/>
            <a:ext cx="5080000" cy="127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WenQuanYi Micro Hei"/>
        <a:cs typeface="WenQuanYi Micro Hei"/>
      </a:majorFont>
      <a:minorFont>
        <a:latin typeface="Times New Roman"/>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679</Words>
  <Application>Microsoft Macintosh PowerPoint</Application>
  <PresentationFormat>Custom</PresentationFormat>
  <Paragraphs>90</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Cambria Math</vt:lpstr>
      <vt:lpstr>ＭＳ Ｐゴシック</vt:lpstr>
      <vt:lpstr>Times New Roman</vt:lpstr>
      <vt:lpstr>WenQuanYi Micro Hei</vt:lpstr>
      <vt:lpstr>Wingdings</vt:lpstr>
      <vt:lpstr>Arial</vt:lpstr>
      <vt:lpstr>Office Theme</vt:lpstr>
      <vt:lpstr>Equation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dc:description>You may use this template for educational and non-profit use.  Please acknowledge its source, and please send feedback to:_x000d_     purrington@swarthmore.edu._x000d__x000d_If you are using site or template for a course on Blackboard or WebCT, please give me Guest access, or send me an e-mail, so that I can see how the information is being used.</dc:description>
  <cp:lastModifiedBy>Justin Landay</cp:lastModifiedBy>
  <cp:revision>438</cp:revision>
  <cp:lastPrinted>2016-10-17T21:41:27Z</cp:lastPrinted>
  <dcterms:created xsi:type="dcterms:W3CDTF">2000-07-07T15:10:51Z</dcterms:created>
  <dcterms:modified xsi:type="dcterms:W3CDTF">2016-10-25T03:02:05Z</dcterms:modified>
</cp:coreProperties>
</file>