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9" r:id="rId10"/>
    <p:sldId id="260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3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delveengineer.com/the-right-modeling-and-analysis-tools-for-the-job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numpy.org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pi.org/project/regex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openpyxl.readthedocs.io/en/stable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pypi.org/project/pytest/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Techniques for Engineers and Scientists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/>
              <a:t>J.D. Landgrebe </a:t>
            </a:r>
          </a:p>
          <a:p>
            <a:r>
              <a:rPr lang="en-US" sz="2000" dirty="0"/>
              <a:t>Dept. of Chemical Engineering</a:t>
            </a:r>
          </a:p>
          <a:p>
            <a:r>
              <a:rPr lang="en-US" sz="2000" dirty="0"/>
              <a:t>University of Delaware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Do these have in common?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(or ”</a:t>
            </a:r>
            <a:r>
              <a:rPr lang="en-US" sz="1600" b="1" dirty="0">
                <a:solidFill>
                  <a:schemeClr val="tx2"/>
                </a:solidFill>
              </a:rPr>
              <a:t>studies</a:t>
            </a:r>
            <a:r>
              <a:rPr lang="en-US" sz="1600" dirty="0">
                <a:solidFill>
                  <a:schemeClr val="tx2"/>
                </a:solidFill>
              </a:rPr>
              <a:t>”…we will use synonymously) are a building block for designing and confirming products.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have “</a:t>
            </a:r>
            <a:r>
              <a:rPr lang="en-US" sz="1600" b="1" dirty="0">
                <a:solidFill>
                  <a:schemeClr val="tx2"/>
                </a:solidFill>
              </a:rPr>
              <a:t>runs</a:t>
            </a:r>
            <a:r>
              <a:rPr lang="en-US" sz="1600" dirty="0">
                <a:solidFill>
                  <a:schemeClr val="tx2"/>
                </a:solidFill>
              </a:rPr>
              <a:t>” consisting of one or more conditions having controlled inputs such as the starting materials and test conditions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Each run can be described by a list of the “</a:t>
            </a:r>
            <a:r>
              <a:rPr lang="en-US" sz="1600" b="1" dirty="0">
                <a:solidFill>
                  <a:schemeClr val="tx2"/>
                </a:solidFill>
              </a:rPr>
              <a:t>run variable</a:t>
            </a:r>
            <a:r>
              <a:rPr lang="en-US" sz="1600" dirty="0">
                <a:solidFill>
                  <a:schemeClr val="tx2"/>
                </a:solidFill>
              </a:rPr>
              <a:t>” values which are the pre-set inputs and important ambient conditions recorded during the run.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generate “</a:t>
            </a:r>
            <a:r>
              <a:rPr lang="en-US" sz="1600" b="1" dirty="0">
                <a:solidFill>
                  <a:schemeClr val="tx2"/>
                </a:solidFill>
              </a:rPr>
              <a:t>raw data</a:t>
            </a:r>
            <a:r>
              <a:rPr lang="en-US" sz="1600" dirty="0">
                <a:solidFill>
                  <a:schemeClr val="tx2"/>
                </a:solidFill>
              </a:rPr>
              <a:t>” consisting of the original measurements to assess what happened (detailed speed versus time data for F1 car circuit around a track)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raw data gets converted to “</a:t>
            </a:r>
            <a:r>
              <a:rPr lang="en-US" sz="1600" b="1" dirty="0">
                <a:solidFill>
                  <a:schemeClr val="tx2"/>
                </a:solidFill>
              </a:rPr>
              <a:t>parameterized data</a:t>
            </a:r>
            <a:r>
              <a:rPr lang="en-US" sz="1600" dirty="0">
                <a:solidFill>
                  <a:schemeClr val="tx2"/>
                </a:solidFill>
              </a:rPr>
              <a:t>” which is quantities reflecting the outcome (average speed for a complete track circuit)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run variable values can be assembled into a “</a:t>
            </a:r>
            <a:r>
              <a:rPr lang="en-US" sz="1600" b="1" dirty="0">
                <a:solidFill>
                  <a:schemeClr val="tx2"/>
                </a:solidFill>
              </a:rPr>
              <a:t>run matrix</a:t>
            </a:r>
            <a:r>
              <a:rPr lang="en-US" sz="1600" dirty="0">
                <a:solidFill>
                  <a:schemeClr val="tx2"/>
                </a:solidFill>
              </a:rPr>
              <a:t>” with a row of values for each run</a:t>
            </a:r>
          </a:p>
        </p:txBody>
      </p:sp>
      <p:pic>
        <p:nvPicPr>
          <p:cNvPr id="20" name="Picture 19" descr="Complex maths formulae on a blackboard">
            <a:extLst>
              <a:ext uri="{FF2B5EF4-FFF2-40B4-BE49-F238E27FC236}">
                <a16:creationId xmlns:a16="http://schemas.microsoft.com/office/drawing/2014/main" id="{55773974-A9E5-8163-CE72-D16496B5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3" r="18179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Experiment Data “Architecture”</a:t>
            </a:r>
          </a:p>
        </p:txBody>
      </p:sp>
      <p:pic>
        <p:nvPicPr>
          <p:cNvPr id="5" name="Content Placeholder 4" descr="A diagram of a data flow&#10;&#10;Description automatically generated">
            <a:extLst>
              <a:ext uri="{FF2B5EF4-FFF2-40B4-BE49-F238E27FC236}">
                <a16:creationId xmlns:a16="http://schemas.microsoft.com/office/drawing/2014/main" id="{5B3B458D-7DB6-7A4F-DE36-FE8B36B6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1" y="1855477"/>
            <a:ext cx="9431727" cy="4536179"/>
          </a:xfrm>
        </p:spPr>
      </p:pic>
    </p:spTree>
    <p:extLst>
      <p:ext uri="{BB962C8B-B14F-4D97-AF65-F5344CB8AC3E}">
        <p14:creationId xmlns:p14="http://schemas.microsoft.com/office/powerpoint/2010/main" val="15191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Why does “Nomenclature” matter?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It is reusable ”lens” that you can use in any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Identifies efficient, </a:t>
            </a:r>
            <a:r>
              <a:rPr lang="en-US" u="sng" dirty="0">
                <a:solidFill>
                  <a:schemeClr val="tx2"/>
                </a:solidFill>
              </a:rPr>
              <a:t>generic</a:t>
            </a:r>
            <a:r>
              <a:rPr lang="en-US" dirty="0">
                <a:solidFill>
                  <a:schemeClr val="tx2"/>
                </a:solidFill>
              </a:rPr>
              <a:t> ways of converting the Run Matrix and Raw Data into analyzed data and conclusions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Parsers to convert raw data to structured tables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“Join” and “Concatenate” to bring data together into a “Master Study File”</a:t>
            </a:r>
          </a:p>
        </p:txBody>
      </p:sp>
      <p:pic>
        <p:nvPicPr>
          <p:cNvPr id="20" name="Picture 19" descr="Close up of beakers with solutions on a shelf in a lab">
            <a:extLst>
              <a:ext uri="{FF2B5EF4-FFF2-40B4-BE49-F238E27FC236}">
                <a16:creationId xmlns:a16="http://schemas.microsoft.com/office/drawing/2014/main" id="{89B8D720-2767-90C2-8852-751E6D5E3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" r="51820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Temp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4725076"/>
          </a:xfrm>
        </p:spPr>
        <p:txBody>
          <a:bodyPr/>
          <a:lstStyle/>
          <a:p>
            <a:r>
              <a:rPr lang="en-US" dirty="0"/>
              <a:t>Baseline Software for engineering work – data analysis and modeling</a:t>
            </a:r>
          </a:p>
          <a:p>
            <a:r>
              <a:rPr lang="en-US" dirty="0"/>
              <a:t>Exercise: install Anaconda/run intro to Pandas</a:t>
            </a:r>
          </a:p>
          <a:p>
            <a:r>
              <a:rPr lang="en-US" dirty="0"/>
              <a:t>Understand available Python packages for general work (and understand Anaconda interaction with them)</a:t>
            </a:r>
          </a:p>
          <a:p>
            <a:r>
              <a:rPr lang="en-US" dirty="0"/>
              <a:t>Nomenclature and data architecture for experiments</a:t>
            </a:r>
          </a:p>
          <a:p>
            <a:r>
              <a:rPr lang="en-US" dirty="0"/>
              <a:t>What is experiment Curation?</a:t>
            </a:r>
          </a:p>
          <a:p>
            <a:r>
              <a:rPr lang="en-US" dirty="0"/>
              <a:t>Data reshaping techniques Joining and summarizing an experiment – </a:t>
            </a:r>
          </a:p>
          <a:p>
            <a:r>
              <a:rPr lang="en-US" dirty="0"/>
              <a:t>Exercise with JMP Tables menu – Join, Concatenate</a:t>
            </a:r>
          </a:p>
          <a:p>
            <a:r>
              <a:rPr lang="en-US" dirty="0"/>
              <a:t>Parsing raw data – Exercise</a:t>
            </a:r>
          </a:p>
          <a:p>
            <a:r>
              <a:rPr lang="en-US" dirty="0"/>
              <a:t>Work a case study of analyzing an experiment – TBD based on </a:t>
            </a:r>
            <a:r>
              <a:rPr lang="en-US"/>
              <a:t>Will input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Software for Engineers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5" y="1896532"/>
            <a:ext cx="6309002" cy="4796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Pick software by “use case” and use each software in its “lane” where it is best tool for the job</a:t>
            </a:r>
          </a:p>
          <a:p>
            <a:r>
              <a:rPr lang="en-US" dirty="0">
                <a:solidFill>
                  <a:schemeClr val="tx2"/>
                </a:solidFill>
              </a:rPr>
              <a:t>“Use cases” start with “I need to…” (or “my customer needs to…”)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My supervisor needs to be able to scroll through our raw data to understand the results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create a correlation matrix for my raw material’s quality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build a validated calculation model for reaction kinetics</a:t>
            </a:r>
          </a:p>
          <a:p>
            <a:r>
              <a:rPr lang="en-US" dirty="0">
                <a:solidFill>
                  <a:schemeClr val="tx2"/>
                </a:solidFill>
              </a:rPr>
              <a:t>Use case focus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Avoids getting (yourself and others) distracted by things that software X is </a:t>
            </a:r>
            <a:r>
              <a:rPr lang="en-US" u="sng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good at – there is no perfect software tool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Puts a premium on making data portable across applications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E7E9FE6-4C07-C74D-A0F9-69BD68FF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r="4715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“Top Level, Generalist” Software Recommendations by Use Case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JMP® software </a:t>
            </a:r>
            <a:r>
              <a:rPr lang="en-US" dirty="0"/>
              <a:t>- design of experiments (DOE), exploratory analysis and data visualization with accompanying statistical analysis</a:t>
            </a:r>
          </a:p>
          <a:p>
            <a:r>
              <a:rPr lang="en-US" b="1" dirty="0"/>
              <a:t>Microsoft Excel® </a:t>
            </a:r>
            <a:r>
              <a:rPr lang="en-US" dirty="0"/>
              <a:t>- make data democratically usable by others, generate “end of the pipeline” reports and for create spreadsheet models with calculations for use by non-coders</a:t>
            </a:r>
          </a:p>
          <a:p>
            <a:r>
              <a:rPr lang="en-US" b="1" dirty="0"/>
              <a:t>Python scripts </a:t>
            </a:r>
            <a:r>
              <a:rPr lang="en-US" dirty="0"/>
              <a:t>for data reshaping and for developing coded models and data pipelines (possibly mixing in a little SQL)</a:t>
            </a:r>
          </a:p>
        </p:txBody>
      </p:sp>
      <p:pic>
        <p:nvPicPr>
          <p:cNvPr id="6" name="Content Placeholder 5" descr="A group of tools on a wood surface&#10;&#10;Description automatically generated">
            <a:extLst>
              <a:ext uri="{FF2B5EF4-FFF2-40B4-BE49-F238E27FC236}">
                <a16:creationId xmlns:a16="http://schemas.microsoft.com/office/drawing/2014/main" id="{3EF6EF0D-7E77-9BCC-FCAC-240A0D913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2549"/>
            <a:ext cx="5194300" cy="3363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556C9-D949-64A0-94EF-D706CF98C467}"/>
              </a:ext>
            </a:extLst>
          </p:cNvPr>
          <p:cNvSpPr txBox="1"/>
          <p:nvPr/>
        </p:nvSpPr>
        <p:spPr>
          <a:xfrm>
            <a:off x="6320927" y="5851343"/>
            <a:ext cx="6097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https://datadelveengineer.com/the-right-modeling-and-analysis-tools-for-the-job/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449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B8DB28-FA7D-4C33-BBA2-6D73D0156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digital binary data on a screen">
            <a:extLst>
              <a:ext uri="{FF2B5EF4-FFF2-40B4-BE49-F238E27FC236}">
                <a16:creationId xmlns:a16="http://schemas.microsoft.com/office/drawing/2014/main" id="{CD5C3718-A6AD-54C7-CF51-0194C11F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292618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D43769B-7D6E-4E76-B810-BEC3B774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597643"/>
            <a:ext cx="7503665" cy="5794689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FF5A0-304A-44DA-A4D4-A1E66D92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56" y="1131195"/>
            <a:ext cx="7034288" cy="124793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Software Recommendations by Use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85" y="2438400"/>
            <a:ext cx="7037222" cy="33762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 scripting tools - build model and data cleaning scripts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JupyterLab (Anaconda)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VS Code script and text editor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Copilot and Chat extensions VS Code ($$) </a:t>
            </a:r>
          </a:p>
          <a:p>
            <a:r>
              <a:rPr lang="en-US" dirty="0">
                <a:solidFill>
                  <a:srgbClr val="FFFFFF"/>
                </a:solidFill>
              </a:rPr>
              <a:t>VBA Scripting Language – Excel automation</a:t>
            </a:r>
          </a:p>
          <a:p>
            <a:r>
              <a:rPr lang="en-US" dirty="0">
                <a:solidFill>
                  <a:srgbClr val="FFFFFF"/>
                </a:solidFill>
              </a:rPr>
              <a:t>Advanced visualizations – Python Matplotlib</a:t>
            </a:r>
          </a:p>
          <a:p>
            <a:r>
              <a:rPr lang="en-US" dirty="0">
                <a:solidFill>
                  <a:srgbClr val="FFFFFF"/>
                </a:solidFill>
              </a:rPr>
              <a:t>Github - Open sharing of projects, trainings etc.</a:t>
            </a:r>
          </a:p>
        </p:txBody>
      </p:sp>
    </p:spTree>
    <p:extLst>
      <p:ext uri="{BB962C8B-B14F-4D97-AF65-F5344CB8AC3E}">
        <p14:creationId xmlns:p14="http://schemas.microsoft.com/office/powerpoint/2010/main" val="44515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to Extend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Useful Python libraries for Engineers</a:t>
            </a:r>
          </a:p>
          <a:p>
            <a:pPr marL="0" indent="0">
              <a:buNone/>
            </a:pPr>
            <a:r>
              <a:rPr lang="en-US" dirty="0"/>
              <a:t>You get most of these with Anaconda installation!!</a:t>
            </a:r>
          </a:p>
          <a:p>
            <a:r>
              <a:rPr lang="en-US" dirty="0">
                <a:hlinkClick r:id="rId2"/>
              </a:rPr>
              <a:t>Pandas</a:t>
            </a:r>
            <a:r>
              <a:rPr lang="en-US" dirty="0"/>
              <a:t> – Data reshaping and analysis</a:t>
            </a:r>
          </a:p>
          <a:p>
            <a:r>
              <a:rPr lang="en-US" dirty="0">
                <a:hlinkClick r:id="rId3"/>
              </a:rPr>
              <a:t>Numpy</a:t>
            </a:r>
            <a:r>
              <a:rPr lang="en-US" dirty="0"/>
              <a:t> – Numerical calculations</a:t>
            </a:r>
          </a:p>
          <a:p>
            <a:r>
              <a:rPr lang="en-US" dirty="0">
                <a:hlinkClick r:id="rId4"/>
              </a:rPr>
              <a:t>Pytest</a:t>
            </a:r>
            <a:r>
              <a:rPr lang="en-US" dirty="0"/>
              <a:t> – Test/Validate your scripts</a:t>
            </a:r>
          </a:p>
          <a:p>
            <a:r>
              <a:rPr lang="en-US" dirty="0">
                <a:hlinkClick r:id="rId5"/>
              </a:rPr>
              <a:t>OpenPyXL</a:t>
            </a:r>
            <a:r>
              <a:rPr lang="en-US" dirty="0"/>
              <a:t> – Format outputs in Excel</a:t>
            </a:r>
          </a:p>
          <a:p>
            <a:r>
              <a:rPr lang="en-US" dirty="0">
                <a:hlinkClick r:id="rId6"/>
              </a:rPr>
              <a:t>Re (Regular Expressions aka Regex) </a:t>
            </a:r>
            <a:r>
              <a:rPr lang="en-US" dirty="0"/>
              <a:t>– Parse text strings</a:t>
            </a:r>
          </a:p>
          <a:p>
            <a:endParaRPr lang="en-US" dirty="0"/>
          </a:p>
        </p:txBody>
      </p:sp>
      <p:pic>
        <p:nvPicPr>
          <p:cNvPr id="6" name="Content Placeholder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FB33F4-2C04-C61F-6A7E-FFCD0EB14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4" y="4246638"/>
            <a:ext cx="1965401" cy="770745"/>
          </a:xfr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DD5FE9D-30D9-F2DE-E5EA-F45531C37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42" y="2040378"/>
            <a:ext cx="1928793" cy="607760"/>
          </a:xfrm>
          <a:prstGeom prst="rect">
            <a:avLst/>
          </a:prstGeom>
        </p:spPr>
      </p:pic>
      <p:pic>
        <p:nvPicPr>
          <p:cNvPr id="10" name="Picture 9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CE58733-5B5C-C812-30DD-D670122F84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39" y="2376741"/>
            <a:ext cx="1778000" cy="850900"/>
          </a:xfrm>
          <a:prstGeom prst="rect">
            <a:avLst/>
          </a:prstGeom>
        </p:spPr>
      </p:pic>
      <p:pic>
        <p:nvPicPr>
          <p:cNvPr id="12" name="Picture 11" descr="A logo with colorful bars&#10;&#10;Description automatically generated">
            <a:extLst>
              <a:ext uri="{FF2B5EF4-FFF2-40B4-BE49-F238E27FC236}">
                <a16:creationId xmlns:a16="http://schemas.microsoft.com/office/drawing/2014/main" id="{6DEE1473-6A49-AEBB-2ACA-B451CB1A8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8" y="3429000"/>
            <a:ext cx="1282700" cy="1155700"/>
          </a:xfrm>
          <a:prstGeom prst="rect">
            <a:avLst/>
          </a:prstGeom>
        </p:spPr>
      </p:pic>
      <p:pic>
        <p:nvPicPr>
          <p:cNvPr id="14" name="Picture 13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08C6BF78-A7C1-F58F-087A-30DE0D3EC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89" y="5734642"/>
            <a:ext cx="1866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(AKA Libraries) In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=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1A4757E-E86F-31E2-4B0C-8EE3F9DD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4" y="2016199"/>
            <a:ext cx="7772400" cy="1595918"/>
          </a:xfrm>
          <a:prstGeom prst="rect">
            <a:avLst/>
          </a:prstGeom>
        </p:spPr>
      </p:pic>
      <p:pic>
        <p:nvPicPr>
          <p:cNvPr id="13" name="Picture 12" descr="A screenshot of a chat&#10;&#10;Description automatically generated">
            <a:extLst>
              <a:ext uri="{FF2B5EF4-FFF2-40B4-BE49-F238E27FC236}">
                <a16:creationId xmlns:a16="http://schemas.microsoft.com/office/drawing/2014/main" id="{84FEC610-6940-969C-4790-A917154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7" y="3818438"/>
            <a:ext cx="6459632" cy="1457172"/>
          </a:xfrm>
          <a:prstGeom prst="rect">
            <a:avLst/>
          </a:prstGeom>
        </p:spPr>
      </p:pic>
      <p:pic>
        <p:nvPicPr>
          <p:cNvPr id="16" name="Picture 15" descr="A screenshot of a package&#10;&#10;Description automatically generated">
            <a:extLst>
              <a:ext uri="{FF2B5EF4-FFF2-40B4-BE49-F238E27FC236}">
                <a16:creationId xmlns:a16="http://schemas.microsoft.com/office/drawing/2014/main" id="{0C601E31-1C82-84A2-304F-8741B4E9E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26" y="3948362"/>
            <a:ext cx="2959780" cy="243013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5CC4F3C-7B49-B042-B681-3A3099DFE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59" y="2416293"/>
            <a:ext cx="3758546" cy="113244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8594C9-543D-03D5-5D8D-D5FECE1F063C}"/>
              </a:ext>
            </a:extLst>
          </p:cNvPr>
          <p:cNvSpPr/>
          <p:nvPr/>
        </p:nvSpPr>
        <p:spPr>
          <a:xfrm>
            <a:off x="870331" y="1994962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B705E-D8B5-72B3-0D93-9C151D04A8AA}"/>
              </a:ext>
            </a:extLst>
          </p:cNvPr>
          <p:cNvSpPr/>
          <p:nvPr/>
        </p:nvSpPr>
        <p:spPr>
          <a:xfrm>
            <a:off x="8274978" y="2004619"/>
            <a:ext cx="486773" cy="486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6E7C55-B1E5-2CAF-D1AA-F61C3A7F51BD}"/>
              </a:ext>
            </a:extLst>
          </p:cNvPr>
          <p:cNvSpPr/>
          <p:nvPr/>
        </p:nvSpPr>
        <p:spPr>
          <a:xfrm>
            <a:off x="351980" y="4229203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61B248-B261-13A9-F6D4-DEA46A8305C5}"/>
              </a:ext>
            </a:extLst>
          </p:cNvPr>
          <p:cNvSpPr/>
          <p:nvPr/>
        </p:nvSpPr>
        <p:spPr>
          <a:xfrm>
            <a:off x="7888958" y="5239211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D854F98-C9C2-0F0D-573C-9AE553745C1C}"/>
              </a:ext>
            </a:extLst>
          </p:cNvPr>
          <p:cNvSpPr/>
          <p:nvPr/>
        </p:nvSpPr>
        <p:spPr>
          <a:xfrm>
            <a:off x="756584" y="4787233"/>
            <a:ext cx="1168469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DAD9C6-7F73-4255-5C0A-6E1741E9E760}"/>
              </a:ext>
            </a:extLst>
          </p:cNvPr>
          <p:cNvSpPr/>
          <p:nvPr/>
        </p:nvSpPr>
        <p:spPr>
          <a:xfrm>
            <a:off x="805856" y="3895669"/>
            <a:ext cx="1311702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F2FE0F7-B4DE-7400-6E33-E68E1E560A9D}"/>
              </a:ext>
            </a:extLst>
          </p:cNvPr>
          <p:cNvSpPr/>
          <p:nvPr/>
        </p:nvSpPr>
        <p:spPr>
          <a:xfrm>
            <a:off x="3246784" y="2595196"/>
            <a:ext cx="1022708" cy="278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01236-24FF-F59D-1DA2-DCEFDB8D1B99}"/>
              </a:ext>
            </a:extLst>
          </p:cNvPr>
          <p:cNvSpPr txBox="1"/>
          <p:nvPr/>
        </p:nvSpPr>
        <p:spPr>
          <a:xfrm>
            <a:off x="3884774" y="5851997"/>
            <a:ext cx="445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Anaconda selects related (aka “dependent”) packages needed by the selected package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4062EC-6534-CB09-A973-7BF4852CDD0F}"/>
              </a:ext>
            </a:extLst>
          </p:cNvPr>
          <p:cNvSpPr txBox="1"/>
          <p:nvPr/>
        </p:nvSpPr>
        <p:spPr>
          <a:xfrm>
            <a:off x="3342528" y="3307209"/>
            <a:ext cx="49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** regex is not Installed in environment named “Latest” **</a:t>
            </a:r>
          </a:p>
        </p:txBody>
      </p:sp>
    </p:spTree>
    <p:extLst>
      <p:ext uri="{BB962C8B-B14F-4D97-AF65-F5344CB8AC3E}">
        <p14:creationId xmlns:p14="http://schemas.microsoft.com/office/powerpoint/2010/main" val="345758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in a white coat doing a science experiment&#10;&#10;Description automatically generated">
            <a:extLst>
              <a:ext uri="{FF2B5EF4-FFF2-40B4-BE49-F238E27FC236}">
                <a16:creationId xmlns:a16="http://schemas.microsoft.com/office/drawing/2014/main" id="{FBD1115A-DF7E-1A62-666F-947B5679B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4" t="-436" r="24613" b="439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726" y="1896533"/>
            <a:ext cx="7362740" cy="4478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Experiments</a:t>
            </a:r>
            <a:r>
              <a:rPr lang="en-US" sz="1600" baseline="30000" dirty="0"/>
              <a:t>*</a:t>
            </a:r>
            <a:r>
              <a:rPr lang="en-US" sz="1600" dirty="0"/>
              <a:t> have a common data structure (we will call it “architecture”).</a:t>
            </a:r>
          </a:p>
          <a:p>
            <a:pPr marL="0" indent="0">
              <a:buNone/>
            </a:pPr>
            <a:r>
              <a:rPr lang="en-US" sz="1600" dirty="0"/>
              <a:t>Recognizing this lets us master common data techniques to analyze efficiently and have data in good formats for graphing</a:t>
            </a:r>
          </a:p>
          <a:p>
            <a:pPr marL="0" indent="0">
              <a:buNone/>
            </a:pPr>
            <a:r>
              <a:rPr lang="en-US" sz="1600" u="sng" dirty="0"/>
              <a:t>Objectives</a:t>
            </a:r>
          </a:p>
          <a:p>
            <a:r>
              <a:rPr lang="en-US" sz="1600" dirty="0"/>
              <a:t>Learn reusable terms for the data elements from experiments</a:t>
            </a:r>
          </a:p>
          <a:p>
            <a:r>
              <a:rPr lang="en-US" sz="1600" dirty="0"/>
              <a:t>Learn how use common software to do needed transformations to go from raw data to analyzed summary</a:t>
            </a:r>
          </a:p>
          <a:p>
            <a:r>
              <a:rPr lang="en-US" sz="1600" dirty="0"/>
              <a:t>Learn how to “curate” experimental data to make it easy to find and share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* Data don’t know whether they were generated in a lab or virtual experiment, so this applies to computer modeling data and physical experiments</a:t>
            </a:r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are 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512826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u="sng" dirty="0"/>
              <a:t>Experiments Cover An amazing range for engineers and scientists!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a production or lab-scale batch of several product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Run a packing line using pre-set conditions for a set amount of time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Crash a sensor-equipped car into a wall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Diaper a baby with several product designs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Drive a F1 car around a track with several various fuel mixtures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Ask a man to shave his face with 3 different types of razors on consecutive days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batches of cookies with different types of chocolate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Wash test, fabric swatches with different detergent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different catalysts to run a chemical conversion with the same starting materials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PCR to replicate and sequence the DNA from multiple virus samples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Mop floors with mops using different cleaning solutions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Surgically implant artificial joints using different polymeric coatings</a:t>
            </a:r>
          </a:p>
        </p:txBody>
      </p:sp>
    </p:spTree>
    <p:extLst>
      <p:ext uri="{BB962C8B-B14F-4D97-AF65-F5344CB8AC3E}">
        <p14:creationId xmlns:p14="http://schemas.microsoft.com/office/powerpoint/2010/main" val="1437473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927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Franklin Gothic Demi</vt:lpstr>
      <vt:lpstr>Gill Sans MT</vt:lpstr>
      <vt:lpstr>Wingdings 2</vt:lpstr>
      <vt:lpstr>DividendVTI</vt:lpstr>
      <vt:lpstr>Data Techniques for Engineers and Scientists </vt:lpstr>
      <vt:lpstr>Lecture Outline Temp</vt:lpstr>
      <vt:lpstr>Software for Engineers</vt:lpstr>
      <vt:lpstr>“Top Level, Generalist” Software Recommendations by Use Case </vt:lpstr>
      <vt:lpstr>Software Recommendations by Use Case</vt:lpstr>
      <vt:lpstr>Python Libraries to Extend Functionality</vt:lpstr>
      <vt:lpstr>Installing Packages (AKA Libraries) In Anaconda</vt:lpstr>
      <vt:lpstr>Objectives</vt:lpstr>
      <vt:lpstr>What are Experiments?</vt:lpstr>
      <vt:lpstr>What Do these have in common?</vt:lpstr>
      <vt:lpstr>Experiment Data “Architecture”</vt:lpstr>
      <vt:lpstr>Why does “Nomenclature”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59</cp:revision>
  <cp:lastPrinted>2023-09-11T18:27:59Z</cp:lastPrinted>
  <dcterms:created xsi:type="dcterms:W3CDTF">2020-02-18T13:45:19Z</dcterms:created>
  <dcterms:modified xsi:type="dcterms:W3CDTF">2023-10-09T18:07:29Z</dcterms:modified>
</cp:coreProperties>
</file>