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/>
    <p:restoredTop sz="94721"/>
  </p:normalViewPr>
  <p:slideViewPr>
    <p:cSldViewPr snapToGrid="0">
      <p:cViewPr>
        <p:scale>
          <a:sx n="130" d="100"/>
          <a:sy n="130" d="100"/>
        </p:scale>
        <p:origin x="8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3638-A5CF-7C5A-B999-2FBA90ABD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DBDE8-C41C-2C54-C215-4884BF12E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7354-D069-69F8-6185-7E334464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BD74-09FF-D35E-BECF-9B6FDAAE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D96D-0FF9-A1D4-C53F-82C4816C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25C8-290B-C13C-7099-0FA0C33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33A87-8CC8-3E06-954C-6F8FD3471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F3E1-C0C3-84E3-DF1C-39ABA5F2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30EF-CC30-3090-B5ED-BED1024F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ED48-667F-7F88-62A4-839243DA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0F749-6523-0757-C5EE-8DEE64079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F965-E95B-2E70-05F8-A87F22A35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72FC-B7CA-9CBE-4FBE-76D943F1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48ED-D2FD-EB01-73A0-0C1E2F38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996B-6D2C-1AA3-89BD-DCB0AB0D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9CB0-2D01-6414-CC8D-A8B71BF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D5D6-5EC9-3823-0320-380CA504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C068-7627-FC7E-01C1-4C47F3A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1153-C665-A3AE-388F-37451458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426C-9609-9AD4-F827-1D2E60C5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7E5-1AE9-6A4B-C1D8-533BCE63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6440-AE3A-864B-E131-100BB1A9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787A-455D-C7FC-038D-A305DE19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60C9-58DC-E725-A738-6CAAD802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FB59-9DFA-E5E2-57F9-AAA9C81D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B1B8-E7D9-22FD-B9AB-33FA7D5F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4309-E4C5-88AF-1DC4-61C9B5754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DDE5C-ED79-83A1-49FB-5C5E01FBE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53F32-98C1-4778-3CF5-8664F45D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61990-5F63-DE8F-9BBA-D9C433C9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FC86-0715-8D12-FFFC-66CCA9AC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265F-61F8-9097-F47C-0EA43D89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DE59-D066-0E9B-8966-A07A3BE5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FB65-4A74-D3D8-A769-E5847CC0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42195-89A3-4401-7D18-2EEA260C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C6D2D-5703-AF73-E88D-D2F49495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D9180-2A52-E65E-DAB4-BE92442E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3F5D-8FA4-64E9-622D-C0FC2D2C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BFAE0-0E9E-7FF6-27F9-703A405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87DA-F0A7-279D-B9FF-863ABCE3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7FC1-2CBB-9DA2-CB2C-25226AB2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8546B-8317-DFEB-E07E-FDF30321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C044C-5529-6907-61DE-DDA72458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16775-99D1-B8C0-A8DC-167F65D6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0ED98-55A9-EBFD-9D62-71F327F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F74C-2ED2-BC37-DF0E-163CEF30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6ADF-03AE-3E67-10BD-186BBE85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8324-38B1-E3C9-86F9-A310C8E7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C06-4577-2937-2D7F-D27D6328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7FCB-E72F-D80B-6008-B61B2DB9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15C6-AA8A-FE69-7073-03ABCA10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3853C-6344-6CBE-DD98-BF345BC7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21DF-1BC0-E133-E757-32CCD754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C2EA1-25A0-FEC8-9DAC-1E649537B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93B9-EECC-FB1F-C6BE-280E92EE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CBC2-9843-38DC-2434-2AE72625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5E437-F602-257E-99EC-8AE2D805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184B-8FD6-F0F1-B3EF-1C7AD5F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2DA17-2795-2B4A-81B0-7017AC34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59C8-BDF7-0E24-17F6-2259BBA5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4728-14BB-8E1C-D8E0-33C25A279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C0C9-4F50-8E44-81E2-62EE5B9CB827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DA7C-3BEF-97E8-40C2-2A02A8EB8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E9F3-2B89-9453-BDB2-B1BF55574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DBB279-243B-51F8-798B-BCFF8987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2" y="1327896"/>
            <a:ext cx="7772400" cy="159905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63F04-0128-BF30-18CD-25ED695B7663}"/>
              </a:ext>
            </a:extLst>
          </p:cNvPr>
          <p:cNvSpPr/>
          <p:nvPr/>
        </p:nvSpPr>
        <p:spPr>
          <a:xfrm>
            <a:off x="607102" y="1327896"/>
            <a:ext cx="419724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11C725-0E14-95B4-2B32-A2DB04E4E08E}"/>
              </a:ext>
            </a:extLst>
          </p:cNvPr>
          <p:cNvSpPr/>
          <p:nvPr/>
        </p:nvSpPr>
        <p:spPr>
          <a:xfrm>
            <a:off x="6823024" y="2589568"/>
            <a:ext cx="1474032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CAD20-5288-5D3B-5460-35AA3D915604}"/>
              </a:ext>
            </a:extLst>
          </p:cNvPr>
          <p:cNvSpPr txBox="1"/>
          <p:nvPr/>
        </p:nvSpPr>
        <p:spPr>
          <a:xfrm>
            <a:off x="914400" y="1488407"/>
            <a:ext cx="1659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Named range for Row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79FEF-684D-0ACC-7E0B-E03E927853E4}"/>
              </a:ext>
            </a:extLst>
          </p:cNvPr>
          <p:cNvSpPr txBox="1"/>
          <p:nvPr/>
        </p:nvSpPr>
        <p:spPr>
          <a:xfrm>
            <a:off x="5133913" y="2788448"/>
            <a:ext cx="162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Row formula for side_c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E9286-4CD8-3C4B-BB04-DA4F36062B05}"/>
              </a:ext>
            </a:extLst>
          </p:cNvPr>
          <p:cNvSpPr txBox="1"/>
          <p:nvPr/>
        </p:nvSpPr>
        <p:spPr>
          <a:xfrm>
            <a:off x="6970224" y="2788448"/>
            <a:ext cx="12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values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86CBAD2-7AA6-C437-FA21-4C511E86818A}"/>
              </a:ext>
            </a:extLst>
          </p:cNvPr>
          <p:cNvSpPr/>
          <p:nvPr/>
        </p:nvSpPr>
        <p:spPr>
          <a:xfrm>
            <a:off x="6823023" y="2098623"/>
            <a:ext cx="1411777" cy="15458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ACE75-D4F1-75BE-B836-2E1F33A84D6A}"/>
              </a:ext>
            </a:extLst>
          </p:cNvPr>
          <p:cNvSpPr txBox="1"/>
          <p:nvPr/>
        </p:nvSpPr>
        <p:spPr>
          <a:xfrm>
            <a:off x="6740578" y="1700335"/>
            <a:ext cx="17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Scenario (column) names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DA4624-42CC-01A3-DF67-038B84670613}"/>
              </a:ext>
            </a:extLst>
          </p:cNvPr>
          <p:cNvSpPr/>
          <p:nvPr/>
        </p:nvSpPr>
        <p:spPr>
          <a:xfrm>
            <a:off x="5368976" y="2604626"/>
            <a:ext cx="1256253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D0E2D3-7AC6-8398-391D-4F594ECC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1255975"/>
            <a:ext cx="7772400" cy="168529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63F04-0128-BF30-18CD-25ED695B7663}"/>
              </a:ext>
            </a:extLst>
          </p:cNvPr>
          <p:cNvSpPr/>
          <p:nvPr/>
        </p:nvSpPr>
        <p:spPr>
          <a:xfrm>
            <a:off x="546086" y="1268572"/>
            <a:ext cx="548195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11C725-0E14-95B4-2B32-A2DB04E4E08E}"/>
              </a:ext>
            </a:extLst>
          </p:cNvPr>
          <p:cNvSpPr/>
          <p:nvPr/>
        </p:nvSpPr>
        <p:spPr>
          <a:xfrm>
            <a:off x="7300210" y="2604626"/>
            <a:ext cx="996846" cy="2010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CAD20-5288-5D3B-5460-35AA3D915604}"/>
              </a:ext>
            </a:extLst>
          </p:cNvPr>
          <p:cNvSpPr txBox="1"/>
          <p:nvPr/>
        </p:nvSpPr>
        <p:spPr>
          <a:xfrm>
            <a:off x="914400" y="1488407"/>
            <a:ext cx="3998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Named range for Cell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$I$3</a:t>
            </a:r>
            <a:r>
              <a:rPr lang="en-US" sz="1200" dirty="0">
                <a:solidFill>
                  <a:srgbClr val="FF0000"/>
                </a:solidFill>
              </a:rPr>
              <a:t> (with optional sheet name prefix)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79FEF-684D-0ACC-7E0B-E03E927853E4}"/>
              </a:ext>
            </a:extLst>
          </p:cNvPr>
          <p:cNvSpPr txBox="1"/>
          <p:nvPr/>
        </p:nvSpPr>
        <p:spPr>
          <a:xfrm>
            <a:off x="5601321" y="2795902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Cell formula for side_c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E9286-4CD8-3C4B-BB04-DA4F36062B05}"/>
              </a:ext>
            </a:extLst>
          </p:cNvPr>
          <p:cNvSpPr txBox="1"/>
          <p:nvPr/>
        </p:nvSpPr>
        <p:spPr>
          <a:xfrm>
            <a:off x="7196801" y="2795902"/>
            <a:ext cx="1203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value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DA4624-42CC-01A3-DF67-038B84670613}"/>
              </a:ext>
            </a:extLst>
          </p:cNvPr>
          <p:cNvSpPr/>
          <p:nvPr/>
        </p:nvSpPr>
        <p:spPr>
          <a:xfrm>
            <a:off x="5601321" y="2604626"/>
            <a:ext cx="1584088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3096AD-26BC-2DDB-3656-2B0FAC6BF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975490"/>
            <a:ext cx="7772400" cy="384994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84FC58-0610-ED23-3CE4-B9C2E2674FEE}"/>
              </a:ext>
            </a:extLst>
          </p:cNvPr>
          <p:cNvSpPr/>
          <p:nvPr/>
        </p:nvSpPr>
        <p:spPr>
          <a:xfrm>
            <a:off x="7546654" y="1838843"/>
            <a:ext cx="1302378" cy="5995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CBDB-580C-ACDD-F2E9-7F0B042279B0}"/>
              </a:ext>
            </a:extLst>
          </p:cNvPr>
          <p:cNvSpPr txBox="1"/>
          <p:nvPr/>
        </p:nvSpPr>
        <p:spPr>
          <a:xfrm>
            <a:off x="6132228" y="2438400"/>
            <a:ext cx="2828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Model Selector Cell. Changes Trigger Swap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B21D1-8486-D688-5F92-302FEA2BCA1E}"/>
              </a:ext>
            </a:extLst>
          </p:cNvPr>
          <p:cNvSpPr txBox="1"/>
          <p:nvPr/>
        </p:nvSpPr>
        <p:spPr>
          <a:xfrm>
            <a:off x="3267149" y="1429946"/>
            <a:ext cx="4076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Stationary “Dashboard” Scenario Model (not affected by Swap)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858ED0-30F6-B6AF-B942-4509C3F61C6E}"/>
              </a:ext>
            </a:extLst>
          </p:cNvPr>
          <p:cNvSpPr/>
          <p:nvPr/>
        </p:nvSpPr>
        <p:spPr>
          <a:xfrm>
            <a:off x="2448627" y="2715399"/>
            <a:ext cx="6882185" cy="16107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1AECD-1C30-81CC-3E03-21077B5B6E6F}"/>
              </a:ext>
            </a:extLst>
          </p:cNvPr>
          <p:cNvSpPr txBox="1"/>
          <p:nvPr/>
        </p:nvSpPr>
        <p:spPr>
          <a:xfrm>
            <a:off x="3851468" y="4298816"/>
            <a:ext cx="3341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Swappable Scenario Model (from TblImport sheet)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E939BD-9712-479B-56FE-3EEB2860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32" y="1128946"/>
            <a:ext cx="8173894" cy="145550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6D32B5-C604-7622-25A2-4E20F7893515}"/>
              </a:ext>
            </a:extLst>
          </p:cNvPr>
          <p:cNvSpPr/>
          <p:nvPr/>
        </p:nvSpPr>
        <p:spPr>
          <a:xfrm>
            <a:off x="1515782" y="1333968"/>
            <a:ext cx="7964768" cy="4363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C68933-69BF-E427-1104-57012374D43C}"/>
              </a:ext>
            </a:extLst>
          </p:cNvPr>
          <p:cNvSpPr/>
          <p:nvPr/>
        </p:nvSpPr>
        <p:spPr>
          <a:xfrm>
            <a:off x="1515782" y="1774638"/>
            <a:ext cx="7964768" cy="6208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4F7CB0-1D86-A642-29E6-E5004008E2B2}"/>
              </a:ext>
            </a:extLst>
          </p:cNvPr>
          <p:cNvSpPr/>
          <p:nvPr/>
        </p:nvSpPr>
        <p:spPr>
          <a:xfrm>
            <a:off x="4965512" y="1329486"/>
            <a:ext cx="4159438" cy="14371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4E78F-F4C9-E1D9-0231-7CB628257BF5}"/>
              </a:ext>
            </a:extLst>
          </p:cNvPr>
          <p:cNvSpPr txBox="1"/>
          <p:nvPr/>
        </p:nvSpPr>
        <p:spPr>
          <a:xfrm>
            <a:off x="6002792" y="1401343"/>
            <a:ext cx="2536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Required mdl_name wayfinding parameter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FB14F5-3877-BB9F-AA69-6FA235F16DE5}"/>
              </a:ext>
            </a:extLst>
          </p:cNvPr>
          <p:cNvSpPr/>
          <p:nvPr/>
        </p:nvSpPr>
        <p:spPr>
          <a:xfrm>
            <a:off x="4965512" y="2158253"/>
            <a:ext cx="2971988" cy="11356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AE887-4F68-3E77-F027-7E3030DDD257}"/>
              </a:ext>
            </a:extLst>
          </p:cNvPr>
          <p:cNvSpPr txBox="1"/>
          <p:nvPr/>
        </p:nvSpPr>
        <p:spPr>
          <a:xfrm>
            <a:off x="5569821" y="2203008"/>
            <a:ext cx="1701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Example calculated variable</a:t>
            </a:r>
          </a:p>
        </p:txBody>
      </p:sp>
    </p:spTree>
    <p:extLst>
      <p:ext uri="{BB962C8B-B14F-4D97-AF65-F5344CB8AC3E}">
        <p14:creationId xmlns:p14="http://schemas.microsoft.com/office/powerpoint/2010/main" val="187026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77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4</cp:revision>
  <dcterms:created xsi:type="dcterms:W3CDTF">2023-07-21T20:43:37Z</dcterms:created>
  <dcterms:modified xsi:type="dcterms:W3CDTF">2023-08-25T19:46:20Z</dcterms:modified>
</cp:coreProperties>
</file>