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5"/>
    <p:restoredTop sz="94674"/>
  </p:normalViewPr>
  <p:slideViewPr>
    <p:cSldViewPr snapToGrid="0">
      <p:cViewPr>
        <p:scale>
          <a:sx n="200" d="100"/>
          <a:sy n="2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895B-9503-440D-ED47-0A91A6275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EAC9E-6DC2-AF2B-F726-EB598AA7D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FC1DC-2CE4-1F74-4243-5C4B7490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E841-4864-5A41-BEC7-7BB807E576DA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C471A-FA0E-58CD-9463-FA251295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C06EF-C8FA-F957-D861-D1AF5872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8894-F278-6A4B-8D05-D17BA5B1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F230-F949-859D-A299-8AFC72C1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3B6D3-08BC-11B8-21C4-7C7700E26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EBBFD-C0EF-9262-EB74-8F64305C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E841-4864-5A41-BEC7-7BB807E576DA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5DF8C-D3AB-62D2-ECE2-D20D875F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DCD72-92BD-EDDA-F7DB-369BC61A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8894-F278-6A4B-8D05-D17BA5B1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9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ACC50B-0F42-9286-EC44-76E0127EF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7E452-8BB0-E916-1C81-90194C805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64703-11F4-E142-61EC-2B2C8FCF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E841-4864-5A41-BEC7-7BB807E576DA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12108-A364-7D5A-E834-E8C78A7A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053CA-A31C-2497-B265-46B26176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8894-F278-6A4B-8D05-D17BA5B1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0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B119-6CC4-8F6E-BB53-F37412F4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9E0BF-D473-2955-0292-18D911253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0879D-972F-DAE9-EFD5-84CE460D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E841-4864-5A41-BEC7-7BB807E576DA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1B167-5D79-ECCE-EAED-B4659AC0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6973F-8394-BB32-7697-F0FC646C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8894-F278-6A4B-8D05-D17BA5B1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0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94A0-9457-BDE4-06EA-63D78159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A7284-9062-C691-338E-835A7BB69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FC4D6-07C3-39E0-800D-48D6F4EB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E841-4864-5A41-BEC7-7BB807E576DA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210E1-D107-EC20-41E1-048FC472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DCDA3-CECD-6949-F321-2E52744B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8894-F278-6A4B-8D05-D17BA5B1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0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F63C-59C3-27F5-E902-9FA02590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9986E-6A7D-F0EB-407C-D696D0547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07D69-85B8-5FDA-C6C8-1AEBC772A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2644F-7D5A-FBEF-9C78-66D1A9FB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E841-4864-5A41-BEC7-7BB807E576DA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746B4-C690-2139-FA60-EB71400E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85352-1EBA-57EA-F935-ACB5161C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8894-F278-6A4B-8D05-D17BA5B1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3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0514-4C08-0483-F78D-3DC6F9655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5D5F8-2BF3-57BF-6514-B3633421D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DC0BF-B9CD-6619-A6E8-6E57230DA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3F951-63BD-A3FC-FC75-3CD1E1154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CE275B-20B9-B29F-5F92-2A824306D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C33BFC-AECF-0569-D873-AE7B0BCE7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E841-4864-5A41-BEC7-7BB807E576DA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375C6E-3250-9546-C5E3-101257AC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8DA39-6B37-3394-99EB-8CF62C01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8894-F278-6A4B-8D05-D17BA5B1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4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2D14-F4E9-6585-D039-E17A8446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3AD02-41C8-C2EE-10E6-BE10473E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E841-4864-5A41-BEC7-7BB807E576DA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F2907-0B50-040B-397C-C4A39B8B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7FDF7-8FE0-A02C-CB4F-14AA419A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8894-F278-6A4B-8D05-D17BA5B1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5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1E2D-E352-513E-797E-1799B3E2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E841-4864-5A41-BEC7-7BB807E576DA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E0719-C41F-6637-C578-584C3809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4C07A-0951-FCE8-65A4-3D72E7B5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8894-F278-6A4B-8D05-D17BA5B1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9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5B88-F668-E87C-032B-3A787145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90B53-2CF4-DA7D-7E02-5A4765B4F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F12DB-EEF4-8487-FD9D-7E1F6F346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3431A-7A8C-7BB1-DA59-4FDB1FA96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E841-4864-5A41-BEC7-7BB807E576DA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B3D9F-D162-F0B1-67C1-3F3B3CEC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005AB-1EF4-EC3D-FEF6-AB963954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8894-F278-6A4B-8D05-D17BA5B1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7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DD66-91E8-B0E8-8E72-F30D50524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A6485E-C5FF-7642-3F6C-CE22737CB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513B3-B909-C558-FB1D-21F00EFF6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AF74B-6C5E-DF23-1E11-3AC770A7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E841-4864-5A41-BEC7-7BB807E576DA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FA10B-B82F-CF4D-AF87-5072085ED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5702E-853C-427C-B175-786EF896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8894-F278-6A4B-8D05-D17BA5B1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6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AE26B0-A916-AD83-3961-71ABED34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DEFCD-4FAA-3486-F0F9-BF56D9F24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2BA83-5276-ED16-C167-03338B420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3E841-4864-5A41-BEC7-7BB807E576DA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9BF9-3A84-5AF2-9E06-0E4EA6213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359E4-3EDE-85DA-C0C3-606B2C7F0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38894-F278-6A4B-8D05-D17BA5B18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8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AB8FE17-CFF6-4C2F-129E-BD97EB257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95" y="1460500"/>
            <a:ext cx="2963545" cy="2715895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385AF7A-6BFE-1822-5258-2689842C619C}"/>
              </a:ext>
            </a:extLst>
          </p:cNvPr>
          <p:cNvSpPr/>
          <p:nvPr/>
        </p:nvSpPr>
        <p:spPr>
          <a:xfrm>
            <a:off x="596495" y="1467995"/>
            <a:ext cx="823743" cy="29047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5DEC0D-BC0F-4096-FE62-54B01E6E6026}"/>
              </a:ext>
            </a:extLst>
          </p:cNvPr>
          <p:cNvSpPr txBox="1"/>
          <p:nvPr/>
        </p:nvSpPr>
        <p:spPr>
          <a:xfrm>
            <a:off x="465397" y="1108608"/>
            <a:ext cx="2076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Named column ranges ($C:$C)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A906DF-86E8-6330-C810-025A2E134473}"/>
              </a:ext>
            </a:extLst>
          </p:cNvPr>
          <p:cNvCxnSpPr/>
          <p:nvPr/>
        </p:nvCxnSpPr>
        <p:spPr>
          <a:xfrm>
            <a:off x="1420238" y="1605739"/>
            <a:ext cx="740335" cy="2635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BEA203-C991-C759-B18B-F8ECA06B4BBA}"/>
              </a:ext>
            </a:extLst>
          </p:cNvPr>
          <p:cNvSpPr txBox="1"/>
          <p:nvPr/>
        </p:nvSpPr>
        <p:spPr>
          <a:xfrm>
            <a:off x="2665591" y="1011309"/>
            <a:ext cx="18759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Named header row ($1:$1)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4E1F0F-7224-518C-17C3-A92D7DF11A9D}"/>
              </a:ext>
            </a:extLst>
          </p:cNvPr>
          <p:cNvCxnSpPr>
            <a:cxnSpLocks/>
          </p:cNvCxnSpPr>
          <p:nvPr/>
        </p:nvCxnSpPr>
        <p:spPr>
          <a:xfrm flipH="1">
            <a:off x="2972487" y="1288308"/>
            <a:ext cx="324183" cy="7279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772315-784F-CEEF-B4E7-5EFD0D9D87D4}"/>
              </a:ext>
            </a:extLst>
          </p:cNvPr>
          <p:cNvSpPr txBox="1"/>
          <p:nvPr/>
        </p:nvSpPr>
        <p:spPr>
          <a:xfrm>
            <a:off x="1154450" y="2867209"/>
            <a:ext cx="1934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Named Table Range ($A:$D)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DEE6EE-29EB-F224-31F3-D8AFB521693C}"/>
              </a:ext>
            </a:extLst>
          </p:cNvPr>
          <p:cNvSpPr txBox="1"/>
          <p:nvPr/>
        </p:nvSpPr>
        <p:spPr>
          <a:xfrm>
            <a:off x="4885883" y="1097360"/>
            <a:ext cx="416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formulas expanded (Control-` toggle)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4E326B-C00F-81BA-9322-DD3AE8B75FA7}"/>
              </a:ext>
            </a:extLst>
          </p:cNvPr>
          <p:cNvCxnSpPr>
            <a:cxnSpLocks/>
          </p:cNvCxnSpPr>
          <p:nvPr/>
        </p:nvCxnSpPr>
        <p:spPr>
          <a:xfrm>
            <a:off x="879499" y="2850107"/>
            <a:ext cx="2417171" cy="24596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screenshot of a computer&#10;&#10;Description automatically generated">
            <a:extLst>
              <a:ext uri="{FF2B5EF4-FFF2-40B4-BE49-F238E27FC236}">
                <a16:creationId xmlns:a16="http://schemas.microsoft.com/office/drawing/2014/main" id="{BE008845-42FD-9884-7D96-128A69AA6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561" y="1649596"/>
            <a:ext cx="5076825" cy="24352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B2743A1-B497-8A0F-76E0-B7459BA1F1EE}"/>
              </a:ext>
            </a:extLst>
          </p:cNvPr>
          <p:cNvSpPr txBox="1"/>
          <p:nvPr/>
        </p:nvSpPr>
        <p:spPr>
          <a:xfrm>
            <a:off x="8256189" y="2222403"/>
            <a:ext cx="137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Header cell Notes to curate variable names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48B083-B719-CDA3-E24B-DF4CBD1802CE}"/>
              </a:ext>
            </a:extLst>
          </p:cNvPr>
          <p:cNvSpPr txBox="1"/>
          <p:nvPr/>
        </p:nvSpPr>
        <p:spPr>
          <a:xfrm>
            <a:off x="6440603" y="2580120"/>
            <a:ext cx="1820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Symbolic formulas and orange Formula Style for column formulas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396D2E-924B-153C-C6CE-D256FBA434D9}"/>
              </a:ext>
            </a:extLst>
          </p:cNvPr>
          <p:cNvSpPr txBox="1"/>
          <p:nvPr/>
        </p:nvSpPr>
        <p:spPr>
          <a:xfrm>
            <a:off x="4315346" y="2548689"/>
            <a:ext cx="1820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Brown Neutral Style to highlight ad hoc (one-off) formulas</a:t>
            </a:r>
          </a:p>
        </p:txBody>
      </p:sp>
    </p:spTree>
    <p:extLst>
      <p:ext uri="{BB962C8B-B14F-4D97-AF65-F5344CB8AC3E}">
        <p14:creationId xmlns:p14="http://schemas.microsoft.com/office/powerpoint/2010/main" val="811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2D61A6A-31F7-EADA-815C-650ABA2F9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00" y="1822450"/>
            <a:ext cx="5740400" cy="32131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994788-8654-BF8A-87EE-1FC91D2BF398}"/>
              </a:ext>
            </a:extLst>
          </p:cNvPr>
          <p:cNvSpPr/>
          <p:nvPr/>
        </p:nvSpPr>
        <p:spPr>
          <a:xfrm>
            <a:off x="7387039" y="3199359"/>
            <a:ext cx="1412187" cy="3982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8601C00-DF8A-4F04-E537-26610CCDD08C}"/>
              </a:ext>
            </a:extLst>
          </p:cNvPr>
          <p:cNvSpPr/>
          <p:nvPr/>
        </p:nvSpPr>
        <p:spPr>
          <a:xfrm>
            <a:off x="3327203" y="4041306"/>
            <a:ext cx="1412187" cy="3982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075371-7484-C8D5-5B3D-A7BAA30C4D02}"/>
              </a:ext>
            </a:extLst>
          </p:cNvPr>
          <p:cNvSpPr txBox="1"/>
          <p:nvPr/>
        </p:nvSpPr>
        <p:spPr>
          <a:xfrm>
            <a:off x="6448708" y="3759501"/>
            <a:ext cx="2167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Use for ad hoc formulas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A6C7A-0DF4-587B-6EEF-DEE6441817A4}"/>
              </a:ext>
            </a:extLst>
          </p:cNvPr>
          <p:cNvSpPr txBox="1"/>
          <p:nvPr/>
        </p:nvSpPr>
        <p:spPr>
          <a:xfrm>
            <a:off x="3225800" y="4990580"/>
            <a:ext cx="19343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Use for table column formulas and scenario model formulas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4293C4-0302-EC93-0317-2F00751B6912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192973" y="4394616"/>
            <a:ext cx="60267" cy="5959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6A8235-D35C-00C2-01A0-14BCBD25E369}"/>
              </a:ext>
            </a:extLst>
          </p:cNvPr>
          <p:cNvCxnSpPr>
            <a:cxnSpLocks/>
          </p:cNvCxnSpPr>
          <p:nvPr/>
        </p:nvCxnSpPr>
        <p:spPr>
          <a:xfrm flipV="1">
            <a:off x="7637488" y="3597639"/>
            <a:ext cx="193316" cy="2197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557B2B8-2219-0399-3E4D-74DB02557134}"/>
              </a:ext>
            </a:extLst>
          </p:cNvPr>
          <p:cNvSpPr/>
          <p:nvPr/>
        </p:nvSpPr>
        <p:spPr>
          <a:xfrm>
            <a:off x="3225800" y="1867420"/>
            <a:ext cx="881505" cy="107721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9DE2754-4CE7-D27E-B500-56C2B4D00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22" y="2530014"/>
            <a:ext cx="7772400" cy="1993391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C8790DA-5B8B-770D-08EA-F73F1E7DFA16}"/>
              </a:ext>
            </a:extLst>
          </p:cNvPr>
          <p:cNvSpPr/>
          <p:nvPr/>
        </p:nvSpPr>
        <p:spPr>
          <a:xfrm>
            <a:off x="2279453" y="3270420"/>
            <a:ext cx="857447" cy="133968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F2BEE8-0102-6036-D280-71C895EC0185}"/>
              </a:ext>
            </a:extLst>
          </p:cNvPr>
          <p:cNvSpPr txBox="1"/>
          <p:nvPr/>
        </p:nvSpPr>
        <p:spPr>
          <a:xfrm>
            <a:off x="2055624" y="4716805"/>
            <a:ext cx="1502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Use for naming row ranges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34314C4-FE1C-B105-8671-46299CDB6F0A}"/>
              </a:ext>
            </a:extLst>
          </p:cNvPr>
          <p:cNvSpPr/>
          <p:nvPr/>
        </p:nvSpPr>
        <p:spPr>
          <a:xfrm>
            <a:off x="3810000" y="3314870"/>
            <a:ext cx="2971800" cy="129523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15249F-4512-9BFA-4784-3213BF59E058}"/>
              </a:ext>
            </a:extLst>
          </p:cNvPr>
          <p:cNvSpPr txBox="1"/>
          <p:nvPr/>
        </p:nvSpPr>
        <p:spPr>
          <a:xfrm>
            <a:off x="4125724" y="4740591"/>
            <a:ext cx="2859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Text Number format for storing format strings and formulas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228E77D-EDEE-CB11-4F29-7E41F08AF7E9}"/>
              </a:ext>
            </a:extLst>
          </p:cNvPr>
          <p:cNvSpPr/>
          <p:nvPr/>
        </p:nvSpPr>
        <p:spPr>
          <a:xfrm>
            <a:off x="6895903" y="3292645"/>
            <a:ext cx="1651197" cy="18715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0889B6-237D-55E8-BAF9-C960A49E0802}"/>
              </a:ext>
            </a:extLst>
          </p:cNvPr>
          <p:cNvSpPr txBox="1"/>
          <p:nvPr/>
        </p:nvSpPr>
        <p:spPr>
          <a:xfrm>
            <a:off x="6781800" y="3451325"/>
            <a:ext cx="2114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Use for naming columns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9781A2-58E5-2D78-061B-25BC51CBCA6C}"/>
              </a:ext>
            </a:extLst>
          </p:cNvPr>
          <p:cNvSpPr txBox="1"/>
          <p:nvPr/>
        </p:nvSpPr>
        <p:spPr>
          <a:xfrm>
            <a:off x="6985410" y="4478980"/>
            <a:ext cx="1663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Row’s Formulas match Column G curated text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7BCC68-F500-4C49-CA88-543BEE39378D}"/>
              </a:ext>
            </a:extLst>
          </p:cNvPr>
          <p:cNvCxnSpPr>
            <a:cxnSpLocks/>
          </p:cNvCxnSpPr>
          <p:nvPr/>
        </p:nvCxnSpPr>
        <p:spPr>
          <a:xfrm>
            <a:off x="5295900" y="2667000"/>
            <a:ext cx="2108200" cy="16073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88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spreadsheet&#10;&#10;Description automatically generated">
            <a:extLst>
              <a:ext uri="{FF2B5EF4-FFF2-40B4-BE49-F238E27FC236}">
                <a16:creationId xmlns:a16="http://schemas.microsoft.com/office/drawing/2014/main" id="{1D783516-2D52-2733-E7EF-66D3FE0BB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205112"/>
            <a:ext cx="7772400" cy="4167130"/>
          </a:xfrm>
          <a:prstGeom prst="rect">
            <a:avLst/>
          </a:prstGeom>
        </p:spPr>
      </p:pic>
      <p:pic>
        <p:nvPicPr>
          <p:cNvPr id="5" name="Picture 4" descr="A white grid with black numbers and green rectangles&#10;&#10;Description automatically generated">
            <a:extLst>
              <a:ext uri="{FF2B5EF4-FFF2-40B4-BE49-F238E27FC236}">
                <a16:creationId xmlns:a16="http://schemas.microsoft.com/office/drawing/2014/main" id="{2B0602C5-E4B8-99F6-07F2-30E105590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00" y="4372242"/>
            <a:ext cx="1785620" cy="939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B9D4F0-C1E8-3F14-2ABD-5BC575F49692}"/>
              </a:ext>
            </a:extLst>
          </p:cNvPr>
          <p:cNvSpPr txBox="1"/>
          <p:nvPr/>
        </p:nvSpPr>
        <p:spPr>
          <a:xfrm>
            <a:off x="5607050" y="3431063"/>
            <a:ext cx="2762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Range intersection formula:</a:t>
            </a:r>
          </a:p>
          <a:p>
            <a:r>
              <a:rPr lang="en-US" sz="1400" dirty="0">
                <a:solidFill>
                  <a:srgbClr val="FF0000"/>
                </a:solidFill>
              </a:rPr>
              <a:t>(var1 range + space + var2 range)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13A4B8-E0E4-576A-6A4A-81C1BE4C9018}"/>
              </a:ext>
            </a:extLst>
          </p:cNvPr>
          <p:cNvCxnSpPr>
            <a:cxnSpLocks/>
          </p:cNvCxnSpPr>
          <p:nvPr/>
        </p:nvCxnSpPr>
        <p:spPr>
          <a:xfrm flipH="1">
            <a:off x="5962650" y="4268009"/>
            <a:ext cx="725170" cy="53894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94B2EC8-E153-C2C3-C5B2-2A49E08D14E9}"/>
              </a:ext>
            </a:extLst>
          </p:cNvPr>
          <p:cNvSpPr txBox="1"/>
          <p:nvPr/>
        </p:nvSpPr>
        <p:spPr>
          <a:xfrm>
            <a:off x="6178550" y="4751718"/>
            <a:ext cx="2541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Formula result (unformatted)</a:t>
            </a:r>
          </a:p>
        </p:txBody>
      </p:sp>
    </p:spTree>
    <p:extLst>
      <p:ext uri="{BB962C8B-B14F-4D97-AF65-F5344CB8AC3E}">
        <p14:creationId xmlns:p14="http://schemas.microsoft.com/office/powerpoint/2010/main" val="4133779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116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JD Landgrebe</dc:creator>
  <cp:lastModifiedBy>JD Landgrebe</cp:lastModifiedBy>
  <cp:revision>6</cp:revision>
  <dcterms:created xsi:type="dcterms:W3CDTF">2023-10-17T20:57:47Z</dcterms:created>
  <dcterms:modified xsi:type="dcterms:W3CDTF">2023-10-17T22:23:19Z</dcterms:modified>
</cp:coreProperties>
</file>