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7" autoAdjust="0"/>
    <p:restoredTop sz="96324"/>
  </p:normalViewPr>
  <p:slideViewPr>
    <p:cSldViewPr snapToGrid="0">
      <p:cViewPr varScale="1">
        <p:scale>
          <a:sx n="145" d="100"/>
          <a:sy n="145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61B09-47A0-4288-BFB4-A49ED7BB91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3EAD61E-AE98-4FED-AE66-102EA96C94F3}">
      <dgm:prSet custT="1"/>
      <dgm:spPr/>
      <dgm:t>
        <a:bodyPr/>
        <a:lstStyle/>
        <a:p>
          <a:pPr>
            <a:defRPr cap="all"/>
          </a:pPr>
          <a:r>
            <a:rPr lang="en-US" sz="1400" cap="none" baseline="0" dirty="0"/>
            <a:t>Good collaboration on models depends on contributors having space within which to work and confidence in how to connect their work with others’</a:t>
          </a:r>
        </a:p>
      </dgm:t>
    </dgm:pt>
    <dgm:pt modelId="{4C009197-75BE-42A4-AD1A-276E5CD319EC}" type="parTrans" cxnId="{5B785012-1EBF-4C4C-9BFD-4760C40EA55C}">
      <dgm:prSet/>
      <dgm:spPr/>
      <dgm:t>
        <a:bodyPr/>
        <a:lstStyle/>
        <a:p>
          <a:endParaRPr lang="en-US"/>
        </a:p>
      </dgm:t>
    </dgm:pt>
    <dgm:pt modelId="{6CECDC58-1D8B-4FFA-8F4E-AB8220A4B252}" type="sibTrans" cxnId="{5B785012-1EBF-4C4C-9BFD-4760C40EA55C}">
      <dgm:prSet/>
      <dgm:spPr/>
      <dgm:t>
        <a:bodyPr/>
        <a:lstStyle/>
        <a:p>
          <a:endParaRPr lang="en-US"/>
        </a:p>
      </dgm:t>
    </dgm:pt>
    <dgm:pt modelId="{106D6999-412F-434D-9489-658957B75BCE}">
      <dgm:prSet custT="1"/>
      <dgm:spPr/>
      <dgm:t>
        <a:bodyPr/>
        <a:lstStyle/>
        <a:p>
          <a:pPr>
            <a:defRPr cap="all"/>
          </a:pPr>
          <a:r>
            <a:rPr lang="en-US" sz="1400" cap="none" baseline="0"/>
            <a:t>The right amount of code planning cuts down on rework and allows you to work with more complex topics</a:t>
          </a:r>
        </a:p>
      </dgm:t>
    </dgm:pt>
    <dgm:pt modelId="{AB062AB6-A432-406C-8C73-25B010168E11}" type="parTrans" cxnId="{7591719C-4ADA-4038-91C2-EBF90B3E8C0A}">
      <dgm:prSet/>
      <dgm:spPr/>
      <dgm:t>
        <a:bodyPr/>
        <a:lstStyle/>
        <a:p>
          <a:endParaRPr lang="en-US"/>
        </a:p>
      </dgm:t>
    </dgm:pt>
    <dgm:pt modelId="{832968DA-0DD0-45E5-B290-B59CE7F044B8}" type="sibTrans" cxnId="{7591719C-4ADA-4038-91C2-EBF90B3E8C0A}">
      <dgm:prSet/>
      <dgm:spPr/>
      <dgm:t>
        <a:bodyPr/>
        <a:lstStyle/>
        <a:p>
          <a:endParaRPr lang="en-US"/>
        </a:p>
      </dgm:t>
    </dgm:pt>
    <dgm:pt modelId="{0774BBB8-828E-406D-AB60-BAA041138CBA}">
      <dgm:prSet custT="1"/>
      <dgm:spPr/>
      <dgm:t>
        <a:bodyPr/>
        <a:lstStyle/>
        <a:p>
          <a:pPr>
            <a:defRPr cap="all"/>
          </a:pPr>
          <a:r>
            <a:rPr lang="en-US" sz="1400" cap="none" baseline="0"/>
            <a:t>Picking a model back up from someone else (or from the one-year-ago you) can be challenging</a:t>
          </a:r>
        </a:p>
      </dgm:t>
    </dgm:pt>
    <dgm:pt modelId="{F48D739B-B5AB-49FB-AE40-99F7E3D01ED9}" type="parTrans" cxnId="{117F3866-9835-4A5F-9179-AA690C331C16}">
      <dgm:prSet/>
      <dgm:spPr/>
      <dgm:t>
        <a:bodyPr/>
        <a:lstStyle/>
        <a:p>
          <a:endParaRPr lang="en-US"/>
        </a:p>
      </dgm:t>
    </dgm:pt>
    <dgm:pt modelId="{D596EC5D-6E6F-4970-B703-4D6380024664}" type="sibTrans" cxnId="{117F3866-9835-4A5F-9179-AA690C331C16}">
      <dgm:prSet/>
      <dgm:spPr/>
      <dgm:t>
        <a:bodyPr/>
        <a:lstStyle/>
        <a:p>
          <a:endParaRPr lang="en-US"/>
        </a:p>
      </dgm:t>
    </dgm:pt>
    <dgm:pt modelId="{F28DAC1A-9D91-4C3B-AE87-658894A02E0A}">
      <dgm:prSet custT="1"/>
      <dgm:spPr/>
      <dgm:t>
        <a:bodyPr/>
        <a:lstStyle/>
        <a:p>
          <a:pPr>
            <a:defRPr cap="all"/>
          </a:pPr>
          <a:r>
            <a:rPr lang="en-US" sz="1400" cap="none" baseline="0" dirty="0" err="1"/>
            <a:t>Mostmodels</a:t>
          </a:r>
          <a:r>
            <a:rPr lang="en-US" sz="1400" cap="none" baseline="0" dirty="0"/>
            <a:t> don’t have an inspectable validation trail that that builds confidence in them as you work with them and seek to extend them</a:t>
          </a:r>
        </a:p>
      </dgm:t>
    </dgm:pt>
    <dgm:pt modelId="{BEFA879C-F96E-4C52-99A1-FA0DE9345A82}" type="parTrans" cxnId="{DFBB9BFB-5798-4745-9F1A-10BF95BEF4B1}">
      <dgm:prSet/>
      <dgm:spPr/>
      <dgm:t>
        <a:bodyPr/>
        <a:lstStyle/>
        <a:p>
          <a:endParaRPr lang="en-US"/>
        </a:p>
      </dgm:t>
    </dgm:pt>
    <dgm:pt modelId="{DA43FCB6-BC97-46F8-89F1-A7CE528635B6}" type="sibTrans" cxnId="{DFBB9BFB-5798-4745-9F1A-10BF95BEF4B1}">
      <dgm:prSet/>
      <dgm:spPr/>
      <dgm:t>
        <a:bodyPr/>
        <a:lstStyle/>
        <a:p>
          <a:endParaRPr lang="en-US"/>
        </a:p>
      </dgm:t>
    </dgm:pt>
    <dgm:pt modelId="{8C65A2B5-5D22-4F1B-B0A9-30AC307F8B78}" type="pres">
      <dgm:prSet presAssocID="{A8F61B09-47A0-4288-BFB4-A49ED7BB918A}" presName="root" presStyleCnt="0">
        <dgm:presLayoutVars>
          <dgm:dir/>
          <dgm:resizeHandles val="exact"/>
        </dgm:presLayoutVars>
      </dgm:prSet>
      <dgm:spPr/>
    </dgm:pt>
    <dgm:pt modelId="{A7EF3966-484E-409D-B99D-8ABDFCC05DF3}" type="pres">
      <dgm:prSet presAssocID="{A3EAD61E-AE98-4FED-AE66-102EA96C94F3}" presName="compNode" presStyleCnt="0"/>
      <dgm:spPr/>
    </dgm:pt>
    <dgm:pt modelId="{899FFE0F-1F33-4420-8AD9-D21016C61019}" type="pres">
      <dgm:prSet presAssocID="{A3EAD61E-AE98-4FED-AE66-102EA96C94F3}" presName="iconBgRect" presStyleLbl="bgShp" presStyleIdx="0" presStyleCnt="4"/>
      <dgm:spPr/>
    </dgm:pt>
    <dgm:pt modelId="{EBD856A4-A0D0-44F7-A7BA-79ABC6E243EA}" type="pres">
      <dgm:prSet presAssocID="{A3EAD61E-AE98-4FED-AE66-102EA96C94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4E0E575-4CFE-4A13-AD80-A21E1164BFE6}" type="pres">
      <dgm:prSet presAssocID="{A3EAD61E-AE98-4FED-AE66-102EA96C94F3}" presName="spaceRect" presStyleCnt="0"/>
      <dgm:spPr/>
    </dgm:pt>
    <dgm:pt modelId="{8114AA16-B6B9-416E-968A-DBB6629B4E13}" type="pres">
      <dgm:prSet presAssocID="{A3EAD61E-AE98-4FED-AE66-102EA96C94F3}" presName="textRect" presStyleLbl="revTx" presStyleIdx="0" presStyleCnt="4" custScaleY="148549">
        <dgm:presLayoutVars>
          <dgm:chMax val="1"/>
          <dgm:chPref val="1"/>
        </dgm:presLayoutVars>
      </dgm:prSet>
      <dgm:spPr/>
    </dgm:pt>
    <dgm:pt modelId="{72446FAD-26A9-4E64-831A-0304F95DDF56}" type="pres">
      <dgm:prSet presAssocID="{6CECDC58-1D8B-4FFA-8F4E-AB8220A4B252}" presName="sibTrans" presStyleCnt="0"/>
      <dgm:spPr/>
    </dgm:pt>
    <dgm:pt modelId="{09FE4481-9A1B-42B4-BEC4-C582B91F3BD8}" type="pres">
      <dgm:prSet presAssocID="{106D6999-412F-434D-9489-658957B75BCE}" presName="compNode" presStyleCnt="0"/>
      <dgm:spPr/>
    </dgm:pt>
    <dgm:pt modelId="{5241D9A3-3E8E-4E7E-B8BD-94955E8D4F22}" type="pres">
      <dgm:prSet presAssocID="{106D6999-412F-434D-9489-658957B75BCE}" presName="iconBgRect" presStyleLbl="bgShp" presStyleIdx="1" presStyleCnt="4"/>
      <dgm:spPr/>
    </dgm:pt>
    <dgm:pt modelId="{30037F68-943B-476F-8640-E8EB47C3624F}" type="pres">
      <dgm:prSet presAssocID="{106D6999-412F-434D-9489-658957B75B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DEF1DFB-C31E-4554-8B5B-5AA7B9459629}" type="pres">
      <dgm:prSet presAssocID="{106D6999-412F-434D-9489-658957B75BCE}" presName="spaceRect" presStyleCnt="0"/>
      <dgm:spPr/>
    </dgm:pt>
    <dgm:pt modelId="{43F5FB21-21D4-4B9C-80A3-39414070F567}" type="pres">
      <dgm:prSet presAssocID="{106D6999-412F-434D-9489-658957B75BCE}" presName="textRect" presStyleLbl="revTx" presStyleIdx="1" presStyleCnt="4" custScaleY="148549">
        <dgm:presLayoutVars>
          <dgm:chMax val="1"/>
          <dgm:chPref val="1"/>
        </dgm:presLayoutVars>
      </dgm:prSet>
      <dgm:spPr/>
    </dgm:pt>
    <dgm:pt modelId="{919F1301-45FB-47F9-AD9D-5B5D9DE5F41B}" type="pres">
      <dgm:prSet presAssocID="{832968DA-0DD0-45E5-B290-B59CE7F044B8}" presName="sibTrans" presStyleCnt="0"/>
      <dgm:spPr/>
    </dgm:pt>
    <dgm:pt modelId="{E8A5BB39-00CA-46A5-84A8-C39E48EF4EEB}" type="pres">
      <dgm:prSet presAssocID="{0774BBB8-828E-406D-AB60-BAA041138CBA}" presName="compNode" presStyleCnt="0"/>
      <dgm:spPr/>
    </dgm:pt>
    <dgm:pt modelId="{9101E59A-4E7E-4B15-B1E1-75BF385D45BC}" type="pres">
      <dgm:prSet presAssocID="{0774BBB8-828E-406D-AB60-BAA041138CBA}" presName="iconBgRect" presStyleLbl="bgShp" presStyleIdx="2" presStyleCnt="4"/>
      <dgm:spPr/>
    </dgm:pt>
    <dgm:pt modelId="{E03E46F5-5BA4-47DC-B85E-A20B310CAA98}" type="pres">
      <dgm:prSet presAssocID="{0774BBB8-828E-406D-AB60-BAA041138C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3C12E09-F17D-4AA2-8352-51477DBB1242}" type="pres">
      <dgm:prSet presAssocID="{0774BBB8-828E-406D-AB60-BAA041138CBA}" presName="spaceRect" presStyleCnt="0"/>
      <dgm:spPr/>
    </dgm:pt>
    <dgm:pt modelId="{9B019FF9-9001-4F24-BE62-C4C9194EC3B4}" type="pres">
      <dgm:prSet presAssocID="{0774BBB8-828E-406D-AB60-BAA041138CBA}" presName="textRect" presStyleLbl="revTx" presStyleIdx="2" presStyleCnt="4" custScaleY="148549">
        <dgm:presLayoutVars>
          <dgm:chMax val="1"/>
          <dgm:chPref val="1"/>
        </dgm:presLayoutVars>
      </dgm:prSet>
      <dgm:spPr/>
    </dgm:pt>
    <dgm:pt modelId="{5D607A65-9263-4EC9-B211-09A7099D069A}" type="pres">
      <dgm:prSet presAssocID="{D596EC5D-6E6F-4970-B703-4D6380024664}" presName="sibTrans" presStyleCnt="0"/>
      <dgm:spPr/>
    </dgm:pt>
    <dgm:pt modelId="{78B89A1E-3F42-4456-8306-CD07EC4D4E7D}" type="pres">
      <dgm:prSet presAssocID="{F28DAC1A-9D91-4C3B-AE87-658894A02E0A}" presName="compNode" presStyleCnt="0"/>
      <dgm:spPr/>
    </dgm:pt>
    <dgm:pt modelId="{68B7DF51-FAA7-43EA-A680-29DA61A8183B}" type="pres">
      <dgm:prSet presAssocID="{F28DAC1A-9D91-4C3B-AE87-658894A02E0A}" presName="iconBgRect" presStyleLbl="bgShp" presStyleIdx="3" presStyleCnt="4"/>
      <dgm:spPr/>
    </dgm:pt>
    <dgm:pt modelId="{85DBC4F4-0531-4F97-BA8E-4404A7C541D2}" type="pres">
      <dgm:prSet presAssocID="{F28DAC1A-9D91-4C3B-AE87-658894A02E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EBA933F-AA11-4FFB-8A6F-335BD320BF65}" type="pres">
      <dgm:prSet presAssocID="{F28DAC1A-9D91-4C3B-AE87-658894A02E0A}" presName="spaceRect" presStyleCnt="0"/>
      <dgm:spPr/>
    </dgm:pt>
    <dgm:pt modelId="{5778AADD-CBFF-4B8C-A390-EB3879197742}" type="pres">
      <dgm:prSet presAssocID="{F28DAC1A-9D91-4C3B-AE87-658894A02E0A}" presName="textRect" presStyleLbl="revTx" presStyleIdx="3" presStyleCnt="4" custScaleY="148549">
        <dgm:presLayoutVars>
          <dgm:chMax val="1"/>
          <dgm:chPref val="1"/>
        </dgm:presLayoutVars>
      </dgm:prSet>
      <dgm:spPr/>
    </dgm:pt>
  </dgm:ptLst>
  <dgm:cxnLst>
    <dgm:cxn modelId="{5B785012-1EBF-4C4C-9BFD-4760C40EA55C}" srcId="{A8F61B09-47A0-4288-BFB4-A49ED7BB918A}" destId="{A3EAD61E-AE98-4FED-AE66-102EA96C94F3}" srcOrd="0" destOrd="0" parTransId="{4C009197-75BE-42A4-AD1A-276E5CD319EC}" sibTransId="{6CECDC58-1D8B-4FFA-8F4E-AB8220A4B252}"/>
    <dgm:cxn modelId="{E7156C1D-2C3E-4B08-A690-B66D41E396F4}" type="presOf" srcId="{F28DAC1A-9D91-4C3B-AE87-658894A02E0A}" destId="{5778AADD-CBFF-4B8C-A390-EB3879197742}" srcOrd="0" destOrd="0" presId="urn:microsoft.com/office/officeart/2018/5/layout/IconCircleLabelList"/>
    <dgm:cxn modelId="{41C06B37-851F-4EFE-9334-A95E51EBAA44}" type="presOf" srcId="{0774BBB8-828E-406D-AB60-BAA041138CBA}" destId="{9B019FF9-9001-4F24-BE62-C4C9194EC3B4}" srcOrd="0" destOrd="0" presId="urn:microsoft.com/office/officeart/2018/5/layout/IconCircleLabelList"/>
    <dgm:cxn modelId="{117F3866-9835-4A5F-9179-AA690C331C16}" srcId="{A8F61B09-47A0-4288-BFB4-A49ED7BB918A}" destId="{0774BBB8-828E-406D-AB60-BAA041138CBA}" srcOrd="2" destOrd="0" parTransId="{F48D739B-B5AB-49FB-AE40-99F7E3D01ED9}" sibTransId="{D596EC5D-6E6F-4970-B703-4D6380024664}"/>
    <dgm:cxn modelId="{4552587C-7952-4E5C-9C78-BD5AA202206E}" type="presOf" srcId="{A8F61B09-47A0-4288-BFB4-A49ED7BB918A}" destId="{8C65A2B5-5D22-4F1B-B0A9-30AC307F8B78}" srcOrd="0" destOrd="0" presId="urn:microsoft.com/office/officeart/2018/5/layout/IconCircleLabelList"/>
    <dgm:cxn modelId="{7591719C-4ADA-4038-91C2-EBF90B3E8C0A}" srcId="{A8F61B09-47A0-4288-BFB4-A49ED7BB918A}" destId="{106D6999-412F-434D-9489-658957B75BCE}" srcOrd="1" destOrd="0" parTransId="{AB062AB6-A432-406C-8C73-25B010168E11}" sibTransId="{832968DA-0DD0-45E5-B290-B59CE7F044B8}"/>
    <dgm:cxn modelId="{A3CF30D6-634E-4EC7-9E8A-19689BAC741C}" type="presOf" srcId="{A3EAD61E-AE98-4FED-AE66-102EA96C94F3}" destId="{8114AA16-B6B9-416E-968A-DBB6629B4E13}" srcOrd="0" destOrd="0" presId="urn:microsoft.com/office/officeart/2018/5/layout/IconCircleLabelList"/>
    <dgm:cxn modelId="{937A0BFA-D571-457B-BCAA-C28A868E5446}" type="presOf" srcId="{106D6999-412F-434D-9489-658957B75BCE}" destId="{43F5FB21-21D4-4B9C-80A3-39414070F567}" srcOrd="0" destOrd="0" presId="urn:microsoft.com/office/officeart/2018/5/layout/IconCircleLabelList"/>
    <dgm:cxn modelId="{DFBB9BFB-5798-4745-9F1A-10BF95BEF4B1}" srcId="{A8F61B09-47A0-4288-BFB4-A49ED7BB918A}" destId="{F28DAC1A-9D91-4C3B-AE87-658894A02E0A}" srcOrd="3" destOrd="0" parTransId="{BEFA879C-F96E-4C52-99A1-FA0DE9345A82}" sibTransId="{DA43FCB6-BC97-46F8-89F1-A7CE528635B6}"/>
    <dgm:cxn modelId="{83C4F242-5543-444F-8484-84A9FBEA19C5}" type="presParOf" srcId="{8C65A2B5-5D22-4F1B-B0A9-30AC307F8B78}" destId="{A7EF3966-484E-409D-B99D-8ABDFCC05DF3}" srcOrd="0" destOrd="0" presId="urn:microsoft.com/office/officeart/2018/5/layout/IconCircleLabelList"/>
    <dgm:cxn modelId="{10866555-D963-4875-900E-954F3EC6F2F5}" type="presParOf" srcId="{A7EF3966-484E-409D-B99D-8ABDFCC05DF3}" destId="{899FFE0F-1F33-4420-8AD9-D21016C61019}" srcOrd="0" destOrd="0" presId="urn:microsoft.com/office/officeart/2018/5/layout/IconCircleLabelList"/>
    <dgm:cxn modelId="{A4B9F956-CC18-456A-92B2-581D9B1703BA}" type="presParOf" srcId="{A7EF3966-484E-409D-B99D-8ABDFCC05DF3}" destId="{EBD856A4-A0D0-44F7-A7BA-79ABC6E243EA}" srcOrd="1" destOrd="0" presId="urn:microsoft.com/office/officeart/2018/5/layout/IconCircleLabelList"/>
    <dgm:cxn modelId="{6C974790-69AC-48BE-BBD5-49DD78232DDF}" type="presParOf" srcId="{A7EF3966-484E-409D-B99D-8ABDFCC05DF3}" destId="{74E0E575-4CFE-4A13-AD80-A21E1164BFE6}" srcOrd="2" destOrd="0" presId="urn:microsoft.com/office/officeart/2018/5/layout/IconCircleLabelList"/>
    <dgm:cxn modelId="{07EE8041-7836-4854-BB6F-068B21E28941}" type="presParOf" srcId="{A7EF3966-484E-409D-B99D-8ABDFCC05DF3}" destId="{8114AA16-B6B9-416E-968A-DBB6629B4E13}" srcOrd="3" destOrd="0" presId="urn:microsoft.com/office/officeart/2018/5/layout/IconCircleLabelList"/>
    <dgm:cxn modelId="{D86CDBF3-3325-4503-BA20-400516028CD7}" type="presParOf" srcId="{8C65A2B5-5D22-4F1B-B0A9-30AC307F8B78}" destId="{72446FAD-26A9-4E64-831A-0304F95DDF56}" srcOrd="1" destOrd="0" presId="urn:microsoft.com/office/officeart/2018/5/layout/IconCircleLabelList"/>
    <dgm:cxn modelId="{E2FF72F3-8CF9-4A81-9132-5348DB35AEC9}" type="presParOf" srcId="{8C65A2B5-5D22-4F1B-B0A9-30AC307F8B78}" destId="{09FE4481-9A1B-42B4-BEC4-C582B91F3BD8}" srcOrd="2" destOrd="0" presId="urn:microsoft.com/office/officeart/2018/5/layout/IconCircleLabelList"/>
    <dgm:cxn modelId="{CB04ED5D-BB1C-4FA7-A742-68C7A280EFFB}" type="presParOf" srcId="{09FE4481-9A1B-42B4-BEC4-C582B91F3BD8}" destId="{5241D9A3-3E8E-4E7E-B8BD-94955E8D4F22}" srcOrd="0" destOrd="0" presId="urn:microsoft.com/office/officeart/2018/5/layout/IconCircleLabelList"/>
    <dgm:cxn modelId="{4238F6E3-48F5-46AC-906B-0BD5929C4C92}" type="presParOf" srcId="{09FE4481-9A1B-42B4-BEC4-C582B91F3BD8}" destId="{30037F68-943B-476F-8640-E8EB47C3624F}" srcOrd="1" destOrd="0" presId="urn:microsoft.com/office/officeart/2018/5/layout/IconCircleLabelList"/>
    <dgm:cxn modelId="{3949AC27-95E3-40CD-8A16-D5B67EE5A8FA}" type="presParOf" srcId="{09FE4481-9A1B-42B4-BEC4-C582B91F3BD8}" destId="{7DEF1DFB-C31E-4554-8B5B-5AA7B9459629}" srcOrd="2" destOrd="0" presId="urn:microsoft.com/office/officeart/2018/5/layout/IconCircleLabelList"/>
    <dgm:cxn modelId="{9A4DDB37-16FB-4792-BC76-22FB07FD98F0}" type="presParOf" srcId="{09FE4481-9A1B-42B4-BEC4-C582B91F3BD8}" destId="{43F5FB21-21D4-4B9C-80A3-39414070F567}" srcOrd="3" destOrd="0" presId="urn:microsoft.com/office/officeart/2018/5/layout/IconCircleLabelList"/>
    <dgm:cxn modelId="{8181AF6E-125E-4DC4-A80E-419EF8AF8C4B}" type="presParOf" srcId="{8C65A2B5-5D22-4F1B-B0A9-30AC307F8B78}" destId="{919F1301-45FB-47F9-AD9D-5B5D9DE5F41B}" srcOrd="3" destOrd="0" presId="urn:microsoft.com/office/officeart/2018/5/layout/IconCircleLabelList"/>
    <dgm:cxn modelId="{A4536739-7066-495F-B988-7810BF1B31CF}" type="presParOf" srcId="{8C65A2B5-5D22-4F1B-B0A9-30AC307F8B78}" destId="{E8A5BB39-00CA-46A5-84A8-C39E48EF4EEB}" srcOrd="4" destOrd="0" presId="urn:microsoft.com/office/officeart/2018/5/layout/IconCircleLabelList"/>
    <dgm:cxn modelId="{49AF541A-538F-43B7-B6F5-5D5A0A369430}" type="presParOf" srcId="{E8A5BB39-00CA-46A5-84A8-C39E48EF4EEB}" destId="{9101E59A-4E7E-4B15-B1E1-75BF385D45BC}" srcOrd="0" destOrd="0" presId="urn:microsoft.com/office/officeart/2018/5/layout/IconCircleLabelList"/>
    <dgm:cxn modelId="{40BE8967-ADB8-49FB-82C0-687C7E0102BB}" type="presParOf" srcId="{E8A5BB39-00CA-46A5-84A8-C39E48EF4EEB}" destId="{E03E46F5-5BA4-47DC-B85E-A20B310CAA98}" srcOrd="1" destOrd="0" presId="urn:microsoft.com/office/officeart/2018/5/layout/IconCircleLabelList"/>
    <dgm:cxn modelId="{C7DF2455-0A5E-4049-8A22-917B1DEA7A2C}" type="presParOf" srcId="{E8A5BB39-00CA-46A5-84A8-C39E48EF4EEB}" destId="{F3C12E09-F17D-4AA2-8352-51477DBB1242}" srcOrd="2" destOrd="0" presId="urn:microsoft.com/office/officeart/2018/5/layout/IconCircleLabelList"/>
    <dgm:cxn modelId="{8B0F532E-31F7-4235-BCB2-C51D13BB79F5}" type="presParOf" srcId="{E8A5BB39-00CA-46A5-84A8-C39E48EF4EEB}" destId="{9B019FF9-9001-4F24-BE62-C4C9194EC3B4}" srcOrd="3" destOrd="0" presId="urn:microsoft.com/office/officeart/2018/5/layout/IconCircleLabelList"/>
    <dgm:cxn modelId="{6BA91EC7-BF03-4C56-BA43-96148BC59DBF}" type="presParOf" srcId="{8C65A2B5-5D22-4F1B-B0A9-30AC307F8B78}" destId="{5D607A65-9263-4EC9-B211-09A7099D069A}" srcOrd="5" destOrd="0" presId="urn:microsoft.com/office/officeart/2018/5/layout/IconCircleLabelList"/>
    <dgm:cxn modelId="{56965657-92A4-4F3B-91EE-A4BEF10CC245}" type="presParOf" srcId="{8C65A2B5-5D22-4F1B-B0A9-30AC307F8B78}" destId="{78B89A1E-3F42-4456-8306-CD07EC4D4E7D}" srcOrd="6" destOrd="0" presId="urn:microsoft.com/office/officeart/2018/5/layout/IconCircleLabelList"/>
    <dgm:cxn modelId="{8D6CBA8D-B676-4315-9A74-D4798E8A4795}" type="presParOf" srcId="{78B89A1E-3F42-4456-8306-CD07EC4D4E7D}" destId="{68B7DF51-FAA7-43EA-A680-29DA61A8183B}" srcOrd="0" destOrd="0" presId="urn:microsoft.com/office/officeart/2018/5/layout/IconCircleLabelList"/>
    <dgm:cxn modelId="{3558B728-B21E-4544-A1A6-09F17D90C0E4}" type="presParOf" srcId="{78B89A1E-3F42-4456-8306-CD07EC4D4E7D}" destId="{85DBC4F4-0531-4F97-BA8E-4404A7C541D2}" srcOrd="1" destOrd="0" presId="urn:microsoft.com/office/officeart/2018/5/layout/IconCircleLabelList"/>
    <dgm:cxn modelId="{D0E7C179-3539-4AC1-A952-28B0B10BE250}" type="presParOf" srcId="{78B89A1E-3F42-4456-8306-CD07EC4D4E7D}" destId="{1EBA933F-AA11-4FFB-8A6F-335BD320BF65}" srcOrd="2" destOrd="0" presId="urn:microsoft.com/office/officeart/2018/5/layout/IconCircleLabelList"/>
    <dgm:cxn modelId="{9DADBBC9-702B-4F15-9E71-4FA23FFA1BC8}" type="presParOf" srcId="{78B89A1E-3F42-4456-8306-CD07EC4D4E7D}" destId="{5778AADD-CBFF-4B8C-A390-EB38791977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FFE0F-1F33-4420-8AD9-D21016C61019}">
      <dsp:nvSpPr>
        <dsp:cNvPr id="0" name=""/>
        <dsp:cNvSpPr/>
      </dsp:nvSpPr>
      <dsp:spPr>
        <a:xfrm>
          <a:off x="600792" y="383175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856A4-A0D0-44F7-A7BA-79ABC6E243EA}">
      <dsp:nvSpPr>
        <dsp:cNvPr id="0" name=""/>
        <dsp:cNvSpPr/>
      </dsp:nvSpPr>
      <dsp:spPr>
        <a:xfrm>
          <a:off x="909785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4AA16-B6B9-416E-968A-DBB6629B4E13}">
      <dsp:nvSpPr>
        <dsp:cNvPr id="0" name=""/>
        <dsp:cNvSpPr/>
      </dsp:nvSpPr>
      <dsp:spPr>
        <a:xfrm>
          <a:off x="137302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/>
            <a:t>Good collaboration on models depends on contributors having space within which to work and confidence in how to connect their work with others’</a:t>
          </a:r>
        </a:p>
      </dsp:txBody>
      <dsp:txXfrm>
        <a:off x="137302" y="2060740"/>
        <a:ext cx="2376871" cy="1370364"/>
      </dsp:txXfrm>
    </dsp:sp>
    <dsp:sp modelId="{5241D9A3-3E8E-4E7E-B8BD-94955E8D4F22}">
      <dsp:nvSpPr>
        <dsp:cNvPr id="0" name=""/>
        <dsp:cNvSpPr/>
      </dsp:nvSpPr>
      <dsp:spPr>
        <a:xfrm>
          <a:off x="3393616" y="383175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37F68-943B-476F-8640-E8EB47C3624F}">
      <dsp:nvSpPr>
        <dsp:cNvPr id="0" name=""/>
        <dsp:cNvSpPr/>
      </dsp:nvSpPr>
      <dsp:spPr>
        <a:xfrm>
          <a:off x="3702610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5FB21-21D4-4B9C-80A3-39414070F567}">
      <dsp:nvSpPr>
        <dsp:cNvPr id="0" name=""/>
        <dsp:cNvSpPr/>
      </dsp:nvSpPr>
      <dsp:spPr>
        <a:xfrm>
          <a:off x="2930126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/>
            <a:t>The right amount of code planning cuts down on rework and allows you to work with more complex topics</a:t>
          </a:r>
        </a:p>
      </dsp:txBody>
      <dsp:txXfrm>
        <a:off x="2930126" y="2060740"/>
        <a:ext cx="2376871" cy="1370364"/>
      </dsp:txXfrm>
    </dsp:sp>
    <dsp:sp modelId="{9101E59A-4E7E-4B15-B1E1-75BF385D45BC}">
      <dsp:nvSpPr>
        <dsp:cNvPr id="0" name=""/>
        <dsp:cNvSpPr/>
      </dsp:nvSpPr>
      <dsp:spPr>
        <a:xfrm>
          <a:off x="6186441" y="383175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E46F5-5BA4-47DC-B85E-A20B310CAA98}">
      <dsp:nvSpPr>
        <dsp:cNvPr id="0" name=""/>
        <dsp:cNvSpPr/>
      </dsp:nvSpPr>
      <dsp:spPr>
        <a:xfrm>
          <a:off x="6495434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19FF9-9001-4F24-BE62-C4C9194EC3B4}">
      <dsp:nvSpPr>
        <dsp:cNvPr id="0" name=""/>
        <dsp:cNvSpPr/>
      </dsp:nvSpPr>
      <dsp:spPr>
        <a:xfrm>
          <a:off x="5722951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/>
            <a:t>Picking a model back up from someone else (or from the one-year-ago you) can be challenging</a:t>
          </a:r>
        </a:p>
      </dsp:txBody>
      <dsp:txXfrm>
        <a:off x="5722951" y="2060740"/>
        <a:ext cx="2376871" cy="1370364"/>
      </dsp:txXfrm>
    </dsp:sp>
    <dsp:sp modelId="{68B7DF51-FAA7-43EA-A680-29DA61A8183B}">
      <dsp:nvSpPr>
        <dsp:cNvPr id="0" name=""/>
        <dsp:cNvSpPr/>
      </dsp:nvSpPr>
      <dsp:spPr>
        <a:xfrm>
          <a:off x="8979265" y="383175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BC4F4-0531-4F97-BA8E-4404A7C541D2}">
      <dsp:nvSpPr>
        <dsp:cNvPr id="0" name=""/>
        <dsp:cNvSpPr/>
      </dsp:nvSpPr>
      <dsp:spPr>
        <a:xfrm>
          <a:off x="9288259" y="692168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8AADD-CBFF-4B8C-A390-EB3879197742}">
      <dsp:nvSpPr>
        <dsp:cNvPr id="0" name=""/>
        <dsp:cNvSpPr/>
      </dsp:nvSpPr>
      <dsp:spPr>
        <a:xfrm>
          <a:off x="8515775" y="2060740"/>
          <a:ext cx="2376871" cy="137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baseline="0" dirty="0" err="1"/>
            <a:t>Mostmodels</a:t>
          </a:r>
          <a:r>
            <a:rPr lang="en-US" sz="1400" kern="1200" cap="none" baseline="0" dirty="0"/>
            <a:t> don’t have an inspectable validation trail that that builds confidence in them as you work with them and seek to extend them</a:t>
          </a:r>
        </a:p>
      </dsp:txBody>
      <dsp:txXfrm>
        <a:off x="8515775" y="2060740"/>
        <a:ext cx="2376871" cy="137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2941-46D6-F946-8FD6-7B4580E23954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42E-7168-0040-815C-FF253038D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D2A-A76E-784A-B815-41F2A709CB50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DED1-DF5B-5E4A-A876-8BC778436FA8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7E71-48EC-FC49-A710-D9B623B18D48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96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94131"/>
            <a:ext cx="11029615" cy="4381219"/>
          </a:xfrm>
        </p:spPr>
        <p:txBody>
          <a:bodyPr anchor="t" anchorCtr="0"/>
          <a:lstStyle>
            <a:lvl1pPr algn="l" rtl="0">
              <a:spcBef>
                <a:spcPts val="200"/>
              </a:spcBef>
              <a:spcAft>
                <a:spcPts val="400"/>
              </a:spcAft>
              <a:defRPr/>
            </a:lvl1pPr>
            <a:lvl2pPr algn="l" rtl="0">
              <a:spcBef>
                <a:spcPts val="200"/>
              </a:spcBef>
              <a:spcAft>
                <a:spcPts val="400"/>
              </a:spcAft>
              <a:defRPr/>
            </a:lvl2pPr>
            <a:lvl3pPr algn="l" rtl="0">
              <a:spcBef>
                <a:spcPts val="200"/>
              </a:spcBef>
              <a:spcAft>
                <a:spcPts val="400"/>
              </a:spcAft>
              <a:defRPr/>
            </a:lvl3pPr>
            <a:lvl4pPr algn="l" rtl="0">
              <a:spcBef>
                <a:spcPts val="200"/>
              </a:spcBef>
              <a:spcAft>
                <a:spcPts val="400"/>
              </a:spcAft>
              <a:defRPr/>
            </a:lvl4pPr>
            <a:lvl5pPr algn="l" rtl="0">
              <a:spcBef>
                <a:spcPts val="2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9FDA-55FC-124B-BA2B-0FE894EA64DE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8E67-C6E1-E145-81C0-167A5FAD0822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7479-B9FA-6748-A2F2-128CED976BCC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FED6-E919-AF41-B513-DB69A5DD0182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FCB-EECD-4447-9326-75231F9E122E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25A2-31F9-E540-AD4D-056580AF45F6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CF090BB5-4B6E-C348-A552-D21035C96951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DEE7-6288-4E4F-AC7D-0F34252E699B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884805-2CDD-1447-9E55-D0DFA172D5AE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dlandgrebe" TargetMode="External"/><Relationship Id="rId2" Type="http://schemas.openxmlformats.org/officeDocument/2006/relationships/hyperlink" Target="http://datadelveengine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-driven_development" TargetMode="External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twitter.com/s_gruppetta_ct/status/164184661518621081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s_gruppetta_ct/status/1641474113624760321" TargetMode="External"/><Relationship Id="rId5" Type="http://schemas.openxmlformats.org/officeDocument/2006/relationships/hyperlink" Target="https://twitter.com/s_gruppetta_ct/status/1641121936414736385" TargetMode="External"/><Relationship Id="rId4" Type="http://schemas.openxmlformats.org/officeDocument/2006/relationships/hyperlink" Target="https://github.com/jlandgre/TDD_OOP_Tutori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courses.predictum.com/courses/Digital-transformation-with-exce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Python For Modelers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J.D. Landgrebe</a:t>
            </a:r>
          </a:p>
          <a:p>
            <a:r>
              <a:rPr lang="en-US" sz="2000" dirty="0"/>
              <a:t>Data Delve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238B-3ECD-D3B1-BAFB-484391A3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5F661-0BE3-3B6B-83C3-8435DDD7B3D0}"/>
              </a:ext>
            </a:extLst>
          </p:cNvPr>
          <p:cNvSpPr txBox="1"/>
          <p:nvPr/>
        </p:nvSpPr>
        <p:spPr>
          <a:xfrm>
            <a:off x="10506808" y="6423914"/>
            <a:ext cx="1336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version April 13, 2023</a:t>
            </a:r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Leader Background: J.D. Landgrebe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34 years as Procter and Gamble R&amp;D technologist</a:t>
            </a:r>
          </a:p>
          <a:p>
            <a:pPr lvl="1"/>
            <a:r>
              <a:rPr lang="en-US" dirty="0"/>
              <a:t>Material supply, consumer understanding, IP, R&amp;D</a:t>
            </a:r>
          </a:p>
          <a:p>
            <a:pPr lvl="1"/>
            <a:r>
              <a:rPr lang="en-US" dirty="0"/>
              <a:t>Global Modeling Community</a:t>
            </a:r>
          </a:p>
          <a:p>
            <a:pPr lvl="1"/>
            <a:r>
              <a:rPr lang="en-US" dirty="0"/>
              <a:t>Training and mentoring</a:t>
            </a:r>
          </a:p>
          <a:p>
            <a:r>
              <a:rPr lang="en-US" dirty="0"/>
              <a:t>Chemical Engineering BS and MS</a:t>
            </a:r>
          </a:p>
          <a:p>
            <a:pPr lvl="1"/>
            <a:r>
              <a:rPr lang="en-US" dirty="0"/>
              <a:t>Aerosol Science Research and Publications – Particle Size Growth Modeling</a:t>
            </a:r>
          </a:p>
          <a:p>
            <a:r>
              <a:rPr lang="en-US" dirty="0"/>
              <a:t>Data science and technical modeling</a:t>
            </a:r>
          </a:p>
          <a:p>
            <a:pPr lvl="1"/>
            <a:r>
              <a:rPr lang="en-US" dirty="0"/>
              <a:t>Excel/VBA, JMP and Python software</a:t>
            </a:r>
          </a:p>
          <a:p>
            <a:pPr lvl="1"/>
            <a:r>
              <a:rPr lang="en-US" dirty="0"/>
              <a:t>Visualization, and design of experiments</a:t>
            </a:r>
          </a:p>
          <a:p>
            <a:pPr lvl="1"/>
            <a:r>
              <a:rPr lang="en-US" dirty="0"/>
              <a:t>PowerBI/DAX</a:t>
            </a:r>
          </a:p>
          <a:p>
            <a:r>
              <a:rPr lang="en-US" dirty="0"/>
              <a:t>Consulting Practice: </a:t>
            </a:r>
            <a:r>
              <a:rPr lang="en-US" dirty="0">
                <a:hlinkClick r:id="rId2"/>
              </a:rPr>
              <a:t>datadelveengineer.com</a:t>
            </a:r>
            <a:endParaRPr lang="en-US" dirty="0"/>
          </a:p>
          <a:p>
            <a:r>
              <a:rPr lang="en-US" dirty="0"/>
              <a:t>LinkedIn </a:t>
            </a:r>
            <a:r>
              <a:rPr lang="en-US" dirty="0">
                <a:hlinkClick r:id="rId3"/>
              </a:rPr>
              <a:t>www.linkedin.com/in/jdlandgrebe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F1825-E5F2-8BA2-21B7-BF67D97D0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14" y="2649407"/>
            <a:ext cx="2016889" cy="231018"/>
          </a:xfrm>
          <a:prstGeom prst="rect">
            <a:avLst/>
          </a:prstGeom>
        </p:spPr>
      </p:pic>
      <p:pic>
        <p:nvPicPr>
          <p:cNvPr id="7" name="Picture 6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2D5DDB71-7901-E8F5-721F-359C870514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83" y="3324907"/>
            <a:ext cx="2650443" cy="2650443"/>
          </a:xfrm>
          <a:prstGeom prst="rect">
            <a:avLst/>
          </a:prstGeom>
        </p:spPr>
      </p:pic>
      <p:pic>
        <p:nvPicPr>
          <p:cNvPr id="8" name="Picture 7" descr="A picture containing person, indoor, person, preparing&#10;&#10;Description automatically generated">
            <a:extLst>
              <a:ext uri="{FF2B5EF4-FFF2-40B4-BE49-F238E27FC236}">
                <a16:creationId xmlns:a16="http://schemas.microsoft.com/office/drawing/2014/main" id="{F6FA3A3C-4939-CC9C-E1F3-D23A8A128F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27" y="1850516"/>
            <a:ext cx="1680210" cy="18288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A3631C-31F3-7C31-2A92-D412E80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Motivations/Insights– Do these Resonate?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3842BB-E2D2-8402-4DDD-087936C6F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19817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1417E-AB62-609F-410E-C695B6DC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1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F675EBD-876B-1BAA-67B2-EE9669E38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382" b="10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Takeaways For You From these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Learn an intuitive folder structure and associated code for curating and collaboration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Model connects naturally to needed data and *.</a:t>
            </a:r>
            <a:r>
              <a:rPr lang="en-US" sz="1500" dirty="0" err="1"/>
              <a:t>py</a:t>
            </a:r>
            <a:r>
              <a:rPr lang="en-US" sz="1500" dirty="0"/>
              <a:t> libraries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Toggle freely between test and “production” modes to encourage validation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Version control and ability to “use” a model while continuing to develop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Grow in your ability to architect your projects for personal efficiency and collaboration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Move to a modular, object-oriented approach (e.g. away from “spaghetti code”/rambling Jupyter scroll)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Learn Pytest and Test-Driven Development for validating models and data pipelines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Gain a planning template you can use to get organized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Insights (Definitions on next slide):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Lots of people talk about Object-Oriented Programming and TDD as separate topics. Nobody mentions how amazing they are together!!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Computer science basics are foreign to many/most engineers who code. That limits most corporate models 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A4CC2-AE44-ECB2-526A-BA4083DA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8C87-9F13-B10C-2076-E8FDB2C5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Nomenclature - Practical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D177-100F-604A-0481-FD22B6BB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Curating</a:t>
            </a:r>
            <a:r>
              <a:rPr lang="en-US" dirty="0"/>
              <a:t> code and projects</a:t>
            </a:r>
          </a:p>
          <a:p>
            <a:pPr lvl="1"/>
            <a:r>
              <a:rPr lang="en-US" dirty="0"/>
              <a:t>Others and the future you can instantly know how a model works and how to dig deeper to get more info</a:t>
            </a:r>
          </a:p>
          <a:p>
            <a:pPr lvl="1"/>
            <a:r>
              <a:rPr lang="en-US" dirty="0"/>
              <a:t>The “new hire” test</a:t>
            </a:r>
          </a:p>
          <a:p>
            <a:pPr lvl="1"/>
            <a:r>
              <a:rPr lang="en-US" dirty="0"/>
              <a:t>Benchmark: no meeting needed with model owner/developer to get going with using and extending a model</a:t>
            </a:r>
          </a:p>
          <a:p>
            <a:r>
              <a:rPr lang="en-US" b="1" u="sng" dirty="0"/>
              <a:t>Object-Oriented Programming </a:t>
            </a:r>
            <a:r>
              <a:rPr lang="en-US" sz="1100" dirty="0"/>
              <a:t>(</a:t>
            </a:r>
            <a:r>
              <a:rPr lang="en-US" sz="1100" dirty="0">
                <a:hlinkClick r:id="rId2"/>
              </a:rPr>
              <a:t>Wikipedia</a:t>
            </a:r>
            <a:r>
              <a:rPr lang="en-US" sz="1100" dirty="0"/>
              <a:t>)</a:t>
            </a:r>
          </a:p>
          <a:p>
            <a:pPr lvl="1"/>
            <a:r>
              <a:rPr lang="en-US" dirty="0"/>
              <a:t>Self-contained Python class for each topic </a:t>
            </a:r>
          </a:p>
          <a:p>
            <a:pPr lvl="1"/>
            <a:r>
              <a:rPr lang="en-US" dirty="0"/>
              <a:t>Classes can be divided and worked on in separate files (and work divided among multiple collaborators)</a:t>
            </a:r>
          </a:p>
          <a:p>
            <a:pPr lvl="1"/>
            <a:r>
              <a:rPr lang="en-US" dirty="0"/>
              <a:t>Class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__init__ </a:t>
            </a:r>
            <a:r>
              <a:rPr lang="en-US" dirty="0"/>
              <a:t>function instances the class and documents the attributes (aka variables) for the work</a:t>
            </a:r>
          </a:p>
          <a:p>
            <a:pPr lvl="1"/>
            <a:r>
              <a:rPr lang="en-US" dirty="0"/>
              <a:t>Single-action class functions (aka “methods”) do the work</a:t>
            </a:r>
          </a:p>
          <a:p>
            <a:pPr lvl="1"/>
            <a:r>
              <a:rPr lang="en-US" dirty="0"/>
              <a:t>Jupyter procedural cells or class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@property </a:t>
            </a:r>
            <a:r>
              <a:rPr lang="en-US" dirty="0"/>
              <a:t>functions instance the classes and call functions to do the model’s work</a:t>
            </a:r>
          </a:p>
          <a:p>
            <a:r>
              <a:rPr lang="en-US" b="1" u="sng" dirty="0"/>
              <a:t>Test-Driven Development </a:t>
            </a:r>
            <a:r>
              <a:rPr lang="en-US" sz="1100" dirty="0"/>
              <a:t>(</a:t>
            </a:r>
            <a:r>
              <a:rPr lang="en-US" sz="1100" dirty="0">
                <a:hlinkClick r:id="rId3"/>
              </a:rPr>
              <a:t>Wikipedia</a:t>
            </a:r>
            <a:r>
              <a:rPr lang="en-US" sz="1100" dirty="0"/>
              <a:t>)</a:t>
            </a:r>
            <a:endParaRPr lang="en-US" dirty="0"/>
          </a:p>
          <a:p>
            <a:pPr lvl="1"/>
            <a:r>
              <a:rPr lang="en-US" dirty="0"/>
              <a:t>Use Pytest and test datasets to validate your code (coding consists of creating parallel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test_xxx.py </a:t>
            </a:r>
            <a:r>
              <a:rPr lang="en-US" dirty="0"/>
              <a:t>and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xxx.py</a:t>
            </a:r>
            <a:r>
              <a:rPr lang="en-US" dirty="0"/>
              <a:t> files)</a:t>
            </a:r>
          </a:p>
          <a:p>
            <a:pPr lvl="1"/>
            <a:r>
              <a:rPr lang="en-US" dirty="0"/>
              <a:t>Pre-write the test; Write simplest version of function that passes; Refactor to improve the code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3662F-D97C-2849-A030-EC2CF223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5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8C87-9F13-B10C-2076-E8FDB2C5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A Project’s Files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D177-100F-604A-0481-FD22B6BB2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455" y="2228003"/>
            <a:ext cx="6998927" cy="3437859"/>
          </a:xfrm>
        </p:spPr>
        <p:txBody>
          <a:bodyPr/>
          <a:lstStyle/>
          <a:p>
            <a:r>
              <a:rPr lang="en-US" dirty="0"/>
              <a:t>Open Jupyter Notebook </a:t>
            </a:r>
            <a:r>
              <a:rPr lang="en-US" sz="12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Demo_Root_Folder/demo_analysis/_Dev_ThisProject/demo_projfiles.ipynb</a:t>
            </a:r>
            <a:endParaRPr lang="en-US" b="1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/>
              <a:t>The folder structure shows how to set things up for the model to be developed in a central place (demo_scripts)</a:t>
            </a:r>
          </a:p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_Dev_ThisProject </a:t>
            </a:r>
            <a:r>
              <a:rPr lang="en-US" dirty="0"/>
              <a:t>folder represents the developer’s latest version. It has a Jupyter notebook  as “dashboard” UI for running the model</a:t>
            </a:r>
          </a:p>
          <a:p>
            <a:r>
              <a:rPr lang="en-US" dirty="0"/>
              <a:t>Users can copy (and rename!) the </a:t>
            </a:r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_Dev_ThisProject </a:t>
            </a:r>
            <a:r>
              <a:rPr lang="en-US" dirty="0"/>
              <a:t>folder and have instant access to latest version and connection to all data and scripts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99DAF1-A184-0206-BFA0-FB1238025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11" y="2360668"/>
            <a:ext cx="4814124" cy="31680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E97F0-4630-5289-FFAB-C306021B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00B-1D65-BE53-2A14-081840E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Coding Architectures - </a:t>
            </a:r>
            <a:r>
              <a:rPr lang="en-US" sz="2000">
                <a:solidFill>
                  <a:srgbClr val="0070C0"/>
                </a:solidFill>
              </a:rPr>
              <a:t>Demos with proprietary client data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3ABD-853A-0C5B-D0EB-8F32376A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“Rambling Jupyter Scroll”</a:t>
            </a:r>
          </a:p>
          <a:p>
            <a:pPr lvl="1"/>
            <a:r>
              <a:rPr lang="en-US"/>
              <a:t>We all use them; Good for short, one-time analyses</a:t>
            </a:r>
          </a:p>
          <a:p>
            <a:pPr lvl="1"/>
            <a:r>
              <a:rPr lang="en-US"/>
              <a:t>Usefulness breaks down as complexity increases</a:t>
            </a:r>
          </a:p>
          <a:p>
            <a:pPr lvl="1"/>
            <a:r>
              <a:rPr lang="en-US"/>
              <a:t>Tough to develop in collaboration with others</a:t>
            </a:r>
          </a:p>
          <a:p>
            <a:pPr lvl="1"/>
            <a:r>
              <a:rPr lang="en-US"/>
              <a:t>Difficult to validate/test without immense clutter</a:t>
            </a:r>
          </a:p>
          <a:p>
            <a:r>
              <a:rPr lang="en-US"/>
              <a:t>Single-action Functions/”Procedures” that sequentially call functions</a:t>
            </a:r>
          </a:p>
          <a:p>
            <a:pPr lvl="1"/>
            <a:r>
              <a:rPr lang="en-US"/>
              <a:t>Functions are individually testable</a:t>
            </a:r>
          </a:p>
          <a:p>
            <a:pPr lvl="1"/>
            <a:r>
              <a:rPr lang="en-US"/>
              <a:t>Easy to develop and to view in-progress results</a:t>
            </a:r>
          </a:p>
          <a:p>
            <a:pPr lvl="1"/>
            <a:r>
              <a:rPr lang="en-US"/>
              <a:t>Difficult to systematically test especially in Jupyter notebooks</a:t>
            </a:r>
          </a:p>
          <a:p>
            <a:r>
              <a:rPr lang="en-US"/>
              <a:t>Object-oriented/Classes</a:t>
            </a:r>
          </a:p>
          <a:p>
            <a:pPr lvl="1"/>
            <a:r>
              <a:rPr lang="en-US"/>
              <a:t>Uses alternate ”self” syntax that takes getting used to</a:t>
            </a:r>
          </a:p>
          <a:p>
            <a:pPr lvl="1"/>
            <a:r>
              <a:rPr lang="en-US"/>
              <a:t>The open-source/developer savvy way to do it</a:t>
            </a:r>
          </a:p>
          <a:p>
            <a:pPr lvl="1"/>
            <a:r>
              <a:rPr lang="en-US"/>
              <a:t>Easy to access </a:t>
            </a:r>
            <a:r>
              <a:rPr lang="en-US" u="sng"/>
              <a:t>all</a:t>
            </a:r>
            <a:r>
              <a:rPr lang="en-US"/>
              <a:t> attributes to debug and test</a:t>
            </a:r>
          </a:p>
          <a:p>
            <a:pPr lvl="1"/>
            <a:r>
              <a:rPr lang="en-US"/>
              <a:t>Fits naturally with validation by separate Pytest “tests” file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D7498-9434-442F-894B-AB21B8EB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1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080B67-B754-42DD-A48D-9F9825B8B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1230F-A795-4397-9AB6-7FDC98B7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82216-581B-4394-806B-79D6D406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78ABD2-2F95-4A50-936B-1A18BD7ED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27EDFD-C02F-4070-BDA1-2A074624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194DD-4843-534C-0141-FFEB710E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Getting Started with Python Classes And Testing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C78D19-92E9-4BAF-986C-B007349BE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A33B602-CB7F-CF67-E706-8460FCF5A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98" y="896041"/>
            <a:ext cx="3397924" cy="1936815"/>
          </a:xfrm>
          <a:prstGeom prst="rect">
            <a:avLst/>
          </a:prstGeom>
        </p:spPr>
      </p:pic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C27323-FE9C-0F28-EFA8-CE1606897DE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27" y="1120796"/>
            <a:ext cx="3400442" cy="150469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EF1D81-170C-4CAD-9246-D18D8D450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654222"/>
            <a:ext cx="3702878" cy="24378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23A-B035-47F8-22C7-046B7F09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3425295"/>
            <a:ext cx="6864154" cy="28004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Homework for next time: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Download repository and review </a:t>
            </a:r>
            <a:r>
              <a:rPr lang="en-US" dirty="0" err="1"/>
              <a:t>tutorial.md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TDD_OOP_Tutorial</a:t>
            </a:r>
            <a:r>
              <a:rPr lang="en-US" dirty="0"/>
              <a:t> Github repo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Great Twitter thread by Stephen </a:t>
            </a:r>
            <a:r>
              <a:rPr lang="en-US" dirty="0" err="1"/>
              <a:t>Gruppetta</a:t>
            </a:r>
            <a:r>
              <a:rPr lang="en-US" dirty="0"/>
              <a:t> teaching Object-Oriented Programming.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Entitled, “Object-Oriented Python at the Hogwarts School of </a:t>
            </a:r>
            <a:r>
              <a:rPr lang="en-US" dirty="0" err="1"/>
              <a:t>Codecraft</a:t>
            </a:r>
            <a:r>
              <a:rPr lang="en-US" dirty="0"/>
              <a:t> and </a:t>
            </a:r>
            <a:r>
              <a:rPr lang="en-US" dirty="0" err="1"/>
              <a:t>Algorithmancy</a:t>
            </a:r>
            <a:r>
              <a:rPr lang="en-US" dirty="0"/>
              <a:t>” (he picked a theme and stuck with it…)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See his “Years” 1, 2 and 3 threads (4 through 7 are great but mostly beyond scope of what we will need and cover in next session)</a:t>
            </a:r>
          </a:p>
          <a:p>
            <a:pPr lvl="3">
              <a:lnSpc>
                <a:spcPct val="90000"/>
              </a:lnSpc>
            </a:pPr>
            <a:r>
              <a:rPr lang="en-US" dirty="0">
                <a:hlinkClick r:id="rId5"/>
              </a:rPr>
              <a:t>Year 1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>
                <a:hlinkClick r:id="rId6"/>
              </a:rPr>
              <a:t>Year 2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>
                <a:hlinkClick r:id="rId7"/>
              </a:rPr>
              <a:t>Year 3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54BA57-5ECE-A8EC-EC55-4AA6505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1BA9-4A0C-DB0E-A156-182A01FB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 for Learning ”TuhDooP”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C248-84A2-BB6F-61C4-4B04AE8C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a teaching case study in </a:t>
            </a:r>
            <a:r>
              <a:rPr lang="en-US" dirty="0">
                <a:hlinkClick r:id="rId2"/>
              </a:rPr>
              <a:t>Digital Transformation with Excel Online Course</a:t>
            </a:r>
            <a:endParaRPr lang="en-US" dirty="0"/>
          </a:p>
          <a:p>
            <a:r>
              <a:rPr lang="en-US" dirty="0"/>
              <a:t>We can use its raw and transformed data for validating a Python version</a:t>
            </a:r>
          </a:p>
          <a:p>
            <a:r>
              <a:rPr lang="en-US" dirty="0"/>
              <a:t>Roll Length Model.xlsx - Toilet paper example</a:t>
            </a:r>
          </a:p>
          <a:p>
            <a:pPr lvl="1"/>
            <a:r>
              <a:rPr lang="en-US" dirty="0"/>
              <a:t>Technical model to calculate length of substrate on a roll based on diameter</a:t>
            </a:r>
          </a:p>
          <a:p>
            <a:pPr lvl="1"/>
            <a:r>
              <a:rPr lang="en-US" dirty="0"/>
              <a:t>Model is industrially useful in R&amp;D and manufacturing settings</a:t>
            </a:r>
          </a:p>
          <a:p>
            <a:pPr lvl="1"/>
            <a:r>
              <a:rPr lang="en-US" dirty="0"/>
              <a:t>Example raw data and equation derivation available as background in file</a:t>
            </a:r>
          </a:p>
        </p:txBody>
      </p:sp>
      <p:pic>
        <p:nvPicPr>
          <p:cNvPr id="4" name="Content Placeholder 7" descr="A roll of toilet paper&#10;&#10;Description automatically generated">
            <a:extLst>
              <a:ext uri="{FF2B5EF4-FFF2-40B4-BE49-F238E27FC236}">
                <a16:creationId xmlns:a16="http://schemas.microsoft.com/office/drawing/2014/main" id="{9E60C435-3239-AC70-F9BF-1ED14145B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9" y="4812949"/>
            <a:ext cx="1630185" cy="1630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E9365-0F03-6105-A208-31485CD12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4" y="3784741"/>
            <a:ext cx="8478079" cy="6983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023C8D4-CAD8-D52A-4CAB-4A4A322DB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08" y="1963463"/>
            <a:ext cx="2808390" cy="4444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1672B-F505-38C2-E17E-F55031B8B435}"/>
              </a:ext>
            </a:extLst>
          </p:cNvPr>
          <p:cNvSpPr txBox="1"/>
          <p:nvPr/>
        </p:nvSpPr>
        <p:spPr>
          <a:xfrm>
            <a:off x="9330352" y="1594131"/>
            <a:ext cx="280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 Lt" panose="02000506030000020004" pitchFamily="2" charset="77"/>
              </a:rPr>
              <a:t>Transformed/Linearized</a:t>
            </a:r>
            <a:endParaRPr lang="en-US" dirty="0">
              <a:latin typeface="Proxima Nova Lt" panose="02000506030000020004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33AE257-A224-C962-8062-3873C3672B7A}"/>
              </a:ext>
            </a:extLst>
          </p:cNvPr>
          <p:cNvSpPr/>
          <p:nvPr/>
        </p:nvSpPr>
        <p:spPr>
          <a:xfrm>
            <a:off x="2712720" y="4045373"/>
            <a:ext cx="589280" cy="21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 Lt" panose="02000506030000020004" pitchFamily="2" charset="77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EDD7D62-46A3-AFCD-6F6C-3BC79FE5F3DD}"/>
              </a:ext>
            </a:extLst>
          </p:cNvPr>
          <p:cNvSpPr/>
          <p:nvPr/>
        </p:nvSpPr>
        <p:spPr>
          <a:xfrm>
            <a:off x="6533809" y="4045373"/>
            <a:ext cx="589280" cy="212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xima Nova Lt" panose="02000506030000020004" pitchFamily="2" charset="77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8BEC954-E706-F412-5EA9-537F67EB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Shared under MIT Open-Source License - Copyright 2023 Data Delve Engineer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37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1045</Words>
  <Application>Microsoft Macintosh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Franklin Gothic Book</vt:lpstr>
      <vt:lpstr>Franklin Gothic Demi</vt:lpstr>
      <vt:lpstr>Gill Sans MT</vt:lpstr>
      <vt:lpstr>Menlo</vt:lpstr>
      <vt:lpstr>Proxima Nova Lt</vt:lpstr>
      <vt:lpstr>Wingdings 2</vt:lpstr>
      <vt:lpstr>DividendVTI</vt:lpstr>
      <vt:lpstr>Practical Python For Modelers  </vt:lpstr>
      <vt:lpstr>Workshop Leader Background: J.D. Landgrebe</vt:lpstr>
      <vt:lpstr>Motivations/Insights– Do these Resonate?</vt:lpstr>
      <vt:lpstr>Takeaways For You From these Workshops</vt:lpstr>
      <vt:lpstr>Nomenclature - Practical Definitions</vt:lpstr>
      <vt:lpstr>Keeping Track of A Project’s Files and Code</vt:lpstr>
      <vt:lpstr>Coding Architectures - Demos with proprietary client data</vt:lpstr>
      <vt:lpstr>Getting Started with Python Classes And Testing</vt:lpstr>
      <vt:lpstr>Example Model for Learning ”TuhDooP”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57</cp:revision>
  <dcterms:created xsi:type="dcterms:W3CDTF">2020-02-18T13:45:19Z</dcterms:created>
  <dcterms:modified xsi:type="dcterms:W3CDTF">2023-04-13T13:50:25Z</dcterms:modified>
</cp:coreProperties>
</file>