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5" r:id="rId4"/>
    <p:sldId id="266" r:id="rId5"/>
    <p:sldId id="261" r:id="rId6"/>
    <p:sldId id="262" r:id="rId7"/>
    <p:sldId id="263" r:id="rId8"/>
    <p:sldId id="258" r:id="rId9"/>
    <p:sldId id="259" r:id="rId10"/>
    <p:sldId id="260"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90"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8FAB-747E-4E89-B8AF-731653BFA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D2C1A-DA59-4A49-9C27-196A8717D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A48C0A-5E0B-4A78-8A86-D39059829EDE}"/>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5" name="Footer Placeholder 4">
            <a:extLst>
              <a:ext uri="{FF2B5EF4-FFF2-40B4-BE49-F238E27FC236}">
                <a16:creationId xmlns:a16="http://schemas.microsoft.com/office/drawing/2014/main" id="{D49C8C04-C089-4A89-9BDD-32771DA0B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E998-41D6-4C10-AE4B-4A25C9A052F6}"/>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274994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B3F-5D44-4925-9F5C-1F11B9458D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D9C2E-C4D1-4336-B1A5-9C4C413B63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4DE21-316F-47E5-86A6-45C453A3CED3}"/>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5" name="Footer Placeholder 4">
            <a:extLst>
              <a:ext uri="{FF2B5EF4-FFF2-40B4-BE49-F238E27FC236}">
                <a16:creationId xmlns:a16="http://schemas.microsoft.com/office/drawing/2014/main" id="{8040E382-3F8E-448B-A12E-70A941F58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79E41-6323-457C-AF00-4573336199D7}"/>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135434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41CF8D-5803-41E1-B510-790436DB46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DA8C19-BC7D-400B-A06F-FFA135E6B6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B3E8D-FE27-497E-AA6F-4051C66D8560}"/>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5" name="Footer Placeholder 4">
            <a:extLst>
              <a:ext uri="{FF2B5EF4-FFF2-40B4-BE49-F238E27FC236}">
                <a16:creationId xmlns:a16="http://schemas.microsoft.com/office/drawing/2014/main" id="{5C1DF7AF-D378-4848-8EE5-04C21D2E5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3D47F-4622-4B2C-823A-C6F56ECD799D}"/>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149058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D97C-06B1-430A-B22D-D540A4073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FCA68-E2CE-4D31-8F83-782628EAF5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73CBE-E777-4734-8149-3E085C695E1A}"/>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5" name="Footer Placeholder 4">
            <a:extLst>
              <a:ext uri="{FF2B5EF4-FFF2-40B4-BE49-F238E27FC236}">
                <a16:creationId xmlns:a16="http://schemas.microsoft.com/office/drawing/2014/main" id="{F4E88019-04F3-47DC-A949-48A190587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C0EA0-1DDE-46C0-9056-38224C582B36}"/>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184971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4227-92F3-4B2C-9A69-B4826F32B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62DDC4-548B-49E8-979B-44289749E0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B14B51-7F83-4D18-8533-31C0995057E8}"/>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5" name="Footer Placeholder 4">
            <a:extLst>
              <a:ext uri="{FF2B5EF4-FFF2-40B4-BE49-F238E27FC236}">
                <a16:creationId xmlns:a16="http://schemas.microsoft.com/office/drawing/2014/main" id="{B4BC18CB-E4CA-4F8E-BE7D-544694A28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924CC-1069-4F3A-BA84-F4E8E333CA1F}"/>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353548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6C4B-1569-47FF-BD19-62BD471303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71B905-D58E-46FF-AF04-4F29DE6EF6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EA7304-992B-4EF0-8C1F-DD8628BE3D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D153D1-02FE-4FA8-ADE4-CF14CBFB054D}"/>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6" name="Footer Placeholder 5">
            <a:extLst>
              <a:ext uri="{FF2B5EF4-FFF2-40B4-BE49-F238E27FC236}">
                <a16:creationId xmlns:a16="http://schemas.microsoft.com/office/drawing/2014/main" id="{CDC4D9DE-C722-4201-851E-1B3362FD0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DE6B2-B06D-4BF4-95C2-632504A5E154}"/>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143854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5BEC-7173-46BB-89C9-6E4281E42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C3D9A-245F-4A7E-B490-42C74E545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F829B-019A-4D77-A9CB-ADF247A7A1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A3C981-F7FE-419E-AB6F-0FA2C9B7E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EF6A8C-580B-4E28-B6EC-88D5E7C924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0A3245-E8EA-4345-B659-9E7EF0E17EB6}"/>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8" name="Footer Placeholder 7">
            <a:extLst>
              <a:ext uri="{FF2B5EF4-FFF2-40B4-BE49-F238E27FC236}">
                <a16:creationId xmlns:a16="http://schemas.microsoft.com/office/drawing/2014/main" id="{57BEC439-6751-4BB9-B0F2-B68E945419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F696A8-A61E-47D7-9116-C285762EAFCD}"/>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302697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3B34-5FF9-49B7-BD0A-1CEE3139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CB3E2C-4C8F-4A42-A4F4-06077D46A571}"/>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4" name="Footer Placeholder 3">
            <a:extLst>
              <a:ext uri="{FF2B5EF4-FFF2-40B4-BE49-F238E27FC236}">
                <a16:creationId xmlns:a16="http://schemas.microsoft.com/office/drawing/2014/main" id="{F625F778-C693-4ECC-ACED-CFA6F4E0D5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84BCD2-E819-4663-86D6-4064D44DA54B}"/>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248743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66D02-F4C3-4BB3-9FF6-D42687970185}"/>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3" name="Footer Placeholder 2">
            <a:extLst>
              <a:ext uri="{FF2B5EF4-FFF2-40B4-BE49-F238E27FC236}">
                <a16:creationId xmlns:a16="http://schemas.microsoft.com/office/drawing/2014/main" id="{5DCD6619-807D-4F00-A582-CE339CB67F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627D0C-BFB2-4BDA-9B79-E5AF348E5936}"/>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233838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FABE-668B-4937-82E9-A9E679118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9113C-DAB7-457A-98C7-C31349434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8BD961-F037-4EE4-AF62-508BE123C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506BD5-0F9C-42BD-A7AC-7B1D886A9417}"/>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6" name="Footer Placeholder 5">
            <a:extLst>
              <a:ext uri="{FF2B5EF4-FFF2-40B4-BE49-F238E27FC236}">
                <a16:creationId xmlns:a16="http://schemas.microsoft.com/office/drawing/2014/main" id="{3A92D7F4-74DC-4CFF-A32E-988C6F41E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6E617-9D71-4EFD-9177-7203F5149F07}"/>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251903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3846-98E9-4258-B6A1-FBE0332A3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F8BDC9-51DE-4B8B-8E3D-ABD702A99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AC6F96-5116-49E9-BCA6-C68F93258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36C0E9-F585-4EE4-A3E9-5ADBF2BA116F}"/>
              </a:ext>
            </a:extLst>
          </p:cNvPr>
          <p:cNvSpPr>
            <a:spLocks noGrp="1"/>
          </p:cNvSpPr>
          <p:nvPr>
            <p:ph type="dt" sz="half" idx="10"/>
          </p:nvPr>
        </p:nvSpPr>
        <p:spPr/>
        <p:txBody>
          <a:bodyPr/>
          <a:lstStyle/>
          <a:p>
            <a:fld id="{FEF577EC-9008-4B97-9D8E-4B86D59D25F8}" type="datetimeFigureOut">
              <a:rPr lang="en-US" smtClean="0"/>
              <a:t>7/10/2019</a:t>
            </a:fld>
            <a:endParaRPr lang="en-US"/>
          </a:p>
        </p:txBody>
      </p:sp>
      <p:sp>
        <p:nvSpPr>
          <p:cNvPr id="6" name="Footer Placeholder 5">
            <a:extLst>
              <a:ext uri="{FF2B5EF4-FFF2-40B4-BE49-F238E27FC236}">
                <a16:creationId xmlns:a16="http://schemas.microsoft.com/office/drawing/2014/main" id="{E824CE3B-CA20-46A1-9FEE-F93BBA8D5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A19D9-704C-4CE7-8AB7-341A2712E692}"/>
              </a:ext>
            </a:extLst>
          </p:cNvPr>
          <p:cNvSpPr>
            <a:spLocks noGrp="1"/>
          </p:cNvSpPr>
          <p:nvPr>
            <p:ph type="sldNum" sz="quarter" idx="12"/>
          </p:nvPr>
        </p:nvSpPr>
        <p:spPr/>
        <p:txBody>
          <a:bodyPr/>
          <a:lstStyle/>
          <a:p>
            <a:fld id="{539A4463-0C7B-41F5-A44B-90EF56B887E0}" type="slidenum">
              <a:rPr lang="en-US" smtClean="0"/>
              <a:t>‹#›</a:t>
            </a:fld>
            <a:endParaRPr lang="en-US"/>
          </a:p>
        </p:txBody>
      </p:sp>
    </p:spTree>
    <p:extLst>
      <p:ext uri="{BB962C8B-B14F-4D97-AF65-F5344CB8AC3E}">
        <p14:creationId xmlns:p14="http://schemas.microsoft.com/office/powerpoint/2010/main" val="288065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ACA13-1F3B-4DCA-8EF6-23EE58CEF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206764-C5F0-45D0-AEAD-6A740DAC8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682D4-8A7B-4A67-9870-078EFC4989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577EC-9008-4B97-9D8E-4B86D59D25F8}" type="datetimeFigureOut">
              <a:rPr lang="en-US" smtClean="0"/>
              <a:t>7/10/2019</a:t>
            </a:fld>
            <a:endParaRPr lang="en-US"/>
          </a:p>
        </p:txBody>
      </p:sp>
      <p:sp>
        <p:nvSpPr>
          <p:cNvPr id="5" name="Footer Placeholder 4">
            <a:extLst>
              <a:ext uri="{FF2B5EF4-FFF2-40B4-BE49-F238E27FC236}">
                <a16:creationId xmlns:a16="http://schemas.microsoft.com/office/drawing/2014/main" id="{B4573338-72C3-4C2D-B9B5-775064418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552F2-FB15-4B7D-88FD-92166580B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A4463-0C7B-41F5-A44B-90EF56B887E0}" type="slidenum">
              <a:rPr lang="en-US" smtClean="0"/>
              <a:t>‹#›</a:t>
            </a:fld>
            <a:endParaRPr lang="en-US"/>
          </a:p>
        </p:txBody>
      </p:sp>
    </p:spTree>
    <p:extLst>
      <p:ext uri="{BB962C8B-B14F-4D97-AF65-F5344CB8AC3E}">
        <p14:creationId xmlns:p14="http://schemas.microsoft.com/office/powerpoint/2010/main" val="1262048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17.png"/><Relationship Id="rId5" Type="http://schemas.openxmlformats.org/officeDocument/2006/relationships/image" Target="../media/image25.PNG"/><Relationship Id="rId10" Type="http://schemas.openxmlformats.org/officeDocument/2006/relationships/image" Target="../media/image12.PNG"/><Relationship Id="rId4" Type="http://schemas.openxmlformats.org/officeDocument/2006/relationships/image" Target="../media/image24.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2191-E5F4-4B7D-A8D9-7FCF43DEA742}"/>
              </a:ext>
            </a:extLst>
          </p:cNvPr>
          <p:cNvSpPr>
            <a:spLocks noGrp="1"/>
          </p:cNvSpPr>
          <p:nvPr>
            <p:ph type="ctrTitle"/>
          </p:nvPr>
        </p:nvSpPr>
        <p:spPr>
          <a:xfrm>
            <a:off x="1714500" y="3667918"/>
            <a:ext cx="8229600" cy="1666082"/>
          </a:xfrm>
        </p:spPr>
        <p:txBody>
          <a:bodyPr>
            <a:normAutofit/>
          </a:bodyPr>
          <a:lstStyle/>
          <a:p>
            <a:r>
              <a:rPr lang="en-US" sz="4400" dirty="0"/>
              <a:t>BOM Workflow Instructions</a:t>
            </a:r>
            <a:br>
              <a:rPr lang="en-US" dirty="0"/>
            </a:br>
            <a:endParaRPr lang="en-US" dirty="0"/>
          </a:p>
        </p:txBody>
      </p:sp>
      <p:pic>
        <p:nvPicPr>
          <p:cNvPr id="5" name="Picture 4">
            <a:extLst>
              <a:ext uri="{FF2B5EF4-FFF2-40B4-BE49-F238E27FC236}">
                <a16:creationId xmlns:a16="http://schemas.microsoft.com/office/drawing/2014/main" id="{A006F9B0-04DB-433F-BB6F-FF8771C70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52400"/>
            <a:ext cx="8229600" cy="3657600"/>
          </a:xfrm>
          <a:prstGeom prst="rect">
            <a:avLst/>
          </a:prstGeom>
        </p:spPr>
      </p:pic>
    </p:spTree>
    <p:extLst>
      <p:ext uri="{BB962C8B-B14F-4D97-AF65-F5344CB8AC3E}">
        <p14:creationId xmlns:p14="http://schemas.microsoft.com/office/powerpoint/2010/main" val="2242314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A396AE-FA99-41A3-84F0-0488FBA90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722" y="1004564"/>
            <a:ext cx="9535856" cy="4639322"/>
          </a:xfrm>
          <a:prstGeom prst="rect">
            <a:avLst/>
          </a:prstGeom>
        </p:spPr>
      </p:pic>
      <p:sp>
        <p:nvSpPr>
          <p:cNvPr id="4" name="Rectangle 3">
            <a:extLst>
              <a:ext uri="{FF2B5EF4-FFF2-40B4-BE49-F238E27FC236}">
                <a16:creationId xmlns:a16="http://schemas.microsoft.com/office/drawing/2014/main" id="{60626E64-CC16-4A94-8C3C-F90A2CEC0808}"/>
              </a:ext>
            </a:extLst>
          </p:cNvPr>
          <p:cNvSpPr/>
          <p:nvPr/>
        </p:nvSpPr>
        <p:spPr>
          <a:xfrm>
            <a:off x="1194722" y="3714750"/>
            <a:ext cx="8177878" cy="180975"/>
          </a:xfrm>
          <a:prstGeom prst="rect">
            <a:avLst/>
          </a:prstGeom>
          <a:noFill/>
          <a:ln w="9525" cap="flat" cmpd="sng" algn="ctr">
            <a:solidFill>
              <a:schemeClr val="dk1"/>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F8606C9-DFF7-4856-AE10-0A7678546FD0}"/>
              </a:ext>
            </a:extLst>
          </p:cNvPr>
          <p:cNvSpPr txBox="1"/>
          <p:nvPr/>
        </p:nvSpPr>
        <p:spPr>
          <a:xfrm>
            <a:off x="1194722" y="475829"/>
            <a:ext cx="2127505" cy="369332"/>
          </a:xfrm>
          <a:prstGeom prst="rect">
            <a:avLst/>
          </a:prstGeom>
          <a:noFill/>
        </p:spPr>
        <p:txBody>
          <a:bodyPr wrap="none" rtlCol="0">
            <a:spAutoFit/>
          </a:bodyPr>
          <a:lstStyle/>
          <a:p>
            <a:r>
              <a:rPr lang="en-US" dirty="0">
                <a:latin typeface="+mj-lt"/>
                <a:ea typeface="+mj-ea"/>
                <a:cs typeface="+mj-cs"/>
              </a:rPr>
              <a:t>Properties continued</a:t>
            </a:r>
          </a:p>
        </p:txBody>
      </p:sp>
      <p:sp>
        <p:nvSpPr>
          <p:cNvPr id="10" name="Arrow: Left 9">
            <a:extLst>
              <a:ext uri="{FF2B5EF4-FFF2-40B4-BE49-F238E27FC236}">
                <a16:creationId xmlns:a16="http://schemas.microsoft.com/office/drawing/2014/main" id="{A163C9FF-2568-4E9F-AC43-6F5DC8440533}"/>
              </a:ext>
            </a:extLst>
          </p:cNvPr>
          <p:cNvSpPr/>
          <p:nvPr/>
        </p:nvSpPr>
        <p:spPr>
          <a:xfrm>
            <a:off x="9229725" y="3714750"/>
            <a:ext cx="476250" cy="180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3D64BD4-61E9-41D7-A22E-8195545C386C}"/>
              </a:ext>
            </a:extLst>
          </p:cNvPr>
          <p:cNvSpPr txBox="1"/>
          <p:nvPr/>
        </p:nvSpPr>
        <p:spPr>
          <a:xfrm>
            <a:off x="9749503" y="3629024"/>
            <a:ext cx="2066925" cy="1477328"/>
          </a:xfrm>
          <a:prstGeom prst="rect">
            <a:avLst/>
          </a:prstGeom>
          <a:noFill/>
        </p:spPr>
        <p:txBody>
          <a:bodyPr wrap="square" rtlCol="0">
            <a:spAutoFit/>
          </a:bodyPr>
          <a:lstStyle/>
          <a:p>
            <a:r>
              <a:rPr lang="en-US" dirty="0"/>
              <a:t>Right Click here, then select “Customize views” to add these properties.</a:t>
            </a:r>
          </a:p>
        </p:txBody>
      </p:sp>
      <p:sp>
        <p:nvSpPr>
          <p:cNvPr id="12" name="TextBox 11">
            <a:extLst>
              <a:ext uri="{FF2B5EF4-FFF2-40B4-BE49-F238E27FC236}">
                <a16:creationId xmlns:a16="http://schemas.microsoft.com/office/drawing/2014/main" id="{88CD6C2E-346B-410C-AADC-2E875B78EEE9}"/>
              </a:ext>
            </a:extLst>
          </p:cNvPr>
          <p:cNvSpPr txBox="1"/>
          <p:nvPr/>
        </p:nvSpPr>
        <p:spPr>
          <a:xfrm>
            <a:off x="91181" y="106497"/>
            <a:ext cx="737493" cy="369332"/>
          </a:xfrm>
          <a:prstGeom prst="rect">
            <a:avLst/>
          </a:prstGeom>
          <a:noFill/>
        </p:spPr>
        <p:txBody>
          <a:bodyPr wrap="square" rtlCol="0">
            <a:spAutoFit/>
          </a:bodyPr>
          <a:lstStyle/>
          <a:p>
            <a:r>
              <a:rPr lang="en-US" dirty="0">
                <a:solidFill>
                  <a:schemeClr val="bg1">
                    <a:lumMod val="50000"/>
                  </a:schemeClr>
                </a:solidFill>
              </a:rPr>
              <a:t>Vault</a:t>
            </a:r>
          </a:p>
        </p:txBody>
      </p:sp>
    </p:spTree>
    <p:extLst>
      <p:ext uri="{BB962C8B-B14F-4D97-AF65-F5344CB8AC3E}">
        <p14:creationId xmlns:p14="http://schemas.microsoft.com/office/powerpoint/2010/main" val="385757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2257-4BE8-473E-B6C4-1A8740C14D80}"/>
              </a:ext>
            </a:extLst>
          </p:cNvPr>
          <p:cNvSpPr>
            <a:spLocks noGrp="1"/>
          </p:cNvSpPr>
          <p:nvPr>
            <p:ph type="ctrTitle"/>
          </p:nvPr>
        </p:nvSpPr>
        <p:spPr>
          <a:xfrm>
            <a:off x="33058" y="113016"/>
            <a:ext cx="3191459" cy="297111"/>
          </a:xfrm>
        </p:spPr>
        <p:txBody>
          <a:bodyPr>
            <a:noAutofit/>
          </a:bodyPr>
          <a:lstStyle/>
          <a:p>
            <a:r>
              <a:rPr lang="en-US" sz="1600" b="1" dirty="0"/>
              <a:t>Vault BOM Creation Workflow</a:t>
            </a:r>
          </a:p>
        </p:txBody>
      </p:sp>
      <p:sp>
        <p:nvSpPr>
          <p:cNvPr id="17" name="Flowchart: Process 16">
            <a:extLst>
              <a:ext uri="{FF2B5EF4-FFF2-40B4-BE49-F238E27FC236}">
                <a16:creationId xmlns:a16="http://schemas.microsoft.com/office/drawing/2014/main" id="{553EFF77-26AD-4143-911E-D86E451DDF17}"/>
              </a:ext>
            </a:extLst>
          </p:cNvPr>
          <p:cNvSpPr/>
          <p:nvPr/>
        </p:nvSpPr>
        <p:spPr>
          <a:xfrm>
            <a:off x="470876" y="2938401"/>
            <a:ext cx="1296780" cy="4821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Create Job Folder</a:t>
            </a:r>
          </a:p>
        </p:txBody>
      </p:sp>
      <p:sp>
        <p:nvSpPr>
          <p:cNvPr id="22" name="Flowchart: Process 21">
            <a:extLst>
              <a:ext uri="{FF2B5EF4-FFF2-40B4-BE49-F238E27FC236}">
                <a16:creationId xmlns:a16="http://schemas.microsoft.com/office/drawing/2014/main" id="{F79A6514-FF70-42F0-8BF9-9CF426778024}"/>
              </a:ext>
            </a:extLst>
          </p:cNvPr>
          <p:cNvSpPr/>
          <p:nvPr/>
        </p:nvSpPr>
        <p:spPr>
          <a:xfrm>
            <a:off x="485941" y="1789685"/>
            <a:ext cx="1296780" cy="6658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&gt; Project Explorer</a:t>
            </a:r>
          </a:p>
          <a:p>
            <a:r>
              <a:rPr lang="en-US" sz="900" dirty="0"/>
              <a:t>   &gt; Designs</a:t>
            </a:r>
          </a:p>
          <a:p>
            <a:r>
              <a:rPr lang="en-US" sz="900" dirty="0"/>
              <a:t>      &gt; Job Number</a:t>
            </a:r>
          </a:p>
        </p:txBody>
      </p:sp>
      <p:cxnSp>
        <p:nvCxnSpPr>
          <p:cNvPr id="24" name="Straight Arrow Connector 23">
            <a:extLst>
              <a:ext uri="{FF2B5EF4-FFF2-40B4-BE49-F238E27FC236}">
                <a16:creationId xmlns:a16="http://schemas.microsoft.com/office/drawing/2014/main" id="{2EE215DB-F523-4D58-B0AB-E9D14E0159BC}"/>
              </a:ext>
            </a:extLst>
          </p:cNvPr>
          <p:cNvCxnSpPr>
            <a:cxnSpLocks/>
          </p:cNvCxnSpPr>
          <p:nvPr/>
        </p:nvCxnSpPr>
        <p:spPr>
          <a:xfrm>
            <a:off x="1119266" y="1318033"/>
            <a:ext cx="0" cy="3507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BBC924C-5BEE-4D02-9B93-986EFB01320F}"/>
              </a:ext>
            </a:extLst>
          </p:cNvPr>
          <p:cNvCxnSpPr>
            <a:cxnSpLocks/>
            <a:stCxn id="45" idx="3"/>
            <a:endCxn id="29" idx="1"/>
          </p:cNvCxnSpPr>
          <p:nvPr/>
        </p:nvCxnSpPr>
        <p:spPr>
          <a:xfrm flipV="1">
            <a:off x="5721725" y="876151"/>
            <a:ext cx="2682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98EBD70-560F-4C6A-A957-197BA8BECE8E}"/>
              </a:ext>
            </a:extLst>
          </p:cNvPr>
          <p:cNvCxnSpPr>
            <a:cxnSpLocks/>
            <a:stCxn id="32" idx="3"/>
            <a:endCxn id="55" idx="1"/>
          </p:cNvCxnSpPr>
          <p:nvPr/>
        </p:nvCxnSpPr>
        <p:spPr>
          <a:xfrm>
            <a:off x="1894291" y="869493"/>
            <a:ext cx="570267" cy="6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71E27CB-080D-41FA-B5B4-9962B4A2F248}"/>
              </a:ext>
            </a:extLst>
          </p:cNvPr>
          <p:cNvCxnSpPr>
            <a:cxnSpLocks/>
            <a:stCxn id="115" idx="3"/>
            <a:endCxn id="207" idx="1"/>
          </p:cNvCxnSpPr>
          <p:nvPr/>
        </p:nvCxnSpPr>
        <p:spPr>
          <a:xfrm flipV="1">
            <a:off x="9786026" y="3526944"/>
            <a:ext cx="2751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Flowchart: Decision 31">
            <a:extLst>
              <a:ext uri="{FF2B5EF4-FFF2-40B4-BE49-F238E27FC236}">
                <a16:creationId xmlns:a16="http://schemas.microsoft.com/office/drawing/2014/main" id="{AE838D7B-15A2-4D1A-AFB8-9D3B831EEA2A}"/>
              </a:ext>
            </a:extLst>
          </p:cNvPr>
          <p:cNvSpPr/>
          <p:nvPr/>
        </p:nvSpPr>
        <p:spPr>
          <a:xfrm>
            <a:off x="374371" y="420952"/>
            <a:ext cx="1519920" cy="89708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t>Job</a:t>
            </a:r>
            <a:r>
              <a:rPr lang="en-US" sz="1050" dirty="0"/>
              <a:t> </a:t>
            </a:r>
            <a:r>
              <a:rPr lang="en-US" sz="900" dirty="0"/>
              <a:t>Folder</a:t>
            </a:r>
            <a:r>
              <a:rPr lang="en-US" sz="800" dirty="0"/>
              <a:t> </a:t>
            </a:r>
            <a:r>
              <a:rPr lang="en-US" sz="900" dirty="0"/>
              <a:t>Created?</a:t>
            </a:r>
            <a:endParaRPr lang="en-US" sz="1050" dirty="0"/>
          </a:p>
        </p:txBody>
      </p:sp>
      <p:sp>
        <p:nvSpPr>
          <p:cNvPr id="34" name="TextBox 33">
            <a:extLst>
              <a:ext uri="{FF2B5EF4-FFF2-40B4-BE49-F238E27FC236}">
                <a16:creationId xmlns:a16="http://schemas.microsoft.com/office/drawing/2014/main" id="{902E8B3E-5FAC-4E21-8EA9-214CCF073CF9}"/>
              </a:ext>
            </a:extLst>
          </p:cNvPr>
          <p:cNvSpPr txBox="1"/>
          <p:nvPr/>
        </p:nvSpPr>
        <p:spPr>
          <a:xfrm>
            <a:off x="3915780" y="628430"/>
            <a:ext cx="457200" cy="246221"/>
          </a:xfrm>
          <a:prstGeom prst="rect">
            <a:avLst/>
          </a:prstGeom>
          <a:noFill/>
        </p:spPr>
        <p:txBody>
          <a:bodyPr wrap="square" rtlCol="0">
            <a:spAutoFit/>
          </a:bodyPr>
          <a:lstStyle/>
          <a:p>
            <a:pPr algn="ctr"/>
            <a:r>
              <a:rPr lang="en-US" sz="1000" dirty="0"/>
              <a:t>Yes</a:t>
            </a:r>
            <a:endParaRPr lang="en-US" sz="1100" dirty="0"/>
          </a:p>
        </p:txBody>
      </p:sp>
      <p:sp>
        <p:nvSpPr>
          <p:cNvPr id="36" name="TextBox 35">
            <a:extLst>
              <a:ext uri="{FF2B5EF4-FFF2-40B4-BE49-F238E27FC236}">
                <a16:creationId xmlns:a16="http://schemas.microsoft.com/office/drawing/2014/main" id="{89136A1D-DFEF-45C0-BC5C-DE482CB2BD44}"/>
              </a:ext>
            </a:extLst>
          </p:cNvPr>
          <p:cNvSpPr txBox="1"/>
          <p:nvPr/>
        </p:nvSpPr>
        <p:spPr>
          <a:xfrm>
            <a:off x="1105977" y="1397012"/>
            <a:ext cx="363224" cy="246221"/>
          </a:xfrm>
          <a:prstGeom prst="rect">
            <a:avLst/>
          </a:prstGeom>
          <a:noFill/>
        </p:spPr>
        <p:txBody>
          <a:bodyPr wrap="square" rtlCol="0">
            <a:spAutoFit/>
          </a:bodyPr>
          <a:lstStyle/>
          <a:p>
            <a:r>
              <a:rPr lang="en-US" sz="1000" dirty="0"/>
              <a:t>No</a:t>
            </a:r>
          </a:p>
        </p:txBody>
      </p:sp>
      <p:cxnSp>
        <p:nvCxnSpPr>
          <p:cNvPr id="37" name="Straight Arrow Connector 36">
            <a:extLst>
              <a:ext uri="{FF2B5EF4-FFF2-40B4-BE49-F238E27FC236}">
                <a16:creationId xmlns:a16="http://schemas.microsoft.com/office/drawing/2014/main" id="{879414AD-3B76-45B1-B83B-8229FE0A1B35}"/>
              </a:ext>
            </a:extLst>
          </p:cNvPr>
          <p:cNvCxnSpPr>
            <a:cxnSpLocks/>
            <a:stCxn id="22" idx="2"/>
            <a:endCxn id="103" idx="0"/>
          </p:cNvCxnSpPr>
          <p:nvPr/>
        </p:nvCxnSpPr>
        <p:spPr>
          <a:xfrm flipH="1">
            <a:off x="1134330" y="2455525"/>
            <a:ext cx="1" cy="31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Flowchart: Terminator 37">
            <a:extLst>
              <a:ext uri="{FF2B5EF4-FFF2-40B4-BE49-F238E27FC236}">
                <a16:creationId xmlns:a16="http://schemas.microsoft.com/office/drawing/2014/main" id="{E2AE10A9-850A-45F4-93F5-274BEA59926A}"/>
              </a:ext>
            </a:extLst>
          </p:cNvPr>
          <p:cNvSpPr/>
          <p:nvPr/>
        </p:nvSpPr>
        <p:spPr>
          <a:xfrm>
            <a:off x="470875" y="3903421"/>
            <a:ext cx="1311845" cy="53421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Create BOM Folder</a:t>
            </a:r>
            <a:endParaRPr lang="en-US" sz="1200" dirty="0"/>
          </a:p>
        </p:txBody>
      </p:sp>
      <p:cxnSp>
        <p:nvCxnSpPr>
          <p:cNvPr id="44" name="Straight Arrow Connector 43">
            <a:extLst>
              <a:ext uri="{FF2B5EF4-FFF2-40B4-BE49-F238E27FC236}">
                <a16:creationId xmlns:a16="http://schemas.microsoft.com/office/drawing/2014/main" id="{DC7492F5-577F-49FB-917B-437E9E3B7B88}"/>
              </a:ext>
            </a:extLst>
          </p:cNvPr>
          <p:cNvCxnSpPr>
            <a:cxnSpLocks/>
            <a:stCxn id="372" idx="3"/>
            <a:endCxn id="106" idx="1"/>
          </p:cNvCxnSpPr>
          <p:nvPr/>
        </p:nvCxnSpPr>
        <p:spPr>
          <a:xfrm>
            <a:off x="9735271" y="1973191"/>
            <a:ext cx="325858" cy="113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Flowchart: Process 44">
            <a:extLst>
              <a:ext uri="{FF2B5EF4-FFF2-40B4-BE49-F238E27FC236}">
                <a16:creationId xmlns:a16="http://schemas.microsoft.com/office/drawing/2014/main" id="{BEFCE216-0409-4722-8C5C-9219D31F673E}"/>
              </a:ext>
            </a:extLst>
          </p:cNvPr>
          <p:cNvSpPr/>
          <p:nvPr/>
        </p:nvSpPr>
        <p:spPr>
          <a:xfrm>
            <a:off x="4424945" y="556963"/>
            <a:ext cx="1296780" cy="6383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&gt; Project Explorer</a:t>
            </a:r>
          </a:p>
          <a:p>
            <a:r>
              <a:rPr lang="en-US" sz="900" dirty="0"/>
              <a:t>   &gt; Designs</a:t>
            </a:r>
          </a:p>
          <a:p>
            <a:r>
              <a:rPr lang="en-US" sz="900" dirty="0"/>
              <a:t>      </a:t>
            </a:r>
            <a:r>
              <a:rPr lang="en-US" sz="900"/>
              <a:t>&gt; Templates</a:t>
            </a:r>
            <a:endParaRPr lang="en-US" sz="900" dirty="0"/>
          </a:p>
        </p:txBody>
      </p:sp>
      <p:cxnSp>
        <p:nvCxnSpPr>
          <p:cNvPr id="46" name="Straight Arrow Connector 45">
            <a:extLst>
              <a:ext uri="{FF2B5EF4-FFF2-40B4-BE49-F238E27FC236}">
                <a16:creationId xmlns:a16="http://schemas.microsoft.com/office/drawing/2014/main" id="{709C6AC7-9DFA-4771-9852-BB5F7CEC2B76}"/>
              </a:ext>
            </a:extLst>
          </p:cNvPr>
          <p:cNvCxnSpPr>
            <a:cxnSpLocks/>
            <a:stCxn id="39" idx="3"/>
            <a:endCxn id="372" idx="1"/>
          </p:cNvCxnSpPr>
          <p:nvPr/>
        </p:nvCxnSpPr>
        <p:spPr>
          <a:xfrm>
            <a:off x="7604077" y="1973191"/>
            <a:ext cx="2836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F72FA09-E316-46CC-918F-40519DF2FABF}"/>
              </a:ext>
            </a:extLst>
          </p:cNvPr>
          <p:cNvCxnSpPr>
            <a:cxnSpLocks/>
            <a:stCxn id="17" idx="2"/>
            <a:endCxn id="109" idx="0"/>
          </p:cNvCxnSpPr>
          <p:nvPr/>
        </p:nvCxnSpPr>
        <p:spPr>
          <a:xfrm>
            <a:off x="1119266" y="3420545"/>
            <a:ext cx="3766" cy="308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Flowchart: Decision 54">
            <a:extLst>
              <a:ext uri="{FF2B5EF4-FFF2-40B4-BE49-F238E27FC236}">
                <a16:creationId xmlns:a16="http://schemas.microsoft.com/office/drawing/2014/main" id="{7E5AC569-59CC-48A6-B52A-E5223C325D6A}"/>
              </a:ext>
            </a:extLst>
          </p:cNvPr>
          <p:cNvSpPr/>
          <p:nvPr/>
        </p:nvSpPr>
        <p:spPr>
          <a:xfrm>
            <a:off x="2464558" y="427611"/>
            <a:ext cx="1519920" cy="89708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t>BOM</a:t>
            </a:r>
            <a:r>
              <a:rPr lang="en-US" sz="1050" dirty="0"/>
              <a:t> </a:t>
            </a:r>
            <a:r>
              <a:rPr lang="en-US" sz="900" dirty="0"/>
              <a:t>Folder</a:t>
            </a:r>
            <a:r>
              <a:rPr lang="en-US" sz="800" dirty="0"/>
              <a:t> </a:t>
            </a:r>
            <a:r>
              <a:rPr lang="en-US" sz="900" dirty="0"/>
              <a:t>Created?</a:t>
            </a:r>
            <a:endParaRPr lang="en-US" sz="1050" dirty="0"/>
          </a:p>
        </p:txBody>
      </p:sp>
      <p:sp>
        <p:nvSpPr>
          <p:cNvPr id="57" name="TextBox 56">
            <a:extLst>
              <a:ext uri="{FF2B5EF4-FFF2-40B4-BE49-F238E27FC236}">
                <a16:creationId xmlns:a16="http://schemas.microsoft.com/office/drawing/2014/main" id="{50CB8193-7E9F-46CE-B874-7985BFE183F0}"/>
              </a:ext>
            </a:extLst>
          </p:cNvPr>
          <p:cNvSpPr txBox="1"/>
          <p:nvPr/>
        </p:nvSpPr>
        <p:spPr>
          <a:xfrm>
            <a:off x="1902993" y="647415"/>
            <a:ext cx="457200" cy="246221"/>
          </a:xfrm>
          <a:prstGeom prst="rect">
            <a:avLst/>
          </a:prstGeom>
          <a:noFill/>
        </p:spPr>
        <p:txBody>
          <a:bodyPr wrap="square" rtlCol="0">
            <a:spAutoFit/>
          </a:bodyPr>
          <a:lstStyle/>
          <a:p>
            <a:pPr algn="ctr"/>
            <a:r>
              <a:rPr lang="en-US" sz="1000" dirty="0"/>
              <a:t>Yes</a:t>
            </a:r>
            <a:endParaRPr lang="en-US" sz="1100" dirty="0"/>
          </a:p>
        </p:txBody>
      </p:sp>
      <p:cxnSp>
        <p:nvCxnSpPr>
          <p:cNvPr id="59" name="Straight Arrow Connector 58">
            <a:extLst>
              <a:ext uri="{FF2B5EF4-FFF2-40B4-BE49-F238E27FC236}">
                <a16:creationId xmlns:a16="http://schemas.microsoft.com/office/drawing/2014/main" id="{1E22493B-6A16-49B2-BC56-E05390DABF37}"/>
              </a:ext>
            </a:extLst>
          </p:cNvPr>
          <p:cNvCxnSpPr>
            <a:cxnSpLocks/>
            <a:stCxn id="55" idx="3"/>
            <a:endCxn id="45" idx="1"/>
          </p:cNvCxnSpPr>
          <p:nvPr/>
        </p:nvCxnSpPr>
        <p:spPr>
          <a:xfrm>
            <a:off x="3984478" y="876152"/>
            <a:ext cx="4404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C6ED9626-01E4-43E8-BAAF-73B548324A26}"/>
              </a:ext>
            </a:extLst>
          </p:cNvPr>
          <p:cNvSpPr txBox="1"/>
          <p:nvPr/>
        </p:nvSpPr>
        <p:spPr>
          <a:xfrm>
            <a:off x="3237108" y="1392348"/>
            <a:ext cx="363224" cy="246221"/>
          </a:xfrm>
          <a:prstGeom prst="rect">
            <a:avLst/>
          </a:prstGeom>
          <a:noFill/>
        </p:spPr>
        <p:txBody>
          <a:bodyPr wrap="square" rtlCol="0">
            <a:spAutoFit/>
          </a:bodyPr>
          <a:lstStyle/>
          <a:p>
            <a:r>
              <a:rPr lang="en-US" sz="1000" dirty="0"/>
              <a:t>No</a:t>
            </a:r>
            <a:endParaRPr lang="en-US" sz="1100" dirty="0"/>
          </a:p>
        </p:txBody>
      </p:sp>
      <p:sp>
        <p:nvSpPr>
          <p:cNvPr id="66" name="Flowchart: Process 65">
            <a:extLst>
              <a:ext uri="{FF2B5EF4-FFF2-40B4-BE49-F238E27FC236}">
                <a16:creationId xmlns:a16="http://schemas.microsoft.com/office/drawing/2014/main" id="{A7480529-1809-4F92-A13E-A36CA1D678FE}"/>
              </a:ext>
            </a:extLst>
          </p:cNvPr>
          <p:cNvSpPr/>
          <p:nvPr/>
        </p:nvSpPr>
        <p:spPr>
          <a:xfrm>
            <a:off x="7999228" y="536102"/>
            <a:ext cx="1296780" cy="6802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&gt; Project Explorer</a:t>
            </a:r>
          </a:p>
          <a:p>
            <a:r>
              <a:rPr lang="en-US" sz="900" dirty="0"/>
              <a:t>   &gt; Designs</a:t>
            </a:r>
          </a:p>
          <a:p>
            <a:r>
              <a:rPr lang="en-US" sz="900" dirty="0"/>
              <a:t>      &gt; Job Number</a:t>
            </a:r>
          </a:p>
          <a:p>
            <a:r>
              <a:rPr lang="en-US" sz="900" dirty="0"/>
              <a:t>         &gt; BOM </a:t>
            </a:r>
            <a:r>
              <a:rPr lang="en-US" sz="900" i="1" dirty="0"/>
              <a:t>Folder</a:t>
            </a:r>
            <a:endParaRPr lang="en-US" sz="900" dirty="0"/>
          </a:p>
        </p:txBody>
      </p:sp>
      <p:cxnSp>
        <p:nvCxnSpPr>
          <p:cNvPr id="67" name="Straight Arrow Connector 66">
            <a:extLst>
              <a:ext uri="{FF2B5EF4-FFF2-40B4-BE49-F238E27FC236}">
                <a16:creationId xmlns:a16="http://schemas.microsoft.com/office/drawing/2014/main" id="{0A0BEAD6-0B08-48D8-9650-E318025617E8}"/>
              </a:ext>
            </a:extLst>
          </p:cNvPr>
          <p:cNvCxnSpPr>
            <a:cxnSpLocks/>
            <a:stCxn id="29" idx="3"/>
            <a:endCxn id="66" idx="1"/>
          </p:cNvCxnSpPr>
          <p:nvPr/>
        </p:nvCxnSpPr>
        <p:spPr>
          <a:xfrm>
            <a:off x="7764008" y="876151"/>
            <a:ext cx="235220" cy="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E9B67E61-B552-4D66-B68D-130DD0EE5514}"/>
              </a:ext>
            </a:extLst>
          </p:cNvPr>
          <p:cNvCxnSpPr>
            <a:cxnSpLocks/>
            <a:stCxn id="66" idx="3"/>
            <a:endCxn id="261" idx="1"/>
          </p:cNvCxnSpPr>
          <p:nvPr/>
        </p:nvCxnSpPr>
        <p:spPr>
          <a:xfrm flipV="1">
            <a:off x="9296008" y="874198"/>
            <a:ext cx="354227" cy="2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Connector: Elbow 94">
            <a:extLst>
              <a:ext uri="{FF2B5EF4-FFF2-40B4-BE49-F238E27FC236}">
                <a16:creationId xmlns:a16="http://schemas.microsoft.com/office/drawing/2014/main" id="{A322AC51-7C20-454E-971F-319D13CC0A68}"/>
              </a:ext>
            </a:extLst>
          </p:cNvPr>
          <p:cNvCxnSpPr>
            <a:cxnSpLocks/>
            <a:stCxn id="261" idx="2"/>
            <a:endCxn id="39" idx="0"/>
          </p:cNvCxnSpPr>
          <p:nvPr/>
        </p:nvCxnSpPr>
        <p:spPr>
          <a:xfrm rot="5400000">
            <a:off x="8477433" y="-644860"/>
            <a:ext cx="459390" cy="40536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15" name="Flowchart: Process 114">
            <a:extLst>
              <a:ext uri="{FF2B5EF4-FFF2-40B4-BE49-F238E27FC236}">
                <a16:creationId xmlns:a16="http://schemas.microsoft.com/office/drawing/2014/main" id="{53B8B6EB-8225-435F-8993-4FBB0BFB40D3}"/>
              </a:ext>
            </a:extLst>
          </p:cNvPr>
          <p:cNvSpPr/>
          <p:nvPr/>
        </p:nvSpPr>
        <p:spPr>
          <a:xfrm>
            <a:off x="7524895" y="2980060"/>
            <a:ext cx="2261131" cy="109376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Enter File Number As:</a:t>
            </a:r>
          </a:p>
          <a:p>
            <a:r>
              <a:rPr lang="en-US" sz="900" b="1" u="sng" dirty="0">
                <a:solidFill>
                  <a:schemeClr val="bg1"/>
                </a:solidFill>
              </a:rPr>
              <a:t>SM JOB NO.</a:t>
            </a:r>
            <a:r>
              <a:rPr lang="en-US" sz="900" b="1" dirty="0">
                <a:solidFill>
                  <a:schemeClr val="bg1"/>
                </a:solidFill>
              </a:rPr>
              <a:t>  -  </a:t>
            </a:r>
            <a:r>
              <a:rPr lang="en-US" sz="900" b="1" u="sng" dirty="0">
                <a:solidFill>
                  <a:schemeClr val="bg1"/>
                </a:solidFill>
              </a:rPr>
              <a:t>UNIT SUFFIX </a:t>
            </a:r>
            <a:r>
              <a:rPr lang="en-US" sz="1050" b="1" dirty="0">
                <a:solidFill>
                  <a:schemeClr val="bg1"/>
                </a:solidFill>
              </a:rPr>
              <a:t>-</a:t>
            </a:r>
            <a:r>
              <a:rPr lang="en-US" sz="900" b="1" dirty="0">
                <a:solidFill>
                  <a:schemeClr val="bg1"/>
                </a:solidFill>
              </a:rPr>
              <a:t>  </a:t>
            </a:r>
            <a:r>
              <a:rPr lang="en-US" sz="900" b="1" u="sng" dirty="0">
                <a:solidFill>
                  <a:schemeClr val="bg1"/>
                </a:solidFill>
              </a:rPr>
              <a:t>DEPT</a:t>
            </a:r>
            <a:r>
              <a:rPr lang="en-US" sz="900" b="1" dirty="0">
                <a:solidFill>
                  <a:schemeClr val="bg1"/>
                </a:solidFill>
              </a:rPr>
              <a:t> </a:t>
            </a:r>
            <a:r>
              <a:rPr lang="en-US" sz="1000" b="1" dirty="0">
                <a:solidFill>
                  <a:schemeClr val="bg1"/>
                </a:solidFill>
              </a:rPr>
              <a:t> -  </a:t>
            </a:r>
            <a:r>
              <a:rPr lang="en-US" sz="900" b="1" u="sng" dirty="0">
                <a:solidFill>
                  <a:schemeClr val="bg1"/>
                </a:solidFill>
              </a:rPr>
              <a:t>BOM</a:t>
            </a:r>
          </a:p>
          <a:p>
            <a:pPr>
              <a:lnSpc>
                <a:spcPct val="150000"/>
              </a:lnSpc>
            </a:pPr>
            <a:r>
              <a:rPr lang="en-US" sz="900" i="1" dirty="0">
                <a:solidFill>
                  <a:schemeClr val="bg1">
                    <a:lumMod val="85000"/>
                  </a:schemeClr>
                </a:solidFill>
              </a:rPr>
              <a:t>Ex: 3120-HPU-E-BOM</a:t>
            </a:r>
          </a:p>
          <a:p>
            <a:r>
              <a:rPr lang="en-US" sz="900" i="1" dirty="0">
                <a:solidFill>
                  <a:schemeClr val="bg1">
                    <a:lumMod val="85000"/>
                  </a:schemeClr>
                </a:solidFill>
              </a:rPr>
              <a:t>   E – Electrical</a:t>
            </a:r>
          </a:p>
          <a:p>
            <a:r>
              <a:rPr lang="en-US" sz="900" i="1" dirty="0">
                <a:solidFill>
                  <a:schemeClr val="bg1">
                    <a:lumMod val="85000"/>
                  </a:schemeClr>
                </a:solidFill>
              </a:rPr>
              <a:t>   M – Mechanical</a:t>
            </a:r>
          </a:p>
          <a:p>
            <a:r>
              <a:rPr lang="en-US" sz="900" i="1" dirty="0">
                <a:solidFill>
                  <a:schemeClr val="bg1">
                    <a:lumMod val="85000"/>
                  </a:schemeClr>
                </a:solidFill>
              </a:rPr>
              <a:t>   EM – Electrical &amp; Mechanical</a:t>
            </a:r>
            <a:endParaRPr lang="en-US" sz="900" b="1" dirty="0">
              <a:solidFill>
                <a:schemeClr val="bg1"/>
              </a:solidFill>
            </a:endParaRPr>
          </a:p>
          <a:p>
            <a:endParaRPr lang="en-US" sz="1100" b="1" dirty="0"/>
          </a:p>
        </p:txBody>
      </p:sp>
      <p:sp>
        <p:nvSpPr>
          <p:cNvPr id="151" name="TextBox 150">
            <a:extLst>
              <a:ext uri="{FF2B5EF4-FFF2-40B4-BE49-F238E27FC236}">
                <a16:creationId xmlns:a16="http://schemas.microsoft.com/office/drawing/2014/main" id="{7AE59272-0470-4822-B0DE-50C5E68E9816}"/>
              </a:ext>
            </a:extLst>
          </p:cNvPr>
          <p:cNvSpPr txBox="1"/>
          <p:nvPr/>
        </p:nvSpPr>
        <p:spPr>
          <a:xfrm>
            <a:off x="8617837" y="1444666"/>
            <a:ext cx="779714" cy="200055"/>
          </a:xfrm>
          <a:prstGeom prst="rect">
            <a:avLst/>
          </a:prstGeom>
          <a:noFill/>
        </p:spPr>
        <p:txBody>
          <a:bodyPr wrap="square" rtlCol="0">
            <a:spAutoFit/>
          </a:bodyPr>
          <a:lstStyle/>
          <a:p>
            <a:r>
              <a:rPr lang="en-US" sz="700" dirty="0">
                <a:solidFill>
                  <a:schemeClr val="bg1">
                    <a:lumMod val="50000"/>
                  </a:schemeClr>
                </a:solidFill>
              </a:rPr>
              <a:t>Rename Wizard</a:t>
            </a:r>
          </a:p>
        </p:txBody>
      </p:sp>
      <p:sp>
        <p:nvSpPr>
          <p:cNvPr id="154" name="TextBox 153">
            <a:extLst>
              <a:ext uri="{FF2B5EF4-FFF2-40B4-BE49-F238E27FC236}">
                <a16:creationId xmlns:a16="http://schemas.microsoft.com/office/drawing/2014/main" id="{846E35BD-234F-4CD8-B699-B96F9E86BEF0}"/>
              </a:ext>
            </a:extLst>
          </p:cNvPr>
          <p:cNvSpPr txBox="1"/>
          <p:nvPr/>
        </p:nvSpPr>
        <p:spPr>
          <a:xfrm>
            <a:off x="8097614" y="2807767"/>
            <a:ext cx="1003495" cy="200055"/>
          </a:xfrm>
          <a:prstGeom prst="rect">
            <a:avLst/>
          </a:prstGeom>
          <a:noFill/>
        </p:spPr>
        <p:txBody>
          <a:bodyPr wrap="square" rtlCol="0">
            <a:spAutoFit/>
          </a:bodyPr>
          <a:lstStyle/>
          <a:p>
            <a:r>
              <a:rPr lang="en-US" sz="700" dirty="0">
                <a:solidFill>
                  <a:schemeClr val="bg1">
                    <a:lumMod val="50000"/>
                  </a:schemeClr>
                </a:solidFill>
              </a:rPr>
              <a:t>Generate File Number</a:t>
            </a:r>
          </a:p>
        </p:txBody>
      </p:sp>
      <p:sp>
        <p:nvSpPr>
          <p:cNvPr id="207" name="Flowchart: Process 206">
            <a:extLst>
              <a:ext uri="{FF2B5EF4-FFF2-40B4-BE49-F238E27FC236}">
                <a16:creationId xmlns:a16="http://schemas.microsoft.com/office/drawing/2014/main" id="{EAAD0D13-11EE-46E0-8551-EF9A5282B7B5}"/>
              </a:ext>
            </a:extLst>
          </p:cNvPr>
          <p:cNvSpPr/>
          <p:nvPr/>
        </p:nvSpPr>
        <p:spPr>
          <a:xfrm>
            <a:off x="10061129" y="3272439"/>
            <a:ext cx="1436999" cy="5090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i="1" dirty="0"/>
              <a:t>CLICK  </a:t>
            </a:r>
            <a:r>
              <a:rPr lang="en-US" sz="900" b="1" dirty="0"/>
              <a:t>OK, FINISH</a:t>
            </a:r>
            <a:endParaRPr lang="en-US" sz="900" dirty="0"/>
          </a:p>
          <a:p>
            <a:r>
              <a:rPr lang="en-US" sz="900" i="1" dirty="0"/>
              <a:t>&amp; </a:t>
            </a:r>
            <a:r>
              <a:rPr lang="en-US" sz="900" dirty="0"/>
              <a:t>CLOSE Rename Wizard</a:t>
            </a:r>
            <a:endParaRPr lang="en-US" sz="900" b="1" i="1" dirty="0"/>
          </a:p>
        </p:txBody>
      </p:sp>
      <p:grpSp>
        <p:nvGrpSpPr>
          <p:cNvPr id="79" name="Group 78">
            <a:extLst>
              <a:ext uri="{FF2B5EF4-FFF2-40B4-BE49-F238E27FC236}">
                <a16:creationId xmlns:a16="http://schemas.microsoft.com/office/drawing/2014/main" id="{98747CC2-E96A-4955-BDF0-B9A155D3A2D8}"/>
              </a:ext>
            </a:extLst>
          </p:cNvPr>
          <p:cNvGrpSpPr/>
          <p:nvPr/>
        </p:nvGrpSpPr>
        <p:grpSpPr>
          <a:xfrm>
            <a:off x="10061129" y="1616667"/>
            <a:ext cx="1864812" cy="940780"/>
            <a:chOff x="10061129" y="1616667"/>
            <a:chExt cx="1864812" cy="940780"/>
          </a:xfrm>
        </p:grpSpPr>
        <p:sp>
          <p:nvSpPr>
            <p:cNvPr id="106" name="Flowchart: Process 105">
              <a:extLst>
                <a:ext uri="{FF2B5EF4-FFF2-40B4-BE49-F238E27FC236}">
                  <a16:creationId xmlns:a16="http://schemas.microsoft.com/office/drawing/2014/main" id="{D40AB893-ABD6-4F59-9E99-9EBAAB1E4098}"/>
                </a:ext>
              </a:extLst>
            </p:cNvPr>
            <p:cNvSpPr/>
            <p:nvPr/>
          </p:nvSpPr>
          <p:spPr>
            <a:xfrm>
              <a:off x="10061129" y="1616667"/>
              <a:ext cx="1864812" cy="9407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i="1" dirty="0"/>
                <a:t>SELECT</a:t>
              </a:r>
            </a:p>
            <a:p>
              <a:endParaRPr lang="en-US" sz="1050" i="1" dirty="0">
                <a:solidFill>
                  <a:schemeClr val="bg1">
                    <a:lumMod val="85000"/>
                  </a:schemeClr>
                </a:solidFill>
              </a:endParaRPr>
            </a:p>
            <a:p>
              <a:endParaRPr lang="en-US" sz="1050" i="1" dirty="0">
                <a:solidFill>
                  <a:schemeClr val="bg1">
                    <a:lumMod val="85000"/>
                  </a:schemeClr>
                </a:solidFill>
              </a:endParaRPr>
            </a:p>
            <a:p>
              <a:endParaRPr lang="en-US" sz="1050" i="1" dirty="0">
                <a:solidFill>
                  <a:schemeClr val="bg1">
                    <a:lumMod val="85000"/>
                  </a:schemeClr>
                </a:solidFill>
              </a:endParaRPr>
            </a:p>
          </p:txBody>
        </p:sp>
        <p:pic>
          <p:nvPicPr>
            <p:cNvPr id="274" name="Picture 273">
              <a:extLst>
                <a:ext uri="{FF2B5EF4-FFF2-40B4-BE49-F238E27FC236}">
                  <a16:creationId xmlns:a16="http://schemas.microsoft.com/office/drawing/2014/main" id="{DB309680-0D97-40DA-89A8-C7CF60A7E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040" y="1668830"/>
              <a:ext cx="1162212" cy="771633"/>
            </a:xfrm>
            <a:prstGeom prst="rect">
              <a:avLst/>
            </a:prstGeom>
          </p:spPr>
        </p:pic>
      </p:grpSp>
      <p:sp>
        <p:nvSpPr>
          <p:cNvPr id="346" name="TextBox 345">
            <a:extLst>
              <a:ext uri="{FF2B5EF4-FFF2-40B4-BE49-F238E27FC236}">
                <a16:creationId xmlns:a16="http://schemas.microsoft.com/office/drawing/2014/main" id="{5A10D29C-727C-4E4F-B75C-1F346D14233A}"/>
              </a:ext>
            </a:extLst>
          </p:cNvPr>
          <p:cNvSpPr txBox="1"/>
          <p:nvPr/>
        </p:nvSpPr>
        <p:spPr>
          <a:xfrm>
            <a:off x="8218896" y="356908"/>
            <a:ext cx="797884" cy="200055"/>
          </a:xfrm>
          <a:prstGeom prst="rect">
            <a:avLst/>
          </a:prstGeom>
          <a:noFill/>
        </p:spPr>
        <p:txBody>
          <a:bodyPr wrap="square" rtlCol="0">
            <a:spAutoFit/>
          </a:bodyPr>
          <a:lstStyle/>
          <a:p>
            <a:r>
              <a:rPr lang="en-US" sz="700" dirty="0">
                <a:solidFill>
                  <a:schemeClr val="bg1">
                    <a:lumMod val="50000"/>
                  </a:schemeClr>
                </a:solidFill>
              </a:rPr>
              <a:t>Navigation Pane</a:t>
            </a:r>
          </a:p>
        </p:txBody>
      </p:sp>
      <p:grpSp>
        <p:nvGrpSpPr>
          <p:cNvPr id="78" name="Group 77">
            <a:extLst>
              <a:ext uri="{FF2B5EF4-FFF2-40B4-BE49-F238E27FC236}">
                <a16:creationId xmlns:a16="http://schemas.microsoft.com/office/drawing/2014/main" id="{F0685911-BD00-412A-AE8A-F6F79F5B9EF1}"/>
              </a:ext>
            </a:extLst>
          </p:cNvPr>
          <p:cNvGrpSpPr/>
          <p:nvPr/>
        </p:nvGrpSpPr>
        <p:grpSpPr>
          <a:xfrm>
            <a:off x="5704961" y="3022354"/>
            <a:ext cx="1523719" cy="785271"/>
            <a:chOff x="5704961" y="3022354"/>
            <a:chExt cx="1523719" cy="785271"/>
          </a:xfrm>
        </p:grpSpPr>
        <p:sp>
          <p:nvSpPr>
            <p:cNvPr id="282" name="Flowchart: Process 281">
              <a:extLst>
                <a:ext uri="{FF2B5EF4-FFF2-40B4-BE49-F238E27FC236}">
                  <a16:creationId xmlns:a16="http://schemas.microsoft.com/office/drawing/2014/main" id="{1E652C41-4CEB-4ED9-AFB1-774F18F10D4E}"/>
                </a:ext>
              </a:extLst>
            </p:cNvPr>
            <p:cNvSpPr/>
            <p:nvPr/>
          </p:nvSpPr>
          <p:spPr>
            <a:xfrm>
              <a:off x="5704961" y="3022354"/>
              <a:ext cx="1523719" cy="7852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i="1" dirty="0"/>
                <a:t>CLICK WITHIN</a:t>
              </a:r>
              <a:endParaRPr lang="en-US" sz="900" dirty="0"/>
            </a:p>
          </p:txBody>
        </p:sp>
        <p:pic>
          <p:nvPicPr>
            <p:cNvPr id="382" name="Picture 381">
              <a:extLst>
                <a:ext uri="{FF2B5EF4-FFF2-40B4-BE49-F238E27FC236}">
                  <a16:creationId xmlns:a16="http://schemas.microsoft.com/office/drawing/2014/main" id="{C9F6E634-718E-4DD3-9597-8A5887575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892" y="3229074"/>
              <a:ext cx="1387858" cy="419158"/>
            </a:xfrm>
            <a:prstGeom prst="rect">
              <a:avLst/>
            </a:prstGeom>
          </p:spPr>
        </p:pic>
      </p:grpSp>
      <p:sp>
        <p:nvSpPr>
          <p:cNvPr id="392" name="TextBox 391">
            <a:extLst>
              <a:ext uri="{FF2B5EF4-FFF2-40B4-BE49-F238E27FC236}">
                <a16:creationId xmlns:a16="http://schemas.microsoft.com/office/drawing/2014/main" id="{3EA77A3F-DD11-4810-9248-DD4769404695}"/>
              </a:ext>
            </a:extLst>
          </p:cNvPr>
          <p:cNvSpPr txBox="1"/>
          <p:nvPr/>
        </p:nvSpPr>
        <p:spPr>
          <a:xfrm>
            <a:off x="10675346" y="1424443"/>
            <a:ext cx="779714" cy="200055"/>
          </a:xfrm>
          <a:prstGeom prst="rect">
            <a:avLst/>
          </a:prstGeom>
          <a:noFill/>
        </p:spPr>
        <p:txBody>
          <a:bodyPr wrap="square" rtlCol="0">
            <a:spAutoFit/>
          </a:bodyPr>
          <a:lstStyle/>
          <a:p>
            <a:r>
              <a:rPr lang="en-US" sz="700" dirty="0">
                <a:solidFill>
                  <a:schemeClr val="bg1">
                    <a:lumMod val="50000"/>
                  </a:schemeClr>
                </a:solidFill>
              </a:rPr>
              <a:t>Rename Wizard</a:t>
            </a:r>
          </a:p>
        </p:txBody>
      </p:sp>
      <p:sp>
        <p:nvSpPr>
          <p:cNvPr id="393" name="TextBox 392">
            <a:extLst>
              <a:ext uri="{FF2B5EF4-FFF2-40B4-BE49-F238E27FC236}">
                <a16:creationId xmlns:a16="http://schemas.microsoft.com/office/drawing/2014/main" id="{03816AB9-2114-4B07-BB8C-718DB72DB57A}"/>
              </a:ext>
            </a:extLst>
          </p:cNvPr>
          <p:cNvSpPr txBox="1"/>
          <p:nvPr/>
        </p:nvSpPr>
        <p:spPr>
          <a:xfrm>
            <a:off x="10385027" y="3102001"/>
            <a:ext cx="779714" cy="200055"/>
          </a:xfrm>
          <a:prstGeom prst="rect">
            <a:avLst/>
          </a:prstGeom>
          <a:noFill/>
        </p:spPr>
        <p:txBody>
          <a:bodyPr wrap="square" rtlCol="0">
            <a:spAutoFit/>
          </a:bodyPr>
          <a:lstStyle/>
          <a:p>
            <a:r>
              <a:rPr lang="en-US" sz="700" dirty="0">
                <a:solidFill>
                  <a:schemeClr val="bg1">
                    <a:lumMod val="50000"/>
                  </a:schemeClr>
                </a:solidFill>
              </a:rPr>
              <a:t>Rename Wizard</a:t>
            </a:r>
          </a:p>
        </p:txBody>
      </p:sp>
      <p:sp>
        <p:nvSpPr>
          <p:cNvPr id="394" name="TextBox 393">
            <a:extLst>
              <a:ext uri="{FF2B5EF4-FFF2-40B4-BE49-F238E27FC236}">
                <a16:creationId xmlns:a16="http://schemas.microsoft.com/office/drawing/2014/main" id="{95F5A507-82CB-4722-B73D-6D5539041CCA}"/>
              </a:ext>
            </a:extLst>
          </p:cNvPr>
          <p:cNvSpPr txBox="1"/>
          <p:nvPr/>
        </p:nvSpPr>
        <p:spPr>
          <a:xfrm>
            <a:off x="4724287" y="386453"/>
            <a:ext cx="797884" cy="200055"/>
          </a:xfrm>
          <a:prstGeom prst="rect">
            <a:avLst/>
          </a:prstGeom>
          <a:noFill/>
        </p:spPr>
        <p:txBody>
          <a:bodyPr wrap="square" rtlCol="0">
            <a:spAutoFit/>
          </a:bodyPr>
          <a:lstStyle/>
          <a:p>
            <a:r>
              <a:rPr lang="en-US" sz="700" dirty="0">
                <a:solidFill>
                  <a:schemeClr val="bg1">
                    <a:lumMod val="50000"/>
                  </a:schemeClr>
                </a:solidFill>
              </a:rPr>
              <a:t>Navigation Pane</a:t>
            </a:r>
          </a:p>
        </p:txBody>
      </p:sp>
      <p:sp>
        <p:nvSpPr>
          <p:cNvPr id="407" name="TextBox 406">
            <a:extLst>
              <a:ext uri="{FF2B5EF4-FFF2-40B4-BE49-F238E27FC236}">
                <a16:creationId xmlns:a16="http://schemas.microsoft.com/office/drawing/2014/main" id="{ABD36FD8-BE72-44F5-BF95-EDB48913E34E}"/>
              </a:ext>
            </a:extLst>
          </p:cNvPr>
          <p:cNvSpPr txBox="1"/>
          <p:nvPr/>
        </p:nvSpPr>
        <p:spPr>
          <a:xfrm>
            <a:off x="5965072" y="2858352"/>
            <a:ext cx="1003495" cy="200055"/>
          </a:xfrm>
          <a:prstGeom prst="rect">
            <a:avLst/>
          </a:prstGeom>
          <a:noFill/>
        </p:spPr>
        <p:txBody>
          <a:bodyPr wrap="square" rtlCol="0">
            <a:spAutoFit/>
          </a:bodyPr>
          <a:lstStyle/>
          <a:p>
            <a:r>
              <a:rPr lang="en-US" sz="700" dirty="0">
                <a:solidFill>
                  <a:schemeClr val="bg1">
                    <a:lumMod val="50000"/>
                  </a:schemeClr>
                </a:solidFill>
              </a:rPr>
              <a:t>Generate File Number</a:t>
            </a:r>
          </a:p>
        </p:txBody>
      </p:sp>
      <p:cxnSp>
        <p:nvCxnSpPr>
          <p:cNvPr id="439" name="Connector: Elbow 438">
            <a:extLst>
              <a:ext uri="{FF2B5EF4-FFF2-40B4-BE49-F238E27FC236}">
                <a16:creationId xmlns:a16="http://schemas.microsoft.com/office/drawing/2014/main" id="{73EBCF8B-CA5B-43D6-AB57-9C00A548153D}"/>
              </a:ext>
            </a:extLst>
          </p:cNvPr>
          <p:cNvCxnSpPr>
            <a:cxnSpLocks/>
            <a:stCxn id="38" idx="2"/>
            <a:endCxn id="45" idx="2"/>
          </p:cNvCxnSpPr>
          <p:nvPr/>
        </p:nvCxnSpPr>
        <p:spPr>
          <a:xfrm rot="5400000" flipH="1" flipV="1">
            <a:off x="1478916" y="843221"/>
            <a:ext cx="3242300" cy="3946537"/>
          </a:xfrm>
          <a:prstGeom prst="bentConnector3">
            <a:avLst>
              <a:gd name="adj1" fmla="val -7051"/>
            </a:avLst>
          </a:prstGeom>
          <a:ln>
            <a:tailEnd type="triangle"/>
          </a:ln>
        </p:spPr>
        <p:style>
          <a:lnRef idx="1">
            <a:schemeClr val="dk1"/>
          </a:lnRef>
          <a:fillRef idx="0">
            <a:schemeClr val="dk1"/>
          </a:fillRef>
          <a:effectRef idx="0">
            <a:schemeClr val="dk1"/>
          </a:effectRef>
          <a:fontRef idx="minor">
            <a:schemeClr val="tx1"/>
          </a:fontRef>
        </p:style>
      </p:cxnSp>
      <p:cxnSp>
        <p:nvCxnSpPr>
          <p:cNvPr id="441" name="Connector: Elbow 440">
            <a:extLst>
              <a:ext uri="{FF2B5EF4-FFF2-40B4-BE49-F238E27FC236}">
                <a16:creationId xmlns:a16="http://schemas.microsoft.com/office/drawing/2014/main" id="{0287AC5C-B380-4029-AF0E-AFC6470BEDC4}"/>
              </a:ext>
            </a:extLst>
          </p:cNvPr>
          <p:cNvCxnSpPr>
            <a:stCxn id="55" idx="2"/>
            <a:endCxn id="38" idx="3"/>
          </p:cNvCxnSpPr>
          <p:nvPr/>
        </p:nvCxnSpPr>
        <p:spPr>
          <a:xfrm rot="5400000">
            <a:off x="1080700" y="2026713"/>
            <a:ext cx="2845838" cy="144179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77" name="Straight Arrow Connector 476">
            <a:extLst>
              <a:ext uri="{FF2B5EF4-FFF2-40B4-BE49-F238E27FC236}">
                <a16:creationId xmlns:a16="http://schemas.microsoft.com/office/drawing/2014/main" id="{5D213D98-4497-4410-A224-43809341F27A}"/>
              </a:ext>
            </a:extLst>
          </p:cNvPr>
          <p:cNvCxnSpPr>
            <a:cxnSpLocks/>
            <a:stCxn id="282" idx="3"/>
            <a:endCxn id="115" idx="1"/>
          </p:cNvCxnSpPr>
          <p:nvPr/>
        </p:nvCxnSpPr>
        <p:spPr>
          <a:xfrm>
            <a:off x="7228680" y="3414990"/>
            <a:ext cx="296215" cy="111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9" name="Connector: Elbow 498">
            <a:extLst>
              <a:ext uri="{FF2B5EF4-FFF2-40B4-BE49-F238E27FC236}">
                <a16:creationId xmlns:a16="http://schemas.microsoft.com/office/drawing/2014/main" id="{B9D4E6EF-127B-43E9-886A-BD97ED2AE22F}"/>
              </a:ext>
            </a:extLst>
          </p:cNvPr>
          <p:cNvCxnSpPr>
            <a:stCxn id="106" idx="2"/>
            <a:endCxn id="407" idx="0"/>
          </p:cNvCxnSpPr>
          <p:nvPr/>
        </p:nvCxnSpPr>
        <p:spPr>
          <a:xfrm rot="5400000">
            <a:off x="8579726" y="444542"/>
            <a:ext cx="300905" cy="45267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06" name="Connector: Elbow 505">
            <a:extLst>
              <a:ext uri="{FF2B5EF4-FFF2-40B4-BE49-F238E27FC236}">
                <a16:creationId xmlns:a16="http://schemas.microsoft.com/office/drawing/2014/main" id="{473EAEE1-09CD-4986-BB7E-B7ED562F33F4}"/>
              </a:ext>
            </a:extLst>
          </p:cNvPr>
          <p:cNvCxnSpPr>
            <a:cxnSpLocks/>
            <a:stCxn id="207" idx="2"/>
            <a:endCxn id="121" idx="3"/>
          </p:cNvCxnSpPr>
          <p:nvPr/>
        </p:nvCxnSpPr>
        <p:spPr>
          <a:xfrm rot="5400000">
            <a:off x="8558343" y="2285470"/>
            <a:ext cx="725309" cy="37172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33" name="Straight Arrow Connector 532">
            <a:extLst>
              <a:ext uri="{FF2B5EF4-FFF2-40B4-BE49-F238E27FC236}">
                <a16:creationId xmlns:a16="http://schemas.microsoft.com/office/drawing/2014/main" id="{87B008ED-B83C-4FC9-A89E-22F15BAF6F0E}"/>
              </a:ext>
            </a:extLst>
          </p:cNvPr>
          <p:cNvCxnSpPr>
            <a:cxnSpLocks/>
            <a:stCxn id="159" idx="3"/>
            <a:endCxn id="530" idx="1"/>
          </p:cNvCxnSpPr>
          <p:nvPr/>
        </p:nvCxnSpPr>
        <p:spPr>
          <a:xfrm flipV="1">
            <a:off x="7375729" y="5760961"/>
            <a:ext cx="149166" cy="156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8" name="Group 87">
            <a:extLst>
              <a:ext uri="{FF2B5EF4-FFF2-40B4-BE49-F238E27FC236}">
                <a16:creationId xmlns:a16="http://schemas.microsoft.com/office/drawing/2014/main" id="{D203B3BC-B2D5-4871-AD7E-509285383024}"/>
              </a:ext>
            </a:extLst>
          </p:cNvPr>
          <p:cNvGrpSpPr/>
          <p:nvPr/>
        </p:nvGrpSpPr>
        <p:grpSpPr>
          <a:xfrm>
            <a:off x="5990000" y="598099"/>
            <a:ext cx="1774008" cy="556103"/>
            <a:chOff x="5990000" y="598099"/>
            <a:chExt cx="1774008" cy="556103"/>
          </a:xfrm>
        </p:grpSpPr>
        <p:sp>
          <p:nvSpPr>
            <p:cNvPr id="29" name="Flowchart: Process 28">
              <a:extLst>
                <a:ext uri="{FF2B5EF4-FFF2-40B4-BE49-F238E27FC236}">
                  <a16:creationId xmlns:a16="http://schemas.microsoft.com/office/drawing/2014/main" id="{0C17F43B-CABB-413A-BCC7-F5D7E85DB98C}"/>
                </a:ext>
              </a:extLst>
            </p:cNvPr>
            <p:cNvSpPr/>
            <p:nvPr/>
          </p:nvSpPr>
          <p:spPr>
            <a:xfrm>
              <a:off x="5990000" y="598099"/>
              <a:ext cx="1774008" cy="5561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err="1"/>
                <a:t>CTRL+C</a:t>
              </a:r>
              <a:r>
                <a:rPr lang="en-US" sz="900" dirty="0"/>
                <a:t>  (Copy)</a:t>
              </a:r>
            </a:p>
            <a:p>
              <a:endParaRPr lang="en-US" sz="1050" i="1" dirty="0">
                <a:solidFill>
                  <a:schemeClr val="bg1">
                    <a:lumMod val="85000"/>
                  </a:schemeClr>
                </a:solidFill>
              </a:endParaRPr>
            </a:p>
          </p:txBody>
        </p:sp>
        <p:pic>
          <p:nvPicPr>
            <p:cNvPr id="4" name="Picture 3">
              <a:extLst>
                <a:ext uri="{FF2B5EF4-FFF2-40B4-BE49-F238E27FC236}">
                  <a16:creationId xmlns:a16="http://schemas.microsoft.com/office/drawing/2014/main" id="{5B29F3B4-173C-4EC7-B003-8500B64393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9040" y="823794"/>
              <a:ext cx="1729139" cy="186715"/>
            </a:xfrm>
            <a:prstGeom prst="rect">
              <a:avLst/>
            </a:prstGeom>
          </p:spPr>
        </p:pic>
      </p:grpSp>
      <p:grpSp>
        <p:nvGrpSpPr>
          <p:cNvPr id="83" name="Group 82">
            <a:extLst>
              <a:ext uri="{FF2B5EF4-FFF2-40B4-BE49-F238E27FC236}">
                <a16:creationId xmlns:a16="http://schemas.microsoft.com/office/drawing/2014/main" id="{BD70349F-D65C-4923-B324-984DFDAB4572}"/>
              </a:ext>
            </a:extLst>
          </p:cNvPr>
          <p:cNvGrpSpPr/>
          <p:nvPr/>
        </p:nvGrpSpPr>
        <p:grpSpPr>
          <a:xfrm>
            <a:off x="9650235" y="596146"/>
            <a:ext cx="2167394" cy="556103"/>
            <a:chOff x="9650235" y="596146"/>
            <a:chExt cx="2167394" cy="556103"/>
          </a:xfrm>
        </p:grpSpPr>
        <p:sp>
          <p:nvSpPr>
            <p:cNvPr id="261" name="Flowchart: Process 260">
              <a:extLst>
                <a:ext uri="{FF2B5EF4-FFF2-40B4-BE49-F238E27FC236}">
                  <a16:creationId xmlns:a16="http://schemas.microsoft.com/office/drawing/2014/main" id="{EF601137-4A46-48FF-A119-EA97CAEAB9DC}"/>
                </a:ext>
              </a:extLst>
            </p:cNvPr>
            <p:cNvSpPr/>
            <p:nvPr/>
          </p:nvSpPr>
          <p:spPr>
            <a:xfrm>
              <a:off x="9650235" y="596146"/>
              <a:ext cx="2167394" cy="5561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err="1"/>
                <a:t>CTRL+V</a:t>
              </a:r>
              <a:r>
                <a:rPr lang="en-US" sz="900" dirty="0"/>
                <a:t>  (Paste)</a:t>
              </a:r>
            </a:p>
            <a:p>
              <a:endParaRPr lang="en-US" sz="1050" i="1" dirty="0">
                <a:solidFill>
                  <a:schemeClr val="bg1">
                    <a:lumMod val="85000"/>
                  </a:schemeClr>
                </a:solidFill>
              </a:endParaRPr>
            </a:p>
          </p:txBody>
        </p:sp>
        <p:pic>
          <p:nvPicPr>
            <p:cNvPr id="68" name="Picture 67">
              <a:extLst>
                <a:ext uri="{FF2B5EF4-FFF2-40B4-BE49-F238E27FC236}">
                  <a16:creationId xmlns:a16="http://schemas.microsoft.com/office/drawing/2014/main" id="{99BE37B7-0C40-456D-B651-3840E5D18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1716" y="826683"/>
              <a:ext cx="1729139" cy="186715"/>
            </a:xfrm>
            <a:prstGeom prst="rect">
              <a:avLst/>
            </a:prstGeom>
          </p:spPr>
        </p:pic>
      </p:grpSp>
      <p:grpSp>
        <p:nvGrpSpPr>
          <p:cNvPr id="82" name="Group 81">
            <a:extLst>
              <a:ext uri="{FF2B5EF4-FFF2-40B4-BE49-F238E27FC236}">
                <a16:creationId xmlns:a16="http://schemas.microsoft.com/office/drawing/2014/main" id="{06306F9C-78F0-4301-83A6-8D7C94F14598}"/>
              </a:ext>
            </a:extLst>
          </p:cNvPr>
          <p:cNvGrpSpPr/>
          <p:nvPr/>
        </p:nvGrpSpPr>
        <p:grpSpPr>
          <a:xfrm>
            <a:off x="5756570" y="1611639"/>
            <a:ext cx="1847507" cy="723104"/>
            <a:chOff x="5756570" y="1611639"/>
            <a:chExt cx="1847507" cy="723104"/>
          </a:xfrm>
        </p:grpSpPr>
        <p:sp>
          <p:nvSpPr>
            <p:cNvPr id="39" name="Flowchart: Process 38">
              <a:extLst>
                <a:ext uri="{FF2B5EF4-FFF2-40B4-BE49-F238E27FC236}">
                  <a16:creationId xmlns:a16="http://schemas.microsoft.com/office/drawing/2014/main" id="{1BBF0CEA-D26A-4158-934B-85A02C805AD4}"/>
                </a:ext>
              </a:extLst>
            </p:cNvPr>
            <p:cNvSpPr/>
            <p:nvPr/>
          </p:nvSpPr>
          <p:spPr>
            <a:xfrm>
              <a:off x="5756570" y="1611639"/>
              <a:ext cx="1847507" cy="723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i="1" dirty="0"/>
                <a:t>RIGHT CLICK</a:t>
              </a:r>
            </a:p>
            <a:p>
              <a:pPr>
                <a:lnSpc>
                  <a:spcPct val="200000"/>
                </a:lnSpc>
              </a:pPr>
              <a:endParaRPr lang="en-US" sz="900" i="1" dirty="0"/>
            </a:p>
            <a:p>
              <a:pPr>
                <a:lnSpc>
                  <a:spcPct val="150000"/>
                </a:lnSpc>
              </a:pPr>
              <a:r>
                <a:rPr lang="en-US" sz="900" i="1" dirty="0"/>
                <a:t>&amp; SELECT  </a:t>
              </a:r>
              <a:r>
                <a:rPr lang="en-US" sz="900" b="1" dirty="0"/>
                <a:t>RENAME</a:t>
              </a:r>
            </a:p>
          </p:txBody>
        </p:sp>
        <p:pic>
          <p:nvPicPr>
            <p:cNvPr id="69" name="Picture 68">
              <a:extLst>
                <a:ext uri="{FF2B5EF4-FFF2-40B4-BE49-F238E27FC236}">
                  <a16:creationId xmlns:a16="http://schemas.microsoft.com/office/drawing/2014/main" id="{1A00F566-C530-478A-ACED-18B5B37BB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753" y="1879833"/>
              <a:ext cx="1729139" cy="186715"/>
            </a:xfrm>
            <a:prstGeom prst="rect">
              <a:avLst/>
            </a:prstGeom>
          </p:spPr>
        </p:pic>
      </p:grpSp>
      <p:grpSp>
        <p:nvGrpSpPr>
          <p:cNvPr id="80" name="Group 79">
            <a:extLst>
              <a:ext uri="{FF2B5EF4-FFF2-40B4-BE49-F238E27FC236}">
                <a16:creationId xmlns:a16="http://schemas.microsoft.com/office/drawing/2014/main" id="{6F8BCB1B-104E-4FDA-A927-80B427EFD8B1}"/>
              </a:ext>
            </a:extLst>
          </p:cNvPr>
          <p:cNvGrpSpPr/>
          <p:nvPr/>
        </p:nvGrpSpPr>
        <p:grpSpPr>
          <a:xfrm>
            <a:off x="7887765" y="1624498"/>
            <a:ext cx="1847506" cy="697386"/>
            <a:chOff x="7887765" y="1624498"/>
            <a:chExt cx="1847506" cy="697386"/>
          </a:xfrm>
        </p:grpSpPr>
        <p:sp>
          <p:nvSpPr>
            <p:cNvPr id="372" name="Flowchart: Process 371">
              <a:extLst>
                <a:ext uri="{FF2B5EF4-FFF2-40B4-BE49-F238E27FC236}">
                  <a16:creationId xmlns:a16="http://schemas.microsoft.com/office/drawing/2014/main" id="{774CF414-2749-4CF5-A8EF-394C7EAE9D97}"/>
                </a:ext>
              </a:extLst>
            </p:cNvPr>
            <p:cNvSpPr/>
            <p:nvPr/>
          </p:nvSpPr>
          <p:spPr>
            <a:xfrm>
              <a:off x="7887765" y="1624498"/>
              <a:ext cx="1847506" cy="697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i="1" dirty="0"/>
                <a:t>SELECT</a:t>
              </a:r>
            </a:p>
            <a:p>
              <a:pPr>
                <a:lnSpc>
                  <a:spcPct val="200000"/>
                </a:lnSpc>
              </a:pPr>
              <a:endParaRPr lang="en-US" sz="1100" i="1" dirty="0"/>
            </a:p>
            <a:p>
              <a:pPr>
                <a:lnSpc>
                  <a:spcPct val="150000"/>
                </a:lnSpc>
              </a:pPr>
              <a:r>
                <a:rPr lang="en-US" sz="900" i="1" dirty="0"/>
                <a:t>&amp; CLICK </a:t>
              </a:r>
              <a:r>
                <a:rPr lang="en-US" sz="900" b="1" dirty="0"/>
                <a:t>NEXT</a:t>
              </a:r>
            </a:p>
          </p:txBody>
        </p:sp>
        <p:pic>
          <p:nvPicPr>
            <p:cNvPr id="16" name="Picture 15">
              <a:extLst>
                <a:ext uri="{FF2B5EF4-FFF2-40B4-BE49-F238E27FC236}">
                  <a16:creationId xmlns:a16="http://schemas.microsoft.com/office/drawing/2014/main" id="{1A5253EE-EECD-4B39-A96D-50EA2191D5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6950" y="1879833"/>
              <a:ext cx="1741686" cy="206489"/>
            </a:xfrm>
            <a:prstGeom prst="rect">
              <a:avLst/>
            </a:prstGeom>
          </p:spPr>
        </p:pic>
      </p:grpSp>
      <p:sp>
        <p:nvSpPr>
          <p:cNvPr id="87" name="TextBox 86">
            <a:extLst>
              <a:ext uri="{FF2B5EF4-FFF2-40B4-BE49-F238E27FC236}">
                <a16:creationId xmlns:a16="http://schemas.microsoft.com/office/drawing/2014/main" id="{34D3F5AD-F3B4-411C-ABA9-543BDA43DBFD}"/>
              </a:ext>
            </a:extLst>
          </p:cNvPr>
          <p:cNvSpPr txBox="1"/>
          <p:nvPr/>
        </p:nvSpPr>
        <p:spPr>
          <a:xfrm>
            <a:off x="9197246" y="4661231"/>
            <a:ext cx="982780" cy="200055"/>
          </a:xfrm>
          <a:prstGeom prst="rect">
            <a:avLst/>
          </a:prstGeom>
          <a:noFill/>
        </p:spPr>
        <p:txBody>
          <a:bodyPr wrap="square" rtlCol="0">
            <a:spAutoFit/>
          </a:bodyPr>
          <a:lstStyle/>
          <a:p>
            <a:r>
              <a:rPr lang="en-US" sz="700" dirty="0">
                <a:solidFill>
                  <a:schemeClr val="bg1">
                    <a:lumMod val="50000"/>
                  </a:schemeClr>
                </a:solidFill>
              </a:rPr>
              <a:t>Main Vault Window</a:t>
            </a:r>
          </a:p>
        </p:txBody>
      </p:sp>
      <p:sp>
        <p:nvSpPr>
          <p:cNvPr id="98" name="TextBox 97">
            <a:extLst>
              <a:ext uri="{FF2B5EF4-FFF2-40B4-BE49-F238E27FC236}">
                <a16:creationId xmlns:a16="http://schemas.microsoft.com/office/drawing/2014/main" id="{912FB056-CADA-455C-AB74-8CEA72B2C9C3}"/>
              </a:ext>
            </a:extLst>
          </p:cNvPr>
          <p:cNvSpPr txBox="1"/>
          <p:nvPr/>
        </p:nvSpPr>
        <p:spPr>
          <a:xfrm>
            <a:off x="6392950" y="428375"/>
            <a:ext cx="982780" cy="200055"/>
          </a:xfrm>
          <a:prstGeom prst="rect">
            <a:avLst/>
          </a:prstGeom>
          <a:noFill/>
        </p:spPr>
        <p:txBody>
          <a:bodyPr wrap="square" rtlCol="0">
            <a:spAutoFit/>
          </a:bodyPr>
          <a:lstStyle/>
          <a:p>
            <a:r>
              <a:rPr lang="en-US" sz="700" dirty="0">
                <a:solidFill>
                  <a:schemeClr val="bg1">
                    <a:lumMod val="50000"/>
                  </a:schemeClr>
                </a:solidFill>
              </a:rPr>
              <a:t>Main Vault Window</a:t>
            </a:r>
          </a:p>
        </p:txBody>
      </p:sp>
      <p:sp>
        <p:nvSpPr>
          <p:cNvPr id="99" name="TextBox 98">
            <a:extLst>
              <a:ext uri="{FF2B5EF4-FFF2-40B4-BE49-F238E27FC236}">
                <a16:creationId xmlns:a16="http://schemas.microsoft.com/office/drawing/2014/main" id="{BF12860D-1668-404B-97F5-932ABB3C4364}"/>
              </a:ext>
            </a:extLst>
          </p:cNvPr>
          <p:cNvSpPr txBox="1"/>
          <p:nvPr/>
        </p:nvSpPr>
        <p:spPr>
          <a:xfrm>
            <a:off x="10283494" y="438211"/>
            <a:ext cx="982780" cy="200055"/>
          </a:xfrm>
          <a:prstGeom prst="rect">
            <a:avLst/>
          </a:prstGeom>
          <a:noFill/>
        </p:spPr>
        <p:txBody>
          <a:bodyPr wrap="square" rtlCol="0">
            <a:spAutoFit/>
          </a:bodyPr>
          <a:lstStyle/>
          <a:p>
            <a:r>
              <a:rPr lang="en-US" sz="700" dirty="0">
                <a:solidFill>
                  <a:schemeClr val="bg1">
                    <a:lumMod val="50000"/>
                  </a:schemeClr>
                </a:solidFill>
              </a:rPr>
              <a:t>Main Vault Window</a:t>
            </a:r>
          </a:p>
        </p:txBody>
      </p:sp>
      <p:sp>
        <p:nvSpPr>
          <p:cNvPr id="101" name="TextBox 100">
            <a:extLst>
              <a:ext uri="{FF2B5EF4-FFF2-40B4-BE49-F238E27FC236}">
                <a16:creationId xmlns:a16="http://schemas.microsoft.com/office/drawing/2014/main" id="{C666E592-8DBB-496B-A0C5-AE1114751A02}"/>
              </a:ext>
            </a:extLst>
          </p:cNvPr>
          <p:cNvSpPr txBox="1"/>
          <p:nvPr/>
        </p:nvSpPr>
        <p:spPr>
          <a:xfrm>
            <a:off x="719881" y="1630984"/>
            <a:ext cx="797884" cy="200055"/>
          </a:xfrm>
          <a:prstGeom prst="rect">
            <a:avLst/>
          </a:prstGeom>
          <a:noFill/>
        </p:spPr>
        <p:txBody>
          <a:bodyPr wrap="square" rtlCol="0">
            <a:spAutoFit/>
          </a:bodyPr>
          <a:lstStyle/>
          <a:p>
            <a:r>
              <a:rPr lang="en-US" sz="700" dirty="0">
                <a:solidFill>
                  <a:schemeClr val="bg1">
                    <a:lumMod val="50000"/>
                  </a:schemeClr>
                </a:solidFill>
              </a:rPr>
              <a:t>Navigation Pane</a:t>
            </a:r>
          </a:p>
        </p:txBody>
      </p:sp>
      <p:sp>
        <p:nvSpPr>
          <p:cNvPr id="103" name="TextBox 102">
            <a:extLst>
              <a:ext uri="{FF2B5EF4-FFF2-40B4-BE49-F238E27FC236}">
                <a16:creationId xmlns:a16="http://schemas.microsoft.com/office/drawing/2014/main" id="{880A2C91-3495-4149-970D-C2953CD6A626}"/>
              </a:ext>
            </a:extLst>
          </p:cNvPr>
          <p:cNvSpPr txBox="1"/>
          <p:nvPr/>
        </p:nvSpPr>
        <p:spPr>
          <a:xfrm>
            <a:off x="289770" y="2773697"/>
            <a:ext cx="1689120" cy="200055"/>
          </a:xfrm>
          <a:prstGeom prst="rect">
            <a:avLst/>
          </a:prstGeom>
          <a:noFill/>
        </p:spPr>
        <p:txBody>
          <a:bodyPr wrap="square" rtlCol="0">
            <a:spAutoFit/>
          </a:bodyPr>
          <a:lstStyle/>
          <a:p>
            <a:pPr algn="ctr"/>
            <a:r>
              <a:rPr lang="en-US" sz="700" dirty="0">
                <a:solidFill>
                  <a:schemeClr val="bg1">
                    <a:lumMod val="50000"/>
                  </a:schemeClr>
                </a:solidFill>
              </a:rPr>
              <a:t>Navigation Pane OR Main Vault Window</a:t>
            </a:r>
          </a:p>
        </p:txBody>
      </p:sp>
      <p:sp>
        <p:nvSpPr>
          <p:cNvPr id="109" name="TextBox 108">
            <a:extLst>
              <a:ext uri="{FF2B5EF4-FFF2-40B4-BE49-F238E27FC236}">
                <a16:creationId xmlns:a16="http://schemas.microsoft.com/office/drawing/2014/main" id="{C2375151-BCBC-4C93-8D3E-41D29AEF3205}"/>
              </a:ext>
            </a:extLst>
          </p:cNvPr>
          <p:cNvSpPr txBox="1"/>
          <p:nvPr/>
        </p:nvSpPr>
        <p:spPr>
          <a:xfrm>
            <a:off x="278472" y="3729499"/>
            <a:ext cx="1689120" cy="200055"/>
          </a:xfrm>
          <a:prstGeom prst="rect">
            <a:avLst/>
          </a:prstGeom>
          <a:noFill/>
        </p:spPr>
        <p:txBody>
          <a:bodyPr wrap="square" rtlCol="0">
            <a:spAutoFit/>
          </a:bodyPr>
          <a:lstStyle/>
          <a:p>
            <a:pPr algn="ctr"/>
            <a:r>
              <a:rPr lang="en-US" sz="700" dirty="0">
                <a:solidFill>
                  <a:schemeClr val="bg1">
                    <a:lumMod val="50000"/>
                  </a:schemeClr>
                </a:solidFill>
              </a:rPr>
              <a:t>Navigation Pane OR Main Vault Window</a:t>
            </a:r>
          </a:p>
        </p:txBody>
      </p:sp>
      <p:sp>
        <p:nvSpPr>
          <p:cNvPr id="119" name="Title 1">
            <a:extLst>
              <a:ext uri="{FF2B5EF4-FFF2-40B4-BE49-F238E27FC236}">
                <a16:creationId xmlns:a16="http://schemas.microsoft.com/office/drawing/2014/main" id="{78801ABA-C6B2-4C43-82FD-98B60B67AE44}"/>
              </a:ext>
            </a:extLst>
          </p:cNvPr>
          <p:cNvSpPr txBox="1">
            <a:spLocks/>
          </p:cNvSpPr>
          <p:nvPr/>
        </p:nvSpPr>
        <p:spPr>
          <a:xfrm>
            <a:off x="227261" y="6212671"/>
            <a:ext cx="3191459" cy="2971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1600" b="1" dirty="0"/>
          </a:p>
        </p:txBody>
      </p:sp>
      <p:grpSp>
        <p:nvGrpSpPr>
          <p:cNvPr id="120" name="Group 119">
            <a:extLst>
              <a:ext uri="{FF2B5EF4-FFF2-40B4-BE49-F238E27FC236}">
                <a16:creationId xmlns:a16="http://schemas.microsoft.com/office/drawing/2014/main" id="{8E1B292F-B3CC-4A48-80EC-E3903E4646FE}"/>
              </a:ext>
            </a:extLst>
          </p:cNvPr>
          <p:cNvGrpSpPr/>
          <p:nvPr/>
        </p:nvGrpSpPr>
        <p:grpSpPr>
          <a:xfrm>
            <a:off x="5535865" y="4214632"/>
            <a:ext cx="1526500" cy="584250"/>
            <a:chOff x="2886693" y="5653020"/>
            <a:chExt cx="1526500" cy="584250"/>
          </a:xfrm>
        </p:grpSpPr>
        <p:sp>
          <p:nvSpPr>
            <p:cNvPr id="121" name="Flowchart: Process 120">
              <a:extLst>
                <a:ext uri="{FF2B5EF4-FFF2-40B4-BE49-F238E27FC236}">
                  <a16:creationId xmlns:a16="http://schemas.microsoft.com/office/drawing/2014/main" id="{E09119A7-9A6F-47BD-9BCF-52563C2C3C51}"/>
                </a:ext>
              </a:extLst>
            </p:cNvPr>
            <p:cNvSpPr/>
            <p:nvPr/>
          </p:nvSpPr>
          <p:spPr>
            <a:xfrm>
              <a:off x="2886693" y="5653020"/>
              <a:ext cx="1526500" cy="5842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i="1" dirty="0"/>
                <a:t>CLICK</a:t>
              </a:r>
              <a:r>
                <a:rPr lang="en-US" sz="1100" i="1" dirty="0"/>
                <a:t> </a:t>
              </a:r>
            </a:p>
          </p:txBody>
        </p:sp>
        <p:pic>
          <p:nvPicPr>
            <p:cNvPr id="122" name="Picture 121">
              <a:extLst>
                <a:ext uri="{FF2B5EF4-FFF2-40B4-BE49-F238E27FC236}">
                  <a16:creationId xmlns:a16="http://schemas.microsoft.com/office/drawing/2014/main" id="{DFCC98C8-0413-437C-84FC-26CA81BE52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4047" y="5935901"/>
              <a:ext cx="1371791" cy="238158"/>
            </a:xfrm>
            <a:prstGeom prst="rect">
              <a:avLst/>
            </a:prstGeom>
          </p:spPr>
        </p:pic>
      </p:grpSp>
      <p:grpSp>
        <p:nvGrpSpPr>
          <p:cNvPr id="123" name="Group 122">
            <a:extLst>
              <a:ext uri="{FF2B5EF4-FFF2-40B4-BE49-F238E27FC236}">
                <a16:creationId xmlns:a16="http://schemas.microsoft.com/office/drawing/2014/main" id="{5CFAD757-6C8C-4BD6-87A9-2AD20B774416}"/>
              </a:ext>
            </a:extLst>
          </p:cNvPr>
          <p:cNvGrpSpPr/>
          <p:nvPr/>
        </p:nvGrpSpPr>
        <p:grpSpPr>
          <a:xfrm>
            <a:off x="226332" y="5612997"/>
            <a:ext cx="1433322" cy="957735"/>
            <a:chOff x="6493715" y="5174152"/>
            <a:chExt cx="1433322" cy="957735"/>
          </a:xfrm>
        </p:grpSpPr>
        <p:sp>
          <p:nvSpPr>
            <p:cNvPr id="124" name="Flowchart: Process 123">
              <a:extLst>
                <a:ext uri="{FF2B5EF4-FFF2-40B4-BE49-F238E27FC236}">
                  <a16:creationId xmlns:a16="http://schemas.microsoft.com/office/drawing/2014/main" id="{2C46DC20-A1BB-4C90-AC14-C82E2EA6AF5C}"/>
                </a:ext>
              </a:extLst>
            </p:cNvPr>
            <p:cNvSpPr/>
            <p:nvPr/>
          </p:nvSpPr>
          <p:spPr>
            <a:xfrm>
              <a:off x="6493715" y="5174152"/>
              <a:ext cx="1433322" cy="9577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i="1" dirty="0"/>
                <a:t>SELECT</a:t>
              </a:r>
              <a:endParaRPr lang="en-US" sz="1100" i="1" dirty="0"/>
            </a:p>
            <a:p>
              <a:endParaRPr lang="en-US" sz="900" i="1" dirty="0"/>
            </a:p>
            <a:p>
              <a:endParaRPr lang="en-US" sz="900" i="1" dirty="0"/>
            </a:p>
            <a:p>
              <a:endParaRPr lang="en-US" sz="900" i="1" dirty="0"/>
            </a:p>
            <a:p>
              <a:endParaRPr lang="en-US" sz="900" i="1" dirty="0"/>
            </a:p>
            <a:p>
              <a:pPr>
                <a:lnSpc>
                  <a:spcPct val="150000"/>
                </a:lnSpc>
              </a:pPr>
              <a:r>
                <a:rPr lang="en-US" sz="900" i="1" dirty="0"/>
                <a:t>&amp; CLICK </a:t>
              </a:r>
              <a:r>
                <a:rPr lang="en-US" sz="900" b="1" dirty="0"/>
                <a:t>OK</a:t>
              </a:r>
            </a:p>
          </p:txBody>
        </p:sp>
        <p:pic>
          <p:nvPicPr>
            <p:cNvPr id="125" name="Picture 124">
              <a:extLst>
                <a:ext uri="{FF2B5EF4-FFF2-40B4-BE49-F238E27FC236}">
                  <a16:creationId xmlns:a16="http://schemas.microsoft.com/office/drawing/2014/main" id="{F5B1902F-B6E8-4547-862F-B7506CF424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2585" y="5385983"/>
              <a:ext cx="1295581" cy="559162"/>
            </a:xfrm>
            <a:prstGeom prst="rect">
              <a:avLst/>
            </a:prstGeom>
          </p:spPr>
        </p:pic>
      </p:grpSp>
      <p:sp>
        <p:nvSpPr>
          <p:cNvPr id="127" name="TextBox 126">
            <a:extLst>
              <a:ext uri="{FF2B5EF4-FFF2-40B4-BE49-F238E27FC236}">
                <a16:creationId xmlns:a16="http://schemas.microsoft.com/office/drawing/2014/main" id="{3E9B052F-63B7-47FC-B59D-49674F72330F}"/>
              </a:ext>
            </a:extLst>
          </p:cNvPr>
          <p:cNvSpPr txBox="1"/>
          <p:nvPr/>
        </p:nvSpPr>
        <p:spPr>
          <a:xfrm>
            <a:off x="5948978" y="4036424"/>
            <a:ext cx="676743" cy="198283"/>
          </a:xfrm>
          <a:prstGeom prst="rect">
            <a:avLst/>
          </a:prstGeom>
          <a:noFill/>
        </p:spPr>
        <p:txBody>
          <a:bodyPr wrap="square" rtlCol="0">
            <a:spAutoFit/>
          </a:bodyPr>
          <a:lstStyle/>
          <a:p>
            <a:r>
              <a:rPr lang="en-US" sz="700" dirty="0">
                <a:solidFill>
                  <a:schemeClr val="bg1">
                    <a:lumMod val="50000"/>
                  </a:schemeClr>
                </a:solidFill>
              </a:rPr>
              <a:t>Vault Toolbar</a:t>
            </a:r>
          </a:p>
        </p:txBody>
      </p:sp>
      <p:cxnSp>
        <p:nvCxnSpPr>
          <p:cNvPr id="96" name="Connector: Elbow 95">
            <a:extLst>
              <a:ext uri="{FF2B5EF4-FFF2-40B4-BE49-F238E27FC236}">
                <a16:creationId xmlns:a16="http://schemas.microsoft.com/office/drawing/2014/main" id="{46E023A2-FE6E-4552-B88D-26C7F508461B}"/>
              </a:ext>
            </a:extLst>
          </p:cNvPr>
          <p:cNvCxnSpPr>
            <a:cxnSpLocks/>
            <a:stCxn id="121" idx="2"/>
            <a:endCxn id="148" idx="0"/>
          </p:cNvCxnSpPr>
          <p:nvPr/>
        </p:nvCxnSpPr>
        <p:spPr>
          <a:xfrm rot="5400000">
            <a:off x="3287096" y="2434473"/>
            <a:ext cx="647610" cy="5376428"/>
          </a:xfrm>
          <a:prstGeom prst="bentConnector3">
            <a:avLst>
              <a:gd name="adj1" fmla="val 17643"/>
            </a:avLst>
          </a:prstGeom>
          <a:ln>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92B37BBD-7A3E-4463-8EE0-D07916BA9322}"/>
              </a:ext>
            </a:extLst>
          </p:cNvPr>
          <p:cNvSpPr txBox="1"/>
          <p:nvPr/>
        </p:nvSpPr>
        <p:spPr>
          <a:xfrm>
            <a:off x="584315" y="5446492"/>
            <a:ext cx="676743" cy="198283"/>
          </a:xfrm>
          <a:prstGeom prst="rect">
            <a:avLst/>
          </a:prstGeom>
          <a:noFill/>
        </p:spPr>
        <p:txBody>
          <a:bodyPr wrap="square" rtlCol="0">
            <a:spAutoFit/>
          </a:bodyPr>
          <a:lstStyle/>
          <a:p>
            <a:r>
              <a:rPr lang="en-US" sz="700" dirty="0">
                <a:solidFill>
                  <a:schemeClr val="bg1">
                    <a:lumMod val="50000"/>
                  </a:schemeClr>
                </a:solidFill>
              </a:rPr>
              <a:t>Vault Toolbar</a:t>
            </a:r>
          </a:p>
        </p:txBody>
      </p:sp>
      <p:cxnSp>
        <p:nvCxnSpPr>
          <p:cNvPr id="107" name="Straight Arrow Connector 106">
            <a:extLst>
              <a:ext uri="{FF2B5EF4-FFF2-40B4-BE49-F238E27FC236}">
                <a16:creationId xmlns:a16="http://schemas.microsoft.com/office/drawing/2014/main" id="{878E88DF-5762-41C3-BC16-8C89ABB82DFB}"/>
              </a:ext>
            </a:extLst>
          </p:cNvPr>
          <p:cNvCxnSpPr>
            <a:cxnSpLocks/>
            <a:stCxn id="124" idx="3"/>
            <a:endCxn id="521" idx="1"/>
          </p:cNvCxnSpPr>
          <p:nvPr/>
        </p:nvCxnSpPr>
        <p:spPr>
          <a:xfrm flipV="1">
            <a:off x="1659654" y="6047893"/>
            <a:ext cx="242827" cy="43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9" name="Group 148">
            <a:extLst>
              <a:ext uri="{FF2B5EF4-FFF2-40B4-BE49-F238E27FC236}">
                <a16:creationId xmlns:a16="http://schemas.microsoft.com/office/drawing/2014/main" id="{8BA217C4-DC10-4C9B-995D-959E23879170}"/>
              </a:ext>
            </a:extLst>
          </p:cNvPr>
          <p:cNvGrpSpPr/>
          <p:nvPr/>
        </p:nvGrpSpPr>
        <p:grpSpPr>
          <a:xfrm>
            <a:off x="1902481" y="5225665"/>
            <a:ext cx="2584940" cy="1448802"/>
            <a:chOff x="1902481" y="5225665"/>
            <a:chExt cx="2584940" cy="1448802"/>
          </a:xfrm>
        </p:grpSpPr>
        <p:sp>
          <p:nvSpPr>
            <p:cNvPr id="521" name="Flowchart: Process 520">
              <a:extLst>
                <a:ext uri="{FF2B5EF4-FFF2-40B4-BE49-F238E27FC236}">
                  <a16:creationId xmlns:a16="http://schemas.microsoft.com/office/drawing/2014/main" id="{D687842B-A565-4D4D-8F34-669D4934B1FB}"/>
                </a:ext>
              </a:extLst>
            </p:cNvPr>
            <p:cNvSpPr/>
            <p:nvPr/>
          </p:nvSpPr>
          <p:spPr>
            <a:xfrm>
              <a:off x="1902481" y="5421318"/>
              <a:ext cx="2584940" cy="12531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i="1" dirty="0"/>
                <a:t>SELECT</a:t>
              </a:r>
              <a:endParaRPr lang="en-US" sz="1100" i="1" dirty="0"/>
            </a:p>
            <a:p>
              <a:endParaRPr lang="en-US" sz="900" i="1" dirty="0"/>
            </a:p>
            <a:p>
              <a:endParaRPr lang="en-US" sz="900" i="1" dirty="0"/>
            </a:p>
            <a:p>
              <a:r>
                <a:rPr lang="en-US" sz="900" i="1" dirty="0"/>
                <a:t>THEN</a:t>
              </a:r>
            </a:p>
            <a:p>
              <a:endParaRPr lang="en-US" sz="900" i="1" dirty="0"/>
            </a:p>
            <a:p>
              <a:pPr>
                <a:lnSpc>
                  <a:spcPct val="200000"/>
                </a:lnSpc>
              </a:pPr>
              <a:r>
                <a:rPr lang="en-US" sz="900" i="1" dirty="0"/>
                <a:t>&amp; CLICK </a:t>
              </a:r>
              <a:r>
                <a:rPr lang="en-US" sz="900" b="1" dirty="0"/>
                <a:t>OK</a:t>
              </a:r>
            </a:p>
            <a:p>
              <a:r>
                <a:rPr lang="en-US" sz="900" i="1" dirty="0"/>
                <a:t>Confirm Sync and CLICK </a:t>
              </a:r>
              <a:r>
                <a:rPr lang="en-US" sz="900" b="1" dirty="0"/>
                <a:t>CLOSE</a:t>
              </a:r>
            </a:p>
          </p:txBody>
        </p:sp>
        <p:pic>
          <p:nvPicPr>
            <p:cNvPr id="525" name="Picture 524">
              <a:extLst>
                <a:ext uri="{FF2B5EF4-FFF2-40B4-BE49-F238E27FC236}">
                  <a16:creationId xmlns:a16="http://schemas.microsoft.com/office/drawing/2014/main" id="{0B85306A-7C9A-4489-A654-4FA0DF5E9F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0344" y="5645521"/>
              <a:ext cx="2429214" cy="171474"/>
            </a:xfrm>
            <a:prstGeom prst="rect">
              <a:avLst/>
            </a:prstGeom>
          </p:spPr>
        </p:pic>
        <p:pic>
          <p:nvPicPr>
            <p:cNvPr id="527" name="Picture 526">
              <a:extLst>
                <a:ext uri="{FF2B5EF4-FFF2-40B4-BE49-F238E27FC236}">
                  <a16:creationId xmlns:a16="http://schemas.microsoft.com/office/drawing/2014/main" id="{7D772C44-F4DB-4E86-B7D8-A30E15C83A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8890" y="6023622"/>
              <a:ext cx="2229161" cy="200053"/>
            </a:xfrm>
            <a:prstGeom prst="rect">
              <a:avLst/>
            </a:prstGeom>
          </p:spPr>
        </p:pic>
        <p:sp>
          <p:nvSpPr>
            <p:cNvPr id="155" name="TextBox 154">
              <a:extLst>
                <a:ext uri="{FF2B5EF4-FFF2-40B4-BE49-F238E27FC236}">
                  <a16:creationId xmlns:a16="http://schemas.microsoft.com/office/drawing/2014/main" id="{E5B199DD-38F6-45CD-8F0A-B92A7382497B}"/>
                </a:ext>
              </a:extLst>
            </p:cNvPr>
            <p:cNvSpPr txBox="1"/>
            <p:nvPr/>
          </p:nvSpPr>
          <p:spPr>
            <a:xfrm>
              <a:off x="2761694" y="5225665"/>
              <a:ext cx="676743" cy="198283"/>
            </a:xfrm>
            <a:prstGeom prst="rect">
              <a:avLst/>
            </a:prstGeom>
            <a:noFill/>
          </p:spPr>
          <p:txBody>
            <a:bodyPr wrap="square" rtlCol="0">
              <a:spAutoFit/>
            </a:bodyPr>
            <a:lstStyle/>
            <a:p>
              <a:r>
                <a:rPr lang="en-US" sz="700" dirty="0">
                  <a:solidFill>
                    <a:schemeClr val="bg1">
                      <a:lumMod val="50000"/>
                    </a:schemeClr>
                  </a:solidFill>
                </a:rPr>
                <a:t>Vault Toolbar</a:t>
              </a:r>
            </a:p>
          </p:txBody>
        </p:sp>
      </p:grpSp>
      <p:cxnSp>
        <p:nvCxnSpPr>
          <p:cNvPr id="163" name="Straight Arrow Connector 162">
            <a:extLst>
              <a:ext uri="{FF2B5EF4-FFF2-40B4-BE49-F238E27FC236}">
                <a16:creationId xmlns:a16="http://schemas.microsoft.com/office/drawing/2014/main" id="{35DD7FFF-B374-4C15-B171-0BA9510475C6}"/>
              </a:ext>
            </a:extLst>
          </p:cNvPr>
          <p:cNvCxnSpPr>
            <a:cxnSpLocks/>
            <a:stCxn id="521" idx="3"/>
            <a:endCxn id="159" idx="1"/>
          </p:cNvCxnSpPr>
          <p:nvPr/>
        </p:nvCxnSpPr>
        <p:spPr>
          <a:xfrm flipV="1">
            <a:off x="4487421" y="5917296"/>
            <a:ext cx="247227" cy="130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1" name="Group 130">
            <a:extLst>
              <a:ext uri="{FF2B5EF4-FFF2-40B4-BE49-F238E27FC236}">
                <a16:creationId xmlns:a16="http://schemas.microsoft.com/office/drawing/2014/main" id="{B67FFF6A-FDEC-40F4-9DD5-B15060D3173E}"/>
              </a:ext>
            </a:extLst>
          </p:cNvPr>
          <p:cNvGrpSpPr/>
          <p:nvPr/>
        </p:nvGrpSpPr>
        <p:grpSpPr>
          <a:xfrm>
            <a:off x="7524895" y="4847454"/>
            <a:ext cx="4439844" cy="1827014"/>
            <a:chOff x="7524895" y="4847454"/>
            <a:chExt cx="4439844" cy="1827014"/>
          </a:xfrm>
        </p:grpSpPr>
        <p:sp>
          <p:nvSpPr>
            <p:cNvPr id="530" name="Flowchart: Process 529">
              <a:extLst>
                <a:ext uri="{FF2B5EF4-FFF2-40B4-BE49-F238E27FC236}">
                  <a16:creationId xmlns:a16="http://schemas.microsoft.com/office/drawing/2014/main" id="{9DE90D4E-7452-4555-84DA-42A08B1B3044}"/>
                </a:ext>
              </a:extLst>
            </p:cNvPr>
            <p:cNvSpPr/>
            <p:nvPr/>
          </p:nvSpPr>
          <p:spPr>
            <a:xfrm>
              <a:off x="7524895" y="4847454"/>
              <a:ext cx="4439844" cy="18270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i="1" dirty="0"/>
                <a:t>Confirm </a:t>
              </a:r>
              <a:r>
                <a:rPr lang="en-US" sz="900" b="1" dirty="0"/>
                <a:t>Category </a:t>
              </a:r>
              <a:r>
                <a:rPr lang="en-US" sz="900" i="1" dirty="0"/>
                <a:t>is:  </a:t>
              </a:r>
              <a:r>
                <a:rPr lang="en-US" sz="900" i="1" u="sng" dirty="0"/>
                <a:t>Engineering Data</a:t>
              </a:r>
              <a:endParaRPr lang="en-US" sz="1100" i="1" u="sng" dirty="0"/>
            </a:p>
            <a:p>
              <a:r>
                <a:rPr lang="en-US" sz="900" i="1" dirty="0"/>
                <a:t>Confirm </a:t>
              </a:r>
              <a:r>
                <a:rPr lang="en-US" sz="900" b="1" i="1" dirty="0"/>
                <a:t>State</a:t>
              </a:r>
              <a:r>
                <a:rPr lang="en-US" sz="900" b="1" dirty="0"/>
                <a:t> </a:t>
              </a:r>
              <a:r>
                <a:rPr lang="en-US" sz="900" i="1" dirty="0"/>
                <a:t>is:  </a:t>
              </a:r>
              <a:r>
                <a:rPr lang="en-US" sz="900" i="1" u="sng" dirty="0"/>
                <a:t>Work In Progress</a:t>
              </a:r>
              <a:endParaRPr lang="en-US" sz="1100" i="1" u="sng" dirty="0"/>
            </a:p>
            <a:p>
              <a:r>
                <a:rPr lang="en-US" sz="900" i="1" dirty="0"/>
                <a:t>Confirm </a:t>
              </a:r>
              <a:r>
                <a:rPr lang="en-US" sz="900" b="1" i="1" dirty="0"/>
                <a:t>Revision</a:t>
              </a:r>
              <a:r>
                <a:rPr lang="en-US" sz="900" b="1" dirty="0"/>
                <a:t> </a:t>
              </a:r>
              <a:r>
                <a:rPr lang="en-US" sz="900" i="1" dirty="0"/>
                <a:t>is:  </a:t>
              </a:r>
              <a:r>
                <a:rPr lang="en-US" sz="900" i="1" u="sng" dirty="0"/>
                <a:t>A</a:t>
              </a:r>
            </a:p>
            <a:p>
              <a:r>
                <a:rPr lang="en-US" sz="900" i="1" dirty="0"/>
                <a:t>Confirm file looks like:</a:t>
              </a:r>
              <a:endParaRPr lang="en-US" sz="900" i="1" u="sng" dirty="0"/>
            </a:p>
            <a:p>
              <a:endParaRPr lang="en-US" sz="900" i="1" u="sng" dirty="0"/>
            </a:p>
            <a:p>
              <a:endParaRPr lang="en-US" sz="1100" i="1" u="sng" dirty="0"/>
            </a:p>
            <a:p>
              <a:endParaRPr lang="en-US" sz="900" i="1" dirty="0"/>
            </a:p>
            <a:p>
              <a:endParaRPr lang="en-US" sz="900" i="1" dirty="0"/>
            </a:p>
            <a:p>
              <a:endParaRPr lang="en-US" sz="900" i="1" dirty="0"/>
            </a:p>
            <a:p>
              <a:r>
                <a:rPr lang="en-US" sz="900" i="1" dirty="0"/>
                <a:t>THEN to </a:t>
              </a:r>
              <a:r>
                <a:rPr lang="en-US" sz="900" b="1" dirty="0"/>
                <a:t>CHECK OUT</a:t>
              </a:r>
              <a:r>
                <a:rPr lang="en-US" sz="900" dirty="0"/>
                <a:t>,</a:t>
              </a:r>
            </a:p>
            <a:p>
              <a:r>
                <a:rPr lang="en-US" sz="900" i="1" dirty="0" err="1"/>
                <a:t>DBL</a:t>
              </a:r>
              <a:r>
                <a:rPr lang="en-US" sz="900" i="1" dirty="0"/>
                <a:t> CLICK on your BOM file &amp; CLICK </a:t>
              </a:r>
              <a:r>
                <a:rPr lang="en-US" sz="900" b="1" dirty="0"/>
                <a:t>YES</a:t>
              </a:r>
              <a:r>
                <a:rPr lang="en-US" sz="900" i="1" dirty="0"/>
                <a:t> to </a:t>
              </a:r>
              <a:r>
                <a:rPr lang="en-US" sz="900" b="1" dirty="0"/>
                <a:t>CHECK OUT</a:t>
              </a:r>
            </a:p>
            <a:p>
              <a:r>
                <a:rPr lang="en-US" sz="900" i="1" dirty="0"/>
                <a:t>Confirm Sync</a:t>
              </a:r>
              <a:endParaRPr lang="en-US" sz="900" b="1" dirty="0"/>
            </a:p>
          </p:txBody>
        </p:sp>
        <p:pic>
          <p:nvPicPr>
            <p:cNvPr id="126" name="Picture 125">
              <a:extLst>
                <a:ext uri="{FF2B5EF4-FFF2-40B4-BE49-F238E27FC236}">
                  <a16:creationId xmlns:a16="http://schemas.microsoft.com/office/drawing/2014/main" id="{828C6A33-166A-426B-8014-3DCD33B91F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75406" y="5505277"/>
              <a:ext cx="4350536" cy="495358"/>
            </a:xfrm>
            <a:prstGeom prst="rect">
              <a:avLst/>
            </a:prstGeom>
          </p:spPr>
        </p:pic>
      </p:grpSp>
      <p:sp>
        <p:nvSpPr>
          <p:cNvPr id="170" name="TextBox 169">
            <a:extLst>
              <a:ext uri="{FF2B5EF4-FFF2-40B4-BE49-F238E27FC236}">
                <a16:creationId xmlns:a16="http://schemas.microsoft.com/office/drawing/2014/main" id="{08FEA3CB-184C-4496-8F5F-9104EDB4046C}"/>
              </a:ext>
            </a:extLst>
          </p:cNvPr>
          <p:cNvSpPr txBox="1"/>
          <p:nvPr/>
        </p:nvSpPr>
        <p:spPr>
          <a:xfrm>
            <a:off x="6057563" y="5327601"/>
            <a:ext cx="676743" cy="198283"/>
          </a:xfrm>
          <a:prstGeom prst="rect">
            <a:avLst/>
          </a:prstGeom>
          <a:noFill/>
        </p:spPr>
        <p:txBody>
          <a:bodyPr wrap="square" rtlCol="0">
            <a:spAutoFit/>
          </a:bodyPr>
          <a:lstStyle/>
          <a:p>
            <a:r>
              <a:rPr lang="en-US" sz="700" dirty="0">
                <a:solidFill>
                  <a:schemeClr val="bg1">
                    <a:lumMod val="50000"/>
                  </a:schemeClr>
                </a:solidFill>
              </a:rPr>
              <a:t>Vault Toolbar</a:t>
            </a:r>
          </a:p>
        </p:txBody>
      </p:sp>
      <p:grpSp>
        <p:nvGrpSpPr>
          <p:cNvPr id="152" name="Group 151">
            <a:extLst>
              <a:ext uri="{FF2B5EF4-FFF2-40B4-BE49-F238E27FC236}">
                <a16:creationId xmlns:a16="http://schemas.microsoft.com/office/drawing/2014/main" id="{8DDE2E97-E8E3-4DA0-8639-403F349342A7}"/>
              </a:ext>
            </a:extLst>
          </p:cNvPr>
          <p:cNvGrpSpPr/>
          <p:nvPr/>
        </p:nvGrpSpPr>
        <p:grpSpPr>
          <a:xfrm>
            <a:off x="4734648" y="4998477"/>
            <a:ext cx="2641081" cy="1675991"/>
            <a:chOff x="4734648" y="4998477"/>
            <a:chExt cx="2641081" cy="1675991"/>
          </a:xfrm>
        </p:grpSpPr>
        <p:sp>
          <p:nvSpPr>
            <p:cNvPr id="159" name="Flowchart: Process 158">
              <a:extLst>
                <a:ext uri="{FF2B5EF4-FFF2-40B4-BE49-F238E27FC236}">
                  <a16:creationId xmlns:a16="http://schemas.microsoft.com/office/drawing/2014/main" id="{D2A3CF1D-9963-4D86-8E40-6A26F4CCED54}"/>
                </a:ext>
              </a:extLst>
            </p:cNvPr>
            <p:cNvSpPr/>
            <p:nvPr/>
          </p:nvSpPr>
          <p:spPr>
            <a:xfrm>
              <a:off x="4734648" y="5160124"/>
              <a:ext cx="2641081" cy="1514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i="1" dirty="0"/>
                <a:t>SELECT  </a:t>
              </a:r>
              <a:r>
                <a:rPr lang="en-US" sz="1000" b="1" dirty="0"/>
                <a:t>GET             (</a:t>
              </a:r>
              <a:r>
                <a:rPr lang="en-US" sz="1000" i="1" dirty="0"/>
                <a:t>Screen below will show)</a:t>
              </a:r>
              <a:endParaRPr lang="en-US" sz="1000" b="1" dirty="0"/>
            </a:p>
            <a:p>
              <a:endParaRPr lang="en-US" sz="1000" b="1" i="1" dirty="0"/>
            </a:p>
            <a:p>
              <a:endParaRPr lang="en-US" sz="1000" i="1" dirty="0"/>
            </a:p>
            <a:p>
              <a:endParaRPr lang="en-US" sz="1000" i="1" dirty="0"/>
            </a:p>
            <a:p>
              <a:endParaRPr lang="en-US" sz="1000" i="1" dirty="0"/>
            </a:p>
            <a:p>
              <a:endParaRPr lang="en-US" sz="1000" i="1" dirty="0"/>
            </a:p>
            <a:p>
              <a:endParaRPr lang="en-US" sz="1000" i="1" dirty="0"/>
            </a:p>
            <a:p>
              <a:endParaRPr lang="en-US" sz="1000" i="1" dirty="0"/>
            </a:p>
            <a:p>
              <a:r>
                <a:rPr lang="en-US" sz="1000" i="1" dirty="0"/>
                <a:t>THEN CLICK </a:t>
              </a:r>
              <a:r>
                <a:rPr lang="en-US" sz="1000" b="1" dirty="0"/>
                <a:t>OK</a:t>
              </a:r>
              <a:r>
                <a:rPr lang="en-US" sz="1000" i="1" dirty="0"/>
                <a:t> </a:t>
              </a:r>
              <a:r>
                <a:rPr lang="en-US" sz="1100" i="1" dirty="0"/>
                <a:t> </a:t>
              </a:r>
            </a:p>
          </p:txBody>
        </p:sp>
        <p:pic>
          <p:nvPicPr>
            <p:cNvPr id="114" name="Picture 113">
              <a:extLst>
                <a:ext uri="{FF2B5EF4-FFF2-40B4-BE49-F238E27FC236}">
                  <a16:creationId xmlns:a16="http://schemas.microsoft.com/office/drawing/2014/main" id="{A160F321-9243-40CC-82FB-DC0B55D4CB4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15618" y="5201462"/>
              <a:ext cx="244874" cy="219542"/>
            </a:xfrm>
            <a:prstGeom prst="rect">
              <a:avLst/>
            </a:prstGeom>
          </p:spPr>
        </p:pic>
        <p:pic>
          <p:nvPicPr>
            <p:cNvPr id="137" name="Picture 136">
              <a:extLst>
                <a:ext uri="{FF2B5EF4-FFF2-40B4-BE49-F238E27FC236}">
                  <a16:creationId xmlns:a16="http://schemas.microsoft.com/office/drawing/2014/main" id="{E071342B-CCC9-486D-9278-435C64478F7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57959" y="5471625"/>
              <a:ext cx="2381517" cy="917418"/>
            </a:xfrm>
            <a:prstGeom prst="rect">
              <a:avLst/>
            </a:prstGeom>
          </p:spPr>
        </p:pic>
        <p:sp>
          <p:nvSpPr>
            <p:cNvPr id="191" name="TextBox 190">
              <a:extLst>
                <a:ext uri="{FF2B5EF4-FFF2-40B4-BE49-F238E27FC236}">
                  <a16:creationId xmlns:a16="http://schemas.microsoft.com/office/drawing/2014/main" id="{A7E2D6DA-2338-44F0-81D4-11D0C3A38F55}"/>
                </a:ext>
              </a:extLst>
            </p:cNvPr>
            <p:cNvSpPr txBox="1"/>
            <p:nvPr/>
          </p:nvSpPr>
          <p:spPr>
            <a:xfrm>
              <a:off x="5383353" y="4998477"/>
              <a:ext cx="1242368" cy="200055"/>
            </a:xfrm>
            <a:prstGeom prst="rect">
              <a:avLst/>
            </a:prstGeom>
            <a:noFill/>
          </p:spPr>
          <p:txBody>
            <a:bodyPr wrap="square" rtlCol="0">
              <a:spAutoFit/>
            </a:bodyPr>
            <a:lstStyle/>
            <a:p>
              <a:r>
                <a:rPr lang="en-US" sz="700" dirty="0">
                  <a:solidFill>
                    <a:schemeClr val="bg1">
                      <a:lumMod val="50000"/>
                    </a:schemeClr>
                  </a:solidFill>
                </a:rPr>
                <a:t>Vault Toolbar / Get Window</a:t>
              </a:r>
            </a:p>
          </p:txBody>
        </p:sp>
      </p:grpSp>
    </p:spTree>
    <p:extLst>
      <p:ext uri="{BB962C8B-B14F-4D97-AF65-F5344CB8AC3E}">
        <p14:creationId xmlns:p14="http://schemas.microsoft.com/office/powerpoint/2010/main" val="147765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29BE93A-A231-4138-8502-3436DBBA6652}"/>
              </a:ext>
            </a:extLst>
          </p:cNvPr>
          <p:cNvSpPr txBox="1"/>
          <p:nvPr/>
        </p:nvSpPr>
        <p:spPr>
          <a:xfrm>
            <a:off x="463215" y="2143628"/>
            <a:ext cx="11004885" cy="3662541"/>
          </a:xfrm>
          <a:prstGeom prst="rect">
            <a:avLst/>
          </a:prstGeom>
          <a:noFill/>
        </p:spPr>
        <p:txBody>
          <a:bodyPr wrap="square" rtlCol="0">
            <a:spAutoFit/>
          </a:bodyPr>
          <a:lstStyle/>
          <a:p>
            <a:r>
              <a:rPr lang="en-US" sz="1600" b="1" dirty="0"/>
              <a:t>BOM Additions :</a:t>
            </a:r>
          </a:p>
          <a:p>
            <a:pPr marL="171450" indent="-171450">
              <a:buFont typeface="Wingdings" panose="05000000000000000000" pitchFamily="2" charset="2"/>
              <a:buChar char="§"/>
            </a:pPr>
            <a:r>
              <a:rPr lang="en-US" sz="1200" dirty="0"/>
              <a:t>The body (data) of the BOM is formatted as a table. </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dirty="0"/>
              <a:t>On Save – Workbook will automatically export the BOM data in a .csv file and save to a network folder. You will not see any change in the BOM workbook that you are using.</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dirty="0"/>
              <a:t>In title block, the file name value for SM. Document No. is automatically imported from Vault.  The structure of how the file is named is driven by a pre-configured number scheme in Vault. Upon opening the workbook, the file name will appear in the title block. In addition, the Revision Number / Letter will also appear next to the file name.  **Known issue: Vault Server can take a few seconds to send and update the information on the BOM. See “Known Issues” for further information**</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dirty="0"/>
              <a:t>                                       buttons have been added to keep the user from entering data outside of the table, and to keep row and column data formatting consistent and uniform. Select anywhere within the table then select </a:t>
            </a:r>
            <a:r>
              <a:rPr lang="en-US" sz="1200" b="1" dirty="0"/>
              <a:t>Row + </a:t>
            </a:r>
            <a:r>
              <a:rPr lang="en-US" sz="1200" dirty="0"/>
              <a:t>or </a:t>
            </a:r>
            <a:r>
              <a:rPr lang="en-US" sz="1200" b="1" dirty="0"/>
              <a:t>Row – </a:t>
            </a:r>
            <a:r>
              <a:rPr lang="en-US" sz="1200" dirty="0"/>
              <a:t>to make changes. You can even select the row below the table and click </a:t>
            </a:r>
            <a:r>
              <a:rPr lang="en-US" sz="1200" b="1" dirty="0"/>
              <a:t>Row + </a:t>
            </a:r>
            <a:r>
              <a:rPr lang="en-US" sz="1200" dirty="0"/>
              <a:t>to add a new row. </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dirty="0"/>
              <a:t>Filters are enabled by default.</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Project Ambient Temp Specs</a:t>
            </a:r>
            <a:r>
              <a:rPr lang="en-US" sz="1200" dirty="0"/>
              <a:t> feature added. Enter the Project Spec MIN and MAX, then as you move down and enter </a:t>
            </a:r>
            <a:r>
              <a:rPr lang="en-US" sz="1200" dirty="0" err="1"/>
              <a:t>AMB</a:t>
            </a:r>
            <a:r>
              <a:rPr lang="en-US" sz="1200" dirty="0"/>
              <a:t> TEMP MIN / MAX data, your row will highlight red if the product specs do not meet the project specs. The rules for highlighting red are:  </a:t>
            </a:r>
            <a:r>
              <a:rPr lang="en-US" sz="1200" b="1" dirty="0"/>
              <a:t>Product MIN &gt; Project MIN  </a:t>
            </a:r>
            <a:r>
              <a:rPr lang="en-US" sz="1200" dirty="0"/>
              <a:t>and </a:t>
            </a:r>
            <a:r>
              <a:rPr lang="en-US" sz="1200" b="1" dirty="0"/>
              <a:t>Product MAX &lt; Project MAX</a:t>
            </a:r>
          </a:p>
          <a:p>
            <a:endParaRPr lang="en-US" sz="1200" dirty="0"/>
          </a:p>
          <a:p>
            <a:endParaRPr lang="en-US" sz="1200" b="1" dirty="0"/>
          </a:p>
          <a:p>
            <a:endParaRPr lang="en-US" sz="1200" b="1" dirty="0"/>
          </a:p>
        </p:txBody>
      </p:sp>
      <p:pic>
        <p:nvPicPr>
          <p:cNvPr id="3" name="Picture 2">
            <a:extLst>
              <a:ext uri="{FF2B5EF4-FFF2-40B4-BE49-F238E27FC236}">
                <a16:creationId xmlns:a16="http://schemas.microsoft.com/office/drawing/2014/main" id="{2ACFC9DE-B97E-4221-A529-E2D83B76D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15" y="233245"/>
            <a:ext cx="9897856" cy="1686160"/>
          </a:xfrm>
          <a:prstGeom prst="rect">
            <a:avLst/>
          </a:prstGeom>
        </p:spPr>
      </p:pic>
      <p:pic>
        <p:nvPicPr>
          <p:cNvPr id="14" name="Picture 13">
            <a:extLst>
              <a:ext uri="{FF2B5EF4-FFF2-40B4-BE49-F238E27FC236}">
                <a16:creationId xmlns:a16="http://schemas.microsoft.com/office/drawing/2014/main" id="{7510BE3E-3EA1-4B5A-AFD3-B3A4C80EB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79" y="5216946"/>
            <a:ext cx="2882657" cy="1407809"/>
          </a:xfrm>
          <a:prstGeom prst="rect">
            <a:avLst/>
          </a:prstGeom>
        </p:spPr>
      </p:pic>
      <p:pic>
        <p:nvPicPr>
          <p:cNvPr id="7" name="Picture 6">
            <a:extLst>
              <a:ext uri="{FF2B5EF4-FFF2-40B4-BE49-F238E27FC236}">
                <a16:creationId xmlns:a16="http://schemas.microsoft.com/office/drawing/2014/main" id="{4776DECF-DA2E-4344-BE74-B1B14E9F1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 y="3827240"/>
            <a:ext cx="1324160" cy="295316"/>
          </a:xfrm>
          <a:prstGeom prst="rect">
            <a:avLst/>
          </a:prstGeom>
        </p:spPr>
      </p:pic>
    </p:spTree>
    <p:extLst>
      <p:ext uri="{BB962C8B-B14F-4D97-AF65-F5344CB8AC3E}">
        <p14:creationId xmlns:p14="http://schemas.microsoft.com/office/powerpoint/2010/main" val="285161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29BE93A-A231-4138-8502-3436DBBA6652}"/>
              </a:ext>
            </a:extLst>
          </p:cNvPr>
          <p:cNvSpPr txBox="1"/>
          <p:nvPr/>
        </p:nvSpPr>
        <p:spPr>
          <a:xfrm>
            <a:off x="463215" y="2200778"/>
            <a:ext cx="11004885" cy="3293209"/>
          </a:xfrm>
          <a:prstGeom prst="rect">
            <a:avLst/>
          </a:prstGeom>
          <a:noFill/>
        </p:spPr>
        <p:txBody>
          <a:bodyPr wrap="square" rtlCol="0">
            <a:spAutoFit/>
          </a:bodyPr>
          <a:lstStyle/>
          <a:p>
            <a:r>
              <a:rPr lang="en-US" sz="1600" b="1" dirty="0"/>
              <a:t>BOM Additions continued: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By default when the user presses                         the inserted row is set to “</a:t>
            </a:r>
            <a:r>
              <a:rPr lang="en-US" sz="1200" b="1" dirty="0"/>
              <a:t>P</a:t>
            </a:r>
            <a:r>
              <a:rPr lang="en-US" sz="1200" dirty="0"/>
              <a:t>” (Preliminary).</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Rows are automatically highlighted based on the Engineer / Project Manager assigned status.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Should the user need to add a separation between data for example, a subtitle such as “Fitting Take Off”, the user must select “</a:t>
            </a:r>
            <a:r>
              <a:rPr lang="en-US" sz="1200" b="1" dirty="0"/>
              <a:t>-</a:t>
            </a:r>
            <a:r>
              <a:rPr lang="en-US" sz="1200" dirty="0"/>
              <a:t>” in the status column indicating a blank row. This is necessary to be able to parse through the .csv file and extract data from the BOM to be used elsewhere.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user can format (resize, change color, etc.) columns. Should a customer not need to see for example, the “SM PART NO.” column, it is recommended to leave the column blank. As an alternative, change the font color of “SM PART NO. to match the blue background. **Known Issue**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Print Orientation is set to “Landscape” and Print Area is set to include the Title Block as well as columns (ITEM : SM PART NO.) by default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user can format the row height.</a:t>
            </a:r>
          </a:p>
          <a:p>
            <a:endParaRPr lang="en-US" sz="1200" b="1" dirty="0"/>
          </a:p>
          <a:p>
            <a:endParaRPr lang="en-US" sz="1200" b="1" dirty="0"/>
          </a:p>
        </p:txBody>
      </p:sp>
      <p:pic>
        <p:nvPicPr>
          <p:cNvPr id="4" name="Picture 3">
            <a:extLst>
              <a:ext uri="{FF2B5EF4-FFF2-40B4-BE49-F238E27FC236}">
                <a16:creationId xmlns:a16="http://schemas.microsoft.com/office/drawing/2014/main" id="{ABBE74ED-1FB6-44B8-80AA-1457C58FA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15" y="366595"/>
            <a:ext cx="9269119" cy="1686160"/>
          </a:xfrm>
          <a:prstGeom prst="rect">
            <a:avLst/>
          </a:prstGeom>
        </p:spPr>
      </p:pic>
      <p:pic>
        <p:nvPicPr>
          <p:cNvPr id="6" name="Picture 5">
            <a:extLst>
              <a:ext uri="{FF2B5EF4-FFF2-40B4-BE49-F238E27FC236}">
                <a16:creationId xmlns:a16="http://schemas.microsoft.com/office/drawing/2014/main" id="{75EFEBA3-CE70-420B-B4CF-B05A24304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23" y="2592583"/>
            <a:ext cx="585877" cy="256049"/>
          </a:xfrm>
          <a:prstGeom prst="rect">
            <a:avLst/>
          </a:prstGeom>
        </p:spPr>
      </p:pic>
    </p:spTree>
    <p:extLst>
      <p:ext uri="{BB962C8B-B14F-4D97-AF65-F5344CB8AC3E}">
        <p14:creationId xmlns:p14="http://schemas.microsoft.com/office/powerpoint/2010/main" val="163281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29BE93A-A231-4138-8502-3436DBBA6652}"/>
              </a:ext>
            </a:extLst>
          </p:cNvPr>
          <p:cNvSpPr txBox="1"/>
          <p:nvPr/>
        </p:nvSpPr>
        <p:spPr>
          <a:xfrm>
            <a:off x="354056" y="2279530"/>
            <a:ext cx="11004885" cy="3477875"/>
          </a:xfrm>
          <a:prstGeom prst="rect">
            <a:avLst/>
          </a:prstGeom>
          <a:noFill/>
        </p:spPr>
        <p:txBody>
          <a:bodyPr wrap="square" rtlCol="0">
            <a:spAutoFit/>
          </a:bodyPr>
          <a:lstStyle/>
          <a:p>
            <a:r>
              <a:rPr lang="en-US" sz="1600" b="1" dirty="0"/>
              <a:t>BOM Restrictions :     </a:t>
            </a:r>
            <a:r>
              <a:rPr lang="en-US" sz="1200" b="1" dirty="0"/>
              <a:t>Green  </a:t>
            </a:r>
            <a:r>
              <a:rPr lang="en-US" sz="1200" dirty="0"/>
              <a:t> = Ok to Edit       </a:t>
            </a:r>
            <a:r>
              <a:rPr lang="en-US" sz="1200" b="1" dirty="0"/>
              <a:t>Dark / Orange   </a:t>
            </a:r>
            <a:r>
              <a:rPr lang="en-US" sz="1200" dirty="0"/>
              <a:t>= Protected</a:t>
            </a:r>
          </a:p>
          <a:p>
            <a:r>
              <a:rPr lang="en-US" sz="1200" b="1" dirty="0"/>
              <a:t>The user cannot:</a:t>
            </a:r>
          </a:p>
          <a:p>
            <a:pPr marL="628650" lvl="1" indent="-171450">
              <a:buFont typeface="Wingdings" panose="05000000000000000000" pitchFamily="2" charset="2"/>
              <a:buChar char="§"/>
            </a:pPr>
            <a:r>
              <a:rPr lang="en-US" sz="1200" dirty="0"/>
              <a:t>Change the Title Block titles ex: “Project Name” in title block. OK to edit values underneath. </a:t>
            </a:r>
            <a:r>
              <a:rPr lang="en-US" sz="1200" b="1" dirty="0"/>
              <a:t>Do not edit value under “SM DOCUMENT NO.” It must remained unlocked to receive information from VAULT. </a:t>
            </a: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Change column names, delete columns, change column data type. OK to change color and resize.</a:t>
            </a:r>
          </a:p>
          <a:p>
            <a:pPr lvl="1"/>
            <a:endParaRPr lang="en-US" sz="1200" dirty="0"/>
          </a:p>
          <a:p>
            <a:pPr marL="628650" lvl="1" indent="-171450">
              <a:buFont typeface="Wingdings" panose="05000000000000000000" pitchFamily="2" charset="2"/>
              <a:buChar char="§"/>
            </a:pPr>
            <a:r>
              <a:rPr lang="en-US" sz="1200" dirty="0"/>
              <a:t>Adding / Deleting Rows without using                                buttons at top right. You must select a cell within the table then press </a:t>
            </a:r>
            <a:r>
              <a:rPr lang="en-US" sz="1200" b="1" dirty="0"/>
              <a:t>Row + </a:t>
            </a:r>
            <a:r>
              <a:rPr lang="en-US" sz="1200" dirty="0"/>
              <a:t>or </a:t>
            </a:r>
            <a:r>
              <a:rPr lang="en-US" sz="1200" b="1" dirty="0"/>
              <a:t>Row - </a:t>
            </a:r>
            <a:r>
              <a:rPr lang="en-US" sz="1200" dirty="0"/>
              <a:t> to insert or delete a row. You can also select a range of cells to insert or delete.  </a:t>
            </a: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Add new worksheets to Workbook, nor rename worksheet tab</a:t>
            </a:r>
          </a:p>
          <a:p>
            <a:pPr marL="628650" lvl="1" indent="-171450">
              <a:buFont typeface="Wingdings" panose="05000000000000000000" pitchFamily="2" charset="2"/>
              <a:buChar char="§"/>
            </a:pPr>
            <a:endParaRPr lang="en-US" sz="1200" dirty="0"/>
          </a:p>
          <a:p>
            <a:pPr marL="628650" lvl="1" indent="-171450">
              <a:buFont typeface="Wingdings" panose="05000000000000000000" pitchFamily="2" charset="2"/>
              <a:buChar char="§"/>
            </a:pPr>
            <a:r>
              <a:rPr lang="en-US" sz="1200" dirty="0"/>
              <a:t>Add data to any place other than title block and BOM table body (data)</a:t>
            </a:r>
          </a:p>
          <a:p>
            <a:pPr lvl="1"/>
            <a:endParaRPr lang="en-US" sz="1200" dirty="0"/>
          </a:p>
          <a:p>
            <a:pPr marL="628650" lvl="1" indent="-171450">
              <a:buFont typeface="Wingdings" panose="05000000000000000000" pitchFamily="2" charset="2"/>
              <a:buChar char="§"/>
            </a:pPr>
            <a:r>
              <a:rPr lang="en-US" sz="1200" dirty="0"/>
              <a:t>Protect the workbook. It is protected by default now. Any structural changes, column name changes, additions or deletions will need password. I will have password and Ryan Leblanc will have password. </a:t>
            </a:r>
          </a:p>
          <a:p>
            <a:pPr marL="171450" indent="-171450">
              <a:buFont typeface="Wingdings" panose="05000000000000000000" pitchFamily="2" charset="2"/>
              <a:buChar char="§"/>
            </a:pPr>
            <a:endParaRPr lang="en-US" sz="1200" b="1" dirty="0"/>
          </a:p>
          <a:p>
            <a:endParaRPr lang="en-US" sz="1200" b="1" dirty="0"/>
          </a:p>
        </p:txBody>
      </p:sp>
      <p:pic>
        <p:nvPicPr>
          <p:cNvPr id="3" name="Picture 2">
            <a:extLst>
              <a:ext uri="{FF2B5EF4-FFF2-40B4-BE49-F238E27FC236}">
                <a16:creationId xmlns:a16="http://schemas.microsoft.com/office/drawing/2014/main" id="{2ACFC9DE-B97E-4221-A529-E2D83B76D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40" y="264260"/>
            <a:ext cx="10596070" cy="1805105"/>
          </a:xfrm>
          <a:prstGeom prst="rect">
            <a:avLst/>
          </a:prstGeom>
        </p:spPr>
      </p:pic>
      <p:sp>
        <p:nvSpPr>
          <p:cNvPr id="2" name="Rectangle 1">
            <a:extLst>
              <a:ext uri="{FF2B5EF4-FFF2-40B4-BE49-F238E27FC236}">
                <a16:creationId xmlns:a16="http://schemas.microsoft.com/office/drawing/2014/main" id="{A36A0000-F921-4CFC-9EA1-B0D03BDD3E79}"/>
              </a:ext>
            </a:extLst>
          </p:cNvPr>
          <p:cNvSpPr/>
          <p:nvPr/>
        </p:nvSpPr>
        <p:spPr>
          <a:xfrm>
            <a:off x="2157791" y="269566"/>
            <a:ext cx="547308" cy="89517"/>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DFFAB9-39EB-4AEB-BAD0-41ABA6018E5D}"/>
              </a:ext>
            </a:extLst>
          </p:cNvPr>
          <p:cNvSpPr/>
          <p:nvPr/>
        </p:nvSpPr>
        <p:spPr>
          <a:xfrm>
            <a:off x="2157791" y="519230"/>
            <a:ext cx="652084" cy="100130"/>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5284E9-E86F-4D24-9D1D-9C3D381942AC}"/>
              </a:ext>
            </a:extLst>
          </p:cNvPr>
          <p:cNvSpPr/>
          <p:nvPr/>
        </p:nvSpPr>
        <p:spPr>
          <a:xfrm>
            <a:off x="2157791" y="764410"/>
            <a:ext cx="652084" cy="109919"/>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ABADA5-1964-4567-98AB-FC5367187150}"/>
              </a:ext>
            </a:extLst>
          </p:cNvPr>
          <p:cNvSpPr/>
          <p:nvPr/>
        </p:nvSpPr>
        <p:spPr>
          <a:xfrm>
            <a:off x="6101142" y="264260"/>
            <a:ext cx="547308" cy="100130"/>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32436F-CE27-4170-A5C2-ECF93925E30C}"/>
              </a:ext>
            </a:extLst>
          </p:cNvPr>
          <p:cNvSpPr/>
          <p:nvPr/>
        </p:nvSpPr>
        <p:spPr>
          <a:xfrm>
            <a:off x="6101142" y="519230"/>
            <a:ext cx="547308" cy="100130"/>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E999DA-8D51-45E4-B3BE-F43CAE32C414}"/>
              </a:ext>
            </a:extLst>
          </p:cNvPr>
          <p:cNvSpPr/>
          <p:nvPr/>
        </p:nvSpPr>
        <p:spPr>
          <a:xfrm>
            <a:off x="6110667" y="774200"/>
            <a:ext cx="547308" cy="100130"/>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5F56E8-CF5D-4226-BCEC-56A605A3EC81}"/>
              </a:ext>
            </a:extLst>
          </p:cNvPr>
          <p:cNvSpPr/>
          <p:nvPr/>
        </p:nvSpPr>
        <p:spPr>
          <a:xfrm>
            <a:off x="8304927" y="251206"/>
            <a:ext cx="547308" cy="100130"/>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F3594DD-75CD-4985-A738-3219CF7BF1C4}"/>
              </a:ext>
            </a:extLst>
          </p:cNvPr>
          <p:cNvSpPr/>
          <p:nvPr/>
        </p:nvSpPr>
        <p:spPr>
          <a:xfrm>
            <a:off x="8304927" y="521435"/>
            <a:ext cx="547308" cy="100130"/>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7DE8F4-2847-4239-88E2-E775FA66BA03}"/>
              </a:ext>
            </a:extLst>
          </p:cNvPr>
          <p:cNvSpPr/>
          <p:nvPr/>
        </p:nvSpPr>
        <p:spPr>
          <a:xfrm>
            <a:off x="8304927" y="764411"/>
            <a:ext cx="547308" cy="100130"/>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597058-FAB3-4D9D-AA1D-4CDF947FF802}"/>
              </a:ext>
            </a:extLst>
          </p:cNvPr>
          <p:cNvSpPr/>
          <p:nvPr/>
        </p:nvSpPr>
        <p:spPr>
          <a:xfrm>
            <a:off x="396540" y="997684"/>
            <a:ext cx="9042735" cy="276667"/>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DA552C-0E7B-4792-8A24-217F067B20F2}"/>
              </a:ext>
            </a:extLst>
          </p:cNvPr>
          <p:cNvSpPr/>
          <p:nvPr/>
        </p:nvSpPr>
        <p:spPr>
          <a:xfrm>
            <a:off x="377490" y="1289845"/>
            <a:ext cx="10615120" cy="276666"/>
          </a:xfrm>
          <a:prstGeom prst="rect">
            <a:avLst/>
          </a:prstGeom>
          <a:solidFill>
            <a:schemeClr val="dk1">
              <a:alpha val="5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2F2DCCF-3CA4-4DFD-8047-AC783CD2DA2E}"/>
              </a:ext>
            </a:extLst>
          </p:cNvPr>
          <p:cNvSpPr/>
          <p:nvPr/>
        </p:nvSpPr>
        <p:spPr>
          <a:xfrm>
            <a:off x="9439274" y="264260"/>
            <a:ext cx="1572385" cy="610070"/>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29B371A-5106-4655-A21E-3C0FB8350164}"/>
              </a:ext>
            </a:extLst>
          </p:cNvPr>
          <p:cNvSpPr/>
          <p:nvPr/>
        </p:nvSpPr>
        <p:spPr>
          <a:xfrm>
            <a:off x="377490" y="1587349"/>
            <a:ext cx="10634169" cy="289721"/>
          </a:xfrm>
          <a:prstGeom prst="rect">
            <a:avLst/>
          </a:prstGeom>
          <a:noFill/>
          <a:ln w="9525" cap="flat" cmpd="sng" algn="ctr">
            <a:solidFill>
              <a:schemeClr val="dk1"/>
            </a:solidFill>
            <a:prstDash val="solid"/>
            <a:round/>
            <a:headEnd type="none" w="med" len="med"/>
            <a:tailEnd type="none" w="med" len="med"/>
          </a:ln>
          <a:effectLst>
            <a:glow rad="139700">
              <a:schemeClr val="accent6">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646F31FE-7DEF-4021-B28A-87D3E936FDD2}"/>
              </a:ext>
            </a:extLst>
          </p:cNvPr>
          <p:cNvSpPr/>
          <p:nvPr/>
        </p:nvSpPr>
        <p:spPr>
          <a:xfrm>
            <a:off x="2157791" y="394008"/>
            <a:ext cx="3938209" cy="98218"/>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4" name="Rectangle 23">
            <a:extLst>
              <a:ext uri="{FF2B5EF4-FFF2-40B4-BE49-F238E27FC236}">
                <a16:creationId xmlns:a16="http://schemas.microsoft.com/office/drawing/2014/main" id="{B10970FB-4ACF-4821-8939-369744B35631}"/>
              </a:ext>
            </a:extLst>
          </p:cNvPr>
          <p:cNvSpPr/>
          <p:nvPr/>
        </p:nvSpPr>
        <p:spPr>
          <a:xfrm>
            <a:off x="2157791" y="642291"/>
            <a:ext cx="3938209" cy="98218"/>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5" name="Rectangle 24">
            <a:extLst>
              <a:ext uri="{FF2B5EF4-FFF2-40B4-BE49-F238E27FC236}">
                <a16:creationId xmlns:a16="http://schemas.microsoft.com/office/drawing/2014/main" id="{0BD2F9B5-C698-4176-BAAC-9DE1BAAD9996}"/>
              </a:ext>
            </a:extLst>
          </p:cNvPr>
          <p:cNvSpPr/>
          <p:nvPr/>
        </p:nvSpPr>
        <p:spPr>
          <a:xfrm>
            <a:off x="6110667" y="392187"/>
            <a:ext cx="2194260" cy="111084"/>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6" name="Rectangle 25">
            <a:extLst>
              <a:ext uri="{FF2B5EF4-FFF2-40B4-BE49-F238E27FC236}">
                <a16:creationId xmlns:a16="http://schemas.microsoft.com/office/drawing/2014/main" id="{509C4D1D-9F41-47ED-A34B-769D02A3B264}"/>
              </a:ext>
            </a:extLst>
          </p:cNvPr>
          <p:cNvSpPr/>
          <p:nvPr/>
        </p:nvSpPr>
        <p:spPr>
          <a:xfrm>
            <a:off x="6153149" y="651366"/>
            <a:ext cx="2194260" cy="111084"/>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7" name="Rectangle 26">
            <a:extLst>
              <a:ext uri="{FF2B5EF4-FFF2-40B4-BE49-F238E27FC236}">
                <a16:creationId xmlns:a16="http://schemas.microsoft.com/office/drawing/2014/main" id="{A1C99552-35F0-47B7-ABFC-93D3EBA43B0B}"/>
              </a:ext>
            </a:extLst>
          </p:cNvPr>
          <p:cNvSpPr/>
          <p:nvPr/>
        </p:nvSpPr>
        <p:spPr>
          <a:xfrm>
            <a:off x="6122830" y="877807"/>
            <a:ext cx="2194260" cy="111084"/>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8" name="Rectangle 27">
            <a:extLst>
              <a:ext uri="{FF2B5EF4-FFF2-40B4-BE49-F238E27FC236}">
                <a16:creationId xmlns:a16="http://schemas.microsoft.com/office/drawing/2014/main" id="{3DA60671-42D6-460C-91DA-13112E4D1C51}"/>
              </a:ext>
            </a:extLst>
          </p:cNvPr>
          <p:cNvSpPr/>
          <p:nvPr/>
        </p:nvSpPr>
        <p:spPr>
          <a:xfrm>
            <a:off x="8304927" y="392187"/>
            <a:ext cx="1091865" cy="82503"/>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9" name="Rectangle 28">
            <a:extLst>
              <a:ext uri="{FF2B5EF4-FFF2-40B4-BE49-F238E27FC236}">
                <a16:creationId xmlns:a16="http://schemas.microsoft.com/office/drawing/2014/main" id="{DC2422E2-9031-47F8-9773-6204F27EB57E}"/>
              </a:ext>
            </a:extLst>
          </p:cNvPr>
          <p:cNvSpPr/>
          <p:nvPr/>
        </p:nvSpPr>
        <p:spPr>
          <a:xfrm>
            <a:off x="8326168" y="660032"/>
            <a:ext cx="1094057" cy="61707"/>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0" name="Rectangle 29">
            <a:extLst>
              <a:ext uri="{FF2B5EF4-FFF2-40B4-BE49-F238E27FC236}">
                <a16:creationId xmlns:a16="http://schemas.microsoft.com/office/drawing/2014/main" id="{1AF4DE0D-BB7E-4D81-AFE3-D22BED02D156}"/>
              </a:ext>
            </a:extLst>
          </p:cNvPr>
          <p:cNvSpPr/>
          <p:nvPr/>
        </p:nvSpPr>
        <p:spPr>
          <a:xfrm>
            <a:off x="8336141" y="896626"/>
            <a:ext cx="1103134" cy="45719"/>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31" name="Picture 30">
            <a:extLst>
              <a:ext uri="{FF2B5EF4-FFF2-40B4-BE49-F238E27FC236}">
                <a16:creationId xmlns:a16="http://schemas.microsoft.com/office/drawing/2014/main" id="{28C2461B-CD81-48BA-9EE5-B574DA14B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9999" y="2021530"/>
            <a:ext cx="1009791" cy="609685"/>
          </a:xfrm>
          <a:prstGeom prst="rect">
            <a:avLst/>
          </a:prstGeom>
        </p:spPr>
      </p:pic>
      <p:sp>
        <p:nvSpPr>
          <p:cNvPr id="32" name="Rectangle 31">
            <a:extLst>
              <a:ext uri="{FF2B5EF4-FFF2-40B4-BE49-F238E27FC236}">
                <a16:creationId xmlns:a16="http://schemas.microsoft.com/office/drawing/2014/main" id="{8D7B8283-B8AE-4BBD-BC3B-661BCA04E38D}"/>
              </a:ext>
            </a:extLst>
          </p:cNvPr>
          <p:cNvSpPr/>
          <p:nvPr/>
        </p:nvSpPr>
        <p:spPr>
          <a:xfrm>
            <a:off x="10219216" y="2100304"/>
            <a:ext cx="711356" cy="297056"/>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3DCA137A-85AA-4921-A113-FA51A45C5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4814" y="3644771"/>
            <a:ext cx="973835" cy="217186"/>
          </a:xfrm>
          <a:prstGeom prst="rect">
            <a:avLst/>
          </a:prstGeom>
        </p:spPr>
      </p:pic>
      <p:sp>
        <p:nvSpPr>
          <p:cNvPr id="35" name="Rectangle 34">
            <a:extLst>
              <a:ext uri="{FF2B5EF4-FFF2-40B4-BE49-F238E27FC236}">
                <a16:creationId xmlns:a16="http://schemas.microsoft.com/office/drawing/2014/main" id="{DDA6A6DF-DDDC-42D5-BA7F-838F6DC75991}"/>
              </a:ext>
            </a:extLst>
          </p:cNvPr>
          <p:cNvSpPr/>
          <p:nvPr/>
        </p:nvSpPr>
        <p:spPr>
          <a:xfrm>
            <a:off x="2173174" y="2365028"/>
            <a:ext cx="516541" cy="193786"/>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ectangle 35">
            <a:extLst>
              <a:ext uri="{FF2B5EF4-FFF2-40B4-BE49-F238E27FC236}">
                <a16:creationId xmlns:a16="http://schemas.microsoft.com/office/drawing/2014/main" id="{37FFC207-DC14-4A40-9262-EFE2313E1F29}"/>
              </a:ext>
            </a:extLst>
          </p:cNvPr>
          <p:cNvSpPr/>
          <p:nvPr/>
        </p:nvSpPr>
        <p:spPr>
          <a:xfrm>
            <a:off x="3621999" y="2365028"/>
            <a:ext cx="1009791" cy="193786"/>
          </a:xfrm>
          <a:prstGeom prst="rect">
            <a:avLst/>
          </a:prstGeom>
          <a:solidFill>
            <a:schemeClr val="dk1">
              <a:alpha val="50000"/>
            </a:scheme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B25E628-F73C-4DCA-8BB4-3B3A1F586AE3}"/>
              </a:ext>
            </a:extLst>
          </p:cNvPr>
          <p:cNvSpPr txBox="1"/>
          <p:nvPr/>
        </p:nvSpPr>
        <p:spPr>
          <a:xfrm>
            <a:off x="581025" y="5848350"/>
            <a:ext cx="11004884" cy="584775"/>
          </a:xfrm>
          <a:prstGeom prst="rect">
            <a:avLst/>
          </a:prstGeom>
          <a:noFill/>
        </p:spPr>
        <p:txBody>
          <a:bodyPr wrap="square" rtlCol="0">
            <a:spAutoFit/>
          </a:bodyPr>
          <a:lstStyle/>
          <a:p>
            <a:pPr algn="ctr"/>
            <a:r>
              <a:rPr lang="en-US" sz="1600" b="1" dirty="0"/>
              <a:t>When finished with BOM for the workday, just press Save (NOT SAVE AS) and Check the File back into Vault.</a:t>
            </a:r>
          </a:p>
          <a:p>
            <a:pPr algn="ctr"/>
            <a:r>
              <a:rPr lang="en-US" sz="1600" b="1" dirty="0"/>
              <a:t>Vault will recognize files not generated using this system.</a:t>
            </a:r>
          </a:p>
        </p:txBody>
      </p:sp>
      <p:sp>
        <p:nvSpPr>
          <p:cNvPr id="38" name="Rectangle 37">
            <a:extLst>
              <a:ext uri="{FF2B5EF4-FFF2-40B4-BE49-F238E27FC236}">
                <a16:creationId xmlns:a16="http://schemas.microsoft.com/office/drawing/2014/main" id="{A7461AA4-8BE0-4650-B644-505C382ECCD5}"/>
              </a:ext>
            </a:extLst>
          </p:cNvPr>
          <p:cNvSpPr/>
          <p:nvPr/>
        </p:nvSpPr>
        <p:spPr>
          <a:xfrm>
            <a:off x="581025" y="5848350"/>
            <a:ext cx="10915650" cy="584775"/>
          </a:xfrm>
          <a:prstGeom prst="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8678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B8BA-7677-4604-912B-25419EF6E15B}"/>
              </a:ext>
            </a:extLst>
          </p:cNvPr>
          <p:cNvSpPr>
            <a:spLocks noGrp="1"/>
          </p:cNvSpPr>
          <p:nvPr>
            <p:ph type="title"/>
          </p:nvPr>
        </p:nvSpPr>
        <p:spPr>
          <a:xfrm>
            <a:off x="573156" y="251907"/>
            <a:ext cx="10515600" cy="757743"/>
          </a:xfrm>
        </p:spPr>
        <p:txBody>
          <a:bodyPr>
            <a:normAutofit fontScale="90000"/>
          </a:bodyPr>
          <a:lstStyle/>
          <a:p>
            <a:r>
              <a:rPr lang="en-US" sz="3600" dirty="0"/>
              <a:t>EXCEL initial setup for BOM</a:t>
            </a:r>
            <a:br>
              <a:rPr lang="en-US" sz="3600" dirty="0"/>
            </a:br>
            <a:r>
              <a:rPr lang="en-US" sz="2000" dirty="0"/>
              <a:t>Set Trust Center settings for Excel Macro Workbook</a:t>
            </a:r>
            <a:br>
              <a:rPr lang="en-US" sz="3600" dirty="0"/>
            </a:br>
            <a:endParaRPr lang="en-US" sz="3600" dirty="0"/>
          </a:p>
        </p:txBody>
      </p:sp>
      <p:pic>
        <p:nvPicPr>
          <p:cNvPr id="5" name="Content Placeholder 4">
            <a:extLst>
              <a:ext uri="{FF2B5EF4-FFF2-40B4-BE49-F238E27FC236}">
                <a16:creationId xmlns:a16="http://schemas.microsoft.com/office/drawing/2014/main" id="{B13155BD-3F93-483B-84E7-80987B27F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174" y="3286982"/>
            <a:ext cx="4179102" cy="3425245"/>
          </a:xfrm>
        </p:spPr>
      </p:pic>
      <p:sp>
        <p:nvSpPr>
          <p:cNvPr id="6" name="TextBox 5">
            <a:extLst>
              <a:ext uri="{FF2B5EF4-FFF2-40B4-BE49-F238E27FC236}">
                <a16:creationId xmlns:a16="http://schemas.microsoft.com/office/drawing/2014/main" id="{75E9D0E0-91CF-41F0-B726-1BF26D2997EC}"/>
              </a:ext>
            </a:extLst>
          </p:cNvPr>
          <p:cNvSpPr txBox="1"/>
          <p:nvPr/>
        </p:nvSpPr>
        <p:spPr>
          <a:xfrm>
            <a:off x="886163" y="776678"/>
            <a:ext cx="8219814" cy="2739211"/>
          </a:xfrm>
          <a:prstGeom prst="rect">
            <a:avLst/>
          </a:prstGeom>
          <a:noFill/>
        </p:spPr>
        <p:txBody>
          <a:bodyPr wrap="square" rtlCol="0">
            <a:spAutoFit/>
          </a:bodyPr>
          <a:lstStyle/>
          <a:p>
            <a:pPr marL="342900" indent="-342900">
              <a:buFont typeface="+mj-lt"/>
              <a:buAutoNum type="arabicPeriod"/>
            </a:pPr>
            <a:r>
              <a:rPr lang="en-US" sz="1400" dirty="0"/>
              <a:t>Open a blank Excel workbook</a:t>
            </a:r>
          </a:p>
          <a:p>
            <a:pPr marL="342900" indent="-342900">
              <a:buFont typeface="+mj-lt"/>
              <a:buAutoNum type="arabicPeriod"/>
            </a:pPr>
            <a:r>
              <a:rPr lang="en-US" sz="1400" dirty="0"/>
              <a:t>Go to File -&gt; Options</a:t>
            </a:r>
          </a:p>
          <a:p>
            <a:pPr marL="342900" indent="-342900">
              <a:buFont typeface="+mj-lt"/>
              <a:buAutoNum type="arabicPeriod"/>
            </a:pPr>
            <a:r>
              <a:rPr lang="en-US" sz="1400" dirty="0"/>
              <a:t>Go to Trust Center</a:t>
            </a:r>
          </a:p>
          <a:p>
            <a:pPr marL="342900" indent="-342900">
              <a:buFont typeface="+mj-lt"/>
              <a:buAutoNum type="arabicPeriod"/>
            </a:pPr>
            <a:r>
              <a:rPr lang="en-US" sz="1400" dirty="0"/>
              <a:t>Click “Trust Center Settings”</a:t>
            </a:r>
          </a:p>
          <a:p>
            <a:pPr marL="342900" indent="-342900">
              <a:buFont typeface="+mj-lt"/>
              <a:buAutoNum type="arabicPeriod"/>
            </a:pPr>
            <a:r>
              <a:rPr lang="en-US" sz="1400" dirty="0"/>
              <a:t>In Trust Center Settings window select “Macro Settings” from left column</a:t>
            </a:r>
          </a:p>
          <a:p>
            <a:pPr marL="342900" indent="-342900">
              <a:buFont typeface="+mj-lt"/>
              <a:buAutoNum type="arabicPeriod"/>
            </a:pPr>
            <a:r>
              <a:rPr lang="en-US" sz="1400" dirty="0"/>
              <a:t>Click “Disable all macros except digitally signed macros”</a:t>
            </a:r>
          </a:p>
          <a:p>
            <a:pPr marL="342900" indent="-342900">
              <a:buFont typeface="+mj-lt"/>
              <a:buAutoNum type="arabicPeriod"/>
            </a:pPr>
            <a:r>
              <a:rPr lang="en-US" sz="1400" dirty="0"/>
              <a:t>In same Trust Center Settings window select “Trusted Locations” from left column</a:t>
            </a:r>
          </a:p>
          <a:p>
            <a:pPr marL="342900" indent="-342900">
              <a:buFont typeface="+mj-lt"/>
              <a:buAutoNum type="arabicPeriod"/>
            </a:pPr>
            <a:r>
              <a:rPr lang="en-US" sz="1400" dirty="0"/>
              <a:t>Select “Add Location”</a:t>
            </a:r>
          </a:p>
          <a:p>
            <a:pPr marL="342900" indent="-342900">
              <a:buFont typeface="+mj-lt"/>
              <a:buAutoNum type="arabicPeriod"/>
            </a:pPr>
            <a:r>
              <a:rPr lang="en-US" sz="1400" dirty="0"/>
              <a:t>Browse for “C:\Work”  (This is your Vault Working Folder, if it is not set to this already please let me know)</a:t>
            </a:r>
          </a:p>
          <a:p>
            <a:pPr marL="342900" indent="-342900">
              <a:buFont typeface="+mj-lt"/>
              <a:buAutoNum type="arabicPeriod"/>
            </a:pPr>
            <a:r>
              <a:rPr lang="en-US" sz="1400" dirty="0"/>
              <a:t>Select “Subfolders of this location are also trusted”</a:t>
            </a:r>
          </a:p>
          <a:p>
            <a:pPr marL="342900" indent="-342900">
              <a:buFont typeface="+mj-lt"/>
              <a:buAutoNum type="arabicPeriod"/>
            </a:pPr>
            <a:r>
              <a:rPr lang="en-US" sz="1400" dirty="0"/>
              <a:t>Save Settings and Exit</a:t>
            </a:r>
          </a:p>
          <a:p>
            <a:pPr marL="285750" indent="-285750">
              <a:buFontTx/>
              <a:buChar char="-"/>
            </a:pPr>
            <a:endParaRPr lang="en-US" dirty="0"/>
          </a:p>
        </p:txBody>
      </p:sp>
      <p:sp>
        <p:nvSpPr>
          <p:cNvPr id="7" name="Arrow: Right 6">
            <a:extLst>
              <a:ext uri="{FF2B5EF4-FFF2-40B4-BE49-F238E27FC236}">
                <a16:creationId xmlns:a16="http://schemas.microsoft.com/office/drawing/2014/main" id="{4C0709BB-9D12-4334-9177-37DD4CE9338E}"/>
              </a:ext>
            </a:extLst>
          </p:cNvPr>
          <p:cNvSpPr/>
          <p:nvPr/>
        </p:nvSpPr>
        <p:spPr>
          <a:xfrm>
            <a:off x="4611757" y="4903304"/>
            <a:ext cx="384313"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01E5BBD-B402-4A10-8A45-68F8C2BC9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872" y="3291048"/>
            <a:ext cx="4179102" cy="3442808"/>
          </a:xfrm>
          <a:prstGeom prst="rect">
            <a:avLst/>
          </a:prstGeom>
        </p:spPr>
      </p:pic>
      <p:sp>
        <p:nvSpPr>
          <p:cNvPr id="10" name="Arrow: Right 9">
            <a:extLst>
              <a:ext uri="{FF2B5EF4-FFF2-40B4-BE49-F238E27FC236}">
                <a16:creationId xmlns:a16="http://schemas.microsoft.com/office/drawing/2014/main" id="{746D96E5-CEFF-4EFD-AC24-0060B30169FB}"/>
              </a:ext>
            </a:extLst>
          </p:cNvPr>
          <p:cNvSpPr/>
          <p:nvPr/>
        </p:nvSpPr>
        <p:spPr>
          <a:xfrm>
            <a:off x="9468619" y="4903304"/>
            <a:ext cx="384313"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95FCF0C-64B7-4058-B7DE-8C0817097219}"/>
              </a:ext>
            </a:extLst>
          </p:cNvPr>
          <p:cNvSpPr txBox="1"/>
          <p:nvPr/>
        </p:nvSpPr>
        <p:spPr>
          <a:xfrm>
            <a:off x="7594415" y="393989"/>
            <a:ext cx="4179102" cy="1169551"/>
          </a:xfrm>
          <a:prstGeom prst="rect">
            <a:avLst/>
          </a:prstGeom>
          <a:noFill/>
        </p:spPr>
        <p:txBody>
          <a:bodyPr wrap="square" rtlCol="0">
            <a:spAutoFit/>
          </a:bodyPr>
          <a:lstStyle/>
          <a:p>
            <a:r>
              <a:rPr lang="en-US" sz="1400" dirty="0"/>
              <a:t>Note:</a:t>
            </a:r>
          </a:p>
          <a:p>
            <a:r>
              <a:rPr lang="en-US" sz="1400" dirty="0"/>
              <a:t>You may still need to select “Enable Macros” underneath the formula bar on initial workbook open. After you’ve selected this, Excel should remember your preference upon adding the “Trusted Location”</a:t>
            </a:r>
          </a:p>
        </p:txBody>
      </p:sp>
      <p:sp>
        <p:nvSpPr>
          <p:cNvPr id="4" name="Rectangle 3">
            <a:extLst>
              <a:ext uri="{FF2B5EF4-FFF2-40B4-BE49-F238E27FC236}">
                <a16:creationId xmlns:a16="http://schemas.microsoft.com/office/drawing/2014/main" id="{5CD8BE79-9AEE-4924-9F45-441C7CD01257}"/>
              </a:ext>
            </a:extLst>
          </p:cNvPr>
          <p:cNvSpPr/>
          <p:nvPr/>
        </p:nvSpPr>
        <p:spPr>
          <a:xfrm>
            <a:off x="7594415" y="393989"/>
            <a:ext cx="4179102" cy="1509644"/>
          </a:xfrm>
          <a:prstGeom prst="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692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F80B-97A1-487F-8051-D5F206B9417E}"/>
              </a:ext>
            </a:extLst>
          </p:cNvPr>
          <p:cNvSpPr>
            <a:spLocks noGrp="1"/>
          </p:cNvSpPr>
          <p:nvPr>
            <p:ph type="title"/>
          </p:nvPr>
        </p:nvSpPr>
        <p:spPr/>
        <p:txBody>
          <a:bodyPr>
            <a:normAutofit/>
          </a:bodyPr>
          <a:lstStyle/>
          <a:p>
            <a:r>
              <a:rPr lang="en-US" sz="1800" dirty="0"/>
              <a:t>Set Trust Center settings for Excel Macro Workbook (continued)</a:t>
            </a:r>
          </a:p>
        </p:txBody>
      </p:sp>
      <p:pic>
        <p:nvPicPr>
          <p:cNvPr id="5" name="Content Placeholder 4">
            <a:extLst>
              <a:ext uri="{FF2B5EF4-FFF2-40B4-BE49-F238E27FC236}">
                <a16:creationId xmlns:a16="http://schemas.microsoft.com/office/drawing/2014/main" id="{75A0E227-161B-4443-9645-7CBB4F09AC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319736" cy="4351338"/>
          </a:xfrm>
        </p:spPr>
      </p:pic>
      <p:sp>
        <p:nvSpPr>
          <p:cNvPr id="6" name="Arrow: Right 5">
            <a:extLst>
              <a:ext uri="{FF2B5EF4-FFF2-40B4-BE49-F238E27FC236}">
                <a16:creationId xmlns:a16="http://schemas.microsoft.com/office/drawing/2014/main" id="{B08E4B96-3CC2-4126-8B43-5F7FEDEE60EB}"/>
              </a:ext>
            </a:extLst>
          </p:cNvPr>
          <p:cNvSpPr/>
          <p:nvPr/>
        </p:nvSpPr>
        <p:spPr>
          <a:xfrm>
            <a:off x="334870" y="3465478"/>
            <a:ext cx="384313"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059CC4F-6BAB-406A-A11E-1B617593F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425" y="2104840"/>
            <a:ext cx="4029637" cy="2648320"/>
          </a:xfrm>
          <a:prstGeom prst="rect">
            <a:avLst/>
          </a:prstGeom>
        </p:spPr>
      </p:pic>
      <p:sp>
        <p:nvSpPr>
          <p:cNvPr id="9" name="Arrow: Right 8">
            <a:extLst>
              <a:ext uri="{FF2B5EF4-FFF2-40B4-BE49-F238E27FC236}">
                <a16:creationId xmlns:a16="http://schemas.microsoft.com/office/drawing/2014/main" id="{42470BFA-7CEB-4455-8FA9-29F34F3FBAE9}"/>
              </a:ext>
            </a:extLst>
          </p:cNvPr>
          <p:cNvSpPr/>
          <p:nvPr/>
        </p:nvSpPr>
        <p:spPr>
          <a:xfrm>
            <a:off x="6382081" y="3405844"/>
            <a:ext cx="384313" cy="25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9A3E257-6CEF-4D67-BE04-FB6A4DEEB5BD}"/>
              </a:ext>
            </a:extLst>
          </p:cNvPr>
          <p:cNvSpPr txBox="1"/>
          <p:nvPr/>
        </p:nvSpPr>
        <p:spPr>
          <a:xfrm>
            <a:off x="91181" y="106497"/>
            <a:ext cx="737493" cy="369332"/>
          </a:xfrm>
          <a:prstGeom prst="rect">
            <a:avLst/>
          </a:prstGeom>
          <a:noFill/>
        </p:spPr>
        <p:txBody>
          <a:bodyPr wrap="square" rtlCol="0">
            <a:spAutoFit/>
          </a:bodyPr>
          <a:lstStyle/>
          <a:p>
            <a:r>
              <a:rPr lang="en-US" dirty="0">
                <a:solidFill>
                  <a:schemeClr val="bg1">
                    <a:lumMod val="50000"/>
                  </a:schemeClr>
                </a:solidFill>
              </a:rPr>
              <a:t>Excel</a:t>
            </a:r>
          </a:p>
        </p:txBody>
      </p:sp>
    </p:spTree>
    <p:extLst>
      <p:ext uri="{BB962C8B-B14F-4D97-AF65-F5344CB8AC3E}">
        <p14:creationId xmlns:p14="http://schemas.microsoft.com/office/powerpoint/2010/main" val="323088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51E1-F6DD-4D91-934D-35C7FC2BB930}"/>
              </a:ext>
            </a:extLst>
          </p:cNvPr>
          <p:cNvSpPr>
            <a:spLocks noGrp="1"/>
          </p:cNvSpPr>
          <p:nvPr>
            <p:ph type="title"/>
          </p:nvPr>
        </p:nvSpPr>
        <p:spPr>
          <a:xfrm>
            <a:off x="458182" y="346912"/>
            <a:ext cx="1962150" cy="448276"/>
          </a:xfrm>
        </p:spPr>
        <p:txBody>
          <a:bodyPr anchor="b">
            <a:normAutofit fontScale="90000"/>
          </a:bodyPr>
          <a:lstStyle/>
          <a:p>
            <a:pPr algn="ctr"/>
            <a:r>
              <a:rPr lang="en-US" sz="1800" b="1" dirty="0"/>
              <a:t>IMPORTANT!!!</a:t>
            </a:r>
            <a:br>
              <a:rPr lang="en-US" sz="1200" dirty="0"/>
            </a:br>
            <a:endParaRPr lang="en-US" sz="1200" dirty="0"/>
          </a:p>
        </p:txBody>
      </p:sp>
      <p:pic>
        <p:nvPicPr>
          <p:cNvPr id="11" name="Picture 10">
            <a:extLst>
              <a:ext uri="{FF2B5EF4-FFF2-40B4-BE49-F238E27FC236}">
                <a16:creationId xmlns:a16="http://schemas.microsoft.com/office/drawing/2014/main" id="{A60D98FB-BB06-47A7-89C3-57808E456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4" y="697763"/>
            <a:ext cx="5772956" cy="657317"/>
          </a:xfrm>
          <a:prstGeom prst="rect">
            <a:avLst/>
          </a:prstGeom>
        </p:spPr>
      </p:pic>
      <p:sp>
        <p:nvSpPr>
          <p:cNvPr id="12" name="Rectangle 11">
            <a:extLst>
              <a:ext uri="{FF2B5EF4-FFF2-40B4-BE49-F238E27FC236}">
                <a16:creationId xmlns:a16="http://schemas.microsoft.com/office/drawing/2014/main" id="{1675B902-5A27-46A4-8F81-BC1E4814D870}"/>
              </a:ext>
            </a:extLst>
          </p:cNvPr>
          <p:cNvSpPr/>
          <p:nvPr/>
        </p:nvSpPr>
        <p:spPr>
          <a:xfrm>
            <a:off x="1142999" y="639700"/>
            <a:ext cx="175459" cy="727393"/>
          </a:xfrm>
          <a:prstGeom prst="rect">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33B9AC7-AA41-450F-AD43-14C73681B731}"/>
              </a:ext>
            </a:extLst>
          </p:cNvPr>
          <p:cNvSpPr txBox="1"/>
          <p:nvPr/>
        </p:nvSpPr>
        <p:spPr>
          <a:xfrm>
            <a:off x="828675" y="2733205"/>
            <a:ext cx="6581775" cy="584775"/>
          </a:xfrm>
          <a:prstGeom prst="rect">
            <a:avLst/>
          </a:prstGeom>
          <a:noFill/>
        </p:spPr>
        <p:txBody>
          <a:bodyPr wrap="square" rtlCol="0">
            <a:spAutoFit/>
          </a:bodyPr>
          <a:lstStyle/>
          <a:p>
            <a:r>
              <a:rPr lang="en-US" sz="1600" dirty="0"/>
              <a:t>If it does, you can see Non-Compliance properties in the Property window on right hand side of screen. </a:t>
            </a:r>
          </a:p>
        </p:txBody>
      </p:sp>
      <p:pic>
        <p:nvPicPr>
          <p:cNvPr id="18" name="Picture 17">
            <a:extLst>
              <a:ext uri="{FF2B5EF4-FFF2-40B4-BE49-F238E27FC236}">
                <a16:creationId xmlns:a16="http://schemas.microsoft.com/office/drawing/2014/main" id="{4788F5B4-BF31-49FE-A9D8-83C021E46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999" y="1539296"/>
            <a:ext cx="4124901" cy="4191585"/>
          </a:xfrm>
          <a:prstGeom prst="rect">
            <a:avLst/>
          </a:prstGeom>
        </p:spPr>
      </p:pic>
      <p:grpSp>
        <p:nvGrpSpPr>
          <p:cNvPr id="20" name="Group 19">
            <a:extLst>
              <a:ext uri="{FF2B5EF4-FFF2-40B4-BE49-F238E27FC236}">
                <a16:creationId xmlns:a16="http://schemas.microsoft.com/office/drawing/2014/main" id="{B7AA0B48-C4C0-4C62-A16A-5A75012BA6B3}"/>
              </a:ext>
            </a:extLst>
          </p:cNvPr>
          <p:cNvGrpSpPr/>
          <p:nvPr/>
        </p:nvGrpSpPr>
        <p:grpSpPr>
          <a:xfrm>
            <a:off x="828674" y="1536873"/>
            <a:ext cx="7772400" cy="1290202"/>
            <a:chOff x="723900" y="1767715"/>
            <a:chExt cx="7772400" cy="1290202"/>
          </a:xfrm>
        </p:grpSpPr>
        <p:sp>
          <p:nvSpPr>
            <p:cNvPr id="13" name="Title 1">
              <a:extLst>
                <a:ext uri="{FF2B5EF4-FFF2-40B4-BE49-F238E27FC236}">
                  <a16:creationId xmlns:a16="http://schemas.microsoft.com/office/drawing/2014/main" id="{63D2AEBD-38C9-4D77-ADFC-FD7A3A7B0651}"/>
                </a:ext>
              </a:extLst>
            </p:cNvPr>
            <p:cNvSpPr txBox="1">
              <a:spLocks/>
            </p:cNvSpPr>
            <p:nvPr/>
          </p:nvSpPr>
          <p:spPr>
            <a:xfrm>
              <a:off x="723900" y="2051107"/>
              <a:ext cx="7772400" cy="10068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mn-lt"/>
                </a:rPr>
                <a:t>BEFORE ANY AND ALL CHECKOUTS</a:t>
              </a:r>
              <a:r>
                <a:rPr lang="en-US" sz="1600" dirty="0">
                  <a:latin typeface="+mn-lt"/>
                </a:rPr>
                <a:t> </a:t>
              </a:r>
            </a:p>
            <a:p>
              <a:endParaRPr lang="en-US" sz="1600" dirty="0">
                <a:latin typeface="+mn-lt"/>
              </a:endParaRPr>
            </a:p>
            <a:p>
              <a:r>
                <a:rPr lang="en-US" sz="1600" dirty="0">
                  <a:latin typeface="+mn-lt"/>
                </a:rPr>
                <a:t>Make sure that that the Property Compliance Column does not show</a:t>
              </a:r>
            </a:p>
            <a:p>
              <a:r>
                <a:rPr lang="en-US" sz="1200" dirty="0">
                  <a:latin typeface="+mn-lt"/>
                </a:rPr>
                <a:t>	</a:t>
              </a:r>
              <a:br>
                <a:rPr lang="en-US" sz="1200" dirty="0">
                  <a:latin typeface="+mn-lt"/>
                </a:rPr>
              </a:br>
              <a:endParaRPr lang="en-US" sz="1600" dirty="0">
                <a:latin typeface="+mn-lt"/>
              </a:endParaRPr>
            </a:p>
          </p:txBody>
        </p:sp>
        <p:pic>
          <p:nvPicPr>
            <p:cNvPr id="15" name="Picture 14">
              <a:extLst>
                <a:ext uri="{FF2B5EF4-FFF2-40B4-BE49-F238E27FC236}">
                  <a16:creationId xmlns:a16="http://schemas.microsoft.com/office/drawing/2014/main" id="{EAC535B8-3B60-441F-A566-4AB830CE9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823" y="2182724"/>
              <a:ext cx="542940" cy="616977"/>
            </a:xfrm>
            <a:prstGeom prst="rect">
              <a:avLst/>
            </a:prstGeom>
          </p:spPr>
        </p:pic>
        <p:sp>
          <p:nvSpPr>
            <p:cNvPr id="19" name="Rectangle 18">
              <a:extLst>
                <a:ext uri="{FF2B5EF4-FFF2-40B4-BE49-F238E27FC236}">
                  <a16:creationId xmlns:a16="http://schemas.microsoft.com/office/drawing/2014/main" id="{1F4364AE-6ED8-4AA9-A18D-9A6E7550E9F2}"/>
                </a:ext>
              </a:extLst>
            </p:cNvPr>
            <p:cNvSpPr/>
            <p:nvPr/>
          </p:nvSpPr>
          <p:spPr>
            <a:xfrm>
              <a:off x="723900" y="1767715"/>
              <a:ext cx="6581775" cy="1164017"/>
            </a:xfrm>
            <a:prstGeom prst="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C5DDB53-1B14-4333-8C09-8B25DD4463FA}"/>
              </a:ext>
            </a:extLst>
          </p:cNvPr>
          <p:cNvSpPr/>
          <p:nvPr/>
        </p:nvSpPr>
        <p:spPr>
          <a:xfrm>
            <a:off x="7734300" y="5457825"/>
            <a:ext cx="4038600" cy="209550"/>
          </a:xfrm>
          <a:prstGeom prst="rect">
            <a:avLst/>
          </a:prstGeom>
          <a:noFill/>
          <a:ln w="9525" cap="flat" cmpd="sng" algn="ctr">
            <a:solidFill>
              <a:schemeClr val="dk1"/>
            </a:solidFill>
            <a:prstDash val="solid"/>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D103098F-5ECC-4832-9DC9-68280BA75E06}"/>
              </a:ext>
            </a:extLst>
          </p:cNvPr>
          <p:cNvSpPr txBox="1"/>
          <p:nvPr/>
        </p:nvSpPr>
        <p:spPr>
          <a:xfrm>
            <a:off x="357882" y="3393890"/>
            <a:ext cx="4124901" cy="1169551"/>
          </a:xfrm>
          <a:prstGeom prst="rect">
            <a:avLst/>
          </a:prstGeom>
          <a:noFill/>
          <a:ln>
            <a:noFill/>
          </a:ln>
          <a:effectLst/>
        </p:spPr>
        <p:txBody>
          <a:bodyPr wrap="square" rtlCol="0" anchor="ctr">
            <a:spAutoFit/>
          </a:bodyPr>
          <a:lstStyle/>
          <a:p>
            <a:pPr lvl="1"/>
            <a:r>
              <a:rPr lang="en-US" sz="1400" b="1" dirty="0"/>
              <a:t>NOTE: </a:t>
            </a:r>
          </a:p>
          <a:p>
            <a:pPr lvl="1"/>
            <a:r>
              <a:rPr lang="en-US" sz="1400" dirty="0"/>
              <a:t>This should occur only on:</a:t>
            </a:r>
          </a:p>
          <a:p>
            <a:pPr marL="800100" lvl="1" indent="-342900">
              <a:buFont typeface="+mj-lt"/>
              <a:buAutoNum type="arabicPeriod"/>
            </a:pPr>
            <a:r>
              <a:rPr lang="en-US" sz="1400" dirty="0"/>
              <a:t>Initial BOM creation workflow </a:t>
            </a:r>
          </a:p>
          <a:p>
            <a:pPr marL="800100" lvl="1" indent="-342900">
              <a:buFont typeface="+mj-lt"/>
              <a:buAutoNum type="arabicPeriod"/>
            </a:pPr>
            <a:r>
              <a:rPr lang="en-US" sz="1400" dirty="0"/>
              <a:t>Changing of state from “Work in Progress” to “Released” and vice versa. </a:t>
            </a:r>
          </a:p>
        </p:txBody>
      </p:sp>
      <p:sp>
        <p:nvSpPr>
          <p:cNvPr id="23" name="TextBox 22">
            <a:extLst>
              <a:ext uri="{FF2B5EF4-FFF2-40B4-BE49-F238E27FC236}">
                <a16:creationId xmlns:a16="http://schemas.microsoft.com/office/drawing/2014/main" id="{6D3B0CC1-75B9-4A23-AE11-E696A2882892}"/>
              </a:ext>
            </a:extLst>
          </p:cNvPr>
          <p:cNvSpPr txBox="1"/>
          <p:nvPr/>
        </p:nvSpPr>
        <p:spPr>
          <a:xfrm>
            <a:off x="828674" y="4711169"/>
            <a:ext cx="942977" cy="584775"/>
          </a:xfrm>
          <a:prstGeom prst="rect">
            <a:avLst/>
          </a:prstGeom>
          <a:noFill/>
        </p:spPr>
        <p:txBody>
          <a:bodyPr wrap="square" rtlCol="0">
            <a:spAutoFit/>
          </a:bodyPr>
          <a:lstStyle/>
          <a:p>
            <a:r>
              <a:rPr lang="en-US" sz="1600" b="1" dirty="0"/>
              <a:t>Solution:</a:t>
            </a:r>
          </a:p>
          <a:p>
            <a:pPr marL="342900" indent="-342900">
              <a:buFont typeface="+mj-lt"/>
              <a:buAutoNum type="arabicPeriod"/>
            </a:pPr>
            <a:endParaRPr lang="en-US" sz="1600" dirty="0"/>
          </a:p>
        </p:txBody>
      </p:sp>
      <p:grpSp>
        <p:nvGrpSpPr>
          <p:cNvPr id="24" name="Group 23">
            <a:extLst>
              <a:ext uri="{FF2B5EF4-FFF2-40B4-BE49-F238E27FC236}">
                <a16:creationId xmlns:a16="http://schemas.microsoft.com/office/drawing/2014/main" id="{972E0B15-15CC-4C6A-A715-5EBF61DC6854}"/>
              </a:ext>
            </a:extLst>
          </p:cNvPr>
          <p:cNvGrpSpPr/>
          <p:nvPr/>
        </p:nvGrpSpPr>
        <p:grpSpPr>
          <a:xfrm>
            <a:off x="1318459" y="5260893"/>
            <a:ext cx="2584940" cy="1253149"/>
            <a:chOff x="4799828" y="5304118"/>
            <a:chExt cx="2584940" cy="1253149"/>
          </a:xfrm>
        </p:grpSpPr>
        <p:sp>
          <p:nvSpPr>
            <p:cNvPr id="25" name="Flowchart: Process 24">
              <a:extLst>
                <a:ext uri="{FF2B5EF4-FFF2-40B4-BE49-F238E27FC236}">
                  <a16:creationId xmlns:a16="http://schemas.microsoft.com/office/drawing/2014/main" id="{16FFC7D5-6375-4005-845C-1A806210AF94}"/>
                </a:ext>
              </a:extLst>
            </p:cNvPr>
            <p:cNvSpPr/>
            <p:nvPr/>
          </p:nvSpPr>
          <p:spPr>
            <a:xfrm>
              <a:off x="4799828" y="5304118"/>
              <a:ext cx="2584940" cy="12531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i="1" dirty="0"/>
                <a:t>SELECT</a:t>
              </a:r>
              <a:endParaRPr lang="en-US" sz="1100" i="1" dirty="0"/>
            </a:p>
            <a:p>
              <a:endParaRPr lang="en-US" sz="900" i="1" dirty="0"/>
            </a:p>
            <a:p>
              <a:endParaRPr lang="en-US" sz="900" i="1" dirty="0"/>
            </a:p>
            <a:p>
              <a:r>
                <a:rPr lang="en-US" sz="900" i="1" dirty="0"/>
                <a:t>THEN</a:t>
              </a:r>
            </a:p>
            <a:p>
              <a:endParaRPr lang="en-US" sz="900" i="1" dirty="0"/>
            </a:p>
            <a:p>
              <a:pPr>
                <a:lnSpc>
                  <a:spcPct val="200000"/>
                </a:lnSpc>
              </a:pPr>
              <a:r>
                <a:rPr lang="en-US" sz="900" i="1" dirty="0"/>
                <a:t>&amp; CLICK </a:t>
              </a:r>
              <a:r>
                <a:rPr lang="en-US" sz="900" b="1" dirty="0"/>
                <a:t>OK</a:t>
              </a:r>
            </a:p>
            <a:p>
              <a:r>
                <a:rPr lang="en-US" sz="900" i="1" dirty="0"/>
                <a:t>Confirm Sync and CLICK </a:t>
              </a:r>
              <a:r>
                <a:rPr lang="en-US" sz="900" b="1" dirty="0"/>
                <a:t>CLOSE</a:t>
              </a:r>
            </a:p>
          </p:txBody>
        </p:sp>
        <p:pic>
          <p:nvPicPr>
            <p:cNvPr id="26" name="Picture 25">
              <a:extLst>
                <a:ext uri="{FF2B5EF4-FFF2-40B4-BE49-F238E27FC236}">
                  <a16:creationId xmlns:a16="http://schemas.microsoft.com/office/drawing/2014/main" id="{F7329F38-7E14-4AC5-BC83-2DCD28D70E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3140" y="5556302"/>
              <a:ext cx="2429214" cy="171474"/>
            </a:xfrm>
            <a:prstGeom prst="rect">
              <a:avLst/>
            </a:prstGeom>
          </p:spPr>
        </p:pic>
        <p:pic>
          <p:nvPicPr>
            <p:cNvPr id="27" name="Picture 26">
              <a:extLst>
                <a:ext uri="{FF2B5EF4-FFF2-40B4-BE49-F238E27FC236}">
                  <a16:creationId xmlns:a16="http://schemas.microsoft.com/office/drawing/2014/main" id="{69B5D428-BA1F-45AB-9D7E-53F8C05D67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3140" y="5905984"/>
              <a:ext cx="2229161" cy="200053"/>
            </a:xfrm>
            <a:prstGeom prst="rect">
              <a:avLst/>
            </a:prstGeom>
          </p:spPr>
        </p:pic>
      </p:grpSp>
      <p:sp>
        <p:nvSpPr>
          <p:cNvPr id="30" name="Flowchart: Process 29">
            <a:extLst>
              <a:ext uri="{FF2B5EF4-FFF2-40B4-BE49-F238E27FC236}">
                <a16:creationId xmlns:a16="http://schemas.microsoft.com/office/drawing/2014/main" id="{C1BF0CCE-AD17-4494-8C94-F4DF212A92FC}"/>
              </a:ext>
            </a:extLst>
          </p:cNvPr>
          <p:cNvSpPr/>
          <p:nvPr/>
        </p:nvSpPr>
        <p:spPr>
          <a:xfrm>
            <a:off x="4283002" y="5003557"/>
            <a:ext cx="2641081" cy="1514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i="1" dirty="0"/>
              <a:t>SELECT  </a:t>
            </a:r>
            <a:r>
              <a:rPr lang="en-US" sz="1000" b="1" dirty="0"/>
              <a:t>GET             (</a:t>
            </a:r>
            <a:r>
              <a:rPr lang="en-US" sz="1000" i="1" dirty="0"/>
              <a:t>Screen below will show)</a:t>
            </a:r>
            <a:endParaRPr lang="en-US" sz="1000" b="1" dirty="0"/>
          </a:p>
          <a:p>
            <a:endParaRPr lang="en-US" sz="1000" b="1" i="1" dirty="0"/>
          </a:p>
          <a:p>
            <a:endParaRPr lang="en-US" sz="1000" i="1" dirty="0"/>
          </a:p>
          <a:p>
            <a:endParaRPr lang="en-US" sz="1000" i="1" dirty="0"/>
          </a:p>
          <a:p>
            <a:endParaRPr lang="en-US" sz="1000" i="1" dirty="0"/>
          </a:p>
          <a:p>
            <a:endParaRPr lang="en-US" sz="1000" i="1" dirty="0"/>
          </a:p>
          <a:p>
            <a:endParaRPr lang="en-US" sz="1000" i="1" dirty="0"/>
          </a:p>
          <a:p>
            <a:endParaRPr lang="en-US" sz="1000" i="1" dirty="0"/>
          </a:p>
          <a:p>
            <a:r>
              <a:rPr lang="en-US" sz="1000" i="1" dirty="0"/>
              <a:t>THEN CLICK </a:t>
            </a:r>
            <a:r>
              <a:rPr lang="en-US" sz="1000" b="1" dirty="0"/>
              <a:t>OK</a:t>
            </a:r>
            <a:r>
              <a:rPr lang="en-US" sz="1000" i="1" dirty="0"/>
              <a:t> </a:t>
            </a:r>
            <a:r>
              <a:rPr lang="en-US" sz="1100" i="1" dirty="0"/>
              <a:t> </a:t>
            </a:r>
          </a:p>
        </p:txBody>
      </p:sp>
      <p:pic>
        <p:nvPicPr>
          <p:cNvPr id="31" name="Picture 30">
            <a:extLst>
              <a:ext uri="{FF2B5EF4-FFF2-40B4-BE49-F238E27FC236}">
                <a16:creationId xmlns:a16="http://schemas.microsoft.com/office/drawing/2014/main" id="{C3482AEE-CE5D-4243-AA36-4CA6E2AC73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68273" y="5023662"/>
            <a:ext cx="244874" cy="219542"/>
          </a:xfrm>
          <a:prstGeom prst="rect">
            <a:avLst/>
          </a:prstGeom>
        </p:spPr>
      </p:pic>
      <p:pic>
        <p:nvPicPr>
          <p:cNvPr id="32" name="Picture 31">
            <a:extLst>
              <a:ext uri="{FF2B5EF4-FFF2-40B4-BE49-F238E27FC236}">
                <a16:creationId xmlns:a16="http://schemas.microsoft.com/office/drawing/2014/main" id="{33AB9AE7-B16F-4A99-84A8-19AB5579C5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2783" y="5323653"/>
            <a:ext cx="2381517" cy="917418"/>
          </a:xfrm>
          <a:prstGeom prst="rect">
            <a:avLst/>
          </a:prstGeom>
        </p:spPr>
      </p:pic>
      <p:cxnSp>
        <p:nvCxnSpPr>
          <p:cNvPr id="34" name="Straight Arrow Connector 33">
            <a:extLst>
              <a:ext uri="{FF2B5EF4-FFF2-40B4-BE49-F238E27FC236}">
                <a16:creationId xmlns:a16="http://schemas.microsoft.com/office/drawing/2014/main" id="{DCAEB80F-CF66-4C28-B393-0FC9055B363E}"/>
              </a:ext>
            </a:extLst>
          </p:cNvPr>
          <p:cNvCxnSpPr>
            <a:cxnSpLocks/>
            <a:stCxn id="25" idx="3"/>
          </p:cNvCxnSpPr>
          <p:nvPr/>
        </p:nvCxnSpPr>
        <p:spPr>
          <a:xfrm flipV="1">
            <a:off x="3903399" y="5782362"/>
            <a:ext cx="379601" cy="105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3A531FAD-CC74-4ABE-BDB7-FF1F6B228B27}"/>
              </a:ext>
            </a:extLst>
          </p:cNvPr>
          <p:cNvSpPr/>
          <p:nvPr/>
        </p:nvSpPr>
        <p:spPr>
          <a:xfrm>
            <a:off x="828674" y="4697462"/>
            <a:ext cx="6365225" cy="2039098"/>
          </a:xfrm>
          <a:prstGeom prst="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1" name="TextBox 40">
            <a:extLst>
              <a:ext uri="{FF2B5EF4-FFF2-40B4-BE49-F238E27FC236}">
                <a16:creationId xmlns:a16="http://schemas.microsoft.com/office/drawing/2014/main" id="{E17574C5-7617-403E-AB85-C16F0595A24D}"/>
              </a:ext>
            </a:extLst>
          </p:cNvPr>
          <p:cNvSpPr txBox="1"/>
          <p:nvPr/>
        </p:nvSpPr>
        <p:spPr>
          <a:xfrm>
            <a:off x="4552782" y="3363112"/>
            <a:ext cx="2584940" cy="1200329"/>
          </a:xfrm>
          <a:prstGeom prst="rect">
            <a:avLst/>
          </a:prstGeom>
          <a:noFill/>
        </p:spPr>
        <p:txBody>
          <a:bodyPr wrap="square" rtlCol="0">
            <a:spAutoFit/>
          </a:bodyPr>
          <a:lstStyle/>
          <a:p>
            <a:r>
              <a:rPr lang="en-US" sz="1600" b="1" dirty="0"/>
              <a:t>Reasons for occurrence:</a:t>
            </a:r>
          </a:p>
          <a:p>
            <a:pPr marL="800100" lvl="1" indent="-342900">
              <a:buFont typeface="+mj-lt"/>
              <a:buAutoNum type="arabicPeriod"/>
            </a:pPr>
            <a:r>
              <a:rPr lang="en-US" sz="1400" dirty="0"/>
              <a:t>File Name Changed</a:t>
            </a:r>
          </a:p>
          <a:p>
            <a:pPr marL="800100" lvl="1" indent="-342900">
              <a:buFont typeface="+mj-lt"/>
              <a:buAutoNum type="arabicPeriod"/>
            </a:pPr>
            <a:r>
              <a:rPr lang="en-US" sz="1400" dirty="0"/>
              <a:t>Category Changed</a:t>
            </a:r>
          </a:p>
          <a:p>
            <a:pPr marL="800100" lvl="1" indent="-342900">
              <a:buFont typeface="+mj-lt"/>
              <a:buAutoNum type="arabicPeriod"/>
            </a:pPr>
            <a:r>
              <a:rPr lang="en-US" sz="1400" dirty="0"/>
              <a:t>State Changed</a:t>
            </a:r>
          </a:p>
          <a:p>
            <a:pPr marL="800100" lvl="1" indent="-342900">
              <a:buFont typeface="+mj-lt"/>
              <a:buAutoNum type="arabicPeriod"/>
            </a:pPr>
            <a:r>
              <a:rPr lang="en-US" sz="1400" dirty="0"/>
              <a:t>Revision Changed</a:t>
            </a:r>
          </a:p>
        </p:txBody>
      </p:sp>
      <p:sp>
        <p:nvSpPr>
          <p:cNvPr id="43" name="Rectangle 42">
            <a:extLst>
              <a:ext uri="{FF2B5EF4-FFF2-40B4-BE49-F238E27FC236}">
                <a16:creationId xmlns:a16="http://schemas.microsoft.com/office/drawing/2014/main" id="{6EE0DC51-A651-4798-8E8D-1D89D46812E7}"/>
              </a:ext>
            </a:extLst>
          </p:cNvPr>
          <p:cNvSpPr/>
          <p:nvPr/>
        </p:nvSpPr>
        <p:spPr>
          <a:xfrm>
            <a:off x="828674" y="3363112"/>
            <a:ext cx="3584110" cy="1300873"/>
          </a:xfrm>
          <a:prstGeom prst="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64B61CC1-BED5-4F5D-8DC4-011E33EF89EF}"/>
              </a:ext>
            </a:extLst>
          </p:cNvPr>
          <p:cNvSpPr/>
          <p:nvPr/>
        </p:nvSpPr>
        <p:spPr>
          <a:xfrm>
            <a:off x="4482783" y="3363112"/>
            <a:ext cx="2584940" cy="1300873"/>
          </a:xfrm>
          <a:prstGeom prst="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D3E1DD1C-77B9-4A12-B25A-631153B5EE9A}"/>
              </a:ext>
            </a:extLst>
          </p:cNvPr>
          <p:cNvSpPr txBox="1"/>
          <p:nvPr/>
        </p:nvSpPr>
        <p:spPr>
          <a:xfrm>
            <a:off x="4273319" y="-47060"/>
            <a:ext cx="3003868" cy="584775"/>
          </a:xfrm>
          <a:prstGeom prst="rect">
            <a:avLst/>
          </a:prstGeom>
          <a:noFill/>
        </p:spPr>
        <p:txBody>
          <a:bodyPr wrap="square" rtlCol="0">
            <a:spAutoFit/>
          </a:bodyPr>
          <a:lstStyle/>
          <a:p>
            <a:r>
              <a:rPr lang="en-US" sz="3200" dirty="0">
                <a:latin typeface="+mj-lt"/>
                <a:ea typeface="+mj-ea"/>
                <a:cs typeface="+mj-cs"/>
              </a:rPr>
              <a:t>VAULT SETTINGS</a:t>
            </a:r>
          </a:p>
        </p:txBody>
      </p:sp>
      <p:sp>
        <p:nvSpPr>
          <p:cNvPr id="28" name="Rectangle 27">
            <a:extLst>
              <a:ext uri="{FF2B5EF4-FFF2-40B4-BE49-F238E27FC236}">
                <a16:creationId xmlns:a16="http://schemas.microsoft.com/office/drawing/2014/main" id="{1D6A2955-8971-46CA-BD0F-E1AF9A30FCB5}"/>
              </a:ext>
            </a:extLst>
          </p:cNvPr>
          <p:cNvSpPr/>
          <p:nvPr/>
        </p:nvSpPr>
        <p:spPr>
          <a:xfrm>
            <a:off x="6659596" y="1906750"/>
            <a:ext cx="542940" cy="662109"/>
          </a:xfrm>
          <a:prstGeom prst="rect">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79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F7A4A4-2700-4E86-8EFF-CF040160D03A}"/>
              </a:ext>
            </a:extLst>
          </p:cNvPr>
          <p:cNvSpPr>
            <a:spLocks noGrp="1"/>
          </p:cNvSpPr>
          <p:nvPr>
            <p:ph type="title"/>
          </p:nvPr>
        </p:nvSpPr>
        <p:spPr>
          <a:xfrm>
            <a:off x="200812" y="205409"/>
            <a:ext cx="10515600" cy="1325563"/>
          </a:xfrm>
        </p:spPr>
        <p:txBody>
          <a:bodyPr>
            <a:normAutofit/>
          </a:bodyPr>
          <a:lstStyle/>
          <a:p>
            <a:r>
              <a:rPr lang="en-US" sz="2400" dirty="0"/>
              <a:t>To see Vault properties relevant to BOM, you will need a custom view similar to the following :</a:t>
            </a:r>
          </a:p>
        </p:txBody>
      </p:sp>
      <p:pic>
        <p:nvPicPr>
          <p:cNvPr id="3" name="Picture 2">
            <a:extLst>
              <a:ext uri="{FF2B5EF4-FFF2-40B4-BE49-F238E27FC236}">
                <a16:creationId xmlns:a16="http://schemas.microsoft.com/office/drawing/2014/main" id="{8BBDD729-26CB-4E31-9719-2068DB60F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982" y="1076092"/>
            <a:ext cx="8102948" cy="5448534"/>
          </a:xfrm>
          <a:prstGeom prst="rect">
            <a:avLst/>
          </a:prstGeom>
        </p:spPr>
      </p:pic>
      <p:sp>
        <p:nvSpPr>
          <p:cNvPr id="4" name="Rectangle 3">
            <a:extLst>
              <a:ext uri="{FF2B5EF4-FFF2-40B4-BE49-F238E27FC236}">
                <a16:creationId xmlns:a16="http://schemas.microsoft.com/office/drawing/2014/main" id="{4A43FFBF-AE49-49FE-8362-0DDD932D08CF}"/>
              </a:ext>
            </a:extLst>
          </p:cNvPr>
          <p:cNvSpPr/>
          <p:nvPr/>
        </p:nvSpPr>
        <p:spPr>
          <a:xfrm>
            <a:off x="4010025" y="1628775"/>
            <a:ext cx="1162050" cy="171450"/>
          </a:xfrm>
          <a:prstGeom prst="rect">
            <a:avLst/>
          </a:prstGeom>
          <a:noFill/>
          <a:ln w="9525" cap="flat" cmpd="sng" algn="ctr">
            <a:solidFill>
              <a:schemeClr val="dk1"/>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BBFDF54B-FDA8-4460-BA27-65DDB7A807DB}"/>
              </a:ext>
            </a:extLst>
          </p:cNvPr>
          <p:cNvSpPr/>
          <p:nvPr/>
        </p:nvSpPr>
        <p:spPr>
          <a:xfrm>
            <a:off x="5734050" y="2095499"/>
            <a:ext cx="5482880" cy="180975"/>
          </a:xfrm>
          <a:prstGeom prst="rect">
            <a:avLst/>
          </a:prstGeom>
          <a:noFill/>
          <a:ln w="9525" cap="flat" cmpd="sng" algn="ctr">
            <a:solidFill>
              <a:schemeClr val="dk1"/>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8DA39DC-9B39-4019-B81A-AD58185E8C80}"/>
              </a:ext>
            </a:extLst>
          </p:cNvPr>
          <p:cNvSpPr/>
          <p:nvPr/>
        </p:nvSpPr>
        <p:spPr>
          <a:xfrm>
            <a:off x="5734050" y="4057650"/>
            <a:ext cx="5482880" cy="180974"/>
          </a:xfrm>
          <a:prstGeom prst="rect">
            <a:avLst/>
          </a:prstGeom>
          <a:noFill/>
          <a:ln w="9525" cap="flat" cmpd="sng" algn="ctr">
            <a:solidFill>
              <a:schemeClr val="dk1"/>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81004A88-74CE-4D54-9ACA-3ED5B1206EF2}"/>
              </a:ext>
            </a:extLst>
          </p:cNvPr>
          <p:cNvSpPr txBox="1"/>
          <p:nvPr/>
        </p:nvSpPr>
        <p:spPr>
          <a:xfrm>
            <a:off x="91181" y="106497"/>
            <a:ext cx="737493" cy="369332"/>
          </a:xfrm>
          <a:prstGeom prst="rect">
            <a:avLst/>
          </a:prstGeom>
          <a:noFill/>
        </p:spPr>
        <p:txBody>
          <a:bodyPr wrap="square" rtlCol="0">
            <a:spAutoFit/>
          </a:bodyPr>
          <a:lstStyle/>
          <a:p>
            <a:r>
              <a:rPr lang="en-US" dirty="0">
                <a:solidFill>
                  <a:schemeClr val="bg1">
                    <a:lumMod val="50000"/>
                  </a:schemeClr>
                </a:solidFill>
              </a:rPr>
              <a:t>Vault</a:t>
            </a:r>
          </a:p>
        </p:txBody>
      </p:sp>
    </p:spTree>
    <p:extLst>
      <p:ext uri="{BB962C8B-B14F-4D97-AF65-F5344CB8AC3E}">
        <p14:creationId xmlns:p14="http://schemas.microsoft.com/office/powerpoint/2010/main" val="9087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7A684FC-5E68-4109-9192-5F3D834B8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496" y="1604963"/>
            <a:ext cx="5249008" cy="4039164"/>
          </a:xfrm>
          <a:prstGeom prst="rect">
            <a:avLst/>
          </a:prstGeom>
        </p:spPr>
      </p:pic>
      <p:sp>
        <p:nvSpPr>
          <p:cNvPr id="2" name="Title 1">
            <a:extLst>
              <a:ext uri="{FF2B5EF4-FFF2-40B4-BE49-F238E27FC236}">
                <a16:creationId xmlns:a16="http://schemas.microsoft.com/office/drawing/2014/main" id="{60F9C38C-7CDB-4CAC-9065-45391BDD8DF2}"/>
              </a:ext>
            </a:extLst>
          </p:cNvPr>
          <p:cNvSpPr>
            <a:spLocks noGrp="1"/>
          </p:cNvSpPr>
          <p:nvPr>
            <p:ph type="title"/>
          </p:nvPr>
        </p:nvSpPr>
        <p:spPr/>
        <p:txBody>
          <a:bodyPr>
            <a:normAutofit/>
          </a:bodyPr>
          <a:lstStyle/>
          <a:p>
            <a:r>
              <a:rPr lang="en-US" sz="2800" dirty="0"/>
              <a:t>To see properties relevant to BOM, modify your custom View Settings in Vault to include the following as a minimum:</a:t>
            </a:r>
          </a:p>
        </p:txBody>
      </p:sp>
      <p:sp>
        <p:nvSpPr>
          <p:cNvPr id="7" name="Rectangle 6">
            <a:extLst>
              <a:ext uri="{FF2B5EF4-FFF2-40B4-BE49-F238E27FC236}">
                <a16:creationId xmlns:a16="http://schemas.microsoft.com/office/drawing/2014/main" id="{9D21281E-D372-46CC-BABC-6EA3B0278354}"/>
              </a:ext>
            </a:extLst>
          </p:cNvPr>
          <p:cNvSpPr/>
          <p:nvPr/>
        </p:nvSpPr>
        <p:spPr>
          <a:xfrm>
            <a:off x="6515100" y="2519363"/>
            <a:ext cx="2205404" cy="2557462"/>
          </a:xfrm>
          <a:prstGeom prst="rect">
            <a:avLst/>
          </a:prstGeom>
          <a:noFill/>
          <a:ln w="9525" cap="flat" cmpd="sng" algn="ctr">
            <a:solidFill>
              <a:schemeClr val="dk1"/>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19FD20FC-6D17-472F-859B-209E059F6FA2}"/>
              </a:ext>
            </a:extLst>
          </p:cNvPr>
          <p:cNvSpPr txBox="1"/>
          <p:nvPr/>
        </p:nvSpPr>
        <p:spPr>
          <a:xfrm>
            <a:off x="91181" y="106497"/>
            <a:ext cx="737493" cy="369332"/>
          </a:xfrm>
          <a:prstGeom prst="rect">
            <a:avLst/>
          </a:prstGeom>
          <a:noFill/>
        </p:spPr>
        <p:txBody>
          <a:bodyPr wrap="square" rtlCol="0">
            <a:spAutoFit/>
          </a:bodyPr>
          <a:lstStyle/>
          <a:p>
            <a:r>
              <a:rPr lang="en-US" dirty="0">
                <a:solidFill>
                  <a:schemeClr val="bg1">
                    <a:lumMod val="50000"/>
                  </a:schemeClr>
                </a:solidFill>
              </a:rPr>
              <a:t>Vault</a:t>
            </a:r>
          </a:p>
        </p:txBody>
      </p:sp>
    </p:spTree>
    <p:extLst>
      <p:ext uri="{BB962C8B-B14F-4D97-AF65-F5344CB8AC3E}">
        <p14:creationId xmlns:p14="http://schemas.microsoft.com/office/powerpoint/2010/main" val="407985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1275</Words>
  <Application>Microsoft Office PowerPoint</Application>
  <PresentationFormat>Widescreen</PresentationFormat>
  <Paragraphs>189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BOM Workflow Instructions </vt:lpstr>
      <vt:lpstr>PowerPoint Presentation</vt:lpstr>
      <vt:lpstr>PowerPoint Presentation</vt:lpstr>
      <vt:lpstr>PowerPoint Presentation</vt:lpstr>
      <vt:lpstr>EXCEL initial setup for BOM Set Trust Center settings for Excel Macro Workbook </vt:lpstr>
      <vt:lpstr>Set Trust Center settings for Excel Macro Workbook (continued)</vt:lpstr>
      <vt:lpstr>IMPORTANT!!! </vt:lpstr>
      <vt:lpstr>To see Vault properties relevant to BOM, you will need a custom view similar to the following :</vt:lpstr>
      <vt:lpstr>To see properties relevant to BOM, modify your custom View Settings in Vault to include the following as a minimum:</vt:lpstr>
      <vt:lpstr>PowerPoint Presentation</vt:lpstr>
      <vt:lpstr>Vault BOM Creation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Landry</dc:creator>
  <cp:lastModifiedBy>Jordan Landry</cp:lastModifiedBy>
  <cp:revision>33</cp:revision>
  <dcterms:created xsi:type="dcterms:W3CDTF">2019-07-05T17:49:22Z</dcterms:created>
  <dcterms:modified xsi:type="dcterms:W3CDTF">2019-07-10T15:58:28Z</dcterms:modified>
</cp:coreProperties>
</file>