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91" r:id="rId3"/>
    <p:sldId id="294" r:id="rId4"/>
    <p:sldId id="262" r:id="rId5"/>
    <p:sldId id="295" r:id="rId6"/>
    <p:sldId id="315" r:id="rId7"/>
    <p:sldId id="261" r:id="rId8"/>
    <p:sldId id="260" r:id="rId9"/>
    <p:sldId id="316" r:id="rId10"/>
    <p:sldId id="298" r:id="rId11"/>
    <p:sldId id="299" r:id="rId12"/>
    <p:sldId id="317" r:id="rId13"/>
    <p:sldId id="303" r:id="rId14"/>
    <p:sldId id="304" r:id="rId15"/>
    <p:sldId id="305" r:id="rId16"/>
    <p:sldId id="318" r:id="rId17"/>
    <p:sldId id="306" r:id="rId18"/>
    <p:sldId id="307" r:id="rId19"/>
    <p:sldId id="308" r:id="rId20"/>
    <p:sldId id="319" r:id="rId21"/>
    <p:sldId id="309" r:id="rId22"/>
    <p:sldId id="310" r:id="rId23"/>
    <p:sldId id="311" r:id="rId24"/>
    <p:sldId id="320" r:id="rId25"/>
    <p:sldId id="321" r:id="rId26"/>
    <p:sldId id="322" r:id="rId27"/>
    <p:sldId id="293" r:id="rId28"/>
    <p:sldId id="290" r:id="rId29"/>
    <p:sldId id="289"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1712E62-67FD-4313-B797-6852D1CEBA3F}" v="78" dt="2025-06-29T02:22:57.38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81" autoAdjust="0"/>
    <p:restoredTop sz="94660"/>
  </p:normalViewPr>
  <p:slideViewPr>
    <p:cSldViewPr snapToGrid="0">
      <p:cViewPr>
        <p:scale>
          <a:sx n="88" d="100"/>
          <a:sy n="88" d="100"/>
        </p:scale>
        <p:origin x="438" y="5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microsoft.com/office/2015/10/relationships/revisionInfo" Target="revisionInfo.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CDD6B-EC2F-4242-BB01-3ADB2EA056C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06E81A-1139-4F60-ADAD-CDBFA2DA7B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71CA7DA-A3ED-424E-96DB-EAC43B3A9C8C}"/>
              </a:ext>
            </a:extLst>
          </p:cNvPr>
          <p:cNvSpPr>
            <a:spLocks noGrp="1"/>
          </p:cNvSpPr>
          <p:nvPr>
            <p:ph type="dt" sz="half" idx="10"/>
          </p:nvPr>
        </p:nvSpPr>
        <p:spPr/>
        <p:txBody>
          <a:bodyPr/>
          <a:lstStyle/>
          <a:p>
            <a:fld id="{E574BDDD-E77C-4F65-80AE-A2B49D0566BE}" type="datetimeFigureOut">
              <a:rPr lang="en-US" smtClean="0"/>
              <a:t>6/28/2025</a:t>
            </a:fld>
            <a:endParaRPr lang="en-US"/>
          </a:p>
        </p:txBody>
      </p:sp>
      <p:sp>
        <p:nvSpPr>
          <p:cNvPr id="5" name="Footer Placeholder 4">
            <a:extLst>
              <a:ext uri="{FF2B5EF4-FFF2-40B4-BE49-F238E27FC236}">
                <a16:creationId xmlns:a16="http://schemas.microsoft.com/office/drawing/2014/main" id="{A5620E7B-DE6B-4599-AB9A-D6E6D1C52A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598F17-D1A4-4B40-8467-04543C7AB05F}"/>
              </a:ext>
            </a:extLst>
          </p:cNvPr>
          <p:cNvSpPr>
            <a:spLocks noGrp="1"/>
          </p:cNvSpPr>
          <p:nvPr>
            <p:ph type="sldNum" sz="quarter" idx="12"/>
          </p:nvPr>
        </p:nvSpPr>
        <p:spPr/>
        <p:txBody>
          <a:bodyPr/>
          <a:lstStyle/>
          <a:p>
            <a:fld id="{6C689097-B4E2-4F9F-9CBE-5C04691F4EBF}" type="slidenum">
              <a:rPr lang="en-US" smtClean="0"/>
              <a:t>‹#›</a:t>
            </a:fld>
            <a:endParaRPr lang="en-US"/>
          </a:p>
        </p:txBody>
      </p:sp>
    </p:spTree>
    <p:extLst>
      <p:ext uri="{BB962C8B-B14F-4D97-AF65-F5344CB8AC3E}">
        <p14:creationId xmlns:p14="http://schemas.microsoft.com/office/powerpoint/2010/main" val="17405118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54F3F-7F8C-4B62-83A5-552DFB1903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BBB7699-2B3A-4817-9AC3-43FD9282F9F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93F1A9-6856-45E2-8C6C-5C78A873D91A}"/>
              </a:ext>
            </a:extLst>
          </p:cNvPr>
          <p:cNvSpPr>
            <a:spLocks noGrp="1"/>
          </p:cNvSpPr>
          <p:nvPr>
            <p:ph type="dt" sz="half" idx="10"/>
          </p:nvPr>
        </p:nvSpPr>
        <p:spPr/>
        <p:txBody>
          <a:bodyPr/>
          <a:lstStyle/>
          <a:p>
            <a:fld id="{E574BDDD-E77C-4F65-80AE-A2B49D0566BE}" type="datetimeFigureOut">
              <a:rPr lang="en-US" smtClean="0"/>
              <a:t>6/28/2025</a:t>
            </a:fld>
            <a:endParaRPr lang="en-US"/>
          </a:p>
        </p:txBody>
      </p:sp>
      <p:sp>
        <p:nvSpPr>
          <p:cNvPr id="5" name="Footer Placeholder 4">
            <a:extLst>
              <a:ext uri="{FF2B5EF4-FFF2-40B4-BE49-F238E27FC236}">
                <a16:creationId xmlns:a16="http://schemas.microsoft.com/office/drawing/2014/main" id="{7E6807F9-D2C6-4EE6-AE90-327FC32534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6B0549-8F58-4348-9920-652E9FEDC9A9}"/>
              </a:ext>
            </a:extLst>
          </p:cNvPr>
          <p:cNvSpPr>
            <a:spLocks noGrp="1"/>
          </p:cNvSpPr>
          <p:nvPr>
            <p:ph type="sldNum" sz="quarter" idx="12"/>
          </p:nvPr>
        </p:nvSpPr>
        <p:spPr/>
        <p:txBody>
          <a:bodyPr/>
          <a:lstStyle/>
          <a:p>
            <a:fld id="{6C689097-B4E2-4F9F-9CBE-5C04691F4EBF}" type="slidenum">
              <a:rPr lang="en-US" smtClean="0"/>
              <a:t>‹#›</a:t>
            </a:fld>
            <a:endParaRPr lang="en-US"/>
          </a:p>
        </p:txBody>
      </p:sp>
    </p:spTree>
    <p:extLst>
      <p:ext uri="{BB962C8B-B14F-4D97-AF65-F5344CB8AC3E}">
        <p14:creationId xmlns:p14="http://schemas.microsoft.com/office/powerpoint/2010/main" val="26377487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D41ECD2-AC72-4B39-B658-44039FF9BCD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4FCE250-D2E2-4148-B0C4-5EEC101D4BA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CE6582-DD76-46CC-A4B7-7889DF306095}"/>
              </a:ext>
            </a:extLst>
          </p:cNvPr>
          <p:cNvSpPr>
            <a:spLocks noGrp="1"/>
          </p:cNvSpPr>
          <p:nvPr>
            <p:ph type="dt" sz="half" idx="10"/>
          </p:nvPr>
        </p:nvSpPr>
        <p:spPr/>
        <p:txBody>
          <a:bodyPr/>
          <a:lstStyle/>
          <a:p>
            <a:fld id="{E574BDDD-E77C-4F65-80AE-A2B49D0566BE}" type="datetimeFigureOut">
              <a:rPr lang="en-US" smtClean="0"/>
              <a:t>6/28/2025</a:t>
            </a:fld>
            <a:endParaRPr lang="en-US"/>
          </a:p>
        </p:txBody>
      </p:sp>
      <p:sp>
        <p:nvSpPr>
          <p:cNvPr id="5" name="Footer Placeholder 4">
            <a:extLst>
              <a:ext uri="{FF2B5EF4-FFF2-40B4-BE49-F238E27FC236}">
                <a16:creationId xmlns:a16="http://schemas.microsoft.com/office/drawing/2014/main" id="{E0469BB8-5380-45F6-85BD-37209F96D3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11002E-17D0-4016-AA60-4DBD5B8BF72F}"/>
              </a:ext>
            </a:extLst>
          </p:cNvPr>
          <p:cNvSpPr>
            <a:spLocks noGrp="1"/>
          </p:cNvSpPr>
          <p:nvPr>
            <p:ph type="sldNum" sz="quarter" idx="12"/>
          </p:nvPr>
        </p:nvSpPr>
        <p:spPr/>
        <p:txBody>
          <a:bodyPr/>
          <a:lstStyle/>
          <a:p>
            <a:fld id="{6C689097-B4E2-4F9F-9CBE-5C04691F4EBF}" type="slidenum">
              <a:rPr lang="en-US" smtClean="0"/>
              <a:t>‹#›</a:t>
            </a:fld>
            <a:endParaRPr lang="en-US"/>
          </a:p>
        </p:txBody>
      </p:sp>
    </p:spTree>
    <p:extLst>
      <p:ext uri="{BB962C8B-B14F-4D97-AF65-F5344CB8AC3E}">
        <p14:creationId xmlns:p14="http://schemas.microsoft.com/office/powerpoint/2010/main" val="1822105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35B90-86EC-492C-8440-5BE029FCA3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EE4B971-FFBC-444C-9574-9D3B54B7248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E66CA0-A872-4564-80CA-5FEC4ECF6193}"/>
              </a:ext>
            </a:extLst>
          </p:cNvPr>
          <p:cNvSpPr>
            <a:spLocks noGrp="1"/>
          </p:cNvSpPr>
          <p:nvPr>
            <p:ph type="dt" sz="half" idx="10"/>
          </p:nvPr>
        </p:nvSpPr>
        <p:spPr/>
        <p:txBody>
          <a:bodyPr/>
          <a:lstStyle/>
          <a:p>
            <a:fld id="{E574BDDD-E77C-4F65-80AE-A2B49D0566BE}" type="datetimeFigureOut">
              <a:rPr lang="en-US" smtClean="0"/>
              <a:t>6/28/2025</a:t>
            </a:fld>
            <a:endParaRPr lang="en-US"/>
          </a:p>
        </p:txBody>
      </p:sp>
      <p:sp>
        <p:nvSpPr>
          <p:cNvPr id="5" name="Footer Placeholder 4">
            <a:extLst>
              <a:ext uri="{FF2B5EF4-FFF2-40B4-BE49-F238E27FC236}">
                <a16:creationId xmlns:a16="http://schemas.microsoft.com/office/drawing/2014/main" id="{F64A1036-6CDC-445C-A420-C8F19AA31D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85A98F-1722-408F-9EAF-DD105A6786D4}"/>
              </a:ext>
            </a:extLst>
          </p:cNvPr>
          <p:cNvSpPr>
            <a:spLocks noGrp="1"/>
          </p:cNvSpPr>
          <p:nvPr>
            <p:ph type="sldNum" sz="quarter" idx="12"/>
          </p:nvPr>
        </p:nvSpPr>
        <p:spPr/>
        <p:txBody>
          <a:bodyPr/>
          <a:lstStyle/>
          <a:p>
            <a:fld id="{6C689097-B4E2-4F9F-9CBE-5C04691F4EBF}" type="slidenum">
              <a:rPr lang="en-US" smtClean="0"/>
              <a:t>‹#›</a:t>
            </a:fld>
            <a:endParaRPr lang="en-US"/>
          </a:p>
        </p:txBody>
      </p:sp>
    </p:spTree>
    <p:extLst>
      <p:ext uri="{BB962C8B-B14F-4D97-AF65-F5344CB8AC3E}">
        <p14:creationId xmlns:p14="http://schemas.microsoft.com/office/powerpoint/2010/main" val="33910613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9E4D1-759E-4B80-9D6F-7700A8CDDCB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8BD5114-CD19-406E-8705-96803BC3003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5A8F7AF-E616-4F57-A855-C02E4119B051}"/>
              </a:ext>
            </a:extLst>
          </p:cNvPr>
          <p:cNvSpPr>
            <a:spLocks noGrp="1"/>
          </p:cNvSpPr>
          <p:nvPr>
            <p:ph type="dt" sz="half" idx="10"/>
          </p:nvPr>
        </p:nvSpPr>
        <p:spPr/>
        <p:txBody>
          <a:bodyPr/>
          <a:lstStyle/>
          <a:p>
            <a:fld id="{E574BDDD-E77C-4F65-80AE-A2B49D0566BE}" type="datetimeFigureOut">
              <a:rPr lang="en-US" smtClean="0"/>
              <a:t>6/28/2025</a:t>
            </a:fld>
            <a:endParaRPr lang="en-US"/>
          </a:p>
        </p:txBody>
      </p:sp>
      <p:sp>
        <p:nvSpPr>
          <p:cNvPr id="5" name="Footer Placeholder 4">
            <a:extLst>
              <a:ext uri="{FF2B5EF4-FFF2-40B4-BE49-F238E27FC236}">
                <a16:creationId xmlns:a16="http://schemas.microsoft.com/office/drawing/2014/main" id="{687F85F8-5B2C-49AB-ACE3-206BEDDEC4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69AD0B-2401-4303-B6E3-E10A44089B1F}"/>
              </a:ext>
            </a:extLst>
          </p:cNvPr>
          <p:cNvSpPr>
            <a:spLocks noGrp="1"/>
          </p:cNvSpPr>
          <p:nvPr>
            <p:ph type="sldNum" sz="quarter" idx="12"/>
          </p:nvPr>
        </p:nvSpPr>
        <p:spPr/>
        <p:txBody>
          <a:bodyPr/>
          <a:lstStyle/>
          <a:p>
            <a:fld id="{6C689097-B4E2-4F9F-9CBE-5C04691F4EBF}" type="slidenum">
              <a:rPr lang="en-US" smtClean="0"/>
              <a:t>‹#›</a:t>
            </a:fld>
            <a:endParaRPr lang="en-US"/>
          </a:p>
        </p:txBody>
      </p:sp>
    </p:spTree>
    <p:extLst>
      <p:ext uri="{BB962C8B-B14F-4D97-AF65-F5344CB8AC3E}">
        <p14:creationId xmlns:p14="http://schemas.microsoft.com/office/powerpoint/2010/main" val="5893874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44CDF-BB67-47FC-BF1B-DB02A6749C0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D9A57AE-432B-4C7F-AFD5-02DA1AB1AC2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A859AFA-4DCC-4AAB-A636-A768FCC636C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972A2CC-F2EE-4979-8BBC-A34D0009144A}"/>
              </a:ext>
            </a:extLst>
          </p:cNvPr>
          <p:cNvSpPr>
            <a:spLocks noGrp="1"/>
          </p:cNvSpPr>
          <p:nvPr>
            <p:ph type="dt" sz="half" idx="10"/>
          </p:nvPr>
        </p:nvSpPr>
        <p:spPr/>
        <p:txBody>
          <a:bodyPr/>
          <a:lstStyle/>
          <a:p>
            <a:fld id="{E574BDDD-E77C-4F65-80AE-A2B49D0566BE}" type="datetimeFigureOut">
              <a:rPr lang="en-US" smtClean="0"/>
              <a:t>6/28/2025</a:t>
            </a:fld>
            <a:endParaRPr lang="en-US"/>
          </a:p>
        </p:txBody>
      </p:sp>
      <p:sp>
        <p:nvSpPr>
          <p:cNvPr id="6" name="Footer Placeholder 5">
            <a:extLst>
              <a:ext uri="{FF2B5EF4-FFF2-40B4-BE49-F238E27FC236}">
                <a16:creationId xmlns:a16="http://schemas.microsoft.com/office/drawing/2014/main" id="{B714CF7A-3807-4981-82FE-9DFBEED4C1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3DDECA-5A1A-4973-9442-C48285448131}"/>
              </a:ext>
            </a:extLst>
          </p:cNvPr>
          <p:cNvSpPr>
            <a:spLocks noGrp="1"/>
          </p:cNvSpPr>
          <p:nvPr>
            <p:ph type="sldNum" sz="quarter" idx="12"/>
          </p:nvPr>
        </p:nvSpPr>
        <p:spPr/>
        <p:txBody>
          <a:bodyPr/>
          <a:lstStyle/>
          <a:p>
            <a:fld id="{6C689097-B4E2-4F9F-9CBE-5C04691F4EBF}" type="slidenum">
              <a:rPr lang="en-US" smtClean="0"/>
              <a:t>‹#›</a:t>
            </a:fld>
            <a:endParaRPr lang="en-US"/>
          </a:p>
        </p:txBody>
      </p:sp>
    </p:spTree>
    <p:extLst>
      <p:ext uri="{BB962C8B-B14F-4D97-AF65-F5344CB8AC3E}">
        <p14:creationId xmlns:p14="http://schemas.microsoft.com/office/powerpoint/2010/main" val="36183197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0A80D-F0D5-4D0E-A595-37B132CF96F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42C3DE0-C588-424F-99AD-81C63CBF6A5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EA99559-C376-4106-B5B8-DE2548E8B77A}"/>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5EC5DA3-BFFC-4144-9DE2-F9BD5D55486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5B6C142-9FBA-441E-A2EE-8A26CD28D1E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313BFF5-7AB9-4517-84AF-11B4195E5D87}"/>
              </a:ext>
            </a:extLst>
          </p:cNvPr>
          <p:cNvSpPr>
            <a:spLocks noGrp="1"/>
          </p:cNvSpPr>
          <p:nvPr>
            <p:ph type="dt" sz="half" idx="10"/>
          </p:nvPr>
        </p:nvSpPr>
        <p:spPr/>
        <p:txBody>
          <a:bodyPr/>
          <a:lstStyle/>
          <a:p>
            <a:fld id="{E574BDDD-E77C-4F65-80AE-A2B49D0566BE}" type="datetimeFigureOut">
              <a:rPr lang="en-US" smtClean="0"/>
              <a:t>6/28/2025</a:t>
            </a:fld>
            <a:endParaRPr lang="en-US"/>
          </a:p>
        </p:txBody>
      </p:sp>
      <p:sp>
        <p:nvSpPr>
          <p:cNvPr id="8" name="Footer Placeholder 7">
            <a:extLst>
              <a:ext uri="{FF2B5EF4-FFF2-40B4-BE49-F238E27FC236}">
                <a16:creationId xmlns:a16="http://schemas.microsoft.com/office/drawing/2014/main" id="{64D63660-8C4C-44F0-BB2E-A2E06C0208C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1585D26-D27D-4780-B4D8-652336F541D3}"/>
              </a:ext>
            </a:extLst>
          </p:cNvPr>
          <p:cNvSpPr>
            <a:spLocks noGrp="1"/>
          </p:cNvSpPr>
          <p:nvPr>
            <p:ph type="sldNum" sz="quarter" idx="12"/>
          </p:nvPr>
        </p:nvSpPr>
        <p:spPr/>
        <p:txBody>
          <a:bodyPr/>
          <a:lstStyle/>
          <a:p>
            <a:fld id="{6C689097-B4E2-4F9F-9CBE-5C04691F4EBF}" type="slidenum">
              <a:rPr lang="en-US" smtClean="0"/>
              <a:t>‹#›</a:t>
            </a:fld>
            <a:endParaRPr lang="en-US"/>
          </a:p>
        </p:txBody>
      </p:sp>
    </p:spTree>
    <p:extLst>
      <p:ext uri="{BB962C8B-B14F-4D97-AF65-F5344CB8AC3E}">
        <p14:creationId xmlns:p14="http://schemas.microsoft.com/office/powerpoint/2010/main" val="6579699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7FB5D-6D01-46C3-90E2-6EF7C7DD984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7ABEC61-F94D-46EA-93C3-3D29473CCA2D}"/>
              </a:ext>
            </a:extLst>
          </p:cNvPr>
          <p:cNvSpPr>
            <a:spLocks noGrp="1"/>
          </p:cNvSpPr>
          <p:nvPr>
            <p:ph type="dt" sz="half" idx="10"/>
          </p:nvPr>
        </p:nvSpPr>
        <p:spPr/>
        <p:txBody>
          <a:bodyPr/>
          <a:lstStyle/>
          <a:p>
            <a:fld id="{E574BDDD-E77C-4F65-80AE-A2B49D0566BE}" type="datetimeFigureOut">
              <a:rPr lang="en-US" smtClean="0"/>
              <a:t>6/28/2025</a:t>
            </a:fld>
            <a:endParaRPr lang="en-US"/>
          </a:p>
        </p:txBody>
      </p:sp>
      <p:sp>
        <p:nvSpPr>
          <p:cNvPr id="4" name="Footer Placeholder 3">
            <a:extLst>
              <a:ext uri="{FF2B5EF4-FFF2-40B4-BE49-F238E27FC236}">
                <a16:creationId xmlns:a16="http://schemas.microsoft.com/office/drawing/2014/main" id="{4538D31F-B3A3-44A7-BE2E-54CED001630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67FC639-D8CC-4126-AE01-D7ECE4FE3A56}"/>
              </a:ext>
            </a:extLst>
          </p:cNvPr>
          <p:cNvSpPr>
            <a:spLocks noGrp="1"/>
          </p:cNvSpPr>
          <p:nvPr>
            <p:ph type="sldNum" sz="quarter" idx="12"/>
          </p:nvPr>
        </p:nvSpPr>
        <p:spPr/>
        <p:txBody>
          <a:bodyPr/>
          <a:lstStyle/>
          <a:p>
            <a:fld id="{6C689097-B4E2-4F9F-9CBE-5C04691F4EBF}" type="slidenum">
              <a:rPr lang="en-US" smtClean="0"/>
              <a:t>‹#›</a:t>
            </a:fld>
            <a:endParaRPr lang="en-US"/>
          </a:p>
        </p:txBody>
      </p:sp>
    </p:spTree>
    <p:extLst>
      <p:ext uri="{BB962C8B-B14F-4D97-AF65-F5344CB8AC3E}">
        <p14:creationId xmlns:p14="http://schemas.microsoft.com/office/powerpoint/2010/main" val="24361037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3D11337-DCED-48AE-9781-145604B22134}"/>
              </a:ext>
            </a:extLst>
          </p:cNvPr>
          <p:cNvSpPr>
            <a:spLocks noGrp="1"/>
          </p:cNvSpPr>
          <p:nvPr>
            <p:ph type="dt" sz="half" idx="10"/>
          </p:nvPr>
        </p:nvSpPr>
        <p:spPr/>
        <p:txBody>
          <a:bodyPr/>
          <a:lstStyle/>
          <a:p>
            <a:fld id="{E574BDDD-E77C-4F65-80AE-A2B49D0566BE}" type="datetimeFigureOut">
              <a:rPr lang="en-US" smtClean="0"/>
              <a:t>6/28/2025</a:t>
            </a:fld>
            <a:endParaRPr lang="en-US"/>
          </a:p>
        </p:txBody>
      </p:sp>
      <p:sp>
        <p:nvSpPr>
          <p:cNvPr id="3" name="Footer Placeholder 2">
            <a:extLst>
              <a:ext uri="{FF2B5EF4-FFF2-40B4-BE49-F238E27FC236}">
                <a16:creationId xmlns:a16="http://schemas.microsoft.com/office/drawing/2014/main" id="{B890E84E-2E44-4497-B8AA-769AD7E9362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0A3588F-8746-4FE0-AB58-50B514C86D3E}"/>
              </a:ext>
            </a:extLst>
          </p:cNvPr>
          <p:cNvSpPr>
            <a:spLocks noGrp="1"/>
          </p:cNvSpPr>
          <p:nvPr>
            <p:ph type="sldNum" sz="quarter" idx="12"/>
          </p:nvPr>
        </p:nvSpPr>
        <p:spPr/>
        <p:txBody>
          <a:bodyPr/>
          <a:lstStyle/>
          <a:p>
            <a:fld id="{6C689097-B4E2-4F9F-9CBE-5C04691F4EBF}" type="slidenum">
              <a:rPr lang="en-US" smtClean="0"/>
              <a:t>‹#›</a:t>
            </a:fld>
            <a:endParaRPr lang="en-US"/>
          </a:p>
        </p:txBody>
      </p:sp>
    </p:spTree>
    <p:extLst>
      <p:ext uri="{BB962C8B-B14F-4D97-AF65-F5344CB8AC3E}">
        <p14:creationId xmlns:p14="http://schemas.microsoft.com/office/powerpoint/2010/main" val="40465300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7E9AD-7C5B-43BF-BC81-663C3B7F410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3CB248D-04F1-4ACE-8F99-0844D0618CF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A034B85-1772-4F38-A7E7-EB8B511E60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6A84CC1-4267-4CC4-88D6-3A28AFF5E728}"/>
              </a:ext>
            </a:extLst>
          </p:cNvPr>
          <p:cNvSpPr>
            <a:spLocks noGrp="1"/>
          </p:cNvSpPr>
          <p:nvPr>
            <p:ph type="dt" sz="half" idx="10"/>
          </p:nvPr>
        </p:nvSpPr>
        <p:spPr/>
        <p:txBody>
          <a:bodyPr/>
          <a:lstStyle/>
          <a:p>
            <a:fld id="{E574BDDD-E77C-4F65-80AE-A2B49D0566BE}" type="datetimeFigureOut">
              <a:rPr lang="en-US" smtClean="0"/>
              <a:t>6/28/2025</a:t>
            </a:fld>
            <a:endParaRPr lang="en-US"/>
          </a:p>
        </p:txBody>
      </p:sp>
      <p:sp>
        <p:nvSpPr>
          <p:cNvPr id="6" name="Footer Placeholder 5">
            <a:extLst>
              <a:ext uri="{FF2B5EF4-FFF2-40B4-BE49-F238E27FC236}">
                <a16:creationId xmlns:a16="http://schemas.microsoft.com/office/drawing/2014/main" id="{9E7253FA-41D5-46A5-8FA6-3BB510DA9C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45524AA-7B5D-4D45-A1D6-B2C17247F472}"/>
              </a:ext>
            </a:extLst>
          </p:cNvPr>
          <p:cNvSpPr>
            <a:spLocks noGrp="1"/>
          </p:cNvSpPr>
          <p:nvPr>
            <p:ph type="sldNum" sz="quarter" idx="12"/>
          </p:nvPr>
        </p:nvSpPr>
        <p:spPr/>
        <p:txBody>
          <a:bodyPr/>
          <a:lstStyle/>
          <a:p>
            <a:fld id="{6C689097-B4E2-4F9F-9CBE-5C04691F4EBF}" type="slidenum">
              <a:rPr lang="en-US" smtClean="0"/>
              <a:t>‹#›</a:t>
            </a:fld>
            <a:endParaRPr lang="en-US"/>
          </a:p>
        </p:txBody>
      </p:sp>
    </p:spTree>
    <p:extLst>
      <p:ext uri="{BB962C8B-B14F-4D97-AF65-F5344CB8AC3E}">
        <p14:creationId xmlns:p14="http://schemas.microsoft.com/office/powerpoint/2010/main" val="16186974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91104-3193-4DE3-9579-D9AA8F0EF9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2F3E60D-5591-47FB-8383-3CF2A6D2F85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3693396-1B46-429A-A1C7-6319CC46E7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13BB73A-2A95-4544-9F11-6D8DF3A138CD}"/>
              </a:ext>
            </a:extLst>
          </p:cNvPr>
          <p:cNvSpPr>
            <a:spLocks noGrp="1"/>
          </p:cNvSpPr>
          <p:nvPr>
            <p:ph type="dt" sz="half" idx="10"/>
          </p:nvPr>
        </p:nvSpPr>
        <p:spPr/>
        <p:txBody>
          <a:bodyPr/>
          <a:lstStyle/>
          <a:p>
            <a:fld id="{E574BDDD-E77C-4F65-80AE-A2B49D0566BE}" type="datetimeFigureOut">
              <a:rPr lang="en-US" smtClean="0"/>
              <a:t>6/28/2025</a:t>
            </a:fld>
            <a:endParaRPr lang="en-US"/>
          </a:p>
        </p:txBody>
      </p:sp>
      <p:sp>
        <p:nvSpPr>
          <p:cNvPr id="6" name="Footer Placeholder 5">
            <a:extLst>
              <a:ext uri="{FF2B5EF4-FFF2-40B4-BE49-F238E27FC236}">
                <a16:creationId xmlns:a16="http://schemas.microsoft.com/office/drawing/2014/main" id="{44582299-81B8-4894-B8B7-C1A0EF0D8F0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E50117A-21AA-4F59-A2B7-7BC19EB7D364}"/>
              </a:ext>
            </a:extLst>
          </p:cNvPr>
          <p:cNvSpPr>
            <a:spLocks noGrp="1"/>
          </p:cNvSpPr>
          <p:nvPr>
            <p:ph type="sldNum" sz="quarter" idx="12"/>
          </p:nvPr>
        </p:nvSpPr>
        <p:spPr/>
        <p:txBody>
          <a:bodyPr/>
          <a:lstStyle/>
          <a:p>
            <a:fld id="{6C689097-B4E2-4F9F-9CBE-5C04691F4EBF}" type="slidenum">
              <a:rPr lang="en-US" smtClean="0"/>
              <a:t>‹#›</a:t>
            </a:fld>
            <a:endParaRPr lang="en-US"/>
          </a:p>
        </p:txBody>
      </p:sp>
    </p:spTree>
    <p:extLst>
      <p:ext uri="{BB962C8B-B14F-4D97-AF65-F5344CB8AC3E}">
        <p14:creationId xmlns:p14="http://schemas.microsoft.com/office/powerpoint/2010/main" val="18268592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A317E4F-9347-44CD-9477-1AF2334B848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4BCF40D-687B-4129-846D-C33C3CF7D40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F95B308-7023-40D0-A9D7-0A50FDE2812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74BDDD-E77C-4F65-80AE-A2B49D0566BE}" type="datetimeFigureOut">
              <a:rPr lang="en-US" smtClean="0"/>
              <a:t>6/28/2025</a:t>
            </a:fld>
            <a:endParaRPr lang="en-US"/>
          </a:p>
        </p:txBody>
      </p:sp>
      <p:sp>
        <p:nvSpPr>
          <p:cNvPr id="5" name="Footer Placeholder 4">
            <a:extLst>
              <a:ext uri="{FF2B5EF4-FFF2-40B4-BE49-F238E27FC236}">
                <a16:creationId xmlns:a16="http://schemas.microsoft.com/office/drawing/2014/main" id="{C5B94102-7A5A-4E11-ABC2-D0BBAAF8E01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130775C-EC89-455E-B408-FFCE8D86FA1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689097-B4E2-4F9F-9CBE-5C04691F4EBF}" type="slidenum">
              <a:rPr lang="en-US" smtClean="0"/>
              <a:t>‹#›</a:t>
            </a:fld>
            <a:endParaRPr lang="en-US"/>
          </a:p>
        </p:txBody>
      </p:sp>
    </p:spTree>
    <p:extLst>
      <p:ext uri="{BB962C8B-B14F-4D97-AF65-F5344CB8AC3E}">
        <p14:creationId xmlns:p14="http://schemas.microsoft.com/office/powerpoint/2010/main" val="25933871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hyperlink" Target="https://github.com/jlane003/smart_traffic_ceis114"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hyperlink" Target="https://github.com/jlane003/smart_traffic_ceis114"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okwi.com/" TargetMode="Externa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20.xml.rels><?xml version="1.0" encoding="UTF-8" standalone="yes"?>
<Relationships xmlns="http://schemas.openxmlformats.org/package/2006/relationships"><Relationship Id="rId2" Type="http://schemas.openxmlformats.org/officeDocument/2006/relationships/hyperlink" Target="https://github.com/jlane003/smart_traffic_ceis114"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hyperlink" Target="https://wokwi.com/"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mailto:joseph.lane@outlook.com" TargetMode="Externa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27.xml.rels><?xml version="1.0" encoding="UTF-8" standalone="yes"?>
<Relationships xmlns="http://schemas.openxmlformats.org/package/2006/relationships"><Relationship Id="rId3" Type="http://schemas.openxmlformats.org/officeDocument/2006/relationships/hyperlink" Target="https://github.com/jlane003/smart_traffic_ceis114" TargetMode="External"/><Relationship Id="rId2" Type="http://schemas.openxmlformats.org/officeDocument/2006/relationships/hyperlink" Target="https://www.joseph-lane.com/" TargetMode="Externa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jlane003/smart_traffic_ceis114" TargetMode="External"/><Relationship Id="rId2" Type="http://schemas.openxmlformats.org/officeDocument/2006/relationships/hyperlink" Target="https://wokwi.co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hyperlink" Target="https://github.com/jlane003/smart_traffic_ceis114"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jlane003/smart_traffic_ceis114"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7C8198B-61B4-490F-AA97-99CFA2CF3622}"/>
              </a:ext>
            </a:extLst>
          </p:cNvPr>
          <p:cNvSpPr>
            <a:spLocks noGrp="1"/>
          </p:cNvSpPr>
          <p:nvPr>
            <p:ph type="ctrTitle"/>
          </p:nvPr>
        </p:nvSpPr>
        <p:spPr>
          <a:xfrm>
            <a:off x="826396" y="586855"/>
            <a:ext cx="4230100" cy="3387497"/>
          </a:xfrm>
        </p:spPr>
        <p:txBody>
          <a:bodyPr vert="horz" lIns="91440" tIns="45720" rIns="91440" bIns="45720" rtlCol="0" anchor="b">
            <a:normAutofit/>
          </a:bodyPr>
          <a:lstStyle/>
          <a:p>
            <a:pPr algn="r"/>
            <a:r>
              <a:rPr lang="en-US" sz="4000" kern="1200">
                <a:solidFill>
                  <a:srgbClr val="FFFFFF"/>
                </a:solidFill>
                <a:latin typeface="+mj-lt"/>
                <a:ea typeface="+mj-ea"/>
                <a:cs typeface="+mj-cs"/>
              </a:rPr>
              <a:t>CEIS 114</a:t>
            </a:r>
            <a:br>
              <a:rPr lang="en-US" sz="4000" kern="1200">
                <a:solidFill>
                  <a:srgbClr val="FFFFFF"/>
                </a:solidFill>
                <a:latin typeface="+mj-lt"/>
                <a:ea typeface="+mj-ea"/>
                <a:cs typeface="+mj-cs"/>
              </a:rPr>
            </a:br>
            <a:r>
              <a:rPr lang="en-US" sz="4000" kern="1200">
                <a:solidFill>
                  <a:srgbClr val="FFFFFF"/>
                </a:solidFill>
                <a:latin typeface="+mj-lt"/>
                <a:ea typeface="+mj-ea"/>
                <a:cs typeface="+mj-cs"/>
              </a:rPr>
              <a:t>Final Project Deliverables PowerPoint</a:t>
            </a:r>
          </a:p>
        </p:txBody>
      </p:sp>
      <p:sp>
        <p:nvSpPr>
          <p:cNvPr id="3" name="Subtitle 2">
            <a:extLst>
              <a:ext uri="{FF2B5EF4-FFF2-40B4-BE49-F238E27FC236}">
                <a16:creationId xmlns:a16="http://schemas.microsoft.com/office/drawing/2014/main" id="{96B87C98-6E1F-4B38-91BE-8941A7E9C93B}"/>
              </a:ext>
            </a:extLst>
          </p:cNvPr>
          <p:cNvSpPr>
            <a:spLocks noGrp="1"/>
          </p:cNvSpPr>
          <p:nvPr>
            <p:ph type="subTitle" idx="1"/>
          </p:nvPr>
        </p:nvSpPr>
        <p:spPr>
          <a:xfrm>
            <a:off x="6503158" y="649480"/>
            <a:ext cx="4862447" cy="5546047"/>
          </a:xfrm>
        </p:spPr>
        <p:txBody>
          <a:bodyPr vert="horz" lIns="91440" tIns="45720" rIns="91440" bIns="45720" rtlCol="0" anchor="ctr">
            <a:normAutofit/>
          </a:bodyPr>
          <a:lstStyle/>
          <a:p>
            <a:pPr indent="-228600" algn="l">
              <a:spcBef>
                <a:spcPts val="1200"/>
              </a:spcBef>
              <a:spcAft>
                <a:spcPts val="1200"/>
              </a:spcAft>
              <a:buFont typeface="Arial" panose="020B0604020202020204" pitchFamily="34" charset="0"/>
              <a:buChar char="•"/>
            </a:pPr>
            <a:r>
              <a:rPr lang="en-US" sz="2000" dirty="0"/>
              <a:t>Name:		Joseph Lane</a:t>
            </a:r>
          </a:p>
          <a:p>
            <a:pPr indent="-228600" algn="l">
              <a:spcBef>
                <a:spcPts val="1200"/>
              </a:spcBef>
              <a:spcAft>
                <a:spcPts val="1200"/>
              </a:spcAft>
              <a:buFont typeface="Arial" panose="020B0604020202020204" pitchFamily="34" charset="0"/>
              <a:buChar char="•"/>
            </a:pPr>
            <a:r>
              <a:rPr lang="en-US" sz="2000" dirty="0"/>
              <a:t>Professor:	Dr. Bola Tilghman</a:t>
            </a:r>
          </a:p>
          <a:p>
            <a:pPr indent="-228600" algn="l">
              <a:spcBef>
                <a:spcPts val="1200"/>
              </a:spcBef>
              <a:spcAft>
                <a:spcPts val="1200"/>
              </a:spcAft>
              <a:buFont typeface="Arial" panose="020B0604020202020204" pitchFamily="34" charset="0"/>
              <a:buChar char="•"/>
            </a:pPr>
            <a:r>
              <a:rPr lang="en-US" sz="2000" dirty="0"/>
              <a:t>Session:	May 2025</a:t>
            </a:r>
          </a:p>
          <a:p>
            <a:pPr indent="-228600" algn="l">
              <a:spcBef>
                <a:spcPts val="1200"/>
              </a:spcBef>
              <a:spcAft>
                <a:spcPts val="1200"/>
              </a:spcAft>
              <a:buFont typeface="Arial" panose="020B0604020202020204" pitchFamily="34" charset="0"/>
              <a:buChar char="•"/>
            </a:pPr>
            <a:r>
              <a:rPr lang="en-US" sz="2000" dirty="0"/>
              <a:t>Date:		Due – 6/28/2025</a:t>
            </a:r>
          </a:p>
        </p:txBody>
      </p:sp>
    </p:spTree>
    <p:extLst>
      <p:ext uri="{BB962C8B-B14F-4D97-AF65-F5344CB8AC3E}">
        <p14:creationId xmlns:p14="http://schemas.microsoft.com/office/powerpoint/2010/main" val="7375255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2609869-9E80-471B-A487-A53288E0E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2570DED-E942-4274-A5C5-61D0403EDC64}"/>
              </a:ext>
            </a:extLst>
          </p:cNvPr>
          <p:cNvSpPr>
            <a:spLocks noGrp="1"/>
          </p:cNvSpPr>
          <p:nvPr>
            <p:ph type="title"/>
          </p:nvPr>
        </p:nvSpPr>
        <p:spPr>
          <a:xfrm>
            <a:off x="1136398" y="502020"/>
            <a:ext cx="2932270" cy="684523"/>
          </a:xfrm>
        </p:spPr>
        <p:txBody>
          <a:bodyPr vert="horz" lIns="91440" tIns="45720" rIns="91440" bIns="45720" rtlCol="0" anchor="b">
            <a:normAutofit fontScale="90000"/>
          </a:bodyPr>
          <a:lstStyle/>
          <a:p>
            <a:r>
              <a:rPr lang="en-US" sz="2200" kern="1200" dirty="0">
                <a:solidFill>
                  <a:schemeClr val="tx1"/>
                </a:solidFill>
                <a:latin typeface="+mj-lt"/>
                <a:ea typeface="+mj-ea"/>
                <a:cs typeface="+mj-cs"/>
              </a:rPr>
              <a:t>Picture of circuit with working LEDs</a:t>
            </a:r>
          </a:p>
        </p:txBody>
      </p:sp>
      <p:sp>
        <p:nvSpPr>
          <p:cNvPr id="4" name="Text Placeholder 3">
            <a:extLst>
              <a:ext uri="{FF2B5EF4-FFF2-40B4-BE49-F238E27FC236}">
                <a16:creationId xmlns:a16="http://schemas.microsoft.com/office/drawing/2014/main" id="{D4816DFD-C4B4-4B75-914C-70EC748D6692}"/>
              </a:ext>
            </a:extLst>
          </p:cNvPr>
          <p:cNvSpPr>
            <a:spLocks noGrp="1"/>
          </p:cNvSpPr>
          <p:nvPr>
            <p:ph type="body" sz="half" idx="2"/>
          </p:nvPr>
        </p:nvSpPr>
        <p:spPr>
          <a:xfrm>
            <a:off x="1144924" y="3581400"/>
            <a:ext cx="3546820" cy="2645229"/>
          </a:xfrm>
        </p:spPr>
        <p:txBody>
          <a:bodyPr vert="horz" lIns="91440" tIns="45720" rIns="91440" bIns="45720" rtlCol="0" anchor="t">
            <a:normAutofit/>
          </a:bodyPr>
          <a:lstStyle/>
          <a:p>
            <a:pPr lvl="0"/>
            <a:r>
              <a:rPr lang="en-US" sz="2000" dirty="0"/>
              <a:t>    Includes:</a:t>
            </a:r>
          </a:p>
          <a:p>
            <a:pPr lvl="0" indent="-228600">
              <a:buFont typeface="Arial" panose="020B0604020202020204" pitchFamily="34" charset="0"/>
              <a:buChar char="•"/>
            </a:pPr>
            <a:r>
              <a:rPr lang="en-US" sz="2000" dirty="0"/>
              <a:t>ESP 32 Board</a:t>
            </a:r>
          </a:p>
          <a:p>
            <a:pPr indent="-228600">
              <a:buFont typeface="Arial" panose="020B0604020202020204" pitchFamily="34" charset="0"/>
              <a:buChar char="•"/>
            </a:pPr>
            <a:r>
              <a:rPr lang="en-US" sz="2000" dirty="0"/>
              <a:t>Colored LEDs: Red, Yellow and Green (two sets of wires)</a:t>
            </a:r>
          </a:p>
          <a:p>
            <a:pPr lvl="0" indent="-228600">
              <a:buFont typeface="Arial" panose="020B0604020202020204" pitchFamily="34" charset="0"/>
              <a:buChar char="•"/>
            </a:pPr>
            <a:r>
              <a:rPr lang="en-US" sz="2000" dirty="0"/>
              <a:t>Breadboard</a:t>
            </a:r>
          </a:p>
          <a:p>
            <a:pPr indent="-228600">
              <a:buFont typeface="Arial" panose="020B0604020202020204" pitchFamily="34" charset="0"/>
              <a:buChar char="•"/>
            </a:pPr>
            <a:endParaRPr lang="en-US" sz="2000" dirty="0"/>
          </a:p>
        </p:txBody>
      </p:sp>
      <p:sp>
        <p:nvSpPr>
          <p:cNvPr id="12" name="Rectangle 11">
            <a:extLst>
              <a:ext uri="{FF2B5EF4-FFF2-40B4-BE49-F238E27FC236}">
                <a16:creationId xmlns:a16="http://schemas.microsoft.com/office/drawing/2014/main" id="{7004738A-9D34-43E8-97D2-CA0EED4F8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5"/>
            <a:ext cx="4092521"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8B8D07F-F13E-443E-BA68-2D26672D76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
            <a:ext cx="4092521" cy="6400369"/>
          </a:xfrm>
          <a:prstGeom prst="rect">
            <a:avLst/>
          </a:prstGeom>
          <a:gradFill>
            <a:gsLst>
              <a:gs pos="31000">
                <a:schemeClr val="accent1">
                  <a:lumMod val="50000"/>
                  <a:alpha val="0"/>
                </a:schemeClr>
              </a:gs>
              <a:gs pos="100000">
                <a:schemeClr val="accent1">
                  <a:lumMod val="50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2813A4FA-24A5-41ED-A534-3807D1B2F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2"/>
            <a:ext cx="4068667" cy="6400389"/>
          </a:xfrm>
          <a:prstGeom prst="rect">
            <a:avLst/>
          </a:prstGeom>
          <a:gradFill>
            <a:gsLst>
              <a:gs pos="0">
                <a:schemeClr val="accent1">
                  <a:alpha val="0"/>
                </a:schemeClr>
              </a:gs>
              <a:gs pos="72000">
                <a:srgbClr val="000000">
                  <a:alpha val="21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C3944F27-CA70-4E84-A51A-E6BF89558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10"/>
            <a:ext cx="3611467" cy="6857997"/>
          </a:xfrm>
          <a:prstGeom prst="rect">
            <a:avLst/>
          </a:prstGeom>
          <a:gradFill>
            <a:gsLst>
              <a:gs pos="0">
                <a:schemeClr val="accent1">
                  <a:alpha val="0"/>
                </a:schemeClr>
              </a:gs>
              <a:gs pos="93000">
                <a:srgbClr val="000000">
                  <a:alpha val="29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46762FA8-0606-2E68-BE71-2C5ED929DC26}"/>
              </a:ext>
            </a:extLst>
          </p:cNvPr>
          <p:cNvPicPr>
            <a:picLocks noChangeAspect="1"/>
          </p:cNvPicPr>
          <p:nvPr/>
        </p:nvPicPr>
        <p:blipFill>
          <a:blip r:embed="rId2"/>
          <a:stretch>
            <a:fillRect/>
          </a:stretch>
        </p:blipFill>
        <p:spPr>
          <a:xfrm>
            <a:off x="5845630" y="904083"/>
            <a:ext cx="5400867" cy="5049810"/>
          </a:xfrm>
          <a:prstGeom prst="rect">
            <a:avLst/>
          </a:prstGeom>
        </p:spPr>
      </p:pic>
    </p:spTree>
    <p:extLst>
      <p:ext uri="{BB962C8B-B14F-4D97-AF65-F5344CB8AC3E}">
        <p14:creationId xmlns:p14="http://schemas.microsoft.com/office/powerpoint/2010/main" val="19565045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2570DED-E942-4274-A5C5-61D0403EDC64}"/>
              </a:ext>
            </a:extLst>
          </p:cNvPr>
          <p:cNvSpPr>
            <a:spLocks noGrp="1"/>
          </p:cNvSpPr>
          <p:nvPr>
            <p:ph type="title"/>
          </p:nvPr>
        </p:nvSpPr>
        <p:spPr>
          <a:xfrm>
            <a:off x="823442" y="921715"/>
            <a:ext cx="5163022" cy="2635993"/>
          </a:xfrm>
        </p:spPr>
        <p:txBody>
          <a:bodyPr vert="horz" lIns="91440" tIns="45720" rIns="91440" bIns="45720" rtlCol="0" anchor="b">
            <a:normAutofit/>
          </a:bodyPr>
          <a:lstStyle/>
          <a:p>
            <a:r>
              <a:rPr lang="en-US" sz="4800" kern="1200" dirty="0">
                <a:solidFill>
                  <a:schemeClr val="tx1"/>
                </a:solidFill>
                <a:latin typeface="+mj-lt"/>
                <a:ea typeface="+mj-ea"/>
                <a:cs typeface="+mj-cs"/>
              </a:rPr>
              <a:t>ESP32 Alternating Lights</a:t>
            </a:r>
          </a:p>
        </p:txBody>
      </p:sp>
      <p:sp>
        <p:nvSpPr>
          <p:cNvPr id="12" name="Rectangle 11">
            <a:extLst>
              <a:ext uri="{FF2B5EF4-FFF2-40B4-BE49-F238E27FC236}">
                <a16:creationId xmlns:a16="http://schemas.microsoft.com/office/drawing/2014/main" id="{BC05CA36-AD6A-4ABF-9A05-52E5A143D2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4022214"/>
            <a:ext cx="12192000" cy="2835786"/>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4331EE8-85A4-4588-8D9E-70E534D477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4022220"/>
            <a:ext cx="8153398" cy="2835780"/>
          </a:xfrm>
          <a:prstGeom prst="rect">
            <a:avLst/>
          </a:prstGeom>
          <a:gradFill>
            <a:gsLst>
              <a:gs pos="0">
                <a:srgbClr val="000000">
                  <a:alpha val="63000"/>
                </a:srgbClr>
              </a:gs>
              <a:gs pos="100000">
                <a:schemeClr val="accent1">
                  <a:lumMod val="75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9D6C862-61CC-4B46-8080-96583D653B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4022219"/>
            <a:ext cx="12253472" cy="2835781"/>
          </a:xfrm>
          <a:prstGeom prst="rect">
            <a:avLst/>
          </a:prstGeom>
          <a:gradFill>
            <a:gsLst>
              <a:gs pos="39000">
                <a:schemeClr val="accent1">
                  <a:lumMod val="50000"/>
                  <a:alpha val="0"/>
                </a:schemeClr>
              </a:gs>
              <a:gs pos="100000">
                <a:srgbClr val="000000">
                  <a:alpha val="72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Placeholder 3">
            <a:extLst>
              <a:ext uri="{FF2B5EF4-FFF2-40B4-BE49-F238E27FC236}">
                <a16:creationId xmlns:a16="http://schemas.microsoft.com/office/drawing/2014/main" id="{D4816DFD-C4B4-4B75-914C-70EC748D6692}"/>
              </a:ext>
            </a:extLst>
          </p:cNvPr>
          <p:cNvSpPr>
            <a:spLocks noGrp="1"/>
          </p:cNvSpPr>
          <p:nvPr>
            <p:ph type="body" sz="half" idx="2"/>
          </p:nvPr>
        </p:nvSpPr>
        <p:spPr>
          <a:xfrm>
            <a:off x="823442" y="4541263"/>
            <a:ext cx="4662957" cy="1395022"/>
          </a:xfrm>
        </p:spPr>
        <p:txBody>
          <a:bodyPr vert="horz" lIns="91440" tIns="45720" rIns="91440" bIns="45720" rtlCol="0" anchor="t">
            <a:normAutofit lnSpcReduction="10000"/>
          </a:bodyPr>
          <a:lstStyle/>
          <a:p>
            <a:r>
              <a:rPr lang="en-US" sz="2400" dirty="0">
                <a:solidFill>
                  <a:srgbClr val="FFFFFF"/>
                </a:solidFill>
              </a:rPr>
              <a:t>Screenshot of code in the Code Editor showing LED on/off functionality with two alternating light patterns</a:t>
            </a:r>
            <a:endParaRPr lang="en-US" sz="2400" b="1" dirty="0">
              <a:solidFill>
                <a:srgbClr val="FFFFFF"/>
              </a:solidFill>
            </a:endParaRPr>
          </a:p>
        </p:txBody>
      </p:sp>
      <p:pic>
        <p:nvPicPr>
          <p:cNvPr id="5" name="Picture 4">
            <a:extLst>
              <a:ext uri="{FF2B5EF4-FFF2-40B4-BE49-F238E27FC236}">
                <a16:creationId xmlns:a16="http://schemas.microsoft.com/office/drawing/2014/main" id="{FEA305E3-C12C-B3D7-E590-E0E5CB138AFF}"/>
              </a:ext>
            </a:extLst>
          </p:cNvPr>
          <p:cNvPicPr>
            <a:picLocks noChangeAspect="1"/>
          </p:cNvPicPr>
          <p:nvPr/>
        </p:nvPicPr>
        <p:blipFill>
          <a:blip r:embed="rId2"/>
          <a:stretch>
            <a:fillRect/>
          </a:stretch>
        </p:blipFill>
        <p:spPr>
          <a:xfrm>
            <a:off x="6788370" y="463404"/>
            <a:ext cx="4734096" cy="5553193"/>
          </a:xfrm>
          <a:prstGeom prst="rect">
            <a:avLst/>
          </a:prstGeom>
        </p:spPr>
      </p:pic>
      <p:sp>
        <p:nvSpPr>
          <p:cNvPr id="18" name="Rectangle 17">
            <a:extLst>
              <a:ext uri="{FF2B5EF4-FFF2-40B4-BE49-F238E27FC236}">
                <a16:creationId xmlns:a16="http://schemas.microsoft.com/office/drawing/2014/main" id="{E37EECFC-A684-4391-AE85-4CDAF5565F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0797"/>
            <a:ext cx="12191998" cy="457203"/>
          </a:xfrm>
          <a:prstGeom prst="rect">
            <a:avLst/>
          </a:prstGeom>
          <a:gradFill>
            <a:gsLst>
              <a:gs pos="0">
                <a:srgbClr val="000000">
                  <a:alpha val="43000"/>
                </a:srgbClr>
              </a:gs>
              <a:gs pos="79000">
                <a:schemeClr val="accent1">
                  <a:lumMod val="75000"/>
                  <a:alpha val="2200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154524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0ABD615-3E0F-8446-89B8-4EF607644D8A}"/>
            </a:ext>
          </a:extLst>
        </p:cNvPr>
        <p:cNvGrpSpPr/>
        <p:nvPr/>
      </p:nvGrpSpPr>
      <p:grpSpPr>
        <a:xfrm>
          <a:off x="0" y="0"/>
          <a:ext cx="0" cy="0"/>
          <a:chOff x="0" y="0"/>
          <a:chExt cx="0" cy="0"/>
        </a:xfrm>
      </p:grpSpPr>
      <p:sp useBgFill="1">
        <p:nvSpPr>
          <p:cNvPr id="101" name="Rectangle 100">
            <a:extLst>
              <a:ext uri="{FF2B5EF4-FFF2-40B4-BE49-F238E27FC236}">
                <a16:creationId xmlns:a16="http://schemas.microsoft.com/office/drawing/2014/main" id="{47C4075A-D2F5-A846-4977-A81E85423C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2" name="Rectangle 101">
            <a:extLst>
              <a:ext uri="{FF2B5EF4-FFF2-40B4-BE49-F238E27FC236}">
                <a16:creationId xmlns:a16="http://schemas.microsoft.com/office/drawing/2014/main" id="{7BF12C55-DF0E-9309-1573-749A2D8A12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3" name="Rectangle 102">
            <a:extLst>
              <a:ext uri="{FF2B5EF4-FFF2-40B4-BE49-F238E27FC236}">
                <a16:creationId xmlns:a16="http://schemas.microsoft.com/office/drawing/2014/main" id="{9BE0349C-159C-DEDD-17ED-BF1BCE555A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4" name="Rectangle 103">
            <a:extLst>
              <a:ext uri="{FF2B5EF4-FFF2-40B4-BE49-F238E27FC236}">
                <a16:creationId xmlns:a16="http://schemas.microsoft.com/office/drawing/2014/main" id="{76C05626-AFEE-C18C-D533-FF2CE0AFCB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5" name="Rectangle 104">
            <a:extLst>
              <a:ext uri="{FF2B5EF4-FFF2-40B4-BE49-F238E27FC236}">
                <a16:creationId xmlns:a16="http://schemas.microsoft.com/office/drawing/2014/main" id="{7E12448C-2AAA-184C-CC38-290421150E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0A8E327-0F8E-7907-AFC0-D1EE7B5F8741}"/>
              </a:ext>
            </a:extLst>
          </p:cNvPr>
          <p:cNvSpPr>
            <a:spLocks noGrp="1"/>
          </p:cNvSpPr>
          <p:nvPr>
            <p:ph type="title"/>
          </p:nvPr>
        </p:nvSpPr>
        <p:spPr>
          <a:xfrm>
            <a:off x="1371599" y="294538"/>
            <a:ext cx="9895951" cy="1033669"/>
          </a:xfrm>
        </p:spPr>
        <p:txBody>
          <a:bodyPr>
            <a:normAutofit/>
          </a:bodyPr>
          <a:lstStyle/>
          <a:p>
            <a:r>
              <a:rPr lang="en-US" sz="3400" dirty="0">
                <a:solidFill>
                  <a:srgbClr val="FFFFFF"/>
                </a:solidFill>
              </a:rPr>
              <a:t>Module 5 – 4</a:t>
            </a:r>
            <a:r>
              <a:rPr lang="en-US" sz="3400" baseline="30000" dirty="0">
                <a:solidFill>
                  <a:srgbClr val="FFFFFF"/>
                </a:solidFill>
              </a:rPr>
              <a:t>th</a:t>
            </a:r>
            <a:r>
              <a:rPr lang="en-US" sz="3400" dirty="0">
                <a:solidFill>
                  <a:srgbClr val="FFFFFF"/>
                </a:solidFill>
              </a:rPr>
              <a:t> week of project development highlights</a:t>
            </a:r>
          </a:p>
        </p:txBody>
      </p:sp>
      <p:sp>
        <p:nvSpPr>
          <p:cNvPr id="106" name="Content Placeholder 2">
            <a:extLst>
              <a:ext uri="{FF2B5EF4-FFF2-40B4-BE49-F238E27FC236}">
                <a16:creationId xmlns:a16="http://schemas.microsoft.com/office/drawing/2014/main" id="{2130F8AD-3D37-C020-6363-C388414968AC}"/>
              </a:ext>
            </a:extLst>
          </p:cNvPr>
          <p:cNvSpPr>
            <a:spLocks noGrp="1"/>
          </p:cNvSpPr>
          <p:nvPr>
            <p:ph idx="1"/>
          </p:nvPr>
        </p:nvSpPr>
        <p:spPr>
          <a:xfrm>
            <a:off x="1371599" y="2318197"/>
            <a:ext cx="9724031" cy="3683358"/>
          </a:xfrm>
        </p:spPr>
        <p:txBody>
          <a:bodyPr anchor="ctr">
            <a:normAutofit/>
          </a:bodyPr>
          <a:lstStyle/>
          <a:p>
            <a:r>
              <a:rPr lang="en-US" sz="2000" dirty="0"/>
              <a:t>Continue building on the previous weeks progress - again</a:t>
            </a:r>
          </a:p>
          <a:p>
            <a:r>
              <a:rPr lang="en-US" sz="2000" dirty="0"/>
              <a:t>Introduction of a safety feature – the crosswalk</a:t>
            </a:r>
          </a:p>
          <a:p>
            <a:r>
              <a:rPr lang="en-US" sz="2000" dirty="0"/>
              <a:t>Wire in a button to trigger event</a:t>
            </a:r>
          </a:p>
          <a:p>
            <a:r>
              <a:rPr lang="en-US" sz="2000" dirty="0"/>
              <a:t>Adapt code to utilize button feedback and enable the routine for the crosswalk</a:t>
            </a:r>
          </a:p>
          <a:p>
            <a:r>
              <a:rPr lang="en-US" sz="2000" dirty="0"/>
              <a:t>Adapted code is available in the </a:t>
            </a:r>
            <a:r>
              <a:rPr lang="en-US" sz="2000" dirty="0">
                <a:hlinkClick r:id="rId2"/>
              </a:rPr>
              <a:t>GitHub</a:t>
            </a:r>
            <a:r>
              <a:rPr lang="en-US" sz="2000" dirty="0"/>
              <a:t> repository called crosswalk.cpp</a:t>
            </a:r>
          </a:p>
          <a:p>
            <a:endParaRPr lang="en-US" sz="2000" dirty="0"/>
          </a:p>
        </p:txBody>
      </p:sp>
      <p:sp>
        <p:nvSpPr>
          <p:cNvPr id="3" name="TextBox 2">
            <a:extLst>
              <a:ext uri="{FF2B5EF4-FFF2-40B4-BE49-F238E27FC236}">
                <a16:creationId xmlns:a16="http://schemas.microsoft.com/office/drawing/2014/main" id="{A8329112-9F03-7372-0B62-94ECABA6F6D2}"/>
              </a:ext>
            </a:extLst>
          </p:cNvPr>
          <p:cNvSpPr txBox="1"/>
          <p:nvPr/>
        </p:nvSpPr>
        <p:spPr>
          <a:xfrm>
            <a:off x="6564086" y="6132575"/>
            <a:ext cx="5421087" cy="43088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FF0000"/>
                </a:solidFill>
                <a:effectLst/>
                <a:uLnTx/>
                <a:uFillTx/>
                <a:latin typeface="Calibri" panose="020F0502020204030204"/>
                <a:ea typeface="+mn-ea"/>
                <a:cs typeface="+mn-cs"/>
              </a:rPr>
              <a:t>* Libraries are not set up in the code, they have a special tab in the WOKWI UI.  See the file libraries.txt in GitHub</a:t>
            </a:r>
          </a:p>
        </p:txBody>
      </p:sp>
    </p:spTree>
    <p:extLst>
      <p:ext uri="{BB962C8B-B14F-4D97-AF65-F5344CB8AC3E}">
        <p14:creationId xmlns:p14="http://schemas.microsoft.com/office/powerpoint/2010/main" val="19222007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12609869-9E80-471B-A487-A53288E0E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D4816DFD-C4B4-4B75-914C-70EC748D6692}"/>
              </a:ext>
            </a:extLst>
          </p:cNvPr>
          <p:cNvSpPr>
            <a:spLocks noGrp="1"/>
          </p:cNvSpPr>
          <p:nvPr>
            <p:ph type="body" sz="half" idx="2"/>
          </p:nvPr>
        </p:nvSpPr>
        <p:spPr>
          <a:xfrm>
            <a:off x="457200" y="3702261"/>
            <a:ext cx="4515648" cy="2805891"/>
          </a:xfrm>
        </p:spPr>
        <p:txBody>
          <a:bodyPr vert="horz" lIns="91440" tIns="45720" rIns="91440" bIns="45720" rtlCol="0" anchor="t">
            <a:normAutofit/>
          </a:bodyPr>
          <a:lstStyle/>
          <a:p>
            <a:pPr lvl="0"/>
            <a:r>
              <a:rPr lang="en-US" sz="2000" dirty="0"/>
              <a:t>     Includes:</a:t>
            </a:r>
          </a:p>
          <a:p>
            <a:pPr marL="285750" lvl="0" indent="-228600">
              <a:buFont typeface="Arial" panose="020B0604020202020204" pitchFamily="34" charset="0"/>
              <a:buChar char="•"/>
            </a:pPr>
            <a:r>
              <a:rPr lang="en-US" sz="2000" dirty="0"/>
              <a:t>ESP 32 Board</a:t>
            </a:r>
          </a:p>
          <a:p>
            <a:pPr marL="285750" indent="-228600">
              <a:buFont typeface="Arial" panose="020B0604020202020204" pitchFamily="34" charset="0"/>
              <a:buChar char="•"/>
            </a:pPr>
            <a:r>
              <a:rPr lang="en-US" sz="2000" dirty="0"/>
              <a:t>Colored LEDs: Red, Yellow and Green (two sets of wires)</a:t>
            </a:r>
          </a:p>
          <a:p>
            <a:pPr marL="285750" lvl="0" indent="-228600">
              <a:buFont typeface="Arial" panose="020B0604020202020204" pitchFamily="34" charset="0"/>
              <a:buChar char="•"/>
            </a:pPr>
            <a:r>
              <a:rPr lang="en-US" sz="2000" dirty="0"/>
              <a:t>220 Ohm Resistors (optional)</a:t>
            </a:r>
          </a:p>
          <a:p>
            <a:pPr marL="285750" lvl="0" indent="-228600">
              <a:buFont typeface="Arial" panose="020B0604020202020204" pitchFamily="34" charset="0"/>
              <a:buChar char="•"/>
            </a:pPr>
            <a:r>
              <a:rPr lang="en-US" sz="2000" dirty="0"/>
              <a:t>Push Button</a:t>
            </a:r>
          </a:p>
          <a:p>
            <a:pPr marL="285750" lvl="0" indent="-228600">
              <a:buFont typeface="Arial" panose="020B0604020202020204" pitchFamily="34" charset="0"/>
              <a:buChar char="•"/>
            </a:pPr>
            <a:r>
              <a:rPr lang="en-US" sz="2000" dirty="0"/>
              <a:t>Breadboard</a:t>
            </a:r>
          </a:p>
          <a:p>
            <a:pPr indent="-228600">
              <a:buFont typeface="Arial" panose="020B0604020202020204" pitchFamily="34" charset="0"/>
              <a:buChar char="•"/>
            </a:pPr>
            <a:endParaRPr lang="en-US" sz="2000" dirty="0"/>
          </a:p>
        </p:txBody>
      </p:sp>
      <p:sp>
        <p:nvSpPr>
          <p:cNvPr id="17" name="Rectangle 16">
            <a:extLst>
              <a:ext uri="{FF2B5EF4-FFF2-40B4-BE49-F238E27FC236}">
                <a16:creationId xmlns:a16="http://schemas.microsoft.com/office/drawing/2014/main" id="{7004738A-9D34-43E8-97D2-CA0EED4F8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5"/>
            <a:ext cx="4092521"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B8B8D07F-F13E-443E-BA68-2D26672D76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
            <a:ext cx="4092521" cy="6400369"/>
          </a:xfrm>
          <a:prstGeom prst="rect">
            <a:avLst/>
          </a:prstGeom>
          <a:gradFill>
            <a:gsLst>
              <a:gs pos="31000">
                <a:schemeClr val="accent1">
                  <a:lumMod val="50000"/>
                  <a:alpha val="0"/>
                </a:schemeClr>
              </a:gs>
              <a:gs pos="100000">
                <a:schemeClr val="accent1">
                  <a:lumMod val="50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2813A4FA-24A5-41ED-A534-3807D1B2F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2"/>
            <a:ext cx="4068667" cy="6400389"/>
          </a:xfrm>
          <a:prstGeom prst="rect">
            <a:avLst/>
          </a:prstGeom>
          <a:gradFill>
            <a:gsLst>
              <a:gs pos="0">
                <a:schemeClr val="accent1">
                  <a:alpha val="0"/>
                </a:schemeClr>
              </a:gs>
              <a:gs pos="72000">
                <a:srgbClr val="000000">
                  <a:alpha val="21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C3944F27-CA70-4E84-A51A-E6BF89558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10"/>
            <a:ext cx="3611467" cy="6857997"/>
          </a:xfrm>
          <a:prstGeom prst="rect">
            <a:avLst/>
          </a:prstGeom>
          <a:gradFill>
            <a:gsLst>
              <a:gs pos="0">
                <a:schemeClr val="accent1">
                  <a:alpha val="0"/>
                </a:schemeClr>
              </a:gs>
              <a:gs pos="93000">
                <a:srgbClr val="000000">
                  <a:alpha val="29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C1864290-D58B-9989-4DB0-5345EE29A02E}"/>
              </a:ext>
            </a:extLst>
          </p:cNvPr>
          <p:cNvPicPr>
            <a:picLocks noChangeAspect="1"/>
          </p:cNvPicPr>
          <p:nvPr/>
        </p:nvPicPr>
        <p:blipFill>
          <a:blip r:embed="rId2"/>
          <a:stretch>
            <a:fillRect/>
          </a:stretch>
        </p:blipFill>
        <p:spPr>
          <a:xfrm>
            <a:off x="4842589" y="965986"/>
            <a:ext cx="6892211" cy="4772854"/>
          </a:xfrm>
          <a:prstGeom prst="rect">
            <a:avLst/>
          </a:prstGeom>
        </p:spPr>
      </p:pic>
      <p:sp>
        <p:nvSpPr>
          <p:cNvPr id="13" name="Title 1">
            <a:extLst>
              <a:ext uri="{FF2B5EF4-FFF2-40B4-BE49-F238E27FC236}">
                <a16:creationId xmlns:a16="http://schemas.microsoft.com/office/drawing/2014/main" id="{1B98EDF3-9216-4542-884B-35DC3E46C709}"/>
              </a:ext>
            </a:extLst>
          </p:cNvPr>
          <p:cNvSpPr>
            <a:spLocks noGrp="1"/>
          </p:cNvSpPr>
          <p:nvPr>
            <p:ph type="title"/>
          </p:nvPr>
        </p:nvSpPr>
        <p:spPr>
          <a:xfrm>
            <a:off x="457200" y="425820"/>
            <a:ext cx="2932270" cy="684523"/>
          </a:xfrm>
        </p:spPr>
        <p:txBody>
          <a:bodyPr vert="horz" lIns="91440" tIns="45720" rIns="91440" bIns="45720" rtlCol="0" anchor="b">
            <a:normAutofit fontScale="90000"/>
          </a:bodyPr>
          <a:lstStyle/>
          <a:p>
            <a:r>
              <a:rPr lang="en-US" sz="2200" kern="1200" dirty="0">
                <a:solidFill>
                  <a:schemeClr val="tx1"/>
                </a:solidFill>
                <a:latin typeface="+mj-lt"/>
                <a:ea typeface="+mj-ea"/>
                <a:cs typeface="+mj-cs"/>
              </a:rPr>
              <a:t>Picture of circuit with working LEDs</a:t>
            </a:r>
          </a:p>
        </p:txBody>
      </p:sp>
    </p:spTree>
    <p:extLst>
      <p:ext uri="{BB962C8B-B14F-4D97-AF65-F5344CB8AC3E}">
        <p14:creationId xmlns:p14="http://schemas.microsoft.com/office/powerpoint/2010/main" val="854523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2570DED-E942-4274-A5C5-61D0403EDC64}"/>
              </a:ext>
            </a:extLst>
          </p:cNvPr>
          <p:cNvSpPr>
            <a:spLocks noGrp="1"/>
          </p:cNvSpPr>
          <p:nvPr>
            <p:ph type="title"/>
          </p:nvPr>
        </p:nvSpPr>
        <p:spPr>
          <a:xfrm>
            <a:off x="823442" y="921715"/>
            <a:ext cx="5163022" cy="2635993"/>
          </a:xfrm>
        </p:spPr>
        <p:txBody>
          <a:bodyPr vert="horz" lIns="91440" tIns="45720" rIns="91440" bIns="45720" rtlCol="0" anchor="b">
            <a:normAutofit/>
          </a:bodyPr>
          <a:lstStyle/>
          <a:p>
            <a:r>
              <a:rPr lang="en-US" sz="4800" kern="1200" dirty="0">
                <a:solidFill>
                  <a:schemeClr val="tx1"/>
                </a:solidFill>
                <a:latin typeface="+mj-lt"/>
                <a:ea typeface="+mj-ea"/>
                <a:cs typeface="+mj-cs"/>
              </a:rPr>
              <a:t>ESP32 Crosswalk Imple</a:t>
            </a:r>
            <a:r>
              <a:rPr lang="en-US" sz="4800" dirty="0"/>
              <a:t>mentation</a:t>
            </a:r>
            <a:endParaRPr lang="en-US" sz="4800" kern="1200" dirty="0">
              <a:solidFill>
                <a:schemeClr val="tx1"/>
              </a:solidFill>
              <a:latin typeface="+mj-lt"/>
              <a:ea typeface="+mj-ea"/>
              <a:cs typeface="+mj-cs"/>
            </a:endParaRPr>
          </a:p>
        </p:txBody>
      </p:sp>
      <p:sp>
        <p:nvSpPr>
          <p:cNvPr id="12" name="Rectangle 11">
            <a:extLst>
              <a:ext uri="{FF2B5EF4-FFF2-40B4-BE49-F238E27FC236}">
                <a16:creationId xmlns:a16="http://schemas.microsoft.com/office/drawing/2014/main" id="{BC05CA36-AD6A-4ABF-9A05-52E5A143D2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4022214"/>
            <a:ext cx="12192000" cy="2835786"/>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4331EE8-85A4-4588-8D9E-70E534D477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4022220"/>
            <a:ext cx="8153398" cy="2835780"/>
          </a:xfrm>
          <a:prstGeom prst="rect">
            <a:avLst/>
          </a:prstGeom>
          <a:gradFill>
            <a:gsLst>
              <a:gs pos="0">
                <a:srgbClr val="000000">
                  <a:alpha val="63000"/>
                </a:srgbClr>
              </a:gs>
              <a:gs pos="100000">
                <a:schemeClr val="accent1">
                  <a:lumMod val="75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9D6C862-61CC-4B46-8080-96583D653B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4022219"/>
            <a:ext cx="12253472" cy="2835781"/>
          </a:xfrm>
          <a:prstGeom prst="rect">
            <a:avLst/>
          </a:prstGeom>
          <a:gradFill>
            <a:gsLst>
              <a:gs pos="39000">
                <a:schemeClr val="accent1">
                  <a:lumMod val="50000"/>
                  <a:alpha val="0"/>
                </a:schemeClr>
              </a:gs>
              <a:gs pos="100000">
                <a:srgbClr val="000000">
                  <a:alpha val="72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Placeholder 3">
            <a:extLst>
              <a:ext uri="{FF2B5EF4-FFF2-40B4-BE49-F238E27FC236}">
                <a16:creationId xmlns:a16="http://schemas.microsoft.com/office/drawing/2014/main" id="{D4816DFD-C4B4-4B75-914C-70EC748D6692}"/>
              </a:ext>
            </a:extLst>
          </p:cNvPr>
          <p:cNvSpPr>
            <a:spLocks noGrp="1"/>
          </p:cNvSpPr>
          <p:nvPr>
            <p:ph type="body" sz="half" idx="2"/>
          </p:nvPr>
        </p:nvSpPr>
        <p:spPr>
          <a:xfrm>
            <a:off x="823442" y="4541263"/>
            <a:ext cx="4662957" cy="1395022"/>
          </a:xfrm>
        </p:spPr>
        <p:txBody>
          <a:bodyPr vert="horz" lIns="91440" tIns="45720" rIns="91440" bIns="45720" rtlCol="0" anchor="t">
            <a:normAutofit/>
          </a:bodyPr>
          <a:lstStyle/>
          <a:p>
            <a:r>
              <a:rPr lang="en-US" sz="2400" dirty="0">
                <a:solidFill>
                  <a:srgbClr val="FFFFFF"/>
                </a:solidFill>
              </a:rPr>
              <a:t>Screenshot of code in the Code Editor showing activity upon firm button press</a:t>
            </a:r>
            <a:endParaRPr lang="en-US" sz="2400" b="1" dirty="0">
              <a:solidFill>
                <a:srgbClr val="FFFFFF"/>
              </a:solidFill>
            </a:endParaRPr>
          </a:p>
        </p:txBody>
      </p:sp>
      <p:pic>
        <p:nvPicPr>
          <p:cNvPr id="5" name="Picture 4">
            <a:extLst>
              <a:ext uri="{FF2B5EF4-FFF2-40B4-BE49-F238E27FC236}">
                <a16:creationId xmlns:a16="http://schemas.microsoft.com/office/drawing/2014/main" id="{BC60A758-E143-E568-A46F-919C4BF756C2}"/>
              </a:ext>
            </a:extLst>
          </p:cNvPr>
          <p:cNvPicPr>
            <a:picLocks noChangeAspect="1"/>
          </p:cNvPicPr>
          <p:nvPr/>
        </p:nvPicPr>
        <p:blipFill>
          <a:blip r:embed="rId2"/>
          <a:stretch>
            <a:fillRect/>
          </a:stretch>
        </p:blipFill>
        <p:spPr>
          <a:xfrm>
            <a:off x="6864726" y="463404"/>
            <a:ext cx="4581384" cy="5553193"/>
          </a:xfrm>
          <a:prstGeom prst="rect">
            <a:avLst/>
          </a:prstGeom>
        </p:spPr>
      </p:pic>
      <p:sp>
        <p:nvSpPr>
          <p:cNvPr id="18" name="Rectangle 17">
            <a:extLst>
              <a:ext uri="{FF2B5EF4-FFF2-40B4-BE49-F238E27FC236}">
                <a16:creationId xmlns:a16="http://schemas.microsoft.com/office/drawing/2014/main" id="{E37EECFC-A684-4391-AE85-4CDAF5565F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0797"/>
            <a:ext cx="12191998" cy="457203"/>
          </a:xfrm>
          <a:prstGeom prst="rect">
            <a:avLst/>
          </a:prstGeom>
          <a:gradFill>
            <a:gsLst>
              <a:gs pos="0">
                <a:srgbClr val="000000">
                  <a:alpha val="43000"/>
                </a:srgbClr>
              </a:gs>
              <a:gs pos="79000">
                <a:schemeClr val="accent1">
                  <a:lumMod val="75000"/>
                  <a:alpha val="2200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974409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0A604E4-7307-451C-93BE-F1F7E1BF3B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200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7F3A0AA-35E5-4085-942B-7378390306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5282344"/>
            <a:ext cx="12191998" cy="1590742"/>
          </a:xfrm>
          <a:prstGeom prst="rect">
            <a:avLst/>
          </a:prstGeom>
          <a:gradFill>
            <a:gsLst>
              <a:gs pos="34000">
                <a:srgbClr val="000000">
                  <a:alpha val="96000"/>
                </a:srgbClr>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02F5C38-C747-4173-ABBF-656E39E821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 y="5282344"/>
            <a:ext cx="8115300" cy="1590742"/>
          </a:xfrm>
          <a:prstGeom prst="rect">
            <a:avLst/>
          </a:prstGeom>
          <a:gradFill>
            <a:gsLst>
              <a:gs pos="28000">
                <a:schemeClr val="accent1">
                  <a:lumMod val="75000"/>
                  <a:alpha val="59000"/>
                </a:schemeClr>
              </a:gs>
              <a:gs pos="100000">
                <a:srgbClr val="000000">
                  <a:alpha val="70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E37EECFC-A684-4391-AE85-4CDAF5565F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 y="5282344"/>
            <a:ext cx="12191998" cy="1590742"/>
          </a:xfrm>
          <a:prstGeom prst="rect">
            <a:avLst/>
          </a:prstGeom>
          <a:gradFill>
            <a:gsLst>
              <a:gs pos="0">
                <a:srgbClr val="000000">
                  <a:alpha val="71765"/>
                </a:srgbClr>
              </a:gs>
              <a:gs pos="100000">
                <a:schemeClr val="accent1">
                  <a:alpha val="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2570DED-E942-4274-A5C5-61D0403EDC64}"/>
              </a:ext>
            </a:extLst>
          </p:cNvPr>
          <p:cNvSpPr>
            <a:spLocks noGrp="1"/>
          </p:cNvSpPr>
          <p:nvPr>
            <p:ph type="title"/>
          </p:nvPr>
        </p:nvSpPr>
        <p:spPr>
          <a:xfrm>
            <a:off x="699714" y="5490971"/>
            <a:ext cx="6962072" cy="1159200"/>
          </a:xfrm>
        </p:spPr>
        <p:txBody>
          <a:bodyPr vert="horz" lIns="91440" tIns="45720" rIns="91440" bIns="45720" rtlCol="0" anchor="ctr">
            <a:normAutofit/>
          </a:bodyPr>
          <a:lstStyle/>
          <a:p>
            <a:r>
              <a:rPr lang="en-US" sz="3700" dirty="0">
                <a:solidFill>
                  <a:srgbClr val="FFFFFF"/>
                </a:solidFill>
              </a:rPr>
              <a:t>Screenshot of the code change effects on current wiring</a:t>
            </a:r>
            <a:endParaRPr lang="en-US" sz="3700" kern="1200" dirty="0">
              <a:solidFill>
                <a:srgbClr val="FFFFFF"/>
              </a:solidFill>
              <a:latin typeface="+mj-lt"/>
              <a:ea typeface="+mj-ea"/>
              <a:cs typeface="+mj-cs"/>
            </a:endParaRPr>
          </a:p>
        </p:txBody>
      </p:sp>
      <p:sp>
        <p:nvSpPr>
          <p:cNvPr id="4" name="Text Placeholder 3">
            <a:extLst>
              <a:ext uri="{FF2B5EF4-FFF2-40B4-BE49-F238E27FC236}">
                <a16:creationId xmlns:a16="http://schemas.microsoft.com/office/drawing/2014/main" id="{D4816DFD-C4B4-4B75-914C-70EC748D6692}"/>
              </a:ext>
            </a:extLst>
          </p:cNvPr>
          <p:cNvSpPr>
            <a:spLocks noGrp="1"/>
          </p:cNvSpPr>
          <p:nvPr>
            <p:ph type="body" sz="half" idx="2"/>
          </p:nvPr>
        </p:nvSpPr>
        <p:spPr>
          <a:xfrm>
            <a:off x="8456522" y="5633765"/>
            <a:ext cx="3408555" cy="873612"/>
          </a:xfrm>
        </p:spPr>
        <p:txBody>
          <a:bodyPr vert="horz" lIns="91440" tIns="45720" rIns="91440" bIns="45720" rtlCol="0" anchor="ctr">
            <a:normAutofit/>
          </a:bodyPr>
          <a:lstStyle/>
          <a:p>
            <a:r>
              <a:rPr lang="en-US" sz="2000" kern="1200" dirty="0">
                <a:solidFill>
                  <a:srgbClr val="FFFFFF"/>
                </a:solidFill>
                <a:latin typeface="+mn-lt"/>
                <a:ea typeface="+mn-ea"/>
                <a:cs typeface="+mn-cs"/>
              </a:rPr>
              <a:t>Also shows output in Serial Monitor of walk countdown</a:t>
            </a:r>
            <a:endParaRPr lang="en-US" sz="2000" b="1" kern="1200" dirty="0">
              <a:solidFill>
                <a:srgbClr val="FFFFFF"/>
              </a:solidFill>
              <a:latin typeface="+mn-lt"/>
              <a:ea typeface="+mn-ea"/>
              <a:cs typeface="+mn-cs"/>
            </a:endParaRPr>
          </a:p>
        </p:txBody>
      </p:sp>
      <p:pic>
        <p:nvPicPr>
          <p:cNvPr id="5" name="Picture 4">
            <a:extLst>
              <a:ext uri="{FF2B5EF4-FFF2-40B4-BE49-F238E27FC236}">
                <a16:creationId xmlns:a16="http://schemas.microsoft.com/office/drawing/2014/main" id="{791AF73C-8465-BF1F-4295-584B9A053FF4}"/>
              </a:ext>
            </a:extLst>
          </p:cNvPr>
          <p:cNvPicPr>
            <a:picLocks noChangeAspect="1"/>
          </p:cNvPicPr>
          <p:nvPr/>
        </p:nvPicPr>
        <p:blipFill>
          <a:blip r:embed="rId2"/>
          <a:stretch>
            <a:fillRect/>
          </a:stretch>
        </p:blipFill>
        <p:spPr>
          <a:xfrm>
            <a:off x="3282110" y="390832"/>
            <a:ext cx="5720398" cy="4519114"/>
          </a:xfrm>
          <a:prstGeom prst="rect">
            <a:avLst/>
          </a:prstGeom>
        </p:spPr>
      </p:pic>
    </p:spTree>
    <p:extLst>
      <p:ext uri="{BB962C8B-B14F-4D97-AF65-F5344CB8AC3E}">
        <p14:creationId xmlns:p14="http://schemas.microsoft.com/office/powerpoint/2010/main" val="30154537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8C876A3-2D52-2552-6E22-EB22DC6B8C46}"/>
            </a:ext>
          </a:extLst>
        </p:cNvPr>
        <p:cNvGrpSpPr/>
        <p:nvPr/>
      </p:nvGrpSpPr>
      <p:grpSpPr>
        <a:xfrm>
          <a:off x="0" y="0"/>
          <a:ext cx="0" cy="0"/>
          <a:chOff x="0" y="0"/>
          <a:chExt cx="0" cy="0"/>
        </a:xfrm>
      </p:grpSpPr>
      <p:sp useBgFill="1">
        <p:nvSpPr>
          <p:cNvPr id="101" name="Rectangle 100">
            <a:extLst>
              <a:ext uri="{FF2B5EF4-FFF2-40B4-BE49-F238E27FC236}">
                <a16:creationId xmlns:a16="http://schemas.microsoft.com/office/drawing/2014/main" id="{3F846A17-0B22-5013-2150-3EFDD6E967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2" name="Rectangle 101">
            <a:extLst>
              <a:ext uri="{FF2B5EF4-FFF2-40B4-BE49-F238E27FC236}">
                <a16:creationId xmlns:a16="http://schemas.microsoft.com/office/drawing/2014/main" id="{EF6B608C-E7AB-68E8-77BC-1D0C795817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3" name="Rectangle 102">
            <a:extLst>
              <a:ext uri="{FF2B5EF4-FFF2-40B4-BE49-F238E27FC236}">
                <a16:creationId xmlns:a16="http://schemas.microsoft.com/office/drawing/2014/main" id="{1F1759AF-5FE4-269E-FB27-F3BFACDD46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4" name="Rectangle 103">
            <a:extLst>
              <a:ext uri="{FF2B5EF4-FFF2-40B4-BE49-F238E27FC236}">
                <a16:creationId xmlns:a16="http://schemas.microsoft.com/office/drawing/2014/main" id="{9D7D67AC-BA86-27FB-A6F7-9A4B97A163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5" name="Rectangle 104">
            <a:extLst>
              <a:ext uri="{FF2B5EF4-FFF2-40B4-BE49-F238E27FC236}">
                <a16:creationId xmlns:a16="http://schemas.microsoft.com/office/drawing/2014/main" id="{2B2C6988-B42C-4EB2-12D6-59E8CB7549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96F6C9A-D839-F3D6-8C5E-6CFA2DAAC927}"/>
              </a:ext>
            </a:extLst>
          </p:cNvPr>
          <p:cNvSpPr>
            <a:spLocks noGrp="1"/>
          </p:cNvSpPr>
          <p:nvPr>
            <p:ph type="title"/>
          </p:nvPr>
        </p:nvSpPr>
        <p:spPr>
          <a:xfrm>
            <a:off x="1371599" y="294538"/>
            <a:ext cx="9895951" cy="1033669"/>
          </a:xfrm>
        </p:spPr>
        <p:txBody>
          <a:bodyPr>
            <a:normAutofit/>
          </a:bodyPr>
          <a:lstStyle/>
          <a:p>
            <a:r>
              <a:rPr lang="en-US" sz="3400" dirty="0">
                <a:solidFill>
                  <a:srgbClr val="FFFFFF"/>
                </a:solidFill>
              </a:rPr>
              <a:t>Module 6 – 5</a:t>
            </a:r>
            <a:r>
              <a:rPr lang="en-US" sz="3400" baseline="30000" dirty="0">
                <a:solidFill>
                  <a:srgbClr val="FFFFFF"/>
                </a:solidFill>
              </a:rPr>
              <a:t>th</a:t>
            </a:r>
            <a:r>
              <a:rPr lang="en-US" sz="3400" dirty="0">
                <a:solidFill>
                  <a:srgbClr val="FFFFFF"/>
                </a:solidFill>
              </a:rPr>
              <a:t> week of project development highlights</a:t>
            </a:r>
          </a:p>
        </p:txBody>
      </p:sp>
      <p:sp>
        <p:nvSpPr>
          <p:cNvPr id="106" name="Content Placeholder 2">
            <a:extLst>
              <a:ext uri="{FF2B5EF4-FFF2-40B4-BE49-F238E27FC236}">
                <a16:creationId xmlns:a16="http://schemas.microsoft.com/office/drawing/2014/main" id="{79339291-0E5D-78C5-52D4-51E7C98B9683}"/>
              </a:ext>
            </a:extLst>
          </p:cNvPr>
          <p:cNvSpPr>
            <a:spLocks noGrp="1"/>
          </p:cNvSpPr>
          <p:nvPr>
            <p:ph idx="1"/>
          </p:nvPr>
        </p:nvSpPr>
        <p:spPr>
          <a:xfrm>
            <a:off x="1371599" y="2318197"/>
            <a:ext cx="9724031" cy="3683358"/>
          </a:xfrm>
        </p:spPr>
        <p:txBody>
          <a:bodyPr anchor="ctr">
            <a:normAutofit/>
          </a:bodyPr>
          <a:lstStyle/>
          <a:p>
            <a:r>
              <a:rPr lang="en-US" sz="2000" dirty="0"/>
              <a:t>Continue building on the previous weeks progress - again</a:t>
            </a:r>
          </a:p>
          <a:p>
            <a:r>
              <a:rPr lang="en-US" sz="2000" dirty="0"/>
              <a:t>Creating a Multiple Traffic Light Controller with a Cross Walk  and an Emergency Buzzer</a:t>
            </a:r>
          </a:p>
          <a:p>
            <a:r>
              <a:rPr lang="en-US" sz="2000" dirty="0"/>
              <a:t>Emergency Buzzer is a further safety implementation.  All lights and crosswalk stop.</a:t>
            </a:r>
          </a:p>
          <a:p>
            <a:r>
              <a:rPr lang="en-US" sz="2000" dirty="0"/>
              <a:t>Adapt code to utilize buzzer and implement an LCD display showing light status.</a:t>
            </a:r>
          </a:p>
          <a:p>
            <a:r>
              <a:rPr lang="en-US" sz="2000" dirty="0"/>
              <a:t>Adapted code is available in the </a:t>
            </a:r>
            <a:r>
              <a:rPr lang="en-US" sz="2000" dirty="0">
                <a:hlinkClick r:id="rId2"/>
              </a:rPr>
              <a:t>GitHub</a:t>
            </a:r>
            <a:r>
              <a:rPr lang="en-US" sz="2000" dirty="0"/>
              <a:t> repository called emergency_inclusion.cpp</a:t>
            </a:r>
          </a:p>
          <a:p>
            <a:endParaRPr lang="en-US" sz="2000" dirty="0"/>
          </a:p>
        </p:txBody>
      </p:sp>
      <p:sp>
        <p:nvSpPr>
          <p:cNvPr id="3" name="TextBox 2">
            <a:extLst>
              <a:ext uri="{FF2B5EF4-FFF2-40B4-BE49-F238E27FC236}">
                <a16:creationId xmlns:a16="http://schemas.microsoft.com/office/drawing/2014/main" id="{A673A157-A872-F681-3CE7-7194BDA3A71E}"/>
              </a:ext>
            </a:extLst>
          </p:cNvPr>
          <p:cNvSpPr txBox="1"/>
          <p:nvPr/>
        </p:nvSpPr>
        <p:spPr>
          <a:xfrm>
            <a:off x="6564086" y="6132575"/>
            <a:ext cx="5421087" cy="43088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FF0000"/>
                </a:solidFill>
                <a:effectLst/>
                <a:uLnTx/>
                <a:uFillTx/>
                <a:latin typeface="Calibri" panose="020F0502020204030204"/>
                <a:ea typeface="+mn-ea"/>
                <a:cs typeface="+mn-cs"/>
              </a:rPr>
              <a:t>* Libraries are not set up in the code, they have a special tab in the WOKWI UI.  See the file libraries.txt in GitHub</a:t>
            </a:r>
          </a:p>
        </p:txBody>
      </p:sp>
    </p:spTree>
    <p:extLst>
      <p:ext uri="{BB962C8B-B14F-4D97-AF65-F5344CB8AC3E}">
        <p14:creationId xmlns:p14="http://schemas.microsoft.com/office/powerpoint/2010/main" val="11167871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2609869-9E80-471B-A487-A53288E0E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D4816DFD-C4B4-4B75-914C-70EC748D6692}"/>
              </a:ext>
            </a:extLst>
          </p:cNvPr>
          <p:cNvSpPr>
            <a:spLocks noGrp="1"/>
          </p:cNvSpPr>
          <p:nvPr>
            <p:ph type="body" sz="half" idx="2"/>
          </p:nvPr>
        </p:nvSpPr>
        <p:spPr>
          <a:xfrm>
            <a:off x="441213" y="2895600"/>
            <a:ext cx="4170530" cy="3839655"/>
          </a:xfrm>
        </p:spPr>
        <p:txBody>
          <a:bodyPr vert="horz" lIns="91440" tIns="45720" rIns="91440" bIns="45720" rtlCol="0" anchor="t">
            <a:normAutofit lnSpcReduction="10000"/>
          </a:bodyPr>
          <a:lstStyle/>
          <a:p>
            <a:pPr lvl="0"/>
            <a:r>
              <a:rPr lang="en-US" sz="2000" dirty="0"/>
              <a:t>     Includes:</a:t>
            </a:r>
          </a:p>
          <a:p>
            <a:pPr lvl="0" indent="-228600">
              <a:buFont typeface="Arial" panose="020B0604020202020204" pitchFamily="34" charset="0"/>
              <a:buChar char="•"/>
            </a:pPr>
            <a:r>
              <a:rPr lang="en-US" sz="2000" dirty="0"/>
              <a:t>ESP 32 Board</a:t>
            </a:r>
          </a:p>
          <a:p>
            <a:pPr indent="-228600">
              <a:buFont typeface="Arial" panose="020B0604020202020204" pitchFamily="34" charset="0"/>
              <a:buChar char="•"/>
            </a:pPr>
            <a:r>
              <a:rPr lang="en-US" sz="2000" dirty="0"/>
              <a:t>Colored LEDs: Red, Yellow and Green (two sets of wires)</a:t>
            </a:r>
          </a:p>
          <a:p>
            <a:pPr lvl="0" indent="-228600">
              <a:buFont typeface="Arial" panose="020B0604020202020204" pitchFamily="34" charset="0"/>
              <a:buChar char="•"/>
            </a:pPr>
            <a:r>
              <a:rPr lang="en-US" sz="2000" dirty="0"/>
              <a:t>220 Ohm Resistors (optional)</a:t>
            </a:r>
          </a:p>
          <a:p>
            <a:pPr lvl="0" indent="-228600">
              <a:buFont typeface="Arial" panose="020B0604020202020204" pitchFamily="34" charset="0"/>
              <a:buChar char="•"/>
            </a:pPr>
            <a:r>
              <a:rPr lang="en-US" sz="2000" dirty="0"/>
              <a:t>Push Button</a:t>
            </a:r>
          </a:p>
          <a:p>
            <a:pPr indent="-228600">
              <a:buFont typeface="Arial" panose="020B0604020202020204" pitchFamily="34" charset="0"/>
              <a:buChar char="•"/>
            </a:pPr>
            <a:r>
              <a:rPr lang="en-US" sz="2000" dirty="0"/>
              <a:t>LCD Unit  with Message Display</a:t>
            </a:r>
          </a:p>
          <a:p>
            <a:pPr lvl="0" indent="-228600">
              <a:buFont typeface="Arial" panose="020B0604020202020204" pitchFamily="34" charset="0"/>
              <a:buChar char="•"/>
            </a:pPr>
            <a:r>
              <a:rPr lang="en-US" sz="2000" dirty="0"/>
              <a:t>Additional wiring</a:t>
            </a:r>
          </a:p>
          <a:p>
            <a:pPr lvl="0" indent="-228600">
              <a:buFont typeface="Arial" panose="020B0604020202020204" pitchFamily="34" charset="0"/>
              <a:buChar char="•"/>
            </a:pPr>
            <a:r>
              <a:rPr lang="en-US" sz="2000" dirty="0"/>
              <a:t>Breadboard</a:t>
            </a:r>
          </a:p>
          <a:p>
            <a:pPr lvl="0" indent="-228600">
              <a:buFont typeface="Arial" panose="020B0604020202020204" pitchFamily="34" charset="0"/>
              <a:buChar char="•"/>
            </a:pPr>
            <a:r>
              <a:rPr lang="en-US" sz="2000" dirty="0"/>
              <a:t>Emergency buzzer</a:t>
            </a:r>
          </a:p>
          <a:p>
            <a:pPr indent="-228600">
              <a:buFont typeface="Arial" panose="020B0604020202020204" pitchFamily="34" charset="0"/>
              <a:buChar char="•"/>
            </a:pPr>
            <a:endParaRPr lang="en-US" sz="2000" dirty="0"/>
          </a:p>
        </p:txBody>
      </p:sp>
      <p:sp>
        <p:nvSpPr>
          <p:cNvPr id="12" name="Rectangle 11">
            <a:extLst>
              <a:ext uri="{FF2B5EF4-FFF2-40B4-BE49-F238E27FC236}">
                <a16:creationId xmlns:a16="http://schemas.microsoft.com/office/drawing/2014/main" id="{7004738A-9D34-43E8-97D2-CA0EED4F8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5"/>
            <a:ext cx="4092521"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8B8D07F-F13E-443E-BA68-2D26672D76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
            <a:ext cx="4092521" cy="6400369"/>
          </a:xfrm>
          <a:prstGeom prst="rect">
            <a:avLst/>
          </a:prstGeom>
          <a:gradFill>
            <a:gsLst>
              <a:gs pos="31000">
                <a:schemeClr val="accent1">
                  <a:lumMod val="50000"/>
                  <a:alpha val="0"/>
                </a:schemeClr>
              </a:gs>
              <a:gs pos="100000">
                <a:schemeClr val="accent1">
                  <a:lumMod val="50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2813A4FA-24A5-41ED-A534-3807D1B2F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2"/>
            <a:ext cx="4068667" cy="6400389"/>
          </a:xfrm>
          <a:prstGeom prst="rect">
            <a:avLst/>
          </a:prstGeom>
          <a:gradFill>
            <a:gsLst>
              <a:gs pos="0">
                <a:schemeClr val="accent1">
                  <a:alpha val="0"/>
                </a:schemeClr>
              </a:gs>
              <a:gs pos="72000">
                <a:srgbClr val="000000">
                  <a:alpha val="21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C3944F27-CA70-4E84-A51A-E6BF89558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10"/>
            <a:ext cx="3611467" cy="6857997"/>
          </a:xfrm>
          <a:prstGeom prst="rect">
            <a:avLst/>
          </a:prstGeom>
          <a:gradFill>
            <a:gsLst>
              <a:gs pos="0">
                <a:schemeClr val="accent1">
                  <a:alpha val="0"/>
                </a:schemeClr>
              </a:gs>
              <a:gs pos="93000">
                <a:srgbClr val="000000">
                  <a:alpha val="29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A7747281-61A4-0477-0A31-7860D2DCC2C4}"/>
              </a:ext>
            </a:extLst>
          </p:cNvPr>
          <p:cNvPicPr>
            <a:picLocks noChangeAspect="1"/>
          </p:cNvPicPr>
          <p:nvPr/>
        </p:nvPicPr>
        <p:blipFill>
          <a:blip r:embed="rId2"/>
          <a:stretch>
            <a:fillRect/>
          </a:stretch>
        </p:blipFill>
        <p:spPr>
          <a:xfrm>
            <a:off x="4118411" y="1545771"/>
            <a:ext cx="7632376" cy="3949752"/>
          </a:xfrm>
          <a:prstGeom prst="rect">
            <a:avLst/>
          </a:prstGeom>
        </p:spPr>
      </p:pic>
      <p:sp>
        <p:nvSpPr>
          <p:cNvPr id="7" name="Title 1">
            <a:extLst>
              <a:ext uri="{FF2B5EF4-FFF2-40B4-BE49-F238E27FC236}">
                <a16:creationId xmlns:a16="http://schemas.microsoft.com/office/drawing/2014/main" id="{BE8B69FC-57C8-820C-8A2A-B2C523B19791}"/>
              </a:ext>
            </a:extLst>
          </p:cNvPr>
          <p:cNvSpPr>
            <a:spLocks noGrp="1"/>
          </p:cNvSpPr>
          <p:nvPr>
            <p:ph type="title"/>
          </p:nvPr>
        </p:nvSpPr>
        <p:spPr>
          <a:xfrm>
            <a:off x="457200" y="534680"/>
            <a:ext cx="2932270" cy="684523"/>
          </a:xfrm>
        </p:spPr>
        <p:txBody>
          <a:bodyPr vert="horz" lIns="91440" tIns="45720" rIns="91440" bIns="45720" rtlCol="0" anchor="b">
            <a:normAutofit fontScale="90000"/>
          </a:bodyPr>
          <a:lstStyle/>
          <a:p>
            <a:r>
              <a:rPr lang="en-US" sz="2200" kern="1200" dirty="0">
                <a:solidFill>
                  <a:schemeClr val="tx1"/>
                </a:solidFill>
                <a:latin typeface="+mj-lt"/>
                <a:ea typeface="+mj-ea"/>
                <a:cs typeface="+mj-cs"/>
              </a:rPr>
              <a:t>Picture of circuit with working LEDs and LCD display</a:t>
            </a:r>
          </a:p>
        </p:txBody>
      </p:sp>
    </p:spTree>
    <p:extLst>
      <p:ext uri="{BB962C8B-B14F-4D97-AF65-F5344CB8AC3E}">
        <p14:creationId xmlns:p14="http://schemas.microsoft.com/office/powerpoint/2010/main" val="33058316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2570DED-E942-4274-A5C5-61D0403EDC64}"/>
              </a:ext>
            </a:extLst>
          </p:cNvPr>
          <p:cNvSpPr>
            <a:spLocks noGrp="1"/>
          </p:cNvSpPr>
          <p:nvPr>
            <p:ph type="title"/>
          </p:nvPr>
        </p:nvSpPr>
        <p:spPr>
          <a:xfrm>
            <a:off x="823442" y="921715"/>
            <a:ext cx="5163022" cy="2635993"/>
          </a:xfrm>
        </p:spPr>
        <p:txBody>
          <a:bodyPr vert="horz" lIns="91440" tIns="45720" rIns="91440" bIns="45720" rtlCol="0" anchor="b">
            <a:normAutofit/>
          </a:bodyPr>
          <a:lstStyle/>
          <a:p>
            <a:r>
              <a:rPr lang="en-US" sz="4800" kern="1200" dirty="0">
                <a:solidFill>
                  <a:schemeClr val="tx1"/>
                </a:solidFill>
                <a:latin typeface="+mj-lt"/>
                <a:ea typeface="+mj-ea"/>
                <a:cs typeface="+mj-cs"/>
              </a:rPr>
              <a:t>ESP32 LCD and Emergency buzzer</a:t>
            </a:r>
          </a:p>
        </p:txBody>
      </p:sp>
      <p:sp>
        <p:nvSpPr>
          <p:cNvPr id="12" name="Rectangle 11">
            <a:extLst>
              <a:ext uri="{FF2B5EF4-FFF2-40B4-BE49-F238E27FC236}">
                <a16:creationId xmlns:a16="http://schemas.microsoft.com/office/drawing/2014/main" id="{BC05CA36-AD6A-4ABF-9A05-52E5A143D2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4022214"/>
            <a:ext cx="12192000" cy="2835786"/>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4331EE8-85A4-4588-8D9E-70E534D477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4022220"/>
            <a:ext cx="8153398" cy="2835780"/>
          </a:xfrm>
          <a:prstGeom prst="rect">
            <a:avLst/>
          </a:prstGeom>
          <a:gradFill>
            <a:gsLst>
              <a:gs pos="0">
                <a:srgbClr val="000000">
                  <a:alpha val="63000"/>
                </a:srgbClr>
              </a:gs>
              <a:gs pos="100000">
                <a:schemeClr val="accent1">
                  <a:lumMod val="75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9D6C862-61CC-4B46-8080-96583D653B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4022219"/>
            <a:ext cx="12253472" cy="2835781"/>
          </a:xfrm>
          <a:prstGeom prst="rect">
            <a:avLst/>
          </a:prstGeom>
          <a:gradFill>
            <a:gsLst>
              <a:gs pos="39000">
                <a:schemeClr val="accent1">
                  <a:lumMod val="50000"/>
                  <a:alpha val="0"/>
                </a:schemeClr>
              </a:gs>
              <a:gs pos="100000">
                <a:srgbClr val="000000">
                  <a:alpha val="72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Placeholder 3">
            <a:extLst>
              <a:ext uri="{FF2B5EF4-FFF2-40B4-BE49-F238E27FC236}">
                <a16:creationId xmlns:a16="http://schemas.microsoft.com/office/drawing/2014/main" id="{D4816DFD-C4B4-4B75-914C-70EC748D6692}"/>
              </a:ext>
            </a:extLst>
          </p:cNvPr>
          <p:cNvSpPr>
            <a:spLocks noGrp="1"/>
          </p:cNvSpPr>
          <p:nvPr>
            <p:ph type="body" sz="half" idx="2"/>
          </p:nvPr>
        </p:nvSpPr>
        <p:spPr>
          <a:xfrm>
            <a:off x="823442" y="4541263"/>
            <a:ext cx="4662957" cy="1395022"/>
          </a:xfrm>
        </p:spPr>
        <p:txBody>
          <a:bodyPr vert="horz" lIns="91440" tIns="45720" rIns="91440" bIns="45720" rtlCol="0" anchor="t">
            <a:normAutofit lnSpcReduction="10000"/>
          </a:bodyPr>
          <a:lstStyle/>
          <a:p>
            <a:r>
              <a:rPr lang="en-US" sz="2400" dirty="0">
                <a:solidFill>
                  <a:srgbClr val="FFFFFF"/>
                </a:solidFill>
              </a:rPr>
              <a:t>Screenshot of code in the Code Editor showing activity feedback on LCD screen and Emergency code implementation</a:t>
            </a:r>
            <a:endParaRPr lang="en-US" sz="2400" b="1" dirty="0">
              <a:solidFill>
                <a:srgbClr val="FFFFFF"/>
              </a:solidFill>
            </a:endParaRPr>
          </a:p>
        </p:txBody>
      </p:sp>
      <p:pic>
        <p:nvPicPr>
          <p:cNvPr id="5" name="Picture 4">
            <a:extLst>
              <a:ext uri="{FF2B5EF4-FFF2-40B4-BE49-F238E27FC236}">
                <a16:creationId xmlns:a16="http://schemas.microsoft.com/office/drawing/2014/main" id="{3885206E-2B76-25B6-1E24-C7A91CE5317D}"/>
              </a:ext>
            </a:extLst>
          </p:cNvPr>
          <p:cNvPicPr>
            <a:picLocks noChangeAspect="1"/>
          </p:cNvPicPr>
          <p:nvPr/>
        </p:nvPicPr>
        <p:blipFill>
          <a:blip r:embed="rId2"/>
          <a:stretch>
            <a:fillRect/>
          </a:stretch>
        </p:blipFill>
        <p:spPr>
          <a:xfrm>
            <a:off x="6767545" y="463404"/>
            <a:ext cx="4775745" cy="5553193"/>
          </a:xfrm>
          <a:prstGeom prst="rect">
            <a:avLst/>
          </a:prstGeom>
        </p:spPr>
      </p:pic>
      <p:sp>
        <p:nvSpPr>
          <p:cNvPr id="18" name="Rectangle 17">
            <a:extLst>
              <a:ext uri="{FF2B5EF4-FFF2-40B4-BE49-F238E27FC236}">
                <a16:creationId xmlns:a16="http://schemas.microsoft.com/office/drawing/2014/main" id="{E37EECFC-A684-4391-AE85-4CDAF5565F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0797"/>
            <a:ext cx="12191998" cy="457203"/>
          </a:xfrm>
          <a:prstGeom prst="rect">
            <a:avLst/>
          </a:prstGeom>
          <a:gradFill>
            <a:gsLst>
              <a:gs pos="0">
                <a:srgbClr val="000000">
                  <a:alpha val="43000"/>
                </a:srgbClr>
              </a:gs>
              <a:gs pos="79000">
                <a:schemeClr val="accent1">
                  <a:lumMod val="75000"/>
                  <a:alpha val="2200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534967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33739E3-2922-4229-841B-33CE71C675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200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D4816DFD-C4B4-4B75-914C-70EC748D6692}"/>
              </a:ext>
            </a:extLst>
          </p:cNvPr>
          <p:cNvSpPr>
            <a:spLocks noGrp="1"/>
          </p:cNvSpPr>
          <p:nvPr>
            <p:ph type="body" sz="half" idx="2"/>
          </p:nvPr>
        </p:nvSpPr>
        <p:spPr>
          <a:xfrm>
            <a:off x="457200" y="3692434"/>
            <a:ext cx="3429000" cy="1192815"/>
          </a:xfrm>
        </p:spPr>
        <p:txBody>
          <a:bodyPr vert="horz" lIns="91440" tIns="45720" rIns="91440" bIns="45720" rtlCol="0" anchor="b">
            <a:normAutofit fontScale="92500" lnSpcReduction="10000"/>
          </a:bodyPr>
          <a:lstStyle/>
          <a:p>
            <a:r>
              <a:rPr lang="en-US" sz="2400" kern="1200" dirty="0">
                <a:solidFill>
                  <a:schemeClr val="tx1"/>
                </a:solidFill>
                <a:latin typeface="+mn-lt"/>
                <a:ea typeface="+mn-ea"/>
                <a:cs typeface="+mn-cs"/>
              </a:rPr>
              <a:t>Screenshot of output in Serial Monitor showing the Do Not Walk and Crosswalk functionality</a:t>
            </a:r>
            <a:endParaRPr lang="en-US" sz="2400" b="1" kern="1200" dirty="0">
              <a:solidFill>
                <a:schemeClr val="tx1"/>
              </a:solidFill>
              <a:latin typeface="+mn-lt"/>
              <a:ea typeface="+mn-ea"/>
              <a:cs typeface="+mn-cs"/>
            </a:endParaRPr>
          </a:p>
        </p:txBody>
      </p:sp>
      <p:sp>
        <p:nvSpPr>
          <p:cNvPr id="12" name="Rectangle 11">
            <a:extLst>
              <a:ext uri="{FF2B5EF4-FFF2-40B4-BE49-F238E27FC236}">
                <a16:creationId xmlns:a16="http://schemas.microsoft.com/office/drawing/2014/main" id="{C4C9F2B0-1044-46EB-8AEB-C3BFFDE6C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96000" y="-3"/>
            <a:ext cx="6096000" cy="6858000"/>
          </a:xfrm>
          <a:prstGeom prst="rect">
            <a:avLst/>
          </a:prstGeom>
          <a:gradFill>
            <a:gsLst>
              <a:gs pos="26000">
                <a:srgbClr val="000000"/>
              </a:gs>
              <a:gs pos="100000">
                <a:schemeClr val="accent1"/>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D28B54C3-B57B-472A-B96E-1FCB67093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95999" y="-3"/>
            <a:ext cx="6095999" cy="6408536"/>
          </a:xfrm>
          <a:prstGeom prst="rect">
            <a:avLst/>
          </a:prstGeom>
          <a:gradFill>
            <a:gsLst>
              <a:gs pos="0">
                <a:schemeClr val="accent1">
                  <a:lumMod val="75000"/>
                  <a:alpha val="56000"/>
                </a:schemeClr>
              </a:gs>
              <a:gs pos="100000">
                <a:srgbClr val="000000">
                  <a:alpha val="52000"/>
                </a:srgb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7DB3C429-F8DA-49B9-AF84-21996FCF7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862482" y="1528481"/>
            <a:ext cx="6858002" cy="3801035"/>
          </a:xfrm>
          <a:prstGeom prst="rect">
            <a:avLst/>
          </a:prstGeom>
          <a:gradFill>
            <a:gsLst>
              <a:gs pos="0">
                <a:srgbClr val="000000">
                  <a:alpha val="34000"/>
                </a:srgbClr>
              </a:gs>
              <a:gs pos="96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556B1D64-575F-F37D-BA5D-AAEE48D3E737}"/>
              </a:ext>
            </a:extLst>
          </p:cNvPr>
          <p:cNvPicPr>
            <a:picLocks noChangeAspect="1"/>
          </p:cNvPicPr>
          <p:nvPr/>
        </p:nvPicPr>
        <p:blipFill>
          <a:blip r:embed="rId2"/>
          <a:stretch>
            <a:fillRect/>
          </a:stretch>
        </p:blipFill>
        <p:spPr>
          <a:xfrm>
            <a:off x="4206769" y="849082"/>
            <a:ext cx="7528031" cy="5231981"/>
          </a:xfrm>
          <a:prstGeom prst="rect">
            <a:avLst/>
          </a:prstGeom>
        </p:spPr>
      </p:pic>
      <p:sp>
        <p:nvSpPr>
          <p:cNvPr id="7" name="Title 1">
            <a:extLst>
              <a:ext uri="{FF2B5EF4-FFF2-40B4-BE49-F238E27FC236}">
                <a16:creationId xmlns:a16="http://schemas.microsoft.com/office/drawing/2014/main" id="{EC9C8E31-2396-44A8-F34D-DC360DDD1DB6}"/>
              </a:ext>
            </a:extLst>
          </p:cNvPr>
          <p:cNvSpPr>
            <a:spLocks noGrp="1"/>
          </p:cNvSpPr>
          <p:nvPr>
            <p:ph type="title"/>
          </p:nvPr>
        </p:nvSpPr>
        <p:spPr>
          <a:xfrm>
            <a:off x="457200" y="534680"/>
            <a:ext cx="2932270" cy="684523"/>
          </a:xfrm>
        </p:spPr>
        <p:txBody>
          <a:bodyPr vert="horz" lIns="91440" tIns="45720" rIns="91440" bIns="45720" rtlCol="0" anchor="b">
            <a:normAutofit fontScale="90000"/>
          </a:bodyPr>
          <a:lstStyle/>
          <a:p>
            <a:r>
              <a:rPr lang="en-US" sz="2200" kern="1200" dirty="0">
                <a:solidFill>
                  <a:schemeClr val="tx1"/>
                </a:solidFill>
                <a:latin typeface="+mj-lt"/>
                <a:ea typeface="+mj-ea"/>
                <a:cs typeface="+mj-cs"/>
              </a:rPr>
              <a:t>Picture of circuit with working LEDs and LCD display</a:t>
            </a:r>
          </a:p>
        </p:txBody>
      </p:sp>
    </p:spTree>
    <p:extLst>
      <p:ext uri="{BB962C8B-B14F-4D97-AF65-F5344CB8AC3E}">
        <p14:creationId xmlns:p14="http://schemas.microsoft.com/office/powerpoint/2010/main" val="21740255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8" name="Rectangle 57">
            <a:extLst>
              <a:ext uri="{FF2B5EF4-FFF2-40B4-BE49-F238E27FC236}">
                <a16:creationId xmlns:a16="http://schemas.microsoft.com/office/drawing/2014/main" id="{EDDBB197-D710-4A4F-A9CA-FD2177498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975D1CFA-2CDB-4B64-BD9F-85744E8DA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D9F2334-69A2-46F9-DDBE-358102CCD574}"/>
              </a:ext>
            </a:extLst>
          </p:cNvPr>
          <p:cNvSpPr>
            <a:spLocks noGrp="1"/>
          </p:cNvSpPr>
          <p:nvPr>
            <p:ph type="title"/>
          </p:nvPr>
        </p:nvSpPr>
        <p:spPr>
          <a:xfrm>
            <a:off x="804672" y="802955"/>
            <a:ext cx="4977976" cy="1454051"/>
          </a:xfrm>
        </p:spPr>
        <p:txBody>
          <a:bodyPr>
            <a:normAutofit/>
          </a:bodyPr>
          <a:lstStyle/>
          <a:p>
            <a:r>
              <a:rPr lang="en-US" sz="3600">
                <a:solidFill>
                  <a:schemeClr val="tx2"/>
                </a:solidFill>
              </a:rPr>
              <a:t>Project Motivation and End Goal</a:t>
            </a:r>
          </a:p>
        </p:txBody>
      </p:sp>
      <p:sp>
        <p:nvSpPr>
          <p:cNvPr id="3" name="Content Placeholder 2">
            <a:extLst>
              <a:ext uri="{FF2B5EF4-FFF2-40B4-BE49-F238E27FC236}">
                <a16:creationId xmlns:a16="http://schemas.microsoft.com/office/drawing/2014/main" id="{5F87EA60-60BD-6903-7BAD-66991E4523E0}"/>
              </a:ext>
            </a:extLst>
          </p:cNvPr>
          <p:cNvSpPr>
            <a:spLocks noGrp="1"/>
          </p:cNvSpPr>
          <p:nvPr>
            <p:ph idx="1"/>
          </p:nvPr>
        </p:nvSpPr>
        <p:spPr>
          <a:xfrm>
            <a:off x="804672" y="2421682"/>
            <a:ext cx="4977578" cy="3639289"/>
          </a:xfrm>
        </p:spPr>
        <p:txBody>
          <a:bodyPr anchor="ctr">
            <a:normAutofit/>
          </a:bodyPr>
          <a:lstStyle/>
          <a:p>
            <a:r>
              <a:rPr lang="en-US" sz="1500" dirty="0">
                <a:solidFill>
                  <a:schemeClr val="tx2"/>
                </a:solidFill>
              </a:rPr>
              <a:t>Gain experience using the ESP32 microcontroller</a:t>
            </a:r>
          </a:p>
          <a:p>
            <a:r>
              <a:rPr lang="en-US" sz="1500" dirty="0">
                <a:solidFill>
                  <a:schemeClr val="tx2"/>
                </a:solidFill>
              </a:rPr>
              <a:t>Learn how to utilize the website </a:t>
            </a:r>
            <a:r>
              <a:rPr lang="en-US" sz="1500" dirty="0">
                <a:solidFill>
                  <a:schemeClr val="tx2"/>
                </a:solidFill>
                <a:hlinkClick r:id="rId2"/>
              </a:rPr>
              <a:t>WOKWI</a:t>
            </a:r>
            <a:r>
              <a:rPr lang="en-US" sz="1500" dirty="0">
                <a:solidFill>
                  <a:schemeClr val="tx2"/>
                </a:solidFill>
              </a:rPr>
              <a:t> for further study and design</a:t>
            </a:r>
          </a:p>
          <a:p>
            <a:r>
              <a:rPr lang="en-US" sz="1500" dirty="0">
                <a:solidFill>
                  <a:schemeClr val="tx2"/>
                </a:solidFill>
              </a:rPr>
              <a:t>Expand IoT knowledge by designing and building a functioning virtual two-way traffic light controller.  Requirements include pedestrian crossing, emergency signal, LCD integration.  </a:t>
            </a:r>
          </a:p>
          <a:p>
            <a:r>
              <a:rPr lang="en-US" sz="1500" dirty="0">
                <a:solidFill>
                  <a:schemeClr val="tx2"/>
                </a:solidFill>
              </a:rPr>
              <a:t>The purpose of the project is to build an intelligent IoT solution to promote efficient congestion control, increase the safety of the populous and reduce environmental impacts. </a:t>
            </a:r>
          </a:p>
          <a:p>
            <a:r>
              <a:rPr lang="en-US" sz="1500" dirty="0">
                <a:solidFill>
                  <a:schemeClr val="tx2"/>
                </a:solidFill>
              </a:rPr>
              <a:t>Develop practical skills in the areas of microcontroller programming, IoT functionality, traffic engineering and principles of electronics.</a:t>
            </a:r>
          </a:p>
        </p:txBody>
      </p:sp>
      <p:grpSp>
        <p:nvGrpSpPr>
          <p:cNvPr id="60" name="Group 59">
            <a:extLst>
              <a:ext uri="{FF2B5EF4-FFF2-40B4-BE49-F238E27FC236}">
                <a16:creationId xmlns:a16="http://schemas.microsoft.com/office/drawing/2014/main" id="{25EE5136-01F1-466C-962D-BA9B4C6757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69897" y="0"/>
            <a:ext cx="5822103" cy="6685267"/>
            <a:chOff x="6357228" y="0"/>
            <a:chExt cx="5822103" cy="6685267"/>
          </a:xfrm>
        </p:grpSpPr>
        <p:sp>
          <p:nvSpPr>
            <p:cNvPr id="61" name="Freeform: Shape 60">
              <a:extLst>
                <a:ext uri="{FF2B5EF4-FFF2-40B4-BE49-F238E27FC236}">
                  <a16:creationId xmlns:a16="http://schemas.microsoft.com/office/drawing/2014/main" id="{E11D3AD4-AF9B-4EB5-8C7B-C45D173B4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57228" y="0"/>
              <a:ext cx="5822102" cy="6685267"/>
            </a:xfrm>
            <a:custGeom>
              <a:avLst/>
              <a:gdLst>
                <a:gd name="connsiteX0" fmla="*/ 2605444 w 5822102"/>
                <a:gd name="connsiteY0" fmla="*/ 0 h 6685267"/>
                <a:gd name="connsiteX1" fmla="*/ 4757391 w 5822102"/>
                <a:gd name="connsiteY1" fmla="*/ 0 h 6685267"/>
                <a:gd name="connsiteX2" fmla="*/ 4913680 w 5822102"/>
                <a:gd name="connsiteY2" fmla="*/ 56274 h 6685267"/>
                <a:gd name="connsiteX3" fmla="*/ 5376238 w 5822102"/>
                <a:gd name="connsiteY3" fmla="*/ 282027 h 6685267"/>
                <a:gd name="connsiteX4" fmla="*/ 5658024 w 5822102"/>
                <a:gd name="connsiteY4" fmla="*/ 471014 h 6685267"/>
                <a:gd name="connsiteX5" fmla="*/ 5822102 w 5822102"/>
                <a:gd name="connsiteY5" fmla="*/ 609109 h 6685267"/>
                <a:gd name="connsiteX6" fmla="*/ 5822102 w 5822102"/>
                <a:gd name="connsiteY6" fmla="*/ 760697 h 6685267"/>
                <a:gd name="connsiteX7" fmla="*/ 5707785 w 5822102"/>
                <a:gd name="connsiteY7" fmla="*/ 666601 h 6685267"/>
                <a:gd name="connsiteX8" fmla="*/ 5577306 w 5822102"/>
                <a:gd name="connsiteY8" fmla="*/ 571666 h 6685267"/>
                <a:gd name="connsiteX9" fmla="*/ 5298630 w 5822102"/>
                <a:gd name="connsiteY9" fmla="*/ 407449 h 6685267"/>
                <a:gd name="connsiteX10" fmla="*/ 4690768 w 5822102"/>
                <a:gd name="connsiteY10" fmla="*/ 184979 h 6685267"/>
                <a:gd name="connsiteX11" fmla="*/ 4048577 w 5822102"/>
                <a:gd name="connsiteY11" fmla="*/ 99280 h 6685267"/>
                <a:gd name="connsiteX12" fmla="*/ 3405404 w 5822102"/>
                <a:gd name="connsiteY12" fmla="*/ 131937 h 6685267"/>
                <a:gd name="connsiteX13" fmla="*/ 3089702 w 5822102"/>
                <a:gd name="connsiteY13" fmla="*/ 190190 h 6685267"/>
                <a:gd name="connsiteX14" fmla="*/ 2780132 w 5822102"/>
                <a:gd name="connsiteY14" fmla="*/ 273457 h 6685267"/>
                <a:gd name="connsiteX15" fmla="*/ 2478040 w 5822102"/>
                <a:gd name="connsiteY15" fmla="*/ 379654 h 6685267"/>
                <a:gd name="connsiteX16" fmla="*/ 2184897 w 5822102"/>
                <a:gd name="connsiteY16" fmla="*/ 507972 h 6685267"/>
                <a:gd name="connsiteX17" fmla="*/ 1629141 w 5822102"/>
                <a:gd name="connsiteY17" fmla="*/ 823205 h 6685267"/>
                <a:gd name="connsiteX18" fmla="*/ 1497711 w 5822102"/>
                <a:gd name="connsiteY18" fmla="*/ 914000 h 6685267"/>
                <a:gd name="connsiteX19" fmla="*/ 1433099 w 5822102"/>
                <a:gd name="connsiteY19" fmla="*/ 960903 h 6685267"/>
                <a:gd name="connsiteX20" fmla="*/ 1369346 w 5822102"/>
                <a:gd name="connsiteY20" fmla="*/ 1008963 h 6685267"/>
                <a:gd name="connsiteX21" fmla="*/ 1123406 w 5822102"/>
                <a:gd name="connsiteY21" fmla="*/ 1212905 h 6685267"/>
                <a:gd name="connsiteX22" fmla="*/ 684367 w 5822102"/>
                <a:gd name="connsiteY22" fmla="*/ 1675564 h 6685267"/>
                <a:gd name="connsiteX23" fmla="*/ 497153 w 5822102"/>
                <a:gd name="connsiteY23" fmla="*/ 1933588 h 6685267"/>
                <a:gd name="connsiteX24" fmla="*/ 337770 w 5822102"/>
                <a:gd name="connsiteY24" fmla="*/ 2208983 h 6685267"/>
                <a:gd name="connsiteX25" fmla="*/ 302461 w 5822102"/>
                <a:gd name="connsiteY25" fmla="*/ 2280207 h 6685267"/>
                <a:gd name="connsiteX26" fmla="*/ 285296 w 5822102"/>
                <a:gd name="connsiteY26" fmla="*/ 2316107 h 6685267"/>
                <a:gd name="connsiteX27" fmla="*/ 268991 w 5822102"/>
                <a:gd name="connsiteY27" fmla="*/ 2352355 h 6685267"/>
                <a:gd name="connsiteX28" fmla="*/ 237849 w 5822102"/>
                <a:gd name="connsiteY28" fmla="*/ 2425432 h 6685267"/>
                <a:gd name="connsiteX29" fmla="*/ 208670 w 5822102"/>
                <a:gd name="connsiteY29" fmla="*/ 2499319 h 6685267"/>
                <a:gd name="connsiteX30" fmla="*/ 113775 w 5822102"/>
                <a:gd name="connsiteY30" fmla="*/ 2801929 h 6685267"/>
                <a:gd name="connsiteX31" fmla="*/ 36781 w 5822102"/>
                <a:gd name="connsiteY31" fmla="*/ 3428922 h 6685267"/>
                <a:gd name="connsiteX32" fmla="*/ 69148 w 5822102"/>
                <a:gd name="connsiteY32" fmla="*/ 3741955 h 6685267"/>
                <a:gd name="connsiteX33" fmla="*/ 167966 w 5822102"/>
                <a:gd name="connsiteY33" fmla="*/ 4041323 h 6685267"/>
                <a:gd name="connsiteX34" fmla="*/ 202049 w 5822102"/>
                <a:gd name="connsiteY34" fmla="*/ 4112894 h 6685267"/>
                <a:gd name="connsiteX35" fmla="*/ 239933 w 5822102"/>
                <a:gd name="connsiteY35" fmla="*/ 4182843 h 6685267"/>
                <a:gd name="connsiteX36" fmla="*/ 323916 w 5822102"/>
                <a:gd name="connsiteY36" fmla="*/ 4318456 h 6685267"/>
                <a:gd name="connsiteX37" fmla="*/ 416604 w 5822102"/>
                <a:gd name="connsiteY37" fmla="*/ 4449436 h 6685267"/>
                <a:gd name="connsiteX38" fmla="*/ 515911 w 5822102"/>
                <a:gd name="connsiteY38" fmla="*/ 4576711 h 6685267"/>
                <a:gd name="connsiteX39" fmla="*/ 722619 w 5822102"/>
                <a:gd name="connsiteY39" fmla="*/ 4828482 h 6685267"/>
                <a:gd name="connsiteX40" fmla="*/ 825972 w 5822102"/>
                <a:gd name="connsiteY40" fmla="*/ 4956104 h 6685267"/>
                <a:gd name="connsiteX41" fmla="*/ 926506 w 5822102"/>
                <a:gd name="connsiteY41" fmla="*/ 5085347 h 6685267"/>
                <a:gd name="connsiteX42" fmla="*/ 1027040 w 5822102"/>
                <a:gd name="connsiteY42" fmla="*/ 5210191 h 6685267"/>
                <a:gd name="connsiteX43" fmla="*/ 1132110 w 5822102"/>
                <a:gd name="connsiteY43" fmla="*/ 5330748 h 6685267"/>
                <a:gd name="connsiteX44" fmla="*/ 1354880 w 5822102"/>
                <a:gd name="connsiteY44" fmla="*/ 5558083 h 6685267"/>
                <a:gd name="connsiteX45" fmla="*/ 1855220 w 5822102"/>
                <a:gd name="connsiteY45" fmla="*/ 5937591 h 6685267"/>
                <a:gd name="connsiteX46" fmla="*/ 2131810 w 5822102"/>
                <a:gd name="connsiteY46" fmla="*/ 6080268 h 6685267"/>
                <a:gd name="connsiteX47" fmla="*/ 2423726 w 5822102"/>
                <a:gd name="connsiteY47" fmla="*/ 6188087 h 6685267"/>
                <a:gd name="connsiteX48" fmla="*/ 2727780 w 5822102"/>
                <a:gd name="connsiteY48" fmla="*/ 6262552 h 6685267"/>
                <a:gd name="connsiteX49" fmla="*/ 3041276 w 5822102"/>
                <a:gd name="connsiteY49" fmla="*/ 6304245 h 6685267"/>
                <a:gd name="connsiteX50" fmla="*/ 3360532 w 5822102"/>
                <a:gd name="connsiteY50" fmla="*/ 6317331 h 6685267"/>
                <a:gd name="connsiteX51" fmla="*/ 3439855 w 5822102"/>
                <a:gd name="connsiteY51" fmla="*/ 6316751 h 6685267"/>
                <a:gd name="connsiteX52" fmla="*/ 3478721 w 5822102"/>
                <a:gd name="connsiteY52" fmla="*/ 6315826 h 6685267"/>
                <a:gd name="connsiteX53" fmla="*/ 3517463 w 5822102"/>
                <a:gd name="connsiteY53" fmla="*/ 6313971 h 6685267"/>
                <a:gd name="connsiteX54" fmla="*/ 3671452 w 5822102"/>
                <a:gd name="connsiteY54" fmla="*/ 6301233 h 6685267"/>
                <a:gd name="connsiteX55" fmla="*/ 4265460 w 5822102"/>
                <a:gd name="connsiteY55" fmla="*/ 6149638 h 6685267"/>
                <a:gd name="connsiteX56" fmla="*/ 4546587 w 5822102"/>
                <a:gd name="connsiteY56" fmla="*/ 6018079 h 6685267"/>
                <a:gd name="connsiteX57" fmla="*/ 4818030 w 5822102"/>
                <a:gd name="connsiteY57" fmla="*/ 5858029 h 6685267"/>
                <a:gd name="connsiteX58" fmla="*/ 5081870 w 5822102"/>
                <a:gd name="connsiteY58" fmla="*/ 5676903 h 6685267"/>
                <a:gd name="connsiteX59" fmla="*/ 5212073 w 5822102"/>
                <a:gd name="connsiteY59" fmla="*/ 5581013 h 6685267"/>
                <a:gd name="connsiteX60" fmla="*/ 5343625 w 5822102"/>
                <a:gd name="connsiteY60" fmla="*/ 5481533 h 6685267"/>
                <a:gd name="connsiteX61" fmla="*/ 5610378 w 5822102"/>
                <a:gd name="connsiteY61" fmla="*/ 5284425 h 6685267"/>
                <a:gd name="connsiteX62" fmla="*/ 5822102 w 5822102"/>
                <a:gd name="connsiteY62" fmla="*/ 5126414 h 6685267"/>
                <a:gd name="connsiteX63" fmla="*/ 5822102 w 5822102"/>
                <a:gd name="connsiteY63" fmla="*/ 5556641 h 6685267"/>
                <a:gd name="connsiteX64" fmla="*/ 5576325 w 5822102"/>
                <a:gd name="connsiteY64" fmla="*/ 5749979 h 6685267"/>
                <a:gd name="connsiteX65" fmla="*/ 5447715 w 5822102"/>
                <a:gd name="connsiteY65" fmla="*/ 5852818 h 6685267"/>
                <a:gd name="connsiteX66" fmla="*/ 5315059 w 5822102"/>
                <a:gd name="connsiteY66" fmla="*/ 5956236 h 6685267"/>
                <a:gd name="connsiteX67" fmla="*/ 5038468 w 5822102"/>
                <a:gd name="connsiteY67" fmla="*/ 6155776 h 6685267"/>
                <a:gd name="connsiteX68" fmla="*/ 4741892 w 5822102"/>
                <a:gd name="connsiteY68" fmla="*/ 6338292 h 6685267"/>
                <a:gd name="connsiteX69" fmla="*/ 4420920 w 5822102"/>
                <a:gd name="connsiteY69" fmla="*/ 6492203 h 6685267"/>
                <a:gd name="connsiteX70" fmla="*/ 3717672 w 5822102"/>
                <a:gd name="connsiteY70" fmla="*/ 6670434 h 6685267"/>
                <a:gd name="connsiteX71" fmla="*/ 3535853 w 5822102"/>
                <a:gd name="connsiteY71" fmla="*/ 6683289 h 6685267"/>
                <a:gd name="connsiteX72" fmla="*/ 3490367 w 5822102"/>
                <a:gd name="connsiteY72" fmla="*/ 6684910 h 6685267"/>
                <a:gd name="connsiteX73" fmla="*/ 3445005 w 5822102"/>
                <a:gd name="connsiteY73" fmla="*/ 6685142 h 6685267"/>
                <a:gd name="connsiteX74" fmla="*/ 3355872 w 5822102"/>
                <a:gd name="connsiteY74" fmla="*/ 6684100 h 6685267"/>
                <a:gd name="connsiteX75" fmla="*/ 3179203 w 5822102"/>
                <a:gd name="connsiteY75" fmla="*/ 6677150 h 6685267"/>
                <a:gd name="connsiteX76" fmla="*/ 3002410 w 5822102"/>
                <a:gd name="connsiteY76" fmla="*/ 6661169 h 6685267"/>
                <a:gd name="connsiteX77" fmla="*/ 2650296 w 5822102"/>
                <a:gd name="connsiteY77" fmla="*/ 6604191 h 6685267"/>
                <a:gd name="connsiteX78" fmla="*/ 2306028 w 5822102"/>
                <a:gd name="connsiteY78" fmla="*/ 6505869 h 6685267"/>
                <a:gd name="connsiteX79" fmla="*/ 1978803 w 5822102"/>
                <a:gd name="connsiteY79" fmla="*/ 6363307 h 6685267"/>
                <a:gd name="connsiteX80" fmla="*/ 1678428 w 5822102"/>
                <a:gd name="connsiteY80" fmla="*/ 6177779 h 6685267"/>
                <a:gd name="connsiteX81" fmla="*/ 1175880 w 5822102"/>
                <a:gd name="connsiteY81" fmla="*/ 5710373 h 6685267"/>
                <a:gd name="connsiteX82" fmla="*/ 971502 w 5822102"/>
                <a:gd name="connsiteY82" fmla="*/ 5445399 h 6685267"/>
                <a:gd name="connsiteX83" fmla="*/ 790909 w 5822102"/>
                <a:gd name="connsiteY83" fmla="*/ 5169078 h 6685267"/>
                <a:gd name="connsiteX84" fmla="*/ 706680 w 5822102"/>
                <a:gd name="connsiteY84" fmla="*/ 5031959 h 6685267"/>
                <a:gd name="connsiteX85" fmla="*/ 619143 w 5822102"/>
                <a:gd name="connsiteY85" fmla="*/ 4897157 h 6685267"/>
                <a:gd name="connsiteX86" fmla="*/ 436465 w 5822102"/>
                <a:gd name="connsiteY86" fmla="*/ 4628710 h 6685267"/>
                <a:gd name="connsiteX87" fmla="*/ 347088 w 5822102"/>
                <a:gd name="connsiteY87" fmla="*/ 4492171 h 6685267"/>
                <a:gd name="connsiteX88" fmla="*/ 262001 w 5822102"/>
                <a:gd name="connsiteY88" fmla="*/ 4352619 h 6685267"/>
                <a:gd name="connsiteX89" fmla="*/ 118679 w 5822102"/>
                <a:gd name="connsiteY89" fmla="*/ 4059853 h 6685267"/>
                <a:gd name="connsiteX90" fmla="*/ 28322 w 5822102"/>
                <a:gd name="connsiteY90" fmla="*/ 3749136 h 6685267"/>
                <a:gd name="connsiteX91" fmla="*/ 0 w 5822102"/>
                <a:gd name="connsiteY91" fmla="*/ 3428922 h 6685267"/>
                <a:gd name="connsiteX92" fmla="*/ 253052 w 5822102"/>
                <a:gd name="connsiteY92" fmla="*/ 2174356 h 6685267"/>
                <a:gd name="connsiteX93" fmla="*/ 389141 w 5822102"/>
                <a:gd name="connsiteY93" fmla="*/ 1877652 h 6685267"/>
                <a:gd name="connsiteX94" fmla="*/ 552079 w 5822102"/>
                <a:gd name="connsiteY94" fmla="*/ 1591834 h 6685267"/>
                <a:gd name="connsiteX95" fmla="*/ 954950 w 5822102"/>
                <a:gd name="connsiteY95" fmla="*/ 1061773 h 6685267"/>
                <a:gd name="connsiteX96" fmla="*/ 1192922 w 5822102"/>
                <a:gd name="connsiteY96" fmla="*/ 822626 h 6685267"/>
                <a:gd name="connsiteX97" fmla="*/ 1255939 w 5822102"/>
                <a:gd name="connsiteY97" fmla="*/ 765880 h 6685267"/>
                <a:gd name="connsiteX98" fmla="*/ 1320183 w 5822102"/>
                <a:gd name="connsiteY98" fmla="*/ 710291 h 6685267"/>
                <a:gd name="connsiteX99" fmla="*/ 1452961 w 5822102"/>
                <a:gd name="connsiteY99" fmla="*/ 603514 h 6685267"/>
                <a:gd name="connsiteX100" fmla="*/ 2033360 w 5822102"/>
                <a:gd name="connsiteY100" fmla="*/ 235818 h 6685267"/>
                <a:gd name="connsiteX101" fmla="*/ 2512513 w 5822102"/>
                <a:gd name="connsiteY101" fmla="*/ 30012 h 6685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5822102" h="6685267">
                  <a:moveTo>
                    <a:pt x="2605444" y="0"/>
                  </a:moveTo>
                  <a:lnTo>
                    <a:pt x="4757391" y="0"/>
                  </a:lnTo>
                  <a:lnTo>
                    <a:pt x="4913680" y="56274"/>
                  </a:lnTo>
                  <a:cubicBezTo>
                    <a:pt x="5074659" y="119278"/>
                    <a:pt x="5229483" y="195083"/>
                    <a:pt x="5376238" y="282027"/>
                  </a:cubicBezTo>
                  <a:cubicBezTo>
                    <a:pt x="5474014" y="340105"/>
                    <a:pt x="5568080" y="403280"/>
                    <a:pt x="5658024" y="471014"/>
                  </a:cubicBezTo>
                  <a:lnTo>
                    <a:pt x="5822102" y="609109"/>
                  </a:lnTo>
                  <a:lnTo>
                    <a:pt x="5822102" y="760697"/>
                  </a:lnTo>
                  <a:lnTo>
                    <a:pt x="5707785" y="666601"/>
                  </a:lnTo>
                  <a:cubicBezTo>
                    <a:pt x="5665273" y="633682"/>
                    <a:pt x="5621749" y="602008"/>
                    <a:pt x="5577306" y="571666"/>
                  </a:cubicBezTo>
                  <a:cubicBezTo>
                    <a:pt x="5487929" y="511562"/>
                    <a:pt x="5395118" y="456089"/>
                    <a:pt x="5298630" y="407449"/>
                  </a:cubicBezTo>
                  <a:cubicBezTo>
                    <a:pt x="5106266" y="309010"/>
                    <a:pt x="4901153" y="235355"/>
                    <a:pt x="4690768" y="184979"/>
                  </a:cubicBezTo>
                  <a:cubicBezTo>
                    <a:pt x="4480382" y="134486"/>
                    <a:pt x="4264724" y="106807"/>
                    <a:pt x="4048577" y="99280"/>
                  </a:cubicBezTo>
                  <a:cubicBezTo>
                    <a:pt x="3832182" y="90709"/>
                    <a:pt x="3617997" y="102290"/>
                    <a:pt x="3405404" y="131937"/>
                  </a:cubicBezTo>
                  <a:cubicBezTo>
                    <a:pt x="3299353" y="147340"/>
                    <a:pt x="3193915" y="166449"/>
                    <a:pt x="3089702" y="190190"/>
                  </a:cubicBezTo>
                  <a:cubicBezTo>
                    <a:pt x="2985491" y="214278"/>
                    <a:pt x="2882137" y="241725"/>
                    <a:pt x="2780132" y="273457"/>
                  </a:cubicBezTo>
                  <a:cubicBezTo>
                    <a:pt x="2678126" y="305073"/>
                    <a:pt x="2577348" y="340510"/>
                    <a:pt x="2478040" y="379654"/>
                  </a:cubicBezTo>
                  <a:cubicBezTo>
                    <a:pt x="2378854" y="418914"/>
                    <a:pt x="2281017" y="461763"/>
                    <a:pt x="2184897" y="507972"/>
                  </a:cubicBezTo>
                  <a:cubicBezTo>
                    <a:pt x="1992657" y="600271"/>
                    <a:pt x="1806791" y="705542"/>
                    <a:pt x="1629141" y="823205"/>
                  </a:cubicBezTo>
                  <a:cubicBezTo>
                    <a:pt x="1584882" y="852736"/>
                    <a:pt x="1540745" y="882731"/>
                    <a:pt x="1497711" y="914000"/>
                  </a:cubicBezTo>
                  <a:cubicBezTo>
                    <a:pt x="1475888" y="929286"/>
                    <a:pt x="1454555" y="945153"/>
                    <a:pt x="1433099" y="960903"/>
                  </a:cubicBezTo>
                  <a:cubicBezTo>
                    <a:pt x="1411521" y="976537"/>
                    <a:pt x="1390311" y="992634"/>
                    <a:pt x="1369346" y="1008963"/>
                  </a:cubicBezTo>
                  <a:cubicBezTo>
                    <a:pt x="1285119" y="1074165"/>
                    <a:pt x="1202730" y="1141797"/>
                    <a:pt x="1123406" y="1212905"/>
                  </a:cubicBezTo>
                  <a:cubicBezTo>
                    <a:pt x="964391" y="1354656"/>
                    <a:pt x="816900" y="1509261"/>
                    <a:pt x="684367" y="1675564"/>
                  </a:cubicBezTo>
                  <a:cubicBezTo>
                    <a:pt x="618161" y="1758716"/>
                    <a:pt x="555512" y="1844763"/>
                    <a:pt x="497153" y="1933588"/>
                  </a:cubicBezTo>
                  <a:cubicBezTo>
                    <a:pt x="439775" y="2022877"/>
                    <a:pt x="385584" y="2114367"/>
                    <a:pt x="337770" y="2208983"/>
                  </a:cubicBezTo>
                  <a:cubicBezTo>
                    <a:pt x="325388" y="2232493"/>
                    <a:pt x="313862" y="2256349"/>
                    <a:pt x="302461" y="2280207"/>
                  </a:cubicBezTo>
                  <a:lnTo>
                    <a:pt x="285296" y="2316107"/>
                  </a:lnTo>
                  <a:lnTo>
                    <a:pt x="268991" y="2352355"/>
                  </a:lnTo>
                  <a:cubicBezTo>
                    <a:pt x="258324" y="2376560"/>
                    <a:pt x="247535" y="2400764"/>
                    <a:pt x="237849" y="2425432"/>
                  </a:cubicBezTo>
                  <a:cubicBezTo>
                    <a:pt x="228163" y="2450099"/>
                    <a:pt x="217498" y="2474419"/>
                    <a:pt x="208670" y="2499319"/>
                  </a:cubicBezTo>
                  <a:cubicBezTo>
                    <a:pt x="170909" y="2598219"/>
                    <a:pt x="138908" y="2699206"/>
                    <a:pt x="113775" y="2801929"/>
                  </a:cubicBezTo>
                  <a:cubicBezTo>
                    <a:pt x="62773" y="3006911"/>
                    <a:pt x="36659" y="3217917"/>
                    <a:pt x="36781" y="3428922"/>
                  </a:cubicBezTo>
                  <a:cubicBezTo>
                    <a:pt x="37394" y="3534078"/>
                    <a:pt x="47816" y="3639001"/>
                    <a:pt x="69148" y="3741955"/>
                  </a:cubicBezTo>
                  <a:cubicBezTo>
                    <a:pt x="91585" y="3844679"/>
                    <a:pt x="124074" y="3945202"/>
                    <a:pt x="167966" y="4041323"/>
                  </a:cubicBezTo>
                  <a:cubicBezTo>
                    <a:pt x="178387" y="4065528"/>
                    <a:pt x="190525" y="4089153"/>
                    <a:pt x="202049" y="4112894"/>
                  </a:cubicBezTo>
                  <a:cubicBezTo>
                    <a:pt x="214555" y="4136288"/>
                    <a:pt x="226447" y="4159912"/>
                    <a:pt x="239933" y="4182843"/>
                  </a:cubicBezTo>
                  <a:cubicBezTo>
                    <a:pt x="265680" y="4229167"/>
                    <a:pt x="294368" y="4274101"/>
                    <a:pt x="323916" y="4318456"/>
                  </a:cubicBezTo>
                  <a:cubicBezTo>
                    <a:pt x="353341" y="4362927"/>
                    <a:pt x="384849" y="4406240"/>
                    <a:pt x="416604" y="4449436"/>
                  </a:cubicBezTo>
                  <a:cubicBezTo>
                    <a:pt x="448847" y="4492286"/>
                    <a:pt x="482319" y="4534557"/>
                    <a:pt x="515911" y="4576711"/>
                  </a:cubicBezTo>
                  <a:cubicBezTo>
                    <a:pt x="583219" y="4661137"/>
                    <a:pt x="653594" y="4743825"/>
                    <a:pt x="722619" y="4828482"/>
                  </a:cubicBezTo>
                  <a:cubicBezTo>
                    <a:pt x="757315" y="4870637"/>
                    <a:pt x="791889" y="4913138"/>
                    <a:pt x="825972" y="4956104"/>
                  </a:cubicBezTo>
                  <a:cubicBezTo>
                    <a:pt x="859934" y="4998722"/>
                    <a:pt x="893649" y="5044004"/>
                    <a:pt x="926506" y="5085347"/>
                  </a:cubicBezTo>
                  <a:cubicBezTo>
                    <a:pt x="959119" y="5127734"/>
                    <a:pt x="993324" y="5168847"/>
                    <a:pt x="1027040" y="5210191"/>
                  </a:cubicBezTo>
                  <a:cubicBezTo>
                    <a:pt x="1061737" y="5250840"/>
                    <a:pt x="1096188" y="5291488"/>
                    <a:pt x="1132110" y="5330748"/>
                  </a:cubicBezTo>
                  <a:cubicBezTo>
                    <a:pt x="1203465" y="5409731"/>
                    <a:pt x="1277639" y="5485818"/>
                    <a:pt x="1354880" y="5558083"/>
                  </a:cubicBezTo>
                  <a:cubicBezTo>
                    <a:pt x="1509603" y="5702266"/>
                    <a:pt x="1676588" y="5830930"/>
                    <a:pt x="1855220" y="5937591"/>
                  </a:cubicBezTo>
                  <a:cubicBezTo>
                    <a:pt x="1944720" y="5990632"/>
                    <a:pt x="2036549" y="6039272"/>
                    <a:pt x="2131810" y="6080268"/>
                  </a:cubicBezTo>
                  <a:cubicBezTo>
                    <a:pt x="2226460" y="6122423"/>
                    <a:pt x="2324173" y="6157977"/>
                    <a:pt x="2423726" y="6188087"/>
                  </a:cubicBezTo>
                  <a:cubicBezTo>
                    <a:pt x="2523280" y="6218313"/>
                    <a:pt x="2624794" y="6242749"/>
                    <a:pt x="2727780" y="6262552"/>
                  </a:cubicBezTo>
                  <a:cubicBezTo>
                    <a:pt x="2830890" y="6282008"/>
                    <a:pt x="2935714" y="6295326"/>
                    <a:pt x="3041276" y="6304245"/>
                  </a:cubicBezTo>
                  <a:cubicBezTo>
                    <a:pt x="3146836" y="6313277"/>
                    <a:pt x="3253499" y="6317215"/>
                    <a:pt x="3360532" y="6317331"/>
                  </a:cubicBezTo>
                  <a:cubicBezTo>
                    <a:pt x="3387259" y="6317331"/>
                    <a:pt x="3414354" y="6317794"/>
                    <a:pt x="3439855" y="6316751"/>
                  </a:cubicBezTo>
                  <a:lnTo>
                    <a:pt x="3478721" y="6315826"/>
                  </a:lnTo>
                  <a:lnTo>
                    <a:pt x="3517463" y="6313971"/>
                  </a:lnTo>
                  <a:cubicBezTo>
                    <a:pt x="3569078" y="6311772"/>
                    <a:pt x="3620449" y="6306907"/>
                    <a:pt x="3671452" y="6301233"/>
                  </a:cubicBezTo>
                  <a:cubicBezTo>
                    <a:pt x="3875707" y="6277608"/>
                    <a:pt x="4074445" y="6225841"/>
                    <a:pt x="4265460" y="6149638"/>
                  </a:cubicBezTo>
                  <a:cubicBezTo>
                    <a:pt x="4361212" y="6111884"/>
                    <a:pt x="4454636" y="6067065"/>
                    <a:pt x="4546587" y="6018079"/>
                  </a:cubicBezTo>
                  <a:cubicBezTo>
                    <a:pt x="4638662" y="5969322"/>
                    <a:pt x="4729020" y="5915240"/>
                    <a:pt x="4818030" y="5858029"/>
                  </a:cubicBezTo>
                  <a:cubicBezTo>
                    <a:pt x="4907038" y="5800703"/>
                    <a:pt x="4994577" y="5739672"/>
                    <a:pt x="5081870" y="5676903"/>
                  </a:cubicBezTo>
                  <a:cubicBezTo>
                    <a:pt x="5125392" y="5645519"/>
                    <a:pt x="5168794" y="5613324"/>
                    <a:pt x="5212073" y="5581013"/>
                  </a:cubicBezTo>
                  <a:lnTo>
                    <a:pt x="5343625" y="5481533"/>
                  </a:lnTo>
                  <a:cubicBezTo>
                    <a:pt x="5432696" y="5414768"/>
                    <a:pt x="5521951" y="5349452"/>
                    <a:pt x="5610378" y="5284425"/>
                  </a:cubicBezTo>
                  <a:lnTo>
                    <a:pt x="5822102" y="5126414"/>
                  </a:lnTo>
                  <a:lnTo>
                    <a:pt x="5822102" y="5556641"/>
                  </a:lnTo>
                  <a:lnTo>
                    <a:pt x="5576325" y="5749979"/>
                  </a:lnTo>
                  <a:lnTo>
                    <a:pt x="5447715" y="5852818"/>
                  </a:lnTo>
                  <a:cubicBezTo>
                    <a:pt x="5403945" y="5887445"/>
                    <a:pt x="5359932" y="5922073"/>
                    <a:pt x="5315059" y="5956236"/>
                  </a:cubicBezTo>
                  <a:cubicBezTo>
                    <a:pt x="5225682" y="6024680"/>
                    <a:pt x="5133976" y="6091734"/>
                    <a:pt x="5038468" y="6155776"/>
                  </a:cubicBezTo>
                  <a:cubicBezTo>
                    <a:pt x="4943084" y="6219703"/>
                    <a:pt x="4845002" y="6281777"/>
                    <a:pt x="4741892" y="6338292"/>
                  </a:cubicBezTo>
                  <a:cubicBezTo>
                    <a:pt x="4638784" y="6394692"/>
                    <a:pt x="4532120" y="6447038"/>
                    <a:pt x="4420920" y="6492203"/>
                  </a:cubicBezTo>
                  <a:cubicBezTo>
                    <a:pt x="4199255" y="6583693"/>
                    <a:pt x="3959813" y="6644840"/>
                    <a:pt x="3717672" y="6670434"/>
                  </a:cubicBezTo>
                  <a:cubicBezTo>
                    <a:pt x="3657106" y="6676456"/>
                    <a:pt x="3596419" y="6681321"/>
                    <a:pt x="3535853" y="6683289"/>
                  </a:cubicBezTo>
                  <a:lnTo>
                    <a:pt x="3490367" y="6684910"/>
                  </a:lnTo>
                  <a:lnTo>
                    <a:pt x="3445005" y="6685142"/>
                  </a:lnTo>
                  <a:cubicBezTo>
                    <a:pt x="3414354" y="6685605"/>
                    <a:pt x="3385297" y="6684679"/>
                    <a:pt x="3355872" y="6684100"/>
                  </a:cubicBezTo>
                  <a:cubicBezTo>
                    <a:pt x="3297146" y="6683405"/>
                    <a:pt x="3238052" y="6680047"/>
                    <a:pt x="3179203" y="6677150"/>
                  </a:cubicBezTo>
                  <a:cubicBezTo>
                    <a:pt x="3120232" y="6672519"/>
                    <a:pt x="3061259" y="6668233"/>
                    <a:pt x="3002410" y="6661169"/>
                  </a:cubicBezTo>
                  <a:cubicBezTo>
                    <a:pt x="2884589" y="6647851"/>
                    <a:pt x="2766891" y="6629669"/>
                    <a:pt x="2650296" y="6604191"/>
                  </a:cubicBezTo>
                  <a:cubicBezTo>
                    <a:pt x="2533702" y="6578713"/>
                    <a:pt x="2418456" y="6545938"/>
                    <a:pt x="2306028" y="6505869"/>
                  </a:cubicBezTo>
                  <a:cubicBezTo>
                    <a:pt x="2193602" y="6465683"/>
                    <a:pt x="2084118" y="6417738"/>
                    <a:pt x="1978803" y="6363307"/>
                  </a:cubicBezTo>
                  <a:cubicBezTo>
                    <a:pt x="1873855" y="6308066"/>
                    <a:pt x="1773077" y="6246340"/>
                    <a:pt x="1678428" y="6177779"/>
                  </a:cubicBezTo>
                  <a:cubicBezTo>
                    <a:pt x="1488393" y="6041356"/>
                    <a:pt x="1321900" y="5881423"/>
                    <a:pt x="1175880" y="5710373"/>
                  </a:cubicBezTo>
                  <a:cubicBezTo>
                    <a:pt x="1103177" y="5624441"/>
                    <a:pt x="1035501" y="5535732"/>
                    <a:pt x="971502" y="5445399"/>
                  </a:cubicBezTo>
                  <a:cubicBezTo>
                    <a:pt x="907380" y="5355069"/>
                    <a:pt x="847550" y="5262768"/>
                    <a:pt x="790909" y="5169078"/>
                  </a:cubicBezTo>
                  <a:cubicBezTo>
                    <a:pt x="761974" y="5121712"/>
                    <a:pt x="735492" y="5077357"/>
                    <a:pt x="706680" y="5031959"/>
                  </a:cubicBezTo>
                  <a:cubicBezTo>
                    <a:pt x="678114" y="4986910"/>
                    <a:pt x="649058" y="4941860"/>
                    <a:pt x="619143" y="4897157"/>
                  </a:cubicBezTo>
                  <a:lnTo>
                    <a:pt x="436465" y="4628710"/>
                  </a:lnTo>
                  <a:cubicBezTo>
                    <a:pt x="406182" y="4583544"/>
                    <a:pt x="376267" y="4538147"/>
                    <a:pt x="347088" y="4492171"/>
                  </a:cubicBezTo>
                  <a:cubicBezTo>
                    <a:pt x="317908" y="4446194"/>
                    <a:pt x="288974" y="4400102"/>
                    <a:pt x="262001" y="4352619"/>
                  </a:cubicBezTo>
                  <a:cubicBezTo>
                    <a:pt x="207934" y="4258119"/>
                    <a:pt x="158280" y="4160840"/>
                    <a:pt x="118679" y="4059853"/>
                  </a:cubicBezTo>
                  <a:cubicBezTo>
                    <a:pt x="78343" y="3959214"/>
                    <a:pt x="48429" y="3854870"/>
                    <a:pt x="28322" y="3749136"/>
                  </a:cubicBezTo>
                  <a:cubicBezTo>
                    <a:pt x="9073" y="3643402"/>
                    <a:pt x="0" y="3536046"/>
                    <a:pt x="0" y="3428922"/>
                  </a:cubicBezTo>
                  <a:cubicBezTo>
                    <a:pt x="1594" y="3001816"/>
                    <a:pt x="89010" y="2575868"/>
                    <a:pt x="253052" y="2174356"/>
                  </a:cubicBezTo>
                  <a:cubicBezTo>
                    <a:pt x="294246" y="2074066"/>
                    <a:pt x="338873" y="1974700"/>
                    <a:pt x="389141" y="1877652"/>
                  </a:cubicBezTo>
                  <a:cubicBezTo>
                    <a:pt x="438672" y="1780256"/>
                    <a:pt x="493230" y="1684945"/>
                    <a:pt x="552079" y="1591834"/>
                  </a:cubicBezTo>
                  <a:cubicBezTo>
                    <a:pt x="669900" y="1405728"/>
                    <a:pt x="804394" y="1227729"/>
                    <a:pt x="954950" y="1061773"/>
                  </a:cubicBezTo>
                  <a:cubicBezTo>
                    <a:pt x="1030597" y="979085"/>
                    <a:pt x="1109552" y="898829"/>
                    <a:pt x="1192922" y="822626"/>
                  </a:cubicBezTo>
                  <a:cubicBezTo>
                    <a:pt x="1213642" y="803402"/>
                    <a:pt x="1234483" y="784409"/>
                    <a:pt x="1255939" y="765880"/>
                  </a:cubicBezTo>
                  <a:cubicBezTo>
                    <a:pt x="1277273" y="747234"/>
                    <a:pt x="1298237" y="728241"/>
                    <a:pt x="1320183" y="710291"/>
                  </a:cubicBezTo>
                  <a:cubicBezTo>
                    <a:pt x="1363585" y="673811"/>
                    <a:pt x="1408088" y="638489"/>
                    <a:pt x="1452961" y="603514"/>
                  </a:cubicBezTo>
                  <a:cubicBezTo>
                    <a:pt x="1633310" y="464543"/>
                    <a:pt x="1828125" y="341437"/>
                    <a:pt x="2033360" y="235818"/>
                  </a:cubicBezTo>
                  <a:cubicBezTo>
                    <a:pt x="2187242" y="156561"/>
                    <a:pt x="2347554" y="87597"/>
                    <a:pt x="2512513" y="3001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id="{15102EBE-A80F-4CFF-B1DD-941EF9728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04998" y="98659"/>
              <a:ext cx="5774333" cy="6315453"/>
            </a:xfrm>
            <a:custGeom>
              <a:avLst/>
              <a:gdLst>
                <a:gd name="connsiteX0" fmla="*/ 3707237 w 5774333"/>
                <a:gd name="connsiteY0" fmla="*/ 1489 h 6315453"/>
                <a:gd name="connsiteX1" fmla="*/ 4037665 w 5774333"/>
                <a:gd name="connsiteY1" fmla="*/ 6121 h 6315453"/>
                <a:gd name="connsiteX2" fmla="*/ 4692239 w 5774333"/>
                <a:gd name="connsiteY2" fmla="*/ 102128 h 6315453"/>
                <a:gd name="connsiteX3" fmla="*/ 5315059 w 5774333"/>
                <a:gd name="connsiteY3" fmla="*/ 324945 h 6315453"/>
                <a:gd name="connsiteX4" fmla="*/ 5738325 w 5774333"/>
                <a:gd name="connsiteY4" fmla="*/ 578286 h 6315453"/>
                <a:gd name="connsiteX5" fmla="*/ 5774333 w 5774333"/>
                <a:gd name="connsiteY5" fmla="*/ 606551 h 6315453"/>
                <a:gd name="connsiteX6" fmla="*/ 5774333 w 5774333"/>
                <a:gd name="connsiteY6" fmla="*/ 975490 h 6315453"/>
                <a:gd name="connsiteX7" fmla="*/ 5676001 w 5774333"/>
                <a:gd name="connsiteY7" fmla="*/ 889749 h 6315453"/>
                <a:gd name="connsiteX8" fmla="*/ 5177132 w 5774333"/>
                <a:gd name="connsiteY8" fmla="*/ 581926 h 6315453"/>
                <a:gd name="connsiteX9" fmla="*/ 4615735 w 5774333"/>
                <a:gd name="connsiteY9" fmla="*/ 388640 h 6315453"/>
                <a:gd name="connsiteX10" fmla="*/ 4020010 w 5774333"/>
                <a:gd name="connsiteY10" fmla="*/ 308500 h 6315453"/>
                <a:gd name="connsiteX11" fmla="*/ 3416315 w 5774333"/>
                <a:gd name="connsiteY11" fmla="*/ 328882 h 6315453"/>
                <a:gd name="connsiteX12" fmla="*/ 2823779 w 5774333"/>
                <a:gd name="connsiteY12" fmla="*/ 446545 h 6315453"/>
                <a:gd name="connsiteX13" fmla="*/ 2256987 w 5774333"/>
                <a:gd name="connsiteY13" fmla="*/ 651296 h 6315453"/>
                <a:gd name="connsiteX14" fmla="*/ 1244169 w 5774333"/>
                <a:gd name="connsiteY14" fmla="*/ 1280374 h 6315453"/>
                <a:gd name="connsiteX15" fmla="*/ 830141 w 5774333"/>
                <a:gd name="connsiteY15" fmla="*/ 1700184 h 6315453"/>
                <a:gd name="connsiteX16" fmla="*/ 502792 w 5774333"/>
                <a:gd name="connsiteY16" fmla="*/ 2182300 h 6315453"/>
                <a:gd name="connsiteX17" fmla="*/ 280637 w 5774333"/>
                <a:gd name="connsiteY17" fmla="*/ 2715256 h 6315453"/>
                <a:gd name="connsiteX18" fmla="*/ 199843 w 5774333"/>
                <a:gd name="connsiteY18" fmla="*/ 3283418 h 6315453"/>
                <a:gd name="connsiteX19" fmla="*/ 233926 w 5774333"/>
                <a:gd name="connsiteY19" fmla="*/ 3561593 h 6315453"/>
                <a:gd name="connsiteX20" fmla="*/ 334582 w 5774333"/>
                <a:gd name="connsiteY20" fmla="*/ 3821816 h 6315453"/>
                <a:gd name="connsiteX21" fmla="*/ 404834 w 5774333"/>
                <a:gd name="connsiteY21" fmla="*/ 3944343 h 6315453"/>
                <a:gd name="connsiteX22" fmla="*/ 485506 w 5774333"/>
                <a:gd name="connsiteY22" fmla="*/ 4062932 h 6315453"/>
                <a:gd name="connsiteX23" fmla="*/ 671861 w 5774333"/>
                <a:gd name="connsiteY23" fmla="*/ 4292120 h 6315453"/>
                <a:gd name="connsiteX24" fmla="*/ 873542 w 5774333"/>
                <a:gd name="connsiteY24" fmla="*/ 4523044 h 6315453"/>
                <a:gd name="connsiteX25" fmla="*/ 973831 w 5774333"/>
                <a:gd name="connsiteY25" fmla="*/ 4643601 h 6315453"/>
                <a:gd name="connsiteX26" fmla="*/ 1022014 w 5774333"/>
                <a:gd name="connsiteY26" fmla="*/ 4702780 h 6315453"/>
                <a:gd name="connsiteX27" fmla="*/ 1069215 w 5774333"/>
                <a:gd name="connsiteY27" fmla="*/ 4759411 h 6315453"/>
                <a:gd name="connsiteX28" fmla="*/ 1474784 w 5774333"/>
                <a:gd name="connsiteY28" fmla="*/ 5177948 h 6315453"/>
                <a:gd name="connsiteX29" fmla="*/ 1690442 w 5774333"/>
                <a:gd name="connsiteY29" fmla="*/ 5366255 h 6315453"/>
                <a:gd name="connsiteX30" fmla="*/ 1916276 w 5774333"/>
                <a:gd name="connsiteY30" fmla="*/ 5539852 h 6315453"/>
                <a:gd name="connsiteX31" fmla="*/ 2420784 w 5774333"/>
                <a:gd name="connsiteY31" fmla="*/ 5814437 h 6315453"/>
                <a:gd name="connsiteX32" fmla="*/ 2703015 w 5774333"/>
                <a:gd name="connsiteY32" fmla="*/ 5892029 h 6315453"/>
                <a:gd name="connsiteX33" fmla="*/ 2775350 w 5774333"/>
                <a:gd name="connsiteY33" fmla="*/ 5905695 h 6315453"/>
                <a:gd name="connsiteX34" fmla="*/ 2848299 w 5774333"/>
                <a:gd name="connsiteY34" fmla="*/ 5917161 h 6315453"/>
                <a:gd name="connsiteX35" fmla="*/ 2995544 w 5774333"/>
                <a:gd name="connsiteY35" fmla="*/ 5933605 h 6315453"/>
                <a:gd name="connsiteX36" fmla="*/ 3069596 w 5774333"/>
                <a:gd name="connsiteY36" fmla="*/ 5938933 h 6315453"/>
                <a:gd name="connsiteX37" fmla="*/ 3143894 w 5774333"/>
                <a:gd name="connsiteY37" fmla="*/ 5942639 h 6315453"/>
                <a:gd name="connsiteX38" fmla="*/ 3218436 w 5774333"/>
                <a:gd name="connsiteY38" fmla="*/ 5944260 h 6315453"/>
                <a:gd name="connsiteX39" fmla="*/ 3293101 w 5774333"/>
                <a:gd name="connsiteY39" fmla="*/ 5943913 h 6315453"/>
                <a:gd name="connsiteX40" fmla="*/ 3330494 w 5774333"/>
                <a:gd name="connsiteY40" fmla="*/ 5943565 h 6315453"/>
                <a:gd name="connsiteX41" fmla="*/ 3366540 w 5774333"/>
                <a:gd name="connsiteY41" fmla="*/ 5942059 h 6315453"/>
                <a:gd name="connsiteX42" fmla="*/ 3402462 w 5774333"/>
                <a:gd name="connsiteY42" fmla="*/ 5940323 h 6315453"/>
                <a:gd name="connsiteX43" fmla="*/ 3438262 w 5774333"/>
                <a:gd name="connsiteY43" fmla="*/ 5937543 h 6315453"/>
                <a:gd name="connsiteX44" fmla="*/ 3580236 w 5774333"/>
                <a:gd name="connsiteY44" fmla="*/ 5920982 h 6315453"/>
                <a:gd name="connsiteX45" fmla="*/ 4121034 w 5774333"/>
                <a:gd name="connsiteY45" fmla="*/ 5753290 h 6315453"/>
                <a:gd name="connsiteX46" fmla="*/ 4620639 w 5774333"/>
                <a:gd name="connsiteY46" fmla="*/ 5459364 h 6315453"/>
                <a:gd name="connsiteX47" fmla="*/ 4741771 w 5774333"/>
                <a:gd name="connsiteY47" fmla="*/ 5372971 h 6315453"/>
                <a:gd name="connsiteX48" fmla="*/ 4862901 w 5774333"/>
                <a:gd name="connsiteY48" fmla="*/ 5283682 h 6315453"/>
                <a:gd name="connsiteX49" fmla="*/ 5108229 w 5774333"/>
                <a:gd name="connsiteY49" fmla="*/ 5098386 h 6315453"/>
                <a:gd name="connsiteX50" fmla="*/ 5612493 w 5774333"/>
                <a:gd name="connsiteY50" fmla="*/ 4739724 h 6315453"/>
                <a:gd name="connsiteX51" fmla="*/ 5774333 w 5774333"/>
                <a:gd name="connsiteY51" fmla="*/ 4623488 h 6315453"/>
                <a:gd name="connsiteX52" fmla="*/ 5774333 w 5774333"/>
                <a:gd name="connsiteY52" fmla="*/ 5232926 h 6315453"/>
                <a:gd name="connsiteX53" fmla="*/ 5676492 w 5774333"/>
                <a:gd name="connsiteY53" fmla="*/ 5306859 h 6315453"/>
                <a:gd name="connsiteX54" fmla="*/ 5426260 w 5774333"/>
                <a:gd name="connsiteY54" fmla="*/ 5486233 h 6315453"/>
                <a:gd name="connsiteX55" fmla="*/ 5300225 w 5774333"/>
                <a:gd name="connsiteY55" fmla="*/ 5576217 h 6315453"/>
                <a:gd name="connsiteX56" fmla="*/ 5170757 w 5774333"/>
                <a:gd name="connsiteY56" fmla="*/ 5666780 h 6315453"/>
                <a:gd name="connsiteX57" fmla="*/ 5038100 w 5774333"/>
                <a:gd name="connsiteY57" fmla="*/ 5756185 h 6315453"/>
                <a:gd name="connsiteX58" fmla="*/ 4901276 w 5774333"/>
                <a:gd name="connsiteY58" fmla="*/ 5843043 h 6315453"/>
                <a:gd name="connsiteX59" fmla="*/ 4614019 w 5774333"/>
                <a:gd name="connsiteY59" fmla="*/ 6006103 h 6315453"/>
                <a:gd name="connsiteX60" fmla="*/ 4305061 w 5774333"/>
                <a:gd name="connsiteY60" fmla="*/ 6144726 h 6315453"/>
                <a:gd name="connsiteX61" fmla="*/ 3632710 w 5774333"/>
                <a:gd name="connsiteY61" fmla="*/ 6304196 h 6315453"/>
                <a:gd name="connsiteX62" fmla="*/ 3459594 w 5774333"/>
                <a:gd name="connsiteY62" fmla="*/ 6314504 h 6315453"/>
                <a:gd name="connsiteX63" fmla="*/ 3416315 w 5774333"/>
                <a:gd name="connsiteY63" fmla="*/ 6315429 h 6315453"/>
                <a:gd name="connsiteX64" fmla="*/ 3373159 w 5774333"/>
                <a:gd name="connsiteY64" fmla="*/ 6315198 h 6315453"/>
                <a:gd name="connsiteX65" fmla="*/ 3330127 w 5774333"/>
                <a:gd name="connsiteY65" fmla="*/ 6314735 h 6315453"/>
                <a:gd name="connsiteX66" fmla="*/ 3288320 w 5774333"/>
                <a:gd name="connsiteY66" fmla="*/ 6313230 h 6315453"/>
                <a:gd name="connsiteX67" fmla="*/ 2954350 w 5774333"/>
                <a:gd name="connsiteY67" fmla="*/ 6288098 h 6315453"/>
                <a:gd name="connsiteX68" fmla="*/ 2622466 w 5774333"/>
                <a:gd name="connsiteY68" fmla="*/ 6232742 h 6315453"/>
                <a:gd name="connsiteX69" fmla="*/ 2296466 w 5774333"/>
                <a:gd name="connsiteY69" fmla="*/ 6146001 h 6315453"/>
                <a:gd name="connsiteX70" fmla="*/ 1672419 w 5774333"/>
                <a:gd name="connsiteY70" fmla="*/ 5885197 h 6315453"/>
                <a:gd name="connsiteX71" fmla="*/ 1146578 w 5774333"/>
                <a:gd name="connsiteY71" fmla="*/ 5479168 h 6315453"/>
                <a:gd name="connsiteX72" fmla="*/ 933372 w 5774333"/>
                <a:gd name="connsiteY72" fmla="*/ 5234810 h 6315453"/>
                <a:gd name="connsiteX73" fmla="*/ 747140 w 5774333"/>
                <a:gd name="connsiteY73" fmla="*/ 4976091 h 6315453"/>
                <a:gd name="connsiteX74" fmla="*/ 703616 w 5774333"/>
                <a:gd name="connsiteY74" fmla="*/ 4910196 h 6315453"/>
                <a:gd name="connsiteX75" fmla="*/ 662053 w 5774333"/>
                <a:gd name="connsiteY75" fmla="*/ 4846269 h 6315453"/>
                <a:gd name="connsiteX76" fmla="*/ 580033 w 5774333"/>
                <a:gd name="connsiteY76" fmla="*/ 4722352 h 6315453"/>
                <a:gd name="connsiteX77" fmla="*/ 410105 w 5774333"/>
                <a:gd name="connsiteY77" fmla="*/ 4469193 h 6315453"/>
                <a:gd name="connsiteX78" fmla="*/ 244224 w 5774333"/>
                <a:gd name="connsiteY78" fmla="*/ 4201556 h 6315453"/>
                <a:gd name="connsiteX79" fmla="*/ 169437 w 5774333"/>
                <a:gd name="connsiteY79" fmla="*/ 4059690 h 6315453"/>
                <a:gd name="connsiteX80" fmla="*/ 105929 w 5774333"/>
                <a:gd name="connsiteY80" fmla="*/ 3911221 h 6315453"/>
                <a:gd name="connsiteX81" fmla="*/ 57256 w 5774333"/>
                <a:gd name="connsiteY81" fmla="*/ 3757195 h 6315453"/>
                <a:gd name="connsiteX82" fmla="*/ 39111 w 5774333"/>
                <a:gd name="connsiteY82" fmla="*/ 3678677 h 6315453"/>
                <a:gd name="connsiteX83" fmla="*/ 31142 w 5774333"/>
                <a:gd name="connsiteY83" fmla="*/ 3639300 h 6315453"/>
                <a:gd name="connsiteX84" fmla="*/ 24521 w 5774333"/>
                <a:gd name="connsiteY84" fmla="*/ 3599809 h 6315453"/>
                <a:gd name="connsiteX85" fmla="*/ 0 w 5774333"/>
                <a:gd name="connsiteY85" fmla="*/ 3283418 h 6315453"/>
                <a:gd name="connsiteX86" fmla="*/ 68045 w 5774333"/>
                <a:gd name="connsiteY86" fmla="*/ 2666963 h 6315453"/>
                <a:gd name="connsiteX87" fmla="*/ 272546 w 5774333"/>
                <a:gd name="connsiteY87" fmla="*/ 2076334 h 6315453"/>
                <a:gd name="connsiteX88" fmla="*/ 1039300 w 5774333"/>
                <a:gd name="connsiteY88" fmla="*/ 1073307 h 6315453"/>
                <a:gd name="connsiteX89" fmla="*/ 1547733 w 5774333"/>
                <a:gd name="connsiteY89" fmla="*/ 680365 h 6315453"/>
                <a:gd name="connsiteX90" fmla="*/ 2115995 w 5774333"/>
                <a:gd name="connsiteY90" fmla="*/ 368373 h 6315453"/>
                <a:gd name="connsiteX91" fmla="*/ 3377451 w 5774333"/>
                <a:gd name="connsiteY91" fmla="*/ 24304 h 6315453"/>
                <a:gd name="connsiteX92" fmla="*/ 3707237 w 5774333"/>
                <a:gd name="connsiteY92" fmla="*/ 1489 h 631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774333" h="6315453">
                  <a:moveTo>
                    <a:pt x="3707237" y="1489"/>
                  </a:moveTo>
                  <a:cubicBezTo>
                    <a:pt x="3817502" y="-1522"/>
                    <a:pt x="3927875" y="41"/>
                    <a:pt x="4037665" y="6121"/>
                  </a:cubicBezTo>
                  <a:cubicBezTo>
                    <a:pt x="4257614" y="18745"/>
                    <a:pt x="4477439" y="49665"/>
                    <a:pt x="4692239" y="102128"/>
                  </a:cubicBezTo>
                  <a:cubicBezTo>
                    <a:pt x="4907039" y="154474"/>
                    <a:pt x="5116811" y="228592"/>
                    <a:pt x="5315059" y="324945"/>
                  </a:cubicBezTo>
                  <a:cubicBezTo>
                    <a:pt x="5463562" y="397211"/>
                    <a:pt x="5606133" y="481527"/>
                    <a:pt x="5738325" y="578286"/>
                  </a:cubicBezTo>
                  <a:lnTo>
                    <a:pt x="5774333" y="606551"/>
                  </a:lnTo>
                  <a:lnTo>
                    <a:pt x="5774333" y="975490"/>
                  </a:lnTo>
                  <a:lnTo>
                    <a:pt x="5676001" y="889749"/>
                  </a:lnTo>
                  <a:cubicBezTo>
                    <a:pt x="5522381" y="769886"/>
                    <a:pt x="5355519" y="665657"/>
                    <a:pt x="5177132" y="581926"/>
                  </a:cubicBezTo>
                  <a:cubicBezTo>
                    <a:pt x="4998867" y="497965"/>
                    <a:pt x="4810183" y="433574"/>
                    <a:pt x="4615735" y="388640"/>
                  </a:cubicBezTo>
                  <a:cubicBezTo>
                    <a:pt x="4421289" y="343591"/>
                    <a:pt x="4221446" y="317649"/>
                    <a:pt x="4020010" y="308500"/>
                  </a:cubicBezTo>
                  <a:cubicBezTo>
                    <a:pt x="3818207" y="298887"/>
                    <a:pt x="3616649" y="305257"/>
                    <a:pt x="3416315" y="328882"/>
                  </a:cubicBezTo>
                  <a:cubicBezTo>
                    <a:pt x="3216106" y="352623"/>
                    <a:pt x="3017736" y="392346"/>
                    <a:pt x="2823779" y="446545"/>
                  </a:cubicBezTo>
                  <a:cubicBezTo>
                    <a:pt x="2629699" y="500513"/>
                    <a:pt x="2440401" y="570345"/>
                    <a:pt x="2256987" y="651296"/>
                  </a:cubicBezTo>
                  <a:cubicBezTo>
                    <a:pt x="1889058" y="811461"/>
                    <a:pt x="1545527" y="1023856"/>
                    <a:pt x="1244169" y="1280374"/>
                  </a:cubicBezTo>
                  <a:cubicBezTo>
                    <a:pt x="1093982" y="1409039"/>
                    <a:pt x="954828" y="1549400"/>
                    <a:pt x="830141" y="1700184"/>
                  </a:cubicBezTo>
                  <a:cubicBezTo>
                    <a:pt x="705209" y="1850736"/>
                    <a:pt x="594989" y="2012176"/>
                    <a:pt x="502792" y="2182300"/>
                  </a:cubicBezTo>
                  <a:cubicBezTo>
                    <a:pt x="410595" y="2352308"/>
                    <a:pt x="333847" y="2530307"/>
                    <a:pt x="280637" y="2715256"/>
                  </a:cubicBezTo>
                  <a:cubicBezTo>
                    <a:pt x="227306" y="2899741"/>
                    <a:pt x="199719" y="3091521"/>
                    <a:pt x="199843" y="3283418"/>
                  </a:cubicBezTo>
                  <a:cubicBezTo>
                    <a:pt x="200946" y="3377687"/>
                    <a:pt x="210754" y="3471261"/>
                    <a:pt x="233926" y="3561593"/>
                  </a:cubicBezTo>
                  <a:cubicBezTo>
                    <a:pt x="256730" y="3652040"/>
                    <a:pt x="292162" y="3738550"/>
                    <a:pt x="334582" y="3821816"/>
                  </a:cubicBezTo>
                  <a:cubicBezTo>
                    <a:pt x="356038" y="3863392"/>
                    <a:pt x="379823" y="3904157"/>
                    <a:pt x="404834" y="3944343"/>
                  </a:cubicBezTo>
                  <a:cubicBezTo>
                    <a:pt x="430212" y="3984413"/>
                    <a:pt x="457308" y="4023905"/>
                    <a:pt x="485506" y="4062932"/>
                  </a:cubicBezTo>
                  <a:cubicBezTo>
                    <a:pt x="542639" y="4140757"/>
                    <a:pt x="606146" y="4216265"/>
                    <a:pt x="671861" y="4292120"/>
                  </a:cubicBezTo>
                  <a:cubicBezTo>
                    <a:pt x="737576" y="4368091"/>
                    <a:pt x="806234" y="4444062"/>
                    <a:pt x="873542" y="4523044"/>
                  </a:cubicBezTo>
                  <a:cubicBezTo>
                    <a:pt x="907258" y="4562419"/>
                    <a:pt x="940606" y="4602721"/>
                    <a:pt x="973831" y="4643601"/>
                  </a:cubicBezTo>
                  <a:lnTo>
                    <a:pt x="1022014" y="4702780"/>
                  </a:lnTo>
                  <a:cubicBezTo>
                    <a:pt x="1037829" y="4721658"/>
                    <a:pt x="1052910" y="4740998"/>
                    <a:pt x="1069215" y="4759411"/>
                  </a:cubicBezTo>
                  <a:cubicBezTo>
                    <a:pt x="1196477" y="4909269"/>
                    <a:pt x="1334527" y="5047199"/>
                    <a:pt x="1474784" y="5177948"/>
                  </a:cubicBezTo>
                  <a:cubicBezTo>
                    <a:pt x="1545281" y="5243033"/>
                    <a:pt x="1617003" y="5305917"/>
                    <a:pt x="1690442" y="5366255"/>
                  </a:cubicBezTo>
                  <a:cubicBezTo>
                    <a:pt x="1763881" y="5426591"/>
                    <a:pt x="1838668" y="5484959"/>
                    <a:pt x="1916276" y="5539852"/>
                  </a:cubicBezTo>
                  <a:cubicBezTo>
                    <a:pt x="2070877" y="5649872"/>
                    <a:pt x="2237617" y="5748194"/>
                    <a:pt x="2420784" y="5814437"/>
                  </a:cubicBezTo>
                  <a:cubicBezTo>
                    <a:pt x="2512124" y="5847559"/>
                    <a:pt x="2606773" y="5872921"/>
                    <a:pt x="2703015" y="5892029"/>
                  </a:cubicBezTo>
                  <a:cubicBezTo>
                    <a:pt x="2727168" y="5896546"/>
                    <a:pt x="2751075" y="5901758"/>
                    <a:pt x="2775350" y="5905695"/>
                  </a:cubicBezTo>
                  <a:lnTo>
                    <a:pt x="2848299" y="5917161"/>
                  </a:lnTo>
                  <a:cubicBezTo>
                    <a:pt x="2897218" y="5923298"/>
                    <a:pt x="2946136" y="5929784"/>
                    <a:pt x="2995544" y="5933605"/>
                  </a:cubicBezTo>
                  <a:cubicBezTo>
                    <a:pt x="3020188" y="5935806"/>
                    <a:pt x="3044831" y="5937891"/>
                    <a:pt x="3069596" y="5938933"/>
                  </a:cubicBezTo>
                  <a:cubicBezTo>
                    <a:pt x="3094362" y="5940090"/>
                    <a:pt x="3119005" y="5941943"/>
                    <a:pt x="3143894" y="5942639"/>
                  </a:cubicBezTo>
                  <a:lnTo>
                    <a:pt x="3218436" y="5944260"/>
                  </a:lnTo>
                  <a:cubicBezTo>
                    <a:pt x="3243201" y="5944838"/>
                    <a:pt x="3268212" y="5944029"/>
                    <a:pt x="3293101" y="5943913"/>
                  </a:cubicBezTo>
                  <a:lnTo>
                    <a:pt x="3330494" y="5943565"/>
                  </a:lnTo>
                  <a:cubicBezTo>
                    <a:pt x="3342632" y="5943218"/>
                    <a:pt x="3354524" y="5942523"/>
                    <a:pt x="3366540" y="5942059"/>
                  </a:cubicBezTo>
                  <a:cubicBezTo>
                    <a:pt x="3378554" y="5941480"/>
                    <a:pt x="3390570" y="5941134"/>
                    <a:pt x="3402462" y="5940323"/>
                  </a:cubicBezTo>
                  <a:lnTo>
                    <a:pt x="3438262" y="5937543"/>
                  </a:lnTo>
                  <a:cubicBezTo>
                    <a:pt x="3485954" y="5933953"/>
                    <a:pt x="3533279" y="5927931"/>
                    <a:pt x="3580236" y="5920982"/>
                  </a:cubicBezTo>
                  <a:cubicBezTo>
                    <a:pt x="3768185" y="5891567"/>
                    <a:pt x="3948901" y="5834010"/>
                    <a:pt x="4121034" y="5753290"/>
                  </a:cubicBezTo>
                  <a:cubicBezTo>
                    <a:pt x="4293782" y="5673497"/>
                    <a:pt x="4458191" y="5571353"/>
                    <a:pt x="4620639" y="5459364"/>
                  </a:cubicBezTo>
                  <a:cubicBezTo>
                    <a:pt x="4661221" y="5431455"/>
                    <a:pt x="4701557" y="5402271"/>
                    <a:pt x="4741771" y="5372971"/>
                  </a:cubicBezTo>
                  <a:cubicBezTo>
                    <a:pt x="4782230" y="5343672"/>
                    <a:pt x="4822566" y="5313908"/>
                    <a:pt x="4862901" y="5283682"/>
                  </a:cubicBezTo>
                  <a:lnTo>
                    <a:pt x="5108229" y="5098386"/>
                  </a:lnTo>
                  <a:cubicBezTo>
                    <a:pt x="5276563" y="4972270"/>
                    <a:pt x="5446489" y="4854838"/>
                    <a:pt x="5612493" y="4739724"/>
                  </a:cubicBezTo>
                  <a:lnTo>
                    <a:pt x="5774333" y="4623488"/>
                  </a:lnTo>
                  <a:lnTo>
                    <a:pt x="5774333" y="5232926"/>
                  </a:lnTo>
                  <a:lnTo>
                    <a:pt x="5676492" y="5306859"/>
                  </a:lnTo>
                  <a:cubicBezTo>
                    <a:pt x="5592693" y="5367905"/>
                    <a:pt x="5508955" y="5427286"/>
                    <a:pt x="5426260" y="5486233"/>
                  </a:cubicBezTo>
                  <a:lnTo>
                    <a:pt x="5300225" y="5576217"/>
                  </a:lnTo>
                  <a:cubicBezTo>
                    <a:pt x="5257559" y="5606443"/>
                    <a:pt x="5214525" y="5636901"/>
                    <a:pt x="5170757" y="5666780"/>
                  </a:cubicBezTo>
                  <a:cubicBezTo>
                    <a:pt x="5127110" y="5696775"/>
                    <a:pt x="5082973" y="5726654"/>
                    <a:pt x="5038100" y="5756185"/>
                  </a:cubicBezTo>
                  <a:cubicBezTo>
                    <a:pt x="4993106" y="5785486"/>
                    <a:pt x="4947743" y="5814553"/>
                    <a:pt x="4901276" y="5843043"/>
                  </a:cubicBezTo>
                  <a:cubicBezTo>
                    <a:pt x="4808835" y="5900136"/>
                    <a:pt x="4713449" y="5955494"/>
                    <a:pt x="4614019" y="6006103"/>
                  </a:cubicBezTo>
                  <a:cubicBezTo>
                    <a:pt x="4514711" y="6056943"/>
                    <a:pt x="4411971" y="6104192"/>
                    <a:pt x="4305061" y="6144726"/>
                  </a:cubicBezTo>
                  <a:cubicBezTo>
                    <a:pt x="4092223" y="6226952"/>
                    <a:pt x="3863569" y="6282424"/>
                    <a:pt x="3632710" y="6304196"/>
                  </a:cubicBezTo>
                  <a:cubicBezTo>
                    <a:pt x="3574964" y="6309408"/>
                    <a:pt x="3517218" y="6313345"/>
                    <a:pt x="3459594" y="6314504"/>
                  </a:cubicBezTo>
                  <a:lnTo>
                    <a:pt x="3416315" y="6315429"/>
                  </a:lnTo>
                  <a:cubicBezTo>
                    <a:pt x="3401971" y="6315546"/>
                    <a:pt x="3387505" y="6315198"/>
                    <a:pt x="3373159" y="6315198"/>
                  </a:cubicBezTo>
                  <a:lnTo>
                    <a:pt x="3330127" y="6314735"/>
                  </a:lnTo>
                  <a:lnTo>
                    <a:pt x="3288320" y="6313230"/>
                  </a:lnTo>
                  <a:cubicBezTo>
                    <a:pt x="3176996" y="6309870"/>
                    <a:pt x="3065428" y="6301533"/>
                    <a:pt x="2954350" y="6288098"/>
                  </a:cubicBezTo>
                  <a:cubicBezTo>
                    <a:pt x="2843150" y="6275360"/>
                    <a:pt x="2732194" y="6257061"/>
                    <a:pt x="2622466" y="6232742"/>
                  </a:cubicBezTo>
                  <a:cubicBezTo>
                    <a:pt x="2512859" y="6208190"/>
                    <a:pt x="2404110" y="6179122"/>
                    <a:pt x="2296466" y="6146001"/>
                  </a:cubicBezTo>
                  <a:cubicBezTo>
                    <a:pt x="2081544" y="6079179"/>
                    <a:pt x="1869073" y="5996027"/>
                    <a:pt x="1672419" y="5885197"/>
                  </a:cubicBezTo>
                  <a:cubicBezTo>
                    <a:pt x="1475643" y="5774599"/>
                    <a:pt x="1299954" y="5634353"/>
                    <a:pt x="1146578" y="5479168"/>
                  </a:cubicBezTo>
                  <a:cubicBezTo>
                    <a:pt x="1069461" y="5401692"/>
                    <a:pt x="999333" y="5319235"/>
                    <a:pt x="933372" y="5234810"/>
                  </a:cubicBezTo>
                  <a:cubicBezTo>
                    <a:pt x="867781" y="5150038"/>
                    <a:pt x="805375" y="5063991"/>
                    <a:pt x="747140" y="4976091"/>
                  </a:cubicBezTo>
                  <a:cubicBezTo>
                    <a:pt x="732182" y="4954319"/>
                    <a:pt x="718082" y="4932199"/>
                    <a:pt x="703616" y="4910196"/>
                  </a:cubicBezTo>
                  <a:lnTo>
                    <a:pt x="662053" y="4846269"/>
                  </a:lnTo>
                  <a:cubicBezTo>
                    <a:pt x="635449" y="4804925"/>
                    <a:pt x="607864" y="4763928"/>
                    <a:pt x="580033" y="4722352"/>
                  </a:cubicBezTo>
                  <a:lnTo>
                    <a:pt x="410105" y="4469193"/>
                  </a:lnTo>
                  <a:cubicBezTo>
                    <a:pt x="353095" y="4382915"/>
                    <a:pt x="296820" y="4294089"/>
                    <a:pt x="244224" y="4201556"/>
                  </a:cubicBezTo>
                  <a:cubicBezTo>
                    <a:pt x="217987" y="4155232"/>
                    <a:pt x="192609" y="4108098"/>
                    <a:pt x="169437" y="4059690"/>
                  </a:cubicBezTo>
                  <a:cubicBezTo>
                    <a:pt x="146388" y="4011165"/>
                    <a:pt x="124932" y="3961715"/>
                    <a:pt x="105929" y="3911221"/>
                  </a:cubicBezTo>
                  <a:cubicBezTo>
                    <a:pt x="87293" y="3860613"/>
                    <a:pt x="70742" y="3809309"/>
                    <a:pt x="57256" y="3757195"/>
                  </a:cubicBezTo>
                  <a:cubicBezTo>
                    <a:pt x="50881" y="3731138"/>
                    <a:pt x="44383" y="3704965"/>
                    <a:pt x="39111" y="3678677"/>
                  </a:cubicBezTo>
                  <a:lnTo>
                    <a:pt x="31142" y="3639300"/>
                  </a:lnTo>
                  <a:lnTo>
                    <a:pt x="24521" y="3599809"/>
                  </a:lnTo>
                  <a:cubicBezTo>
                    <a:pt x="7234" y="3494423"/>
                    <a:pt x="0" y="3388457"/>
                    <a:pt x="0" y="3283418"/>
                  </a:cubicBezTo>
                  <a:cubicBezTo>
                    <a:pt x="491" y="3076698"/>
                    <a:pt x="23418" y="2869978"/>
                    <a:pt x="68045" y="2666963"/>
                  </a:cubicBezTo>
                  <a:cubicBezTo>
                    <a:pt x="112550" y="2464064"/>
                    <a:pt x="180717" y="2265104"/>
                    <a:pt x="272546" y="2076334"/>
                  </a:cubicBezTo>
                  <a:cubicBezTo>
                    <a:pt x="457062" y="1698794"/>
                    <a:pt x="724457" y="1360978"/>
                    <a:pt x="1039300" y="1073307"/>
                  </a:cubicBezTo>
                  <a:cubicBezTo>
                    <a:pt x="1197090" y="929472"/>
                    <a:pt x="1367630" y="798259"/>
                    <a:pt x="1547733" y="680365"/>
                  </a:cubicBezTo>
                  <a:cubicBezTo>
                    <a:pt x="1728081" y="562587"/>
                    <a:pt x="1917870" y="457663"/>
                    <a:pt x="2115995" y="368373"/>
                  </a:cubicBezTo>
                  <a:cubicBezTo>
                    <a:pt x="2512737" y="191070"/>
                    <a:pt x="2939883" y="73870"/>
                    <a:pt x="3377451" y="24304"/>
                  </a:cubicBezTo>
                  <a:cubicBezTo>
                    <a:pt x="3486812" y="12086"/>
                    <a:pt x="3596971" y="4500"/>
                    <a:pt x="3707237" y="148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Shape 62">
              <a:extLst>
                <a:ext uri="{FF2B5EF4-FFF2-40B4-BE49-F238E27FC236}">
                  <a16:creationId xmlns:a16="http://schemas.microsoft.com/office/drawing/2014/main" id="{EC18CE1F-9DF1-47AF-9E66-6CE348AC2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464911 h 6229400"/>
                <a:gd name="connsiteX4" fmla="*/ 5660063 w 5769111"/>
                <a:gd name="connsiteY4" fmla="*/ 1328105 h 6229400"/>
                <a:gd name="connsiteX5" fmla="*/ 4910471 w 5769111"/>
                <a:gd name="connsiteY5" fmla="*/ 781599 h 6229400"/>
                <a:gd name="connsiteX6" fmla="*/ 3882695 w 5769111"/>
                <a:gd name="connsiteY6" fmla="*/ 579048 h 6229400"/>
                <a:gd name="connsiteX7" fmla="*/ 2683153 w 5769111"/>
                <a:gd name="connsiteY7" fmla="*/ 797003 h 6229400"/>
                <a:gd name="connsiteX8" fmla="*/ 1617493 w 5769111"/>
                <a:gd name="connsiteY8" fmla="*/ 1395738 h 6229400"/>
                <a:gd name="connsiteX9" fmla="*/ 880408 w 5769111"/>
                <a:gd name="connsiteY9" fmla="*/ 2259099 h 6229400"/>
                <a:gd name="connsiteX10" fmla="*/ 613135 w 5769111"/>
                <a:gd name="connsiteY10" fmla="*/ 3263863 h 6229400"/>
                <a:gd name="connsiteX11" fmla="*/ 1055484 w 5769111"/>
                <a:gd name="connsiteY11" fmla="*/ 4196825 h 6229400"/>
                <a:gd name="connsiteX12" fmla="*/ 1278376 w 5769111"/>
                <a:gd name="connsiteY12" fmla="*/ 4492950 h 6229400"/>
                <a:gd name="connsiteX13" fmla="*/ 3369851 w 5769111"/>
                <a:gd name="connsiteY13" fmla="*/ 5650468 h 6229400"/>
                <a:gd name="connsiteX14" fmla="*/ 4957551 w 5769111"/>
                <a:gd name="connsiteY14" fmla="*/ 4938355 h 6229400"/>
                <a:gd name="connsiteX15" fmla="*/ 5150773 w 5769111"/>
                <a:gd name="connsiteY15" fmla="*/ 4796950 h 6229400"/>
                <a:gd name="connsiteX16" fmla="*/ 5747247 w 5769111"/>
                <a:gd name="connsiteY16" fmla="*/ 4338176 h 6229400"/>
                <a:gd name="connsiteX17" fmla="*/ 5769111 w 5769111"/>
                <a:gd name="connsiteY17" fmla="*/ 4318497 h 6229400"/>
                <a:gd name="connsiteX18" fmla="*/ 5769111 w 5769111"/>
                <a:gd name="connsiteY18" fmla="*/ 5074612 h 6229400"/>
                <a:gd name="connsiteX19" fmla="*/ 5636252 w 5769111"/>
                <a:gd name="connsiteY19" fmla="*/ 5174208 h 6229400"/>
                <a:gd name="connsiteX20" fmla="*/ 5334922 w 5769111"/>
                <a:gd name="connsiteY20" fmla="*/ 5394528 h 6229400"/>
                <a:gd name="connsiteX21" fmla="*/ 3369727 w 5769111"/>
                <a:gd name="connsiteY21" fmla="*/ 6229400 h 6229400"/>
                <a:gd name="connsiteX22" fmla="*/ 771046 w 5769111"/>
                <a:gd name="connsiteY22" fmla="*/ 4817913 h 6229400"/>
                <a:gd name="connsiteX23" fmla="*/ 0 w 5769111"/>
                <a:gd name="connsiteY23" fmla="*/ 3263748 h 6229400"/>
                <a:gd name="connsiteX24" fmla="*/ 3882695 w 5769111"/>
                <a:gd name="connsiteY24"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769111" h="6229400">
                  <a:moveTo>
                    <a:pt x="3882695" y="0"/>
                  </a:moveTo>
                  <a:cubicBezTo>
                    <a:pt x="4601253" y="0"/>
                    <a:pt x="5210727" y="205477"/>
                    <a:pt x="5691883" y="557381"/>
                  </a:cubicBezTo>
                  <a:lnTo>
                    <a:pt x="5769111" y="620523"/>
                  </a:lnTo>
                  <a:lnTo>
                    <a:pt x="5769111" y="1464911"/>
                  </a:lnTo>
                  <a:lnTo>
                    <a:pt x="5660063" y="1328105"/>
                  </a:lnTo>
                  <a:cubicBezTo>
                    <a:pt x="5449800" y="1091506"/>
                    <a:pt x="5197607" y="907600"/>
                    <a:pt x="4910471" y="781599"/>
                  </a:cubicBezTo>
                  <a:cubicBezTo>
                    <a:pt x="4604088" y="647260"/>
                    <a:pt x="4258349" y="579048"/>
                    <a:pt x="3882695" y="579048"/>
                  </a:cubicBezTo>
                  <a:cubicBezTo>
                    <a:pt x="3484238" y="579048"/>
                    <a:pt x="3080631" y="652240"/>
                    <a:pt x="2683153" y="797003"/>
                  </a:cubicBezTo>
                  <a:cubicBezTo>
                    <a:pt x="2296098" y="937595"/>
                    <a:pt x="1927678" y="1144662"/>
                    <a:pt x="1617493" y="1395738"/>
                  </a:cubicBezTo>
                  <a:cubicBezTo>
                    <a:pt x="1301915" y="1651098"/>
                    <a:pt x="1053890" y="1941665"/>
                    <a:pt x="880408" y="2259099"/>
                  </a:cubicBezTo>
                  <a:cubicBezTo>
                    <a:pt x="703125" y="2583597"/>
                    <a:pt x="613135" y="2921645"/>
                    <a:pt x="613135" y="3263863"/>
                  </a:cubicBezTo>
                  <a:cubicBezTo>
                    <a:pt x="613135" y="3608512"/>
                    <a:pt x="756702" y="3809789"/>
                    <a:pt x="1055484" y="4196825"/>
                  </a:cubicBezTo>
                  <a:cubicBezTo>
                    <a:pt x="1127574" y="4290167"/>
                    <a:pt x="1202116" y="4386753"/>
                    <a:pt x="1278376" y="4492950"/>
                  </a:cubicBezTo>
                  <a:cubicBezTo>
                    <a:pt x="1861105" y="5304313"/>
                    <a:pt x="2486623" y="5650468"/>
                    <a:pt x="3369851" y="5650468"/>
                  </a:cubicBezTo>
                  <a:cubicBezTo>
                    <a:pt x="3949515" y="5650468"/>
                    <a:pt x="4374822" y="5368471"/>
                    <a:pt x="4957551" y="4938355"/>
                  </a:cubicBezTo>
                  <a:cubicBezTo>
                    <a:pt x="5022653" y="4890293"/>
                    <a:pt x="5087755" y="4842811"/>
                    <a:pt x="5150773" y="4796950"/>
                  </a:cubicBezTo>
                  <a:cubicBezTo>
                    <a:pt x="5364254" y="4641404"/>
                    <a:pt x="5570313" y="4491241"/>
                    <a:pt x="5747247" y="4338176"/>
                  </a:cubicBezTo>
                  <a:lnTo>
                    <a:pt x="5769111" y="4318497"/>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Shape 63">
              <a:extLst>
                <a:ext uri="{FF2B5EF4-FFF2-40B4-BE49-F238E27FC236}">
                  <a16:creationId xmlns:a16="http://schemas.microsoft.com/office/drawing/2014/main" id="{5BD26A8C-8D1D-41E6-A71E-FE9AC75F3F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675390 h 6229400"/>
                <a:gd name="connsiteX4" fmla="*/ 5711488 w 5769111"/>
                <a:gd name="connsiteY4" fmla="*/ 1585205 h 6229400"/>
                <a:gd name="connsiteX5" fmla="*/ 5566027 w 5769111"/>
                <a:gd name="connsiteY5" fmla="*/ 1402571 h 6229400"/>
                <a:gd name="connsiteX6" fmla="*/ 4858734 w 5769111"/>
                <a:gd name="connsiteY6" fmla="*/ 886639 h 6229400"/>
                <a:gd name="connsiteX7" fmla="*/ 3882695 w 5769111"/>
                <a:gd name="connsiteY7" fmla="*/ 694858 h 6229400"/>
                <a:gd name="connsiteX8" fmla="*/ 2727046 w 5769111"/>
                <a:gd name="connsiteY8" fmla="*/ 905053 h 6229400"/>
                <a:gd name="connsiteX9" fmla="*/ 1697186 w 5769111"/>
                <a:gd name="connsiteY9" fmla="*/ 1483638 h 6229400"/>
                <a:gd name="connsiteX10" fmla="*/ 989279 w 5769111"/>
                <a:gd name="connsiteY10" fmla="*/ 2312139 h 6229400"/>
                <a:gd name="connsiteX11" fmla="*/ 735615 w 5769111"/>
                <a:gd name="connsiteY11" fmla="*/ 3263863 h 6229400"/>
                <a:gd name="connsiteX12" fmla="*/ 1154424 w 5769111"/>
                <a:gd name="connsiteY12" fmla="*/ 4128614 h 6229400"/>
                <a:gd name="connsiteX13" fmla="*/ 1379768 w 5769111"/>
                <a:gd name="connsiteY13" fmla="*/ 4427981 h 6229400"/>
                <a:gd name="connsiteX14" fmla="*/ 2239456 w 5769111"/>
                <a:gd name="connsiteY14" fmla="*/ 5256947 h 6229400"/>
                <a:gd name="connsiteX15" fmla="*/ 3369727 w 5769111"/>
                <a:gd name="connsiteY15" fmla="*/ 5534658 h 6229400"/>
                <a:gd name="connsiteX16" fmla="*/ 4096760 w 5769111"/>
                <a:gd name="connsiteY16" fmla="*/ 5357817 h 6229400"/>
                <a:gd name="connsiteX17" fmla="*/ 4881905 w 5769111"/>
                <a:gd name="connsiteY17" fmla="*/ 4847212 h 6229400"/>
                <a:gd name="connsiteX18" fmla="*/ 5075739 w 5769111"/>
                <a:gd name="connsiteY18" fmla="*/ 4705346 h 6229400"/>
                <a:gd name="connsiteX19" fmla="*/ 5759930 w 5769111"/>
                <a:gd name="connsiteY19" fmla="*/ 4166809 h 6229400"/>
                <a:gd name="connsiteX20" fmla="*/ 5769111 w 5769111"/>
                <a:gd name="connsiteY20" fmla="*/ 4157764 h 6229400"/>
                <a:gd name="connsiteX21" fmla="*/ 5769111 w 5769111"/>
                <a:gd name="connsiteY21" fmla="*/ 5074612 h 6229400"/>
                <a:gd name="connsiteX22" fmla="*/ 5636252 w 5769111"/>
                <a:gd name="connsiteY22" fmla="*/ 5174208 h 6229400"/>
                <a:gd name="connsiteX23" fmla="*/ 5334922 w 5769111"/>
                <a:gd name="connsiteY23" fmla="*/ 5394528 h 6229400"/>
                <a:gd name="connsiteX24" fmla="*/ 3369727 w 5769111"/>
                <a:gd name="connsiteY24" fmla="*/ 6229400 h 6229400"/>
                <a:gd name="connsiteX25" fmla="*/ 771046 w 5769111"/>
                <a:gd name="connsiteY25" fmla="*/ 4817913 h 6229400"/>
                <a:gd name="connsiteX26" fmla="*/ 0 w 5769111"/>
                <a:gd name="connsiteY26" fmla="*/ 3263748 h 6229400"/>
                <a:gd name="connsiteX27" fmla="*/ 3882695 w 5769111"/>
                <a:gd name="connsiteY27"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769111" h="6229400">
                  <a:moveTo>
                    <a:pt x="3882695" y="0"/>
                  </a:moveTo>
                  <a:cubicBezTo>
                    <a:pt x="4601253" y="0"/>
                    <a:pt x="5210727" y="205477"/>
                    <a:pt x="5691883" y="557381"/>
                  </a:cubicBezTo>
                  <a:lnTo>
                    <a:pt x="5769111" y="620523"/>
                  </a:lnTo>
                  <a:lnTo>
                    <a:pt x="5769111" y="1675390"/>
                  </a:lnTo>
                  <a:lnTo>
                    <a:pt x="5711488" y="1585205"/>
                  </a:lnTo>
                  <a:cubicBezTo>
                    <a:pt x="5665942" y="1521390"/>
                    <a:pt x="5617428" y="1460432"/>
                    <a:pt x="5566027" y="1402571"/>
                  </a:cubicBezTo>
                  <a:cubicBezTo>
                    <a:pt x="5367411" y="1179058"/>
                    <a:pt x="5129563" y="1005460"/>
                    <a:pt x="4858734" y="886639"/>
                  </a:cubicBezTo>
                  <a:cubicBezTo>
                    <a:pt x="4568779" y="759363"/>
                    <a:pt x="4240327" y="694858"/>
                    <a:pt x="3882695" y="694858"/>
                  </a:cubicBezTo>
                  <a:cubicBezTo>
                    <a:pt x="3504835" y="694858"/>
                    <a:pt x="3105151" y="767471"/>
                    <a:pt x="2727046" y="905053"/>
                  </a:cubicBezTo>
                  <a:cubicBezTo>
                    <a:pt x="2352985" y="1041013"/>
                    <a:pt x="1996826" y="1241132"/>
                    <a:pt x="1697186" y="1483638"/>
                  </a:cubicBezTo>
                  <a:cubicBezTo>
                    <a:pt x="1397913" y="1725796"/>
                    <a:pt x="1153199" y="2012308"/>
                    <a:pt x="989279" y="2312139"/>
                  </a:cubicBezTo>
                  <a:cubicBezTo>
                    <a:pt x="820946" y="2620077"/>
                    <a:pt x="735615" y="2940290"/>
                    <a:pt x="735615" y="3263863"/>
                  </a:cubicBezTo>
                  <a:cubicBezTo>
                    <a:pt x="735615" y="3573074"/>
                    <a:pt x="863980" y="3752464"/>
                    <a:pt x="1154424" y="4128614"/>
                  </a:cubicBezTo>
                  <a:cubicBezTo>
                    <a:pt x="1227127" y="4222767"/>
                    <a:pt x="1302282" y="4320162"/>
                    <a:pt x="1379768" y="4427981"/>
                  </a:cubicBezTo>
                  <a:cubicBezTo>
                    <a:pt x="1653784" y="4809458"/>
                    <a:pt x="1934912" y="5080685"/>
                    <a:pt x="2239456" y="5256947"/>
                  </a:cubicBezTo>
                  <a:cubicBezTo>
                    <a:pt x="2562268" y="5443863"/>
                    <a:pt x="2932037" y="5534658"/>
                    <a:pt x="3369727" y="5534658"/>
                  </a:cubicBezTo>
                  <a:cubicBezTo>
                    <a:pt x="3618120" y="5534658"/>
                    <a:pt x="3849103" y="5478491"/>
                    <a:pt x="4096760" y="5357817"/>
                  </a:cubicBezTo>
                  <a:cubicBezTo>
                    <a:pt x="4351037" y="5233901"/>
                    <a:pt x="4602740" y="5053238"/>
                    <a:pt x="4881905" y="4847212"/>
                  </a:cubicBezTo>
                  <a:cubicBezTo>
                    <a:pt x="4947375" y="4798920"/>
                    <a:pt x="5012599" y="4751322"/>
                    <a:pt x="5075739" y="4705346"/>
                  </a:cubicBezTo>
                  <a:cubicBezTo>
                    <a:pt x="5327320" y="4521990"/>
                    <a:pt x="5568418" y="4346256"/>
                    <a:pt x="5759930" y="4166809"/>
                  </a:cubicBezTo>
                  <a:lnTo>
                    <a:pt x="5769111" y="4157764"/>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65" name="Graphic 64" descr="Processor">
            <a:extLst>
              <a:ext uri="{FF2B5EF4-FFF2-40B4-BE49-F238E27FC236}">
                <a16:creationId xmlns:a16="http://schemas.microsoft.com/office/drawing/2014/main" id="{29555AC1-B067-A9D1-B2D5-9D57D67B949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121726" y="1629089"/>
            <a:ext cx="3620021" cy="3620021"/>
          </a:xfrm>
          <a:prstGeom prst="rect">
            <a:avLst/>
          </a:prstGeom>
        </p:spPr>
      </p:pic>
    </p:spTree>
    <p:extLst>
      <p:ext uri="{BB962C8B-B14F-4D97-AF65-F5344CB8AC3E}">
        <p14:creationId xmlns:p14="http://schemas.microsoft.com/office/powerpoint/2010/main" val="24395838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5139E3B-DCC2-C5B7-91D4-B54E9B08E4F3}"/>
            </a:ext>
          </a:extLst>
        </p:cNvPr>
        <p:cNvGrpSpPr/>
        <p:nvPr/>
      </p:nvGrpSpPr>
      <p:grpSpPr>
        <a:xfrm>
          <a:off x="0" y="0"/>
          <a:ext cx="0" cy="0"/>
          <a:chOff x="0" y="0"/>
          <a:chExt cx="0" cy="0"/>
        </a:xfrm>
      </p:grpSpPr>
      <p:sp useBgFill="1">
        <p:nvSpPr>
          <p:cNvPr id="101" name="Rectangle 100">
            <a:extLst>
              <a:ext uri="{FF2B5EF4-FFF2-40B4-BE49-F238E27FC236}">
                <a16:creationId xmlns:a16="http://schemas.microsoft.com/office/drawing/2014/main" id="{575EF96F-8D02-B027-D2E9-A4928A3EB1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2" name="Rectangle 101">
            <a:extLst>
              <a:ext uri="{FF2B5EF4-FFF2-40B4-BE49-F238E27FC236}">
                <a16:creationId xmlns:a16="http://schemas.microsoft.com/office/drawing/2014/main" id="{C6418390-08DD-B02D-B9EF-5B1F92BBC0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3" name="Rectangle 102">
            <a:extLst>
              <a:ext uri="{FF2B5EF4-FFF2-40B4-BE49-F238E27FC236}">
                <a16:creationId xmlns:a16="http://schemas.microsoft.com/office/drawing/2014/main" id="{4D9944FA-6253-DB8D-E5D7-0E1B4C8A2C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4" name="Rectangle 103">
            <a:extLst>
              <a:ext uri="{FF2B5EF4-FFF2-40B4-BE49-F238E27FC236}">
                <a16:creationId xmlns:a16="http://schemas.microsoft.com/office/drawing/2014/main" id="{A25BCA85-5466-D67B-717D-24A79D825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5" name="Rectangle 104">
            <a:extLst>
              <a:ext uri="{FF2B5EF4-FFF2-40B4-BE49-F238E27FC236}">
                <a16:creationId xmlns:a16="http://schemas.microsoft.com/office/drawing/2014/main" id="{85A13E6D-A83D-29D8-BEA1-50D32A8B6E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1AD6268-9E7D-A52F-ACA2-86D753A3EEB7}"/>
              </a:ext>
            </a:extLst>
          </p:cNvPr>
          <p:cNvSpPr>
            <a:spLocks noGrp="1"/>
          </p:cNvSpPr>
          <p:nvPr>
            <p:ph type="title"/>
          </p:nvPr>
        </p:nvSpPr>
        <p:spPr>
          <a:xfrm>
            <a:off x="1371599" y="294538"/>
            <a:ext cx="9895951" cy="1033669"/>
          </a:xfrm>
        </p:spPr>
        <p:txBody>
          <a:bodyPr>
            <a:normAutofit/>
          </a:bodyPr>
          <a:lstStyle/>
          <a:p>
            <a:r>
              <a:rPr lang="en-US" sz="3400" dirty="0">
                <a:solidFill>
                  <a:srgbClr val="FFFFFF"/>
                </a:solidFill>
              </a:rPr>
              <a:t>Module 7 – 6</a:t>
            </a:r>
            <a:r>
              <a:rPr lang="en-US" sz="3400" baseline="30000" dirty="0">
                <a:solidFill>
                  <a:srgbClr val="FFFFFF"/>
                </a:solidFill>
              </a:rPr>
              <a:t>th</a:t>
            </a:r>
            <a:r>
              <a:rPr lang="en-US" sz="3400" dirty="0">
                <a:solidFill>
                  <a:srgbClr val="FFFFFF"/>
                </a:solidFill>
              </a:rPr>
              <a:t> and </a:t>
            </a:r>
            <a:r>
              <a:rPr lang="en-US" sz="3400" b="1" dirty="0">
                <a:solidFill>
                  <a:srgbClr val="FFFF00"/>
                </a:solidFill>
              </a:rPr>
              <a:t>final week </a:t>
            </a:r>
            <a:r>
              <a:rPr lang="en-US" sz="3400" dirty="0">
                <a:solidFill>
                  <a:srgbClr val="FFFFFF"/>
                </a:solidFill>
              </a:rPr>
              <a:t>of project development highlights</a:t>
            </a:r>
          </a:p>
        </p:txBody>
      </p:sp>
      <p:sp>
        <p:nvSpPr>
          <p:cNvPr id="106" name="Content Placeholder 2">
            <a:extLst>
              <a:ext uri="{FF2B5EF4-FFF2-40B4-BE49-F238E27FC236}">
                <a16:creationId xmlns:a16="http://schemas.microsoft.com/office/drawing/2014/main" id="{C6C9936E-E1FD-3C5E-9B5E-A4D6EBC5601A}"/>
              </a:ext>
            </a:extLst>
          </p:cNvPr>
          <p:cNvSpPr>
            <a:spLocks noGrp="1"/>
          </p:cNvSpPr>
          <p:nvPr>
            <p:ph idx="1"/>
          </p:nvPr>
        </p:nvSpPr>
        <p:spPr>
          <a:xfrm>
            <a:off x="1371599" y="2318197"/>
            <a:ext cx="9724031" cy="3683358"/>
          </a:xfrm>
        </p:spPr>
        <p:txBody>
          <a:bodyPr anchor="ctr">
            <a:normAutofit/>
          </a:bodyPr>
          <a:lstStyle/>
          <a:p>
            <a:r>
              <a:rPr lang="en-US" sz="2000" dirty="0"/>
              <a:t>Continue building on the previous weeks progress - again</a:t>
            </a:r>
          </a:p>
          <a:p>
            <a:r>
              <a:rPr lang="en-US" sz="2000" dirty="0"/>
              <a:t>Creating a Multiple Traffic Light Controller with a Cross Walk and an Emergency Buzzer with secured IoT Control via Web</a:t>
            </a:r>
          </a:p>
          <a:p>
            <a:r>
              <a:rPr lang="en-US" sz="2000" dirty="0"/>
              <a:t>Final code implementation with inclusion of Android application which works with the lights remotely to trigger emergencies</a:t>
            </a:r>
          </a:p>
          <a:p>
            <a:r>
              <a:rPr lang="en-US" sz="2000" dirty="0"/>
              <a:t>Adapted code is available in the </a:t>
            </a:r>
            <a:r>
              <a:rPr lang="en-US" sz="2000" dirty="0">
                <a:hlinkClick r:id="rId2"/>
              </a:rPr>
              <a:t>GitHub</a:t>
            </a:r>
            <a:r>
              <a:rPr lang="en-US" sz="2000" dirty="0"/>
              <a:t> repository called final_IoT_access.cpp</a:t>
            </a:r>
          </a:p>
          <a:p>
            <a:endParaRPr lang="en-US" sz="2000" dirty="0"/>
          </a:p>
        </p:txBody>
      </p:sp>
      <p:sp>
        <p:nvSpPr>
          <p:cNvPr id="3" name="TextBox 2">
            <a:extLst>
              <a:ext uri="{FF2B5EF4-FFF2-40B4-BE49-F238E27FC236}">
                <a16:creationId xmlns:a16="http://schemas.microsoft.com/office/drawing/2014/main" id="{15FDE893-BF8B-0F7A-DF2B-C142F6A95649}"/>
              </a:ext>
            </a:extLst>
          </p:cNvPr>
          <p:cNvSpPr txBox="1"/>
          <p:nvPr/>
        </p:nvSpPr>
        <p:spPr>
          <a:xfrm>
            <a:off x="6564086" y="6132575"/>
            <a:ext cx="5421087" cy="43088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FF0000"/>
                </a:solidFill>
                <a:effectLst/>
                <a:uLnTx/>
                <a:uFillTx/>
                <a:latin typeface="Calibri" panose="020F0502020204030204"/>
                <a:ea typeface="+mn-ea"/>
                <a:cs typeface="+mn-cs"/>
              </a:rPr>
              <a:t>* Libraries are not set up in the code, they have a special tab in the WOKWI UI.  See the file libraries.txt in GitHub</a:t>
            </a:r>
          </a:p>
        </p:txBody>
      </p:sp>
    </p:spTree>
    <p:extLst>
      <p:ext uri="{BB962C8B-B14F-4D97-AF65-F5344CB8AC3E}">
        <p14:creationId xmlns:p14="http://schemas.microsoft.com/office/powerpoint/2010/main" val="29029131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2609869-9E80-471B-A487-A53288E0E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D4816DFD-C4B4-4B75-914C-70EC748D6692}"/>
              </a:ext>
            </a:extLst>
          </p:cNvPr>
          <p:cNvSpPr>
            <a:spLocks noGrp="1"/>
          </p:cNvSpPr>
          <p:nvPr>
            <p:ph type="body" sz="half" idx="2"/>
          </p:nvPr>
        </p:nvSpPr>
        <p:spPr>
          <a:xfrm>
            <a:off x="457200" y="2035401"/>
            <a:ext cx="3318220" cy="3535083"/>
          </a:xfrm>
        </p:spPr>
        <p:txBody>
          <a:bodyPr vert="horz" lIns="91440" tIns="45720" rIns="91440" bIns="45720" rtlCol="0" anchor="t">
            <a:noAutofit/>
          </a:bodyPr>
          <a:lstStyle/>
          <a:p>
            <a:pPr lvl="0"/>
            <a:r>
              <a:rPr lang="en-US" sz="2000" dirty="0"/>
              <a:t>       Includes:</a:t>
            </a:r>
          </a:p>
          <a:p>
            <a:pPr marL="285750" lvl="0" indent="-228600">
              <a:buFont typeface="Arial" panose="020B0604020202020204" pitchFamily="34" charset="0"/>
              <a:buChar char="•"/>
            </a:pPr>
            <a:r>
              <a:rPr lang="en-US" sz="2000" dirty="0"/>
              <a:t>ESP 32 Board</a:t>
            </a:r>
          </a:p>
          <a:p>
            <a:pPr marL="285750" indent="-228600">
              <a:buFont typeface="Arial" panose="020B0604020202020204" pitchFamily="34" charset="0"/>
              <a:buChar char="•"/>
            </a:pPr>
            <a:r>
              <a:rPr lang="en-US" sz="2000" dirty="0"/>
              <a:t>Colored LEDs: Red, Yellow and Green (two sets of wires)</a:t>
            </a:r>
          </a:p>
          <a:p>
            <a:pPr marL="285750" indent="-228600">
              <a:buFont typeface="Arial" panose="020B0604020202020204" pitchFamily="34" charset="0"/>
              <a:buChar char="•"/>
            </a:pPr>
            <a:r>
              <a:rPr lang="en-US" sz="2000" dirty="0"/>
              <a:t>One Blue LED – Emergency Light</a:t>
            </a:r>
          </a:p>
          <a:p>
            <a:pPr marL="285750" lvl="0" indent="-228600">
              <a:buFont typeface="Arial" panose="020B0604020202020204" pitchFamily="34" charset="0"/>
              <a:buChar char="•"/>
            </a:pPr>
            <a:r>
              <a:rPr lang="en-US" sz="2000" dirty="0"/>
              <a:t>Push Button</a:t>
            </a:r>
          </a:p>
          <a:p>
            <a:pPr marL="285750" indent="-228600">
              <a:buFont typeface="Arial" panose="020B0604020202020204" pitchFamily="34" charset="0"/>
              <a:buChar char="•"/>
            </a:pPr>
            <a:r>
              <a:rPr lang="en-US" sz="2000" dirty="0"/>
              <a:t>LCD Unit </a:t>
            </a:r>
          </a:p>
          <a:p>
            <a:pPr marL="285750" indent="-228600">
              <a:buFont typeface="Arial" panose="020B0604020202020204" pitchFamily="34" charset="0"/>
              <a:buChar char="•"/>
            </a:pPr>
            <a:r>
              <a:rPr lang="en-US" sz="2000" dirty="0"/>
              <a:t>Buzzer</a:t>
            </a:r>
          </a:p>
          <a:p>
            <a:pPr marL="285750" indent="-228600">
              <a:buFont typeface="Arial" panose="020B0604020202020204" pitchFamily="34" charset="0"/>
              <a:buChar char="•"/>
            </a:pPr>
            <a:r>
              <a:rPr lang="en-US" sz="2000" dirty="0"/>
              <a:t>Additional Wiring</a:t>
            </a:r>
          </a:p>
          <a:p>
            <a:pPr marL="285750" lvl="0" indent="-228600">
              <a:buFont typeface="Arial" panose="020B0604020202020204" pitchFamily="34" charset="0"/>
              <a:buChar char="•"/>
            </a:pPr>
            <a:r>
              <a:rPr lang="en-US" sz="2000" dirty="0"/>
              <a:t>Breadboard</a:t>
            </a:r>
          </a:p>
        </p:txBody>
      </p:sp>
      <p:sp>
        <p:nvSpPr>
          <p:cNvPr id="12" name="Rectangle 11">
            <a:extLst>
              <a:ext uri="{FF2B5EF4-FFF2-40B4-BE49-F238E27FC236}">
                <a16:creationId xmlns:a16="http://schemas.microsoft.com/office/drawing/2014/main" id="{7004738A-9D34-43E8-97D2-CA0EED4F8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5"/>
            <a:ext cx="4092521"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8B8D07F-F13E-443E-BA68-2D26672D76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
            <a:ext cx="4092521" cy="6400369"/>
          </a:xfrm>
          <a:prstGeom prst="rect">
            <a:avLst/>
          </a:prstGeom>
          <a:gradFill>
            <a:gsLst>
              <a:gs pos="31000">
                <a:schemeClr val="accent1">
                  <a:lumMod val="50000"/>
                  <a:alpha val="0"/>
                </a:schemeClr>
              </a:gs>
              <a:gs pos="100000">
                <a:schemeClr val="accent1">
                  <a:lumMod val="50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2813A4FA-24A5-41ED-A534-3807D1B2F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2"/>
            <a:ext cx="4068667" cy="6400389"/>
          </a:xfrm>
          <a:prstGeom prst="rect">
            <a:avLst/>
          </a:prstGeom>
          <a:gradFill>
            <a:gsLst>
              <a:gs pos="0">
                <a:schemeClr val="accent1">
                  <a:alpha val="0"/>
                </a:schemeClr>
              </a:gs>
              <a:gs pos="72000">
                <a:srgbClr val="000000">
                  <a:alpha val="21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C3944F27-CA70-4E84-A51A-E6BF89558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10"/>
            <a:ext cx="3611467" cy="6857997"/>
          </a:xfrm>
          <a:prstGeom prst="rect">
            <a:avLst/>
          </a:prstGeom>
          <a:gradFill>
            <a:gsLst>
              <a:gs pos="0">
                <a:schemeClr val="accent1">
                  <a:alpha val="0"/>
                </a:schemeClr>
              </a:gs>
              <a:gs pos="93000">
                <a:srgbClr val="000000">
                  <a:alpha val="29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911F4785-B1AA-24FB-B972-6900CF73B19E}"/>
              </a:ext>
            </a:extLst>
          </p:cNvPr>
          <p:cNvPicPr>
            <a:picLocks noChangeAspect="1"/>
          </p:cNvPicPr>
          <p:nvPr/>
        </p:nvPicPr>
        <p:blipFill>
          <a:blip r:embed="rId2"/>
          <a:stretch>
            <a:fillRect/>
          </a:stretch>
        </p:blipFill>
        <p:spPr>
          <a:xfrm>
            <a:off x="4232620" y="1219203"/>
            <a:ext cx="7571764" cy="4183398"/>
          </a:xfrm>
          <a:prstGeom prst="rect">
            <a:avLst/>
          </a:prstGeom>
        </p:spPr>
      </p:pic>
      <p:sp>
        <p:nvSpPr>
          <p:cNvPr id="7" name="Title 1">
            <a:extLst>
              <a:ext uri="{FF2B5EF4-FFF2-40B4-BE49-F238E27FC236}">
                <a16:creationId xmlns:a16="http://schemas.microsoft.com/office/drawing/2014/main" id="{07C68B91-266D-D34A-59B6-9492D009DD43}"/>
              </a:ext>
            </a:extLst>
          </p:cNvPr>
          <p:cNvSpPr>
            <a:spLocks noGrp="1"/>
          </p:cNvSpPr>
          <p:nvPr>
            <p:ph type="title"/>
          </p:nvPr>
        </p:nvSpPr>
        <p:spPr>
          <a:xfrm>
            <a:off x="457200" y="534680"/>
            <a:ext cx="2932270" cy="684523"/>
          </a:xfrm>
        </p:spPr>
        <p:txBody>
          <a:bodyPr vert="horz" lIns="91440" tIns="45720" rIns="91440" bIns="45720" rtlCol="0" anchor="b">
            <a:normAutofit fontScale="90000"/>
          </a:bodyPr>
          <a:lstStyle/>
          <a:p>
            <a:r>
              <a:rPr lang="en-US" sz="2200" kern="1200" dirty="0">
                <a:solidFill>
                  <a:schemeClr val="tx1"/>
                </a:solidFill>
                <a:latin typeface="+mj-lt"/>
                <a:ea typeface="+mj-ea"/>
                <a:cs typeface="+mj-cs"/>
              </a:rPr>
              <a:t>Picture of final circuit with working LEDs and LCD display</a:t>
            </a:r>
          </a:p>
        </p:txBody>
      </p:sp>
    </p:spTree>
    <p:extLst>
      <p:ext uri="{BB962C8B-B14F-4D97-AF65-F5344CB8AC3E}">
        <p14:creationId xmlns:p14="http://schemas.microsoft.com/office/powerpoint/2010/main" val="24681428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2570DED-E942-4274-A5C5-61D0403EDC64}"/>
              </a:ext>
            </a:extLst>
          </p:cNvPr>
          <p:cNvSpPr>
            <a:spLocks noGrp="1"/>
          </p:cNvSpPr>
          <p:nvPr>
            <p:ph type="title"/>
          </p:nvPr>
        </p:nvSpPr>
        <p:spPr>
          <a:xfrm>
            <a:off x="823442" y="921715"/>
            <a:ext cx="5163022" cy="2635993"/>
          </a:xfrm>
        </p:spPr>
        <p:txBody>
          <a:bodyPr vert="horz" lIns="91440" tIns="45720" rIns="91440" bIns="45720" rtlCol="0" anchor="b">
            <a:normAutofit/>
          </a:bodyPr>
          <a:lstStyle/>
          <a:p>
            <a:r>
              <a:rPr lang="en-US" sz="4800" dirty="0"/>
              <a:t>ESP32 Final and complete implementation</a:t>
            </a:r>
            <a:endParaRPr lang="en-US" sz="4800" kern="1200" dirty="0">
              <a:solidFill>
                <a:schemeClr val="tx1"/>
              </a:solidFill>
              <a:latin typeface="+mj-lt"/>
              <a:ea typeface="+mj-ea"/>
              <a:cs typeface="+mj-cs"/>
            </a:endParaRPr>
          </a:p>
        </p:txBody>
      </p:sp>
      <p:sp>
        <p:nvSpPr>
          <p:cNvPr id="12" name="Rectangle 11">
            <a:extLst>
              <a:ext uri="{FF2B5EF4-FFF2-40B4-BE49-F238E27FC236}">
                <a16:creationId xmlns:a16="http://schemas.microsoft.com/office/drawing/2014/main" id="{BC05CA36-AD6A-4ABF-9A05-52E5A143D2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4022214"/>
            <a:ext cx="12192000" cy="2835786"/>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4331EE8-85A4-4588-8D9E-70E534D477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4022220"/>
            <a:ext cx="8153398" cy="2835780"/>
          </a:xfrm>
          <a:prstGeom prst="rect">
            <a:avLst/>
          </a:prstGeom>
          <a:gradFill>
            <a:gsLst>
              <a:gs pos="0">
                <a:srgbClr val="000000">
                  <a:alpha val="63000"/>
                </a:srgbClr>
              </a:gs>
              <a:gs pos="100000">
                <a:schemeClr val="accent1">
                  <a:lumMod val="75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9D6C862-61CC-4B46-8080-96583D653B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4022219"/>
            <a:ext cx="12253472" cy="2835781"/>
          </a:xfrm>
          <a:prstGeom prst="rect">
            <a:avLst/>
          </a:prstGeom>
          <a:gradFill>
            <a:gsLst>
              <a:gs pos="39000">
                <a:schemeClr val="accent1">
                  <a:lumMod val="50000"/>
                  <a:alpha val="0"/>
                </a:schemeClr>
              </a:gs>
              <a:gs pos="100000">
                <a:srgbClr val="000000">
                  <a:alpha val="72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Placeholder 3">
            <a:extLst>
              <a:ext uri="{FF2B5EF4-FFF2-40B4-BE49-F238E27FC236}">
                <a16:creationId xmlns:a16="http://schemas.microsoft.com/office/drawing/2014/main" id="{D4816DFD-C4B4-4B75-914C-70EC748D6692}"/>
              </a:ext>
            </a:extLst>
          </p:cNvPr>
          <p:cNvSpPr>
            <a:spLocks noGrp="1"/>
          </p:cNvSpPr>
          <p:nvPr>
            <p:ph type="body" sz="half" idx="2"/>
          </p:nvPr>
        </p:nvSpPr>
        <p:spPr>
          <a:xfrm>
            <a:off x="823442" y="4541263"/>
            <a:ext cx="4662957" cy="1395022"/>
          </a:xfrm>
        </p:spPr>
        <p:txBody>
          <a:bodyPr vert="horz" lIns="91440" tIns="45720" rIns="91440" bIns="45720" rtlCol="0" anchor="t">
            <a:normAutofit fontScale="92500"/>
          </a:bodyPr>
          <a:lstStyle/>
          <a:p>
            <a:r>
              <a:rPr lang="en-US" sz="2400" dirty="0">
                <a:solidFill>
                  <a:srgbClr val="FFFFFF"/>
                </a:solidFill>
              </a:rPr>
              <a:t>Screenshot of code in the Code Editor showing additional code to complete out the project and include remote application for IoT interactivity</a:t>
            </a:r>
            <a:endParaRPr lang="en-US" sz="2400" b="1" dirty="0">
              <a:solidFill>
                <a:srgbClr val="FFFFFF"/>
              </a:solidFill>
            </a:endParaRPr>
          </a:p>
        </p:txBody>
      </p:sp>
      <p:pic>
        <p:nvPicPr>
          <p:cNvPr id="5" name="Picture 4">
            <a:extLst>
              <a:ext uri="{FF2B5EF4-FFF2-40B4-BE49-F238E27FC236}">
                <a16:creationId xmlns:a16="http://schemas.microsoft.com/office/drawing/2014/main" id="{27C642B5-173A-9DAD-D8F5-38057B286B0D}"/>
              </a:ext>
            </a:extLst>
          </p:cNvPr>
          <p:cNvPicPr>
            <a:picLocks noChangeAspect="1"/>
          </p:cNvPicPr>
          <p:nvPr/>
        </p:nvPicPr>
        <p:blipFill>
          <a:blip r:embed="rId2"/>
          <a:stretch>
            <a:fillRect/>
          </a:stretch>
        </p:blipFill>
        <p:spPr>
          <a:xfrm>
            <a:off x="6573907" y="1103800"/>
            <a:ext cx="5163022" cy="4272400"/>
          </a:xfrm>
          <a:prstGeom prst="rect">
            <a:avLst/>
          </a:prstGeom>
        </p:spPr>
      </p:pic>
      <p:sp>
        <p:nvSpPr>
          <p:cNvPr id="18" name="Rectangle 17">
            <a:extLst>
              <a:ext uri="{FF2B5EF4-FFF2-40B4-BE49-F238E27FC236}">
                <a16:creationId xmlns:a16="http://schemas.microsoft.com/office/drawing/2014/main" id="{E37EECFC-A684-4391-AE85-4CDAF5565F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0797"/>
            <a:ext cx="12191998" cy="457203"/>
          </a:xfrm>
          <a:prstGeom prst="rect">
            <a:avLst/>
          </a:prstGeom>
          <a:gradFill>
            <a:gsLst>
              <a:gs pos="0">
                <a:srgbClr val="000000">
                  <a:alpha val="43000"/>
                </a:srgbClr>
              </a:gs>
              <a:gs pos="79000">
                <a:schemeClr val="accent1">
                  <a:lumMod val="75000"/>
                  <a:alpha val="2200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687567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A33739E3-2922-4229-841B-33CE71C675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200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D4816DFD-C4B4-4B75-914C-70EC748D6692}"/>
              </a:ext>
            </a:extLst>
          </p:cNvPr>
          <p:cNvSpPr>
            <a:spLocks noGrp="1"/>
          </p:cNvSpPr>
          <p:nvPr>
            <p:ph type="body" sz="half" idx="2"/>
          </p:nvPr>
        </p:nvSpPr>
        <p:spPr>
          <a:xfrm>
            <a:off x="457200" y="4280263"/>
            <a:ext cx="4408228" cy="1192815"/>
          </a:xfrm>
        </p:spPr>
        <p:txBody>
          <a:bodyPr vert="horz" lIns="91440" tIns="45720" rIns="91440" bIns="45720" rtlCol="0" anchor="b">
            <a:normAutofit fontScale="92500" lnSpcReduction="10000"/>
          </a:bodyPr>
          <a:lstStyle/>
          <a:p>
            <a:r>
              <a:rPr lang="en-US" sz="2400" dirty="0"/>
              <a:t>Screenshot of output in Serial Monitor showing the implemented Emergency functionality via remote application</a:t>
            </a:r>
            <a:endParaRPr lang="en-US" sz="2400" b="1" dirty="0"/>
          </a:p>
        </p:txBody>
      </p:sp>
      <p:sp>
        <p:nvSpPr>
          <p:cNvPr id="17" name="Rectangle 16">
            <a:extLst>
              <a:ext uri="{FF2B5EF4-FFF2-40B4-BE49-F238E27FC236}">
                <a16:creationId xmlns:a16="http://schemas.microsoft.com/office/drawing/2014/main" id="{C4C9F2B0-1044-46EB-8AEB-C3BFFDE6C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96000" y="-3"/>
            <a:ext cx="6096000" cy="6858000"/>
          </a:xfrm>
          <a:prstGeom prst="rect">
            <a:avLst/>
          </a:prstGeom>
          <a:gradFill>
            <a:gsLst>
              <a:gs pos="26000">
                <a:srgbClr val="000000"/>
              </a:gs>
              <a:gs pos="100000">
                <a:schemeClr val="accent1"/>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D28B54C3-B57B-472A-B96E-1FCB67093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95999" y="-3"/>
            <a:ext cx="6095999" cy="6408536"/>
          </a:xfrm>
          <a:prstGeom prst="rect">
            <a:avLst/>
          </a:prstGeom>
          <a:gradFill>
            <a:gsLst>
              <a:gs pos="0">
                <a:schemeClr val="accent1">
                  <a:lumMod val="75000"/>
                  <a:alpha val="56000"/>
                </a:schemeClr>
              </a:gs>
              <a:gs pos="100000">
                <a:srgbClr val="000000">
                  <a:alpha val="52000"/>
                </a:srgb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7DB3C429-F8DA-49B9-AF84-21996FCF7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862482" y="1528481"/>
            <a:ext cx="6858002" cy="3801035"/>
          </a:xfrm>
          <a:prstGeom prst="rect">
            <a:avLst/>
          </a:prstGeom>
          <a:gradFill>
            <a:gsLst>
              <a:gs pos="0">
                <a:srgbClr val="000000">
                  <a:alpha val="34000"/>
                </a:srgbClr>
              </a:gs>
              <a:gs pos="96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055C7BA-EB54-0109-3555-C2667A95A1AD}"/>
              </a:ext>
            </a:extLst>
          </p:cNvPr>
          <p:cNvPicPr>
            <a:picLocks noChangeAspect="1"/>
          </p:cNvPicPr>
          <p:nvPr/>
        </p:nvPicPr>
        <p:blipFill>
          <a:blip r:embed="rId2"/>
          <a:stretch>
            <a:fillRect/>
          </a:stretch>
        </p:blipFill>
        <p:spPr>
          <a:xfrm>
            <a:off x="5322630" y="709385"/>
            <a:ext cx="6010195" cy="5439224"/>
          </a:xfrm>
          <a:prstGeom prst="rect">
            <a:avLst/>
          </a:prstGeom>
        </p:spPr>
      </p:pic>
      <p:sp>
        <p:nvSpPr>
          <p:cNvPr id="6" name="Title 1">
            <a:extLst>
              <a:ext uri="{FF2B5EF4-FFF2-40B4-BE49-F238E27FC236}">
                <a16:creationId xmlns:a16="http://schemas.microsoft.com/office/drawing/2014/main" id="{E2D286F0-9435-CDD9-E14F-F2D803EEBCC5}"/>
              </a:ext>
            </a:extLst>
          </p:cNvPr>
          <p:cNvSpPr>
            <a:spLocks noGrp="1"/>
          </p:cNvSpPr>
          <p:nvPr>
            <p:ph type="title"/>
          </p:nvPr>
        </p:nvSpPr>
        <p:spPr>
          <a:xfrm>
            <a:off x="457200" y="534680"/>
            <a:ext cx="2932270" cy="684523"/>
          </a:xfrm>
        </p:spPr>
        <p:txBody>
          <a:bodyPr vert="horz" lIns="91440" tIns="45720" rIns="91440" bIns="45720" rtlCol="0" anchor="b">
            <a:normAutofit fontScale="90000"/>
          </a:bodyPr>
          <a:lstStyle/>
          <a:p>
            <a:r>
              <a:rPr lang="en-US" sz="2200" kern="1200" dirty="0">
                <a:solidFill>
                  <a:schemeClr val="tx1"/>
                </a:solidFill>
                <a:latin typeface="+mj-lt"/>
                <a:ea typeface="+mj-ea"/>
                <a:cs typeface="+mj-cs"/>
              </a:rPr>
              <a:t>Screenshot of Serial Monitor </a:t>
            </a:r>
            <a:br>
              <a:rPr lang="en-US" sz="2200" kern="1200" dirty="0">
                <a:solidFill>
                  <a:schemeClr val="tx1"/>
                </a:solidFill>
                <a:latin typeface="+mj-lt"/>
                <a:ea typeface="+mj-ea"/>
                <a:cs typeface="+mj-cs"/>
              </a:rPr>
            </a:br>
            <a:r>
              <a:rPr lang="en-US" sz="2200" kern="1200" dirty="0">
                <a:solidFill>
                  <a:schemeClr val="tx1"/>
                </a:solidFill>
                <a:latin typeface="+mj-lt"/>
                <a:ea typeface="+mj-ea"/>
                <a:cs typeface="+mj-cs"/>
              </a:rPr>
              <a:t>	(Testing)</a:t>
            </a:r>
          </a:p>
        </p:txBody>
      </p:sp>
    </p:spTree>
    <p:extLst>
      <p:ext uri="{BB962C8B-B14F-4D97-AF65-F5344CB8AC3E}">
        <p14:creationId xmlns:p14="http://schemas.microsoft.com/office/powerpoint/2010/main" val="11918800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8DEC7C7-19F6-EBDD-7199-AA65996A4494}"/>
            </a:ext>
          </a:extLst>
        </p:cNvPr>
        <p:cNvGrpSpPr/>
        <p:nvPr/>
      </p:nvGrpSpPr>
      <p:grpSpPr>
        <a:xfrm>
          <a:off x="0" y="0"/>
          <a:ext cx="0" cy="0"/>
          <a:chOff x="0" y="0"/>
          <a:chExt cx="0" cy="0"/>
        </a:xfrm>
      </p:grpSpPr>
      <p:sp useBgFill="1">
        <p:nvSpPr>
          <p:cNvPr id="70" name="Rectangle 69">
            <a:extLst>
              <a:ext uri="{FF2B5EF4-FFF2-40B4-BE49-F238E27FC236}">
                <a16:creationId xmlns:a16="http://schemas.microsoft.com/office/drawing/2014/main" id="{E02239D2-A05D-4A1C-9F06-FBA7FC730E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AE24CB-0321-DA35-4168-1B891CE2F814}"/>
              </a:ext>
            </a:extLst>
          </p:cNvPr>
          <p:cNvSpPr>
            <a:spLocks noGrp="1"/>
          </p:cNvSpPr>
          <p:nvPr>
            <p:ph type="title"/>
          </p:nvPr>
        </p:nvSpPr>
        <p:spPr>
          <a:xfrm>
            <a:off x="2019300" y="538956"/>
            <a:ext cx="8985250" cy="1118394"/>
          </a:xfrm>
        </p:spPr>
        <p:txBody>
          <a:bodyPr anchor="t">
            <a:normAutofit/>
          </a:bodyPr>
          <a:lstStyle/>
          <a:p>
            <a:r>
              <a:rPr lang="en-US" sz="4000"/>
              <a:t>Challenges</a:t>
            </a:r>
          </a:p>
        </p:txBody>
      </p:sp>
      <p:pic>
        <p:nvPicPr>
          <p:cNvPr id="65" name="Graphic 64" descr="Processor">
            <a:extLst>
              <a:ext uri="{FF2B5EF4-FFF2-40B4-BE49-F238E27FC236}">
                <a16:creationId xmlns:a16="http://schemas.microsoft.com/office/drawing/2014/main" id="{C601DB24-1EA4-A417-6080-81F801EC9A3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04900" y="538956"/>
            <a:ext cx="749300" cy="749300"/>
          </a:xfrm>
          <a:prstGeom prst="rect">
            <a:avLst/>
          </a:prstGeom>
        </p:spPr>
      </p:pic>
      <p:sp>
        <p:nvSpPr>
          <p:cNvPr id="3" name="Content Placeholder 2">
            <a:extLst>
              <a:ext uri="{FF2B5EF4-FFF2-40B4-BE49-F238E27FC236}">
                <a16:creationId xmlns:a16="http://schemas.microsoft.com/office/drawing/2014/main" id="{C64E8B9F-AEC5-CA79-E6DF-2B2267566A9A}"/>
              </a:ext>
            </a:extLst>
          </p:cNvPr>
          <p:cNvSpPr>
            <a:spLocks noGrp="1"/>
          </p:cNvSpPr>
          <p:nvPr>
            <p:ph idx="1"/>
          </p:nvPr>
        </p:nvSpPr>
        <p:spPr>
          <a:xfrm>
            <a:off x="1009650" y="1847849"/>
            <a:ext cx="9994900" cy="4254501"/>
          </a:xfrm>
        </p:spPr>
        <p:txBody>
          <a:bodyPr>
            <a:normAutofit/>
          </a:bodyPr>
          <a:lstStyle/>
          <a:p>
            <a:r>
              <a:rPr lang="en-US" sz="1900"/>
              <a:t>My background in electronics is not very robust.  I’ve learned enough to get an A+ certification and work on computers over the years, but I’ve never really understood exactly how power works on a closed circuit.  This took me quite a bit of time to study as I kept leaping from electronics subject to electronics subject as I became more interested along the way.</a:t>
            </a:r>
          </a:p>
          <a:p>
            <a:r>
              <a:rPr lang="en-US" sz="1900"/>
              <a:t>Learning to use the website </a:t>
            </a:r>
            <a:r>
              <a:rPr lang="en-US" sz="1900">
                <a:hlinkClick r:id="rId4"/>
              </a:rPr>
              <a:t>WOKWI</a:t>
            </a:r>
            <a:r>
              <a:rPr lang="en-US" sz="1900"/>
              <a:t> was a learning curve.  It seems they’ve added some pay gaps in since prior instructional videos were produced.  After getting familiar with the platform, it ended up becoming much easier.</a:t>
            </a:r>
          </a:p>
          <a:p>
            <a:r>
              <a:rPr lang="en-US" sz="1900"/>
              <a:t>My primary OS at home is Linux, there are some compatibility issues around using Linux and all the course tools.  Especially around uploading deliverables.  I ended up installing Oracle VirtualBox with a copy of Windows 11 Home that came with the laptop specifically to work with PowerPoint files and submit assignments.</a:t>
            </a:r>
          </a:p>
          <a:p>
            <a:r>
              <a:rPr lang="en-US" sz="1900"/>
              <a:t>For this assignment, WiX is a very difficult platform to get things exactly the way you want.  I learned that in a previous course.  This time I opted to use my existing GitHub profile with custom domain name.</a:t>
            </a:r>
          </a:p>
        </p:txBody>
      </p:sp>
    </p:spTree>
    <p:extLst>
      <p:ext uri="{BB962C8B-B14F-4D97-AF65-F5344CB8AC3E}">
        <p14:creationId xmlns:p14="http://schemas.microsoft.com/office/powerpoint/2010/main" val="16540320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24C9678-A2FD-FAE2-368B-622C0195F06E}"/>
            </a:ext>
          </a:extLst>
        </p:cNvPr>
        <p:cNvGrpSpPr/>
        <p:nvPr/>
      </p:nvGrpSpPr>
      <p:grpSpPr>
        <a:xfrm>
          <a:off x="0" y="0"/>
          <a:ext cx="0" cy="0"/>
          <a:chOff x="0" y="0"/>
          <a:chExt cx="0" cy="0"/>
        </a:xfrm>
      </p:grpSpPr>
      <p:sp useBgFill="1">
        <p:nvSpPr>
          <p:cNvPr id="70" name="Rectangle 69">
            <a:extLst>
              <a:ext uri="{FF2B5EF4-FFF2-40B4-BE49-F238E27FC236}">
                <a16:creationId xmlns:a16="http://schemas.microsoft.com/office/drawing/2014/main" id="{E02239D2-A05D-4A1C-9F06-FBA7FC730E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C15C28-6473-9582-C436-49D8CF6A1197}"/>
              </a:ext>
            </a:extLst>
          </p:cNvPr>
          <p:cNvSpPr>
            <a:spLocks noGrp="1"/>
          </p:cNvSpPr>
          <p:nvPr>
            <p:ph type="title"/>
          </p:nvPr>
        </p:nvSpPr>
        <p:spPr>
          <a:xfrm>
            <a:off x="2019300" y="538956"/>
            <a:ext cx="8985250" cy="1118394"/>
          </a:xfrm>
        </p:spPr>
        <p:txBody>
          <a:bodyPr anchor="t">
            <a:normAutofit/>
          </a:bodyPr>
          <a:lstStyle/>
          <a:p>
            <a:r>
              <a:rPr lang="en-US" sz="4000"/>
              <a:t>Career Skills</a:t>
            </a:r>
          </a:p>
        </p:txBody>
      </p:sp>
      <p:pic>
        <p:nvPicPr>
          <p:cNvPr id="65" name="Graphic 64" descr="Processor">
            <a:extLst>
              <a:ext uri="{FF2B5EF4-FFF2-40B4-BE49-F238E27FC236}">
                <a16:creationId xmlns:a16="http://schemas.microsoft.com/office/drawing/2014/main" id="{E9A91FCB-3E75-C72C-CEB7-7B741FBC007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04900" y="538956"/>
            <a:ext cx="749300" cy="749300"/>
          </a:xfrm>
          <a:prstGeom prst="rect">
            <a:avLst/>
          </a:prstGeom>
        </p:spPr>
      </p:pic>
      <p:sp>
        <p:nvSpPr>
          <p:cNvPr id="3" name="Content Placeholder 2">
            <a:extLst>
              <a:ext uri="{FF2B5EF4-FFF2-40B4-BE49-F238E27FC236}">
                <a16:creationId xmlns:a16="http://schemas.microsoft.com/office/drawing/2014/main" id="{DA8BFCE4-1DCD-6D54-116E-558FC875D9EF}"/>
              </a:ext>
            </a:extLst>
          </p:cNvPr>
          <p:cNvSpPr>
            <a:spLocks noGrp="1"/>
          </p:cNvSpPr>
          <p:nvPr>
            <p:ph idx="1"/>
          </p:nvPr>
        </p:nvSpPr>
        <p:spPr>
          <a:xfrm>
            <a:off x="1009649" y="1847849"/>
            <a:ext cx="10474779" cy="4748894"/>
          </a:xfrm>
        </p:spPr>
        <p:txBody>
          <a:bodyPr>
            <a:normAutofit lnSpcReduction="10000"/>
          </a:bodyPr>
          <a:lstStyle/>
          <a:p>
            <a:r>
              <a:rPr lang="en-US" sz="2000" dirty="0"/>
              <a:t>This project reinforced the need to break down projects into approachable chunks of deliverables.  While not the Agile method, this is a very important skill to have and work towards mastering no matter what field you work in</a:t>
            </a:r>
          </a:p>
          <a:p>
            <a:r>
              <a:rPr lang="en-US" sz="2000" dirty="0"/>
              <a:t>I’m lucky enough to have had a very long career in Business Intelligence, Management Analytics, and have seen the many changes in data platforms and warehousing philosophies over the years.  This course was eye-opening on how much IoT is changing the way businesses get data and the importance of being able to make decisions on data that is constantly changing. This is a very large part of what I manage in my career.  We are so often creating data-marts and aggregated datasets in the cloud that we lose sight of the data sources that constantly supply live data for consumption.  We need to do a better job adapting to these changes to stay relevant with the changes that IoT is bringing.</a:t>
            </a:r>
          </a:p>
          <a:p>
            <a:r>
              <a:rPr lang="en-US" sz="2000" dirty="0"/>
              <a:t>Presentation building is ALWAYS a good skill to hone.  As my career advanced, I found myself moving into more of a role as a teacher/mentor and consistently pitching ideas or recommendations to senior leadership.</a:t>
            </a:r>
          </a:p>
          <a:p>
            <a:r>
              <a:rPr lang="en-US" sz="2000" dirty="0"/>
              <a:t>After over 25 years working with data analytics, warehousing, and management I find myself becoming much more interested in IoT.  The various topics that we covered were a great follow-up to my previous IoT coursework and I may just be looking to change career direction soon.</a:t>
            </a:r>
          </a:p>
        </p:txBody>
      </p:sp>
    </p:spTree>
    <p:extLst>
      <p:ext uri="{BB962C8B-B14F-4D97-AF65-F5344CB8AC3E}">
        <p14:creationId xmlns:p14="http://schemas.microsoft.com/office/powerpoint/2010/main" val="22800290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2CF2E3-4A1C-0404-A0CE-9486D7194BC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7AE6827-A454-0588-B21B-C5BC1C16483D}"/>
              </a:ext>
            </a:extLst>
          </p:cNvPr>
          <p:cNvSpPr>
            <a:spLocks noGrp="1"/>
          </p:cNvSpPr>
          <p:nvPr>
            <p:ph type="title"/>
          </p:nvPr>
        </p:nvSpPr>
        <p:spPr>
          <a:xfrm>
            <a:off x="804672" y="802955"/>
            <a:ext cx="4977976" cy="1454051"/>
          </a:xfrm>
        </p:spPr>
        <p:txBody>
          <a:bodyPr>
            <a:normAutofit/>
          </a:bodyPr>
          <a:lstStyle/>
          <a:p>
            <a:r>
              <a:rPr lang="en-US" sz="3600" dirty="0">
                <a:solidFill>
                  <a:schemeClr val="tx2"/>
                </a:solidFill>
              </a:rPr>
              <a:t>Conclusion</a:t>
            </a:r>
          </a:p>
        </p:txBody>
      </p:sp>
      <p:sp>
        <p:nvSpPr>
          <p:cNvPr id="3" name="Content Placeholder 2">
            <a:extLst>
              <a:ext uri="{FF2B5EF4-FFF2-40B4-BE49-F238E27FC236}">
                <a16:creationId xmlns:a16="http://schemas.microsoft.com/office/drawing/2014/main" id="{2E94EBEF-9EA6-1358-0431-C769781B6FF9}"/>
              </a:ext>
            </a:extLst>
          </p:cNvPr>
          <p:cNvSpPr>
            <a:spLocks noGrp="1"/>
          </p:cNvSpPr>
          <p:nvPr>
            <p:ph idx="1"/>
          </p:nvPr>
        </p:nvSpPr>
        <p:spPr>
          <a:xfrm>
            <a:off x="804671" y="2155372"/>
            <a:ext cx="6020672" cy="4626428"/>
          </a:xfrm>
        </p:spPr>
        <p:txBody>
          <a:bodyPr anchor="ctr">
            <a:normAutofit lnSpcReduction="10000"/>
          </a:bodyPr>
          <a:lstStyle/>
          <a:p>
            <a:pPr marL="0" indent="0">
              <a:buNone/>
            </a:pPr>
            <a:r>
              <a:rPr lang="en-US" sz="1500" dirty="0">
                <a:solidFill>
                  <a:schemeClr val="tx2"/>
                </a:solidFill>
              </a:rPr>
              <a:t>In closing, I’m very appreciate of Dr. Tilghman and the way she has structured this coursework as well as the feedback she provided along the way.  I am excited to continue learning about IoT, the cloud, and whatever else my courses throw at me.  </a:t>
            </a:r>
          </a:p>
          <a:p>
            <a:pPr marL="0" indent="0">
              <a:buNone/>
            </a:pPr>
            <a:r>
              <a:rPr lang="en-US" sz="1500" dirty="0">
                <a:solidFill>
                  <a:schemeClr val="tx2"/>
                </a:solidFill>
              </a:rPr>
              <a:t>This course included a melting-pot of topics including multiple areas of electronics, virtual project tools, Arduino C++, IoT fundamentals, project design/implementation, team learning, and many best practices along the way.  I’m looking forward to some self-study and Arduino project implementations over the summer, there may even be some business ideas floating around as well!  </a:t>
            </a:r>
          </a:p>
          <a:p>
            <a:pPr marL="0" indent="0">
              <a:buNone/>
            </a:pPr>
            <a:r>
              <a:rPr lang="en-US" sz="1500" dirty="0">
                <a:solidFill>
                  <a:schemeClr val="tx2"/>
                </a:solidFill>
              </a:rPr>
              <a:t>My hope is that anyone who comes across the project really takes the time to look at the materials and think deeply about just what IoT can accomplish for not only self gratification but publish service as well.  There is quite the opportunity here to do some significant good for the community.  All you need is an open mind, careful consideration, and lots of support and feedback.</a:t>
            </a:r>
          </a:p>
          <a:p>
            <a:pPr marL="0" indent="0">
              <a:buNone/>
            </a:pPr>
            <a:r>
              <a:rPr lang="en-US" sz="1500" dirty="0">
                <a:solidFill>
                  <a:schemeClr val="tx2"/>
                </a:solidFill>
              </a:rPr>
              <a:t>Thank you for taking the time to relive this journey with me.  Please feel free to reach out to me at </a:t>
            </a:r>
            <a:r>
              <a:rPr lang="en-US" sz="1500" dirty="0">
                <a:solidFill>
                  <a:schemeClr val="tx2"/>
                </a:solidFill>
                <a:hlinkClick r:id="rId2"/>
              </a:rPr>
              <a:t>joseph.lane@outlook.com</a:t>
            </a:r>
            <a:r>
              <a:rPr lang="en-US" sz="1500" dirty="0">
                <a:solidFill>
                  <a:schemeClr val="tx2"/>
                </a:solidFill>
              </a:rPr>
              <a:t> with any questions or even just to be a sounding board.</a:t>
            </a:r>
          </a:p>
          <a:p>
            <a:pPr marL="0" indent="0">
              <a:buNone/>
            </a:pPr>
            <a:r>
              <a:rPr lang="en-US" sz="1500" dirty="0">
                <a:solidFill>
                  <a:schemeClr val="tx2"/>
                </a:solidFill>
              </a:rPr>
              <a:t>-Joe</a:t>
            </a:r>
          </a:p>
        </p:txBody>
      </p:sp>
      <p:pic>
        <p:nvPicPr>
          <p:cNvPr id="65" name="Graphic 64" descr="Processor">
            <a:extLst>
              <a:ext uri="{FF2B5EF4-FFF2-40B4-BE49-F238E27FC236}">
                <a16:creationId xmlns:a16="http://schemas.microsoft.com/office/drawing/2014/main" id="{172DD94D-6AE2-E5FD-A16C-06530B93DAC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121726" y="1629089"/>
            <a:ext cx="3620021" cy="3620021"/>
          </a:xfrm>
          <a:prstGeom prst="rect">
            <a:avLst/>
          </a:prstGeom>
        </p:spPr>
      </p:pic>
    </p:spTree>
    <p:extLst>
      <p:ext uri="{BB962C8B-B14F-4D97-AF65-F5344CB8AC3E}">
        <p14:creationId xmlns:p14="http://schemas.microsoft.com/office/powerpoint/2010/main" val="13455730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 name="Rectangle 42">
            <a:extLst>
              <a:ext uri="{FF2B5EF4-FFF2-40B4-BE49-F238E27FC236}">
                <a16:creationId xmlns:a16="http://schemas.microsoft.com/office/drawing/2014/main" id="{8CA06CD6-90CA-4C45-856C-6771339E1E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0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727D7A3-318A-37AF-13A1-14EA67A457C3}"/>
              </a:ext>
            </a:extLst>
          </p:cNvPr>
          <p:cNvSpPr>
            <a:spLocks noGrp="1"/>
          </p:cNvSpPr>
          <p:nvPr>
            <p:ph type="title"/>
          </p:nvPr>
        </p:nvSpPr>
        <p:spPr>
          <a:xfrm>
            <a:off x="838200" y="963507"/>
            <a:ext cx="3494362" cy="4930986"/>
          </a:xfrm>
        </p:spPr>
        <p:txBody>
          <a:bodyPr>
            <a:normAutofit/>
          </a:bodyPr>
          <a:lstStyle/>
          <a:p>
            <a:pPr algn="r"/>
            <a:r>
              <a:rPr lang="en-US" b="1">
                <a:solidFill>
                  <a:schemeClr val="accent1"/>
                </a:solidFill>
                <a:latin typeface="Arial Narrow" panose="020B0606020202030204" pitchFamily="34" charset="0"/>
              </a:rPr>
              <a:t>Final project’s Wix link (or personal webpage)</a:t>
            </a:r>
            <a:br>
              <a:rPr lang="en-US">
                <a:solidFill>
                  <a:schemeClr val="accent1"/>
                </a:solidFill>
                <a:latin typeface="Arial Narrow" panose="020B0606020202030204" pitchFamily="34" charset="0"/>
              </a:rPr>
            </a:br>
            <a:endParaRPr lang="en-US">
              <a:solidFill>
                <a:schemeClr val="accent1"/>
              </a:solidFill>
            </a:endParaRPr>
          </a:p>
        </p:txBody>
      </p:sp>
      <p:cxnSp>
        <p:nvCxnSpPr>
          <p:cNvPr id="44" name="Straight Connector 43">
            <a:extLst>
              <a:ext uri="{FF2B5EF4-FFF2-40B4-BE49-F238E27FC236}">
                <a16:creationId xmlns:a16="http://schemas.microsoft.com/office/drawing/2014/main" id="{5021601D-2758-4B15-A31C-FDA184C51B3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5" name="Content Placeholder 2">
            <a:extLst>
              <a:ext uri="{FF2B5EF4-FFF2-40B4-BE49-F238E27FC236}">
                <a16:creationId xmlns:a16="http://schemas.microsoft.com/office/drawing/2014/main" id="{C1A6FDB3-DDC0-2CAB-B9A7-C7651372CBDE}"/>
              </a:ext>
            </a:extLst>
          </p:cNvPr>
          <p:cNvSpPr>
            <a:spLocks noGrp="1"/>
          </p:cNvSpPr>
          <p:nvPr>
            <p:ph sz="half" idx="1"/>
          </p:nvPr>
        </p:nvSpPr>
        <p:spPr>
          <a:xfrm>
            <a:off x="4976030" y="963507"/>
            <a:ext cx="6250940" cy="2304627"/>
          </a:xfrm>
        </p:spPr>
        <p:txBody>
          <a:bodyPr anchor="b">
            <a:normAutofit/>
          </a:bodyPr>
          <a:lstStyle/>
          <a:p>
            <a:pPr marL="0" indent="0">
              <a:buNone/>
            </a:pPr>
            <a:r>
              <a:rPr lang="en-US" sz="2000"/>
              <a:t>I opted to utilize my old GitHub site that I’ve recently been revitalizing as the Project site rather than Wix.  Personally, I find Wix to be very restrictive when wanting to customize their portal pages or do something truly unique.  </a:t>
            </a:r>
          </a:p>
          <a:p>
            <a:pPr marL="0" indent="0">
              <a:buNone/>
            </a:pPr>
            <a:r>
              <a:rPr lang="en-US" sz="2000"/>
              <a:t>I am still working through setting up the portal landing page and adding projects, but it should still be much better than Wix.</a:t>
            </a:r>
          </a:p>
        </p:txBody>
      </p:sp>
      <p:sp>
        <p:nvSpPr>
          <p:cNvPr id="4" name="Content Placeholder 3">
            <a:extLst>
              <a:ext uri="{FF2B5EF4-FFF2-40B4-BE49-F238E27FC236}">
                <a16:creationId xmlns:a16="http://schemas.microsoft.com/office/drawing/2014/main" id="{836750F8-CC1D-9A99-7FC9-3D16D9A1D097}"/>
              </a:ext>
            </a:extLst>
          </p:cNvPr>
          <p:cNvSpPr>
            <a:spLocks noGrp="1"/>
          </p:cNvSpPr>
          <p:nvPr>
            <p:ph sz="half" idx="2"/>
          </p:nvPr>
        </p:nvSpPr>
        <p:spPr>
          <a:xfrm>
            <a:off x="4976030" y="3589866"/>
            <a:ext cx="6250940" cy="2304628"/>
          </a:xfrm>
        </p:spPr>
        <p:txBody>
          <a:bodyPr>
            <a:normAutofit/>
          </a:bodyPr>
          <a:lstStyle/>
          <a:p>
            <a:pPr marL="0" indent="0">
              <a:buNone/>
            </a:pPr>
            <a:r>
              <a:rPr lang="en-US" sz="1700" dirty="0">
                <a:hlinkClick r:id="rId2"/>
              </a:rPr>
              <a:t>https://www.joseph-lane.com/</a:t>
            </a:r>
            <a:endParaRPr lang="en-US" sz="1700" dirty="0"/>
          </a:p>
          <a:p>
            <a:r>
              <a:rPr lang="en-US" sz="1700" dirty="0"/>
              <a:t>This site will eventually be the complete portal for all projects.  It is hosted on GitHub.</a:t>
            </a:r>
          </a:p>
          <a:p>
            <a:endParaRPr lang="en-US" sz="1700" dirty="0"/>
          </a:p>
          <a:p>
            <a:pPr marL="0" indent="0">
              <a:buNone/>
            </a:pPr>
            <a:r>
              <a:rPr lang="en-US" sz="1700" dirty="0">
                <a:hlinkClick r:id="rId3"/>
              </a:rPr>
              <a:t>https://github.com/jlane003/smart_traffic_ceis114</a:t>
            </a:r>
            <a:endParaRPr lang="en-US" sz="1700" dirty="0"/>
          </a:p>
          <a:p>
            <a:r>
              <a:rPr lang="en-US" sz="1700" dirty="0"/>
              <a:t>The full project repository for this presentation can be found at this location.</a:t>
            </a:r>
          </a:p>
        </p:txBody>
      </p:sp>
    </p:spTree>
    <p:extLst>
      <p:ext uri="{BB962C8B-B14F-4D97-AF65-F5344CB8AC3E}">
        <p14:creationId xmlns:p14="http://schemas.microsoft.com/office/powerpoint/2010/main" val="17357809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Freeform: Shape 8">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Freeform: Shape 10">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itle 4">
            <a:extLst>
              <a:ext uri="{FF2B5EF4-FFF2-40B4-BE49-F238E27FC236}">
                <a16:creationId xmlns:a16="http://schemas.microsoft.com/office/drawing/2014/main" id="{955CAABF-8C53-9464-6D79-D50A7E2944AE}"/>
              </a:ext>
            </a:extLst>
          </p:cNvPr>
          <p:cNvSpPr>
            <a:spLocks noGrp="1"/>
          </p:cNvSpPr>
          <p:nvPr>
            <p:ph type="ctrTitle"/>
          </p:nvPr>
        </p:nvSpPr>
        <p:spPr>
          <a:xfrm>
            <a:off x="1524003" y="1999615"/>
            <a:ext cx="9144000" cy="2764028"/>
          </a:xfrm>
        </p:spPr>
        <p:txBody>
          <a:bodyPr anchor="ctr">
            <a:normAutofit/>
          </a:bodyPr>
          <a:lstStyle/>
          <a:p>
            <a:r>
              <a:rPr lang="en-US" sz="7200"/>
              <a:t>Appendix</a:t>
            </a:r>
          </a:p>
        </p:txBody>
      </p:sp>
      <p:sp>
        <p:nvSpPr>
          <p:cNvPr id="13" name="Rectangle 12">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704897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1">
            <a:extLst>
              <a:ext uri="{FF2B5EF4-FFF2-40B4-BE49-F238E27FC236}">
                <a16:creationId xmlns:a16="http://schemas.microsoft.com/office/drawing/2014/main" id="{980EA2DA-8A28-6514-2E8A-B2608636F08E}"/>
              </a:ext>
            </a:extLst>
          </p:cNvPr>
          <p:cNvSpPr>
            <a:spLocks noChangeArrowheads="1"/>
          </p:cNvSpPr>
          <p:nvPr/>
        </p:nvSpPr>
        <p:spPr bwMode="auto">
          <a:xfrm>
            <a:off x="699713" y="248038"/>
            <a:ext cx="7063721" cy="1159200"/>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 anchorCtr="0" compatLnSpc="1">
            <a:prstTxWarp prst="textNoShape">
              <a:avLst/>
            </a:prstTxWarp>
            <a:norm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eaLnBrk="1" fontAlgn="base" hangingPunct="1">
              <a:lnSpc>
                <a:spcPct val="90000"/>
              </a:lnSpc>
              <a:spcAft>
                <a:spcPts val="600"/>
              </a:spcAft>
              <a:buClrTx/>
              <a:buSzTx/>
              <a:tabLst/>
            </a:pPr>
            <a:r>
              <a:rPr kumimoji="0" lang="en-US" altLang="en-US" sz="3100" b="1" i="0" u="none" strike="noStrike" kern="1200" cap="none" normalizeH="0" baseline="0">
                <a:ln>
                  <a:noFill/>
                </a:ln>
                <a:solidFill>
                  <a:srgbClr val="FFFFFF"/>
                </a:solidFill>
                <a:effectLst/>
                <a:latin typeface="+mj-lt"/>
                <a:ea typeface="+mj-ea"/>
                <a:cs typeface="+mj-cs"/>
              </a:rPr>
              <a:t>EIS.CEIS114.W8COURSE_PROJECT.MAR24</a:t>
            </a:r>
            <a:endParaRPr kumimoji="0" lang="en-US" altLang="en-US" sz="3100" b="0" i="0" u="none" strike="noStrike" kern="1200" cap="none" normalizeH="0" baseline="0">
              <a:ln>
                <a:noFill/>
              </a:ln>
              <a:solidFill>
                <a:srgbClr val="FFFFFF"/>
              </a:solidFill>
              <a:effectLst/>
              <a:latin typeface="+mj-lt"/>
              <a:ea typeface="+mj-ea"/>
              <a:cs typeface="+mj-cs"/>
            </a:endParaRPr>
          </a:p>
          <a:p>
            <a:pPr marL="0" marR="0" lvl="0" indent="0" eaLnBrk="1" fontAlgn="base" hangingPunct="1">
              <a:lnSpc>
                <a:spcPct val="90000"/>
              </a:lnSpc>
              <a:spcAft>
                <a:spcPts val="600"/>
              </a:spcAft>
              <a:buClrTx/>
              <a:buSzTx/>
              <a:tabLst/>
            </a:pPr>
            <a:r>
              <a:rPr kumimoji="0" lang="en-US" altLang="en-US" sz="3100" b="0" i="0" u="none" strike="noStrike" kern="1200" cap="none" normalizeH="0" baseline="0">
                <a:ln>
                  <a:noFill/>
                </a:ln>
                <a:solidFill>
                  <a:srgbClr val="FFFFFF"/>
                </a:solidFill>
                <a:effectLst/>
                <a:latin typeface="+mj-lt"/>
                <a:ea typeface="+mj-ea"/>
                <a:cs typeface="+mj-cs"/>
              </a:rPr>
              <a:t>Total Points: 85</a:t>
            </a:r>
          </a:p>
        </p:txBody>
      </p:sp>
      <p:graphicFrame>
        <p:nvGraphicFramePr>
          <p:cNvPr id="5" name="Table 4">
            <a:extLst>
              <a:ext uri="{FF2B5EF4-FFF2-40B4-BE49-F238E27FC236}">
                <a16:creationId xmlns:a16="http://schemas.microsoft.com/office/drawing/2014/main" id="{3B7FF9DC-F9CD-2A2E-6478-2479334E1EAB}"/>
              </a:ext>
            </a:extLst>
          </p:cNvPr>
          <p:cNvGraphicFramePr>
            <a:graphicFrameLocks noGrp="1"/>
          </p:cNvGraphicFramePr>
          <p:nvPr>
            <p:extLst>
              <p:ext uri="{D42A27DB-BD31-4B8C-83A1-F6EECF244321}">
                <p14:modId xmlns:p14="http://schemas.microsoft.com/office/powerpoint/2010/main" val="3676250892"/>
              </p:ext>
            </p:extLst>
          </p:nvPr>
        </p:nvGraphicFramePr>
        <p:xfrm>
          <a:off x="432225" y="2129443"/>
          <a:ext cx="11327551" cy="4245448"/>
        </p:xfrm>
        <a:graphic>
          <a:graphicData uri="http://schemas.openxmlformats.org/drawingml/2006/table">
            <a:tbl>
              <a:tblPr firstRow="1" bandRow="1">
                <a:noFill/>
              </a:tblPr>
              <a:tblGrid>
                <a:gridCol w="3585043">
                  <a:extLst>
                    <a:ext uri="{9D8B030D-6E8A-4147-A177-3AD203B41FA5}">
                      <a16:colId xmlns:a16="http://schemas.microsoft.com/office/drawing/2014/main" val="3136090117"/>
                    </a:ext>
                  </a:extLst>
                </a:gridCol>
                <a:gridCol w="6916397">
                  <a:extLst>
                    <a:ext uri="{9D8B030D-6E8A-4147-A177-3AD203B41FA5}">
                      <a16:colId xmlns:a16="http://schemas.microsoft.com/office/drawing/2014/main" val="2078894540"/>
                    </a:ext>
                  </a:extLst>
                </a:gridCol>
                <a:gridCol w="826111">
                  <a:extLst>
                    <a:ext uri="{9D8B030D-6E8A-4147-A177-3AD203B41FA5}">
                      <a16:colId xmlns:a16="http://schemas.microsoft.com/office/drawing/2014/main" val="906293197"/>
                    </a:ext>
                  </a:extLst>
                </a:gridCol>
              </a:tblGrid>
              <a:tr h="320216">
                <a:tc>
                  <a:txBody>
                    <a:bodyPr/>
                    <a:lstStyle/>
                    <a:p>
                      <a:r>
                        <a:rPr lang="en-US" sz="900" b="0" cap="all" spc="150">
                          <a:solidFill>
                            <a:schemeClr val="lt1"/>
                          </a:solidFill>
                          <a:effectLst/>
                        </a:rPr>
                        <a:t>Criteria</a:t>
                      </a:r>
                    </a:p>
                  </a:txBody>
                  <a:tcPr marL="79174" marR="79174" marT="79174" marB="79174" anchor="ctr">
                    <a:lnL w="12700" cmpd="sng">
                      <a:noFill/>
                    </a:lnL>
                    <a:lnR w="12700" cmpd="sng">
                      <a:noFill/>
                    </a:lnR>
                    <a:lnT w="12700" cmpd="sng">
                      <a:noFill/>
                    </a:lnT>
                    <a:lnB w="38100" cmpd="sng">
                      <a:noFill/>
                    </a:lnB>
                    <a:solidFill>
                      <a:srgbClr val="505356"/>
                    </a:solidFill>
                  </a:tcPr>
                </a:tc>
                <a:tc>
                  <a:txBody>
                    <a:bodyPr/>
                    <a:lstStyle/>
                    <a:p>
                      <a:r>
                        <a:rPr lang="en-US" sz="900" b="0" cap="all" spc="150">
                          <a:solidFill>
                            <a:schemeClr val="lt1"/>
                          </a:solidFill>
                          <a:effectLst/>
                        </a:rPr>
                        <a:t>Ratings</a:t>
                      </a:r>
                    </a:p>
                  </a:txBody>
                  <a:tcPr marL="79174" marR="79174" marT="79174" marB="79174" anchor="ctr">
                    <a:lnL w="12700" cmpd="sng">
                      <a:noFill/>
                    </a:lnL>
                    <a:lnR w="12700" cmpd="sng">
                      <a:noFill/>
                    </a:lnR>
                    <a:lnT w="12700" cmpd="sng">
                      <a:noFill/>
                    </a:lnT>
                    <a:lnB w="38100" cmpd="sng">
                      <a:noFill/>
                    </a:lnB>
                    <a:solidFill>
                      <a:srgbClr val="505356"/>
                    </a:solidFill>
                  </a:tcPr>
                </a:tc>
                <a:tc>
                  <a:txBody>
                    <a:bodyPr/>
                    <a:lstStyle/>
                    <a:p>
                      <a:r>
                        <a:rPr lang="en-US" sz="900" b="0" cap="all" spc="150">
                          <a:solidFill>
                            <a:schemeClr val="lt1"/>
                          </a:solidFill>
                          <a:effectLst/>
                        </a:rPr>
                        <a:t>Pts</a:t>
                      </a:r>
                    </a:p>
                  </a:txBody>
                  <a:tcPr marL="79174" marR="79174" marT="79174" marB="79174" anchor="ctr">
                    <a:lnL w="12700" cmpd="sng">
                      <a:noFill/>
                    </a:lnL>
                    <a:lnR w="12700" cmpd="sng">
                      <a:noFill/>
                    </a:lnR>
                    <a:lnT w="12700" cmpd="sng">
                      <a:noFill/>
                    </a:lnT>
                    <a:lnB w="38100" cmpd="sng">
                      <a:noFill/>
                    </a:lnB>
                    <a:solidFill>
                      <a:srgbClr val="505356"/>
                    </a:solidFill>
                  </a:tcPr>
                </a:tc>
                <a:extLst>
                  <a:ext uri="{0D108BD9-81ED-4DB2-BD59-A6C34878D82A}">
                    <a16:rowId xmlns:a16="http://schemas.microsoft.com/office/drawing/2014/main" val="2271487377"/>
                  </a:ext>
                </a:extLst>
              </a:tr>
              <a:tr h="751276">
                <a:tc>
                  <a:txBody>
                    <a:bodyPr/>
                    <a:lstStyle/>
                    <a:p>
                      <a:pPr fontAlgn="ctr">
                        <a:buNone/>
                      </a:pPr>
                      <a:r>
                        <a:rPr lang="en-US" sz="800" cap="none" spc="0">
                          <a:solidFill>
                            <a:schemeClr val="tx1"/>
                          </a:solidFill>
                          <a:effectLst/>
                        </a:rPr>
                        <a:t> Apply basic programming to support IoT device (Smart Traffic Light Controller)</a:t>
                      </a:r>
                      <a:endParaRPr lang="en-US" sz="800" b="0" cap="none" spc="0">
                        <a:solidFill>
                          <a:schemeClr val="tx1"/>
                        </a:solidFill>
                        <a:effectLst/>
                      </a:endParaRPr>
                    </a:p>
                    <a:p>
                      <a:pPr fontAlgn="ctr">
                        <a:buNone/>
                      </a:pPr>
                      <a:r>
                        <a:rPr lang="en-US" sz="800" cap="none" spc="0">
                          <a:solidFill>
                            <a:schemeClr val="tx1"/>
                          </a:solidFill>
                          <a:effectLst/>
                        </a:rPr>
                        <a:t>threshold: 15.0 pts</a:t>
                      </a:r>
                    </a:p>
                  </a:txBody>
                  <a:tcPr marL="79174" marR="79174" marT="79174" marB="79174">
                    <a:lnL w="12700" cmpd="sng">
                      <a:noFill/>
                      <a:prstDash val="solid"/>
                    </a:lnL>
                    <a:lnR w="12700" cmpd="sng">
                      <a:noFill/>
                      <a:prstDash val="solid"/>
                    </a:lnR>
                    <a:lnT w="38100" cmpd="sng">
                      <a:noFill/>
                    </a:lnT>
                    <a:lnB w="12700" cmpd="sng">
                      <a:noFill/>
                      <a:prstDash val="solid"/>
                    </a:lnB>
                    <a:noFill/>
                  </a:tcPr>
                </a:tc>
                <a:tc>
                  <a:txBody>
                    <a:bodyPr/>
                    <a:lstStyle/>
                    <a:p>
                      <a:pPr fontAlgn="t">
                        <a:buNone/>
                      </a:pPr>
                      <a:r>
                        <a:rPr lang="en-US" sz="800" b="1" cap="none" spc="0">
                          <a:solidFill>
                            <a:schemeClr val="tx1"/>
                          </a:solidFill>
                          <a:effectLst/>
                        </a:rPr>
                        <a:t>20 </a:t>
                      </a:r>
                      <a:r>
                        <a:rPr lang="en-US" sz="800" b="1" cap="none" spc="0" err="1">
                          <a:solidFill>
                            <a:schemeClr val="tx1"/>
                          </a:solidFill>
                          <a:effectLst/>
                        </a:rPr>
                        <a:t>ptsThe</a:t>
                      </a:r>
                      <a:r>
                        <a:rPr lang="en-US" sz="800" b="1" cap="none" spc="0">
                          <a:solidFill>
                            <a:schemeClr val="tx1"/>
                          </a:solidFill>
                          <a:effectLst/>
                        </a:rPr>
                        <a:t> project has no programming concepts errors.</a:t>
                      </a:r>
                    </a:p>
                    <a:p>
                      <a:pPr fontAlgn="t">
                        <a:buNone/>
                      </a:pPr>
                      <a:r>
                        <a:rPr lang="en-US" sz="800" b="1" cap="none" spc="0">
                          <a:solidFill>
                            <a:schemeClr val="tx1"/>
                          </a:solidFill>
                          <a:effectLst/>
                        </a:rPr>
                        <a:t>15 </a:t>
                      </a:r>
                      <a:r>
                        <a:rPr lang="en-US" sz="800" b="1" cap="none" spc="0" err="1">
                          <a:solidFill>
                            <a:schemeClr val="tx1"/>
                          </a:solidFill>
                          <a:effectLst/>
                        </a:rPr>
                        <a:t>ptsThe</a:t>
                      </a:r>
                      <a:r>
                        <a:rPr lang="en-US" sz="800" b="1" cap="none" spc="0">
                          <a:solidFill>
                            <a:schemeClr val="tx1"/>
                          </a:solidFill>
                          <a:effectLst/>
                        </a:rPr>
                        <a:t> project has 1 or more programming concepts errors.</a:t>
                      </a:r>
                    </a:p>
                    <a:p>
                      <a:pPr fontAlgn="t">
                        <a:buNone/>
                      </a:pPr>
                      <a:r>
                        <a:rPr lang="en-US" sz="800" b="1" cap="none" spc="0">
                          <a:solidFill>
                            <a:schemeClr val="tx1"/>
                          </a:solidFill>
                          <a:effectLst/>
                        </a:rPr>
                        <a:t>10 </a:t>
                      </a:r>
                      <a:r>
                        <a:rPr lang="en-US" sz="800" b="1" cap="none" spc="0" err="1">
                          <a:solidFill>
                            <a:schemeClr val="tx1"/>
                          </a:solidFill>
                          <a:effectLst/>
                        </a:rPr>
                        <a:t>ptsThe</a:t>
                      </a:r>
                      <a:r>
                        <a:rPr lang="en-US" sz="800" b="1" cap="none" spc="0">
                          <a:solidFill>
                            <a:schemeClr val="tx1"/>
                          </a:solidFill>
                          <a:effectLst/>
                        </a:rPr>
                        <a:t> project has 2 or more programming concepts errors.</a:t>
                      </a:r>
                    </a:p>
                    <a:p>
                      <a:pPr fontAlgn="t">
                        <a:buNone/>
                      </a:pPr>
                      <a:r>
                        <a:rPr lang="en-US" sz="800" b="1" cap="none" spc="0">
                          <a:solidFill>
                            <a:schemeClr val="tx1"/>
                          </a:solidFill>
                          <a:effectLst/>
                        </a:rPr>
                        <a:t>5 </a:t>
                      </a:r>
                      <a:r>
                        <a:rPr lang="en-US" sz="800" b="1" cap="none" spc="0" err="1">
                          <a:solidFill>
                            <a:schemeClr val="tx1"/>
                          </a:solidFill>
                          <a:effectLst/>
                        </a:rPr>
                        <a:t>ptsThe</a:t>
                      </a:r>
                      <a:r>
                        <a:rPr lang="en-US" sz="800" b="1" cap="none" spc="0">
                          <a:solidFill>
                            <a:schemeClr val="tx1"/>
                          </a:solidFill>
                          <a:effectLst/>
                        </a:rPr>
                        <a:t> project has 3 or more programming concepts errors.</a:t>
                      </a:r>
                    </a:p>
                    <a:p>
                      <a:pPr fontAlgn="t">
                        <a:buNone/>
                      </a:pPr>
                      <a:r>
                        <a:rPr lang="en-US" sz="800" b="1" cap="none" spc="0">
                          <a:solidFill>
                            <a:schemeClr val="tx1"/>
                          </a:solidFill>
                          <a:effectLst/>
                        </a:rPr>
                        <a:t>0 </a:t>
                      </a:r>
                      <a:r>
                        <a:rPr lang="en-US" sz="800" b="1" cap="none" spc="0" err="1">
                          <a:solidFill>
                            <a:schemeClr val="tx1"/>
                          </a:solidFill>
                          <a:effectLst/>
                        </a:rPr>
                        <a:t>ptsNo</a:t>
                      </a:r>
                      <a:r>
                        <a:rPr lang="en-US" sz="800" b="1" cap="none" spc="0">
                          <a:solidFill>
                            <a:schemeClr val="tx1"/>
                          </a:solidFill>
                          <a:effectLst/>
                        </a:rPr>
                        <a:t> Programming Completed</a:t>
                      </a:r>
                    </a:p>
                  </a:txBody>
                  <a:tcPr marL="79174" marR="79174" marT="79174" marB="79174" anchor="ctr">
                    <a:lnL w="12700" cmpd="sng">
                      <a:noFill/>
                      <a:prstDash val="solid"/>
                    </a:lnL>
                    <a:lnR w="12700" cmpd="sng">
                      <a:noFill/>
                      <a:prstDash val="solid"/>
                    </a:lnR>
                    <a:lnT w="38100" cmpd="sng">
                      <a:noFill/>
                    </a:lnT>
                    <a:lnB w="12700" cmpd="sng">
                      <a:noFill/>
                      <a:prstDash val="solid"/>
                    </a:lnB>
                    <a:noFill/>
                  </a:tcPr>
                </a:tc>
                <a:tc>
                  <a:txBody>
                    <a:bodyPr/>
                    <a:lstStyle/>
                    <a:p>
                      <a:pPr>
                        <a:buNone/>
                      </a:pPr>
                      <a:r>
                        <a:rPr lang="en-US" sz="800" cap="none" spc="0">
                          <a:solidFill>
                            <a:schemeClr val="tx1"/>
                          </a:solidFill>
                          <a:effectLst/>
                        </a:rPr>
                        <a:t>20 pts</a:t>
                      </a:r>
                      <a:br>
                        <a:rPr lang="en-US" sz="800" cap="none" spc="0">
                          <a:solidFill>
                            <a:schemeClr val="tx1"/>
                          </a:solidFill>
                          <a:effectLst/>
                        </a:rPr>
                      </a:br>
                      <a:endParaRPr lang="en-US" sz="800" cap="none" spc="0">
                        <a:solidFill>
                          <a:schemeClr val="tx1"/>
                        </a:solidFill>
                        <a:effectLst/>
                      </a:endParaRPr>
                    </a:p>
                  </a:txBody>
                  <a:tcPr marL="79174" marR="79174" marT="79174" marB="79174" anchor="ctr">
                    <a:lnL w="12700" cmpd="sng">
                      <a:noFill/>
                      <a:prstDash val="solid"/>
                    </a:lnL>
                    <a:lnR w="12700" cmpd="sng">
                      <a:noFill/>
                      <a:prstDash val="solid"/>
                    </a:lnR>
                    <a:lnT w="38100" cmpd="sng">
                      <a:noFill/>
                    </a:lnT>
                    <a:lnB w="12700" cmpd="sng">
                      <a:noFill/>
                      <a:prstDash val="solid"/>
                    </a:lnB>
                    <a:noFill/>
                  </a:tcPr>
                </a:tc>
                <a:extLst>
                  <a:ext uri="{0D108BD9-81ED-4DB2-BD59-A6C34878D82A}">
                    <a16:rowId xmlns:a16="http://schemas.microsoft.com/office/drawing/2014/main" val="2391383216"/>
                  </a:ext>
                </a:extLst>
              </a:tr>
              <a:tr h="1208728">
                <a:tc>
                  <a:txBody>
                    <a:bodyPr/>
                    <a:lstStyle/>
                    <a:p>
                      <a:pPr fontAlgn="ctr">
                        <a:buNone/>
                      </a:pPr>
                      <a:r>
                        <a:rPr lang="en-US" sz="800" cap="none" spc="0">
                          <a:solidFill>
                            <a:schemeClr val="tx1"/>
                          </a:solidFill>
                          <a:effectLst/>
                        </a:rPr>
                        <a:t> Classify the things or devices that make up the IoT (Smart Traffic Light Controller)</a:t>
                      </a:r>
                      <a:endParaRPr lang="en-US" sz="800" b="0" cap="none" spc="0">
                        <a:solidFill>
                          <a:schemeClr val="tx1"/>
                        </a:solidFill>
                        <a:effectLst/>
                      </a:endParaRPr>
                    </a:p>
                    <a:p>
                      <a:pPr fontAlgn="ctr">
                        <a:buNone/>
                      </a:pPr>
                      <a:r>
                        <a:rPr lang="en-US" sz="800" cap="none" spc="0">
                          <a:solidFill>
                            <a:schemeClr val="tx1"/>
                          </a:solidFill>
                          <a:effectLst/>
                        </a:rPr>
                        <a:t>threshold: 24.0 pts</a:t>
                      </a:r>
                    </a:p>
                  </a:txBody>
                  <a:tcPr marL="79174" marR="79174" marT="79174" marB="79174">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fontAlgn="t">
                        <a:buNone/>
                      </a:pPr>
                      <a:r>
                        <a:rPr lang="en-US" sz="800" b="1" cap="none" spc="0">
                          <a:solidFill>
                            <a:schemeClr val="tx1"/>
                          </a:solidFill>
                          <a:effectLst/>
                        </a:rPr>
                        <a:t>30 </a:t>
                      </a:r>
                      <a:r>
                        <a:rPr lang="en-US" sz="800" b="1" cap="none" spc="0" err="1">
                          <a:solidFill>
                            <a:schemeClr val="tx1"/>
                          </a:solidFill>
                          <a:effectLst/>
                        </a:rPr>
                        <a:t>ptsThe</a:t>
                      </a:r>
                      <a:r>
                        <a:rPr lang="en-US" sz="800" b="1" cap="none" spc="0">
                          <a:solidFill>
                            <a:schemeClr val="tx1"/>
                          </a:solidFill>
                          <a:effectLst/>
                        </a:rPr>
                        <a:t> project was built using relevant technologies and IoT principles effectively and appropriately with no errors. All five circuit setup pictures were included: 1. Two sets of Traffic Lights 2. Push Button 3. LCD Panel 4. Buzzer 5. IOT Button or Motion Detector.</a:t>
                      </a:r>
                    </a:p>
                    <a:p>
                      <a:pPr fontAlgn="t">
                        <a:buNone/>
                      </a:pPr>
                      <a:r>
                        <a:rPr lang="en-US" sz="800" b="1" cap="none" spc="0">
                          <a:solidFill>
                            <a:schemeClr val="tx1"/>
                          </a:solidFill>
                          <a:effectLst/>
                        </a:rPr>
                        <a:t>24 </a:t>
                      </a:r>
                      <a:r>
                        <a:rPr lang="en-US" sz="800" b="1" cap="none" spc="0" err="1">
                          <a:solidFill>
                            <a:schemeClr val="tx1"/>
                          </a:solidFill>
                          <a:effectLst/>
                        </a:rPr>
                        <a:t>ptsThe</a:t>
                      </a:r>
                      <a:r>
                        <a:rPr lang="en-US" sz="800" b="1" cap="none" spc="0">
                          <a:solidFill>
                            <a:schemeClr val="tx1"/>
                          </a:solidFill>
                          <a:effectLst/>
                        </a:rPr>
                        <a:t> project was built using relevant technologies and IoT principles effectively and appropriately with one of the following missing1. Two sets of Traffic Lights 2. Push Button 3. LCD Panel 4. Buzzer 5. IOT Button or Motion Detector.</a:t>
                      </a:r>
                    </a:p>
                    <a:p>
                      <a:pPr fontAlgn="t">
                        <a:buNone/>
                      </a:pPr>
                      <a:r>
                        <a:rPr lang="en-US" sz="800" b="1" cap="none" spc="0">
                          <a:solidFill>
                            <a:schemeClr val="tx1"/>
                          </a:solidFill>
                          <a:effectLst/>
                        </a:rPr>
                        <a:t>15 </a:t>
                      </a:r>
                      <a:r>
                        <a:rPr lang="en-US" sz="800" b="1" cap="none" spc="0" err="1">
                          <a:solidFill>
                            <a:schemeClr val="tx1"/>
                          </a:solidFill>
                          <a:effectLst/>
                        </a:rPr>
                        <a:t>ptsThe</a:t>
                      </a:r>
                      <a:r>
                        <a:rPr lang="en-US" sz="800" b="1" cap="none" spc="0">
                          <a:solidFill>
                            <a:schemeClr val="tx1"/>
                          </a:solidFill>
                          <a:effectLst/>
                        </a:rPr>
                        <a:t> project was built using relevant technologies and IoT principles effectively and appropriately with two of the following missing1. Two sets of Traffic Lights 2. Push Button 3. LCD Panel 4. Buzzer 5. IOT Button or Motion Detector.</a:t>
                      </a:r>
                    </a:p>
                    <a:p>
                      <a:pPr fontAlgn="t">
                        <a:buNone/>
                      </a:pPr>
                      <a:r>
                        <a:rPr lang="en-US" sz="800" b="1" cap="none" spc="0">
                          <a:solidFill>
                            <a:schemeClr val="tx1"/>
                          </a:solidFill>
                          <a:effectLst/>
                        </a:rPr>
                        <a:t>7 </a:t>
                      </a:r>
                      <a:r>
                        <a:rPr lang="en-US" sz="800" b="1" cap="none" spc="0" err="1">
                          <a:solidFill>
                            <a:schemeClr val="tx1"/>
                          </a:solidFill>
                          <a:effectLst/>
                        </a:rPr>
                        <a:t>ptsThe</a:t>
                      </a:r>
                      <a:r>
                        <a:rPr lang="en-US" sz="800" b="1" cap="none" spc="0">
                          <a:solidFill>
                            <a:schemeClr val="tx1"/>
                          </a:solidFill>
                          <a:effectLst/>
                        </a:rPr>
                        <a:t> project was built using relevant technologies and IoT principles effectively and appropriately with three of the following missing: 1. Two sets of Traffic Lights 2. Push Button 3. LCD Panel 4. Buzzer 5. IOT Button or Motion Detector.</a:t>
                      </a:r>
                    </a:p>
                    <a:p>
                      <a:pPr fontAlgn="t">
                        <a:buNone/>
                      </a:pPr>
                      <a:r>
                        <a:rPr lang="en-US" sz="800" b="1" cap="none" spc="0">
                          <a:solidFill>
                            <a:schemeClr val="tx1"/>
                          </a:solidFill>
                          <a:effectLst/>
                        </a:rPr>
                        <a:t>0 </a:t>
                      </a:r>
                      <a:r>
                        <a:rPr lang="en-US" sz="800" b="1" cap="none" spc="0" err="1">
                          <a:solidFill>
                            <a:schemeClr val="tx1"/>
                          </a:solidFill>
                          <a:effectLst/>
                        </a:rPr>
                        <a:t>ptsNo</a:t>
                      </a:r>
                      <a:r>
                        <a:rPr lang="en-US" sz="800" b="1" cap="none" spc="0">
                          <a:solidFill>
                            <a:schemeClr val="tx1"/>
                          </a:solidFill>
                          <a:effectLst/>
                        </a:rPr>
                        <a:t> project was built.</a:t>
                      </a:r>
                    </a:p>
                  </a:txBody>
                  <a:tcPr marL="79174" marR="79174" marT="79174" marB="79174" anchor="ctr">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a:buNone/>
                      </a:pPr>
                      <a:r>
                        <a:rPr lang="en-US" sz="800" cap="none" spc="0">
                          <a:solidFill>
                            <a:schemeClr val="tx1"/>
                          </a:solidFill>
                          <a:effectLst/>
                        </a:rPr>
                        <a:t>30 pts</a:t>
                      </a:r>
                      <a:br>
                        <a:rPr lang="en-US" sz="800" cap="none" spc="0">
                          <a:solidFill>
                            <a:schemeClr val="tx1"/>
                          </a:solidFill>
                          <a:effectLst/>
                        </a:rPr>
                      </a:br>
                      <a:endParaRPr lang="en-US" sz="800" cap="none" spc="0">
                        <a:solidFill>
                          <a:schemeClr val="tx1"/>
                        </a:solidFill>
                        <a:effectLst/>
                      </a:endParaRPr>
                    </a:p>
                  </a:txBody>
                  <a:tcPr marL="79174" marR="79174" marT="79174" marB="79174" anchor="ctr">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423967984"/>
                  </a:ext>
                </a:extLst>
              </a:tr>
              <a:tr h="751276">
                <a:tc>
                  <a:txBody>
                    <a:bodyPr/>
                    <a:lstStyle/>
                    <a:p>
                      <a:pPr fontAlgn="ctr">
                        <a:buNone/>
                      </a:pPr>
                      <a:r>
                        <a:rPr lang="en-US" sz="800" cap="none" spc="0">
                          <a:solidFill>
                            <a:schemeClr val="tx1"/>
                          </a:solidFill>
                          <a:effectLst/>
                        </a:rPr>
                        <a:t> Design and produce an IoT system (Smart Traffic Light Controller)</a:t>
                      </a:r>
                      <a:endParaRPr lang="en-US" sz="800" b="0" cap="none" spc="0">
                        <a:solidFill>
                          <a:schemeClr val="tx1"/>
                        </a:solidFill>
                        <a:effectLst/>
                      </a:endParaRPr>
                    </a:p>
                    <a:p>
                      <a:pPr fontAlgn="ctr">
                        <a:buNone/>
                      </a:pPr>
                      <a:r>
                        <a:rPr lang="en-US" sz="800" cap="none" spc="0">
                          <a:solidFill>
                            <a:schemeClr val="tx1"/>
                          </a:solidFill>
                          <a:effectLst/>
                        </a:rPr>
                        <a:t>threshold: 15.0 pts</a:t>
                      </a:r>
                    </a:p>
                  </a:txBody>
                  <a:tcPr marL="79174" marR="79174" marT="79174" marB="79174">
                    <a:lnL w="12700" cmpd="sng">
                      <a:noFill/>
                      <a:prstDash val="solid"/>
                    </a:lnL>
                    <a:lnR w="12700" cmpd="sng">
                      <a:noFill/>
                      <a:prstDash val="solid"/>
                    </a:lnR>
                    <a:lnT w="12700" cmpd="sng">
                      <a:noFill/>
                      <a:prstDash val="solid"/>
                    </a:lnT>
                    <a:lnB w="12700" cmpd="sng">
                      <a:noFill/>
                      <a:prstDash val="solid"/>
                    </a:lnB>
                    <a:noFill/>
                  </a:tcPr>
                </a:tc>
                <a:tc>
                  <a:txBody>
                    <a:bodyPr/>
                    <a:lstStyle/>
                    <a:p>
                      <a:pPr fontAlgn="t">
                        <a:buNone/>
                      </a:pPr>
                      <a:r>
                        <a:rPr lang="en-US" sz="800" b="1" cap="none" spc="0">
                          <a:solidFill>
                            <a:schemeClr val="tx1"/>
                          </a:solidFill>
                          <a:effectLst/>
                        </a:rPr>
                        <a:t>20 </a:t>
                      </a:r>
                      <a:r>
                        <a:rPr lang="en-US" sz="800" b="1" cap="none" spc="0" err="1">
                          <a:solidFill>
                            <a:schemeClr val="tx1"/>
                          </a:solidFill>
                          <a:effectLst/>
                        </a:rPr>
                        <a:t>ptsSystem</a:t>
                      </a:r>
                      <a:r>
                        <a:rPr lang="en-US" sz="800" b="1" cap="none" spc="0">
                          <a:solidFill>
                            <a:schemeClr val="tx1"/>
                          </a:solidFill>
                          <a:effectLst/>
                        </a:rPr>
                        <a:t> was built, coded, and tested in a Virtual environment and/or IoT Kit with no errors.</a:t>
                      </a:r>
                    </a:p>
                    <a:p>
                      <a:pPr fontAlgn="t">
                        <a:buNone/>
                      </a:pPr>
                      <a:r>
                        <a:rPr lang="en-US" sz="800" b="1" cap="none" spc="0">
                          <a:solidFill>
                            <a:schemeClr val="tx1"/>
                          </a:solidFill>
                          <a:effectLst/>
                        </a:rPr>
                        <a:t>15 </a:t>
                      </a:r>
                      <a:r>
                        <a:rPr lang="en-US" sz="800" b="1" cap="none" spc="0" err="1">
                          <a:solidFill>
                            <a:schemeClr val="tx1"/>
                          </a:solidFill>
                          <a:effectLst/>
                        </a:rPr>
                        <a:t>ptsSystem</a:t>
                      </a:r>
                      <a:r>
                        <a:rPr lang="en-US" sz="800" b="1" cap="none" spc="0">
                          <a:solidFill>
                            <a:schemeClr val="tx1"/>
                          </a:solidFill>
                          <a:effectLst/>
                        </a:rPr>
                        <a:t> was built, coded, and tested in Virtual Environment and/or IoT Kit with one or more errors.</a:t>
                      </a:r>
                    </a:p>
                    <a:p>
                      <a:pPr fontAlgn="t">
                        <a:buNone/>
                      </a:pPr>
                      <a:r>
                        <a:rPr lang="en-US" sz="800" b="1" cap="none" spc="0">
                          <a:solidFill>
                            <a:schemeClr val="tx1"/>
                          </a:solidFill>
                          <a:effectLst/>
                        </a:rPr>
                        <a:t>10 </a:t>
                      </a:r>
                      <a:r>
                        <a:rPr lang="en-US" sz="800" b="1" cap="none" spc="0" err="1">
                          <a:solidFill>
                            <a:schemeClr val="tx1"/>
                          </a:solidFill>
                          <a:effectLst/>
                        </a:rPr>
                        <a:t>ptsSystem</a:t>
                      </a:r>
                      <a:r>
                        <a:rPr lang="en-US" sz="800" b="1" cap="none" spc="0">
                          <a:solidFill>
                            <a:schemeClr val="tx1"/>
                          </a:solidFill>
                          <a:effectLst/>
                        </a:rPr>
                        <a:t> was built, coded, and tested in Virtual Environment and/or IoT Kit with two or more errors.</a:t>
                      </a:r>
                    </a:p>
                    <a:p>
                      <a:pPr fontAlgn="t">
                        <a:buNone/>
                      </a:pPr>
                      <a:r>
                        <a:rPr lang="en-US" sz="800" b="1" cap="none" spc="0">
                          <a:solidFill>
                            <a:schemeClr val="tx1"/>
                          </a:solidFill>
                          <a:effectLst/>
                        </a:rPr>
                        <a:t>5 </a:t>
                      </a:r>
                      <a:r>
                        <a:rPr lang="en-US" sz="800" b="1" cap="none" spc="0" err="1">
                          <a:solidFill>
                            <a:schemeClr val="tx1"/>
                          </a:solidFill>
                          <a:effectLst/>
                        </a:rPr>
                        <a:t>ptsSystem</a:t>
                      </a:r>
                      <a:r>
                        <a:rPr lang="en-US" sz="800" b="1" cap="none" spc="0">
                          <a:solidFill>
                            <a:schemeClr val="tx1"/>
                          </a:solidFill>
                          <a:effectLst/>
                        </a:rPr>
                        <a:t> was built, coded, and tested in Virtual Environment and/or IoT Kit with three or more errors.</a:t>
                      </a:r>
                    </a:p>
                    <a:p>
                      <a:pPr fontAlgn="t">
                        <a:buNone/>
                      </a:pPr>
                      <a:r>
                        <a:rPr lang="en-US" sz="800" b="1" cap="none" spc="0">
                          <a:solidFill>
                            <a:schemeClr val="tx1"/>
                          </a:solidFill>
                          <a:effectLst/>
                        </a:rPr>
                        <a:t>0 </a:t>
                      </a:r>
                      <a:r>
                        <a:rPr lang="en-US" sz="800" b="1" cap="none" spc="0" err="1">
                          <a:solidFill>
                            <a:schemeClr val="tx1"/>
                          </a:solidFill>
                          <a:effectLst/>
                        </a:rPr>
                        <a:t>ptsNo</a:t>
                      </a:r>
                      <a:r>
                        <a:rPr lang="en-US" sz="800" b="1" cap="none" spc="0">
                          <a:solidFill>
                            <a:schemeClr val="tx1"/>
                          </a:solidFill>
                          <a:effectLst/>
                        </a:rPr>
                        <a:t> Project was built.</a:t>
                      </a:r>
                    </a:p>
                  </a:txBody>
                  <a:tcPr marL="79174" marR="79174" marT="79174" marB="79174" anchor="ctr">
                    <a:lnL w="12700" cmpd="sng">
                      <a:noFill/>
                      <a:prstDash val="solid"/>
                    </a:lnL>
                    <a:lnR w="12700" cmpd="sng">
                      <a:noFill/>
                      <a:prstDash val="solid"/>
                    </a:lnR>
                    <a:lnT w="12700" cmpd="sng">
                      <a:noFill/>
                      <a:prstDash val="solid"/>
                    </a:lnT>
                    <a:lnB w="12700" cmpd="sng">
                      <a:noFill/>
                      <a:prstDash val="solid"/>
                    </a:lnB>
                    <a:noFill/>
                  </a:tcPr>
                </a:tc>
                <a:tc>
                  <a:txBody>
                    <a:bodyPr/>
                    <a:lstStyle/>
                    <a:p>
                      <a:pPr>
                        <a:buNone/>
                      </a:pPr>
                      <a:r>
                        <a:rPr lang="en-US" sz="800" cap="none" spc="0">
                          <a:solidFill>
                            <a:schemeClr val="tx1"/>
                          </a:solidFill>
                          <a:effectLst/>
                        </a:rPr>
                        <a:t>20 pts</a:t>
                      </a:r>
                      <a:br>
                        <a:rPr lang="en-US" sz="800" cap="none" spc="0">
                          <a:solidFill>
                            <a:schemeClr val="tx1"/>
                          </a:solidFill>
                          <a:effectLst/>
                        </a:rPr>
                      </a:br>
                      <a:endParaRPr lang="en-US" sz="800" cap="none" spc="0">
                        <a:solidFill>
                          <a:schemeClr val="tx1"/>
                        </a:solidFill>
                        <a:effectLst/>
                      </a:endParaRPr>
                    </a:p>
                  </a:txBody>
                  <a:tcPr marL="79174" marR="79174" marT="79174" marB="79174" anchor="ctr">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2927068508"/>
                  </a:ext>
                </a:extLst>
              </a:tr>
              <a:tr h="1094365">
                <a:tc>
                  <a:txBody>
                    <a:bodyPr/>
                    <a:lstStyle/>
                    <a:p>
                      <a:pPr fontAlgn="ctr">
                        <a:buNone/>
                      </a:pPr>
                      <a:r>
                        <a:rPr lang="en-US" sz="800" cap="none" spc="0">
                          <a:solidFill>
                            <a:schemeClr val="tx1"/>
                          </a:solidFill>
                          <a:effectLst/>
                        </a:rPr>
                        <a:t> Explain the interconnectivity of devices in the IoT (Smart Traffic Light Controller)</a:t>
                      </a:r>
                      <a:endParaRPr lang="en-US" sz="800" b="0" cap="none" spc="0">
                        <a:solidFill>
                          <a:schemeClr val="tx1"/>
                        </a:solidFill>
                        <a:effectLst/>
                      </a:endParaRPr>
                    </a:p>
                    <a:p>
                      <a:pPr fontAlgn="ctr">
                        <a:buNone/>
                      </a:pPr>
                      <a:r>
                        <a:rPr lang="en-US" sz="800" cap="none" spc="0">
                          <a:solidFill>
                            <a:schemeClr val="tx1"/>
                          </a:solidFill>
                          <a:effectLst/>
                        </a:rPr>
                        <a:t>threshold: 10.0 pts</a:t>
                      </a:r>
                    </a:p>
                  </a:txBody>
                  <a:tcPr marL="79174" marR="79174" marT="79174" marB="79174">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fontAlgn="t">
                        <a:buNone/>
                      </a:pPr>
                      <a:r>
                        <a:rPr lang="en-US" sz="800" b="1" cap="none" spc="0">
                          <a:solidFill>
                            <a:schemeClr val="tx1"/>
                          </a:solidFill>
                          <a:effectLst/>
                        </a:rPr>
                        <a:t>15 </a:t>
                      </a:r>
                      <a:r>
                        <a:rPr lang="en-US" sz="800" b="1" cap="none" spc="0" err="1">
                          <a:solidFill>
                            <a:schemeClr val="tx1"/>
                          </a:solidFill>
                          <a:effectLst/>
                        </a:rPr>
                        <a:t>ptsFinal</a:t>
                      </a:r>
                      <a:r>
                        <a:rPr lang="en-US" sz="800" b="1" cap="none" spc="0">
                          <a:solidFill>
                            <a:schemeClr val="tx1"/>
                          </a:solidFill>
                          <a:effectLst/>
                        </a:rPr>
                        <a:t> project submitted in the form of a professional presentation including transitions between modules projects. Other slides include title slide, introduction slide, challenges in the project slide, career skills slide, slides describing each module, and conclusion slide.</a:t>
                      </a:r>
                    </a:p>
                    <a:p>
                      <a:pPr fontAlgn="t">
                        <a:buNone/>
                      </a:pPr>
                      <a:r>
                        <a:rPr lang="en-US" sz="800" b="1" cap="none" spc="0">
                          <a:solidFill>
                            <a:schemeClr val="tx1"/>
                          </a:solidFill>
                          <a:effectLst/>
                        </a:rPr>
                        <a:t>10 </a:t>
                      </a:r>
                      <a:r>
                        <a:rPr lang="en-US" sz="800" b="1" cap="none" spc="0" err="1">
                          <a:solidFill>
                            <a:schemeClr val="tx1"/>
                          </a:solidFill>
                          <a:effectLst/>
                        </a:rPr>
                        <a:t>ptsFinal</a:t>
                      </a:r>
                      <a:r>
                        <a:rPr lang="en-US" sz="800" b="1" cap="none" spc="0">
                          <a:solidFill>
                            <a:schemeClr val="tx1"/>
                          </a:solidFill>
                          <a:effectLst/>
                        </a:rPr>
                        <a:t> project submitted in the form of a professional presentation including transitions between modules. Missing one or two of the following: title slide, introduction slide, challenges in the project slide, career skills slide, slides describing each module, and conclusion slide.</a:t>
                      </a:r>
                    </a:p>
                    <a:p>
                      <a:pPr fontAlgn="t">
                        <a:buNone/>
                      </a:pPr>
                      <a:r>
                        <a:rPr lang="en-US" sz="800" b="1" cap="none" spc="0">
                          <a:solidFill>
                            <a:schemeClr val="tx1"/>
                          </a:solidFill>
                          <a:effectLst/>
                        </a:rPr>
                        <a:t>5 </a:t>
                      </a:r>
                      <a:r>
                        <a:rPr lang="en-US" sz="800" b="1" cap="none" spc="0" err="1">
                          <a:solidFill>
                            <a:schemeClr val="tx1"/>
                          </a:solidFill>
                          <a:effectLst/>
                        </a:rPr>
                        <a:t>ptsFinal</a:t>
                      </a:r>
                      <a:r>
                        <a:rPr lang="en-US" sz="800" b="1" cap="none" spc="0">
                          <a:solidFill>
                            <a:schemeClr val="tx1"/>
                          </a:solidFill>
                          <a:effectLst/>
                        </a:rPr>
                        <a:t> project submitted in the form of a professional presentation including transitions between modules. Missing three to four of the following: title slide, introduction slide, challenges in the project slide, career skills slide, slides describing each module, and conclusion slide.</a:t>
                      </a:r>
                    </a:p>
                    <a:p>
                      <a:pPr fontAlgn="t">
                        <a:buNone/>
                      </a:pPr>
                      <a:r>
                        <a:rPr lang="en-US" sz="800" b="1" cap="none" spc="0">
                          <a:solidFill>
                            <a:schemeClr val="tx1"/>
                          </a:solidFill>
                          <a:effectLst/>
                        </a:rPr>
                        <a:t>3 </a:t>
                      </a:r>
                      <a:r>
                        <a:rPr lang="en-US" sz="800" b="1" cap="none" spc="0" err="1">
                          <a:solidFill>
                            <a:schemeClr val="tx1"/>
                          </a:solidFill>
                          <a:effectLst/>
                        </a:rPr>
                        <a:t>ptsFinal</a:t>
                      </a:r>
                      <a:r>
                        <a:rPr lang="en-US" sz="800" b="1" cap="none" spc="0">
                          <a:solidFill>
                            <a:schemeClr val="tx1"/>
                          </a:solidFill>
                          <a:effectLst/>
                        </a:rPr>
                        <a:t> project submitted in the form of a professional presentation including transitions between modules. Missing all additional slides.</a:t>
                      </a:r>
                    </a:p>
                    <a:p>
                      <a:pPr fontAlgn="t">
                        <a:buNone/>
                      </a:pPr>
                      <a:r>
                        <a:rPr lang="en-US" sz="800" b="1" cap="none" spc="0">
                          <a:solidFill>
                            <a:schemeClr val="tx1"/>
                          </a:solidFill>
                          <a:effectLst/>
                        </a:rPr>
                        <a:t>0 </a:t>
                      </a:r>
                      <a:r>
                        <a:rPr lang="en-US" sz="800" b="1" cap="none" spc="0" err="1">
                          <a:solidFill>
                            <a:schemeClr val="tx1"/>
                          </a:solidFill>
                          <a:effectLst/>
                        </a:rPr>
                        <a:t>ptsFinal</a:t>
                      </a:r>
                      <a:r>
                        <a:rPr lang="en-US" sz="800" b="1" cap="none" spc="0">
                          <a:solidFill>
                            <a:schemeClr val="tx1"/>
                          </a:solidFill>
                          <a:effectLst/>
                        </a:rPr>
                        <a:t> project presentation was not completed.</a:t>
                      </a:r>
                    </a:p>
                  </a:txBody>
                  <a:tcPr marL="79174" marR="79174" marT="79174" marB="79174" anchor="ctr">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a:buNone/>
                      </a:pPr>
                      <a:r>
                        <a:rPr lang="en-US" sz="800" cap="none" spc="0" dirty="0">
                          <a:solidFill>
                            <a:schemeClr val="tx1"/>
                          </a:solidFill>
                          <a:effectLst/>
                        </a:rPr>
                        <a:t>15 pts</a:t>
                      </a:r>
                      <a:br>
                        <a:rPr lang="en-US" sz="800" cap="none" spc="0" dirty="0">
                          <a:solidFill>
                            <a:schemeClr val="tx1"/>
                          </a:solidFill>
                          <a:effectLst/>
                        </a:rPr>
                      </a:br>
                      <a:endParaRPr lang="en-US" sz="800" cap="none" spc="0" dirty="0">
                        <a:solidFill>
                          <a:schemeClr val="tx1"/>
                        </a:solidFill>
                        <a:effectLst/>
                      </a:endParaRPr>
                    </a:p>
                  </a:txBody>
                  <a:tcPr marL="79174" marR="79174" marT="79174" marB="79174" anchor="ctr">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112082852"/>
                  </a:ext>
                </a:extLst>
              </a:tr>
            </a:tbl>
          </a:graphicData>
        </a:graphic>
      </p:graphicFrame>
    </p:spTree>
    <p:extLst>
      <p:ext uri="{BB962C8B-B14F-4D97-AF65-F5344CB8AC3E}">
        <p14:creationId xmlns:p14="http://schemas.microsoft.com/office/powerpoint/2010/main" val="36427110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1" name="Rectangle 100">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1FA048-573B-C8DE-71F5-AC9A5D96FD34}"/>
              </a:ext>
            </a:extLst>
          </p:cNvPr>
          <p:cNvSpPr>
            <a:spLocks noGrp="1"/>
          </p:cNvSpPr>
          <p:nvPr>
            <p:ph type="title"/>
          </p:nvPr>
        </p:nvSpPr>
        <p:spPr>
          <a:xfrm>
            <a:off x="1371599" y="294538"/>
            <a:ext cx="9895951" cy="1033669"/>
          </a:xfrm>
        </p:spPr>
        <p:txBody>
          <a:bodyPr>
            <a:normAutofit/>
          </a:bodyPr>
          <a:lstStyle/>
          <a:p>
            <a:r>
              <a:rPr lang="en-US" sz="3400">
                <a:solidFill>
                  <a:srgbClr val="FFFFFF"/>
                </a:solidFill>
              </a:rPr>
              <a:t>Module 2 – 1</a:t>
            </a:r>
            <a:r>
              <a:rPr lang="en-US" sz="3400" baseline="30000">
                <a:solidFill>
                  <a:srgbClr val="FFFFFF"/>
                </a:solidFill>
              </a:rPr>
              <a:t>st</a:t>
            </a:r>
            <a:r>
              <a:rPr lang="en-US" sz="3400">
                <a:solidFill>
                  <a:srgbClr val="FFFFFF"/>
                </a:solidFill>
              </a:rPr>
              <a:t> week of project development highlights</a:t>
            </a:r>
          </a:p>
        </p:txBody>
      </p:sp>
      <p:sp>
        <p:nvSpPr>
          <p:cNvPr id="106" name="Content Placeholder 2">
            <a:extLst>
              <a:ext uri="{FF2B5EF4-FFF2-40B4-BE49-F238E27FC236}">
                <a16:creationId xmlns:a16="http://schemas.microsoft.com/office/drawing/2014/main" id="{7D17125E-845D-7B5C-F980-90D478C2EDF3}"/>
              </a:ext>
            </a:extLst>
          </p:cNvPr>
          <p:cNvSpPr>
            <a:spLocks noGrp="1"/>
          </p:cNvSpPr>
          <p:nvPr>
            <p:ph idx="1"/>
          </p:nvPr>
        </p:nvSpPr>
        <p:spPr>
          <a:xfrm>
            <a:off x="1371599" y="2318197"/>
            <a:ext cx="9724031" cy="3683358"/>
          </a:xfrm>
        </p:spPr>
        <p:txBody>
          <a:bodyPr anchor="ctr">
            <a:normAutofit/>
          </a:bodyPr>
          <a:lstStyle/>
          <a:p>
            <a:r>
              <a:rPr lang="en-US" sz="2000" dirty="0"/>
              <a:t>Create a </a:t>
            </a:r>
            <a:r>
              <a:rPr lang="en-US" sz="2000" dirty="0">
                <a:hlinkClick r:id="rId2"/>
              </a:rPr>
              <a:t>WOKWI</a:t>
            </a:r>
            <a:r>
              <a:rPr lang="en-US" sz="2000" dirty="0"/>
              <a:t> account and familiarize myself with the platform</a:t>
            </a:r>
          </a:p>
          <a:p>
            <a:r>
              <a:rPr lang="en-US" sz="2000" dirty="0"/>
              <a:t>Begin exploratory work on the ESP32 microcontroller </a:t>
            </a:r>
          </a:p>
          <a:p>
            <a:r>
              <a:rPr lang="en-US" sz="2000" dirty="0"/>
              <a:t>Wire the microcontroller for power on our project board</a:t>
            </a:r>
          </a:p>
          <a:p>
            <a:r>
              <a:rPr lang="en-US" sz="2000" dirty="0"/>
              <a:t>Test the microcontroller with a WIFI scan.  </a:t>
            </a:r>
          </a:p>
          <a:p>
            <a:r>
              <a:rPr lang="en-US" sz="2000" dirty="0"/>
              <a:t>WIFI scan code is available in the </a:t>
            </a:r>
            <a:r>
              <a:rPr lang="en-US" sz="2000" dirty="0">
                <a:hlinkClick r:id="rId3"/>
              </a:rPr>
              <a:t>GitHub</a:t>
            </a:r>
            <a:r>
              <a:rPr lang="en-US" sz="2000" dirty="0"/>
              <a:t> repository called wifi_scan.cpp</a:t>
            </a:r>
          </a:p>
          <a:p>
            <a:endParaRPr lang="en-US" sz="2000" dirty="0"/>
          </a:p>
        </p:txBody>
      </p:sp>
      <p:sp>
        <p:nvSpPr>
          <p:cNvPr id="4" name="TextBox 3">
            <a:extLst>
              <a:ext uri="{FF2B5EF4-FFF2-40B4-BE49-F238E27FC236}">
                <a16:creationId xmlns:a16="http://schemas.microsoft.com/office/drawing/2014/main" id="{DF643FBD-A7AA-4BAD-978A-8CA486710265}"/>
              </a:ext>
            </a:extLst>
          </p:cNvPr>
          <p:cNvSpPr txBox="1"/>
          <p:nvPr/>
        </p:nvSpPr>
        <p:spPr>
          <a:xfrm>
            <a:off x="6564086" y="6132575"/>
            <a:ext cx="5421087" cy="430887"/>
          </a:xfrm>
          <a:prstGeom prst="rect">
            <a:avLst/>
          </a:prstGeom>
          <a:noFill/>
        </p:spPr>
        <p:txBody>
          <a:bodyPr wrap="square" rtlCol="0">
            <a:spAutoFit/>
          </a:bodyPr>
          <a:lstStyle/>
          <a:p>
            <a:r>
              <a:rPr lang="en-US" sz="1100" dirty="0">
                <a:solidFill>
                  <a:srgbClr val="FF0000"/>
                </a:solidFill>
              </a:rPr>
              <a:t>* Libraries are not set up in the code, they have a special tab in the WOKWI UI.  See the file libraries.txt in GitHub</a:t>
            </a:r>
          </a:p>
        </p:txBody>
      </p:sp>
    </p:spTree>
    <p:extLst>
      <p:ext uri="{BB962C8B-B14F-4D97-AF65-F5344CB8AC3E}">
        <p14:creationId xmlns:p14="http://schemas.microsoft.com/office/powerpoint/2010/main" val="692629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0" name="Rectangle 59">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5266402"/>
            <a:ext cx="12191998" cy="1590742"/>
          </a:xfrm>
          <a:prstGeom prst="rect">
            <a:avLst/>
          </a:prstGeom>
          <a:gradFill>
            <a:gsLst>
              <a:gs pos="0">
                <a:srgbClr val="000000"/>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5270175"/>
            <a:ext cx="12185331" cy="1590742"/>
          </a:xfrm>
          <a:prstGeom prst="rect">
            <a:avLst/>
          </a:prstGeom>
          <a:gradFill>
            <a:gsLst>
              <a:gs pos="0">
                <a:schemeClr val="accent1">
                  <a:alpha val="0"/>
                </a:schemeClr>
              </a:gs>
              <a:gs pos="100000">
                <a:schemeClr val="accent1">
                  <a:lumMod val="50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5265546"/>
            <a:ext cx="4076698" cy="1590742"/>
          </a:xfrm>
          <a:prstGeom prst="rect">
            <a:avLst/>
          </a:prstGeom>
          <a:gradFill>
            <a:gsLst>
              <a:gs pos="0">
                <a:schemeClr val="accent1">
                  <a:lumMod val="50000"/>
                </a:schemeClr>
              </a:gs>
              <a:gs pos="100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3335" y="5263483"/>
            <a:ext cx="12192000" cy="1597433"/>
          </a:xfrm>
          <a:prstGeom prst="rect">
            <a:avLst/>
          </a:prstGeom>
          <a:gradFill>
            <a:gsLst>
              <a:gs pos="0">
                <a:srgbClr val="000000">
                  <a:alpha val="0"/>
                </a:srgbClr>
              </a:gs>
              <a:gs pos="99000">
                <a:schemeClr val="accent1">
                  <a:lumMod val="50000"/>
                  <a:alpha val="55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2570DED-E942-4274-A5C5-61D0403EDC64}"/>
              </a:ext>
            </a:extLst>
          </p:cNvPr>
          <p:cNvSpPr>
            <a:spLocks noGrp="1"/>
          </p:cNvSpPr>
          <p:nvPr>
            <p:ph type="title"/>
          </p:nvPr>
        </p:nvSpPr>
        <p:spPr>
          <a:xfrm>
            <a:off x="1371599" y="5510253"/>
            <a:ext cx="9895951" cy="1033669"/>
          </a:xfrm>
        </p:spPr>
        <p:txBody>
          <a:bodyPr vert="horz" lIns="91440" tIns="45720" rIns="91440" bIns="45720" rtlCol="0" anchor="ctr">
            <a:normAutofit/>
          </a:bodyPr>
          <a:lstStyle/>
          <a:p>
            <a:r>
              <a:rPr lang="en-US" sz="3400" kern="1200">
                <a:solidFill>
                  <a:srgbClr val="FFFFFF"/>
                </a:solidFill>
                <a:latin typeface="+mj-lt"/>
                <a:ea typeface="+mj-ea"/>
                <a:cs typeface="+mj-cs"/>
              </a:rPr>
              <a:t>Screenshot of ESP32 Microcontroller wired for power and UI setup</a:t>
            </a:r>
          </a:p>
        </p:txBody>
      </p:sp>
      <p:pic>
        <p:nvPicPr>
          <p:cNvPr id="4" name="Picture 3">
            <a:extLst>
              <a:ext uri="{FF2B5EF4-FFF2-40B4-BE49-F238E27FC236}">
                <a16:creationId xmlns:a16="http://schemas.microsoft.com/office/drawing/2014/main" id="{067A8756-38AB-E7FA-41EE-7F32740B4FD2}"/>
              </a:ext>
            </a:extLst>
          </p:cNvPr>
          <p:cNvPicPr>
            <a:picLocks noChangeAspect="1"/>
          </p:cNvPicPr>
          <p:nvPr/>
        </p:nvPicPr>
        <p:blipFill>
          <a:blip r:embed="rId2"/>
          <a:stretch>
            <a:fillRect/>
          </a:stretch>
        </p:blipFill>
        <p:spPr>
          <a:xfrm>
            <a:off x="2000111" y="402570"/>
            <a:ext cx="8191777" cy="3215273"/>
          </a:xfrm>
          <a:prstGeom prst="rect">
            <a:avLst/>
          </a:prstGeom>
        </p:spPr>
      </p:pic>
      <p:sp>
        <p:nvSpPr>
          <p:cNvPr id="7" name="Text Placeholder 6">
            <a:extLst>
              <a:ext uri="{FF2B5EF4-FFF2-40B4-BE49-F238E27FC236}">
                <a16:creationId xmlns:a16="http://schemas.microsoft.com/office/drawing/2014/main" id="{FADDAB32-E602-42AB-85E5-81A683738955}"/>
              </a:ext>
            </a:extLst>
          </p:cNvPr>
          <p:cNvSpPr>
            <a:spLocks noGrp="1"/>
          </p:cNvSpPr>
          <p:nvPr>
            <p:ph type="body" sz="half" idx="2"/>
          </p:nvPr>
        </p:nvSpPr>
        <p:spPr>
          <a:xfrm>
            <a:off x="1940256" y="3833199"/>
            <a:ext cx="8332826" cy="1119982"/>
          </a:xfrm>
        </p:spPr>
        <p:txBody>
          <a:bodyPr vert="horz" lIns="91440" tIns="45720" rIns="91440" bIns="45720" rtlCol="0" anchor="ctr">
            <a:normAutofit/>
          </a:bodyPr>
          <a:lstStyle/>
          <a:p>
            <a:pPr indent="-228600">
              <a:buFont typeface="Arial" panose="020B0604020202020204" pitchFamily="34" charset="0"/>
              <a:buChar char="•"/>
            </a:pPr>
            <a:r>
              <a:rPr lang="en-US" sz="2000"/>
              <a:t>Microcontroller mounted and powered ON</a:t>
            </a:r>
          </a:p>
          <a:p>
            <a:pPr indent="-228600">
              <a:buFont typeface="Arial" panose="020B0604020202020204" pitchFamily="34" charset="0"/>
              <a:buChar char="•"/>
            </a:pPr>
            <a:endParaRPr lang="en-US" sz="2000"/>
          </a:p>
          <a:p>
            <a:pPr indent="-228600">
              <a:buFont typeface="Arial" panose="020B0604020202020204" pitchFamily="34" charset="0"/>
              <a:buChar char="•"/>
            </a:pPr>
            <a:endParaRPr lang="en-US" sz="2000"/>
          </a:p>
        </p:txBody>
      </p:sp>
    </p:spTree>
    <p:extLst>
      <p:ext uri="{BB962C8B-B14F-4D97-AF65-F5344CB8AC3E}">
        <p14:creationId xmlns:p14="http://schemas.microsoft.com/office/powerpoint/2010/main" val="6693440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2570DED-E942-4274-A5C5-61D0403EDC64}"/>
              </a:ext>
            </a:extLst>
          </p:cNvPr>
          <p:cNvSpPr>
            <a:spLocks noGrp="1"/>
          </p:cNvSpPr>
          <p:nvPr>
            <p:ph type="title"/>
          </p:nvPr>
        </p:nvSpPr>
        <p:spPr>
          <a:xfrm>
            <a:off x="823442" y="921715"/>
            <a:ext cx="5163022" cy="2635993"/>
          </a:xfrm>
        </p:spPr>
        <p:txBody>
          <a:bodyPr vert="horz" lIns="91440" tIns="45720" rIns="91440" bIns="45720" rtlCol="0" anchor="b">
            <a:normAutofit/>
          </a:bodyPr>
          <a:lstStyle/>
          <a:p>
            <a:r>
              <a:rPr lang="en-US" sz="4800" kern="1200" dirty="0">
                <a:solidFill>
                  <a:schemeClr val="tx1"/>
                </a:solidFill>
                <a:latin typeface="+mj-lt"/>
                <a:ea typeface="+mj-ea"/>
                <a:cs typeface="+mj-cs"/>
              </a:rPr>
              <a:t>ESP32 </a:t>
            </a:r>
            <a:r>
              <a:rPr lang="en-US" sz="4800" kern="1200" dirty="0" err="1">
                <a:solidFill>
                  <a:schemeClr val="tx1"/>
                </a:solidFill>
                <a:latin typeface="+mj-lt"/>
                <a:ea typeface="+mj-ea"/>
                <a:cs typeface="+mj-cs"/>
              </a:rPr>
              <a:t>WiFi</a:t>
            </a:r>
            <a:r>
              <a:rPr lang="en-US" sz="4800" kern="1200" dirty="0">
                <a:solidFill>
                  <a:schemeClr val="tx1"/>
                </a:solidFill>
                <a:latin typeface="+mj-lt"/>
                <a:ea typeface="+mj-ea"/>
                <a:cs typeface="+mj-cs"/>
              </a:rPr>
              <a:t> Scan</a:t>
            </a:r>
          </a:p>
        </p:txBody>
      </p:sp>
      <p:sp>
        <p:nvSpPr>
          <p:cNvPr id="26" name="Rectangle 25">
            <a:extLst>
              <a:ext uri="{FF2B5EF4-FFF2-40B4-BE49-F238E27FC236}">
                <a16:creationId xmlns:a16="http://schemas.microsoft.com/office/drawing/2014/main" id="{BC05CA36-AD6A-4ABF-9A05-52E5A143D2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4022214"/>
            <a:ext cx="12192000" cy="2835786"/>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D4331EE8-85A4-4588-8D9E-70E534D477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4022220"/>
            <a:ext cx="8153398" cy="2835780"/>
          </a:xfrm>
          <a:prstGeom prst="rect">
            <a:avLst/>
          </a:prstGeom>
          <a:gradFill>
            <a:gsLst>
              <a:gs pos="0">
                <a:srgbClr val="000000">
                  <a:alpha val="63000"/>
                </a:srgbClr>
              </a:gs>
              <a:gs pos="100000">
                <a:schemeClr val="accent1">
                  <a:lumMod val="75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49D6C862-61CC-4B46-8080-96583D653B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4022219"/>
            <a:ext cx="12253472" cy="2835781"/>
          </a:xfrm>
          <a:prstGeom prst="rect">
            <a:avLst/>
          </a:prstGeom>
          <a:gradFill>
            <a:gsLst>
              <a:gs pos="39000">
                <a:schemeClr val="accent1">
                  <a:lumMod val="50000"/>
                  <a:alpha val="0"/>
                </a:schemeClr>
              </a:gs>
              <a:gs pos="100000">
                <a:srgbClr val="000000">
                  <a:alpha val="72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Placeholder 3">
            <a:extLst>
              <a:ext uri="{FF2B5EF4-FFF2-40B4-BE49-F238E27FC236}">
                <a16:creationId xmlns:a16="http://schemas.microsoft.com/office/drawing/2014/main" id="{D4816DFD-C4B4-4B75-914C-70EC748D6692}"/>
              </a:ext>
            </a:extLst>
          </p:cNvPr>
          <p:cNvSpPr>
            <a:spLocks noGrp="1"/>
          </p:cNvSpPr>
          <p:nvPr>
            <p:ph type="body" sz="half" idx="2"/>
          </p:nvPr>
        </p:nvSpPr>
        <p:spPr>
          <a:xfrm>
            <a:off x="823442" y="4541263"/>
            <a:ext cx="4662957" cy="1395022"/>
          </a:xfrm>
        </p:spPr>
        <p:txBody>
          <a:bodyPr vert="horz" lIns="91440" tIns="45720" rIns="91440" bIns="45720" rtlCol="0" anchor="t">
            <a:normAutofit/>
          </a:bodyPr>
          <a:lstStyle/>
          <a:p>
            <a:r>
              <a:rPr lang="en-US" sz="2400" kern="1200" dirty="0">
                <a:solidFill>
                  <a:srgbClr val="FFFFFF"/>
                </a:solidFill>
                <a:latin typeface="+mn-lt"/>
                <a:ea typeface="+mn-ea"/>
                <a:cs typeface="+mn-cs"/>
              </a:rPr>
              <a:t>Screenshot of </a:t>
            </a:r>
            <a:r>
              <a:rPr lang="en-US" sz="2400" b="1" kern="1200" dirty="0">
                <a:solidFill>
                  <a:srgbClr val="FFFFFF"/>
                </a:solidFill>
                <a:latin typeface="+mn-lt"/>
                <a:ea typeface="+mn-ea"/>
                <a:cs typeface="+mn-cs"/>
              </a:rPr>
              <a:t>Serial Monitor </a:t>
            </a:r>
            <a:r>
              <a:rPr lang="en-US" sz="2400" kern="1200" dirty="0">
                <a:solidFill>
                  <a:srgbClr val="FFFFFF"/>
                </a:solidFill>
                <a:latin typeface="+mn-lt"/>
                <a:ea typeface="+mn-ea"/>
                <a:cs typeface="+mn-cs"/>
              </a:rPr>
              <a:t>showing the available networks </a:t>
            </a:r>
            <a:endParaRPr lang="en-US" sz="2400" b="1" kern="1200" dirty="0">
              <a:solidFill>
                <a:srgbClr val="FFFFFF"/>
              </a:solidFill>
              <a:latin typeface="+mn-lt"/>
              <a:ea typeface="+mn-ea"/>
              <a:cs typeface="+mn-cs"/>
            </a:endParaRPr>
          </a:p>
        </p:txBody>
      </p:sp>
      <p:pic>
        <p:nvPicPr>
          <p:cNvPr id="5" name="Picture 4">
            <a:extLst>
              <a:ext uri="{FF2B5EF4-FFF2-40B4-BE49-F238E27FC236}">
                <a16:creationId xmlns:a16="http://schemas.microsoft.com/office/drawing/2014/main" id="{191E5E30-4762-6A50-0CD9-EBB3FAEF86E5}"/>
              </a:ext>
            </a:extLst>
          </p:cNvPr>
          <p:cNvPicPr>
            <a:picLocks noChangeAspect="1"/>
          </p:cNvPicPr>
          <p:nvPr/>
        </p:nvPicPr>
        <p:blipFill>
          <a:blip r:embed="rId2"/>
          <a:stretch>
            <a:fillRect/>
          </a:stretch>
        </p:blipFill>
        <p:spPr>
          <a:xfrm>
            <a:off x="6573907" y="565861"/>
            <a:ext cx="5163022" cy="5348279"/>
          </a:xfrm>
          <a:prstGeom prst="rect">
            <a:avLst/>
          </a:prstGeom>
        </p:spPr>
      </p:pic>
      <p:sp>
        <p:nvSpPr>
          <p:cNvPr id="29" name="Rectangle 28">
            <a:extLst>
              <a:ext uri="{FF2B5EF4-FFF2-40B4-BE49-F238E27FC236}">
                <a16:creationId xmlns:a16="http://schemas.microsoft.com/office/drawing/2014/main" id="{E37EECFC-A684-4391-AE85-4CDAF5565F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0797"/>
            <a:ext cx="12191998" cy="457203"/>
          </a:xfrm>
          <a:prstGeom prst="rect">
            <a:avLst/>
          </a:prstGeom>
          <a:gradFill>
            <a:gsLst>
              <a:gs pos="0">
                <a:srgbClr val="000000">
                  <a:alpha val="43000"/>
                </a:srgbClr>
              </a:gs>
              <a:gs pos="79000">
                <a:schemeClr val="accent1">
                  <a:lumMod val="75000"/>
                  <a:alpha val="2200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240629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45FE02A-8822-F0BC-823C-6F645AB75502}"/>
            </a:ext>
          </a:extLst>
        </p:cNvPr>
        <p:cNvGrpSpPr/>
        <p:nvPr/>
      </p:nvGrpSpPr>
      <p:grpSpPr>
        <a:xfrm>
          <a:off x="0" y="0"/>
          <a:ext cx="0" cy="0"/>
          <a:chOff x="0" y="0"/>
          <a:chExt cx="0" cy="0"/>
        </a:xfrm>
      </p:grpSpPr>
      <p:sp useBgFill="1">
        <p:nvSpPr>
          <p:cNvPr id="101" name="Rectangle 100">
            <a:extLst>
              <a:ext uri="{FF2B5EF4-FFF2-40B4-BE49-F238E27FC236}">
                <a16:creationId xmlns:a16="http://schemas.microsoft.com/office/drawing/2014/main" id="{5BA27DBE-03B2-76F1-173E-6CE8C0B036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2" name="Rectangle 101">
            <a:extLst>
              <a:ext uri="{FF2B5EF4-FFF2-40B4-BE49-F238E27FC236}">
                <a16:creationId xmlns:a16="http://schemas.microsoft.com/office/drawing/2014/main" id="{D7111DAA-E722-9EBF-2893-125F019ADF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3" name="Rectangle 102">
            <a:extLst>
              <a:ext uri="{FF2B5EF4-FFF2-40B4-BE49-F238E27FC236}">
                <a16:creationId xmlns:a16="http://schemas.microsoft.com/office/drawing/2014/main" id="{E8E0610B-186D-F36E-C938-C634DC0ADD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4" name="Rectangle 103">
            <a:extLst>
              <a:ext uri="{FF2B5EF4-FFF2-40B4-BE49-F238E27FC236}">
                <a16:creationId xmlns:a16="http://schemas.microsoft.com/office/drawing/2014/main" id="{B8D3D650-650B-1AD2-D9CF-D7AA207A70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5" name="Rectangle 104">
            <a:extLst>
              <a:ext uri="{FF2B5EF4-FFF2-40B4-BE49-F238E27FC236}">
                <a16:creationId xmlns:a16="http://schemas.microsoft.com/office/drawing/2014/main" id="{00F70A77-54C5-5912-122A-227D5C47E8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BA2FD32-499A-0528-42FC-4EB92277C0B3}"/>
              </a:ext>
            </a:extLst>
          </p:cNvPr>
          <p:cNvSpPr>
            <a:spLocks noGrp="1"/>
          </p:cNvSpPr>
          <p:nvPr>
            <p:ph type="title"/>
          </p:nvPr>
        </p:nvSpPr>
        <p:spPr>
          <a:xfrm>
            <a:off x="1371599" y="294538"/>
            <a:ext cx="9895951" cy="1033669"/>
          </a:xfrm>
        </p:spPr>
        <p:txBody>
          <a:bodyPr>
            <a:normAutofit/>
          </a:bodyPr>
          <a:lstStyle/>
          <a:p>
            <a:r>
              <a:rPr lang="en-US" sz="3400" dirty="0">
                <a:solidFill>
                  <a:srgbClr val="FFFFFF"/>
                </a:solidFill>
              </a:rPr>
              <a:t>Module 3 – 2</a:t>
            </a:r>
            <a:r>
              <a:rPr lang="en-US" sz="3400" baseline="30000" dirty="0">
                <a:solidFill>
                  <a:srgbClr val="FFFFFF"/>
                </a:solidFill>
              </a:rPr>
              <a:t>nd</a:t>
            </a:r>
            <a:r>
              <a:rPr lang="en-US" sz="3400" dirty="0">
                <a:solidFill>
                  <a:srgbClr val="FFFFFF"/>
                </a:solidFill>
              </a:rPr>
              <a:t> week of project development highlights</a:t>
            </a:r>
          </a:p>
        </p:txBody>
      </p:sp>
      <p:sp>
        <p:nvSpPr>
          <p:cNvPr id="106" name="Content Placeholder 2">
            <a:extLst>
              <a:ext uri="{FF2B5EF4-FFF2-40B4-BE49-F238E27FC236}">
                <a16:creationId xmlns:a16="http://schemas.microsoft.com/office/drawing/2014/main" id="{F0ADCCB0-FED4-9806-6CBD-DFB276E00974}"/>
              </a:ext>
            </a:extLst>
          </p:cNvPr>
          <p:cNvSpPr>
            <a:spLocks noGrp="1"/>
          </p:cNvSpPr>
          <p:nvPr>
            <p:ph idx="1"/>
          </p:nvPr>
        </p:nvSpPr>
        <p:spPr>
          <a:xfrm>
            <a:off x="1371599" y="2318197"/>
            <a:ext cx="9724031" cy="3683358"/>
          </a:xfrm>
        </p:spPr>
        <p:txBody>
          <a:bodyPr anchor="ctr">
            <a:normAutofit/>
          </a:bodyPr>
          <a:lstStyle/>
          <a:p>
            <a:r>
              <a:rPr lang="en-US" sz="2000" dirty="0"/>
              <a:t>Continue building on the previous weeks progress</a:t>
            </a:r>
          </a:p>
          <a:p>
            <a:r>
              <a:rPr lang="en-US" sz="2000" dirty="0"/>
              <a:t>Large focus on the electronics piece of the project. Introduction of </a:t>
            </a:r>
            <a:r>
              <a:rPr lang="en-US" sz="2000" dirty="0">
                <a:effectLst/>
                <a:latin typeface="Times New Roman" panose="02020603050405020304" pitchFamily="18" charset="0"/>
                <a:ea typeface="Times New Roman" panose="02020603050405020304" pitchFamily="18" charset="0"/>
              </a:rPr>
              <a:t>Ohm’s law: V=IR or Voltage = Current* Resistance</a:t>
            </a:r>
            <a:endParaRPr lang="en-US" sz="2000" dirty="0"/>
          </a:p>
          <a:p>
            <a:r>
              <a:rPr lang="en-US" sz="2000" dirty="0"/>
              <a:t>Wire the first virtual traffic light with LEDs</a:t>
            </a:r>
          </a:p>
          <a:p>
            <a:r>
              <a:rPr lang="en-US" sz="2000" dirty="0"/>
              <a:t>Assign each positive wire to a microcontroller port and identify how to use that in our code.</a:t>
            </a:r>
          </a:p>
          <a:p>
            <a:r>
              <a:rPr lang="en-US" sz="2000" dirty="0"/>
              <a:t>LED control code is available in the </a:t>
            </a:r>
            <a:r>
              <a:rPr lang="en-US" sz="2000" dirty="0">
                <a:hlinkClick r:id="rId2"/>
              </a:rPr>
              <a:t>GitHub</a:t>
            </a:r>
            <a:r>
              <a:rPr lang="en-US" sz="2000" dirty="0"/>
              <a:t> repository called one_traffic_light.cpp</a:t>
            </a:r>
          </a:p>
          <a:p>
            <a:endParaRPr lang="en-US" sz="2000" dirty="0"/>
          </a:p>
        </p:txBody>
      </p:sp>
      <p:sp>
        <p:nvSpPr>
          <p:cNvPr id="3" name="TextBox 2">
            <a:extLst>
              <a:ext uri="{FF2B5EF4-FFF2-40B4-BE49-F238E27FC236}">
                <a16:creationId xmlns:a16="http://schemas.microsoft.com/office/drawing/2014/main" id="{F5801B21-F9F7-7BA8-7859-5941C2F0FAB7}"/>
              </a:ext>
            </a:extLst>
          </p:cNvPr>
          <p:cNvSpPr txBox="1"/>
          <p:nvPr/>
        </p:nvSpPr>
        <p:spPr>
          <a:xfrm>
            <a:off x="6564086" y="6132575"/>
            <a:ext cx="5421087" cy="430887"/>
          </a:xfrm>
          <a:prstGeom prst="rect">
            <a:avLst/>
          </a:prstGeom>
          <a:noFill/>
        </p:spPr>
        <p:txBody>
          <a:bodyPr wrap="square" rtlCol="0">
            <a:spAutoFit/>
          </a:bodyPr>
          <a:lstStyle/>
          <a:p>
            <a:r>
              <a:rPr lang="en-US" sz="1100" dirty="0">
                <a:solidFill>
                  <a:srgbClr val="FF0000"/>
                </a:solidFill>
              </a:rPr>
              <a:t>* Libraries are not set up in the code, they have a special tab in the WOKWI UI.  See the file libraries.txt in GitHub</a:t>
            </a:r>
          </a:p>
        </p:txBody>
      </p:sp>
    </p:spTree>
    <p:extLst>
      <p:ext uri="{BB962C8B-B14F-4D97-AF65-F5344CB8AC3E}">
        <p14:creationId xmlns:p14="http://schemas.microsoft.com/office/powerpoint/2010/main" val="12766480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12609869-9E80-471B-A487-A53288E0E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2570DED-E942-4274-A5C5-61D0403EDC64}"/>
              </a:ext>
            </a:extLst>
          </p:cNvPr>
          <p:cNvSpPr>
            <a:spLocks noGrp="1"/>
          </p:cNvSpPr>
          <p:nvPr>
            <p:ph type="title"/>
          </p:nvPr>
        </p:nvSpPr>
        <p:spPr>
          <a:xfrm>
            <a:off x="1136397" y="502019"/>
            <a:ext cx="3294089" cy="924009"/>
          </a:xfrm>
        </p:spPr>
        <p:txBody>
          <a:bodyPr vert="horz" lIns="91440" tIns="45720" rIns="91440" bIns="45720" rtlCol="0" anchor="b">
            <a:normAutofit/>
          </a:bodyPr>
          <a:lstStyle/>
          <a:p>
            <a:r>
              <a:rPr lang="en-US" sz="2200" kern="1200" dirty="0">
                <a:solidFill>
                  <a:schemeClr val="tx1"/>
                </a:solidFill>
                <a:latin typeface="+mj-lt"/>
                <a:ea typeface="+mj-ea"/>
                <a:cs typeface="+mj-cs"/>
              </a:rPr>
              <a:t>Picture of circuit with working LEDs</a:t>
            </a:r>
          </a:p>
        </p:txBody>
      </p:sp>
      <p:sp>
        <p:nvSpPr>
          <p:cNvPr id="4" name="Text Placeholder 3">
            <a:extLst>
              <a:ext uri="{FF2B5EF4-FFF2-40B4-BE49-F238E27FC236}">
                <a16:creationId xmlns:a16="http://schemas.microsoft.com/office/drawing/2014/main" id="{D4816DFD-C4B4-4B75-914C-70EC748D6692}"/>
              </a:ext>
            </a:extLst>
          </p:cNvPr>
          <p:cNvSpPr>
            <a:spLocks noGrp="1"/>
          </p:cNvSpPr>
          <p:nvPr>
            <p:ph type="body" sz="half" idx="2"/>
          </p:nvPr>
        </p:nvSpPr>
        <p:spPr>
          <a:xfrm>
            <a:off x="1136397" y="3329903"/>
            <a:ext cx="3568591" cy="2409501"/>
          </a:xfrm>
        </p:spPr>
        <p:txBody>
          <a:bodyPr vert="horz" lIns="91440" tIns="45720" rIns="91440" bIns="45720" rtlCol="0" anchor="t">
            <a:normAutofit/>
          </a:bodyPr>
          <a:lstStyle/>
          <a:p>
            <a:pPr lvl="0"/>
            <a:r>
              <a:rPr lang="en-US" sz="2000" dirty="0"/>
              <a:t>    Includes:</a:t>
            </a:r>
          </a:p>
          <a:p>
            <a:pPr lvl="0" indent="-228600">
              <a:buFont typeface="Arial" panose="020B0604020202020204" pitchFamily="34" charset="0"/>
              <a:buChar char="•"/>
            </a:pPr>
            <a:r>
              <a:rPr lang="en-US" sz="2000" dirty="0"/>
              <a:t>ESP 32 Board</a:t>
            </a:r>
          </a:p>
          <a:p>
            <a:pPr lvl="0" indent="-228600">
              <a:buFont typeface="Arial" panose="020B0604020202020204" pitchFamily="34" charset="0"/>
              <a:buChar char="•"/>
            </a:pPr>
            <a:r>
              <a:rPr lang="en-US" sz="2000" dirty="0"/>
              <a:t>Colored LEDs: Red, Yellow and Green Wires</a:t>
            </a:r>
          </a:p>
          <a:p>
            <a:pPr lvl="0" indent="-228600">
              <a:buFont typeface="Arial" panose="020B0604020202020204" pitchFamily="34" charset="0"/>
              <a:buChar char="•"/>
            </a:pPr>
            <a:r>
              <a:rPr lang="en-US" sz="2000" dirty="0"/>
              <a:t>Breadboard</a:t>
            </a:r>
          </a:p>
          <a:p>
            <a:pPr indent="-228600">
              <a:buFont typeface="Arial" panose="020B0604020202020204" pitchFamily="34" charset="0"/>
              <a:buChar char="•"/>
            </a:pPr>
            <a:endParaRPr lang="en-US" sz="2000" dirty="0"/>
          </a:p>
        </p:txBody>
      </p:sp>
      <p:sp>
        <p:nvSpPr>
          <p:cNvPr id="32" name="Rectangle 31">
            <a:extLst>
              <a:ext uri="{FF2B5EF4-FFF2-40B4-BE49-F238E27FC236}">
                <a16:creationId xmlns:a16="http://schemas.microsoft.com/office/drawing/2014/main" id="{7004738A-9D34-43E8-97D2-CA0EED4F8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5"/>
            <a:ext cx="4092521"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B8B8D07F-F13E-443E-BA68-2D26672D76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
            <a:ext cx="4092521" cy="6400369"/>
          </a:xfrm>
          <a:prstGeom prst="rect">
            <a:avLst/>
          </a:prstGeom>
          <a:gradFill>
            <a:gsLst>
              <a:gs pos="31000">
                <a:schemeClr val="accent1">
                  <a:lumMod val="50000"/>
                  <a:alpha val="0"/>
                </a:schemeClr>
              </a:gs>
              <a:gs pos="100000">
                <a:schemeClr val="accent1">
                  <a:lumMod val="50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2813A4FA-24A5-41ED-A534-3807D1B2F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2"/>
            <a:ext cx="4068667" cy="6400389"/>
          </a:xfrm>
          <a:prstGeom prst="rect">
            <a:avLst/>
          </a:prstGeom>
          <a:gradFill>
            <a:gsLst>
              <a:gs pos="0">
                <a:schemeClr val="accent1">
                  <a:alpha val="0"/>
                </a:schemeClr>
              </a:gs>
              <a:gs pos="72000">
                <a:srgbClr val="000000">
                  <a:alpha val="21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C3944F27-CA70-4E84-A51A-E6BF89558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10"/>
            <a:ext cx="3611467" cy="6857997"/>
          </a:xfrm>
          <a:prstGeom prst="rect">
            <a:avLst/>
          </a:prstGeom>
          <a:gradFill>
            <a:gsLst>
              <a:gs pos="0">
                <a:schemeClr val="accent1">
                  <a:alpha val="0"/>
                </a:schemeClr>
              </a:gs>
              <a:gs pos="93000">
                <a:srgbClr val="000000">
                  <a:alpha val="29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CE08B76B-B1E1-2B87-F11E-2A0475B09076}"/>
              </a:ext>
            </a:extLst>
          </p:cNvPr>
          <p:cNvPicPr>
            <a:picLocks noChangeAspect="1"/>
          </p:cNvPicPr>
          <p:nvPr/>
        </p:nvPicPr>
        <p:blipFill>
          <a:blip r:embed="rId2"/>
          <a:stretch>
            <a:fillRect/>
          </a:stretch>
        </p:blipFill>
        <p:spPr>
          <a:xfrm>
            <a:off x="5170714" y="1272313"/>
            <a:ext cx="6837783" cy="4598408"/>
          </a:xfrm>
          <a:prstGeom prst="rect">
            <a:avLst/>
          </a:prstGeom>
        </p:spPr>
      </p:pic>
    </p:spTree>
    <p:extLst>
      <p:ext uri="{BB962C8B-B14F-4D97-AF65-F5344CB8AC3E}">
        <p14:creationId xmlns:p14="http://schemas.microsoft.com/office/powerpoint/2010/main" val="31034957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BC05CA36-AD6A-4ABF-9A05-52E5A143D2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4022214"/>
            <a:ext cx="12192000" cy="2835786"/>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D4331EE8-85A4-4588-8D9E-70E534D477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4022220"/>
            <a:ext cx="8153398" cy="2835780"/>
          </a:xfrm>
          <a:prstGeom prst="rect">
            <a:avLst/>
          </a:prstGeom>
          <a:gradFill>
            <a:gsLst>
              <a:gs pos="0">
                <a:srgbClr val="000000">
                  <a:alpha val="63000"/>
                </a:srgbClr>
              </a:gs>
              <a:gs pos="100000">
                <a:schemeClr val="accent1">
                  <a:lumMod val="75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49D6C862-61CC-4B46-8080-96583D653B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4022219"/>
            <a:ext cx="12253472" cy="2835781"/>
          </a:xfrm>
          <a:prstGeom prst="rect">
            <a:avLst/>
          </a:prstGeom>
          <a:gradFill>
            <a:gsLst>
              <a:gs pos="39000">
                <a:schemeClr val="accent1">
                  <a:lumMod val="50000"/>
                  <a:alpha val="0"/>
                </a:schemeClr>
              </a:gs>
              <a:gs pos="100000">
                <a:srgbClr val="000000">
                  <a:alpha val="72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807A3402-7757-EBE5-6152-BF0B8A4C8493}"/>
              </a:ext>
            </a:extLst>
          </p:cNvPr>
          <p:cNvPicPr>
            <a:picLocks noChangeAspect="1"/>
          </p:cNvPicPr>
          <p:nvPr/>
        </p:nvPicPr>
        <p:blipFill>
          <a:blip r:embed="rId2"/>
          <a:stretch>
            <a:fillRect/>
          </a:stretch>
        </p:blipFill>
        <p:spPr>
          <a:xfrm>
            <a:off x="6573907" y="522620"/>
            <a:ext cx="5163022" cy="5434760"/>
          </a:xfrm>
          <a:prstGeom prst="rect">
            <a:avLst/>
          </a:prstGeom>
        </p:spPr>
      </p:pic>
      <p:sp>
        <p:nvSpPr>
          <p:cNvPr id="31" name="Rectangle 30">
            <a:extLst>
              <a:ext uri="{FF2B5EF4-FFF2-40B4-BE49-F238E27FC236}">
                <a16:creationId xmlns:a16="http://schemas.microsoft.com/office/drawing/2014/main" id="{E37EECFC-A684-4391-AE85-4CDAF5565F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0797"/>
            <a:ext cx="12191998" cy="457203"/>
          </a:xfrm>
          <a:prstGeom prst="rect">
            <a:avLst/>
          </a:prstGeom>
          <a:gradFill>
            <a:gsLst>
              <a:gs pos="0">
                <a:srgbClr val="000000">
                  <a:alpha val="43000"/>
                </a:srgbClr>
              </a:gs>
              <a:gs pos="79000">
                <a:schemeClr val="accent1">
                  <a:lumMod val="75000"/>
                  <a:alpha val="2200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3">
            <a:extLst>
              <a:ext uri="{FF2B5EF4-FFF2-40B4-BE49-F238E27FC236}">
                <a16:creationId xmlns:a16="http://schemas.microsoft.com/office/drawing/2014/main" id="{0CCE8DCB-D52E-3448-2AA7-D8320A9A123D}"/>
              </a:ext>
            </a:extLst>
          </p:cNvPr>
          <p:cNvSpPr>
            <a:spLocks noGrp="1"/>
          </p:cNvSpPr>
          <p:nvPr>
            <p:ph type="body" sz="half" idx="2"/>
          </p:nvPr>
        </p:nvSpPr>
        <p:spPr>
          <a:xfrm>
            <a:off x="823442" y="4541263"/>
            <a:ext cx="4662957" cy="1395022"/>
          </a:xfrm>
        </p:spPr>
        <p:txBody>
          <a:bodyPr vert="horz" lIns="91440" tIns="45720" rIns="91440" bIns="45720" rtlCol="0" anchor="t">
            <a:normAutofit/>
          </a:bodyPr>
          <a:lstStyle/>
          <a:p>
            <a:r>
              <a:rPr lang="en-US" sz="2400" kern="1200" dirty="0">
                <a:solidFill>
                  <a:srgbClr val="FFFFFF"/>
                </a:solidFill>
                <a:latin typeface="+mn-lt"/>
                <a:ea typeface="+mn-ea"/>
                <a:cs typeface="+mn-cs"/>
              </a:rPr>
              <a:t>Screenshot of code in the Code Editor showing LED on/off functionality</a:t>
            </a:r>
            <a:endParaRPr lang="en-US" sz="2400" b="1" kern="1200" dirty="0">
              <a:solidFill>
                <a:srgbClr val="FFFFFF"/>
              </a:solidFill>
              <a:latin typeface="+mn-lt"/>
              <a:ea typeface="+mn-ea"/>
              <a:cs typeface="+mn-cs"/>
            </a:endParaRPr>
          </a:p>
        </p:txBody>
      </p:sp>
      <p:sp>
        <p:nvSpPr>
          <p:cNvPr id="6" name="Title 1">
            <a:extLst>
              <a:ext uri="{FF2B5EF4-FFF2-40B4-BE49-F238E27FC236}">
                <a16:creationId xmlns:a16="http://schemas.microsoft.com/office/drawing/2014/main" id="{BFFBBD37-8B0D-4B05-2F37-3B4842C8AA6C}"/>
              </a:ext>
            </a:extLst>
          </p:cNvPr>
          <p:cNvSpPr txBox="1">
            <a:spLocks/>
          </p:cNvSpPr>
          <p:nvPr/>
        </p:nvSpPr>
        <p:spPr>
          <a:xfrm>
            <a:off x="975842" y="1074115"/>
            <a:ext cx="5163022" cy="2635993"/>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sz="4800" dirty="0"/>
              <a:t>ESP32 LED Use</a:t>
            </a:r>
          </a:p>
        </p:txBody>
      </p:sp>
    </p:spTree>
    <p:extLst>
      <p:ext uri="{BB962C8B-B14F-4D97-AF65-F5344CB8AC3E}">
        <p14:creationId xmlns:p14="http://schemas.microsoft.com/office/powerpoint/2010/main" val="39465037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4A17970-1842-465C-CA73-A9FC42C5EE6C}"/>
            </a:ext>
          </a:extLst>
        </p:cNvPr>
        <p:cNvGrpSpPr/>
        <p:nvPr/>
      </p:nvGrpSpPr>
      <p:grpSpPr>
        <a:xfrm>
          <a:off x="0" y="0"/>
          <a:ext cx="0" cy="0"/>
          <a:chOff x="0" y="0"/>
          <a:chExt cx="0" cy="0"/>
        </a:xfrm>
      </p:grpSpPr>
      <p:sp useBgFill="1">
        <p:nvSpPr>
          <p:cNvPr id="101" name="Rectangle 100">
            <a:extLst>
              <a:ext uri="{FF2B5EF4-FFF2-40B4-BE49-F238E27FC236}">
                <a16:creationId xmlns:a16="http://schemas.microsoft.com/office/drawing/2014/main" id="{BC36B4A7-1EAA-5B63-A56D-04B682733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2" name="Rectangle 101">
            <a:extLst>
              <a:ext uri="{FF2B5EF4-FFF2-40B4-BE49-F238E27FC236}">
                <a16:creationId xmlns:a16="http://schemas.microsoft.com/office/drawing/2014/main" id="{22604E12-9FBC-04EB-7E0F-FF1A702F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3" name="Rectangle 102">
            <a:extLst>
              <a:ext uri="{FF2B5EF4-FFF2-40B4-BE49-F238E27FC236}">
                <a16:creationId xmlns:a16="http://schemas.microsoft.com/office/drawing/2014/main" id="{A3C5BAAF-6C4D-F9E3-FBDB-3BF4313475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4" name="Rectangle 103">
            <a:extLst>
              <a:ext uri="{FF2B5EF4-FFF2-40B4-BE49-F238E27FC236}">
                <a16:creationId xmlns:a16="http://schemas.microsoft.com/office/drawing/2014/main" id="{36F7DCA5-8AEF-563C-7DFC-48BF034D0B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5" name="Rectangle 104">
            <a:extLst>
              <a:ext uri="{FF2B5EF4-FFF2-40B4-BE49-F238E27FC236}">
                <a16:creationId xmlns:a16="http://schemas.microsoft.com/office/drawing/2014/main" id="{0A7ADBDF-B21E-891C-5BEF-FEE28F432D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E05B26C-2301-E15D-053A-D1ABBD429C62}"/>
              </a:ext>
            </a:extLst>
          </p:cNvPr>
          <p:cNvSpPr>
            <a:spLocks noGrp="1"/>
          </p:cNvSpPr>
          <p:nvPr>
            <p:ph type="title"/>
          </p:nvPr>
        </p:nvSpPr>
        <p:spPr>
          <a:xfrm>
            <a:off x="1371599" y="294538"/>
            <a:ext cx="9895951" cy="1033669"/>
          </a:xfrm>
        </p:spPr>
        <p:txBody>
          <a:bodyPr>
            <a:normAutofit/>
          </a:bodyPr>
          <a:lstStyle/>
          <a:p>
            <a:r>
              <a:rPr lang="en-US" sz="3400" dirty="0">
                <a:solidFill>
                  <a:srgbClr val="FFFFFF"/>
                </a:solidFill>
              </a:rPr>
              <a:t>Module 4 – 3</a:t>
            </a:r>
            <a:r>
              <a:rPr lang="en-US" sz="3400" baseline="30000" dirty="0">
                <a:solidFill>
                  <a:srgbClr val="FFFFFF"/>
                </a:solidFill>
              </a:rPr>
              <a:t>rd</a:t>
            </a:r>
            <a:r>
              <a:rPr lang="en-US" sz="3400" dirty="0">
                <a:solidFill>
                  <a:srgbClr val="FFFFFF"/>
                </a:solidFill>
              </a:rPr>
              <a:t> week of project development highlights</a:t>
            </a:r>
          </a:p>
        </p:txBody>
      </p:sp>
      <p:sp>
        <p:nvSpPr>
          <p:cNvPr id="106" name="Content Placeholder 2">
            <a:extLst>
              <a:ext uri="{FF2B5EF4-FFF2-40B4-BE49-F238E27FC236}">
                <a16:creationId xmlns:a16="http://schemas.microsoft.com/office/drawing/2014/main" id="{0A47337E-62A8-ECBC-2472-04323A1AC218}"/>
              </a:ext>
            </a:extLst>
          </p:cNvPr>
          <p:cNvSpPr>
            <a:spLocks noGrp="1"/>
          </p:cNvSpPr>
          <p:nvPr>
            <p:ph idx="1"/>
          </p:nvPr>
        </p:nvSpPr>
        <p:spPr>
          <a:xfrm>
            <a:off x="1371599" y="2318197"/>
            <a:ext cx="9724031" cy="3683358"/>
          </a:xfrm>
        </p:spPr>
        <p:txBody>
          <a:bodyPr anchor="ctr">
            <a:normAutofit/>
          </a:bodyPr>
          <a:lstStyle/>
          <a:p>
            <a:r>
              <a:rPr lang="en-US" sz="2000" dirty="0"/>
              <a:t>Continue building on the previous weeks progress - again</a:t>
            </a:r>
          </a:p>
          <a:p>
            <a:r>
              <a:rPr lang="en-US" sz="2000" dirty="0"/>
              <a:t>Conversion to a multiple traffic light controller</a:t>
            </a:r>
          </a:p>
          <a:p>
            <a:r>
              <a:rPr lang="en-US" sz="2000" dirty="0"/>
              <a:t>Wire in additional LEDs for 2</a:t>
            </a:r>
            <a:r>
              <a:rPr lang="en-US" sz="2000" baseline="30000" dirty="0"/>
              <a:t>nd</a:t>
            </a:r>
            <a:r>
              <a:rPr lang="en-US" sz="2000" dirty="0"/>
              <a:t> set of lights</a:t>
            </a:r>
          </a:p>
          <a:p>
            <a:r>
              <a:rPr lang="en-US" sz="2000" dirty="0"/>
              <a:t>Adapt code to work with alternating 2</a:t>
            </a:r>
            <a:r>
              <a:rPr lang="en-US" sz="2000" baseline="30000" dirty="0"/>
              <a:t>nd</a:t>
            </a:r>
            <a:r>
              <a:rPr lang="en-US" sz="2000" dirty="0"/>
              <a:t> set of lights, creating a rudimentary traffic control system</a:t>
            </a:r>
          </a:p>
          <a:p>
            <a:r>
              <a:rPr lang="en-US" sz="2000" dirty="0"/>
              <a:t>Adapted code is available in the </a:t>
            </a:r>
            <a:r>
              <a:rPr lang="en-US" sz="2000" dirty="0">
                <a:hlinkClick r:id="rId2"/>
              </a:rPr>
              <a:t>GitHub</a:t>
            </a:r>
            <a:r>
              <a:rPr lang="en-US" sz="2000" dirty="0"/>
              <a:t> repository called two_traffic_lights.cpp</a:t>
            </a:r>
          </a:p>
          <a:p>
            <a:endParaRPr lang="en-US" sz="2000" dirty="0"/>
          </a:p>
        </p:txBody>
      </p:sp>
      <p:sp>
        <p:nvSpPr>
          <p:cNvPr id="3" name="TextBox 2">
            <a:extLst>
              <a:ext uri="{FF2B5EF4-FFF2-40B4-BE49-F238E27FC236}">
                <a16:creationId xmlns:a16="http://schemas.microsoft.com/office/drawing/2014/main" id="{F7C61C04-B8B7-14C6-9AEA-04F5DDD30908}"/>
              </a:ext>
            </a:extLst>
          </p:cNvPr>
          <p:cNvSpPr txBox="1"/>
          <p:nvPr/>
        </p:nvSpPr>
        <p:spPr>
          <a:xfrm>
            <a:off x="6564086" y="6132575"/>
            <a:ext cx="5421087" cy="430887"/>
          </a:xfrm>
          <a:prstGeom prst="rect">
            <a:avLst/>
          </a:prstGeom>
          <a:noFill/>
        </p:spPr>
        <p:txBody>
          <a:bodyPr wrap="square" rtlCol="0">
            <a:spAutoFit/>
          </a:bodyPr>
          <a:lstStyle/>
          <a:p>
            <a:r>
              <a:rPr lang="en-US" sz="1100" dirty="0">
                <a:solidFill>
                  <a:srgbClr val="FF0000"/>
                </a:solidFill>
              </a:rPr>
              <a:t>* Libraries are not set up in the code, they have a special tab in the WOKWI UI.  See the file libraries.txt in GitHub</a:t>
            </a:r>
          </a:p>
        </p:txBody>
      </p:sp>
    </p:spTree>
    <p:extLst>
      <p:ext uri="{BB962C8B-B14F-4D97-AF65-F5344CB8AC3E}">
        <p14:creationId xmlns:p14="http://schemas.microsoft.com/office/powerpoint/2010/main" val="5904139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1257</TotalTime>
  <Words>2520</Words>
  <Application>Microsoft Office PowerPoint</Application>
  <PresentationFormat>Widescreen</PresentationFormat>
  <Paragraphs>171</Paragraphs>
  <Slides>29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Arial Narrow</vt:lpstr>
      <vt:lpstr>Calibri</vt:lpstr>
      <vt:lpstr>Calibri Light</vt:lpstr>
      <vt:lpstr>Times New Roman</vt:lpstr>
      <vt:lpstr>Office Theme</vt:lpstr>
      <vt:lpstr>CEIS 114 Final Project Deliverables PowerPoint</vt:lpstr>
      <vt:lpstr>Project Motivation and End Goal</vt:lpstr>
      <vt:lpstr>Module 2 – 1st week of project development highlights</vt:lpstr>
      <vt:lpstr>Screenshot of ESP32 Microcontroller wired for power and UI setup</vt:lpstr>
      <vt:lpstr>ESP32 WiFi Scan</vt:lpstr>
      <vt:lpstr>Module 3 – 2nd week of project development highlights</vt:lpstr>
      <vt:lpstr>Picture of circuit with working LEDs</vt:lpstr>
      <vt:lpstr>PowerPoint Presentation</vt:lpstr>
      <vt:lpstr>Module 4 – 3rd week of project development highlights</vt:lpstr>
      <vt:lpstr>Picture of circuit with working LEDs</vt:lpstr>
      <vt:lpstr>ESP32 Alternating Lights</vt:lpstr>
      <vt:lpstr>Module 5 – 4th week of project development highlights</vt:lpstr>
      <vt:lpstr>Picture of circuit with working LEDs</vt:lpstr>
      <vt:lpstr>ESP32 Crosswalk Implementation</vt:lpstr>
      <vt:lpstr>Screenshot of the code change effects on current wiring</vt:lpstr>
      <vt:lpstr>Module 6 – 5th week of project development highlights</vt:lpstr>
      <vt:lpstr>Picture of circuit with working LEDs and LCD display</vt:lpstr>
      <vt:lpstr>ESP32 LCD and Emergency buzzer</vt:lpstr>
      <vt:lpstr>Picture of circuit with working LEDs and LCD display</vt:lpstr>
      <vt:lpstr>Module 7 – 6th and final week of project development highlights</vt:lpstr>
      <vt:lpstr>Picture of final circuit with working LEDs and LCD display</vt:lpstr>
      <vt:lpstr>ESP32 Final and complete implementation</vt:lpstr>
      <vt:lpstr>Screenshot of Serial Monitor   (Testing)</vt:lpstr>
      <vt:lpstr>Challenges</vt:lpstr>
      <vt:lpstr>Career Skills</vt:lpstr>
      <vt:lpstr>Conclusion</vt:lpstr>
      <vt:lpstr>Final project’s Wix link (or personal webpage) </vt:lpstr>
      <vt:lpstr>Appendix</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CEIS101 Module 1</dc:title>
  <dc:creator>William Sullivan</dc:creator>
  <cp:lastModifiedBy>Joseph Lane</cp:lastModifiedBy>
  <cp:revision>45</cp:revision>
  <dcterms:created xsi:type="dcterms:W3CDTF">2018-12-20T22:43:36Z</dcterms:created>
  <dcterms:modified xsi:type="dcterms:W3CDTF">2025-06-29T02:29:26Z</dcterms:modified>
</cp:coreProperties>
</file>