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DE9A-809D-6F4B-A727-C4BC35B70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C1956-857E-DC43-8480-6742D72ED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896A-D713-264F-B484-FE9D3144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315-3072-D24E-A373-210BCF289C03}" type="datetimeFigureOut">
              <a:rPr lang="en-FI" smtClean="0"/>
              <a:t>23.2.2022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8D2D1-BFBE-544F-994C-F2B82FAA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F0D98-5B85-5046-BD92-9BCCB23D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293-27A8-4F44-8613-74534228A5A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0039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FF8A-DA04-4C45-9D08-176ECD5A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D1313-90BF-8048-8A30-BCD837DC6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40061-D113-A940-B9D7-64661FE0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315-3072-D24E-A373-210BCF289C03}" type="datetimeFigureOut">
              <a:rPr lang="en-FI" smtClean="0"/>
              <a:t>23.2.2022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0A625-93C0-934B-A66A-593213C7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FF21-018F-4C4A-9BE7-B0657696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293-27A8-4F44-8613-74534228A5A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9622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993F8-0016-1F49-8DA1-9B06D049E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00E20-1E08-4048-9F3B-33D2383B9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457C-399A-7D4B-868C-7A186693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315-3072-D24E-A373-210BCF289C03}" type="datetimeFigureOut">
              <a:rPr lang="en-FI" smtClean="0"/>
              <a:t>23.2.2022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6161-30DC-694F-A366-2D21D5F3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F8550-2A31-F249-B1A9-E5FAF967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293-27A8-4F44-8613-74534228A5A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2016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373F-5B7E-F648-8E5C-51DBDC42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BF5E-0724-7049-8968-F013CF39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0E8E2-C8A5-4F4C-A0F1-372C867D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315-3072-D24E-A373-210BCF289C03}" type="datetimeFigureOut">
              <a:rPr lang="en-FI" smtClean="0"/>
              <a:t>23.2.2022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B400-37F3-EF4F-A44F-99C61A67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D2A2-A354-874B-A519-A42DAC28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293-27A8-4F44-8613-74534228A5A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0757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5C68-D51D-C04F-A3C7-F882BB8A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B7BB-363A-7240-993A-764122DCD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4702-66D3-3F41-B7C8-CB7E210E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315-3072-D24E-A373-210BCF289C03}" type="datetimeFigureOut">
              <a:rPr lang="en-FI" smtClean="0"/>
              <a:t>23.2.2022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5C4E-B3F0-D745-B1C8-E62D3599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7456-6115-5A41-9ACC-6555DBF9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293-27A8-4F44-8613-74534228A5A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989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E0A4-0F8D-694E-8C87-DB691194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87EB-B120-2341-8A40-C26F158BC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67B93-AC62-5249-A995-BFBDC0430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7969A-5ECA-1E4A-BA01-834252DB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315-3072-D24E-A373-210BCF289C03}" type="datetimeFigureOut">
              <a:rPr lang="en-FI" smtClean="0"/>
              <a:t>23.2.2022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37EEF-4822-1449-8972-B8B639DE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9E6D9-DA36-8B40-ACC6-3C11E2DE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293-27A8-4F44-8613-74534228A5A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5357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746A-0087-F14B-9B4F-6EFBF23B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C155A-C6CE-DF4B-AB04-628C65DC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9A83E-826D-5B45-B6DA-939F27865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A8401-C885-CB49-9FA9-7500DC655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F1E02-C626-4446-A7E1-D058D132B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DC1F2-7F15-1F4A-9A4A-905EE39E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315-3072-D24E-A373-210BCF289C03}" type="datetimeFigureOut">
              <a:rPr lang="en-FI" smtClean="0"/>
              <a:t>23.2.2022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93B98-833E-4D44-8220-A2B6CAEE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32A7A-4D59-0046-991B-2732B829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293-27A8-4F44-8613-74534228A5A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1419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A369-7815-6448-A45D-1CDBA362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4B53F-3054-784F-912A-000A61AF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315-3072-D24E-A373-210BCF289C03}" type="datetimeFigureOut">
              <a:rPr lang="en-FI" smtClean="0"/>
              <a:t>23.2.2022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90C1C-67B0-AA4D-B7F8-CF9AED6D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4A9F1-0730-4F4C-A16D-C176979E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293-27A8-4F44-8613-74534228A5A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6810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7EC1D-4EEF-B540-8D46-5C89E798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315-3072-D24E-A373-210BCF289C03}" type="datetimeFigureOut">
              <a:rPr lang="en-FI" smtClean="0"/>
              <a:t>23.2.2022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67493-DB85-7845-A7E2-D2FC0A60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D4878-09A5-3F4B-B0EB-08CCD53A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293-27A8-4F44-8613-74534228A5A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737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68A6-2ACA-C14A-89BA-2F1559B7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DB9-CED2-DA4C-9D30-6D25B1AA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DB740-ADFC-B742-B603-2399B5FD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983BE-112B-2B44-904F-6324BF16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315-3072-D24E-A373-210BCF289C03}" type="datetimeFigureOut">
              <a:rPr lang="en-FI" smtClean="0"/>
              <a:t>23.2.2022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9352C-B941-C74A-A143-F5A86DFE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01907-14CF-9046-8E25-1E400967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293-27A8-4F44-8613-74534228A5A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669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5109-E297-F247-A2CA-21A16D4C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217E6-EE71-0148-A429-549E57B2D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79412-216B-1B42-AF8E-4EEBC5631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57A6F-CFF8-E64F-AD03-9E0F8C5D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5315-3072-D24E-A373-210BCF289C03}" type="datetimeFigureOut">
              <a:rPr lang="en-FI" smtClean="0"/>
              <a:t>23.2.2022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C34E-231F-734C-93D8-95093434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2F141-E35C-C645-8C99-753FD524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C293-27A8-4F44-8613-74534228A5A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6528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4AB27-CDA4-2D4B-B954-EFC3CC82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98035-B3E8-494C-BB29-02D873D41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1F601-FDEC-504C-8677-7A72C8E00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5315-3072-D24E-A373-210BCF289C03}" type="datetimeFigureOut">
              <a:rPr lang="en-FI" smtClean="0"/>
              <a:t>23.2.2022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FA0B-14EC-B44E-A19B-0B109158B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08C6-F757-374A-8070-F0AE78A25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C293-27A8-4F44-8613-74534228A5A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852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4clojure.oxal.org/" TargetMode="External"/><Relationship Id="rId7" Type="http://schemas.openxmlformats.org/officeDocument/2006/relationships/hyperlink" Target="https://github.com/jlansineva/slidet-oamk" TargetMode="External"/><Relationship Id="rId2" Type="http://schemas.openxmlformats.org/officeDocument/2006/relationships/hyperlink" Target="https://www.braveclojure.com/clojure-for-the-brave-and-tru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iningen.org/" TargetMode="External"/><Relationship Id="rId5" Type="http://schemas.openxmlformats.org/officeDocument/2006/relationships/hyperlink" Target="https://github.com/functional-koans/clojure-koans" TargetMode="External"/><Relationship Id="rId4" Type="http://schemas.openxmlformats.org/officeDocument/2006/relationships/hyperlink" Target="https://tryclojure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jlansineva" TargetMode="External"/><Relationship Id="rId2" Type="http://schemas.openxmlformats.org/officeDocument/2006/relationships/hyperlink" Target="https://www.linkedin.com/in/jukkalansine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olita.fi/caree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VQ382QG-y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B736-592E-A44E-9AB1-AC4947DAC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 dirty="0"/>
              <a:t>Functional Programming is Awesome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0DD2D-6C9F-CF45-97D6-E79128505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I" dirty="0"/>
              <a:t>What is Functional Programming? How is it done at Solita? How to get started?</a:t>
            </a:r>
          </a:p>
        </p:txBody>
      </p:sp>
    </p:spTree>
    <p:extLst>
      <p:ext uri="{BB962C8B-B14F-4D97-AF65-F5344CB8AC3E}">
        <p14:creationId xmlns:p14="http://schemas.microsoft.com/office/powerpoint/2010/main" val="415041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7113-FEF5-FC4A-B0F8-7A1AF8FF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Key FP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A4D3-140F-2A42-ADC3-3F086F683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Purity – Function’s return value is dependant on its inputs / parameters only</a:t>
            </a:r>
          </a:p>
          <a:p>
            <a:r>
              <a:rPr lang="en-FI" dirty="0"/>
              <a:t>First-class Functions – functions can be passed to other functions as parameters</a:t>
            </a:r>
          </a:p>
          <a:p>
            <a:r>
              <a:rPr lang="en-FI" dirty="0"/>
              <a:t>Immutability – Once a value is bound it cannot be changed</a:t>
            </a:r>
          </a:p>
          <a:p>
            <a:r>
              <a:rPr lang="en-FI" dirty="0"/>
              <a:t>Lazy Evaluation – Order of execution does not matter</a:t>
            </a:r>
          </a:p>
          <a:p>
            <a:r>
              <a:rPr lang="en-FI" dirty="0"/>
              <a:t>Recursion – Iteration by functions invoking themselves, no need for loops</a:t>
            </a:r>
          </a:p>
        </p:txBody>
      </p:sp>
    </p:spTree>
    <p:extLst>
      <p:ext uri="{BB962C8B-B14F-4D97-AF65-F5344CB8AC3E}">
        <p14:creationId xmlns:p14="http://schemas.microsoft.com/office/powerpoint/2010/main" val="122138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9BDE-916E-C143-B8CC-DE502738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FP vs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213E-5DDC-EC4D-BC04-565920000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049" y="1690688"/>
            <a:ext cx="4900448" cy="4351338"/>
          </a:xfrm>
        </p:spPr>
        <p:txBody>
          <a:bodyPr/>
          <a:lstStyle/>
          <a:p>
            <a:r>
              <a:rPr lang="en-FI" dirty="0"/>
              <a:t>The what</a:t>
            </a:r>
          </a:p>
          <a:p>
            <a:r>
              <a:rPr lang="en-FI" dirty="0"/>
              <a:t>I want a pizza, put on dough pepperoni, jalapenos, pineapple and mexicana sauce</a:t>
            </a:r>
          </a:p>
          <a:p>
            <a:r>
              <a:rPr lang="en-FI" dirty="0"/>
              <a:t>Data is operated on by code in place, in reverse way than FP</a:t>
            </a:r>
          </a:p>
          <a:p>
            <a:r>
              <a:rPr lang="en-GB" dirty="0"/>
              <a:t>D</a:t>
            </a:r>
            <a:r>
              <a:rPr lang="en-FI" dirty="0"/>
              <a:t>ough &lt;- add-pepperoni – add-jalapenos .. = pizza</a:t>
            </a:r>
          </a:p>
          <a:p>
            <a:r>
              <a:rPr lang="en-FI" dirty="0"/>
              <a:t>Dough becomes the pizza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5E8D3D-5054-B944-BBB3-2FAC00225E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9004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dirty="0"/>
              <a:t>The what</a:t>
            </a:r>
          </a:p>
          <a:p>
            <a:r>
              <a:rPr lang="en-FI" dirty="0"/>
              <a:t>I want a Mexicana</a:t>
            </a:r>
          </a:p>
          <a:p>
            <a:r>
              <a:rPr lang="en-FI" dirty="0"/>
              <a:t>Data goes through a series of transformative operations in a forward moving flow</a:t>
            </a:r>
          </a:p>
          <a:p>
            <a:r>
              <a:rPr lang="en-GB" dirty="0"/>
              <a:t>D</a:t>
            </a:r>
            <a:r>
              <a:rPr lang="en-FI" dirty="0"/>
              <a:t>ough -&gt; add-pepperoni -&gt; add-jalapenos … -&gt; pizza</a:t>
            </a:r>
          </a:p>
          <a:p>
            <a:r>
              <a:rPr lang="en-FI" dirty="0"/>
              <a:t>…we can still access the dough</a:t>
            </a:r>
          </a:p>
        </p:txBody>
      </p:sp>
    </p:spTree>
    <p:extLst>
      <p:ext uri="{BB962C8B-B14F-4D97-AF65-F5344CB8AC3E}">
        <p14:creationId xmlns:p14="http://schemas.microsoft.com/office/powerpoint/2010/main" val="409171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488B-B801-1B4E-A67C-5211D3B2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In the end we have pizza – with slightly different approaches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D899361-5AF4-8D47-AC4C-E8718149D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324" y="1825625"/>
            <a:ext cx="7899352" cy="4351338"/>
          </a:xfrm>
        </p:spPr>
      </p:pic>
    </p:spTree>
    <p:extLst>
      <p:ext uri="{BB962C8B-B14F-4D97-AF65-F5344CB8AC3E}">
        <p14:creationId xmlns:p14="http://schemas.microsoft.com/office/powerpoint/2010/main" val="87574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4526-9EA6-B14B-B053-47A9357A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Summation of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D87B-4EC0-8F4A-85A2-05183666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1259" cy="4351338"/>
          </a:xfrm>
        </p:spPr>
        <p:txBody>
          <a:bodyPr/>
          <a:lstStyle/>
          <a:p>
            <a:r>
              <a:rPr lang="en-FI" dirty="0"/>
              <a:t>Functional programming has</a:t>
            </a:r>
          </a:p>
          <a:p>
            <a:r>
              <a:rPr lang="en-FI" dirty="0"/>
              <a:t>Immutability</a:t>
            </a:r>
          </a:p>
          <a:p>
            <a:r>
              <a:rPr lang="en-FI" dirty="0"/>
              <a:t>Recursion</a:t>
            </a:r>
          </a:p>
          <a:p>
            <a:r>
              <a:rPr lang="en-FI" dirty="0"/>
              <a:t>Pure functions</a:t>
            </a:r>
          </a:p>
          <a:p>
            <a:r>
              <a:rPr lang="en-FI" dirty="0"/>
              <a:t>Lazy evaluation</a:t>
            </a:r>
          </a:p>
          <a:p>
            <a:r>
              <a:rPr lang="en-FI" dirty="0"/>
              <a:t>Functions, symbols as building blocks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2B1BE0-670B-604A-B7BF-CD8913A60E9E}"/>
              </a:ext>
            </a:extLst>
          </p:cNvPr>
          <p:cNvSpPr txBox="1">
            <a:spLocks/>
          </p:cNvSpPr>
          <p:nvPr/>
        </p:nvSpPr>
        <p:spPr>
          <a:xfrm>
            <a:off x="5747952" y="1825625"/>
            <a:ext cx="50312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I" dirty="0"/>
              <a:t>Imperative programming has</a:t>
            </a:r>
          </a:p>
          <a:p>
            <a:r>
              <a:rPr lang="en-FI" dirty="0"/>
              <a:t>Mutability</a:t>
            </a:r>
          </a:p>
          <a:p>
            <a:r>
              <a:rPr lang="en-FI" dirty="0"/>
              <a:t>Loops</a:t>
            </a:r>
          </a:p>
          <a:p>
            <a:r>
              <a:rPr lang="en-FI" dirty="0"/>
              <a:t>Naturally effectual functions</a:t>
            </a:r>
          </a:p>
          <a:p>
            <a:r>
              <a:rPr lang="en-FI" dirty="0"/>
              <a:t>Eager evaluation</a:t>
            </a:r>
          </a:p>
          <a:p>
            <a:r>
              <a:rPr lang="en-FI" dirty="0"/>
              <a:t>Classes, data objects as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14926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CBF6-8585-F344-8E19-92E73D31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So which is better? It depends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83DB-AB3B-B34B-8C07-4BBD46B4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Functional code tends to be more bytesized, and for that reason, more modular</a:t>
            </a:r>
          </a:p>
          <a:p>
            <a:r>
              <a:rPr lang="en-FI" dirty="0"/>
              <a:t>Purity leads to more testable and robust code</a:t>
            </a:r>
          </a:p>
          <a:p>
            <a:r>
              <a:rPr lang="en-FI" dirty="0"/>
              <a:t>So, in theory, less bugs (there’s always bugs!)</a:t>
            </a:r>
          </a:p>
          <a:p>
            <a:r>
              <a:rPr lang="en-FI" dirty="0"/>
              <a:t>Mutations tend to be more performant, but can cause more bugs</a:t>
            </a:r>
          </a:p>
          <a:p>
            <a:r>
              <a:rPr lang="en-FI" dirty="0"/>
              <a:t>Immutability is more safe, but can be more resource intensive</a:t>
            </a:r>
          </a:p>
          <a:p>
            <a:r>
              <a:rPr lang="en-FI" dirty="0"/>
              <a:t>Computers are closer to Turing Machines (but this can be solved by a compiler)</a:t>
            </a:r>
          </a:p>
        </p:txBody>
      </p:sp>
    </p:spTree>
    <p:extLst>
      <p:ext uri="{BB962C8B-B14F-4D97-AF65-F5344CB8AC3E}">
        <p14:creationId xmlns:p14="http://schemas.microsoft.com/office/powerpoint/2010/main" val="212784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6E94-E456-9B49-94C1-55049638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FP Creeping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10B5-57FB-944E-9561-A5FD21F8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Modern languages are multi-paradigm</a:t>
            </a:r>
          </a:p>
          <a:p>
            <a:pPr lvl="1"/>
            <a:r>
              <a:rPr lang="en-FI" dirty="0"/>
              <a:t>Scala, Kotlin, Rust…</a:t>
            </a:r>
          </a:p>
          <a:p>
            <a:r>
              <a:rPr lang="en-FI" dirty="0"/>
              <a:t>FP has also inspired many languages and frameworks</a:t>
            </a:r>
          </a:p>
          <a:p>
            <a:pPr lvl="1"/>
            <a:r>
              <a:rPr lang="en-FI" dirty="0"/>
              <a:t>React, lambdas in Java, …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6474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2D99-097D-A442-BA49-27F3E26A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So what do I actually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A437-17DB-5649-982A-0244E005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In Solita we use Clojure </a:t>
            </a:r>
          </a:p>
          <a:p>
            <a:pPr lvl="1"/>
            <a:r>
              <a:rPr lang="en-FI" dirty="0"/>
              <a:t>It’s on our Career pages</a:t>
            </a:r>
          </a:p>
          <a:p>
            <a:r>
              <a:rPr lang="en-FI" dirty="0"/>
              <a:t>20+ projects have been done or currently use Clojure</a:t>
            </a:r>
          </a:p>
          <a:p>
            <a:r>
              <a:rPr lang="en-FI" dirty="0"/>
              <a:t>I’m in a full-stack Clojure project called Harja</a:t>
            </a:r>
          </a:p>
          <a:p>
            <a:r>
              <a:rPr lang="en-FI" dirty="0"/>
              <a:t>Harja is open source, so you can go make PRs</a:t>
            </a:r>
          </a:p>
          <a:p>
            <a:pPr marL="0" indent="0">
              <a:buNone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5840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5EB9-D3EA-2749-90AE-AB403993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What is Clojure?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39A3-F2F8-0C4E-912A-3B9C7C00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A Lisp variant that works on top of JVM (Java Virtual Machine)</a:t>
            </a:r>
          </a:p>
          <a:p>
            <a:r>
              <a:rPr lang="en-FI" dirty="0"/>
              <a:t>So it runs everywhere Java runs</a:t>
            </a:r>
          </a:p>
          <a:p>
            <a:r>
              <a:rPr lang="en-FI" dirty="0"/>
              <a:t>JVM Is very well battletested technology</a:t>
            </a:r>
          </a:p>
          <a:p>
            <a:r>
              <a:rPr lang="en-FI" dirty="0"/>
              <a:t>Can interop with Java libraries and other JVM Technologies</a:t>
            </a:r>
          </a:p>
          <a:p>
            <a:r>
              <a:rPr lang="en-FI" dirty="0"/>
              <a:t>Massive ecosystem</a:t>
            </a:r>
          </a:p>
          <a:p>
            <a:r>
              <a:rPr lang="en-FI" dirty="0"/>
              <a:t>…though of course, there’s danger in vulns like Log4J2</a:t>
            </a:r>
          </a:p>
        </p:txBody>
      </p:sp>
    </p:spTree>
    <p:extLst>
      <p:ext uri="{BB962C8B-B14F-4D97-AF65-F5344CB8AC3E}">
        <p14:creationId xmlns:p14="http://schemas.microsoft.com/office/powerpoint/2010/main" val="78108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D36D-C63C-3045-92C4-0D10C02D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Clojure is Full-Stack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FCDBB-3892-0543-B387-A8023D70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Clojure + ClojureScript</a:t>
            </a:r>
          </a:p>
          <a:p>
            <a:r>
              <a:rPr lang="en-FI" dirty="0"/>
              <a:t>ClojureScript is Clojure that transpiles to JavaScript</a:t>
            </a:r>
          </a:p>
          <a:p>
            <a:r>
              <a:rPr lang="en-FI" dirty="0"/>
              <a:t>So you can interop with JavaScript</a:t>
            </a:r>
          </a:p>
          <a:p>
            <a:r>
              <a:rPr lang="en-FI" dirty="0"/>
              <a:t>With Clojure + ClojureScript you can write code once, use everywhere</a:t>
            </a:r>
          </a:p>
          <a:p>
            <a:r>
              <a:rPr lang="en-FI" dirty="0"/>
              <a:t>Good for example utility functions that should be the same on both ends of stack</a:t>
            </a:r>
          </a:p>
        </p:txBody>
      </p:sp>
    </p:spTree>
    <p:extLst>
      <p:ext uri="{BB962C8B-B14F-4D97-AF65-F5344CB8AC3E}">
        <p14:creationId xmlns:p14="http://schemas.microsoft.com/office/powerpoint/2010/main" val="32120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EBFB-137A-F445-AE9E-EFCDD4B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The original presentation is in Clojure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19DA-F25A-2A4C-A914-3A46C6CC1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http://www.github.com/jlansineva/slidet-oamk</a:t>
            </a:r>
          </a:p>
        </p:txBody>
      </p:sp>
    </p:spTree>
    <p:extLst>
      <p:ext uri="{BB962C8B-B14F-4D97-AF65-F5344CB8AC3E}">
        <p14:creationId xmlns:p14="http://schemas.microsoft.com/office/powerpoint/2010/main" val="169658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4463-44EE-3B4F-B657-9EFD0743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103F-2B17-BF49-8C9F-5ACB2BA4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Jukka Länsineva</a:t>
            </a:r>
          </a:p>
          <a:p>
            <a:r>
              <a:rPr lang="en-FI" dirty="0"/>
              <a:t>3 years Solita now, 6+ years in the industry</a:t>
            </a:r>
          </a:p>
          <a:p>
            <a:r>
              <a:rPr lang="en-FI" dirty="0"/>
              <a:t>Bachelor of Science from Oulu University</a:t>
            </a:r>
          </a:p>
          <a:p>
            <a:r>
              <a:rPr lang="en-FI" dirty="0"/>
              <a:t>Full-stack Clojurist</a:t>
            </a:r>
          </a:p>
          <a:p>
            <a:r>
              <a:rPr lang="en-FI" dirty="0"/>
              <a:t>With professioanl experience on Java, JS, .. </a:t>
            </a:r>
            <a:r>
              <a:rPr lang="en-GB" dirty="0"/>
              <a:t>A</a:t>
            </a:r>
            <a:r>
              <a:rPr lang="en-FI" dirty="0"/>
              <a:t>nd hobbyist all-around</a:t>
            </a:r>
          </a:p>
          <a:p>
            <a:r>
              <a:rPr lang="en-FI" dirty="0"/>
              <a:t>…Mostly Clojure</a:t>
            </a:r>
          </a:p>
          <a:p>
            <a:r>
              <a:rPr lang="en-FI" dirty="0"/>
              <a:t>BJJ/Judoka, video &amp; board gamer, drony &amp; bleepy musician (whatever keeps me from my Master’s)</a:t>
            </a:r>
          </a:p>
        </p:txBody>
      </p:sp>
    </p:spTree>
    <p:extLst>
      <p:ext uri="{BB962C8B-B14F-4D97-AF65-F5344CB8AC3E}">
        <p14:creationId xmlns:p14="http://schemas.microsoft.com/office/powerpoint/2010/main" val="1315234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1E14-D7E1-1241-8562-16CC05FE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Examples.clj has some 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E797-302E-9B46-84EA-CB6242C1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Run with Leiningen!</a:t>
            </a:r>
          </a:p>
        </p:txBody>
      </p:sp>
    </p:spTree>
    <p:extLst>
      <p:ext uri="{BB962C8B-B14F-4D97-AF65-F5344CB8AC3E}">
        <p14:creationId xmlns:p14="http://schemas.microsoft.com/office/powerpoint/2010/main" val="4215485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B3C3-DFFE-F74B-892A-250111EA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REPL rocks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59AF-4D36-B144-8E38-DCD64E793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REPL stands for Read-Eval-Print-Loop and is the Killer App for development</a:t>
            </a:r>
          </a:p>
          <a:p>
            <a:r>
              <a:rPr lang="en-FI" dirty="0"/>
              <a:t>Allows you write and evaluate code at runtime</a:t>
            </a:r>
          </a:p>
          <a:p>
            <a:r>
              <a:rPr lang="en-FI" dirty="0"/>
              <a:t>Test your code in the real context of the application, safely. </a:t>
            </a:r>
          </a:p>
          <a:p>
            <a:r>
              <a:rPr lang="en-FI" dirty="0"/>
              <a:t>Expand the code of your application dynamically</a:t>
            </a:r>
          </a:p>
          <a:p>
            <a:r>
              <a:rPr lang="en-FI" dirty="0"/>
              <a:t>It’s pretty cool and fast</a:t>
            </a:r>
          </a:p>
        </p:txBody>
      </p:sp>
    </p:spTree>
    <p:extLst>
      <p:ext uri="{BB962C8B-B14F-4D97-AF65-F5344CB8AC3E}">
        <p14:creationId xmlns:p14="http://schemas.microsoft.com/office/powerpoint/2010/main" val="43907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65FE-E973-AE44-A28F-5653BAC0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Writing web in Clojure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E3CC-992E-C843-A9E4-DFE5917B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Check the talk for the API expansion (I’ll write some steps to the repo)</a:t>
            </a:r>
          </a:p>
          <a:p>
            <a:r>
              <a:rPr lang="en-FI" dirty="0"/>
              <a:t>Check Harja for a real app for context</a:t>
            </a:r>
          </a:p>
        </p:txBody>
      </p:sp>
    </p:spTree>
    <p:extLst>
      <p:ext uri="{BB962C8B-B14F-4D97-AF65-F5344CB8AC3E}">
        <p14:creationId xmlns:p14="http://schemas.microsoft.com/office/powerpoint/2010/main" val="1413611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49F5-8611-6C4C-92F8-3E78372D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What makes Clojure so great?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1F53-73AB-8244-9004-8D11506A5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REPL makes development smooth</a:t>
            </a:r>
          </a:p>
          <a:p>
            <a:r>
              <a:rPr lang="en-FI" dirty="0"/>
              <a:t>Fast feedback loop and easy experimentation</a:t>
            </a:r>
          </a:p>
          <a:p>
            <a:r>
              <a:rPr lang="en-FI" dirty="0"/>
              <a:t>Writing new experimental code is easy and mostly safe</a:t>
            </a:r>
          </a:p>
          <a:p>
            <a:r>
              <a:rPr lang="en-FI" dirty="0"/>
              <a:t>Writing functional code has a natural flow to it</a:t>
            </a:r>
          </a:p>
          <a:p>
            <a:pPr lvl="1"/>
            <a:r>
              <a:rPr lang="en-FI" dirty="0"/>
              <a:t>Due to working with data structures. In Clojure, code is data, as we like to say</a:t>
            </a:r>
          </a:p>
          <a:p>
            <a:pPr lvl="1"/>
            <a:r>
              <a:rPr lang="en-FI" dirty="0"/>
              <a:t>It’s actually data, Clojure code is just lot of lists</a:t>
            </a:r>
          </a:p>
          <a:p>
            <a:r>
              <a:rPr lang="en-FI" dirty="0"/>
              <a:t>The code has beauty to it due to its small and modular nature</a:t>
            </a:r>
          </a:p>
          <a:p>
            <a:r>
              <a:rPr lang="en-FI" dirty="0"/>
              <a:t>Sure, it can be hard to get into at first</a:t>
            </a:r>
          </a:p>
          <a:p>
            <a:r>
              <a:rPr lang="en-FI" dirty="0"/>
              <a:t>Clojure itself, is actually in large parts written with Clojure</a:t>
            </a:r>
          </a:p>
        </p:txBody>
      </p:sp>
    </p:spTree>
    <p:extLst>
      <p:ext uri="{BB962C8B-B14F-4D97-AF65-F5344CB8AC3E}">
        <p14:creationId xmlns:p14="http://schemas.microsoft.com/office/powerpoint/2010/main" val="2597980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755B-DBCF-424C-A7EF-D3A07B3D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Clojure in Finland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830A-6B9D-674A-8D38-5E3E4004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Solita, Metosin, Gofore, Siili, Vincit, Yle, …</a:t>
            </a:r>
          </a:p>
          <a:p>
            <a:r>
              <a:rPr lang="en-FI" dirty="0"/>
              <a:t>Among others</a:t>
            </a:r>
          </a:p>
        </p:txBody>
      </p:sp>
    </p:spTree>
    <p:extLst>
      <p:ext uri="{BB962C8B-B14F-4D97-AF65-F5344CB8AC3E}">
        <p14:creationId xmlns:p14="http://schemas.microsoft.com/office/powerpoint/2010/main" val="1801802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FA32-A3A6-9447-885C-FCBA63B4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FP can make you a better programmer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BD31-A6D1-E64D-8D6E-74E73CC7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You can utilize functional concepts</a:t>
            </a:r>
          </a:p>
          <a:p>
            <a:pPr lvl="1"/>
            <a:r>
              <a:rPr lang="en-FI" dirty="0"/>
              <a:t>Immutability can be good idea, if performance allows</a:t>
            </a:r>
          </a:p>
          <a:p>
            <a:pPr lvl="1"/>
            <a:r>
              <a:rPr lang="en-FI" dirty="0"/>
              <a:t>Writing small functions is preferrable</a:t>
            </a:r>
          </a:p>
          <a:p>
            <a:pPr lvl="1"/>
            <a:r>
              <a:rPr lang="en-FI" dirty="0"/>
              <a:t>Embrace purity to make your code easy to test</a:t>
            </a:r>
          </a:p>
          <a:p>
            <a:pPr lvl="1"/>
            <a:r>
              <a:rPr lang="en-FI" dirty="0"/>
              <a:t>Keep any possible effects contained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3218273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D7C1-8E23-FA4D-B612-F61ACD16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How to get into Clojure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5ABA-7993-604B-9CD2-C6F4D998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FI" dirty="0"/>
              <a:t>Clojure for the Brave and True – the free ebook</a:t>
            </a:r>
          </a:p>
          <a:p>
            <a:pPr lvl="1"/>
            <a:r>
              <a:rPr lang="en-GB" dirty="0">
                <a:hlinkClick r:id="rId2"/>
              </a:rPr>
              <a:t>https://www.braveclojure.com/clojure-for-the-brave-and-true/</a:t>
            </a:r>
            <a:endParaRPr lang="en-GB" dirty="0"/>
          </a:p>
          <a:p>
            <a:r>
              <a:rPr lang="en-GB" dirty="0"/>
              <a:t>4Clojure – Clojure exercises online</a:t>
            </a:r>
          </a:p>
          <a:p>
            <a:pPr lvl="1"/>
            <a:r>
              <a:rPr lang="en-GB" dirty="0">
                <a:hlinkClick r:id="rId3"/>
              </a:rPr>
              <a:t>https://4clojure.oxal.org</a:t>
            </a:r>
            <a:endParaRPr lang="en-GB" dirty="0"/>
          </a:p>
          <a:p>
            <a:r>
              <a:rPr lang="en-GB" dirty="0" err="1"/>
              <a:t>TryClojure</a:t>
            </a:r>
            <a:r>
              <a:rPr lang="en-GB" dirty="0"/>
              <a:t> – more exercises</a:t>
            </a:r>
          </a:p>
          <a:p>
            <a:pPr lvl="1"/>
            <a:r>
              <a:rPr lang="en-GB" dirty="0">
                <a:hlinkClick r:id="rId4"/>
              </a:rPr>
              <a:t>https://tryclojure.org/</a:t>
            </a:r>
            <a:endParaRPr lang="en-GB" dirty="0"/>
          </a:p>
          <a:p>
            <a:r>
              <a:rPr lang="en-GB" dirty="0"/>
              <a:t>Clojure </a:t>
            </a:r>
            <a:r>
              <a:rPr lang="en-GB" dirty="0" err="1"/>
              <a:t>Koans</a:t>
            </a:r>
            <a:r>
              <a:rPr lang="en-GB" dirty="0"/>
              <a:t> – more small exercises</a:t>
            </a:r>
          </a:p>
          <a:p>
            <a:pPr lvl="1"/>
            <a:r>
              <a:rPr lang="en-GB" dirty="0">
                <a:hlinkClick r:id="rId5"/>
              </a:rPr>
              <a:t>https://github.com/functional-koans/clojure-koans</a:t>
            </a:r>
            <a:r>
              <a:rPr lang="en-GB" dirty="0"/>
              <a:t>	</a:t>
            </a:r>
            <a:endParaRPr lang="en-FI" dirty="0"/>
          </a:p>
          <a:p>
            <a:r>
              <a:rPr lang="en-FI" dirty="0"/>
              <a:t>Get Leiningen and start hacking – </a:t>
            </a:r>
            <a:r>
              <a:rPr lang="en-FI" dirty="0">
                <a:hlinkClick r:id="rId6"/>
              </a:rPr>
              <a:t>http://www.leiningen.org</a:t>
            </a:r>
            <a:r>
              <a:rPr lang="en-FI" dirty="0"/>
              <a:t>	</a:t>
            </a:r>
          </a:p>
          <a:p>
            <a:r>
              <a:rPr lang="en-FI" dirty="0"/>
              <a:t>Get the slides app at </a:t>
            </a:r>
            <a:r>
              <a:rPr lang="en-GB" dirty="0">
                <a:hlinkClick r:id="rId7"/>
              </a:rPr>
              <a:t>https://github.com/jlansineva/slidet-oamk</a:t>
            </a: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759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0C3A-766F-2548-B335-5793BB7B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2141-6103-5741-8532-22666956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Hit me up at</a:t>
            </a:r>
          </a:p>
          <a:p>
            <a:pPr lvl="1"/>
            <a:r>
              <a:rPr lang="en-FI" dirty="0"/>
              <a:t>LinkedIn </a:t>
            </a:r>
            <a:r>
              <a:rPr lang="en-FI" dirty="0">
                <a:hlinkClick r:id="rId2"/>
              </a:rPr>
              <a:t>https</a:t>
            </a:r>
            <a:r>
              <a:rPr lang="en-GB" dirty="0">
                <a:hlinkClick r:id="rId2"/>
              </a:rPr>
              <a:t>://www.linkedin.com/in/jukkalansineva/</a:t>
            </a:r>
            <a:r>
              <a:rPr lang="en-GB" dirty="0"/>
              <a:t>	</a:t>
            </a:r>
            <a:endParaRPr lang="en-FI" dirty="0"/>
          </a:p>
          <a:p>
            <a:pPr lvl="1"/>
            <a:r>
              <a:rPr lang="en-FI" dirty="0"/>
              <a:t>E-mail jukka.lansineva@solita.fi</a:t>
            </a:r>
          </a:p>
          <a:p>
            <a:pPr lvl="1"/>
            <a:r>
              <a:rPr lang="en-FI" dirty="0"/>
              <a:t>GitHub </a:t>
            </a:r>
            <a:r>
              <a:rPr lang="en-FI" dirty="0">
                <a:hlinkClick r:id="rId3"/>
              </a:rPr>
              <a:t>http://www.github.com/jlansineva</a:t>
            </a:r>
            <a:r>
              <a:rPr lang="en-FI" dirty="0"/>
              <a:t>	</a:t>
            </a:r>
          </a:p>
          <a:p>
            <a:r>
              <a:rPr lang="en-FI" dirty="0"/>
              <a:t>Check Solita careers at</a:t>
            </a:r>
          </a:p>
          <a:p>
            <a:pPr lvl="1"/>
            <a:r>
              <a:rPr lang="en-GB" dirty="0">
                <a:hlinkClick r:id="rId4"/>
              </a:rPr>
              <a:t>http://www.solita.fi/careers</a:t>
            </a:r>
            <a:r>
              <a:rPr lang="en-GB" dirty="0"/>
              <a:t>	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69956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4FB4-6E74-8344-9A84-094C88BF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How I got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7831-8E4C-9147-99FC-26C9F53C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Like many, I got into programming by writing games</a:t>
            </a:r>
          </a:p>
          <a:p>
            <a:r>
              <a:rPr lang="en-FI" dirty="0"/>
              <a:t>…so like many, I got started with imperative programming</a:t>
            </a:r>
          </a:p>
          <a:p>
            <a:r>
              <a:rPr lang="en-FI" dirty="0"/>
              <a:t>C / C++ / C# and the like</a:t>
            </a:r>
          </a:p>
          <a:p>
            <a:r>
              <a:rPr lang="en-FI" dirty="0"/>
              <a:t>Got into FP later with web stuff</a:t>
            </a:r>
          </a:p>
        </p:txBody>
      </p:sp>
    </p:spTree>
    <p:extLst>
      <p:ext uri="{BB962C8B-B14F-4D97-AF65-F5344CB8AC3E}">
        <p14:creationId xmlns:p14="http://schemas.microsoft.com/office/powerpoint/2010/main" val="369588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D76E-F942-8B4A-913A-7953B563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What’s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9647-7227-D54D-B383-BB025FAF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Computation to achieve some result</a:t>
            </a:r>
          </a:p>
          <a:p>
            <a:pPr lvl="1"/>
            <a:r>
              <a:rPr lang="en-FI" dirty="0"/>
              <a:t>1 + 2 + 3 =&gt; 6, db -&gt; web-server =&gt; client-html, game-state -&gt; game-logic =&gt; frame on screen</a:t>
            </a:r>
          </a:p>
          <a:p>
            <a:r>
              <a:rPr lang="en-FI" dirty="0"/>
              <a:t>Two ways to go about it	</a:t>
            </a:r>
          </a:p>
          <a:p>
            <a:pPr lvl="1"/>
            <a:r>
              <a:rPr lang="en-FI" dirty="0"/>
              <a:t>Imperative (e.g. Object-oriented)</a:t>
            </a:r>
          </a:p>
          <a:p>
            <a:pPr lvl="1"/>
            <a:r>
              <a:rPr lang="en-FI" dirty="0"/>
              <a:t>Declarative (e.g. Functional)</a:t>
            </a:r>
          </a:p>
          <a:p>
            <a:r>
              <a:rPr lang="en-FI" dirty="0"/>
              <a:t>Based on models of Turing Machines and Lambda Calculus respectively</a:t>
            </a:r>
          </a:p>
        </p:txBody>
      </p:sp>
    </p:spTree>
    <p:extLst>
      <p:ext uri="{BB962C8B-B14F-4D97-AF65-F5344CB8AC3E}">
        <p14:creationId xmlns:p14="http://schemas.microsoft.com/office/powerpoint/2010/main" val="70772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A89A-5C70-1D44-912F-765E15A9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2DF2-6771-3749-B0CF-4F2D521A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Model of computation that works by doing operations on a state to achieve a result</a:t>
            </a:r>
          </a:p>
          <a:p>
            <a:r>
              <a:rPr lang="en-FI" dirty="0"/>
              <a:t>Imperative systems are based on this</a:t>
            </a:r>
          </a:p>
          <a:p>
            <a:r>
              <a:rPr lang="en-FI" dirty="0"/>
              <a:t>Can be used to model a CPU, programming languages, algorithms…</a:t>
            </a:r>
          </a:p>
          <a:p>
            <a:r>
              <a:rPr lang="en-FI" dirty="0"/>
              <a:t>Turing completeness means some system can implement a turing machine</a:t>
            </a:r>
          </a:p>
          <a:p>
            <a:r>
              <a:rPr lang="en-FI" dirty="0"/>
              <a:t>Also in fun places: Minecraft, Dwarf Fortress, Factorio, Magic the Gathering are Turing Complete</a:t>
            </a:r>
          </a:p>
        </p:txBody>
      </p:sp>
    </p:spTree>
    <p:extLst>
      <p:ext uri="{BB962C8B-B14F-4D97-AF65-F5344CB8AC3E}">
        <p14:creationId xmlns:p14="http://schemas.microsoft.com/office/powerpoint/2010/main" val="117936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476E-7BD8-A840-879C-A19ADE9A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00E9-91AA-5E40-9966-30A130F8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A notation system for computation by Alonzo Church</a:t>
            </a:r>
          </a:p>
          <a:p>
            <a:r>
              <a:rPr lang="en-FI" dirty="0"/>
              <a:t>Simple and elegant system with just three things in it</a:t>
            </a:r>
          </a:p>
          <a:p>
            <a:pPr lvl="1"/>
            <a:r>
              <a:rPr lang="en-FI" dirty="0"/>
              <a:t>Symbols, to present values</a:t>
            </a:r>
          </a:p>
          <a:p>
            <a:pPr lvl="1"/>
            <a:r>
              <a:rPr lang="en-FI" dirty="0"/>
              <a:t>Abstractions, to present function definitions</a:t>
            </a:r>
          </a:p>
          <a:p>
            <a:pPr lvl="1"/>
            <a:r>
              <a:rPr lang="en-FI" dirty="0"/>
              <a:t>Applications, to function application to parameters</a:t>
            </a:r>
          </a:p>
          <a:p>
            <a:r>
              <a:rPr lang="en-FI" dirty="0"/>
              <a:t>With this, you can compute everything</a:t>
            </a:r>
          </a:p>
          <a:p>
            <a:r>
              <a:rPr lang="en-FI" dirty="0"/>
              <a:t>Also, equivalent to Turing Machines, so what can be done in Turing Complete language, can be done via Lambda Calculus</a:t>
            </a:r>
          </a:p>
          <a:p>
            <a:r>
              <a:rPr lang="en-FI" dirty="0"/>
              <a:t>So it really does everything</a:t>
            </a:r>
          </a:p>
        </p:txBody>
      </p:sp>
    </p:spTree>
    <p:extLst>
      <p:ext uri="{BB962C8B-B14F-4D97-AF65-F5344CB8AC3E}">
        <p14:creationId xmlns:p14="http://schemas.microsoft.com/office/powerpoint/2010/main" val="148247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BA98-6587-6642-8B0D-B428B33D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Lambda Operations</a:t>
            </a:r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id="{916CAFDB-31EA-E741-A877-20686CD83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174" y="1825625"/>
            <a:ext cx="6143651" cy="4351338"/>
          </a:xfrm>
        </p:spPr>
      </p:pic>
    </p:spTree>
    <p:extLst>
      <p:ext uri="{BB962C8B-B14F-4D97-AF65-F5344CB8AC3E}">
        <p14:creationId xmlns:p14="http://schemas.microsoft.com/office/powerpoint/2010/main" val="264514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134E-A995-024E-B1F8-EAE7431B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It’s fine!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78E7-138F-AB47-BEB1-AD247E9D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You don’t have to really know this stuff to work a programming career</a:t>
            </a:r>
          </a:p>
          <a:p>
            <a:pPr lvl="1"/>
            <a:r>
              <a:rPr lang="en-FI" dirty="0"/>
              <a:t>It helps though for deeper enlightement</a:t>
            </a:r>
          </a:p>
          <a:p>
            <a:r>
              <a:rPr lang="en-FI" dirty="0"/>
              <a:t>It’s good to have awareness of these models that lay the fundamentals of our work</a:t>
            </a:r>
          </a:p>
          <a:p>
            <a:r>
              <a:rPr lang="en-FI" dirty="0"/>
              <a:t>The key takeaway is that the two models are equivalent i.e. you can get same results via both imperative and functional approaches</a:t>
            </a:r>
          </a:p>
          <a:p>
            <a:r>
              <a:rPr lang="en-FI" dirty="0"/>
              <a:t>But if you want to know more … </a:t>
            </a:r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www.youtube.com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watch?v</a:t>
            </a:r>
            <a:r>
              <a:rPr lang="en-GB" dirty="0">
                <a:hlinkClick r:id="rId2"/>
              </a:rPr>
              <a:t>=3VQ382QG-y4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94252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A1C8-06A9-7641-9529-83F7D9F1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So what is FP?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C98F-38D7-3649-A63B-45B267610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FI" dirty="0"/>
              <a:t>FP is basically implementation of Lambda Calculus, it just has more stuff defined for ease of use</a:t>
            </a:r>
          </a:p>
          <a:p>
            <a:r>
              <a:rPr lang="en-FI" dirty="0"/>
              <a:t>But don’t all programming languages have functions? What’s the big deal?</a:t>
            </a:r>
          </a:p>
          <a:p>
            <a:r>
              <a:rPr lang="en-FI" dirty="0"/>
              <a:t>In FP we talk about functions in the mathematical sense, rather than functions in programming sense i.e. methods</a:t>
            </a:r>
          </a:p>
          <a:p>
            <a:pPr lvl="1"/>
            <a:r>
              <a:rPr lang="en-FI" dirty="0"/>
              <a:t>Function maps some input to an output</a:t>
            </a:r>
          </a:p>
          <a:p>
            <a:r>
              <a:rPr lang="en-FI" dirty="0"/>
              <a:t>Historically popular in Academia for obvious reasons, seen rise in industry (like in financial sector)</a:t>
            </a:r>
          </a:p>
          <a:p>
            <a:r>
              <a:rPr lang="en-FI" dirty="0"/>
              <a:t>Lisp, Haskell, Erlang, O</a:t>
            </a:r>
            <a:r>
              <a:rPr lang="en-GB" dirty="0"/>
              <a:t>c</a:t>
            </a:r>
            <a:r>
              <a:rPr lang="en-FI" dirty="0"/>
              <a:t>aml, Elixir, F#... </a:t>
            </a:r>
          </a:p>
        </p:txBody>
      </p:sp>
    </p:spTree>
    <p:extLst>
      <p:ext uri="{BB962C8B-B14F-4D97-AF65-F5344CB8AC3E}">
        <p14:creationId xmlns:p14="http://schemas.microsoft.com/office/powerpoint/2010/main" val="333218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1356</Words>
  <Application>Microsoft Macintosh PowerPoint</Application>
  <PresentationFormat>Widescreen</PresentationFormat>
  <Paragraphs>163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Functional Programming is Awesome</vt:lpstr>
      <vt:lpstr>About me</vt:lpstr>
      <vt:lpstr>How I got started</vt:lpstr>
      <vt:lpstr>What’s programming?</vt:lpstr>
      <vt:lpstr>Turing Machines</vt:lpstr>
      <vt:lpstr>Lambda Calculus</vt:lpstr>
      <vt:lpstr>Lambda Operations</vt:lpstr>
      <vt:lpstr>It’s fine! </vt:lpstr>
      <vt:lpstr>So what is FP?</vt:lpstr>
      <vt:lpstr>Key FP concepts</vt:lpstr>
      <vt:lpstr>FP vs OOP</vt:lpstr>
      <vt:lpstr>In the end we have pizza – with slightly different approaches</vt:lpstr>
      <vt:lpstr>Summation of differences</vt:lpstr>
      <vt:lpstr>So which is better? It depends</vt:lpstr>
      <vt:lpstr>FP Creeping in</vt:lpstr>
      <vt:lpstr>So what do I actually do?</vt:lpstr>
      <vt:lpstr>What is Clojure?</vt:lpstr>
      <vt:lpstr>Clojure is Full-Stack</vt:lpstr>
      <vt:lpstr>The original presentation is in Clojure </vt:lpstr>
      <vt:lpstr>Examples.clj has some example code</vt:lpstr>
      <vt:lpstr>REPL rocks</vt:lpstr>
      <vt:lpstr>Writing web in Clojure</vt:lpstr>
      <vt:lpstr>What makes Clojure so great?</vt:lpstr>
      <vt:lpstr>Clojure in Finland</vt:lpstr>
      <vt:lpstr>FP can make you a better programmer</vt:lpstr>
      <vt:lpstr>How to get into Clojure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is Awesome</dc:title>
  <dc:creator>Jukka Länsineva</dc:creator>
  <cp:lastModifiedBy>Jukka Länsineva</cp:lastModifiedBy>
  <cp:revision>1</cp:revision>
  <dcterms:created xsi:type="dcterms:W3CDTF">2022-02-23T13:23:26Z</dcterms:created>
  <dcterms:modified xsi:type="dcterms:W3CDTF">2022-02-23T14:09:26Z</dcterms:modified>
</cp:coreProperties>
</file>