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18" r:id="rId3"/>
    <p:sldId id="320" r:id="rId4"/>
    <p:sldId id="295" r:id="rId5"/>
    <p:sldId id="304" r:id="rId6"/>
    <p:sldId id="321" r:id="rId7"/>
    <p:sldId id="315" r:id="rId8"/>
    <p:sldId id="305" r:id="rId9"/>
    <p:sldId id="306" r:id="rId10"/>
    <p:sldId id="326" r:id="rId11"/>
    <p:sldId id="319" r:id="rId12"/>
    <p:sldId id="325" r:id="rId13"/>
    <p:sldId id="323" r:id="rId14"/>
    <p:sldId id="324" r:id="rId15"/>
    <p:sldId id="259" r:id="rId16"/>
    <p:sldId id="291" r:id="rId17"/>
    <p:sldId id="327" r:id="rId18"/>
    <p:sldId id="328" r:id="rId19"/>
    <p:sldId id="329" r:id="rId20"/>
  </p:sldIdLst>
  <p:sldSz cx="9144000" cy="5715000" type="screen16x10"/>
  <p:notesSz cx="6742113" cy="9872663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D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>
        <p:scale>
          <a:sx n="91" d="100"/>
          <a:sy n="91" d="100"/>
        </p:scale>
        <p:origin x="-774" y="18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0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9525" y="0"/>
            <a:ext cx="29210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49B8-8217-4A92-91BB-58FAB6182E09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63"/>
            <a:ext cx="29210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9525" y="9377363"/>
            <a:ext cx="29210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21121-D7CE-4C13-802D-412702434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198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9525" y="0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4C69F-AC42-47A6-BB9E-3A09D586A9AC}" type="datetimeFigureOut">
              <a:rPr lang="en-PH" smtClean="0"/>
              <a:t>6/13/2014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233488"/>
            <a:ext cx="5332413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688" y="4751388"/>
            <a:ext cx="5392737" cy="38877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9525" y="9377363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5C7FD-79B7-4488-8922-5C22FCFACE1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71417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5C7FD-79B7-4488-8922-5C22FCFACE1C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54998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3D9D79-BB76-4324-8884-F8FAE97DA290}" type="datetime1">
              <a:rPr lang="en-US"/>
              <a:pPr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2230DE-365B-42F7-9566-67AF9B4DEC1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0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A38725-0819-42BA-BE8E-3880D27C5432}" type="datetime1">
              <a:rPr lang="en-US"/>
              <a:pPr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3CAF78-877F-423E-812E-5BADCFB7CC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0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354956-8C26-47CD-9CBA-1FD67B225BA6}" type="datetime1">
              <a:rPr lang="en-US"/>
              <a:pPr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EE51E3-BDA9-450F-BC07-84A4A27830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08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945B98-15D6-48B3-86B1-8B0CD93F0204}" type="datetime1">
              <a:rPr lang="en-US"/>
              <a:pPr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A76392-BEE6-4A27-97DB-D19A8C0F33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9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114BA1-3CE9-4291-80A5-A7A31385AA45}" type="datetime1">
              <a:rPr lang="en-US"/>
              <a:pPr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26D7E2-DA43-424D-8F37-337A05CBE0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66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E67FB5-EF20-4401-A68D-3CB3E0C1B0A5}" type="datetime1">
              <a:rPr lang="en-US"/>
              <a:pPr/>
              <a:t>6/13/2014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9629B0-0AF3-44AD-A6EE-6B4AD603C2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10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9B228A-9B60-4BD7-A36B-BDA3CAD19FFB}" type="datetime1">
              <a:rPr lang="en-US"/>
              <a:pPr/>
              <a:t>6/13/2014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2DC4E5-D60C-4BA6-B76B-18CFFD784F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5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E5C42D-85A2-4BDF-87B7-6DD7365644A5}" type="datetime1">
              <a:rPr lang="en-US"/>
              <a:pPr/>
              <a:t>6/13/2014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06112A-299E-45F8-9271-9250F39500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98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F7F123-BC60-4C45-9048-068BF94637BF}" type="datetime1">
              <a:rPr lang="en-US"/>
              <a:pPr/>
              <a:t>6/13/2014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D5AFDE-3F69-434C-8FA4-C2A8559243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09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C78CE9-2961-46E7-8C23-2B0381FE6E72}" type="datetime1">
              <a:rPr lang="en-US"/>
              <a:pPr/>
              <a:t>6/13/2014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D45F9F-0B67-4F01-A1C5-3496EE563D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7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316CCE-7504-4306-B5C8-2DDB109164B3}" type="datetime1">
              <a:rPr lang="en-US"/>
              <a:pPr/>
              <a:t>6/13/2014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23E29B-775F-4466-BF3F-DA248E6C62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1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33500"/>
            <a:ext cx="82296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-104" charset="0"/>
              </a:defRPr>
            </a:lvl1pPr>
          </a:lstStyle>
          <a:p>
            <a:fld id="{FC24DC90-05DF-4AEB-851C-235BA8CFAC82}" type="datetime1">
              <a:rPr lang="en-US"/>
              <a:pPr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-104" charset="0"/>
              </a:defRPr>
            </a:lvl1pPr>
          </a:lstStyle>
          <a:p>
            <a:fld id="{35E8DC25-C47A-4C68-8570-5653B21CC07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4" charset="-128"/>
          <a:cs typeface="ＭＳ Ｐゴシック" pitchFamily="-104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4" charset="0"/>
          <a:ea typeface="ＭＳ Ｐゴシック" pitchFamily="-104" charset="-128"/>
          <a:cs typeface="ＭＳ Ｐゴシック" pitchFamily="-10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4" charset="0"/>
          <a:ea typeface="ＭＳ Ｐゴシック" pitchFamily="-104" charset="-128"/>
          <a:cs typeface="ＭＳ Ｐゴシック" pitchFamily="-10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4" charset="0"/>
          <a:ea typeface="ＭＳ Ｐゴシック" pitchFamily="-104" charset="-128"/>
          <a:cs typeface="ＭＳ Ｐゴシック" pitchFamily="-10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4" charset="0"/>
          <a:ea typeface="ＭＳ Ｐゴシック" pitchFamily="-104" charset="-128"/>
          <a:cs typeface="ＭＳ Ｐゴシック" pitchFamily="-10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4" charset="0"/>
          <a:ea typeface="ＭＳ Ｐゴシック" pitchFamily="-104" charset="-128"/>
          <a:cs typeface="ＭＳ Ｐゴシック" pitchFamily="-10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4" charset="0"/>
          <a:ea typeface="ＭＳ Ｐゴシック" pitchFamily="-104" charset="-128"/>
          <a:cs typeface="ＭＳ Ｐゴシック" pitchFamily="-10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4" charset="0"/>
          <a:ea typeface="ＭＳ Ｐゴシック" pitchFamily="-104" charset="-128"/>
          <a:cs typeface="ＭＳ Ｐゴシック" pitchFamily="-10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4" charset="0"/>
          <a:ea typeface="ＭＳ Ｐゴシック" pitchFamily="-104" charset="-128"/>
          <a:cs typeface="ＭＳ Ｐゴシック" pitchFamily="-10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4" charset="-128"/>
          <a:cs typeface="ＭＳ Ｐゴシック" pitchFamily="-104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457200" y="1806575"/>
            <a:ext cx="3886200" cy="914400"/>
          </a:xfrm>
        </p:spPr>
        <p:txBody>
          <a:bodyPr/>
          <a:lstStyle/>
          <a:p>
            <a:pPr algn="l" eaLnBrk="1" hangingPunct="1"/>
            <a:r>
              <a:rPr lang="en-US" sz="3600" dirty="0" smtClean="0">
                <a:solidFill>
                  <a:srgbClr val="FFFFFF"/>
                </a:solidFill>
              </a:rPr>
              <a:t>Project Amalgam</a:t>
            </a: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457200" y="2873375"/>
            <a:ext cx="4114800" cy="441325"/>
          </a:xfrm>
        </p:spPr>
        <p:txBody>
          <a:bodyPr/>
          <a:lstStyle/>
          <a:p>
            <a:pPr algn="l" eaLnBrk="1" hangingPunct="1"/>
            <a:r>
              <a:rPr lang="en-US" sz="2000" dirty="0" smtClean="0">
                <a:solidFill>
                  <a:srgbClr val="FFFFFF"/>
                </a:solidFill>
              </a:rPr>
              <a:t>KPI Dashboard Webpage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Tier 3: KQI Wireline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1063" y="2527657"/>
            <a:ext cx="1337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Network Utilization</a:t>
            </a:r>
            <a:endParaRPr lang="en-US" sz="1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01063" y="1139289"/>
            <a:ext cx="15263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Line Performance KQI</a:t>
            </a:r>
            <a:endParaRPr lang="en-US" sz="10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63" y="1375529"/>
            <a:ext cx="2257316" cy="11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375529"/>
            <a:ext cx="3456384" cy="1122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80" y="2801568"/>
            <a:ext cx="1476064" cy="734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8032" y="3018646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DSL</a:t>
            </a:r>
            <a:endParaRPr lang="en-US" sz="900" b="1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78" y="3745294"/>
            <a:ext cx="1562374" cy="79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251520" y="4027546"/>
            <a:ext cx="5565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err="1" smtClean="0"/>
              <a:t>Wimax</a:t>
            </a:r>
            <a:endParaRPr lang="en-US" sz="900" b="1" dirty="0"/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815689"/>
            <a:ext cx="3600400" cy="109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4418886" y="112930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DSL</a:t>
            </a:r>
            <a:endParaRPr lang="en-US" sz="1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4335402" y="2527657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 smtClean="0"/>
              <a:t>Wimax</a:t>
            </a:r>
            <a:endParaRPr lang="en-US" sz="1000" b="1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06" y="4540632"/>
            <a:ext cx="1494046" cy="867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240437" y="4858889"/>
            <a:ext cx="6591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Landline</a:t>
            </a:r>
            <a:endParaRPr lang="en-US" sz="900" b="1" dirty="0"/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221287"/>
            <a:ext cx="3744416" cy="1114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4221589" y="3975066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Landline</a:t>
            </a:r>
            <a:endParaRPr lang="en-US" sz="1000" b="1" dirty="0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374" y="1591552"/>
            <a:ext cx="1633066" cy="98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6856141" y="1376109"/>
            <a:ext cx="12442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Customer Experience</a:t>
            </a:r>
            <a:endParaRPr lang="en-US" sz="800" b="1" dirty="0"/>
          </a:p>
        </p:txBody>
      </p: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04" y="3031713"/>
            <a:ext cx="1551528" cy="90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6876256" y="2816269"/>
            <a:ext cx="12442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Customer Experience</a:t>
            </a:r>
            <a:endParaRPr lang="en-US" sz="8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876256" y="4183841"/>
            <a:ext cx="12442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Customer Experience</a:t>
            </a:r>
            <a:endParaRPr lang="en-US" sz="800" b="1" dirty="0"/>
          </a:p>
        </p:txBody>
      </p:sp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375" y="4399865"/>
            <a:ext cx="1561058" cy="83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439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1560" y="1345332"/>
            <a:ext cx="4824536" cy="33123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Tier 4: Key Performance Indicators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68181" y="2039901"/>
            <a:ext cx="2055647" cy="3633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 Broadband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968180" y="2713484"/>
            <a:ext cx="2055647" cy="3633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 Voice/SMS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968179" y="3361556"/>
            <a:ext cx="2055647" cy="3633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Wireline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707904" y="2039901"/>
            <a:ext cx="936104" cy="3633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3707904" y="2713484"/>
            <a:ext cx="936104" cy="363382"/>
          </a:xfrm>
          <a:prstGeom prst="roundRect">
            <a:avLst/>
          </a:prstGeom>
          <a:solidFill>
            <a:srgbClr val="DBD6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707904" y="3363225"/>
            <a:ext cx="936104" cy="363382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2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Tier 3: Traffic Performance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088426"/>
            <a:ext cx="3600400" cy="4306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56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1560" y="1345332"/>
            <a:ext cx="6264696" cy="33123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Tier 3: Network Devices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14673"/>
            <a:ext cx="5411737" cy="2973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666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Tier 2: CC Stats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31640" y="4999287"/>
            <a:ext cx="482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Top 10 Highest breaching 4 call waits.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1560" y="1345332"/>
            <a:ext cx="7632848" cy="33123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35722" y="1561356"/>
            <a:ext cx="2055647" cy="3633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Split/Skill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275856" y="1561356"/>
            <a:ext cx="2055647" cy="3633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 Waiting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652120" y="1561356"/>
            <a:ext cx="2055647" cy="3633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Oldest Call Waiting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15616" y="2209428"/>
            <a:ext cx="174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Post RECON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83106" y="220942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63189" y="220942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7:25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15616" y="2632184"/>
            <a:ext cx="1800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Care Post HV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083106" y="263218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63189" y="263218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4:32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1054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309136" y="3421950"/>
            <a:ext cx="6277171" cy="18118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Space Provisioned for additional metrics</a:t>
            </a:r>
            <a:endParaRPr lang="en-US" dirty="0"/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Tier 3: KQI Mobile Data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85" y="1375530"/>
            <a:ext cx="1656184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6861" y="1129308"/>
            <a:ext cx="1337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Network Utilization</a:t>
            </a:r>
            <a:endParaRPr lang="en-US" sz="1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23528" y="3175729"/>
            <a:ext cx="14189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Access Network KPI</a:t>
            </a:r>
            <a:endParaRPr lang="en-US" sz="1000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11" y="3421950"/>
            <a:ext cx="191452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757" y="1612200"/>
            <a:ext cx="630555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483768" y="1364122"/>
            <a:ext cx="724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Postpaid</a:t>
            </a:r>
            <a:endParaRPr lang="en-US" sz="1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779912" y="1345332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Prepaid</a:t>
            </a:r>
            <a:endParaRPr lang="en-US" sz="1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48064" y="1345332"/>
            <a:ext cx="6190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Upload</a:t>
            </a:r>
            <a:endParaRPr lang="en-US" sz="1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6156176" y="1366461"/>
            <a:ext cx="7970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Download</a:t>
            </a:r>
            <a:endParaRPr lang="en-US" sz="10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308304" y="1358035"/>
            <a:ext cx="896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Top 5 URLs</a:t>
            </a:r>
            <a:endParaRPr lang="en-US" sz="1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2843808" y="1129308"/>
            <a:ext cx="13837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HTTP Success Rate</a:t>
            </a:r>
            <a:endParaRPr lang="en-US" sz="1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508104" y="1129308"/>
            <a:ext cx="9060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Throughput</a:t>
            </a:r>
            <a:endParaRPr lang="en-US" sz="1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7020272" y="1129308"/>
            <a:ext cx="1470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Page Download Time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53497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639" y="3787105"/>
            <a:ext cx="6162675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Tier 3: KQI Mobile Voice &amp; SMS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6861" y="1129308"/>
            <a:ext cx="1337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Network Utilization</a:t>
            </a:r>
            <a:endParaRPr lang="en-US" sz="1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72702" y="3403367"/>
            <a:ext cx="14189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Access Network KPI</a:t>
            </a:r>
            <a:endParaRPr lang="en-US" sz="1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497189" y="1129308"/>
            <a:ext cx="12827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Call Success Rate</a:t>
            </a:r>
            <a:endParaRPr lang="en-US" sz="1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729818" y="1137592"/>
            <a:ext cx="1066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Drop Call Rate</a:t>
            </a:r>
            <a:endParaRPr lang="en-US" sz="1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6741106" y="1129308"/>
            <a:ext cx="1143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Call Setup Time</a:t>
            </a:r>
            <a:endParaRPr lang="en-US" sz="1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99" y="1429176"/>
            <a:ext cx="1315689" cy="1932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690516"/>
            <a:ext cx="621030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555776" y="1459151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2G</a:t>
            </a:r>
            <a:endParaRPr lang="en-US" sz="1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425328" y="1459151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3G</a:t>
            </a:r>
            <a:endParaRPr lang="en-US" sz="1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572000" y="1459151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2G</a:t>
            </a:r>
            <a:endParaRPr lang="en-US" sz="1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513560" y="1459151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3G</a:t>
            </a:r>
            <a:endParaRPr lang="en-US" sz="1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738026" y="1459151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2G</a:t>
            </a:r>
            <a:endParaRPr lang="en-US" sz="1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7607578" y="1459151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3G</a:t>
            </a:r>
            <a:endParaRPr lang="en-US" sz="1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598433" y="3321486"/>
            <a:ext cx="1037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SMS Sending </a:t>
            </a:r>
          </a:p>
          <a:p>
            <a:r>
              <a:rPr lang="en-US" sz="1000" b="1" dirty="0" smtClean="0"/>
              <a:t>Success Rate</a:t>
            </a:r>
            <a:endParaRPr lang="en-US" sz="1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923928" y="3331359"/>
            <a:ext cx="13356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SMS Sending Time</a:t>
            </a:r>
            <a:endParaRPr lang="en-US" sz="1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308304" y="3291289"/>
            <a:ext cx="1013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SMS Delivery</a:t>
            </a:r>
          </a:p>
          <a:p>
            <a:r>
              <a:rPr lang="en-US" sz="1000" b="1" dirty="0" smtClean="0"/>
              <a:t>Time w/in 30s</a:t>
            </a:r>
            <a:endParaRPr lang="en-US" sz="1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470347" y="3619391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2G</a:t>
            </a:r>
            <a:endParaRPr lang="en-US" sz="1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347864" y="3619391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3G</a:t>
            </a:r>
            <a:endParaRPr lang="en-US" sz="1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283968" y="3619391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2G/3G</a:t>
            </a:r>
            <a:endParaRPr lang="en-US" sz="1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220072" y="3691399"/>
            <a:ext cx="9300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2G/3G  FDA</a:t>
            </a:r>
            <a:endParaRPr lang="en-US" sz="1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300192" y="3691399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Undelivered</a:t>
            </a:r>
            <a:endParaRPr lang="en-US" sz="1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522149" y="3691399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2G/3G</a:t>
            </a:r>
            <a:endParaRPr lang="en-US" sz="1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766785" y="3321486"/>
            <a:ext cx="1037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SMS Delivery</a:t>
            </a:r>
          </a:p>
          <a:p>
            <a:r>
              <a:rPr lang="en-US" sz="1000" b="1" dirty="0" smtClean="0"/>
              <a:t>Success Rate</a:t>
            </a:r>
            <a:endParaRPr lang="en-US" sz="1000" b="1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25" y="3581062"/>
            <a:ext cx="1000331" cy="1940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657700"/>
            <a:ext cx="2573814" cy="66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5401842" y="4657700"/>
            <a:ext cx="3285421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Space Provisioned for additional  support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45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Tier 3: KQI Wireline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1063" y="2527657"/>
            <a:ext cx="1337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Network Utilization</a:t>
            </a:r>
            <a:endParaRPr lang="en-US" sz="1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01063" y="1139289"/>
            <a:ext cx="15263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Line Performance KQI</a:t>
            </a:r>
            <a:endParaRPr lang="en-US" sz="10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63" y="1375529"/>
            <a:ext cx="2257316" cy="11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375529"/>
            <a:ext cx="3456384" cy="1122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80" y="2801568"/>
            <a:ext cx="1476064" cy="734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8032" y="3018646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DSL</a:t>
            </a:r>
            <a:endParaRPr lang="en-US" sz="900" b="1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78" y="3745294"/>
            <a:ext cx="1562374" cy="79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251520" y="4027546"/>
            <a:ext cx="5565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err="1" smtClean="0"/>
              <a:t>Wimax</a:t>
            </a:r>
            <a:endParaRPr lang="en-US" sz="900" b="1" dirty="0"/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815689"/>
            <a:ext cx="3600400" cy="109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4418886" y="112930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DSL</a:t>
            </a:r>
            <a:endParaRPr lang="en-US" sz="1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4335402" y="2527657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 smtClean="0"/>
              <a:t>Wimax</a:t>
            </a:r>
            <a:endParaRPr lang="en-US" sz="1000" b="1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06" y="4540632"/>
            <a:ext cx="1494046" cy="867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240437" y="4858889"/>
            <a:ext cx="6591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Landline</a:t>
            </a:r>
            <a:endParaRPr lang="en-US" sz="900" b="1" dirty="0"/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221287"/>
            <a:ext cx="3744416" cy="1114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4221589" y="3975066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Landline</a:t>
            </a:r>
            <a:endParaRPr lang="en-US" sz="1000" b="1" dirty="0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374" y="1591552"/>
            <a:ext cx="1633066" cy="98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6856141" y="1376109"/>
            <a:ext cx="12442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Customer Experience</a:t>
            </a:r>
            <a:endParaRPr lang="en-US" sz="800" b="1" dirty="0"/>
          </a:p>
        </p:txBody>
      </p: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04" y="3031713"/>
            <a:ext cx="1551528" cy="90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6876256" y="2816269"/>
            <a:ext cx="12442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Customer Experience</a:t>
            </a:r>
            <a:endParaRPr lang="en-US" sz="8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876256" y="4183841"/>
            <a:ext cx="12442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Customer Experience</a:t>
            </a:r>
            <a:endParaRPr lang="en-US" sz="800" b="1" dirty="0"/>
          </a:p>
        </p:txBody>
      </p:sp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375" y="4399865"/>
            <a:ext cx="1561058" cy="83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512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Website Framing (Level 1)</a:t>
            </a:r>
          </a:p>
        </p:txBody>
      </p:sp>
      <p:sp>
        <p:nvSpPr>
          <p:cNvPr id="2" name="Rectangle 1"/>
          <p:cNvSpPr/>
          <p:nvPr/>
        </p:nvSpPr>
        <p:spPr>
          <a:xfrm>
            <a:off x="845961" y="1073438"/>
            <a:ext cx="7283152" cy="38967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458816" y="1068501"/>
            <a:ext cx="1188132" cy="130389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Tier 1</a:t>
            </a:r>
          </a:p>
          <a:p>
            <a:pPr algn="ctr"/>
            <a:r>
              <a:rPr lang="en-US" dirty="0" smtClean="0"/>
              <a:t>Customer Perception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46948" y="1076249"/>
            <a:ext cx="1214207" cy="128839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Tier 2</a:t>
            </a:r>
          </a:p>
          <a:p>
            <a:pPr algn="ctr"/>
            <a:r>
              <a:rPr lang="en-US" dirty="0" smtClean="0"/>
              <a:t>Customer Experience</a:t>
            </a:r>
          </a:p>
          <a:p>
            <a:pPr algn="ctr"/>
            <a:r>
              <a:rPr lang="en-US" dirty="0" smtClean="0"/>
              <a:t>(NQI, CLI)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17240" y="1076249"/>
            <a:ext cx="3641576" cy="129614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Tier 3: KQI Mobile Broadband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4084" y="3666281"/>
            <a:ext cx="3641576" cy="129614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Tier 3: KQI Wireline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27584" y="2370137"/>
            <a:ext cx="3631232" cy="129614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Tier 3: KQI Mobile Voice / SMS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61155" y="1076249"/>
            <a:ext cx="1267958" cy="12961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Tier 2</a:t>
            </a:r>
          </a:p>
          <a:p>
            <a:pPr algn="ctr"/>
            <a:r>
              <a:rPr lang="en-US" dirty="0" smtClean="0"/>
              <a:t>Customer Experience </a:t>
            </a:r>
          </a:p>
          <a:p>
            <a:pPr algn="ctr"/>
            <a:r>
              <a:rPr lang="en-US" dirty="0" smtClean="0"/>
              <a:t>(CC)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474095" y="2372393"/>
            <a:ext cx="1177227" cy="12938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Tier 2</a:t>
            </a:r>
          </a:p>
          <a:p>
            <a:pPr algn="ctr"/>
            <a:r>
              <a:rPr lang="en-US" sz="1600" dirty="0" smtClean="0"/>
              <a:t>Customer Experience</a:t>
            </a:r>
          </a:p>
          <a:p>
            <a:pPr algn="ctr"/>
            <a:r>
              <a:rPr lang="en-US" sz="1200" dirty="0" smtClean="0"/>
              <a:t>(V3D Network-wide)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5651323" y="2372394"/>
            <a:ext cx="1209832" cy="1293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Tier 2</a:t>
            </a:r>
          </a:p>
          <a:p>
            <a:pPr algn="ctr"/>
            <a:r>
              <a:rPr lang="en-US" sz="1400" dirty="0" smtClean="0"/>
              <a:t>Customer Experience</a:t>
            </a:r>
          </a:p>
          <a:p>
            <a:pPr algn="ctr"/>
            <a:r>
              <a:rPr lang="en-US" sz="1400" dirty="0" smtClean="0"/>
              <a:t>(V3D VIP)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4463189" y="3666280"/>
            <a:ext cx="1188133" cy="13038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Tier 3</a:t>
            </a:r>
          </a:p>
          <a:p>
            <a:pPr algn="ctr"/>
            <a:r>
              <a:rPr lang="en-US" sz="1400" dirty="0"/>
              <a:t>Traffic Performance</a:t>
            </a:r>
          </a:p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888030" y="2385631"/>
            <a:ext cx="1241083" cy="12883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Tier 3</a:t>
            </a:r>
          </a:p>
          <a:p>
            <a:pPr algn="ctr"/>
            <a:r>
              <a:rPr lang="en-US" dirty="0" smtClean="0"/>
              <a:t>Service KQI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651323" y="3666281"/>
            <a:ext cx="1209832" cy="13038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Tier 3</a:t>
            </a:r>
          </a:p>
          <a:p>
            <a:pPr algn="ctr"/>
            <a:r>
              <a:rPr lang="en-US" dirty="0" smtClean="0"/>
              <a:t>Network</a:t>
            </a:r>
          </a:p>
          <a:p>
            <a:pPr algn="ctr"/>
            <a:r>
              <a:rPr lang="en-US" dirty="0" smtClean="0"/>
              <a:t>Devices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861156" y="3674028"/>
            <a:ext cx="1265258" cy="12961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Tier 4</a:t>
            </a:r>
          </a:p>
          <a:p>
            <a:pPr algn="ctr"/>
            <a:r>
              <a:rPr lang="en-US" dirty="0" smtClean="0"/>
              <a:t>Platform KPIs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16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230336"/>
            <a:ext cx="864096" cy="864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23" y="1102002"/>
            <a:ext cx="4324169" cy="1337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187579"/>
            <a:ext cx="1008112" cy="1011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63" y="2641118"/>
            <a:ext cx="4176464" cy="1350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644008" y="912557"/>
            <a:ext cx="13516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u="sng" dirty="0" smtClean="0"/>
              <a:t>Customer Perception</a:t>
            </a:r>
            <a:endParaRPr lang="en-US" sz="900" b="1" u="sng" dirty="0"/>
          </a:p>
        </p:txBody>
      </p:sp>
      <p:sp>
        <p:nvSpPr>
          <p:cNvPr id="18" name="TextBox 17"/>
          <p:cNvSpPr txBox="1"/>
          <p:nvPr/>
        </p:nvSpPr>
        <p:spPr>
          <a:xfrm>
            <a:off x="6156176" y="917151"/>
            <a:ext cx="13708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u="sng" dirty="0" smtClean="0"/>
              <a:t>Customer Experience</a:t>
            </a:r>
            <a:endParaRPr lang="en-US" sz="900" b="1" u="sng" dirty="0"/>
          </a:p>
        </p:txBody>
      </p:sp>
      <p:sp>
        <p:nvSpPr>
          <p:cNvPr id="19" name="TextBox 18"/>
          <p:cNvSpPr txBox="1"/>
          <p:nvPr/>
        </p:nvSpPr>
        <p:spPr>
          <a:xfrm>
            <a:off x="7593346" y="917151"/>
            <a:ext cx="13837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u="sng" dirty="0" smtClean="0"/>
              <a:t>Customer Complaints</a:t>
            </a:r>
            <a:endParaRPr lang="en-US" sz="900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7653702" y="1230336"/>
            <a:ext cx="1335876" cy="9757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644008" y="2439956"/>
            <a:ext cx="12682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u="sng" dirty="0" smtClean="0"/>
              <a:t>V3D (Network-wide)</a:t>
            </a:r>
            <a:endParaRPr lang="en-US" sz="900" b="1" u="sng" dirty="0"/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758185"/>
            <a:ext cx="1351652" cy="1009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6372200" y="2439956"/>
            <a:ext cx="6270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u="sng" dirty="0" smtClean="0"/>
              <a:t>V3D VIP</a:t>
            </a:r>
            <a:endParaRPr lang="en-US" sz="900" b="1" u="sng" dirty="0"/>
          </a:p>
        </p:txBody>
      </p:sp>
      <p:pic>
        <p:nvPicPr>
          <p:cNvPr id="25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692" y="2811308"/>
            <a:ext cx="1287636" cy="1009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567033"/>
            <a:ext cx="8843520" cy="318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35496" y="885977"/>
            <a:ext cx="1107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u="sng" dirty="0" smtClean="0"/>
              <a:t>KQI: Mobile Data</a:t>
            </a:r>
            <a:endParaRPr lang="en-US" sz="900" b="1" u="sng" dirty="0"/>
          </a:p>
        </p:txBody>
      </p:sp>
      <p:sp>
        <p:nvSpPr>
          <p:cNvPr id="28" name="TextBox 27"/>
          <p:cNvSpPr txBox="1"/>
          <p:nvPr/>
        </p:nvSpPr>
        <p:spPr>
          <a:xfrm>
            <a:off x="35496" y="2398145"/>
            <a:ext cx="15632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u="sng" dirty="0" smtClean="0"/>
              <a:t>KQI: Mobile Voice &amp; SMS</a:t>
            </a:r>
            <a:endParaRPr lang="en-US" sz="900" b="1" u="sng" dirty="0"/>
          </a:p>
        </p:txBody>
      </p:sp>
      <p:sp>
        <p:nvSpPr>
          <p:cNvPr id="29" name="TextBox 28"/>
          <p:cNvSpPr txBox="1"/>
          <p:nvPr/>
        </p:nvSpPr>
        <p:spPr>
          <a:xfrm>
            <a:off x="55837" y="3994820"/>
            <a:ext cx="9092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u="sng" dirty="0" smtClean="0"/>
              <a:t>KQI: Wireline</a:t>
            </a:r>
            <a:endParaRPr lang="en-US" sz="900" b="1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16016" y="4182020"/>
            <a:ext cx="1185344" cy="133977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620432" y="3875831"/>
            <a:ext cx="12747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u="sng" dirty="0" smtClean="0"/>
              <a:t>Traffic Performance</a:t>
            </a:r>
            <a:endParaRPr lang="en-US" sz="900" b="1" u="sng" dirty="0"/>
          </a:p>
        </p:txBody>
      </p:sp>
      <p:sp>
        <p:nvSpPr>
          <p:cNvPr id="31" name="TextBox 30"/>
          <p:cNvSpPr txBox="1"/>
          <p:nvPr/>
        </p:nvSpPr>
        <p:spPr>
          <a:xfrm>
            <a:off x="7613772" y="2439956"/>
            <a:ext cx="6655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u="sng" dirty="0" smtClean="0"/>
              <a:t>CC Stats</a:t>
            </a:r>
            <a:endParaRPr lang="en-US" sz="900" b="1" u="sng" dirty="0"/>
          </a:p>
        </p:txBody>
      </p:sp>
      <p:sp>
        <p:nvSpPr>
          <p:cNvPr id="32" name="TextBox 31"/>
          <p:cNvSpPr txBox="1"/>
          <p:nvPr/>
        </p:nvSpPr>
        <p:spPr>
          <a:xfrm>
            <a:off x="6128300" y="3865612"/>
            <a:ext cx="1107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u="sng" dirty="0" smtClean="0"/>
              <a:t>Network Devices</a:t>
            </a:r>
            <a:endParaRPr lang="en-US" sz="900" b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56176" y="4175044"/>
            <a:ext cx="1267562" cy="1357756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538012" y="3875831"/>
            <a:ext cx="9412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u="sng" dirty="0" smtClean="0"/>
              <a:t>Platform KPIs</a:t>
            </a:r>
            <a:endParaRPr lang="en-US" sz="900" b="1" u="sn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127" y="4225652"/>
            <a:ext cx="1319889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45" y="1316311"/>
            <a:ext cx="1280813" cy="821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63" y="4230893"/>
            <a:ext cx="4176464" cy="1301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479" y="2758184"/>
            <a:ext cx="1449410" cy="891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033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6571" y="1181100"/>
            <a:ext cx="5760640" cy="398065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59632" y="3020680"/>
            <a:ext cx="2577259" cy="772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Tier1: Customer Perception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47664" y="1849388"/>
            <a:ext cx="922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NPS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55776" y="184938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8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547664" y="249746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NTS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555776" y="249746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8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21672" t="41021" r="28541" b="16265"/>
          <a:stretch/>
        </p:blipFill>
        <p:spPr>
          <a:xfrm>
            <a:off x="4593905" y="1348425"/>
            <a:ext cx="4246612" cy="2048365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9" idx="1"/>
          </p:cNvCxnSpPr>
          <p:nvPr/>
        </p:nvCxnSpPr>
        <p:spPr>
          <a:xfrm flipH="1" flipV="1">
            <a:off x="3347864" y="2110998"/>
            <a:ext cx="1246041" cy="2616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109915" y="2002986"/>
            <a:ext cx="200995" cy="21602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109914" y="2651058"/>
            <a:ext cx="200995" cy="21602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47664" y="3145532"/>
            <a:ext cx="901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XXX</a:t>
            </a:r>
            <a:endParaRPr lang="en-US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555776" y="3145532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Y</a:t>
            </a:r>
            <a:endParaRPr lang="en-US" sz="2800" dirty="0"/>
          </a:p>
        </p:txBody>
      </p:sp>
      <p:sp>
        <p:nvSpPr>
          <p:cNvPr id="17" name="Oval 16"/>
          <p:cNvSpPr/>
          <p:nvPr/>
        </p:nvSpPr>
        <p:spPr>
          <a:xfrm>
            <a:off x="3109914" y="3299130"/>
            <a:ext cx="200995" cy="21602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endCxn id="12" idx="3"/>
          </p:cNvCxnSpPr>
          <p:nvPr/>
        </p:nvCxnSpPr>
        <p:spPr>
          <a:xfrm flipH="1" flipV="1">
            <a:off x="3836891" y="3407142"/>
            <a:ext cx="1483678" cy="11131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20569" y="4335585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items can easily be added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08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1560" y="1345332"/>
            <a:ext cx="4824536" cy="40324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71600" y="4801716"/>
            <a:ext cx="3672408" cy="5136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31840" y="1849388"/>
            <a:ext cx="1296144" cy="3696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78.89</a:t>
            </a:r>
            <a:endParaRPr lang="en-US" dirty="0"/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Tier2: Customer Experience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7624" y="1849388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NQI Postpaid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3131840" y="2353444"/>
            <a:ext cx="1296144" cy="3696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83.91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87624" y="235344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NQI TM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3131840" y="2847918"/>
            <a:ext cx="1296144" cy="36962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62.45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87624" y="2847918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NQI Prepaid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3131840" y="3351974"/>
            <a:ext cx="1296144" cy="3696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84.23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187624" y="3351974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CLI Postpaid</a:t>
            </a:r>
            <a:endParaRPr lang="en-US" b="1" dirty="0"/>
          </a:p>
        </p:txBody>
      </p:sp>
      <p:sp>
        <p:nvSpPr>
          <p:cNvPr id="21" name="Rectangle 20"/>
          <p:cNvSpPr/>
          <p:nvPr/>
        </p:nvSpPr>
        <p:spPr>
          <a:xfrm>
            <a:off x="3131840" y="3856030"/>
            <a:ext cx="1296144" cy="369622"/>
          </a:xfrm>
          <a:prstGeom prst="rect">
            <a:avLst/>
          </a:prstGeom>
          <a:solidFill>
            <a:srgbClr val="DBD6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76.25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87624" y="385603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CLI TM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187624" y="4360086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CLI Prepaid</a:t>
            </a:r>
            <a:endParaRPr lang="en-US" b="1" dirty="0"/>
          </a:p>
        </p:txBody>
      </p:sp>
      <p:sp>
        <p:nvSpPr>
          <p:cNvPr id="25" name="Rectangle 24"/>
          <p:cNvSpPr/>
          <p:nvPr/>
        </p:nvSpPr>
        <p:spPr>
          <a:xfrm>
            <a:off x="3131840" y="4360086"/>
            <a:ext cx="1296144" cy="369622"/>
          </a:xfrm>
          <a:prstGeom prst="rect">
            <a:avLst/>
          </a:prstGeom>
          <a:solidFill>
            <a:srgbClr val="DBD6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78.55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131840" y="4864142"/>
            <a:ext cx="1296144" cy="3696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XX.XX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187624" y="486414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New Item</a:t>
            </a:r>
            <a:endParaRPr lang="en-US" b="1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4644008" y="4945732"/>
            <a:ext cx="1512168" cy="1030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60" name="TextBox 15359"/>
          <p:cNvSpPr txBox="1"/>
          <p:nvPr/>
        </p:nvSpPr>
        <p:spPr>
          <a:xfrm>
            <a:off x="6117107" y="4776455"/>
            <a:ext cx="291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New item can easily be added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9834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1559" y="1345332"/>
            <a:ext cx="6965241" cy="40324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31840" y="1849388"/>
            <a:ext cx="3888432" cy="3696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Signal , Voice Quality, Call Success Rate</a:t>
            </a:r>
            <a:endParaRPr lang="en-US" sz="1600" dirty="0"/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Tier2: Customer Experience - CC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7624" y="1849388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Postpaid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3131840" y="2353444"/>
            <a:ext cx="3888432" cy="3696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Call Success Rate, Consistency of signal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187624" y="235344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Prepaid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187624" y="284791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TM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3351974"/>
            <a:ext cx="1287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Top Areas</a:t>
            </a:r>
            <a:endParaRPr lang="en-US" b="1" dirty="0"/>
          </a:p>
        </p:txBody>
      </p:sp>
      <p:sp>
        <p:nvSpPr>
          <p:cNvPr id="21" name="Rectangle 20"/>
          <p:cNvSpPr/>
          <p:nvPr/>
        </p:nvSpPr>
        <p:spPr>
          <a:xfrm>
            <a:off x="3131840" y="3856030"/>
            <a:ext cx="3888432" cy="369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QC, Makati, Cavite, Cebu, Laguna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87624" y="385603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Postpaid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187624" y="4360086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Prepaid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187624" y="486414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TM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51354" y="1480056"/>
            <a:ext cx="1911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Top Complaints</a:t>
            </a:r>
            <a:endParaRPr lang="en-US" b="1" dirty="0"/>
          </a:p>
        </p:txBody>
      </p:sp>
      <p:sp>
        <p:nvSpPr>
          <p:cNvPr id="28" name="Rectangle 27"/>
          <p:cNvSpPr/>
          <p:nvPr/>
        </p:nvSpPr>
        <p:spPr>
          <a:xfrm>
            <a:off x="3131840" y="2875466"/>
            <a:ext cx="3888432" cy="3696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Signal, Call Success Rate, Integrity of SMS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3131840" y="4360086"/>
            <a:ext cx="3888432" cy="369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QC, Cavite, </a:t>
            </a:r>
            <a:r>
              <a:rPr lang="en-US" dirty="0" err="1" smtClean="0"/>
              <a:t>Bulacan</a:t>
            </a:r>
            <a:r>
              <a:rPr lang="en-US" dirty="0" smtClean="0"/>
              <a:t>, </a:t>
            </a:r>
            <a:r>
              <a:rPr lang="en-US" dirty="0" err="1" smtClean="0"/>
              <a:t>Batangas</a:t>
            </a:r>
            <a:r>
              <a:rPr lang="en-US" dirty="0" smtClean="0"/>
              <a:t>, Rizal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117077" y="4864142"/>
            <a:ext cx="3888432" cy="369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Bulacan</a:t>
            </a:r>
            <a:r>
              <a:rPr lang="en-US" dirty="0" smtClean="0"/>
              <a:t>, </a:t>
            </a:r>
            <a:r>
              <a:rPr lang="en-US" dirty="0" err="1" smtClean="0"/>
              <a:t>Isabela</a:t>
            </a:r>
            <a:r>
              <a:rPr lang="en-US" dirty="0" smtClean="0"/>
              <a:t>, Cavite, Pampanga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29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1146176" y="5045157"/>
            <a:ext cx="1271342" cy="2606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endCxn id="66" idx="3"/>
          </p:cNvCxnSpPr>
          <p:nvPr/>
        </p:nvCxnSpPr>
        <p:spPr>
          <a:xfrm flipH="1" flipV="1">
            <a:off x="2417518" y="5175465"/>
            <a:ext cx="2669563" cy="2356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049787" y="5241843"/>
            <a:ext cx="291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New item can easily be added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3995936" y="1488768"/>
            <a:ext cx="977914" cy="1637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1.38%</a:t>
            </a:r>
            <a:endParaRPr lang="en-US" sz="1400" dirty="0"/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Tier2: V3D (Network-wide &amp; VIP)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7624" y="1426632"/>
            <a:ext cx="2133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Call Setup Failure Rate</a:t>
            </a:r>
            <a:endParaRPr lang="en-US" sz="1400" b="1" dirty="0"/>
          </a:p>
        </p:txBody>
      </p:sp>
      <p:sp>
        <p:nvSpPr>
          <p:cNvPr id="15" name="Rectangle 14"/>
          <p:cNvSpPr/>
          <p:nvPr/>
        </p:nvSpPr>
        <p:spPr>
          <a:xfrm>
            <a:off x="3995936" y="1858680"/>
            <a:ext cx="977914" cy="1637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2.45%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187624" y="1786672"/>
            <a:ext cx="1736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Dropped Call Rate</a:t>
            </a:r>
            <a:endParaRPr lang="en-US" sz="1400" b="1" dirty="0"/>
          </a:p>
        </p:txBody>
      </p:sp>
      <p:sp>
        <p:nvSpPr>
          <p:cNvPr id="17" name="Rectangle 16"/>
          <p:cNvSpPr/>
          <p:nvPr/>
        </p:nvSpPr>
        <p:spPr>
          <a:xfrm>
            <a:off x="3995936" y="2218720"/>
            <a:ext cx="977914" cy="16376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6.32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187624" y="2146712"/>
            <a:ext cx="1524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Call Setup Time</a:t>
            </a:r>
            <a:endParaRPr lang="en-US" sz="1400" b="1" dirty="0"/>
          </a:p>
        </p:txBody>
      </p:sp>
      <p:sp>
        <p:nvSpPr>
          <p:cNvPr id="19" name="Rectangle 18"/>
          <p:cNvSpPr/>
          <p:nvPr/>
        </p:nvSpPr>
        <p:spPr>
          <a:xfrm>
            <a:off x="3995936" y="3004876"/>
            <a:ext cx="977914" cy="1733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99.34%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1187624" y="2932868"/>
            <a:ext cx="2542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SMS Sending Success Rate</a:t>
            </a:r>
            <a:endParaRPr lang="en-US" sz="1400" b="1" dirty="0"/>
          </a:p>
        </p:txBody>
      </p:sp>
      <p:sp>
        <p:nvSpPr>
          <p:cNvPr id="21" name="Rectangle 20"/>
          <p:cNvSpPr/>
          <p:nvPr/>
        </p:nvSpPr>
        <p:spPr>
          <a:xfrm>
            <a:off x="3995936" y="3364916"/>
            <a:ext cx="977914" cy="153888"/>
          </a:xfrm>
          <a:prstGeom prst="rect">
            <a:avLst/>
          </a:prstGeom>
          <a:solidFill>
            <a:srgbClr val="DBD6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5.96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187624" y="3292908"/>
            <a:ext cx="1794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SMS Sending Time</a:t>
            </a:r>
            <a:endParaRPr lang="en-US" sz="1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257236" y="985292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2G</a:t>
            </a:r>
            <a:endParaRPr lang="en-US" sz="16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436096" y="985292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3G</a:t>
            </a:r>
            <a:endParaRPr lang="en-US" sz="1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54624" y="1190863"/>
            <a:ext cx="649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</a:rPr>
              <a:t>Voice</a:t>
            </a:r>
            <a:endParaRPr lang="en-US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54624" y="2582926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</a:rPr>
              <a:t>SMS</a:t>
            </a:r>
            <a:endParaRPr lang="en-US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220072" y="1498640"/>
            <a:ext cx="936103" cy="1538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1.28%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5220072" y="1868552"/>
            <a:ext cx="936103" cy="1538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1.45%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5220072" y="2228592"/>
            <a:ext cx="936103" cy="15388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8</a:t>
            </a:r>
            <a:r>
              <a:rPr lang="en-US" sz="1400" dirty="0" smtClean="0"/>
              <a:t>.32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4211960" y="2569468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2G</a:t>
            </a:r>
            <a:endParaRPr lang="en-US" sz="16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390820" y="2569468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3G</a:t>
            </a:r>
            <a:endParaRPr lang="en-US" sz="1600" b="1" dirty="0"/>
          </a:p>
        </p:txBody>
      </p:sp>
      <p:sp>
        <p:nvSpPr>
          <p:cNvPr id="39" name="Rectangle 38"/>
          <p:cNvSpPr/>
          <p:nvPr/>
        </p:nvSpPr>
        <p:spPr>
          <a:xfrm>
            <a:off x="5220071" y="2980030"/>
            <a:ext cx="936103" cy="1538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98.58%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5220071" y="3340070"/>
            <a:ext cx="936103" cy="1538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3.26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6603160" y="2569512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4G</a:t>
            </a:r>
            <a:endParaRPr lang="en-US" sz="1600" b="1" dirty="0"/>
          </a:p>
        </p:txBody>
      </p:sp>
      <p:sp>
        <p:nvSpPr>
          <p:cNvPr id="43" name="Rectangle 42"/>
          <p:cNvSpPr/>
          <p:nvPr/>
        </p:nvSpPr>
        <p:spPr>
          <a:xfrm>
            <a:off x="6372201" y="2980030"/>
            <a:ext cx="936103" cy="1538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99.28%</a:t>
            </a:r>
            <a:endParaRPr lang="en-US" sz="1400" dirty="0"/>
          </a:p>
        </p:txBody>
      </p:sp>
      <p:sp>
        <p:nvSpPr>
          <p:cNvPr id="44" name="Rectangle 43"/>
          <p:cNvSpPr/>
          <p:nvPr/>
        </p:nvSpPr>
        <p:spPr>
          <a:xfrm>
            <a:off x="6372201" y="3340070"/>
            <a:ext cx="936103" cy="1538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3.12</a:t>
            </a:r>
            <a:endParaRPr lang="en-US" sz="1400" dirty="0"/>
          </a:p>
        </p:txBody>
      </p:sp>
      <p:sp>
        <p:nvSpPr>
          <p:cNvPr id="46" name="Rectangle 45"/>
          <p:cNvSpPr/>
          <p:nvPr/>
        </p:nvSpPr>
        <p:spPr>
          <a:xfrm>
            <a:off x="3996888" y="4133899"/>
            <a:ext cx="977914" cy="1733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97.34%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188576" y="4061891"/>
            <a:ext cx="1862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HTTP Success Rate</a:t>
            </a:r>
            <a:endParaRPr lang="en-US" sz="1400" b="1" dirty="0"/>
          </a:p>
        </p:txBody>
      </p:sp>
      <p:sp>
        <p:nvSpPr>
          <p:cNvPr id="48" name="Rectangle 47"/>
          <p:cNvSpPr/>
          <p:nvPr/>
        </p:nvSpPr>
        <p:spPr>
          <a:xfrm>
            <a:off x="3996888" y="4469093"/>
            <a:ext cx="977914" cy="153889"/>
          </a:xfrm>
          <a:prstGeom prst="rect">
            <a:avLst/>
          </a:prstGeom>
          <a:solidFill>
            <a:srgbClr val="DBD6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1.96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1188576" y="4421931"/>
            <a:ext cx="1186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Throughput</a:t>
            </a:r>
            <a:endParaRPr lang="en-US" sz="1400" b="1" dirty="0"/>
          </a:p>
        </p:txBody>
      </p:sp>
      <p:sp>
        <p:nvSpPr>
          <p:cNvPr id="50" name="Rectangle 49"/>
          <p:cNvSpPr/>
          <p:nvPr/>
        </p:nvSpPr>
        <p:spPr>
          <a:xfrm>
            <a:off x="3996888" y="5070003"/>
            <a:ext cx="977914" cy="1254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XX.XX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1188576" y="4997995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New Item</a:t>
            </a:r>
            <a:endParaRPr lang="en-US" sz="1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755576" y="3711949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</a:rPr>
              <a:t>Data</a:t>
            </a:r>
            <a:endParaRPr lang="en-US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221023" y="4109053"/>
            <a:ext cx="936103" cy="1538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99.28%</a:t>
            </a:r>
            <a:endParaRPr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5221023" y="4469093"/>
            <a:ext cx="936103" cy="1538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3.26</a:t>
            </a:r>
            <a:endParaRPr lang="en-US" sz="1400" dirty="0"/>
          </a:p>
        </p:txBody>
      </p:sp>
      <p:sp>
        <p:nvSpPr>
          <p:cNvPr id="55" name="Rectangle 54"/>
          <p:cNvSpPr/>
          <p:nvPr/>
        </p:nvSpPr>
        <p:spPr>
          <a:xfrm>
            <a:off x="5221023" y="5045157"/>
            <a:ext cx="936103" cy="15388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XX.XX</a:t>
            </a:r>
            <a:endParaRPr lang="en-US" sz="1400" dirty="0"/>
          </a:p>
        </p:txBody>
      </p:sp>
      <p:sp>
        <p:nvSpPr>
          <p:cNvPr id="56" name="Rectangle 55"/>
          <p:cNvSpPr/>
          <p:nvPr/>
        </p:nvSpPr>
        <p:spPr>
          <a:xfrm>
            <a:off x="6373153" y="4109053"/>
            <a:ext cx="936103" cy="1538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96.78%</a:t>
            </a:r>
            <a:endParaRPr lang="en-US" sz="1400" dirty="0"/>
          </a:p>
        </p:txBody>
      </p:sp>
      <p:sp>
        <p:nvSpPr>
          <p:cNvPr id="57" name="Rectangle 56"/>
          <p:cNvSpPr/>
          <p:nvPr/>
        </p:nvSpPr>
        <p:spPr>
          <a:xfrm>
            <a:off x="6373153" y="4469093"/>
            <a:ext cx="936103" cy="1538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3.12</a:t>
            </a:r>
            <a:endParaRPr lang="en-US" sz="1400" dirty="0"/>
          </a:p>
        </p:txBody>
      </p:sp>
      <p:sp>
        <p:nvSpPr>
          <p:cNvPr id="58" name="Rectangle 57"/>
          <p:cNvSpPr/>
          <p:nvPr/>
        </p:nvSpPr>
        <p:spPr>
          <a:xfrm>
            <a:off x="6373153" y="5045157"/>
            <a:ext cx="936103" cy="15388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XX.XX</a:t>
            </a:r>
            <a:endParaRPr lang="en-US" sz="1400" dirty="0"/>
          </a:p>
        </p:txBody>
      </p:sp>
      <p:sp>
        <p:nvSpPr>
          <p:cNvPr id="59" name="Rectangle 58"/>
          <p:cNvSpPr/>
          <p:nvPr/>
        </p:nvSpPr>
        <p:spPr>
          <a:xfrm>
            <a:off x="3995936" y="4781971"/>
            <a:ext cx="977914" cy="153888"/>
          </a:xfrm>
          <a:prstGeom prst="rect">
            <a:avLst/>
          </a:prstGeom>
          <a:solidFill>
            <a:srgbClr val="DBD6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7.96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1187624" y="4709963"/>
            <a:ext cx="1981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Page Download Time</a:t>
            </a:r>
            <a:endParaRPr lang="en-US" sz="1400" b="1" dirty="0"/>
          </a:p>
        </p:txBody>
      </p:sp>
      <p:sp>
        <p:nvSpPr>
          <p:cNvPr id="61" name="Rectangle 60"/>
          <p:cNvSpPr/>
          <p:nvPr/>
        </p:nvSpPr>
        <p:spPr>
          <a:xfrm>
            <a:off x="5220071" y="4757125"/>
            <a:ext cx="936103" cy="1538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6.26</a:t>
            </a:r>
            <a:endParaRPr lang="en-US" sz="1400" dirty="0"/>
          </a:p>
        </p:txBody>
      </p:sp>
      <p:sp>
        <p:nvSpPr>
          <p:cNvPr id="62" name="Rectangle 61"/>
          <p:cNvSpPr/>
          <p:nvPr/>
        </p:nvSpPr>
        <p:spPr>
          <a:xfrm>
            <a:off x="6372201" y="4757125"/>
            <a:ext cx="936103" cy="1538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2.12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4211960" y="3743038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2G</a:t>
            </a:r>
            <a:endParaRPr lang="en-US" sz="16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5390820" y="3743038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3G</a:t>
            </a:r>
            <a:endParaRPr lang="en-US" sz="16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6603160" y="3743082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4G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2578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309136" y="3421950"/>
            <a:ext cx="6277171" cy="18118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Space Provisioned for additional metrics</a:t>
            </a:r>
            <a:endParaRPr lang="en-US" dirty="0"/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Tier 3: KQI Mobile Data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85" y="1375530"/>
            <a:ext cx="1656184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6861" y="1129308"/>
            <a:ext cx="1337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Network Utilization</a:t>
            </a:r>
            <a:endParaRPr lang="en-US" sz="1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23528" y="3175729"/>
            <a:ext cx="14189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Access Network KPI</a:t>
            </a:r>
            <a:endParaRPr lang="en-US" sz="1000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11" y="3421950"/>
            <a:ext cx="191452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757" y="1612200"/>
            <a:ext cx="630555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483768" y="1364122"/>
            <a:ext cx="724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Postpaid</a:t>
            </a:r>
            <a:endParaRPr lang="en-US" sz="1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779912" y="1345332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Prepaid</a:t>
            </a:r>
            <a:endParaRPr lang="en-US" sz="1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48064" y="1345332"/>
            <a:ext cx="6190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Upload</a:t>
            </a:r>
            <a:endParaRPr lang="en-US" sz="1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6156176" y="1366461"/>
            <a:ext cx="7970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Download</a:t>
            </a:r>
            <a:endParaRPr lang="en-US" sz="10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308304" y="1358035"/>
            <a:ext cx="896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Top 5 URLs</a:t>
            </a:r>
            <a:endParaRPr lang="en-US" sz="1000" b="1" dirty="0"/>
          </a:p>
        </p:txBody>
      </p:sp>
      <p:cxnSp>
        <p:nvCxnSpPr>
          <p:cNvPr id="8" name="Straight Arrow Connector 7"/>
          <p:cNvCxnSpPr>
            <a:stCxn id="36" idx="1"/>
          </p:cNvCxnSpPr>
          <p:nvPr/>
        </p:nvCxnSpPr>
        <p:spPr>
          <a:xfrm flipH="1">
            <a:off x="1475657" y="841276"/>
            <a:ext cx="4444125" cy="12241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6" idx="1"/>
          </p:cNvCxnSpPr>
          <p:nvPr/>
        </p:nvCxnSpPr>
        <p:spPr>
          <a:xfrm flipH="1">
            <a:off x="1691680" y="841276"/>
            <a:ext cx="4228102" cy="30963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6" idx="1"/>
          </p:cNvCxnSpPr>
          <p:nvPr/>
        </p:nvCxnSpPr>
        <p:spPr>
          <a:xfrm flipH="1">
            <a:off x="4572000" y="841276"/>
            <a:ext cx="1347782" cy="16921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6" idx="1"/>
          </p:cNvCxnSpPr>
          <p:nvPr/>
        </p:nvCxnSpPr>
        <p:spPr>
          <a:xfrm>
            <a:off x="5919782" y="841276"/>
            <a:ext cx="494339" cy="1512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919782" y="718165"/>
            <a:ext cx="13885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NOTE: Color Coded</a:t>
            </a:r>
            <a:endParaRPr lang="en-US" sz="1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2843808" y="1129308"/>
            <a:ext cx="13837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HTTP Success Rate</a:t>
            </a:r>
            <a:endParaRPr lang="en-US" sz="1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508104" y="1129308"/>
            <a:ext cx="9060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Throughput</a:t>
            </a:r>
            <a:endParaRPr lang="en-US" sz="1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7020272" y="1129308"/>
            <a:ext cx="1470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Page Download Time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68946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639" y="3787105"/>
            <a:ext cx="6162675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Tier 3: KQI Mobile Voice &amp; SMS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6861" y="1129308"/>
            <a:ext cx="1337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Network Utilization</a:t>
            </a:r>
            <a:endParaRPr lang="en-US" sz="1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72702" y="3403367"/>
            <a:ext cx="14189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Access Network KPI</a:t>
            </a:r>
            <a:endParaRPr lang="en-US" sz="1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497189" y="1129308"/>
            <a:ext cx="12827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Call Success Rate</a:t>
            </a:r>
            <a:endParaRPr lang="en-US" sz="1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729818" y="1137592"/>
            <a:ext cx="1066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Drop Call Rate</a:t>
            </a:r>
            <a:endParaRPr lang="en-US" sz="1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6741106" y="1129308"/>
            <a:ext cx="1143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Call Setup Time</a:t>
            </a:r>
            <a:endParaRPr lang="en-US" sz="1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99" y="1429176"/>
            <a:ext cx="1315689" cy="1932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690516"/>
            <a:ext cx="621030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555776" y="1459151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2G</a:t>
            </a:r>
            <a:endParaRPr lang="en-US" sz="1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425328" y="1459151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3G</a:t>
            </a:r>
            <a:endParaRPr lang="en-US" sz="1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572000" y="1459151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2G</a:t>
            </a:r>
            <a:endParaRPr lang="en-US" sz="1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513560" y="1459151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3G</a:t>
            </a:r>
            <a:endParaRPr lang="en-US" sz="1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738026" y="1459151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2G</a:t>
            </a:r>
            <a:endParaRPr lang="en-US" sz="1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7607578" y="1459151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3G</a:t>
            </a:r>
            <a:endParaRPr lang="en-US" sz="1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598433" y="3321486"/>
            <a:ext cx="1037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SMS Sending </a:t>
            </a:r>
          </a:p>
          <a:p>
            <a:r>
              <a:rPr lang="en-US" sz="1000" b="1" dirty="0" smtClean="0"/>
              <a:t>Success Rate</a:t>
            </a:r>
            <a:endParaRPr lang="en-US" sz="1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923928" y="3331359"/>
            <a:ext cx="13356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SMS Sending Time</a:t>
            </a:r>
            <a:endParaRPr lang="en-US" sz="1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308304" y="3291289"/>
            <a:ext cx="1013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SMS Delivery</a:t>
            </a:r>
          </a:p>
          <a:p>
            <a:r>
              <a:rPr lang="en-US" sz="1000" b="1" dirty="0" smtClean="0"/>
              <a:t>Time w/in 30s</a:t>
            </a:r>
            <a:endParaRPr lang="en-US" sz="1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470347" y="3619391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2G</a:t>
            </a:r>
            <a:endParaRPr lang="en-US" sz="1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347864" y="3619391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3G</a:t>
            </a:r>
            <a:endParaRPr lang="en-US" sz="1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283968" y="3619391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2G/3G</a:t>
            </a:r>
            <a:endParaRPr lang="en-US" sz="1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220072" y="3691399"/>
            <a:ext cx="9300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2G/3G  FDA</a:t>
            </a:r>
            <a:endParaRPr lang="en-US" sz="1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300192" y="3691399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Undelivered</a:t>
            </a:r>
            <a:endParaRPr lang="en-US" sz="1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522149" y="3691399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2G/3G</a:t>
            </a:r>
            <a:endParaRPr lang="en-US" sz="1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766785" y="3321486"/>
            <a:ext cx="1037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SMS Delivery</a:t>
            </a:r>
          </a:p>
          <a:p>
            <a:r>
              <a:rPr lang="en-US" sz="1000" b="1" dirty="0" smtClean="0"/>
              <a:t>Success Rate</a:t>
            </a:r>
            <a:endParaRPr lang="en-US" sz="1000" b="1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25" y="3581062"/>
            <a:ext cx="1000331" cy="1940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657700"/>
            <a:ext cx="2573814" cy="66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5401842" y="4657700"/>
            <a:ext cx="3285421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Space Provisioned for additional  support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90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7841</TotalTime>
  <Words>588</Words>
  <Application>Microsoft Office PowerPoint</Application>
  <PresentationFormat>On-screen Show (16:10)</PresentationFormat>
  <Paragraphs>245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Project Amalgam</vt:lpstr>
      <vt:lpstr>Website Framing (Level 1)</vt:lpstr>
      <vt:lpstr>PowerPoint Presentation</vt:lpstr>
      <vt:lpstr>Tier1: Customer Perception</vt:lpstr>
      <vt:lpstr>Tier2: Customer Experience</vt:lpstr>
      <vt:lpstr>Tier2: Customer Experience - CC</vt:lpstr>
      <vt:lpstr>Tier2: V3D (Network-wide &amp; VIP)</vt:lpstr>
      <vt:lpstr>Tier 3: KQI Mobile Data</vt:lpstr>
      <vt:lpstr>Tier 3: KQI Mobile Voice &amp; SMS</vt:lpstr>
      <vt:lpstr>Tier 3: KQI Wireline</vt:lpstr>
      <vt:lpstr>Tier 4: Key Performance Indicators</vt:lpstr>
      <vt:lpstr>Tier 3: Traffic Performance</vt:lpstr>
      <vt:lpstr>Tier 3: Network Devices</vt:lpstr>
      <vt:lpstr>Tier 2: CC Stats</vt:lpstr>
      <vt:lpstr>PowerPoint Presentation</vt:lpstr>
      <vt:lpstr>PowerPoint Presentation</vt:lpstr>
      <vt:lpstr>Tier 3: KQI Mobile Data</vt:lpstr>
      <vt:lpstr>Tier 3: KQI Mobile Voice &amp; SMS</vt:lpstr>
      <vt:lpstr>Tier 3: KQI Wireline</vt:lpstr>
    </vt:vector>
  </TitlesOfParts>
  <Company>Globe Telecom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Globe</dc:creator>
  <cp:lastModifiedBy>Abe Villajos</cp:lastModifiedBy>
  <cp:revision>123</cp:revision>
  <cp:lastPrinted>2014-06-13T05:30:13Z</cp:lastPrinted>
  <dcterms:created xsi:type="dcterms:W3CDTF">2014-01-30T03:40:37Z</dcterms:created>
  <dcterms:modified xsi:type="dcterms:W3CDTF">2014-06-13T08:59:37Z</dcterms:modified>
</cp:coreProperties>
</file>