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71" r:id="rId2"/>
    <p:sldId id="272" r:id="rId3"/>
    <p:sldId id="287" r:id="rId4"/>
    <p:sldId id="256" r:id="rId5"/>
    <p:sldId id="259" r:id="rId6"/>
    <p:sldId id="257" r:id="rId7"/>
    <p:sldId id="258" r:id="rId8"/>
    <p:sldId id="260" r:id="rId9"/>
    <p:sldId id="261" r:id="rId10"/>
    <p:sldId id="276" r:id="rId11"/>
    <p:sldId id="286" r:id="rId12"/>
    <p:sldId id="278" r:id="rId13"/>
    <p:sldId id="262" r:id="rId14"/>
    <p:sldId id="263" r:id="rId15"/>
    <p:sldId id="283" r:id="rId16"/>
    <p:sldId id="284" r:id="rId17"/>
    <p:sldId id="285" r:id="rId18"/>
    <p:sldId id="264" r:id="rId19"/>
    <p:sldId id="266" r:id="rId20"/>
    <p:sldId id="268" r:id="rId21"/>
    <p:sldId id="267" r:id="rId22"/>
    <p:sldId id="279" r:id="rId23"/>
    <p:sldId id="280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9" autoAdjust="0"/>
  </p:normalViewPr>
  <p:slideViewPr>
    <p:cSldViewPr>
      <p:cViewPr varScale="1">
        <p:scale>
          <a:sx n="53" d="100"/>
          <a:sy n="53" d="100"/>
        </p:scale>
        <p:origin x="1598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64A95-9E2B-4529-A034-0899D565A2DF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40818-BFDD-495E-B5B3-CA10B62EA4E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93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</a:t>
            </a:r>
            <a:r>
              <a:rPr lang="en-AU" baseline="0" dirty="0"/>
              <a:t> it twice.  With padding, they’re different.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40818-BFDD-495E-B5B3-CA10B62EA4EB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02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5588" y="-11796713"/>
            <a:ext cx="16648113" cy="12487276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79920" cy="410904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05E3FC-FF9C-4D5B-8B5D-CFE3A8F9443C}" type="datetimeFigureOut">
              <a:rPr lang="en-AU" smtClean="0"/>
              <a:pPr/>
              <a:t>18/08/2017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FE4AA0-CA71-4ECB-BB19-1C0F53906F5D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3.png"/><Relationship Id="rId3" Type="http://schemas.openxmlformats.org/officeDocument/2006/relationships/image" Target="../media/image8.wmf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Cryptographic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Or how to use maths to keep secrets</a:t>
            </a:r>
          </a:p>
          <a:p>
            <a:r>
              <a:rPr lang="en-AU" dirty="0"/>
              <a:t>Vanessa Teague, August 2017</a:t>
            </a:r>
          </a:p>
          <a:p>
            <a:r>
              <a:rPr lang="en-AU" dirty="0"/>
              <a:t>vjteague@unimelb.edu.au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Example: RSA (for the even more mathematically inclined)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389120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The receiver thinks of two large prime numbers </a:t>
            </a:r>
            <a:r>
              <a:rPr lang="en-AU" dirty="0" err="1">
                <a:solidFill>
                  <a:schemeClr val="accent1"/>
                </a:solidFill>
              </a:rPr>
              <a:t>p,q</a:t>
            </a:r>
            <a:endParaRPr lang="en-AU" dirty="0">
              <a:solidFill>
                <a:schemeClr val="accent1"/>
              </a:solidFill>
            </a:endParaRPr>
          </a:p>
          <a:p>
            <a:pPr lvl="1"/>
            <a:r>
              <a:rPr lang="en-AU" dirty="0"/>
              <a:t>About 300 digits long</a:t>
            </a:r>
          </a:p>
          <a:p>
            <a:pPr lvl="1"/>
            <a:r>
              <a:rPr lang="en-AU" dirty="0"/>
              <a:t>She multiplies them together to get </a:t>
            </a:r>
            <a:r>
              <a:rPr lang="en-AU" dirty="0">
                <a:solidFill>
                  <a:schemeClr val="accent1"/>
                </a:solidFill>
              </a:rPr>
              <a:t>N=</a:t>
            </a:r>
            <a:r>
              <a:rPr lang="en-AU" dirty="0" err="1">
                <a:solidFill>
                  <a:schemeClr val="accent1"/>
                </a:solidFill>
              </a:rPr>
              <a:t>pq</a:t>
            </a:r>
            <a:endParaRPr lang="en-AU" dirty="0">
              <a:solidFill>
                <a:schemeClr val="accent1"/>
              </a:solidFill>
            </a:endParaRPr>
          </a:p>
          <a:p>
            <a:pPr lvl="1"/>
            <a:r>
              <a:rPr lang="en-AU" dirty="0"/>
              <a:t>She generates the public key </a:t>
            </a:r>
            <a:r>
              <a:rPr lang="en-AU" dirty="0">
                <a:solidFill>
                  <a:schemeClr val="accent1"/>
                </a:solidFill>
              </a:rPr>
              <a:t>e</a:t>
            </a:r>
            <a:r>
              <a:rPr lang="en-AU" dirty="0"/>
              <a:t> (almost any </a:t>
            </a:r>
            <a:r>
              <a:rPr lang="en-AU" dirty="0">
                <a:solidFill>
                  <a:schemeClr val="accent1"/>
                </a:solidFill>
              </a:rPr>
              <a:t>e</a:t>
            </a:r>
            <a:r>
              <a:rPr lang="en-AU" dirty="0"/>
              <a:t> will do </a:t>
            </a:r>
            <a:r>
              <a:rPr lang="en-AU" dirty="0">
                <a:solidFill>
                  <a:schemeClr val="accent1"/>
                </a:solidFill>
              </a:rPr>
              <a:t>as long as it’s </a:t>
            </a:r>
            <a:r>
              <a:rPr lang="en-AU" dirty="0" err="1">
                <a:solidFill>
                  <a:schemeClr val="accent1"/>
                </a:solidFill>
              </a:rPr>
              <a:t>coprime</a:t>
            </a:r>
            <a:r>
              <a:rPr lang="en-AU" dirty="0">
                <a:solidFill>
                  <a:schemeClr val="accent1"/>
                </a:solidFill>
              </a:rPr>
              <a:t>  to (p-1)(q-1))</a:t>
            </a:r>
          </a:p>
          <a:p>
            <a:pPr lvl="1"/>
            <a:r>
              <a:rPr lang="en-AU" dirty="0"/>
              <a:t>She publicises </a:t>
            </a:r>
            <a:r>
              <a:rPr lang="en-AU" dirty="0">
                <a:solidFill>
                  <a:schemeClr val="accent1"/>
                </a:solidFill>
              </a:rPr>
              <a:t>(N, e)</a:t>
            </a:r>
            <a:r>
              <a:rPr lang="en-AU" dirty="0"/>
              <a:t>.  This is her full public key.</a:t>
            </a:r>
          </a:p>
          <a:p>
            <a:r>
              <a:rPr lang="en-AU" dirty="0"/>
              <a:t>To encrypt message </a:t>
            </a:r>
            <a:r>
              <a:rPr lang="en-AU" dirty="0">
                <a:solidFill>
                  <a:schemeClr val="accent1"/>
                </a:solidFill>
              </a:rPr>
              <a:t>m</a:t>
            </a:r>
            <a:r>
              <a:rPr lang="en-AU" dirty="0"/>
              <a:t>, 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Pad m with a carefully chosen random string r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Compute (m || r)</a:t>
            </a:r>
            <a:r>
              <a:rPr lang="en-AU" baseline="30000" dirty="0">
                <a:solidFill>
                  <a:schemeClr val="accent1"/>
                </a:solidFill>
              </a:rPr>
              <a:t>e</a:t>
            </a:r>
            <a:r>
              <a:rPr lang="en-AU" dirty="0">
                <a:solidFill>
                  <a:schemeClr val="accent1"/>
                </a:solidFill>
              </a:rPr>
              <a:t> mod N</a:t>
            </a:r>
          </a:p>
          <a:p>
            <a:pPr lvl="1"/>
            <a:r>
              <a:rPr lang="en-AU" dirty="0"/>
              <a:t>(This means take the remainder when (</a:t>
            </a:r>
            <a:r>
              <a:rPr lang="en-AU" dirty="0">
                <a:solidFill>
                  <a:schemeClr val="accent1"/>
                </a:solidFill>
              </a:rPr>
              <a:t>m || r)</a:t>
            </a:r>
            <a:r>
              <a:rPr lang="en-AU" baseline="30000" dirty="0">
                <a:solidFill>
                  <a:schemeClr val="accent1"/>
                </a:solidFill>
              </a:rPr>
              <a:t>e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/>
              <a:t>is divided by </a:t>
            </a:r>
            <a:r>
              <a:rPr lang="en-AU" dirty="0">
                <a:solidFill>
                  <a:schemeClr val="accent1"/>
                </a:solidFill>
              </a:rPr>
              <a:t>N</a:t>
            </a:r>
            <a:r>
              <a:rPr lang="en-AU" dirty="0"/>
              <a:t>)</a:t>
            </a:r>
          </a:p>
          <a:p>
            <a:r>
              <a:rPr lang="en-AU" dirty="0"/>
              <a:t>The receiver can decrypt because she knows </a:t>
            </a:r>
            <a:r>
              <a:rPr lang="en-AU" dirty="0">
                <a:solidFill>
                  <a:schemeClr val="accent1"/>
                </a:solidFill>
              </a:rPr>
              <a:t>p </a:t>
            </a:r>
            <a:r>
              <a:rPr lang="en-AU" dirty="0"/>
              <a:t>and </a:t>
            </a:r>
            <a:r>
              <a:rPr lang="en-AU" dirty="0">
                <a:solidFill>
                  <a:schemeClr val="accent1"/>
                </a:solidFill>
              </a:rPr>
              <a:t>q</a:t>
            </a:r>
          </a:p>
          <a:p>
            <a:pPr lvl="1"/>
            <a:r>
              <a:rPr lang="en-AU" dirty="0"/>
              <a:t>Take my word for this for now – it’s not supposed to be obvious</a:t>
            </a:r>
          </a:p>
          <a:p>
            <a:pPr lvl="2"/>
            <a:r>
              <a:rPr lang="en-AU" dirty="0">
                <a:solidFill>
                  <a:schemeClr val="accent1"/>
                </a:solidFill>
              </a:rPr>
              <a:t>But if you look up the Wikipedia RSA page at See http://en.wikipedia.org/wiki/RSA_(algorithm)</a:t>
            </a:r>
          </a:p>
          <a:p>
            <a:pPr lvl="2"/>
            <a:r>
              <a:rPr lang="en-AU" dirty="0">
                <a:solidFill>
                  <a:schemeClr val="accent1"/>
                </a:solidFill>
              </a:rPr>
              <a:t>and the Euler-Fermat Theorem, you’ll be able to figure it out.</a:t>
            </a:r>
          </a:p>
          <a:p>
            <a:pPr lvl="1"/>
            <a:r>
              <a:rPr lang="en-AU" dirty="0"/>
              <a:t>Nobody else can factorise </a:t>
            </a:r>
            <a:r>
              <a:rPr lang="en-AU" dirty="0">
                <a:solidFill>
                  <a:schemeClr val="accent1"/>
                </a:solidFill>
              </a:rPr>
              <a:t>N.</a:t>
            </a:r>
            <a:r>
              <a:rPr lang="en-AU" dirty="0"/>
              <a:t>  The computation takes too long</a:t>
            </a:r>
          </a:p>
          <a:p>
            <a:pPr lvl="2"/>
            <a:r>
              <a:rPr lang="en-AU" dirty="0">
                <a:solidFill>
                  <a:schemeClr val="accent1"/>
                </a:solidFill>
              </a:rPr>
              <a:t>Strictly speaking, breaking RSA has never been shown to be as difficult as factorising N, but nobody has found a faster way to do it either</a:t>
            </a:r>
          </a:p>
        </p:txBody>
      </p:sp>
    </p:spTree>
    <p:extLst>
      <p:ext uri="{BB962C8B-B14F-4D97-AF65-F5344CB8AC3E}">
        <p14:creationId xmlns:p14="http://schemas.microsoft.com/office/powerpoint/2010/main" val="120500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https://en.wikipedia.org/wiki/RSA_%28cryptosystem%29#Using_the_Chinese_remainder_algorithm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700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Q: How long does e need to be?</a:t>
            </a:r>
          </a:p>
          <a:p>
            <a:pPr lvl="1"/>
            <a:r>
              <a:rPr lang="en-AU" dirty="0"/>
              <a:t>A: Not very long, because padding </a:t>
            </a:r>
            <a:r>
              <a:rPr lang="en-AU" dirty="0">
                <a:solidFill>
                  <a:schemeClr val="accent1"/>
                </a:solidFill>
              </a:rPr>
              <a:t>m</a:t>
            </a:r>
            <a:r>
              <a:rPr lang="en-AU" dirty="0"/>
              <a:t> with random junk ensures that </a:t>
            </a:r>
            <a:r>
              <a:rPr lang="en-AU" dirty="0">
                <a:solidFill>
                  <a:schemeClr val="accent1"/>
                </a:solidFill>
              </a:rPr>
              <a:t>m</a:t>
            </a:r>
            <a:r>
              <a:rPr lang="en-AU" baseline="30000" dirty="0">
                <a:solidFill>
                  <a:schemeClr val="accent1"/>
                </a:solidFill>
              </a:rPr>
              <a:t>e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/>
              <a:t>mod</a:t>
            </a:r>
            <a:r>
              <a:rPr lang="en-AU" dirty="0">
                <a:solidFill>
                  <a:schemeClr val="accent1"/>
                </a:solidFill>
              </a:rPr>
              <a:t> N</a:t>
            </a:r>
            <a:r>
              <a:rPr lang="en-AU" dirty="0"/>
              <a:t> is always many times larger than </a:t>
            </a:r>
            <a:r>
              <a:rPr lang="en-AU" dirty="0">
                <a:solidFill>
                  <a:schemeClr val="accent1"/>
                </a:solidFill>
              </a:rPr>
              <a:t>N. </a:t>
            </a:r>
            <a:r>
              <a:rPr lang="en-AU" dirty="0"/>
              <a:t>Choosing</a:t>
            </a:r>
            <a:r>
              <a:rPr lang="en-AU" dirty="0">
                <a:solidFill>
                  <a:schemeClr val="accent1"/>
                </a:solidFill>
              </a:rPr>
              <a:t> e = 1 + 2</a:t>
            </a:r>
            <a:r>
              <a:rPr lang="en-AU" baseline="30000" dirty="0">
                <a:solidFill>
                  <a:schemeClr val="accent1"/>
                </a:solidFill>
              </a:rPr>
              <a:t>16</a:t>
            </a:r>
            <a:r>
              <a:rPr lang="en-AU" dirty="0">
                <a:solidFill>
                  <a:schemeClr val="accent1"/>
                </a:solidFill>
              </a:rPr>
              <a:t> = 65,537 </a:t>
            </a:r>
            <a:r>
              <a:rPr lang="en-AU" dirty="0"/>
              <a:t>is popular because it makes </a:t>
            </a:r>
            <a:r>
              <a:rPr lang="en-AU" dirty="0">
                <a:solidFill>
                  <a:schemeClr val="accent1"/>
                </a:solidFill>
              </a:rPr>
              <a:t>m</a:t>
            </a:r>
            <a:r>
              <a:rPr lang="en-AU" baseline="30000" dirty="0">
                <a:solidFill>
                  <a:schemeClr val="accent1"/>
                </a:solidFill>
              </a:rPr>
              <a:t>e</a:t>
            </a:r>
            <a:r>
              <a:rPr lang="en-AU" baseline="30000" dirty="0"/>
              <a:t> </a:t>
            </a:r>
            <a:r>
              <a:rPr lang="en-AU" dirty="0"/>
              <a:t>easy to compute quickly.  There are subtle reasons why very small </a:t>
            </a:r>
            <a:r>
              <a:rPr lang="en-AU" dirty="0">
                <a:solidFill>
                  <a:schemeClr val="accent1"/>
                </a:solidFill>
              </a:rPr>
              <a:t>e </a:t>
            </a:r>
            <a:r>
              <a:rPr lang="en-AU" dirty="0"/>
              <a:t>is insecure.</a:t>
            </a:r>
          </a:p>
          <a:p>
            <a:pPr lvl="1"/>
            <a:r>
              <a:rPr lang="en-AU" dirty="0"/>
              <a:t>If you’re really interested, see http://crypto.stanford.edu/~dabo/abstracts/RSAattack-survey.html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071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that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Exchanging a secret key for secret-key cryptography</a:t>
            </a:r>
          </a:p>
          <a:p>
            <a:pPr lvl="1"/>
            <a:r>
              <a:rPr lang="en-AU" dirty="0"/>
              <a:t>The sender </a:t>
            </a:r>
          </a:p>
          <a:p>
            <a:pPr lvl="2"/>
            <a:r>
              <a:rPr lang="en-AU" dirty="0"/>
              <a:t>generates a secret key,</a:t>
            </a:r>
          </a:p>
          <a:p>
            <a:pPr lvl="2"/>
            <a:r>
              <a:rPr lang="en-AU" dirty="0"/>
              <a:t>encrypts a message with the secret key, </a:t>
            </a:r>
          </a:p>
          <a:p>
            <a:pPr lvl="2"/>
            <a:r>
              <a:rPr lang="en-AU" dirty="0"/>
              <a:t>encrypts the secret key with the receiver’s public key, and </a:t>
            </a:r>
          </a:p>
          <a:p>
            <a:pPr lvl="2"/>
            <a:r>
              <a:rPr lang="en-AU" dirty="0"/>
              <a:t>sends the encrypted message and the encrypted key.</a:t>
            </a:r>
          </a:p>
          <a:p>
            <a:pPr lvl="1"/>
            <a:r>
              <a:rPr lang="en-AU" dirty="0"/>
              <a:t>The receiver</a:t>
            </a:r>
          </a:p>
          <a:p>
            <a:pPr lvl="2"/>
            <a:r>
              <a:rPr lang="en-AU" dirty="0"/>
              <a:t>Uses her private key to decrypt the secret key</a:t>
            </a:r>
          </a:p>
          <a:p>
            <a:pPr lvl="2"/>
            <a:r>
              <a:rPr lang="en-AU" dirty="0"/>
              <a:t>Uses the secret key to decrypt the message</a:t>
            </a:r>
          </a:p>
          <a:p>
            <a:r>
              <a:rPr lang="en-AU" dirty="0"/>
              <a:t>This is (almost but not quite) how SSL/TLS works, when you get a comforting little lock at the bottom of your screen before you send your credit card number</a:t>
            </a:r>
          </a:p>
          <a:p>
            <a:r>
              <a:rPr lang="en-AU" dirty="0">
                <a:solidFill>
                  <a:schemeClr val="accent1"/>
                </a:solidFill>
              </a:rPr>
              <a:t>Exercise: </a:t>
            </a:r>
            <a:r>
              <a:rPr lang="en-AU" dirty="0"/>
              <a:t>draw a picture of this protocol, using boxes, padlocks and keys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else is that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Lots of people sending to the same receiver</a:t>
            </a:r>
          </a:p>
          <a:p>
            <a:r>
              <a:rPr lang="en-AU" dirty="0"/>
              <a:t>e.g. in electronic voting, everyone sends their vote to the Electoral Commission</a:t>
            </a:r>
          </a:p>
          <a:p>
            <a:pPr lvl="1"/>
            <a:r>
              <a:rPr lang="en-AU" dirty="0"/>
              <a:t>Encrypted with the Commission’s public key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cryptography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From https://cryptography.io/en/latest/hazmat/primitives/asymmetric/rsa/</a:t>
            </a:r>
          </a:p>
          <a:p>
            <a:r>
              <a:rPr lang="en-AU" dirty="0"/>
              <a:t>This is a “Hazardous Materials” module. You should </a:t>
            </a:r>
            <a:r>
              <a:rPr lang="en-AU" b="1" dirty="0"/>
              <a:t>ONLY</a:t>
            </a:r>
            <a:r>
              <a:rPr lang="en-AU" dirty="0"/>
              <a:t> use it if you’re 100% absolutely sure that you know what you’re doing because this module is full of land mines, dragons, and dinosaurs with laser guns.</a:t>
            </a:r>
          </a:p>
          <a:p>
            <a:r>
              <a:rPr lang="en-AU" dirty="0"/>
              <a:t>from </a:t>
            </a:r>
            <a:r>
              <a:rPr lang="en-AU" dirty="0" err="1"/>
              <a:t>cryptography.hazmat.backends</a:t>
            </a:r>
            <a:r>
              <a:rPr lang="en-AU" dirty="0"/>
              <a:t> import </a:t>
            </a:r>
            <a:r>
              <a:rPr lang="en-AU" dirty="0" err="1"/>
              <a:t>default_backend</a:t>
            </a:r>
            <a:endParaRPr lang="en-AU" dirty="0"/>
          </a:p>
          <a:p>
            <a:r>
              <a:rPr lang="en-AU" dirty="0"/>
              <a:t>from </a:t>
            </a:r>
            <a:r>
              <a:rPr lang="en-AU" dirty="0" err="1"/>
              <a:t>cryptography.hazmat.primitives.asymmetric</a:t>
            </a:r>
            <a:r>
              <a:rPr lang="en-AU" dirty="0"/>
              <a:t> import </a:t>
            </a:r>
            <a:r>
              <a:rPr lang="en-AU" dirty="0" err="1"/>
              <a:t>rsa</a:t>
            </a:r>
            <a:endParaRPr lang="en-AU" dirty="0"/>
          </a:p>
          <a:p>
            <a:r>
              <a:rPr lang="en-AU" dirty="0"/>
              <a:t>key=</a:t>
            </a:r>
            <a:r>
              <a:rPr lang="en-AU" dirty="0" err="1"/>
              <a:t>rsa.generate_private_key</a:t>
            </a:r>
            <a:r>
              <a:rPr lang="en-AU" dirty="0"/>
              <a:t>(</a:t>
            </a:r>
            <a:r>
              <a:rPr lang="en-AU" dirty="0" err="1"/>
              <a:t>public_exponent</a:t>
            </a:r>
            <a:r>
              <a:rPr lang="en-AU" dirty="0"/>
              <a:t>=65537, </a:t>
            </a:r>
            <a:r>
              <a:rPr lang="en-AU" dirty="0" err="1"/>
              <a:t>key_size</a:t>
            </a:r>
            <a:r>
              <a:rPr lang="en-AU" dirty="0"/>
              <a:t>=2048, backend=</a:t>
            </a:r>
            <a:r>
              <a:rPr lang="en-AU" dirty="0" err="1"/>
              <a:t>default_backend</a:t>
            </a:r>
            <a:r>
              <a:rPr lang="en-AU" dirty="0"/>
              <a:t>())</a:t>
            </a:r>
          </a:p>
          <a:p>
            <a:r>
              <a:rPr lang="en-AU" dirty="0" err="1"/>
              <a:t>Key.public_key</a:t>
            </a:r>
            <a:r>
              <a:rPr lang="en-AU" dirty="0"/>
              <a:t>().</a:t>
            </a:r>
            <a:r>
              <a:rPr lang="en-AU" dirty="0" err="1"/>
              <a:t>public_numbers</a:t>
            </a:r>
            <a:r>
              <a:rPr lang="en-AU" dirty="0"/>
              <a:t>()</a:t>
            </a:r>
          </a:p>
          <a:p>
            <a:r>
              <a:rPr lang="en-AU" dirty="0" err="1"/>
              <a:t>Key.private_numbers</a:t>
            </a:r>
            <a:r>
              <a:rPr lang="en-AU" dirty="0"/>
              <a:t>().p</a:t>
            </a:r>
          </a:p>
          <a:p>
            <a:r>
              <a:rPr lang="en-AU" dirty="0" err="1"/>
              <a:t>Key.private_numbers</a:t>
            </a:r>
            <a:r>
              <a:rPr lang="en-AU" dirty="0"/>
              <a:t>().q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508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RSA (encryption)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85000" lnSpcReduction="20000"/>
          </a:bodyPr>
          <a:lstStyle/>
          <a:p>
            <a:r>
              <a:rPr lang="en-AU" dirty="0" err="1"/>
              <a:t>private_key</a:t>
            </a:r>
            <a:r>
              <a:rPr lang="en-AU" dirty="0"/>
              <a:t>=</a:t>
            </a:r>
            <a:r>
              <a:rPr lang="en-AU" dirty="0" err="1"/>
              <a:t>key.private_numbers</a:t>
            </a:r>
            <a:r>
              <a:rPr lang="en-AU" dirty="0"/>
              <a:t>()</a:t>
            </a:r>
          </a:p>
          <a:p>
            <a:r>
              <a:rPr lang="en-AU" dirty="0" err="1"/>
              <a:t>public_key</a:t>
            </a:r>
            <a:r>
              <a:rPr lang="en-AU" dirty="0"/>
              <a:t>=</a:t>
            </a:r>
            <a:r>
              <a:rPr lang="en-AU" dirty="0" err="1"/>
              <a:t>key.public_key</a:t>
            </a:r>
            <a:r>
              <a:rPr lang="en-AU" dirty="0"/>
              <a:t>()</a:t>
            </a:r>
          </a:p>
          <a:p>
            <a:r>
              <a:rPr lang="en-AU" dirty="0"/>
              <a:t>from </a:t>
            </a:r>
            <a:r>
              <a:rPr lang="en-AU" dirty="0" err="1"/>
              <a:t>cryptography.hazmat.primitives.asymmetric</a:t>
            </a:r>
            <a:r>
              <a:rPr lang="en-AU" dirty="0"/>
              <a:t> import padding</a:t>
            </a:r>
          </a:p>
          <a:p>
            <a:r>
              <a:rPr lang="en-AU" dirty="0"/>
              <a:t>from </a:t>
            </a:r>
            <a:r>
              <a:rPr lang="en-AU" dirty="0" err="1"/>
              <a:t>cryptography.hazmat.primitives</a:t>
            </a:r>
            <a:r>
              <a:rPr lang="en-AU" dirty="0"/>
              <a:t> import hashes</a:t>
            </a:r>
          </a:p>
          <a:p>
            <a:r>
              <a:rPr lang="en-AU" dirty="0"/>
              <a:t>message = </a:t>
            </a:r>
            <a:r>
              <a:rPr lang="en-AU" dirty="0" err="1"/>
              <a:t>b"encrypted</a:t>
            </a:r>
            <a:r>
              <a:rPr lang="en-AU" dirty="0"/>
              <a:t> data“</a:t>
            </a:r>
          </a:p>
          <a:p>
            <a:r>
              <a:rPr lang="en-AU" dirty="0" err="1"/>
              <a:t>ciphertext</a:t>
            </a:r>
            <a:r>
              <a:rPr lang="en-AU" dirty="0"/>
              <a:t> = </a:t>
            </a:r>
            <a:r>
              <a:rPr lang="en-AU" dirty="0" err="1"/>
              <a:t>public_key.encrypt</a:t>
            </a:r>
            <a:r>
              <a:rPr lang="en-AU" dirty="0"/>
              <a:t>(message,</a:t>
            </a:r>
          </a:p>
          <a:p>
            <a:r>
              <a:rPr lang="en-AU" dirty="0"/>
              <a:t>     </a:t>
            </a:r>
            <a:r>
              <a:rPr lang="en-AU" dirty="0" err="1"/>
              <a:t>padding.OAEP</a:t>
            </a:r>
            <a:r>
              <a:rPr lang="en-AU" dirty="0"/>
              <a:t>(</a:t>
            </a:r>
          </a:p>
          <a:p>
            <a:r>
              <a:rPr lang="en-AU" dirty="0"/>
              <a:t>         </a:t>
            </a:r>
            <a:r>
              <a:rPr lang="en-AU" dirty="0" err="1"/>
              <a:t>mgf</a:t>
            </a:r>
            <a:r>
              <a:rPr lang="en-AU" dirty="0"/>
              <a:t>=padding.MGF1(algorithm=hashes.SHA1()),</a:t>
            </a:r>
          </a:p>
          <a:p>
            <a:r>
              <a:rPr lang="en-AU" dirty="0"/>
              <a:t>         algorithm=hashes.SHA1(),</a:t>
            </a:r>
          </a:p>
          <a:p>
            <a:r>
              <a:rPr lang="en-AU" dirty="0"/>
              <a:t>         label=None</a:t>
            </a:r>
          </a:p>
          <a:p>
            <a:r>
              <a:rPr lang="en-AU" dirty="0"/>
              <a:t>     )</a:t>
            </a:r>
          </a:p>
          <a:p>
            <a:r>
              <a:rPr lang="en-AU" dirty="0"/>
              <a:t>)</a:t>
            </a:r>
          </a:p>
          <a:p>
            <a:r>
              <a:rPr lang="en-AU" dirty="0"/>
              <a:t>** note: SHA1 is outdated, but more recent things like SHA256/512 aren’t supported.</a:t>
            </a:r>
          </a:p>
        </p:txBody>
      </p:sp>
    </p:spTree>
    <p:extLst>
      <p:ext uri="{BB962C8B-B14F-4D97-AF65-F5344CB8AC3E}">
        <p14:creationId xmlns:p14="http://schemas.microsoft.com/office/powerpoint/2010/main" val="184094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Plaintext=</a:t>
            </a:r>
            <a:r>
              <a:rPr lang="en-AU" dirty="0" err="1"/>
              <a:t>key.decrypt</a:t>
            </a:r>
            <a:r>
              <a:rPr lang="en-AU" dirty="0"/>
              <a:t>( </a:t>
            </a:r>
          </a:p>
          <a:p>
            <a:r>
              <a:rPr lang="en-AU" dirty="0"/>
              <a:t>... </a:t>
            </a:r>
            <a:r>
              <a:rPr lang="en-AU" dirty="0" err="1"/>
              <a:t>ciphertext</a:t>
            </a:r>
            <a:r>
              <a:rPr lang="en-AU" dirty="0"/>
              <a:t>, </a:t>
            </a:r>
          </a:p>
          <a:p>
            <a:r>
              <a:rPr lang="en-AU" dirty="0"/>
              <a:t>... </a:t>
            </a:r>
            <a:r>
              <a:rPr lang="en-AU" dirty="0" err="1"/>
              <a:t>padding.OAEP</a:t>
            </a:r>
            <a:r>
              <a:rPr lang="en-AU" dirty="0"/>
              <a:t>( ... 	</a:t>
            </a:r>
            <a:r>
              <a:rPr lang="en-AU" dirty="0" err="1"/>
              <a:t>mgf</a:t>
            </a:r>
            <a:r>
              <a:rPr lang="en-AU" dirty="0"/>
              <a:t>=padding.MGF1(algorithm=hashes.SHA1()), ... 	algorithm=hashes.SHA1(), ... label=None </a:t>
            </a:r>
          </a:p>
          <a:p>
            <a:pPr lvl="1"/>
            <a:r>
              <a:rPr lang="en-AU" dirty="0"/>
              <a:t>... ) </a:t>
            </a:r>
          </a:p>
          <a:p>
            <a:r>
              <a:rPr lang="en-AU" dirty="0"/>
              <a:t>... )</a:t>
            </a:r>
          </a:p>
        </p:txBody>
      </p:sp>
    </p:spTree>
    <p:extLst>
      <p:ext uri="{BB962C8B-B14F-4D97-AF65-F5344CB8AC3E}">
        <p14:creationId xmlns:p14="http://schemas.microsoft.com/office/powerpoint/2010/main" val="380704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Chapter 2:</a:t>
            </a:r>
            <a:br>
              <a:rPr lang="en-AU" dirty="0"/>
            </a:br>
            <a:r>
              <a:rPr lang="en-AU" dirty="0"/>
              <a:t>Internet voting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228536"/>
            <a:ext cx="8424936" cy="1752600"/>
          </a:xfrm>
        </p:spPr>
        <p:txBody>
          <a:bodyPr/>
          <a:lstStyle/>
          <a:p>
            <a:r>
              <a:rPr lang="en-AU" dirty="0"/>
              <a:t>Or how to use maths to save democracy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dirty="0"/>
              <a:t>What’s wrong with this picture?</a:t>
            </a:r>
          </a:p>
        </p:txBody>
      </p:sp>
      <p:pic>
        <p:nvPicPr>
          <p:cNvPr id="1027" name="Picture 3" descr="C:\Users\b-vanete\AppData\Local\Microsoft\Windows\Temporary Internet Files\Content.IE5\ST3E673Q\MC9003835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6" y="5569686"/>
            <a:ext cx="434340" cy="95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-vanete\AppData\Local\Microsoft\Windows\Temporary Internet Files\Content.IE5\QF067KC7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8" y="1840184"/>
            <a:ext cx="786537" cy="92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-vanete\AppData\Local\Microsoft\Windows\Temporary Internet Files\Content.IE5\DH0AT4QT\MC90043486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821" y="1657023"/>
            <a:ext cx="1295716" cy="12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-vanete\AppData\Local\Microsoft\Windows\Temporary Internet Files\Content.IE5\ST3E673Q\MC90043484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4917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-vanete\AppData\Local\Microsoft\Windows\Temporary Internet Files\Content.IE5\QF067KC7\MC9004315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23" y="3463678"/>
            <a:ext cx="1138969" cy="122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-vanete\AppData\Local\Microsoft\Windows\Temporary Internet Files\Content.IE5\DH0AT4QT\MC900431632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84" y="5273138"/>
            <a:ext cx="1378068" cy="137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b-vanete\AppData\Local\Microsoft\Windows\Temporary Internet Files\Content.IE5\TH3WLG61\MC90038916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9" y="3865171"/>
            <a:ext cx="879653" cy="83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b-vanete\AppData\Local\Microsoft\Windows\Temporary Internet Files\Content.IE5\TH3WLG61\MC90030133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69087"/>
            <a:ext cx="603199" cy="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b-vanete\AppData\Local\Microsoft\Windows\Temporary Internet Files\Content.IE5\TH3WLG61\MC90030133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48" y="3461956"/>
            <a:ext cx="603199" cy="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:\Users\b-vanete\AppData\Local\Microsoft\Windows\Temporary Internet Files\Content.IE5\TH3WLG61\MC90030133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47" y="2200818"/>
            <a:ext cx="603199" cy="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:\Users\b-vanete\AppData\Local\Microsoft\Windows\Temporary Internet Files\Content.IE5\TH3WLG61\MC90030133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707953"/>
            <a:ext cx="603199" cy="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250065" y="2348621"/>
            <a:ext cx="1264535" cy="2578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35492" y="3324484"/>
            <a:ext cx="2103308" cy="7833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35492" y="3463678"/>
            <a:ext cx="2331908" cy="23207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63163" y="2725188"/>
            <a:ext cx="192323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70879" y="6040668"/>
            <a:ext cx="1264535" cy="2578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227397" y="3832921"/>
            <a:ext cx="1264535" cy="2578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781800" y="2438400"/>
            <a:ext cx="533400" cy="1196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mg_TonyAbbottSmall206B.ashx.jpe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15200" y="1752600"/>
            <a:ext cx="1606800" cy="990600"/>
          </a:xfrm>
          <a:prstGeom prst="rect">
            <a:avLst/>
          </a:prstGeom>
        </p:spPr>
      </p:pic>
      <p:pic>
        <p:nvPicPr>
          <p:cNvPr id="31" name="Picture 30" descr="padlock_box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23928" y="1844824"/>
            <a:ext cx="845311" cy="936104"/>
          </a:xfrm>
          <a:prstGeom prst="rect">
            <a:avLst/>
          </a:prstGeom>
        </p:spPr>
      </p:pic>
      <p:pic>
        <p:nvPicPr>
          <p:cNvPr id="33" name="Picture 32" descr="12236155211606767678djmx1_cadenas_3_svg_me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99992" y="2204864"/>
            <a:ext cx="198224" cy="277327"/>
          </a:xfrm>
          <a:prstGeom prst="rect">
            <a:avLst/>
          </a:prstGeom>
        </p:spPr>
      </p:pic>
      <p:pic>
        <p:nvPicPr>
          <p:cNvPr id="34" name="Picture 33" descr="padlock_box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95936" y="2852936"/>
            <a:ext cx="845311" cy="936104"/>
          </a:xfrm>
          <a:prstGeom prst="rect">
            <a:avLst/>
          </a:prstGeom>
        </p:spPr>
      </p:pic>
      <p:pic>
        <p:nvPicPr>
          <p:cNvPr id="35" name="Picture 34" descr="12236155211606767678djmx1_cadenas_3_svg_me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2000" y="3212976"/>
            <a:ext cx="198224" cy="277327"/>
          </a:xfrm>
          <a:prstGeom prst="rect">
            <a:avLst/>
          </a:prstGeom>
        </p:spPr>
      </p:pic>
      <p:pic>
        <p:nvPicPr>
          <p:cNvPr id="36" name="Picture 35" descr="padlock_box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23928" y="4005064"/>
            <a:ext cx="845311" cy="936104"/>
          </a:xfrm>
          <a:prstGeom prst="rect">
            <a:avLst/>
          </a:prstGeom>
        </p:spPr>
      </p:pic>
      <p:pic>
        <p:nvPicPr>
          <p:cNvPr id="37" name="Picture 36" descr="12236155211606767678djmx1_cadenas_3_svg_me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99992" y="4365104"/>
            <a:ext cx="198224" cy="277327"/>
          </a:xfrm>
          <a:prstGeom prst="rect">
            <a:avLst/>
          </a:prstGeom>
        </p:spPr>
      </p:pic>
      <p:pic>
        <p:nvPicPr>
          <p:cNvPr id="38" name="Picture 37" descr="12279751991093908258rg1024_key_svg_me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24128" y="1412776"/>
            <a:ext cx="576064" cy="528693"/>
          </a:xfrm>
          <a:prstGeom prst="rect">
            <a:avLst/>
          </a:prstGeom>
          <a:solidFill>
            <a:srgbClr val="FFCC00"/>
          </a:solidFill>
        </p:spPr>
      </p:pic>
      <p:sp>
        <p:nvSpPr>
          <p:cNvPr id="39" name="TextBox 38"/>
          <p:cNvSpPr txBox="1"/>
          <p:nvPr/>
        </p:nvSpPr>
        <p:spPr>
          <a:xfrm>
            <a:off x="5724128" y="3429000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Electoral Commission server</a:t>
            </a:r>
          </a:p>
          <a:p>
            <a:r>
              <a:rPr lang="en-AU" dirty="0"/>
              <a:t>with decryption key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504" y="1628800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Voters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39752" y="14847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07904" y="1484784"/>
            <a:ext cx="17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Encrypted votes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92280" y="1412776"/>
            <a:ext cx="192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Election outcome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51920" y="4437112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RSA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23928" y="3284984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RSA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51920" y="2276872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15342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 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 did my bachelor’s degree here at </a:t>
            </a:r>
            <a:r>
              <a:rPr lang="en-AU" dirty="0" err="1"/>
              <a:t>UniMelb</a:t>
            </a:r>
            <a:r>
              <a:rPr lang="en-AU" dirty="0"/>
              <a:t> (in maths and CS)</a:t>
            </a:r>
          </a:p>
          <a:p>
            <a:r>
              <a:rPr lang="en-AU" dirty="0"/>
              <a:t>I did my PhD at Stanford Uni in California</a:t>
            </a:r>
          </a:p>
          <a:p>
            <a:r>
              <a:rPr lang="en-AU" dirty="0"/>
              <a:t>I am interested in using cryptography for large complicated computations in which you don’t trust all the participants</a:t>
            </a:r>
          </a:p>
          <a:p>
            <a:r>
              <a:rPr lang="en-AU" dirty="0"/>
              <a:t>My favourite research application is electronic elections</a:t>
            </a:r>
          </a:p>
          <a:p>
            <a:pPr lvl="1"/>
            <a:r>
              <a:rPr lang="en-AU" dirty="0"/>
              <a:t>In which there’s a fair argument for not trusting anyone</a:t>
            </a:r>
          </a:p>
          <a:p>
            <a:r>
              <a:rPr lang="en-AU" dirty="0"/>
              <a:t>I also waste a lot of time writing op </a:t>
            </a:r>
            <a:r>
              <a:rPr lang="en-AU" dirty="0" err="1"/>
              <a:t>ed</a:t>
            </a:r>
            <a:r>
              <a:rPr lang="en-AU" dirty="0"/>
              <a:t> pieces about how it </a:t>
            </a:r>
            <a:r>
              <a:rPr lang="en-AU"/>
              <a:t>shouldn’t have been </a:t>
            </a:r>
            <a:r>
              <a:rPr lang="en-AU" dirty="0"/>
              <a:t>done</a:t>
            </a:r>
          </a:p>
          <a:p>
            <a:pPr lvl="1"/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Answers from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pPr marL="393192" lvl="1" indent="0">
              <a:buNone/>
            </a:pPr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09240"/>
            <a:ext cx="8223120" cy="1480679"/>
          </a:xfrm>
        </p:spPr>
        <p:txBody>
          <a:bodyPr/>
          <a:lstStyle/>
          <a:p>
            <a:pPr lvl="0"/>
            <a:r>
              <a:rPr lang="en-US" dirty="0"/>
              <a:t>Security Requirements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544" y="1772816"/>
            <a:ext cx="8223120" cy="4478040"/>
          </a:xfrm>
        </p:spPr>
        <p:txBody>
          <a:bodyPr>
            <a:normAutofit fontScale="92500" lnSpcReduction="20000"/>
          </a:bodyPr>
          <a:lstStyle>
            <a:defPPr marL="266400" marR="0" lvl="0" indent="-266400" algn="l" hangingPunct="0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 pitchFamily="18"/>
              <a:buNone/>
              <a:tabLst>
                <a:tab pos="456840" algn="l"/>
                <a:tab pos="914040" algn="l"/>
                <a:tab pos="1371240" algn="l"/>
                <a:tab pos="1828440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40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defPPr>
            <a:lvl1pPr marL="266400" marR="0" lvl="0" indent="-266400" algn="l" hangingPunct="0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 pitchFamily="18"/>
              <a:buChar char=""/>
              <a:tabLst>
                <a:tab pos="456840" algn="l"/>
                <a:tab pos="914040" algn="l"/>
                <a:tab pos="1371240" algn="l"/>
                <a:tab pos="1828440" algn="l"/>
                <a:tab pos="2285640" algn="l"/>
                <a:tab pos="2742840" algn="l"/>
                <a:tab pos="3200039" algn="l"/>
                <a:tab pos="3657240" algn="l"/>
                <a:tab pos="4114440" algn="l"/>
                <a:tab pos="4571640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26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1pPr>
            <a:lvl2pPr marL="633240" marR="0" lvl="1" indent="-2412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 pitchFamily="18"/>
              <a:buChar char=""/>
              <a:tabLst>
                <a:tab pos="914040" algn="l"/>
                <a:tab pos="1371239" algn="l"/>
                <a:tab pos="1828440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40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2pPr>
            <a:lvl3pPr marL="914400" marR="0" lvl="2" indent="-246240" algn="l" hangingPunct="0">
              <a:lnSpc>
                <a:spcPct val="100000"/>
              </a:lnSpc>
              <a:spcBef>
                <a:spcPts val="524"/>
              </a:spcBef>
              <a:spcAft>
                <a:spcPts val="0"/>
              </a:spcAft>
              <a:buClr>
                <a:srgbClr val="009DD9"/>
              </a:buClr>
              <a:buSzPct val="70000"/>
              <a:buFont typeface="Wingdings 2" pitchFamily="18"/>
              <a:buChar char=""/>
              <a:tabLst>
                <a:tab pos="1371600" algn="l"/>
                <a:tab pos="1828800" algn="l"/>
                <a:tab pos="2285999" algn="l"/>
                <a:tab pos="2743200" algn="l"/>
                <a:tab pos="3200400" algn="l"/>
                <a:tab pos="3657599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799" algn="l"/>
                <a:tab pos="6858000" algn="l"/>
                <a:tab pos="7315199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lang="en-US" sz="21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3pPr>
            <a:lvl4pPr marL="1180800" marR="0" lvl="3" indent="-2077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BD0D9"/>
              </a:buClr>
              <a:buSzPct val="65000"/>
              <a:buFont typeface="Wingdings 2" pitchFamily="18"/>
              <a:buChar char=""/>
              <a:tabLst>
                <a:tab pos="1371240" algn="l"/>
                <a:tab pos="1828440" algn="l"/>
                <a:tab pos="2285640" algn="l"/>
                <a:tab pos="2742840" algn="l"/>
                <a:tab pos="3200040" algn="l"/>
                <a:tab pos="3657240" algn="l"/>
                <a:tab pos="4114439" algn="l"/>
                <a:tab pos="4571640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  <a:tab pos="100580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4pPr>
            <a:lvl5pPr marL="1455480" marR="0" lvl="4" indent="-20484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BD0D9"/>
              </a:buClr>
              <a:buSzPct val="65000"/>
              <a:buFont typeface="Wingdings 2" pitchFamily="18"/>
              <a:buChar char=""/>
              <a:tabLst>
                <a:tab pos="1828440" algn="l"/>
                <a:tab pos="2285639" algn="l"/>
                <a:tab pos="2742839" algn="l"/>
                <a:tab pos="3200040" algn="l"/>
                <a:tab pos="3657240" algn="l"/>
                <a:tab pos="4114440" algn="l"/>
                <a:tab pos="4571640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39" algn="l"/>
                <a:tab pos="9143640" algn="l"/>
                <a:tab pos="9600840" algn="l"/>
                <a:tab pos="10058040" algn="l"/>
                <a:tab pos="105152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5pPr>
            <a:lvl6pPr marL="1455480" marR="0" lvl="5" indent="-20484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BD0D9"/>
              </a:buClr>
              <a:buSzPct val="65000"/>
              <a:buFont typeface="Wingdings 2" pitchFamily="18"/>
              <a:buChar char=""/>
              <a:tabLst>
                <a:tab pos="1828440" algn="l"/>
                <a:tab pos="2285639" algn="l"/>
                <a:tab pos="2742839" algn="l"/>
                <a:tab pos="3200040" algn="l"/>
                <a:tab pos="3657240" algn="l"/>
                <a:tab pos="4114440" algn="l"/>
                <a:tab pos="4571640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39" algn="l"/>
                <a:tab pos="9143640" algn="l"/>
                <a:tab pos="9600840" algn="l"/>
                <a:tab pos="10058040" algn="l"/>
                <a:tab pos="105152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6pPr>
            <a:lvl7pPr marL="1455480" marR="0" lvl="6" indent="-20484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BD0D9"/>
              </a:buClr>
              <a:buSzPct val="65000"/>
              <a:buFont typeface="Wingdings 2" pitchFamily="18"/>
              <a:buChar char=""/>
              <a:tabLst>
                <a:tab pos="1828440" algn="l"/>
                <a:tab pos="2285639" algn="l"/>
                <a:tab pos="2742839" algn="l"/>
                <a:tab pos="3200040" algn="l"/>
                <a:tab pos="3657240" algn="l"/>
                <a:tab pos="4114440" algn="l"/>
                <a:tab pos="4571640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39" algn="l"/>
                <a:tab pos="9143640" algn="l"/>
                <a:tab pos="9600840" algn="l"/>
                <a:tab pos="10058040" algn="l"/>
                <a:tab pos="105152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7pPr>
            <a:lvl8pPr marL="1455480" marR="0" lvl="7" indent="-20484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BD0D9"/>
              </a:buClr>
              <a:buSzPct val="65000"/>
              <a:buFont typeface="Wingdings 2" pitchFamily="18"/>
              <a:buChar char=""/>
              <a:tabLst>
                <a:tab pos="1828440" algn="l"/>
                <a:tab pos="2285639" algn="l"/>
                <a:tab pos="2742839" algn="l"/>
                <a:tab pos="3200040" algn="l"/>
                <a:tab pos="3657240" algn="l"/>
                <a:tab pos="4114440" algn="l"/>
                <a:tab pos="4571640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39" algn="l"/>
                <a:tab pos="9143640" algn="l"/>
                <a:tab pos="9600840" algn="l"/>
                <a:tab pos="10058040" algn="l"/>
                <a:tab pos="105152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1828440" algn="l"/>
                <a:tab pos="2285639" algn="l"/>
                <a:tab pos="2742839" algn="l"/>
                <a:tab pos="3200040" algn="l"/>
                <a:tab pos="3657240" algn="l"/>
                <a:tab pos="4114440" algn="l"/>
                <a:tab pos="4571640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39" algn="l"/>
                <a:tab pos="9143640" algn="l"/>
                <a:tab pos="9600840" algn="l"/>
                <a:tab pos="10058040" algn="l"/>
                <a:tab pos="105152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dirty="0"/>
              <a:t>Verifiability, so that no-one can manipulate the output</a:t>
            </a:r>
          </a:p>
          <a:p>
            <a:pPr lvl="1"/>
            <a:r>
              <a:rPr lang="en-US" dirty="0"/>
              <a:t>Only eligible voters vote</a:t>
            </a:r>
          </a:p>
          <a:p>
            <a:pPr lvl="2"/>
            <a:r>
              <a:rPr lang="en-US" dirty="0"/>
              <a:t>At most once</a:t>
            </a:r>
          </a:p>
          <a:p>
            <a:pPr lvl="1" rtl="0"/>
            <a:r>
              <a:rPr lang="en-US" dirty="0"/>
              <a:t>Voters should get evidence that their vote was</a:t>
            </a:r>
          </a:p>
          <a:p>
            <a:pPr lvl="2" rtl="0"/>
            <a:r>
              <a:rPr lang="en-US" dirty="0"/>
              <a:t>Cast as they intended</a:t>
            </a:r>
          </a:p>
          <a:p>
            <a:pPr lvl="2" rtl="0"/>
            <a:r>
              <a:rPr lang="en-US" dirty="0"/>
              <a:t>Counted as cast</a:t>
            </a:r>
          </a:p>
          <a:p>
            <a:pPr lvl="1" rtl="0"/>
            <a:r>
              <a:rPr lang="en-US" dirty="0"/>
              <a:t>Everyone gets evidence votes were properly tallied</a:t>
            </a:r>
          </a:p>
          <a:p>
            <a:r>
              <a:rPr lang="en-US" dirty="0"/>
              <a:t>Privacy, so coercers can't manipulate the inputs</a:t>
            </a:r>
          </a:p>
          <a:p>
            <a:pPr lvl="1"/>
            <a:r>
              <a:rPr lang="en-US" dirty="0"/>
              <a:t>Even if the voter tries to prove how they voted (receipt-freeness)</a:t>
            </a:r>
          </a:p>
          <a:p>
            <a:pPr lvl="0"/>
            <a:r>
              <a:rPr lang="en-US" dirty="0"/>
              <a:t>Achieving both is hard, especially for remote voting</a:t>
            </a:r>
          </a:p>
          <a:p>
            <a:pPr lvl="0"/>
            <a:r>
              <a:rPr lang="en-US" dirty="0"/>
              <a:t>I don’t know how to solve the problem completely, and neither does anybody else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Factoring RSA Export keys (FREAK)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589864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First some history: </a:t>
            </a:r>
          </a:p>
          <a:p>
            <a:pPr lvl="1"/>
            <a:r>
              <a:rPr lang="en-AU" dirty="0"/>
              <a:t>In ancient times (around the 1990s) the US government restricted the export of strong crypto, in particular of RSA using more than 512 bit keys.</a:t>
            </a:r>
          </a:p>
          <a:p>
            <a:pPr lvl="2"/>
            <a:r>
              <a:rPr lang="en-AU" dirty="0"/>
              <a:t>Web servers and clients within the US could use strong RSA parameters;</a:t>
            </a:r>
          </a:p>
          <a:p>
            <a:pPr lvl="2"/>
            <a:r>
              <a:rPr lang="en-AU" dirty="0"/>
              <a:t>Software made outside the US was (obviously) not bound by the restriction, but</a:t>
            </a:r>
          </a:p>
          <a:p>
            <a:pPr lvl="2"/>
            <a:r>
              <a:rPr lang="en-AU" dirty="0"/>
              <a:t>Software produced in the US but exported outside was restricted to this “Export grade” crypto</a:t>
            </a:r>
          </a:p>
          <a:p>
            <a:pPr lvl="1"/>
            <a:r>
              <a:rPr lang="en-AU" dirty="0"/>
              <a:t>So lots of servers (and clients) maintained the option to use “export grade” crypto, just in case they had to communicate with a restricted computer</a:t>
            </a:r>
          </a:p>
          <a:p>
            <a:pPr lvl="1"/>
            <a:r>
              <a:rPr lang="en-AU" dirty="0"/>
              <a:t>Unfortunately, many </a:t>
            </a:r>
            <a:r>
              <a:rPr lang="en-AU"/>
              <a:t>still do (or did until very recently)</a:t>
            </a:r>
            <a:endParaRPr lang="en-AU" dirty="0"/>
          </a:p>
          <a:p>
            <a:pPr lvl="2"/>
            <a:r>
              <a:rPr lang="en-AU" dirty="0"/>
              <a:t>Many servers used the same 512-bit key over and over again.</a:t>
            </a:r>
          </a:p>
          <a:p>
            <a:pPr lvl="1"/>
            <a:r>
              <a:rPr lang="en-AU" dirty="0"/>
              <a:t>512-bit “export grade” RSA now costs about $100 to break running overnight on Amazon’s EC2 cloud. (https://www.cis.upenn.edu/~nadiah/projects/faas/) 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929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FREAK – intercepting SSL/TLS key establishment</a:t>
            </a:r>
          </a:p>
        </p:txBody>
      </p:sp>
      <p:pic>
        <p:nvPicPr>
          <p:cNvPr id="1029" name="Picture 5" descr="C:\Users\vjteague\AppData\Local\Microsoft\Windows\Temporary Internet Files\Content.IE5\0OYZP2B9\mitm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6120679" cy="340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1" y="1916832"/>
            <a:ext cx="1792735" cy="1477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1. Client hello:</a:t>
            </a:r>
          </a:p>
          <a:p>
            <a:r>
              <a:rPr lang="en-AU" dirty="0"/>
              <a:t>I’d like to use</a:t>
            </a:r>
          </a:p>
          <a:p>
            <a:r>
              <a:rPr lang="en-AU" dirty="0"/>
              <a:t>1024 bit RSA</a:t>
            </a:r>
          </a:p>
          <a:p>
            <a:r>
              <a:rPr lang="en-AU" dirty="0"/>
              <a:t>Or 2048 bit RSA</a:t>
            </a:r>
          </a:p>
          <a:p>
            <a:r>
              <a:rPr lang="en-AU" dirty="0"/>
              <a:t>Or 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4048" y="4941168"/>
            <a:ext cx="1629742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2. Client hello:</a:t>
            </a:r>
          </a:p>
          <a:p>
            <a:r>
              <a:rPr lang="en-AU" dirty="0"/>
              <a:t>I can only use</a:t>
            </a:r>
          </a:p>
          <a:p>
            <a:r>
              <a:rPr lang="en-AU" dirty="0"/>
              <a:t>512 bit RSA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3703" y="3730520"/>
            <a:ext cx="2020297" cy="1477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3. Server response:</a:t>
            </a:r>
          </a:p>
          <a:p>
            <a:r>
              <a:rPr lang="en-AU" dirty="0"/>
              <a:t>OK, here’s my</a:t>
            </a:r>
          </a:p>
          <a:p>
            <a:r>
              <a:rPr lang="en-AU" dirty="0"/>
              <a:t>512-bit RSA-EXP</a:t>
            </a:r>
          </a:p>
          <a:p>
            <a:r>
              <a:rPr lang="en-AU" dirty="0"/>
              <a:t>Key (with valid </a:t>
            </a:r>
          </a:p>
          <a:p>
            <a:r>
              <a:rPr lang="en-AU" dirty="0"/>
              <a:t>Certificate chain)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1" y="4293096"/>
            <a:ext cx="2056397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4. (Buggy) Client:</a:t>
            </a:r>
          </a:p>
          <a:p>
            <a:r>
              <a:rPr lang="en-AU" dirty="0"/>
              <a:t>Accepts 512-bit key</a:t>
            </a:r>
          </a:p>
          <a:p>
            <a:r>
              <a:rPr lang="en-AU" dirty="0"/>
              <a:t>Uses it to encrypt.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7206" y="5617939"/>
            <a:ext cx="2818592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5. Attacker:</a:t>
            </a:r>
          </a:p>
          <a:p>
            <a:r>
              <a:rPr lang="en-AU" dirty="0"/>
              <a:t>Uses factored 512-bit key</a:t>
            </a:r>
          </a:p>
          <a:p>
            <a:r>
              <a:rPr lang="en-AU" dirty="0"/>
              <a:t>to control SSL/TLS session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42669" y="3284984"/>
            <a:ext cx="1873147" cy="1656184"/>
          </a:xfrm>
          <a:prstGeom prst="straightConnector1">
            <a:avLst/>
          </a:prstGeom>
          <a:ln w="508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36096" y="4106229"/>
            <a:ext cx="1207940" cy="834939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005025" y="3453969"/>
            <a:ext cx="4223160" cy="47040"/>
          </a:xfrm>
          <a:prstGeom prst="straightConnector1">
            <a:avLst/>
          </a:prstGeom>
          <a:ln w="508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NSW </a:t>
            </a:r>
            <a:r>
              <a:rPr lang="en-AU" dirty="0" err="1"/>
              <a:t>iVote</a:t>
            </a:r>
            <a:r>
              <a:rPr lang="en-AU" dirty="0"/>
              <a:t> Internet voting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The </a:t>
            </a:r>
            <a:r>
              <a:rPr lang="en-AU" dirty="0" err="1"/>
              <a:t>iVote</a:t>
            </a:r>
            <a:r>
              <a:rPr lang="en-AU" dirty="0"/>
              <a:t> internet voting system was trusted recently in the NSW state election for the return of 280,000 electronic ballots</a:t>
            </a:r>
          </a:p>
          <a:p>
            <a:r>
              <a:rPr lang="en-AU" dirty="0"/>
              <a:t>During the election period, Alex </a:t>
            </a:r>
            <a:r>
              <a:rPr lang="en-AU" dirty="0" err="1"/>
              <a:t>Halderman</a:t>
            </a:r>
            <a:r>
              <a:rPr lang="en-AU" dirty="0"/>
              <a:t> and I found a serious security hole that left votes open to manipulation and privacy breach using the FREAK attack</a:t>
            </a:r>
          </a:p>
          <a:p>
            <a:r>
              <a:rPr lang="en-AU" dirty="0"/>
              <a:t>We notified the Australian CERT, who notified the NSW Electoral Commission, who fixed it, but by then 66,000 votes had been cast</a:t>
            </a:r>
          </a:p>
          <a:p>
            <a:r>
              <a:rPr lang="en-AU" dirty="0"/>
              <a:t>The final margin of the last seat in the NSW Legislative Council was 3177 votes</a:t>
            </a:r>
          </a:p>
        </p:txBody>
      </p:sp>
    </p:spTree>
    <p:extLst>
      <p:ext uri="{BB962C8B-B14F-4D97-AF65-F5344CB8AC3E}">
        <p14:creationId xmlns:p14="http://schemas.microsoft.com/office/powerpoint/2010/main" val="130058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CA06-E80E-47C1-B9BC-CFF03645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do in the next 3 </a:t>
            </a:r>
            <a:r>
              <a:rPr lang="en-US" dirty="0" err="1"/>
              <a:t>lec’s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11D7-917D-4A87-8348-F2E179BA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Enough background on cryptography to understand some questions</a:t>
            </a:r>
          </a:p>
          <a:p>
            <a:r>
              <a:rPr lang="en-US" dirty="0"/>
              <a:t>Some discussion of debates, legal controversies, and possible solutions</a:t>
            </a:r>
          </a:p>
          <a:p>
            <a:pPr lvl="1"/>
            <a:r>
              <a:rPr lang="en-US" dirty="0"/>
              <a:t>End-to-end encryption and backdoors</a:t>
            </a:r>
          </a:p>
          <a:p>
            <a:pPr lvl="1"/>
            <a:r>
              <a:rPr lang="en-US" dirty="0"/>
              <a:t>Electronic voting (the “paperless option”)</a:t>
            </a:r>
          </a:p>
          <a:p>
            <a:pPr lvl="1"/>
            <a:r>
              <a:rPr lang="en-US" dirty="0"/>
              <a:t>Privacy and big data</a:t>
            </a:r>
          </a:p>
          <a:p>
            <a:r>
              <a:rPr lang="en-US" dirty="0"/>
              <a:t>Today is the intro to crypto.  If you’ve seen it before start reading “Keys under doormats”</a:t>
            </a:r>
          </a:p>
        </p:txBody>
      </p:sp>
    </p:spTree>
    <p:extLst>
      <p:ext uri="{BB962C8B-B14F-4D97-AF65-F5344CB8AC3E}">
        <p14:creationId xmlns:p14="http://schemas.microsoft.com/office/powerpoint/2010/main" val="394154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Chapter 1:</a:t>
            </a:r>
            <a:br>
              <a:rPr lang="en-AU" dirty="0"/>
            </a:br>
            <a:r>
              <a:rPr lang="en-AU" dirty="0"/>
              <a:t>Public Key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228536"/>
            <a:ext cx="8424936" cy="1752600"/>
          </a:xfrm>
        </p:spPr>
        <p:txBody>
          <a:bodyPr/>
          <a:lstStyle/>
          <a:p>
            <a:r>
              <a:rPr lang="en-AU" dirty="0"/>
              <a:t>Or how to send secret messages to people you haven’t met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cryptography?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Sending messages that are secret from everyone but the intended recipient</a:t>
            </a:r>
          </a:p>
          <a:p>
            <a:r>
              <a:rPr lang="en-AU" dirty="0"/>
              <a:t>The sender has to “hide” the message for sending, so nobody else can understand it</a:t>
            </a:r>
          </a:p>
          <a:p>
            <a:pPr lvl="1"/>
            <a:r>
              <a:rPr lang="en-AU" dirty="0"/>
              <a:t>This is called </a:t>
            </a:r>
            <a:r>
              <a:rPr lang="en-AU" b="1" dirty="0">
                <a:solidFill>
                  <a:schemeClr val="tx2"/>
                </a:solidFill>
              </a:rPr>
              <a:t>encrypting</a:t>
            </a:r>
          </a:p>
          <a:p>
            <a:r>
              <a:rPr lang="en-AU" dirty="0"/>
              <a:t>The receiver has to “un-hide” and recover the message</a:t>
            </a:r>
          </a:p>
          <a:p>
            <a:pPr lvl="1"/>
            <a:r>
              <a:rPr lang="en-AU" dirty="0"/>
              <a:t>This is called </a:t>
            </a:r>
            <a:r>
              <a:rPr lang="en-AU" b="1" dirty="0">
                <a:solidFill>
                  <a:schemeClr val="tx2"/>
                </a:solidFill>
              </a:rPr>
              <a:t>decrypting</a:t>
            </a:r>
          </a:p>
          <a:p>
            <a:r>
              <a:rPr lang="en-AU" b="1" dirty="0">
                <a:solidFill>
                  <a:schemeClr val="tx2"/>
                </a:solidFill>
              </a:rPr>
              <a:t>Public key cryptography is one of the greatest ideas in computer science ever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Before public-key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was </a:t>
            </a:r>
            <a:r>
              <a:rPr lang="en-AU" b="1" dirty="0">
                <a:solidFill>
                  <a:schemeClr val="accent1"/>
                </a:solidFill>
              </a:rPr>
              <a:t>secret-key cryptography</a:t>
            </a:r>
          </a:p>
          <a:p>
            <a:r>
              <a:rPr lang="en-AU" dirty="0"/>
              <a:t>Both the sender and the receiver had to agree on the secret key in advance</a:t>
            </a:r>
          </a:p>
          <a:p>
            <a:pPr lvl="1"/>
            <a:r>
              <a:rPr lang="en-AU" dirty="0"/>
              <a:t>They had to “meet” somehow</a:t>
            </a:r>
          </a:p>
          <a:p>
            <a:r>
              <a:rPr lang="en-AU" dirty="0"/>
              <a:t>Encrypting and decrypting used the same key</a:t>
            </a:r>
          </a:p>
          <a:p>
            <a:pPr lvl="1"/>
            <a:r>
              <a:rPr lang="en-AU" dirty="0"/>
              <a:t>These are still used, e.g. AES</a:t>
            </a:r>
          </a:p>
        </p:txBody>
      </p:sp>
      <p:pic>
        <p:nvPicPr>
          <p:cNvPr id="4" name="Picture 3" descr="closed-ch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725144"/>
            <a:ext cx="2116665" cy="1728191"/>
          </a:xfrm>
          <a:prstGeom prst="rect">
            <a:avLst/>
          </a:prstGeom>
        </p:spPr>
      </p:pic>
      <p:pic>
        <p:nvPicPr>
          <p:cNvPr id="5" name="Picture 4" descr="12279751991093908258rg1024_key_svg_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941168"/>
            <a:ext cx="1152128" cy="105738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6" name="Picture 5" descr="12279751991093908258rg1024_key_svg_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4941168"/>
            <a:ext cx="1152128" cy="1057385"/>
          </a:xfrm>
          <a:prstGeom prst="rect">
            <a:avLst/>
          </a:prstGeom>
          <a:solidFill>
            <a:schemeClr val="accent4"/>
          </a:solidFill>
        </p:spPr>
      </p:pic>
      <p:cxnSp>
        <p:nvCxnSpPr>
          <p:cNvPr id="8" name="Straight Arrow Connector 7"/>
          <p:cNvCxnSpPr/>
          <p:nvPr/>
        </p:nvCxnSpPr>
        <p:spPr>
          <a:xfrm flipV="1">
            <a:off x="611560" y="6309320"/>
            <a:ext cx="7488832" cy="7200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4581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Sender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0312" y="4509120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Receiver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What’s public-key cryptography?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receiver generates two keys: </a:t>
            </a:r>
          </a:p>
          <a:p>
            <a:pPr lvl="1"/>
            <a:r>
              <a:rPr lang="en-AU" dirty="0"/>
              <a:t>a public key </a:t>
            </a:r>
            <a:r>
              <a:rPr lang="en-AU" dirty="0">
                <a:solidFill>
                  <a:schemeClr val="accent1"/>
                </a:solidFill>
              </a:rPr>
              <a:t>e</a:t>
            </a:r>
            <a:r>
              <a:rPr lang="en-AU" dirty="0"/>
              <a:t> (for encrypting), and</a:t>
            </a:r>
          </a:p>
          <a:p>
            <a:pPr lvl="1"/>
            <a:r>
              <a:rPr lang="en-AU" dirty="0"/>
              <a:t>a private key </a:t>
            </a:r>
            <a:r>
              <a:rPr lang="en-AU" dirty="0">
                <a:solidFill>
                  <a:schemeClr val="accent1"/>
                </a:solidFill>
              </a:rPr>
              <a:t>d</a:t>
            </a:r>
            <a:r>
              <a:rPr lang="en-AU" dirty="0"/>
              <a:t> (for decrypting)</a:t>
            </a:r>
            <a:endParaRPr lang="en-AU" baseline="-25000" dirty="0"/>
          </a:p>
          <a:p>
            <a:r>
              <a:rPr lang="en-AU" dirty="0"/>
              <a:t>She publicises the public key </a:t>
            </a:r>
            <a:r>
              <a:rPr lang="en-AU" dirty="0">
                <a:solidFill>
                  <a:schemeClr val="accent1"/>
                </a:solidFill>
              </a:rPr>
              <a:t>e</a:t>
            </a:r>
          </a:p>
          <a:p>
            <a:pPr lvl="1"/>
            <a:r>
              <a:rPr lang="en-AU" dirty="0"/>
              <a:t>People use this for encrypting messages</a:t>
            </a:r>
          </a:p>
          <a:p>
            <a:r>
              <a:rPr lang="en-AU" dirty="0"/>
              <a:t>She keeps the private key </a:t>
            </a:r>
            <a:r>
              <a:rPr lang="en-AU" dirty="0">
                <a:solidFill>
                  <a:schemeClr val="accent1"/>
                </a:solidFill>
              </a:rPr>
              <a:t>d</a:t>
            </a:r>
            <a:r>
              <a:rPr lang="en-AU" dirty="0"/>
              <a:t> secret </a:t>
            </a:r>
          </a:p>
          <a:p>
            <a:pPr lvl="1"/>
            <a:r>
              <a:rPr lang="en-AU" dirty="0"/>
              <a:t>She uses this for decrypting messages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Picture of public-key cryptography	</a:t>
            </a:r>
          </a:p>
        </p:txBody>
      </p:sp>
      <p:pic>
        <p:nvPicPr>
          <p:cNvPr id="4" name="Content Placeholder 3" descr="open_lock_clip_art_2345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500" y="3717032"/>
            <a:ext cx="998822" cy="1179165"/>
          </a:xfrm>
        </p:spPr>
      </p:pic>
      <p:pic>
        <p:nvPicPr>
          <p:cNvPr id="5" name="Picture 4" descr="12279751991093908258rg1024_key_svg_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4005064"/>
            <a:ext cx="1152128" cy="1057385"/>
          </a:xfrm>
          <a:prstGeom prst="rect">
            <a:avLst/>
          </a:prstGeom>
          <a:solidFill>
            <a:srgbClr val="FFCC00"/>
          </a:solidFill>
        </p:spPr>
      </p:pic>
      <p:cxnSp>
        <p:nvCxnSpPr>
          <p:cNvPr id="6" name="Straight Arrow Connector 5"/>
          <p:cNvCxnSpPr/>
          <p:nvPr/>
        </p:nvCxnSpPr>
        <p:spPr>
          <a:xfrm flipV="1">
            <a:off x="467544" y="3501008"/>
            <a:ext cx="7488832" cy="7200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adlock_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4941168"/>
            <a:ext cx="1560575" cy="1728192"/>
          </a:xfrm>
          <a:prstGeom prst="rect">
            <a:avLst/>
          </a:prstGeom>
        </p:spPr>
      </p:pic>
      <p:pic>
        <p:nvPicPr>
          <p:cNvPr id="9" name="Picture 8" descr="padlock_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2204864"/>
            <a:ext cx="1560575" cy="1728192"/>
          </a:xfrm>
          <a:prstGeom prst="rect">
            <a:avLst/>
          </a:prstGeom>
        </p:spPr>
      </p:pic>
      <p:pic>
        <p:nvPicPr>
          <p:cNvPr id="7" name="Picture 6" descr="12236155211606767678djmx1_cadenas_3_svg_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7984" y="2852936"/>
            <a:ext cx="365951" cy="511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19168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Sender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0312" y="184482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Receiver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7864" y="32129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RSA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594928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9912" y="6021288"/>
            <a:ext cx="505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matching orange colour is supposed to show </a:t>
            </a:r>
          </a:p>
          <a:p>
            <a:r>
              <a:rPr lang="en-AU" dirty="0"/>
              <a:t>that this key goes with this padlock.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Example: RSA (for the mathematically inclined)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38912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 receiver thinks of two large prime numbers </a:t>
            </a:r>
            <a:r>
              <a:rPr lang="en-AU" dirty="0" err="1">
                <a:solidFill>
                  <a:schemeClr val="accent1"/>
                </a:solidFill>
              </a:rPr>
              <a:t>p,q</a:t>
            </a:r>
            <a:endParaRPr lang="en-AU" dirty="0">
              <a:solidFill>
                <a:schemeClr val="accent1"/>
              </a:solidFill>
            </a:endParaRPr>
          </a:p>
          <a:p>
            <a:pPr lvl="1"/>
            <a:r>
              <a:rPr lang="en-AU" dirty="0"/>
              <a:t>About 300 digits long</a:t>
            </a:r>
          </a:p>
          <a:p>
            <a:pPr lvl="1"/>
            <a:r>
              <a:rPr lang="en-AU" dirty="0"/>
              <a:t>She multiplies them together to get </a:t>
            </a:r>
            <a:r>
              <a:rPr lang="en-AU" dirty="0">
                <a:solidFill>
                  <a:schemeClr val="accent1"/>
                </a:solidFill>
              </a:rPr>
              <a:t>N=</a:t>
            </a:r>
            <a:r>
              <a:rPr lang="en-AU" dirty="0" err="1">
                <a:solidFill>
                  <a:schemeClr val="accent1"/>
                </a:solidFill>
              </a:rPr>
              <a:t>pq</a:t>
            </a:r>
            <a:endParaRPr lang="en-AU" dirty="0">
              <a:solidFill>
                <a:schemeClr val="accent1"/>
              </a:solidFill>
            </a:endParaRPr>
          </a:p>
          <a:p>
            <a:pPr lvl="1"/>
            <a:r>
              <a:rPr lang="en-AU" dirty="0"/>
              <a:t>She generates the public key </a:t>
            </a:r>
            <a:r>
              <a:rPr lang="en-AU" dirty="0">
                <a:solidFill>
                  <a:schemeClr val="accent1"/>
                </a:solidFill>
              </a:rPr>
              <a:t>e</a:t>
            </a:r>
            <a:r>
              <a:rPr lang="en-AU" dirty="0"/>
              <a:t> (almost any </a:t>
            </a:r>
            <a:r>
              <a:rPr lang="en-AU" dirty="0">
                <a:solidFill>
                  <a:schemeClr val="accent1"/>
                </a:solidFill>
              </a:rPr>
              <a:t>e</a:t>
            </a:r>
            <a:r>
              <a:rPr lang="en-AU" dirty="0"/>
              <a:t> will do)</a:t>
            </a:r>
          </a:p>
          <a:p>
            <a:pPr lvl="1"/>
            <a:r>
              <a:rPr lang="en-AU" dirty="0"/>
              <a:t>She publicises </a:t>
            </a:r>
            <a:r>
              <a:rPr lang="en-AU" dirty="0">
                <a:solidFill>
                  <a:schemeClr val="accent1"/>
                </a:solidFill>
              </a:rPr>
              <a:t>(N, e)</a:t>
            </a:r>
            <a:r>
              <a:rPr lang="en-AU" dirty="0"/>
              <a:t>.  This is her full public key.</a:t>
            </a:r>
          </a:p>
          <a:p>
            <a:r>
              <a:rPr lang="en-AU" dirty="0"/>
              <a:t>To encrypt message </a:t>
            </a:r>
            <a:r>
              <a:rPr lang="en-AU" dirty="0">
                <a:solidFill>
                  <a:schemeClr val="accent1"/>
                </a:solidFill>
              </a:rPr>
              <a:t>m</a:t>
            </a:r>
            <a:r>
              <a:rPr lang="en-AU" dirty="0"/>
              <a:t>, compute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m</a:t>
            </a:r>
            <a:r>
              <a:rPr lang="en-AU" baseline="30000" dirty="0">
                <a:solidFill>
                  <a:schemeClr val="accent1"/>
                </a:solidFill>
              </a:rPr>
              <a:t>e</a:t>
            </a:r>
            <a:r>
              <a:rPr lang="en-AU" dirty="0">
                <a:solidFill>
                  <a:schemeClr val="accent1"/>
                </a:solidFill>
              </a:rPr>
              <a:t> mod N</a:t>
            </a:r>
          </a:p>
          <a:p>
            <a:pPr lvl="1"/>
            <a:r>
              <a:rPr lang="en-AU" dirty="0"/>
              <a:t>(This means take the remainder when </a:t>
            </a:r>
            <a:r>
              <a:rPr lang="en-AU" dirty="0">
                <a:solidFill>
                  <a:schemeClr val="accent1"/>
                </a:solidFill>
              </a:rPr>
              <a:t>m</a:t>
            </a:r>
            <a:r>
              <a:rPr lang="en-AU" baseline="30000" dirty="0">
                <a:solidFill>
                  <a:schemeClr val="accent1"/>
                </a:solidFill>
              </a:rPr>
              <a:t>e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/>
              <a:t>is divided by </a:t>
            </a:r>
            <a:r>
              <a:rPr lang="en-AU" dirty="0">
                <a:solidFill>
                  <a:schemeClr val="accent1"/>
                </a:solidFill>
              </a:rPr>
              <a:t>N</a:t>
            </a:r>
            <a:r>
              <a:rPr lang="en-AU" dirty="0"/>
              <a:t>)</a:t>
            </a:r>
          </a:p>
          <a:p>
            <a:r>
              <a:rPr lang="en-AU" dirty="0"/>
              <a:t>The receiver can decrypt because she knows </a:t>
            </a:r>
            <a:r>
              <a:rPr lang="en-AU" dirty="0">
                <a:solidFill>
                  <a:schemeClr val="accent1"/>
                </a:solidFill>
              </a:rPr>
              <a:t>p </a:t>
            </a:r>
            <a:r>
              <a:rPr lang="en-AU" dirty="0"/>
              <a:t>and </a:t>
            </a:r>
            <a:r>
              <a:rPr lang="en-AU" dirty="0">
                <a:solidFill>
                  <a:schemeClr val="accent1"/>
                </a:solidFill>
              </a:rPr>
              <a:t>q</a:t>
            </a:r>
          </a:p>
          <a:p>
            <a:pPr lvl="1"/>
            <a:r>
              <a:rPr lang="en-AU" dirty="0"/>
              <a:t>Take my word for this for now – it’s not supposed to be obvious</a:t>
            </a:r>
          </a:p>
          <a:p>
            <a:pPr lvl="1"/>
            <a:r>
              <a:rPr lang="en-AU" dirty="0"/>
              <a:t>Nobody else can factorise </a:t>
            </a:r>
            <a:r>
              <a:rPr lang="en-AU" dirty="0">
                <a:solidFill>
                  <a:schemeClr val="accent1"/>
                </a:solidFill>
              </a:rPr>
              <a:t>N</a:t>
            </a:r>
            <a:r>
              <a:rPr lang="en-AU" dirty="0"/>
              <a:t> – the computation takes too long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550</TotalTime>
  <Words>1709</Words>
  <Application>Microsoft Office PowerPoint</Application>
  <PresentationFormat>On-screen Show (4:3)</PresentationFormat>
  <Paragraphs>190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Constantia</vt:lpstr>
      <vt:lpstr>DejaVu Sans</vt:lpstr>
      <vt:lpstr>Wingdings 2</vt:lpstr>
      <vt:lpstr>Flow</vt:lpstr>
      <vt:lpstr>Cryptographic protocols</vt:lpstr>
      <vt:lpstr>Short bio</vt:lpstr>
      <vt:lpstr>What we’ll do in the next 3 lec’s</vt:lpstr>
      <vt:lpstr>Chapter 1: Public Key cryptography</vt:lpstr>
      <vt:lpstr>What’s cryptography?</vt:lpstr>
      <vt:lpstr>Before public-key cryptography</vt:lpstr>
      <vt:lpstr>What’s public-key cryptography?</vt:lpstr>
      <vt:lpstr>Picture of public-key cryptography </vt:lpstr>
      <vt:lpstr>Example: RSA (for the mathematically inclined)</vt:lpstr>
      <vt:lpstr>Example: RSA (for the even more mathematically inclined)</vt:lpstr>
      <vt:lpstr>The Chinese remainder theorem</vt:lpstr>
      <vt:lpstr>PowerPoint Presentation</vt:lpstr>
      <vt:lpstr>What is that good for?</vt:lpstr>
      <vt:lpstr>What else is that good for?</vt:lpstr>
      <vt:lpstr>Python cryptography library</vt:lpstr>
      <vt:lpstr>Python RSA (encryption)</vt:lpstr>
      <vt:lpstr>PowerPoint Presentation</vt:lpstr>
      <vt:lpstr>Chapter 2: Internet voting</vt:lpstr>
      <vt:lpstr>What’s wrong with this picture?</vt:lpstr>
      <vt:lpstr>Answers from the class</vt:lpstr>
      <vt:lpstr>Security Requirements</vt:lpstr>
      <vt:lpstr>Factoring RSA Export keys (FREAK)</vt:lpstr>
      <vt:lpstr>FREAK – intercepting SSL/TLS key establishment</vt:lpstr>
      <vt:lpstr>NSW iVote Internet voting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cryptography</dc:title>
  <dc:creator>Vanessa</dc:creator>
  <cp:lastModifiedBy>Vanessa Teague</cp:lastModifiedBy>
  <cp:revision>85</cp:revision>
  <dcterms:created xsi:type="dcterms:W3CDTF">2011-11-14T23:38:48Z</dcterms:created>
  <dcterms:modified xsi:type="dcterms:W3CDTF">2017-08-17T23:01:26Z</dcterms:modified>
</cp:coreProperties>
</file>