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</p:sldIdLst>
  <p:sldSz cy="5143500" cx="9144000"/>
  <p:notesSz cx="6858000" cy="9144000"/>
  <p:embeddedFontLst>
    <p:embeddedFont>
      <p:font typeface="Playfair Display"/>
      <p:regular r:id="rId56"/>
      <p:bold r:id="rId57"/>
      <p:italic r:id="rId58"/>
      <p:boldItalic r:id="rId59"/>
    </p:embeddedFont>
    <p:embeddedFont>
      <p:font typeface="Lato"/>
      <p:regular r:id="rId60"/>
      <p:bold r:id="rId61"/>
      <p:italic r:id="rId62"/>
      <p:boldItalic r:id="rId6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43E265D-A20C-4E2A-96D4-92A540CA1A3C}">
  <a:tblStyle styleId="{243E265D-A20C-4E2A-96D4-92A540CA1A3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font" Target="fonts/Lato-italic.fntdata"/><Relationship Id="rId61" Type="http://schemas.openxmlformats.org/officeDocument/2006/relationships/font" Target="fonts/Lato-bold.fntdata"/><Relationship Id="rId20" Type="http://schemas.openxmlformats.org/officeDocument/2006/relationships/slide" Target="slides/slide14.xml"/><Relationship Id="rId63" Type="http://schemas.openxmlformats.org/officeDocument/2006/relationships/font" Target="fonts/Lato-boldItalic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60" Type="http://schemas.openxmlformats.org/officeDocument/2006/relationships/font" Target="fonts/Lato-regular.fntdata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font" Target="fonts/PlayfairDisplay-bold.fntdata"/><Relationship Id="rId12" Type="http://schemas.openxmlformats.org/officeDocument/2006/relationships/slide" Target="slides/slide6.xml"/><Relationship Id="rId56" Type="http://schemas.openxmlformats.org/officeDocument/2006/relationships/font" Target="fonts/PlayfairDisplay-regular.fntdata"/><Relationship Id="rId15" Type="http://schemas.openxmlformats.org/officeDocument/2006/relationships/slide" Target="slides/slide9.xml"/><Relationship Id="rId59" Type="http://schemas.openxmlformats.org/officeDocument/2006/relationships/font" Target="fonts/PlayfairDisplay-boldItalic.fntdata"/><Relationship Id="rId14" Type="http://schemas.openxmlformats.org/officeDocument/2006/relationships/slide" Target="slides/slide8.xml"/><Relationship Id="rId58" Type="http://schemas.openxmlformats.org/officeDocument/2006/relationships/font" Target="fonts/PlayfairDisplay-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62fe719762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62fe719762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62fe719762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62fe719762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62fe719762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62fe719762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62fe719762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62fe719762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62fe719762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62fe719762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source: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https://mlarchive.com/machine-learning/the-ultimate-guide-to-naive-bayes/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62fe719762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62fe719762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source: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https://mlarchive.com/machine-learning/the-ultimate-guide-to-naive-bayes/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62fe719762_0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62fe719762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62fe719762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62fe719762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62fe719762_0_2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62fe719762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62fe719762_0_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62fe719762_0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62fe719762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62fe719762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62fe719762_0_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62fe719762_0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studies might explore this more. Are single employees more inclined to quit, or are other factors at play here?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Divorced: ~6% Quit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Single: 26% Quit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62fe719762_0_3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262fe719762_0_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studies might explore this more. Are single employees more inclined to quit, or are other factors at play here?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Divorced: ~6% Quit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Single: 26% Quit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62fe719762_0_3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262fe719762_0_3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studies might explore this more. Are single employees more inclined to quit, or are other factors at play here?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Divorced: ~6% Quit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Single: 26% Quit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62fe719762_0_3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262fe719762_0_3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studies might explore this more. Are single employees more inclined to quit, or are other factors at play here?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Divorced: ~6% Quit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Single: 26% Quit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632879d631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2632879d631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studies might explore this more. Are single employees more inclined to quit, or are other factors at play here?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Divorced: ~6% Quit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Single: 26% Quit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632879d631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2632879d631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studies might explore this more. Are single employees more inclined to quit, or are other factors at play here?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Divorced: ~6% Quit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Single: 26% Quit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2632879d631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2632879d631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studies might explore this more. Are single employees more inclined to quit, or are other factors at play here?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Divorced: ~6% Quit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Single: 26% Quit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2632879d631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2632879d631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studies might explore this more. Are single employees more inclined to quit, or are other factors at play here?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Divorced: ~6% Quit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Single: 26% Quit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2632879d631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2632879d631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studies might explore this more. Are single employees more inclined to quit, or are other factors at play here?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Divorced: ~6% Quit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Single: 26% Quit</a:t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2632879d631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2632879d631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studies might explore this more. Are single employees more inclined to quit, or are other factors at play here?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Divorced: ~6% Quit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Single: 26% Quit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62fe719762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62fe719762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26320d3f6b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26320d3f6b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26320d3f6b6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26320d3f6b6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262fe719762_0_3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262fe719762_0_3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26320d3f6b6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26320d3f6b6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26320d3f6b6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26320d3f6b6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26320d3f6b6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26320d3f6b6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26320d3f6b6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26320d3f6b6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26320d3f6b6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26320d3f6b6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26320d3f6b6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26320d3f6b6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26320d3f6b6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26320d3f6b6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62fe719762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62fe719762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26320d3f6b6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26320d3f6b6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26320d3f6b6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26320d3f6b6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26320d3f6b6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26320d3f6b6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26320d3f6b6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26320d3f6b6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2a381418f7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2a381418f7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2a381418f7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2a381418f7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2a381418f7e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2a381418f7e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2a381418f7e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2a381418f7e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2a381418f7e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2a381418f7e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2a381418f7e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2a381418f7e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62fe719762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62fe719762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62fe719762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62fe719762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62fe719762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62fe719762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a381418f7e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a381418f7e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62fe719762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62fe719762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4.png"/><Relationship Id="rId4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github.com/jlaskow/Attrition-and-Salary-Prediction-with-KNN-and-Multiple-Linear-Regression/blob/main/Predictions/Case2Predictions_Attrition_Laskow(Updated).csv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3.png"/><Relationship Id="rId4" Type="http://schemas.openxmlformats.org/officeDocument/2006/relationships/image" Target="../media/image16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5.png"/><Relationship Id="rId4" Type="http://schemas.openxmlformats.org/officeDocument/2006/relationships/image" Target="../media/image26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8.png"/><Relationship Id="rId4" Type="http://schemas.openxmlformats.org/officeDocument/2006/relationships/image" Target="../media/image21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4.png"/><Relationship Id="rId4" Type="http://schemas.openxmlformats.org/officeDocument/2006/relationships/image" Target="../media/image20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7.png"/><Relationship Id="rId4" Type="http://schemas.openxmlformats.org/officeDocument/2006/relationships/image" Target="../media/image19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5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9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9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7.png"/><Relationship Id="rId4" Type="http://schemas.openxmlformats.org/officeDocument/2006/relationships/hyperlink" Target="https://github.com/jlaskow/Attrition-and-Salary-Prediction-with-KNN-and-Multiple-Linear-Regression/blob/main/Predictions/Case2Predictions_Attrition_Laskow(Updated).csv" TargetMode="Externa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hyperlink" Target="https://886kdw-joel.shinyapps.io/Employee_Demographics/" TargetMode="External"/><Relationship Id="rId4" Type="http://schemas.openxmlformats.org/officeDocument/2006/relationships/image" Target="../media/image28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hyperlink" Target="mailto:joellaskow@gmail.com" TargetMode="External"/><Relationship Id="rId4" Type="http://schemas.openxmlformats.org/officeDocument/2006/relationships/hyperlink" Target="https://github.com/jlaskow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Employee Demographics: FritoLay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Joel Laskow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311700" y="865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Used</a:t>
            </a:r>
            <a:endParaRPr/>
          </a:p>
        </p:txBody>
      </p:sp>
      <p:sp>
        <p:nvSpPr>
          <p:cNvPr id="119" name="Google Shape;119;p22"/>
          <p:cNvSpPr txBox="1"/>
          <p:nvPr>
            <p:ph idx="1" type="body"/>
          </p:nvPr>
        </p:nvSpPr>
        <p:spPr>
          <a:xfrm>
            <a:off x="219425" y="1228675"/>
            <a:ext cx="1443300" cy="30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600"/>
              <a:t>Reference Dataset</a:t>
            </a:r>
            <a:endParaRPr b="1" i="1" sz="1600"/>
          </a:p>
        </p:txBody>
      </p:sp>
      <p:sp>
        <p:nvSpPr>
          <p:cNvPr id="120" name="Google Shape;120;p22"/>
          <p:cNvSpPr txBox="1"/>
          <p:nvPr>
            <p:ph idx="1" type="body"/>
          </p:nvPr>
        </p:nvSpPr>
        <p:spPr>
          <a:xfrm>
            <a:off x="45425" y="2400975"/>
            <a:ext cx="1597500" cy="162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600">
                <a:solidFill>
                  <a:srgbClr val="434343"/>
                </a:solidFill>
              </a:rPr>
              <a:t>Attrition Unknown Dataset</a:t>
            </a:r>
            <a:endParaRPr b="1" i="1" sz="16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 u="sng">
              <a:solidFill>
                <a:srgbClr val="434343"/>
              </a:solidFill>
            </a:endParaRPr>
          </a:p>
        </p:txBody>
      </p:sp>
      <p:sp>
        <p:nvSpPr>
          <p:cNvPr id="121" name="Google Shape;121;p22"/>
          <p:cNvSpPr txBox="1"/>
          <p:nvPr>
            <p:ph idx="1" type="body"/>
          </p:nvPr>
        </p:nvSpPr>
        <p:spPr>
          <a:xfrm>
            <a:off x="-9175" y="4029375"/>
            <a:ext cx="1804500" cy="13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rgbClr val="000000"/>
                </a:solidFill>
              </a:rPr>
              <a:t>Monthly Income Unknown  Dataset</a:t>
            </a:r>
            <a:endParaRPr b="1" i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u="sng"/>
          </a:p>
        </p:txBody>
      </p:sp>
      <p:graphicFrame>
        <p:nvGraphicFramePr>
          <p:cNvPr id="122" name="Google Shape;122;p22"/>
          <p:cNvGraphicFramePr/>
          <p:nvPr/>
        </p:nvGraphicFramePr>
        <p:xfrm>
          <a:off x="1714500" y="1304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{243E265D-A20C-4E2A-96D4-92A540CA1A3C}</a:tableStyleId>
              </a:tblPr>
              <a:tblGrid>
                <a:gridCol w="1804500"/>
              </a:tblGrid>
              <a:tr h="1096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870 Employees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493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</a:rPr>
                        <a:t>300 Employees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31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300 Employees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idx="1" type="body"/>
          </p:nvPr>
        </p:nvSpPr>
        <p:spPr>
          <a:xfrm>
            <a:off x="524225" y="923875"/>
            <a:ext cx="1443300" cy="30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600"/>
              <a:t>Reference Dataset</a:t>
            </a:r>
            <a:endParaRPr b="1" i="1" sz="1600"/>
          </a:p>
        </p:txBody>
      </p:sp>
      <p:sp>
        <p:nvSpPr>
          <p:cNvPr id="128" name="Google Shape;128;p23"/>
          <p:cNvSpPr txBox="1"/>
          <p:nvPr>
            <p:ph idx="1" type="body"/>
          </p:nvPr>
        </p:nvSpPr>
        <p:spPr>
          <a:xfrm>
            <a:off x="350225" y="2096175"/>
            <a:ext cx="1597500" cy="162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600">
                <a:solidFill>
                  <a:srgbClr val="434343"/>
                </a:solidFill>
              </a:rPr>
              <a:t>Attrition Unknown Dataset</a:t>
            </a:r>
            <a:endParaRPr b="1" i="1" sz="16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 u="sng">
              <a:solidFill>
                <a:srgbClr val="434343"/>
              </a:solidFill>
            </a:endParaRPr>
          </a:p>
        </p:txBody>
      </p:sp>
      <p:sp>
        <p:nvSpPr>
          <p:cNvPr id="129" name="Google Shape;129;p23"/>
          <p:cNvSpPr txBox="1"/>
          <p:nvPr>
            <p:ph idx="1" type="body"/>
          </p:nvPr>
        </p:nvSpPr>
        <p:spPr>
          <a:xfrm>
            <a:off x="295625" y="3724575"/>
            <a:ext cx="1804500" cy="13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rgbClr val="000000"/>
                </a:solidFill>
              </a:rPr>
              <a:t>Monthly Income Unknown  Dataset</a:t>
            </a:r>
            <a:endParaRPr b="1" i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u="sng"/>
          </a:p>
        </p:txBody>
      </p:sp>
      <p:pic>
        <p:nvPicPr>
          <p:cNvPr id="130" name="Google Shape;13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6875" y="100800"/>
            <a:ext cx="5513399" cy="206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3"/>
          <p:cNvPicPr preferRelativeResize="0"/>
          <p:nvPr/>
        </p:nvPicPr>
        <p:blipFill rotWithShape="1">
          <a:blip r:embed="rId4">
            <a:alphaModFix/>
          </a:blip>
          <a:srcRect b="0" l="1039" r="0" t="0"/>
          <a:stretch/>
        </p:blipFill>
        <p:spPr>
          <a:xfrm>
            <a:off x="2762950" y="2227700"/>
            <a:ext cx="5607324" cy="1293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62950" y="3581550"/>
            <a:ext cx="5607324" cy="135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 txBox="1"/>
          <p:nvPr/>
        </p:nvSpPr>
        <p:spPr>
          <a:xfrm>
            <a:off x="197825" y="140375"/>
            <a:ext cx="3623400" cy="14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Part 1: Predicting Attrition</a:t>
            </a:r>
            <a:endParaRPr b="1" i="1" sz="2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8" name="Google Shape;138;p24"/>
          <p:cNvSpPr txBox="1"/>
          <p:nvPr/>
        </p:nvSpPr>
        <p:spPr>
          <a:xfrm>
            <a:off x="251125" y="1344125"/>
            <a:ext cx="4156500" cy="9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Key Task: Predict which employees are likely to quit and which are not. </a:t>
            </a:r>
            <a:endParaRPr b="1" i="1" sz="21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 txBox="1"/>
          <p:nvPr/>
        </p:nvSpPr>
        <p:spPr>
          <a:xfrm>
            <a:off x="197825" y="140375"/>
            <a:ext cx="3623400" cy="14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Part 1: Predicting Attrition</a:t>
            </a:r>
            <a:endParaRPr b="1" i="1" sz="2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4" name="Google Shape;144;p25"/>
          <p:cNvSpPr txBox="1"/>
          <p:nvPr/>
        </p:nvSpPr>
        <p:spPr>
          <a:xfrm>
            <a:off x="251125" y="1344125"/>
            <a:ext cx="4156500" cy="9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Key Task: Predict which employees are likely to quit and which are not. </a:t>
            </a:r>
            <a:endParaRPr b="1" i="1" sz="21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5" name="Google Shape;145;p25"/>
          <p:cNvSpPr txBox="1"/>
          <p:nvPr/>
        </p:nvSpPr>
        <p:spPr>
          <a:xfrm>
            <a:off x="251125" y="2639525"/>
            <a:ext cx="4156500" cy="9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Method 1:</a:t>
            </a:r>
            <a:endParaRPr b="1" i="1" sz="21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Char char="-"/>
            </a:pPr>
            <a:r>
              <a:rPr b="1" i="1" lang="en" sz="2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KNN Clustering</a:t>
            </a:r>
            <a:endParaRPr b="1" i="1" sz="21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6" name="Google Shape;14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7625" y="2281925"/>
            <a:ext cx="4431575" cy="26990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6"/>
          <p:cNvSpPr txBox="1"/>
          <p:nvPr/>
        </p:nvSpPr>
        <p:spPr>
          <a:xfrm>
            <a:off x="197825" y="140375"/>
            <a:ext cx="3623400" cy="14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Part 1: Predicting Attrition</a:t>
            </a:r>
            <a:endParaRPr b="1" i="1" sz="2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2" name="Google Shape;152;p26"/>
          <p:cNvSpPr txBox="1"/>
          <p:nvPr/>
        </p:nvSpPr>
        <p:spPr>
          <a:xfrm>
            <a:off x="251125" y="1344125"/>
            <a:ext cx="4156500" cy="9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Key Task: Predict which employees are likely to quit and which are not. </a:t>
            </a:r>
            <a:endParaRPr b="1" i="1" sz="21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3" name="Google Shape;153;p26"/>
          <p:cNvSpPr txBox="1"/>
          <p:nvPr/>
        </p:nvSpPr>
        <p:spPr>
          <a:xfrm>
            <a:off x="251125" y="2639525"/>
            <a:ext cx="4156500" cy="9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Method 2:</a:t>
            </a:r>
            <a:endParaRPr b="1" i="1" sz="21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Char char="-"/>
            </a:pPr>
            <a:r>
              <a:rPr b="1" i="1" lang="en" sz="2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Naive Bayes Prediction </a:t>
            </a:r>
            <a:endParaRPr b="1" i="1" sz="21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4" name="Google Shape;15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7625" y="2281925"/>
            <a:ext cx="4431575" cy="269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7"/>
          <p:cNvSpPr txBox="1"/>
          <p:nvPr/>
        </p:nvSpPr>
        <p:spPr>
          <a:xfrm>
            <a:off x="197825" y="140375"/>
            <a:ext cx="3623400" cy="14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Part 1: Predicting Attrition</a:t>
            </a:r>
            <a:endParaRPr b="1" i="1" sz="2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0" name="Google Shape;160;p27"/>
          <p:cNvSpPr txBox="1"/>
          <p:nvPr/>
        </p:nvSpPr>
        <p:spPr>
          <a:xfrm>
            <a:off x="2440500" y="1235250"/>
            <a:ext cx="4263000" cy="10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 u="sng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Analysis Pipeline</a:t>
            </a:r>
            <a:endParaRPr b="1" sz="1800" u="sng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1" name="Google Shape;161;p27"/>
          <p:cNvSpPr/>
          <p:nvPr/>
        </p:nvSpPr>
        <p:spPr>
          <a:xfrm>
            <a:off x="0" y="1711275"/>
            <a:ext cx="9144000" cy="333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2" name="Google Shape;162;p27"/>
          <p:cNvSpPr/>
          <p:nvPr/>
        </p:nvSpPr>
        <p:spPr>
          <a:xfrm>
            <a:off x="812800" y="1711275"/>
            <a:ext cx="2229300" cy="12093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3" name="Google Shape;163;p27"/>
          <p:cNvSpPr txBox="1"/>
          <p:nvPr/>
        </p:nvSpPr>
        <p:spPr>
          <a:xfrm>
            <a:off x="812800" y="1711275"/>
            <a:ext cx="2229300" cy="120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AutoNum type="arabicParenR"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Variable Selection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4" name="Google Shape;164;p27"/>
          <p:cNvSpPr/>
          <p:nvPr/>
        </p:nvSpPr>
        <p:spPr>
          <a:xfrm>
            <a:off x="3457350" y="1711275"/>
            <a:ext cx="2229300" cy="12093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5" name="Google Shape;165;p27"/>
          <p:cNvSpPr txBox="1"/>
          <p:nvPr/>
        </p:nvSpPr>
        <p:spPr>
          <a:xfrm>
            <a:off x="3533200" y="1844425"/>
            <a:ext cx="2127300" cy="9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2) Train Naive Bayes and KNN Models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6" name="Google Shape;166;p27"/>
          <p:cNvSpPr/>
          <p:nvPr/>
        </p:nvSpPr>
        <p:spPr>
          <a:xfrm>
            <a:off x="6101900" y="1711275"/>
            <a:ext cx="2229300" cy="12093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7" name="Google Shape;167;p27"/>
          <p:cNvSpPr txBox="1"/>
          <p:nvPr/>
        </p:nvSpPr>
        <p:spPr>
          <a:xfrm>
            <a:off x="6177750" y="1844425"/>
            <a:ext cx="2127300" cy="9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3</a:t>
            </a: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) Model Selection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8" name="Google Shape;168;p27"/>
          <p:cNvSpPr/>
          <p:nvPr/>
        </p:nvSpPr>
        <p:spPr>
          <a:xfrm>
            <a:off x="6101900" y="3463875"/>
            <a:ext cx="2229300" cy="12093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9" name="Google Shape;169;p27"/>
          <p:cNvSpPr txBox="1"/>
          <p:nvPr/>
        </p:nvSpPr>
        <p:spPr>
          <a:xfrm>
            <a:off x="6177750" y="3597025"/>
            <a:ext cx="2127300" cy="9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4) Predictions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0" name="Google Shape;170;p27"/>
          <p:cNvSpPr/>
          <p:nvPr/>
        </p:nvSpPr>
        <p:spPr>
          <a:xfrm>
            <a:off x="5763175" y="2062075"/>
            <a:ext cx="262200" cy="357000"/>
          </a:xfrm>
          <a:prstGeom prst="rightArrow">
            <a:avLst>
              <a:gd fmla="val 50000" name="adj1"/>
              <a:gd fmla="val 39569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1" name="Google Shape;171;p27"/>
          <p:cNvSpPr/>
          <p:nvPr/>
        </p:nvSpPr>
        <p:spPr>
          <a:xfrm>
            <a:off x="3156550" y="2052675"/>
            <a:ext cx="262200" cy="357000"/>
          </a:xfrm>
          <a:prstGeom prst="rightArrow">
            <a:avLst>
              <a:gd fmla="val 50000" name="adj1"/>
              <a:gd fmla="val 39569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2" name="Google Shape;172;p27"/>
          <p:cNvSpPr/>
          <p:nvPr/>
        </p:nvSpPr>
        <p:spPr>
          <a:xfrm rot="5400000">
            <a:off x="7118950" y="3043275"/>
            <a:ext cx="262200" cy="357000"/>
          </a:xfrm>
          <a:prstGeom prst="rightArrow">
            <a:avLst>
              <a:gd fmla="val 50000" name="adj1"/>
              <a:gd fmla="val 39569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8"/>
          <p:cNvSpPr txBox="1"/>
          <p:nvPr>
            <p:ph type="title"/>
          </p:nvPr>
        </p:nvSpPr>
        <p:spPr>
          <a:xfrm>
            <a:off x="311700" y="865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Variable Selection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178" name="Google Shape;17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100" y="831650"/>
            <a:ext cx="2581275" cy="380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85375" y="831650"/>
            <a:ext cx="2695575" cy="2676525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8"/>
          <p:cNvSpPr txBox="1"/>
          <p:nvPr/>
        </p:nvSpPr>
        <p:spPr>
          <a:xfrm>
            <a:off x="6251100" y="831650"/>
            <a:ext cx="2581200" cy="17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36 Variables Total!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1" name="Google Shape;181;p28"/>
          <p:cNvSpPr txBox="1"/>
          <p:nvPr/>
        </p:nvSpPr>
        <p:spPr>
          <a:xfrm>
            <a:off x="6129600" y="1380125"/>
            <a:ext cx="2824200" cy="129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So which variables are the best to use?</a:t>
            </a:r>
            <a:endParaRPr b="1" i="1" sz="1800">
              <a:solidFill>
                <a:schemeClr val="accent5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2" name="Google Shape;182;p28"/>
          <p:cNvSpPr txBox="1"/>
          <p:nvPr/>
        </p:nvSpPr>
        <p:spPr>
          <a:xfrm>
            <a:off x="4115425" y="3886700"/>
            <a:ext cx="4716900" cy="10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0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4 Models Tested: Full-model KNN, Reduced-Model KNN, </a:t>
            </a:r>
            <a:r>
              <a:rPr b="1" i="1" lang="en" sz="20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Full-Model NaiveBayes, Reduced-Model Naive Bayes</a:t>
            </a:r>
            <a:endParaRPr b="1" i="1" sz="20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9"/>
          <p:cNvSpPr txBox="1"/>
          <p:nvPr>
            <p:ph type="title"/>
          </p:nvPr>
        </p:nvSpPr>
        <p:spPr>
          <a:xfrm>
            <a:off x="311700" y="865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Educational Field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88" name="Google Shape;188;p29"/>
          <p:cNvSpPr txBox="1"/>
          <p:nvPr/>
        </p:nvSpPr>
        <p:spPr>
          <a:xfrm>
            <a:off x="402750" y="4521675"/>
            <a:ext cx="83385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Attrition seems to vary  with educational field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89" name="Google Shape;18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2075" y="819638"/>
            <a:ext cx="5719841" cy="3504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0"/>
          <p:cNvSpPr txBox="1"/>
          <p:nvPr>
            <p:ph type="title"/>
          </p:nvPr>
        </p:nvSpPr>
        <p:spPr>
          <a:xfrm>
            <a:off x="311700" y="865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Job Role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95" name="Google Shape;195;p30"/>
          <p:cNvSpPr txBox="1"/>
          <p:nvPr/>
        </p:nvSpPr>
        <p:spPr>
          <a:xfrm>
            <a:off x="402750" y="4521675"/>
            <a:ext cx="83385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Attrition proportions fluctuate with Job Role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96" name="Google Shape;19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5363" y="819638"/>
            <a:ext cx="5673269" cy="3504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1"/>
          <p:cNvSpPr txBox="1"/>
          <p:nvPr>
            <p:ph type="title"/>
          </p:nvPr>
        </p:nvSpPr>
        <p:spPr>
          <a:xfrm>
            <a:off x="311700" y="865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Job Role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02" name="Google Shape;202;p31"/>
          <p:cNvSpPr txBox="1"/>
          <p:nvPr/>
        </p:nvSpPr>
        <p:spPr>
          <a:xfrm>
            <a:off x="402750" y="4521675"/>
            <a:ext cx="83385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Attrition proportions fluctuate with Job Role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03" name="Google Shape;20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5363" y="819638"/>
            <a:ext cx="5673269" cy="35042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4" name="Google Shape;204;p31"/>
          <p:cNvCxnSpPr/>
          <p:nvPr/>
        </p:nvCxnSpPr>
        <p:spPr>
          <a:xfrm rot="10800000">
            <a:off x="6397225" y="2443800"/>
            <a:ext cx="1528200" cy="118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5" name="Google Shape;205;p31"/>
          <p:cNvSpPr txBox="1"/>
          <p:nvPr/>
        </p:nvSpPr>
        <p:spPr>
          <a:xfrm>
            <a:off x="7925425" y="2697050"/>
            <a:ext cx="1134900" cy="10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Sales Reps have a near 50:50 chance of quitting!</a:t>
            </a:r>
            <a:endParaRPr b="1"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Statement of Purpose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purpose of this presentation is to outline the results of our analysis of employee demographic information provided by FritoLay.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2"/>
          <p:cNvSpPr txBox="1"/>
          <p:nvPr>
            <p:ph type="title"/>
          </p:nvPr>
        </p:nvSpPr>
        <p:spPr>
          <a:xfrm>
            <a:off x="311700" y="865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Marital Status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11" name="Google Shape;211;p32"/>
          <p:cNvSpPr txBox="1"/>
          <p:nvPr/>
        </p:nvSpPr>
        <p:spPr>
          <a:xfrm>
            <a:off x="402750" y="4521675"/>
            <a:ext cx="83019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Single employees display higher </a:t>
            </a:r>
            <a:r>
              <a:rPr b="1"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proportion</a:t>
            </a:r>
            <a:r>
              <a:rPr b="1"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of attrition. Divorced employees display lowest proportion</a:t>
            </a:r>
            <a:endParaRPr b="1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12" name="Google Shape;21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0150" y="819638"/>
            <a:ext cx="5403712" cy="350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3"/>
          <p:cNvSpPr txBox="1"/>
          <p:nvPr>
            <p:ph type="title"/>
          </p:nvPr>
        </p:nvSpPr>
        <p:spPr>
          <a:xfrm>
            <a:off x="311700" y="865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Marital Status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18" name="Google Shape;218;p33"/>
          <p:cNvSpPr txBox="1"/>
          <p:nvPr/>
        </p:nvSpPr>
        <p:spPr>
          <a:xfrm>
            <a:off x="402750" y="4521675"/>
            <a:ext cx="83019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Single employees display higher proportion of attrition. Divorced employees display lowest proportion</a:t>
            </a:r>
            <a:endParaRPr b="1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19" name="Google Shape;21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0150" y="819638"/>
            <a:ext cx="5403712" cy="35042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0" name="Google Shape;220;p33"/>
          <p:cNvCxnSpPr/>
          <p:nvPr/>
        </p:nvCxnSpPr>
        <p:spPr>
          <a:xfrm flipH="1">
            <a:off x="6468325" y="3251700"/>
            <a:ext cx="1457100" cy="26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1" name="Google Shape;221;p33"/>
          <p:cNvSpPr txBox="1"/>
          <p:nvPr/>
        </p:nvSpPr>
        <p:spPr>
          <a:xfrm>
            <a:off x="8009100" y="2357700"/>
            <a:ext cx="1134900" cy="10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~26% of Singles Quit</a:t>
            </a:r>
            <a:endParaRPr b="1"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4"/>
          <p:cNvSpPr txBox="1"/>
          <p:nvPr>
            <p:ph type="title"/>
          </p:nvPr>
        </p:nvSpPr>
        <p:spPr>
          <a:xfrm>
            <a:off x="311700" y="865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Marital Status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27" name="Google Shape;227;p34"/>
          <p:cNvSpPr txBox="1"/>
          <p:nvPr/>
        </p:nvSpPr>
        <p:spPr>
          <a:xfrm>
            <a:off x="402750" y="4521675"/>
            <a:ext cx="83019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Single employees display higher proportion of attrition. Divorced employees display lowest proportion</a:t>
            </a:r>
            <a:endParaRPr b="1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28" name="Google Shape;22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0150" y="819638"/>
            <a:ext cx="5403712" cy="35042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9" name="Google Shape;229;p34"/>
          <p:cNvCxnSpPr/>
          <p:nvPr/>
        </p:nvCxnSpPr>
        <p:spPr>
          <a:xfrm>
            <a:off x="1127625" y="1875375"/>
            <a:ext cx="2594700" cy="170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0" name="Google Shape;230;p34"/>
          <p:cNvSpPr txBox="1"/>
          <p:nvPr/>
        </p:nvSpPr>
        <p:spPr>
          <a:xfrm>
            <a:off x="207675" y="1144375"/>
            <a:ext cx="1134900" cy="10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~</a:t>
            </a:r>
            <a:r>
              <a:rPr b="1"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14</a:t>
            </a:r>
            <a:r>
              <a:rPr b="1"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% of Married Quit</a:t>
            </a:r>
            <a:endParaRPr b="1"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5"/>
          <p:cNvSpPr txBox="1"/>
          <p:nvPr>
            <p:ph type="title"/>
          </p:nvPr>
        </p:nvSpPr>
        <p:spPr>
          <a:xfrm>
            <a:off x="311700" y="865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Marital Status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36" name="Google Shape;236;p35"/>
          <p:cNvSpPr txBox="1"/>
          <p:nvPr/>
        </p:nvSpPr>
        <p:spPr>
          <a:xfrm>
            <a:off x="402750" y="4521675"/>
            <a:ext cx="83019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Single employees display higher proportion of attrition. Divorced employees display lowest proportion</a:t>
            </a:r>
            <a:endParaRPr b="1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37" name="Google Shape;23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0150" y="819638"/>
            <a:ext cx="5403712" cy="35042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8" name="Google Shape;238;p35"/>
          <p:cNvCxnSpPr/>
          <p:nvPr/>
        </p:nvCxnSpPr>
        <p:spPr>
          <a:xfrm>
            <a:off x="1386750" y="3598000"/>
            <a:ext cx="963600" cy="15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9" name="Google Shape;239;p35"/>
          <p:cNvSpPr txBox="1"/>
          <p:nvPr/>
        </p:nvSpPr>
        <p:spPr>
          <a:xfrm>
            <a:off x="251850" y="3049375"/>
            <a:ext cx="1134900" cy="10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~6% of Divorced Quit</a:t>
            </a:r>
            <a:endParaRPr b="1"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6"/>
          <p:cNvSpPr txBox="1"/>
          <p:nvPr>
            <p:ph type="title"/>
          </p:nvPr>
        </p:nvSpPr>
        <p:spPr>
          <a:xfrm>
            <a:off x="311700" y="865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Full Model KNN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245" name="Google Shape;24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9452" y="1311025"/>
            <a:ext cx="4600625" cy="314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8450" y="712650"/>
            <a:ext cx="4134652" cy="282843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47" name="Google Shape;247;p36"/>
          <p:cNvGraphicFramePr/>
          <p:nvPr/>
        </p:nvGraphicFramePr>
        <p:xfrm>
          <a:off x="995125" y="3748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{243E265D-A20C-4E2A-96D4-92A540CA1A3C}</a:tableStyleId>
              </a:tblPr>
              <a:tblGrid>
                <a:gridCol w="1251250"/>
                <a:gridCol w="12512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Avg Acc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0.8391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Avg Spec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0.3571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Avg Sens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0.99315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7"/>
          <p:cNvSpPr txBox="1"/>
          <p:nvPr>
            <p:ph type="title"/>
          </p:nvPr>
        </p:nvSpPr>
        <p:spPr>
          <a:xfrm>
            <a:off x="311700" y="865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Reduced</a:t>
            </a:r>
            <a:r>
              <a:rPr lang="en">
                <a:solidFill>
                  <a:schemeClr val="dk2"/>
                </a:solidFill>
              </a:rPr>
              <a:t> Model KNN</a:t>
            </a:r>
            <a:endParaRPr>
              <a:solidFill>
                <a:schemeClr val="dk2"/>
              </a:solidFill>
            </a:endParaRPr>
          </a:p>
        </p:txBody>
      </p:sp>
      <p:graphicFrame>
        <p:nvGraphicFramePr>
          <p:cNvPr id="253" name="Google Shape;253;p37"/>
          <p:cNvGraphicFramePr/>
          <p:nvPr/>
        </p:nvGraphicFramePr>
        <p:xfrm>
          <a:off x="995125" y="3748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{243E265D-A20C-4E2A-96D4-92A540CA1A3C}</a:tableStyleId>
              </a:tblPr>
              <a:tblGrid>
                <a:gridCol w="1251250"/>
                <a:gridCol w="12512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Avg Acc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0.8402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Avg Spec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0.0500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Avg Sens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0.9918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254" name="Google Shape;25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2425" y="1326100"/>
            <a:ext cx="5341576" cy="3214340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37"/>
          <p:cNvSpPr txBox="1"/>
          <p:nvPr/>
        </p:nvSpPr>
        <p:spPr>
          <a:xfrm>
            <a:off x="901225" y="758575"/>
            <a:ext cx="77160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Attrition ~ EducationField + Department + Gender + JobRole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56" name="Google Shape;256;p37"/>
          <p:cNvPicPr preferRelativeResize="0"/>
          <p:nvPr/>
        </p:nvPicPr>
        <p:blipFill rotWithShape="1">
          <a:blip r:embed="rId4">
            <a:alphaModFix/>
          </a:blip>
          <a:srcRect b="0" l="0" r="39157" t="0"/>
          <a:stretch/>
        </p:blipFill>
        <p:spPr>
          <a:xfrm>
            <a:off x="1170450" y="1406275"/>
            <a:ext cx="2014551" cy="218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8"/>
          <p:cNvSpPr txBox="1"/>
          <p:nvPr>
            <p:ph type="title"/>
          </p:nvPr>
        </p:nvSpPr>
        <p:spPr>
          <a:xfrm>
            <a:off x="311700" y="865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Naive Bayes Models</a:t>
            </a:r>
            <a:endParaRPr>
              <a:solidFill>
                <a:schemeClr val="dk2"/>
              </a:solidFill>
            </a:endParaRPr>
          </a:p>
        </p:txBody>
      </p:sp>
      <p:graphicFrame>
        <p:nvGraphicFramePr>
          <p:cNvPr id="262" name="Google Shape;262;p38"/>
          <p:cNvGraphicFramePr/>
          <p:nvPr/>
        </p:nvGraphicFramePr>
        <p:xfrm>
          <a:off x="952500" y="712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{243E265D-A20C-4E2A-96D4-92A540CA1A3C}</a:tableStyleId>
              </a:tblPr>
              <a:tblGrid>
                <a:gridCol w="2413000"/>
                <a:gridCol w="2413000"/>
                <a:gridCol w="2413000"/>
              </a:tblGrid>
              <a:tr h="893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Full Model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Reduced Model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893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Average Accuracy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0.8391379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0.8254598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893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Average Specificity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0.5515502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0.120365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893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Average Sensitivity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0.8958887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0.9643062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9"/>
          <p:cNvSpPr txBox="1"/>
          <p:nvPr>
            <p:ph type="title"/>
          </p:nvPr>
        </p:nvSpPr>
        <p:spPr>
          <a:xfrm>
            <a:off x="311700" y="865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Naive Bayes Models</a:t>
            </a:r>
            <a:endParaRPr>
              <a:solidFill>
                <a:schemeClr val="dk2"/>
              </a:solidFill>
            </a:endParaRPr>
          </a:p>
        </p:txBody>
      </p:sp>
      <p:graphicFrame>
        <p:nvGraphicFramePr>
          <p:cNvPr id="268" name="Google Shape;268;p39"/>
          <p:cNvGraphicFramePr/>
          <p:nvPr/>
        </p:nvGraphicFramePr>
        <p:xfrm>
          <a:off x="952500" y="712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{243E265D-A20C-4E2A-96D4-92A540CA1A3C}</a:tableStyleId>
              </a:tblPr>
              <a:tblGrid>
                <a:gridCol w="2413000"/>
                <a:gridCol w="2413000"/>
                <a:gridCol w="2413000"/>
              </a:tblGrid>
              <a:tr h="893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Full Model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Reduced Model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893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Average Accuracy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0.8391379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0.8254598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893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Average Specificity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0.5515502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0.120365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893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Average Sensitivity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0.8958887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0.9643062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0"/>
          <p:cNvSpPr txBox="1"/>
          <p:nvPr>
            <p:ph type="title"/>
          </p:nvPr>
        </p:nvSpPr>
        <p:spPr>
          <a:xfrm>
            <a:off x="311700" y="865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dk2"/>
                </a:solidFill>
              </a:rPr>
              <a:t>Full Model Naive Bayes Predictions</a:t>
            </a:r>
            <a:endParaRPr u="sng">
              <a:solidFill>
                <a:schemeClr val="dk2"/>
              </a:solidFill>
            </a:endParaRPr>
          </a:p>
        </p:txBody>
      </p:sp>
      <p:graphicFrame>
        <p:nvGraphicFramePr>
          <p:cNvPr id="274" name="Google Shape;274;p40"/>
          <p:cNvGraphicFramePr/>
          <p:nvPr/>
        </p:nvGraphicFramePr>
        <p:xfrm>
          <a:off x="952500" y="957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{243E265D-A20C-4E2A-96D4-92A540CA1A3C}</a:tableStyleId>
              </a:tblPr>
              <a:tblGrid>
                <a:gridCol w="3619500"/>
                <a:gridCol w="3619500"/>
              </a:tblGrid>
              <a:tr h="1012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700"/>
                        <a:t>Likely to Quit</a:t>
                      </a:r>
                      <a:endParaRPr sz="27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700"/>
                        <a:t>Not Likely to Quit</a:t>
                      </a:r>
                      <a:endParaRPr sz="2700"/>
                    </a:p>
                  </a:txBody>
                  <a:tcPr marT="91425" marB="91425" marR="91425" marL="91425" anchor="ctr"/>
                </a:tc>
              </a:tr>
              <a:tr h="1012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/>
                        <a:t>47</a:t>
                      </a:r>
                      <a:endParaRPr sz="2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/>
                        <a:t>253</a:t>
                      </a:r>
                      <a:endParaRPr sz="2800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1"/>
          <p:cNvSpPr txBox="1"/>
          <p:nvPr>
            <p:ph type="title"/>
          </p:nvPr>
        </p:nvSpPr>
        <p:spPr>
          <a:xfrm>
            <a:off x="311700" y="865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dk2"/>
                </a:solidFill>
              </a:rPr>
              <a:t>Full Model Naive Bayes Predictions</a:t>
            </a:r>
            <a:endParaRPr u="sng">
              <a:solidFill>
                <a:schemeClr val="dk2"/>
              </a:solidFill>
            </a:endParaRPr>
          </a:p>
        </p:txBody>
      </p:sp>
      <p:graphicFrame>
        <p:nvGraphicFramePr>
          <p:cNvPr id="280" name="Google Shape;280;p41"/>
          <p:cNvGraphicFramePr/>
          <p:nvPr/>
        </p:nvGraphicFramePr>
        <p:xfrm>
          <a:off x="952500" y="957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{243E265D-A20C-4E2A-96D4-92A540CA1A3C}</a:tableStyleId>
              </a:tblPr>
              <a:tblGrid>
                <a:gridCol w="3619500"/>
                <a:gridCol w="3619500"/>
              </a:tblGrid>
              <a:tr h="1012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700"/>
                        <a:t>Likely to Quit</a:t>
                      </a:r>
                      <a:endParaRPr sz="27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700"/>
                        <a:t>Not Likely to Quit</a:t>
                      </a:r>
                      <a:endParaRPr sz="2700"/>
                    </a:p>
                  </a:txBody>
                  <a:tcPr marT="91425" marB="91425" marR="91425" marL="91425" anchor="ctr"/>
                </a:tc>
              </a:tr>
              <a:tr h="1012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/>
                        <a:t>47</a:t>
                      </a:r>
                      <a:endParaRPr sz="2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/>
                        <a:t>253</a:t>
                      </a:r>
                      <a:endParaRPr sz="2800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281" name="Google Shape;281;p41"/>
          <p:cNvSpPr txBox="1"/>
          <p:nvPr/>
        </p:nvSpPr>
        <p:spPr>
          <a:xfrm>
            <a:off x="2464200" y="3080150"/>
            <a:ext cx="4215600" cy="139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~ 16% Attrition Predicted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Full document on </a:t>
            </a:r>
            <a:r>
              <a:rPr lang="en" sz="18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Github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Statement of Purpose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purpose of this presentation is to outline the results of our analysis of employee demographic information provided by FritoLay.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Sections: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2"/>
          <p:cNvSpPr txBox="1"/>
          <p:nvPr/>
        </p:nvSpPr>
        <p:spPr>
          <a:xfrm>
            <a:off x="197825" y="140375"/>
            <a:ext cx="4812000" cy="14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Part 2: Predicting Monthly Income</a:t>
            </a:r>
            <a:endParaRPr b="1" i="1" sz="2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7" name="Google Shape;287;p42"/>
          <p:cNvSpPr txBox="1"/>
          <p:nvPr/>
        </p:nvSpPr>
        <p:spPr>
          <a:xfrm>
            <a:off x="251125" y="1344125"/>
            <a:ext cx="4156500" cy="9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Key Task: Predict the monthly income of employees in our No_Salary dataset</a:t>
            </a:r>
            <a:endParaRPr b="1" i="1" sz="21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8" name="Google Shape;288;p42"/>
          <p:cNvSpPr txBox="1"/>
          <p:nvPr/>
        </p:nvSpPr>
        <p:spPr>
          <a:xfrm>
            <a:off x="251125" y="2639525"/>
            <a:ext cx="4156500" cy="9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Method:</a:t>
            </a:r>
            <a:endParaRPr b="1" i="1" sz="21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Char char="-"/>
            </a:pPr>
            <a:r>
              <a:rPr b="1" i="1" lang="en" sz="2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Regression</a:t>
            </a:r>
            <a:endParaRPr b="1" i="1" sz="21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3"/>
          <p:cNvSpPr txBox="1"/>
          <p:nvPr/>
        </p:nvSpPr>
        <p:spPr>
          <a:xfrm>
            <a:off x="197825" y="140375"/>
            <a:ext cx="4812000" cy="14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Part 2: Predicting Monthly Income</a:t>
            </a:r>
            <a:endParaRPr b="1" i="1" sz="2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4" name="Google Shape;294;p43"/>
          <p:cNvSpPr txBox="1"/>
          <p:nvPr/>
        </p:nvSpPr>
        <p:spPr>
          <a:xfrm>
            <a:off x="2440500" y="1235250"/>
            <a:ext cx="4263000" cy="10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 u="sng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Analysis Pipeline</a:t>
            </a:r>
            <a:endParaRPr b="1" sz="1800" u="sng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5" name="Google Shape;295;p43"/>
          <p:cNvSpPr/>
          <p:nvPr/>
        </p:nvSpPr>
        <p:spPr>
          <a:xfrm>
            <a:off x="0" y="1711275"/>
            <a:ext cx="9144000" cy="333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6" name="Google Shape;296;p43"/>
          <p:cNvSpPr/>
          <p:nvPr/>
        </p:nvSpPr>
        <p:spPr>
          <a:xfrm>
            <a:off x="812800" y="1711275"/>
            <a:ext cx="2229300" cy="12093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7" name="Google Shape;297;p43"/>
          <p:cNvSpPr txBox="1"/>
          <p:nvPr/>
        </p:nvSpPr>
        <p:spPr>
          <a:xfrm>
            <a:off x="812800" y="1711275"/>
            <a:ext cx="2229300" cy="120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AutoNum type="arabicParenR"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Variable Selection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8" name="Google Shape;298;p43"/>
          <p:cNvSpPr/>
          <p:nvPr/>
        </p:nvSpPr>
        <p:spPr>
          <a:xfrm>
            <a:off x="3457350" y="1711275"/>
            <a:ext cx="2229300" cy="12093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9" name="Google Shape;299;p43"/>
          <p:cNvSpPr txBox="1"/>
          <p:nvPr/>
        </p:nvSpPr>
        <p:spPr>
          <a:xfrm>
            <a:off x="3533200" y="1844425"/>
            <a:ext cx="2127300" cy="9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2) Model Construction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0" name="Google Shape;300;p43"/>
          <p:cNvSpPr/>
          <p:nvPr/>
        </p:nvSpPr>
        <p:spPr>
          <a:xfrm>
            <a:off x="6101900" y="1711275"/>
            <a:ext cx="2229300" cy="12093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1" name="Google Shape;301;p43"/>
          <p:cNvSpPr txBox="1"/>
          <p:nvPr/>
        </p:nvSpPr>
        <p:spPr>
          <a:xfrm>
            <a:off x="6177750" y="1844425"/>
            <a:ext cx="2127300" cy="9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3) Model Evaluation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2" name="Google Shape;302;p43"/>
          <p:cNvSpPr/>
          <p:nvPr/>
        </p:nvSpPr>
        <p:spPr>
          <a:xfrm>
            <a:off x="6101900" y="3463875"/>
            <a:ext cx="2229300" cy="12093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3" name="Google Shape;303;p43"/>
          <p:cNvSpPr txBox="1"/>
          <p:nvPr/>
        </p:nvSpPr>
        <p:spPr>
          <a:xfrm>
            <a:off x="6177750" y="3597025"/>
            <a:ext cx="2127300" cy="9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4) Predictions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4" name="Google Shape;304;p43"/>
          <p:cNvSpPr/>
          <p:nvPr/>
        </p:nvSpPr>
        <p:spPr>
          <a:xfrm>
            <a:off x="5763175" y="2062075"/>
            <a:ext cx="262200" cy="357000"/>
          </a:xfrm>
          <a:prstGeom prst="rightArrow">
            <a:avLst>
              <a:gd fmla="val 50000" name="adj1"/>
              <a:gd fmla="val 39569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5" name="Google Shape;305;p43"/>
          <p:cNvSpPr/>
          <p:nvPr/>
        </p:nvSpPr>
        <p:spPr>
          <a:xfrm>
            <a:off x="3156550" y="2052675"/>
            <a:ext cx="262200" cy="357000"/>
          </a:xfrm>
          <a:prstGeom prst="rightArrow">
            <a:avLst>
              <a:gd fmla="val 50000" name="adj1"/>
              <a:gd fmla="val 39569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6" name="Google Shape;306;p43"/>
          <p:cNvSpPr/>
          <p:nvPr/>
        </p:nvSpPr>
        <p:spPr>
          <a:xfrm rot="5400000">
            <a:off x="7118950" y="3043275"/>
            <a:ext cx="262200" cy="357000"/>
          </a:xfrm>
          <a:prstGeom prst="rightArrow">
            <a:avLst>
              <a:gd fmla="val 50000" name="adj1"/>
              <a:gd fmla="val 39569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1" name="Google Shape;311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0273" y="-12"/>
            <a:ext cx="5443725" cy="3286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00275" y="3336523"/>
            <a:ext cx="5443726" cy="1671252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44"/>
          <p:cNvSpPr txBox="1"/>
          <p:nvPr/>
        </p:nvSpPr>
        <p:spPr>
          <a:xfrm>
            <a:off x="299325" y="1019925"/>
            <a:ext cx="3082500" cy="12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Variable 1:</a:t>
            </a:r>
            <a:endParaRPr b="1" i="1" sz="2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Years of Education</a:t>
            </a:r>
            <a:endParaRPr b="1" i="1" sz="2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4" name="Google Shape;314;p44"/>
          <p:cNvSpPr txBox="1"/>
          <p:nvPr/>
        </p:nvSpPr>
        <p:spPr>
          <a:xfrm>
            <a:off x="299325" y="3548750"/>
            <a:ext cx="3082500" cy="12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Sufficient evidence to suggest median income is NOT equivalent for each education group</a:t>
            </a:r>
            <a:endParaRPr b="1" i="1" sz="2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5"/>
          <p:cNvSpPr txBox="1"/>
          <p:nvPr/>
        </p:nvSpPr>
        <p:spPr>
          <a:xfrm>
            <a:off x="299325" y="1019925"/>
            <a:ext cx="3082500" cy="12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Variable 2:</a:t>
            </a:r>
            <a:endParaRPr b="1" i="1" sz="2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Job Level</a:t>
            </a:r>
            <a:endParaRPr b="1" i="1" sz="2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0" name="Google Shape;320;p45"/>
          <p:cNvSpPr txBox="1"/>
          <p:nvPr/>
        </p:nvSpPr>
        <p:spPr>
          <a:xfrm>
            <a:off x="299325" y="3270975"/>
            <a:ext cx="3082500" cy="12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Considerable evidence suggesting  monthly income changes with job level</a:t>
            </a:r>
            <a:endParaRPr b="1" i="1" sz="2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21" name="Google Shape;321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2426" y="0"/>
            <a:ext cx="5443725" cy="3270968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82425" y="3580601"/>
            <a:ext cx="5443726" cy="11830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6"/>
          <p:cNvSpPr txBox="1"/>
          <p:nvPr/>
        </p:nvSpPr>
        <p:spPr>
          <a:xfrm>
            <a:off x="299325" y="1019925"/>
            <a:ext cx="3082500" cy="12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Variable 3:</a:t>
            </a:r>
            <a:endParaRPr b="1" i="1" sz="2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Gender</a:t>
            </a:r>
            <a:endParaRPr b="1" i="1" sz="2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8" name="Google Shape;328;p46"/>
          <p:cNvSpPr txBox="1"/>
          <p:nvPr/>
        </p:nvSpPr>
        <p:spPr>
          <a:xfrm>
            <a:off x="299325" y="3270975"/>
            <a:ext cx="3082500" cy="12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Some</a:t>
            </a:r>
            <a:r>
              <a:rPr b="1" i="1" lang="en" sz="2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evidence suggesting  median monthly income is not equal across Gender</a:t>
            </a:r>
            <a:endParaRPr b="1" i="1" sz="2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29" name="Google Shape;329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4063" y="3459699"/>
            <a:ext cx="5723937" cy="124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74075" y="0"/>
            <a:ext cx="5357954" cy="3154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7"/>
          <p:cNvSpPr txBox="1"/>
          <p:nvPr/>
        </p:nvSpPr>
        <p:spPr>
          <a:xfrm>
            <a:off x="299325" y="1019925"/>
            <a:ext cx="3082500" cy="12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Variable 4:</a:t>
            </a:r>
            <a:endParaRPr b="1" i="1" sz="2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Job Role</a:t>
            </a:r>
            <a:endParaRPr b="1" i="1" sz="2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6" name="Google Shape;336;p47"/>
          <p:cNvSpPr txBox="1"/>
          <p:nvPr/>
        </p:nvSpPr>
        <p:spPr>
          <a:xfrm>
            <a:off x="299325" y="3548750"/>
            <a:ext cx="3082500" cy="12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Considerable evidence income changes with Job Role</a:t>
            </a:r>
            <a:endParaRPr b="1" i="1" sz="2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37" name="Google Shape;337;p47"/>
          <p:cNvPicPr preferRelativeResize="0"/>
          <p:nvPr/>
        </p:nvPicPr>
        <p:blipFill rotWithShape="1">
          <a:blip r:embed="rId3">
            <a:alphaModFix/>
          </a:blip>
          <a:srcRect b="0" l="0" r="4297" t="0"/>
          <a:stretch/>
        </p:blipFill>
        <p:spPr>
          <a:xfrm>
            <a:off x="3444325" y="0"/>
            <a:ext cx="5699676" cy="3548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" name="Google Shape;338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44325" y="3718326"/>
            <a:ext cx="5699675" cy="1329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48"/>
          <p:cNvSpPr txBox="1"/>
          <p:nvPr/>
        </p:nvSpPr>
        <p:spPr>
          <a:xfrm>
            <a:off x="299325" y="1019925"/>
            <a:ext cx="3082500" cy="12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Variable 5:</a:t>
            </a:r>
            <a:endParaRPr b="1" i="1" sz="2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Department</a:t>
            </a:r>
            <a:endParaRPr b="1" i="1" sz="2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44" name="Google Shape;344;p48"/>
          <p:cNvSpPr txBox="1"/>
          <p:nvPr/>
        </p:nvSpPr>
        <p:spPr>
          <a:xfrm>
            <a:off x="299325" y="3548750"/>
            <a:ext cx="3082500" cy="12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Strong</a:t>
            </a:r>
            <a:r>
              <a:rPr b="1" i="1" lang="en" sz="2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evidence that income changes with Department</a:t>
            </a:r>
            <a:endParaRPr b="1" i="1" sz="2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45" name="Google Shape;345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4313" y="135225"/>
            <a:ext cx="5412651" cy="3413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Google Shape;346;p48"/>
          <p:cNvPicPr preferRelativeResize="0"/>
          <p:nvPr/>
        </p:nvPicPr>
        <p:blipFill rotWithShape="1">
          <a:blip r:embed="rId4">
            <a:alphaModFix/>
          </a:blip>
          <a:srcRect b="0" l="2649" r="-2649" t="0"/>
          <a:stretch/>
        </p:blipFill>
        <p:spPr>
          <a:xfrm>
            <a:off x="3444318" y="3769774"/>
            <a:ext cx="5887056" cy="102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49"/>
          <p:cNvSpPr txBox="1"/>
          <p:nvPr/>
        </p:nvSpPr>
        <p:spPr>
          <a:xfrm>
            <a:off x="299325" y="1019925"/>
            <a:ext cx="3082500" cy="12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Variable 6:</a:t>
            </a:r>
            <a:endParaRPr b="1" i="1" sz="2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Education Field</a:t>
            </a:r>
            <a:endParaRPr b="1" i="1" sz="2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52" name="Google Shape;352;p49"/>
          <p:cNvSpPr txBox="1"/>
          <p:nvPr/>
        </p:nvSpPr>
        <p:spPr>
          <a:xfrm>
            <a:off x="299325" y="3548750"/>
            <a:ext cx="3082500" cy="12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Strong</a:t>
            </a:r>
            <a:r>
              <a:rPr b="1" i="1" lang="en" sz="2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evidence income changes with Education Field</a:t>
            </a:r>
            <a:endParaRPr b="1" i="1" sz="2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53" name="Google Shape;353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4084" y="3573175"/>
            <a:ext cx="5679915" cy="124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" name="Google Shape;354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34225" y="9138"/>
            <a:ext cx="5358597" cy="32683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50"/>
          <p:cNvSpPr txBox="1"/>
          <p:nvPr/>
        </p:nvSpPr>
        <p:spPr>
          <a:xfrm>
            <a:off x="299325" y="1019925"/>
            <a:ext cx="3082500" cy="12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Variable 7:</a:t>
            </a:r>
            <a:endParaRPr b="1" i="1" sz="2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Age</a:t>
            </a:r>
            <a:endParaRPr b="1" i="1" sz="2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0" name="Google Shape;360;p50"/>
          <p:cNvSpPr txBox="1"/>
          <p:nvPr/>
        </p:nvSpPr>
        <p:spPr>
          <a:xfrm>
            <a:off x="212725" y="2266725"/>
            <a:ext cx="3082500" cy="12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Positive correlation between Age and log(MonthlyIncome)</a:t>
            </a:r>
            <a:endParaRPr b="1" i="1" sz="2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61" name="Google Shape;361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1825" y="706575"/>
            <a:ext cx="5457375" cy="33827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51"/>
          <p:cNvSpPr txBox="1"/>
          <p:nvPr/>
        </p:nvSpPr>
        <p:spPr>
          <a:xfrm>
            <a:off x="91500" y="692725"/>
            <a:ext cx="3082500" cy="12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300" u="sng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Reduced  Model Diagnostics</a:t>
            </a:r>
            <a:endParaRPr b="1" i="1" sz="2300" u="sng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300" u="sng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EducationField</a:t>
            </a:r>
            <a:endParaRPr b="1" i="1" sz="2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Education</a:t>
            </a:r>
            <a:endParaRPr b="1" i="1" sz="2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Gender</a:t>
            </a:r>
            <a:endParaRPr b="1" i="1" sz="2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Age</a:t>
            </a:r>
            <a:endParaRPr b="1" i="1" sz="2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JobLevel</a:t>
            </a:r>
            <a:endParaRPr b="1" i="1" sz="2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JobRole</a:t>
            </a:r>
            <a:endParaRPr b="1" i="1" sz="2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Department</a:t>
            </a:r>
            <a:endParaRPr b="1" i="1" sz="2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Statement of Purpose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purpose of this presentation is to outline the results of our analysis of employee demographic information provided by FritoLay.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Sections: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Part 1: </a:t>
            </a:r>
            <a:r>
              <a:rPr lang="en"/>
              <a:t>Attrition Prediction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52"/>
          <p:cNvSpPr txBox="1"/>
          <p:nvPr/>
        </p:nvSpPr>
        <p:spPr>
          <a:xfrm>
            <a:off x="91500" y="692725"/>
            <a:ext cx="3082500" cy="12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300" u="sng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Reduced</a:t>
            </a:r>
            <a:r>
              <a:rPr b="1" i="1" lang="en" sz="2300" u="sng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Model Diagnostics</a:t>
            </a:r>
            <a:endParaRPr b="1" i="1" sz="2300" u="sng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300" u="sng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EducationField</a:t>
            </a:r>
            <a:endParaRPr b="1" i="1" sz="2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Education</a:t>
            </a:r>
            <a:endParaRPr b="1" i="1" sz="2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Gender</a:t>
            </a:r>
            <a:endParaRPr b="1" i="1" sz="2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Age</a:t>
            </a:r>
            <a:endParaRPr b="1" i="1" sz="2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JobLevel</a:t>
            </a:r>
            <a:endParaRPr b="1" i="1" sz="2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JobRole</a:t>
            </a:r>
            <a:endParaRPr b="1" i="1" sz="2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Department</a:t>
            </a:r>
            <a:endParaRPr b="1" i="1" sz="2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72" name="Google Shape;372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4000" y="1234650"/>
            <a:ext cx="6353175" cy="895350"/>
          </a:xfrm>
          <a:prstGeom prst="rect">
            <a:avLst/>
          </a:prstGeom>
          <a:noFill/>
          <a:ln>
            <a:noFill/>
          </a:ln>
        </p:spPr>
      </p:pic>
      <p:sp>
        <p:nvSpPr>
          <p:cNvPr id="373" name="Google Shape;373;p52"/>
          <p:cNvSpPr txBox="1"/>
          <p:nvPr/>
        </p:nvSpPr>
        <p:spPr>
          <a:xfrm>
            <a:off x="4809338" y="875850"/>
            <a:ext cx="3082500" cy="3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K-Fold Cross Validation</a:t>
            </a:r>
            <a:endParaRPr b="1"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74" name="Google Shape;374;p52"/>
          <p:cNvSpPr/>
          <p:nvPr/>
        </p:nvSpPr>
        <p:spPr>
          <a:xfrm>
            <a:off x="6186925" y="1516750"/>
            <a:ext cx="2805600" cy="277200"/>
          </a:xfrm>
          <a:prstGeom prst="rect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53"/>
          <p:cNvSpPr txBox="1"/>
          <p:nvPr/>
        </p:nvSpPr>
        <p:spPr>
          <a:xfrm>
            <a:off x="91500" y="692725"/>
            <a:ext cx="3082500" cy="12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300" u="sng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Reduced</a:t>
            </a:r>
            <a:r>
              <a:rPr b="1" i="1" lang="en" sz="2300" u="sng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Model Diagnostics</a:t>
            </a:r>
            <a:endParaRPr b="1" i="1" sz="2300" u="sng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300" u="sng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EducationField</a:t>
            </a:r>
            <a:endParaRPr b="1" i="1" sz="2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Education</a:t>
            </a:r>
            <a:endParaRPr b="1" i="1" sz="2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Gender</a:t>
            </a:r>
            <a:endParaRPr b="1" i="1" sz="2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Age</a:t>
            </a:r>
            <a:endParaRPr b="1" i="1" sz="2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JobLevel</a:t>
            </a:r>
            <a:endParaRPr b="1" i="1" sz="2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JobRole</a:t>
            </a:r>
            <a:endParaRPr b="1" i="1" sz="2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Department</a:t>
            </a:r>
            <a:endParaRPr b="1" i="1" sz="2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80" name="Google Shape;380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4000" y="1234650"/>
            <a:ext cx="6353175" cy="895350"/>
          </a:xfrm>
          <a:prstGeom prst="rect">
            <a:avLst/>
          </a:prstGeom>
          <a:noFill/>
          <a:ln>
            <a:noFill/>
          </a:ln>
        </p:spPr>
      </p:pic>
      <p:sp>
        <p:nvSpPr>
          <p:cNvPr id="381" name="Google Shape;381;p53"/>
          <p:cNvSpPr txBox="1"/>
          <p:nvPr/>
        </p:nvSpPr>
        <p:spPr>
          <a:xfrm>
            <a:off x="4809338" y="875850"/>
            <a:ext cx="3082500" cy="3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K-Fold Cross Validation</a:t>
            </a:r>
            <a:endParaRPr b="1"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2" name="Google Shape;382;p53"/>
          <p:cNvSpPr/>
          <p:nvPr/>
        </p:nvSpPr>
        <p:spPr>
          <a:xfrm>
            <a:off x="3291325" y="1364350"/>
            <a:ext cx="2805600" cy="277200"/>
          </a:xfrm>
          <a:prstGeom prst="rect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383" name="Google Shape;383;p53"/>
          <p:cNvGraphicFramePr/>
          <p:nvPr/>
        </p:nvGraphicFramePr>
        <p:xfrm>
          <a:off x="4660113" y="2625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{243E265D-A20C-4E2A-96D4-92A540CA1A3C}</a:tableStyleId>
              </a:tblPr>
              <a:tblGrid>
                <a:gridCol w="1117150"/>
                <a:gridCol w="2263800"/>
              </a:tblGrid>
              <a:tr h="692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Calculated MSPE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1144827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31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Calculated RMSE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1068.742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8" name="Google Shape;388;p54"/>
          <p:cNvGraphicFramePr/>
          <p:nvPr/>
        </p:nvGraphicFramePr>
        <p:xfrm>
          <a:off x="573038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{243E265D-A20C-4E2A-96D4-92A540CA1A3C}</a:tableStyleId>
              </a:tblPr>
              <a:tblGrid>
                <a:gridCol w="1117150"/>
                <a:gridCol w="2263800"/>
              </a:tblGrid>
              <a:tr h="692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Calculated MSPE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1144827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31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Calculated RMSE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1068.742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89" name="Google Shape;389;p54"/>
          <p:cNvGraphicFramePr/>
          <p:nvPr/>
        </p:nvGraphicFramePr>
        <p:xfrm>
          <a:off x="4571988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{243E265D-A20C-4E2A-96D4-92A540CA1A3C}</a:tableStyleId>
              </a:tblPr>
              <a:tblGrid>
                <a:gridCol w="1117150"/>
                <a:gridCol w="2263800"/>
              </a:tblGrid>
              <a:tr h="692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Calculated MSPE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1218214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31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Calculated RMSE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1102.52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90" name="Google Shape;390;p54"/>
          <p:cNvSpPr txBox="1"/>
          <p:nvPr/>
        </p:nvSpPr>
        <p:spPr>
          <a:xfrm>
            <a:off x="4571975" y="1168975"/>
            <a:ext cx="3381000" cy="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Full Model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(Every Explanatory Variable)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91" name="Google Shape;391;p54"/>
          <p:cNvSpPr txBox="1"/>
          <p:nvPr/>
        </p:nvSpPr>
        <p:spPr>
          <a:xfrm>
            <a:off x="1354375" y="1272875"/>
            <a:ext cx="1818300" cy="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Reduced Model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92" name="Google Shape;392;p54"/>
          <p:cNvSpPr txBox="1"/>
          <p:nvPr/>
        </p:nvSpPr>
        <p:spPr>
          <a:xfrm>
            <a:off x="2412100" y="3646900"/>
            <a:ext cx="4260300" cy="12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Difference in MSPE of  ~ 73000!</a:t>
            </a:r>
            <a:endParaRPr b="1" sz="21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These results suggest our reduced model has less error!</a:t>
            </a:r>
            <a:endParaRPr b="1" sz="21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55"/>
          <p:cNvSpPr txBox="1"/>
          <p:nvPr/>
        </p:nvSpPr>
        <p:spPr>
          <a:xfrm>
            <a:off x="3030750" y="215650"/>
            <a:ext cx="3082500" cy="12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Reduced Model Predictions</a:t>
            </a:r>
            <a:endParaRPr b="1" i="1" sz="2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98" name="Google Shape;398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2200" y="1246800"/>
            <a:ext cx="5117201" cy="2081250"/>
          </a:xfrm>
          <a:prstGeom prst="rect">
            <a:avLst/>
          </a:prstGeom>
          <a:noFill/>
          <a:ln>
            <a:noFill/>
          </a:ln>
        </p:spPr>
      </p:pic>
      <p:sp>
        <p:nvSpPr>
          <p:cNvPr id="399" name="Google Shape;399;p55"/>
          <p:cNvSpPr txBox="1"/>
          <p:nvPr/>
        </p:nvSpPr>
        <p:spPr>
          <a:xfrm>
            <a:off x="3223550" y="3616600"/>
            <a:ext cx="3394500" cy="9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Full file available on </a:t>
            </a:r>
            <a:r>
              <a:rPr lang="en" sz="18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4"/>
              </a:rPr>
              <a:t>Github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56"/>
          <p:cNvSpPr txBox="1"/>
          <p:nvPr/>
        </p:nvSpPr>
        <p:spPr>
          <a:xfrm>
            <a:off x="1090825" y="143400"/>
            <a:ext cx="6533700" cy="16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Employee Demographic Application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https://886kdw-joel.shinyapps.io/Employee_Demographics/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05" name="Google Shape;405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939600"/>
            <a:ext cx="8839200" cy="3033486"/>
          </a:xfrm>
          <a:prstGeom prst="rect">
            <a:avLst/>
          </a:prstGeom>
          <a:noFill/>
          <a:ln>
            <a:noFill/>
          </a:ln>
        </p:spPr>
      </p:pic>
      <p:sp>
        <p:nvSpPr>
          <p:cNvPr id="406" name="Google Shape;406;p56"/>
          <p:cNvSpPr txBox="1"/>
          <p:nvPr/>
        </p:nvSpPr>
        <p:spPr>
          <a:xfrm>
            <a:off x="730525" y="4153475"/>
            <a:ext cx="6983100" cy="8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Future Endeavors:</a:t>
            </a:r>
            <a:endParaRPr b="1" sz="15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Lato"/>
              <a:buChar char="-"/>
            </a:pPr>
            <a:r>
              <a:rPr b="1" lang="en" sz="1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Additional Variable Selection               - Realtime Variable-Based Prediction</a:t>
            </a:r>
            <a:endParaRPr b="1" sz="15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Lato"/>
              <a:buChar char="-"/>
            </a:pPr>
            <a:r>
              <a:rPr b="1" lang="en" sz="1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Salary Prediction</a:t>
            </a:r>
            <a:endParaRPr b="1" sz="15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57"/>
          <p:cNvSpPr txBox="1"/>
          <p:nvPr/>
        </p:nvSpPr>
        <p:spPr>
          <a:xfrm>
            <a:off x="3103500" y="88575"/>
            <a:ext cx="2937000" cy="14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Conclusions</a:t>
            </a:r>
            <a:endParaRPr b="1" sz="3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58"/>
          <p:cNvSpPr txBox="1"/>
          <p:nvPr/>
        </p:nvSpPr>
        <p:spPr>
          <a:xfrm>
            <a:off x="3103500" y="88575"/>
            <a:ext cx="2937000" cy="14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Conclusions</a:t>
            </a:r>
            <a:endParaRPr b="1" sz="3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17" name="Google Shape;417;p58"/>
          <p:cNvSpPr txBox="1"/>
          <p:nvPr/>
        </p:nvSpPr>
        <p:spPr>
          <a:xfrm>
            <a:off x="226750" y="993450"/>
            <a:ext cx="3429000" cy="28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 u="sng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Key Takeaways</a:t>
            </a:r>
            <a:endParaRPr b="1" sz="1800" u="sng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 u="sng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-"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Naive Bayes</a:t>
            </a: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model has potential to predict employee attrition within our workforce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59"/>
          <p:cNvSpPr txBox="1"/>
          <p:nvPr/>
        </p:nvSpPr>
        <p:spPr>
          <a:xfrm>
            <a:off x="3103500" y="88575"/>
            <a:ext cx="2937000" cy="14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Conclusions</a:t>
            </a:r>
            <a:endParaRPr b="1" sz="3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23" name="Google Shape;423;p59"/>
          <p:cNvSpPr txBox="1"/>
          <p:nvPr/>
        </p:nvSpPr>
        <p:spPr>
          <a:xfrm>
            <a:off x="226750" y="993450"/>
            <a:ext cx="3429000" cy="28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 u="sng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Key Takeaways</a:t>
            </a:r>
            <a:endParaRPr b="1" sz="1800" u="sng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 u="sng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-"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Naive Bayes model has potential to predict employee attrition within our workforce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-"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Regression modeling enables salary prediction (Possible applications with determining equitable pay of future employees)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60"/>
          <p:cNvSpPr txBox="1"/>
          <p:nvPr/>
        </p:nvSpPr>
        <p:spPr>
          <a:xfrm>
            <a:off x="3103500" y="88575"/>
            <a:ext cx="2937000" cy="14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Conclusions</a:t>
            </a:r>
            <a:endParaRPr b="1" sz="3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29" name="Google Shape;429;p60"/>
          <p:cNvSpPr txBox="1"/>
          <p:nvPr/>
        </p:nvSpPr>
        <p:spPr>
          <a:xfrm>
            <a:off x="226750" y="993450"/>
            <a:ext cx="3429000" cy="28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 u="sng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Key Takeaways</a:t>
            </a:r>
            <a:endParaRPr b="1" sz="1800" u="sng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 u="sng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-"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Naive Bayes model has potential to predict employee attrition within our workforce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-"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Regression modeling enables salary prediction (Possible applications with determining equitable pay of future employees)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30" name="Google Shape;430;p60"/>
          <p:cNvSpPr txBox="1"/>
          <p:nvPr/>
        </p:nvSpPr>
        <p:spPr>
          <a:xfrm>
            <a:off x="5300400" y="993450"/>
            <a:ext cx="3429000" cy="28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 u="sng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Future Projects</a:t>
            </a:r>
            <a:endParaRPr b="1" sz="1800" u="sng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 u="sng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-"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Refining models to improve reliability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-"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Increasing applet functionality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61"/>
          <p:cNvSpPr txBox="1"/>
          <p:nvPr/>
        </p:nvSpPr>
        <p:spPr>
          <a:xfrm>
            <a:off x="3103500" y="1127250"/>
            <a:ext cx="29370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Thank you!</a:t>
            </a:r>
            <a:endParaRPr b="1" sz="3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36" name="Google Shape;436;p61"/>
          <p:cNvSpPr txBox="1"/>
          <p:nvPr/>
        </p:nvSpPr>
        <p:spPr>
          <a:xfrm>
            <a:off x="3115900" y="2914325"/>
            <a:ext cx="2937000" cy="18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Email: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joellaskow@gmail.com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Personal Links: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4"/>
              </a:rPr>
              <a:t>https://github.com/jlaskow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Statement of Purpose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purpose of this presentation is to outline the results of our analysis of employee demographic information provided by FritoLay.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Sections: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Part 1: </a:t>
            </a:r>
            <a:r>
              <a:rPr lang="en"/>
              <a:t>Attrition Prediction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Part 2: </a:t>
            </a:r>
            <a:r>
              <a:rPr lang="en"/>
              <a:t>MonthlyIncome (Salary) Prediction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Statement of Purpose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purpose of this presentation is to outline the results of our analysis of employee demographic information provided by FritoLay.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Sections: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Part 1: </a:t>
            </a:r>
            <a:r>
              <a:rPr lang="en"/>
              <a:t>Attrition Prediction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Part 2: MonthlyIncome (Salary) Prediction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Part 3: Future Projects and Conclusions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865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Used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-9175" y="4029375"/>
            <a:ext cx="1804500" cy="13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>
                <a:solidFill>
                  <a:srgbClr val="FFFFFF"/>
                </a:solidFill>
                <a:highlight>
                  <a:srgbClr val="FFFFFF"/>
                </a:highlight>
              </a:rPr>
              <a:t> </a:t>
            </a:r>
            <a:endParaRPr u="sng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865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Used</a:t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219425" y="1228675"/>
            <a:ext cx="1443300" cy="30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600"/>
              <a:t>Reference Dataset</a:t>
            </a:r>
            <a:endParaRPr b="1" i="1" sz="1600"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45425" y="2400975"/>
            <a:ext cx="1597500" cy="162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 u="sng">
                <a:solidFill>
                  <a:srgbClr val="000000"/>
                </a:solidFill>
              </a:rPr>
              <a:t> </a:t>
            </a:r>
            <a:endParaRPr sz="1600" u="sng">
              <a:solidFill>
                <a:srgbClr val="000000"/>
              </a:solidFill>
            </a:endParaRPr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-9175" y="4029375"/>
            <a:ext cx="1804500" cy="13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>
                <a:solidFill>
                  <a:srgbClr val="FFFFFF"/>
                </a:solidFill>
                <a:highlight>
                  <a:srgbClr val="FFFFFF"/>
                </a:highlight>
              </a:rPr>
              <a:t> </a:t>
            </a:r>
            <a:endParaRPr u="sng"/>
          </a:p>
        </p:txBody>
      </p:sp>
      <p:graphicFrame>
        <p:nvGraphicFramePr>
          <p:cNvPr id="105" name="Google Shape;105;p20"/>
          <p:cNvGraphicFramePr/>
          <p:nvPr/>
        </p:nvGraphicFramePr>
        <p:xfrm>
          <a:off x="1714500" y="1304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{243E265D-A20C-4E2A-96D4-92A540CA1A3C}</a:tableStyleId>
              </a:tblPr>
              <a:tblGrid>
                <a:gridCol w="1804500"/>
              </a:tblGrid>
              <a:tr h="1096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870 Employees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493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31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 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865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Used</a:t>
            </a:r>
            <a:endParaRPr/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219425" y="1228675"/>
            <a:ext cx="1443300" cy="30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600"/>
              <a:t>Reference Dataset</a:t>
            </a:r>
            <a:endParaRPr b="1" i="1" sz="1600"/>
          </a:p>
        </p:txBody>
      </p:sp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45425" y="2400975"/>
            <a:ext cx="1597500" cy="162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600">
                <a:solidFill>
                  <a:srgbClr val="434343"/>
                </a:solidFill>
              </a:rPr>
              <a:t>Attrition Unknown Dataset</a:t>
            </a:r>
            <a:endParaRPr b="1" i="1" sz="16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 u="sng">
              <a:solidFill>
                <a:srgbClr val="434343"/>
              </a:solidFill>
            </a:endParaRPr>
          </a:p>
        </p:txBody>
      </p:sp>
      <p:graphicFrame>
        <p:nvGraphicFramePr>
          <p:cNvPr id="113" name="Google Shape;113;p21"/>
          <p:cNvGraphicFramePr/>
          <p:nvPr/>
        </p:nvGraphicFramePr>
        <p:xfrm>
          <a:off x="1714500" y="1304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{243E265D-A20C-4E2A-96D4-92A540CA1A3C}</a:tableStyleId>
              </a:tblPr>
              <a:tblGrid>
                <a:gridCol w="1804500"/>
              </a:tblGrid>
              <a:tr h="1096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870 Employees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493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</a:rPr>
                        <a:t>300 Employees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31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