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6"/>
  </p:notesMasterIdLst>
  <p:sldIdLst>
    <p:sldId id="256" r:id="rId2"/>
    <p:sldId id="258" r:id="rId3"/>
    <p:sldId id="260" r:id="rId4"/>
    <p:sldId id="261" r:id="rId5"/>
    <p:sldId id="262" r:id="rId6"/>
    <p:sldId id="263" r:id="rId7"/>
    <p:sldId id="264" r:id="rId8"/>
    <p:sldId id="265" r:id="rId9"/>
    <p:sldId id="266" r:id="rId10"/>
    <p:sldId id="301"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90" r:id="rId31"/>
    <p:sldId id="288" r:id="rId32"/>
    <p:sldId id="289" r:id="rId33"/>
    <p:sldId id="287" r:id="rId34"/>
    <p:sldId id="302" r:id="rId35"/>
    <p:sldId id="291" r:id="rId36"/>
    <p:sldId id="292" r:id="rId37"/>
    <p:sldId id="293" r:id="rId38"/>
    <p:sldId id="294" r:id="rId39"/>
    <p:sldId id="295" r:id="rId40"/>
    <p:sldId id="296" r:id="rId41"/>
    <p:sldId id="298" r:id="rId42"/>
    <p:sldId id="297" r:id="rId43"/>
    <p:sldId id="299" r:id="rId44"/>
    <p:sldId id="300"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9315" autoAdjust="0"/>
  </p:normalViewPr>
  <p:slideViewPr>
    <p:cSldViewPr snapToGrid="0">
      <p:cViewPr varScale="1">
        <p:scale>
          <a:sx n="103" d="100"/>
          <a:sy n="103" d="100"/>
        </p:scale>
        <p:origin x="85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020A02-C9DD-40BD-A324-BA60B25320B3}" type="datetimeFigureOut">
              <a:rPr lang="pt-BR" smtClean="0"/>
              <a:t>14/08/2021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50186C-1B6A-4E9D-BEDC-29F158167F43}" type="slidenum">
              <a:rPr lang="pt-BR" smtClean="0"/>
              <a:t>‹nº›</a:t>
            </a:fld>
            <a:endParaRPr lang="pt-BR"/>
          </a:p>
        </p:txBody>
      </p:sp>
    </p:spTree>
    <p:extLst>
      <p:ext uri="{BB962C8B-B14F-4D97-AF65-F5344CB8AC3E}">
        <p14:creationId xmlns:p14="http://schemas.microsoft.com/office/powerpoint/2010/main" val="398109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1</a:t>
            </a:fld>
            <a:endParaRPr lang="pt-BR"/>
          </a:p>
        </p:txBody>
      </p:sp>
    </p:spTree>
    <p:extLst>
      <p:ext uri="{BB962C8B-B14F-4D97-AF65-F5344CB8AC3E}">
        <p14:creationId xmlns:p14="http://schemas.microsoft.com/office/powerpoint/2010/main" val="3100480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11</a:t>
            </a:fld>
            <a:endParaRPr lang="pt-BR"/>
          </a:p>
        </p:txBody>
      </p:sp>
    </p:spTree>
    <p:extLst>
      <p:ext uri="{BB962C8B-B14F-4D97-AF65-F5344CB8AC3E}">
        <p14:creationId xmlns:p14="http://schemas.microsoft.com/office/powerpoint/2010/main" val="3952501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12</a:t>
            </a:fld>
            <a:endParaRPr lang="pt-BR"/>
          </a:p>
        </p:txBody>
      </p:sp>
    </p:spTree>
    <p:extLst>
      <p:ext uri="{BB962C8B-B14F-4D97-AF65-F5344CB8AC3E}">
        <p14:creationId xmlns:p14="http://schemas.microsoft.com/office/powerpoint/2010/main" val="2418516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13</a:t>
            </a:fld>
            <a:endParaRPr lang="pt-BR"/>
          </a:p>
        </p:txBody>
      </p:sp>
    </p:spTree>
    <p:extLst>
      <p:ext uri="{BB962C8B-B14F-4D97-AF65-F5344CB8AC3E}">
        <p14:creationId xmlns:p14="http://schemas.microsoft.com/office/powerpoint/2010/main" val="2554894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14</a:t>
            </a:fld>
            <a:endParaRPr lang="pt-BR"/>
          </a:p>
        </p:txBody>
      </p:sp>
    </p:spTree>
    <p:extLst>
      <p:ext uri="{BB962C8B-B14F-4D97-AF65-F5344CB8AC3E}">
        <p14:creationId xmlns:p14="http://schemas.microsoft.com/office/powerpoint/2010/main" val="2110013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15</a:t>
            </a:fld>
            <a:endParaRPr lang="pt-BR"/>
          </a:p>
        </p:txBody>
      </p:sp>
    </p:spTree>
    <p:extLst>
      <p:ext uri="{BB962C8B-B14F-4D97-AF65-F5344CB8AC3E}">
        <p14:creationId xmlns:p14="http://schemas.microsoft.com/office/powerpoint/2010/main" val="492962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16</a:t>
            </a:fld>
            <a:endParaRPr lang="pt-BR"/>
          </a:p>
        </p:txBody>
      </p:sp>
    </p:spTree>
    <p:extLst>
      <p:ext uri="{BB962C8B-B14F-4D97-AF65-F5344CB8AC3E}">
        <p14:creationId xmlns:p14="http://schemas.microsoft.com/office/powerpoint/2010/main" val="738596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17</a:t>
            </a:fld>
            <a:endParaRPr lang="pt-BR"/>
          </a:p>
        </p:txBody>
      </p:sp>
    </p:spTree>
    <p:extLst>
      <p:ext uri="{BB962C8B-B14F-4D97-AF65-F5344CB8AC3E}">
        <p14:creationId xmlns:p14="http://schemas.microsoft.com/office/powerpoint/2010/main" val="4171253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18</a:t>
            </a:fld>
            <a:endParaRPr lang="pt-BR"/>
          </a:p>
        </p:txBody>
      </p:sp>
    </p:spTree>
    <p:extLst>
      <p:ext uri="{BB962C8B-B14F-4D97-AF65-F5344CB8AC3E}">
        <p14:creationId xmlns:p14="http://schemas.microsoft.com/office/powerpoint/2010/main" val="36294997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19</a:t>
            </a:fld>
            <a:endParaRPr lang="pt-BR"/>
          </a:p>
        </p:txBody>
      </p:sp>
    </p:spTree>
    <p:extLst>
      <p:ext uri="{BB962C8B-B14F-4D97-AF65-F5344CB8AC3E}">
        <p14:creationId xmlns:p14="http://schemas.microsoft.com/office/powerpoint/2010/main" val="21327498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dirty="0"/>
          </a:p>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20</a:t>
            </a:fld>
            <a:endParaRPr lang="pt-BR"/>
          </a:p>
        </p:txBody>
      </p:sp>
    </p:spTree>
    <p:extLst>
      <p:ext uri="{BB962C8B-B14F-4D97-AF65-F5344CB8AC3E}">
        <p14:creationId xmlns:p14="http://schemas.microsoft.com/office/powerpoint/2010/main" val="1940746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3</a:t>
            </a:fld>
            <a:endParaRPr lang="pt-BR"/>
          </a:p>
        </p:txBody>
      </p:sp>
    </p:spTree>
    <p:extLst>
      <p:ext uri="{BB962C8B-B14F-4D97-AF65-F5344CB8AC3E}">
        <p14:creationId xmlns:p14="http://schemas.microsoft.com/office/powerpoint/2010/main" val="27960547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dirty="0"/>
          </a:p>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21</a:t>
            </a:fld>
            <a:endParaRPr lang="pt-BR"/>
          </a:p>
        </p:txBody>
      </p:sp>
    </p:spTree>
    <p:extLst>
      <p:ext uri="{BB962C8B-B14F-4D97-AF65-F5344CB8AC3E}">
        <p14:creationId xmlns:p14="http://schemas.microsoft.com/office/powerpoint/2010/main" val="23788942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dirty="0"/>
          </a:p>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22</a:t>
            </a:fld>
            <a:endParaRPr lang="pt-BR"/>
          </a:p>
        </p:txBody>
      </p:sp>
    </p:spTree>
    <p:extLst>
      <p:ext uri="{BB962C8B-B14F-4D97-AF65-F5344CB8AC3E}">
        <p14:creationId xmlns:p14="http://schemas.microsoft.com/office/powerpoint/2010/main" val="39061798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dirty="0"/>
          </a:p>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23</a:t>
            </a:fld>
            <a:endParaRPr lang="pt-BR"/>
          </a:p>
        </p:txBody>
      </p:sp>
    </p:spTree>
    <p:extLst>
      <p:ext uri="{BB962C8B-B14F-4D97-AF65-F5344CB8AC3E}">
        <p14:creationId xmlns:p14="http://schemas.microsoft.com/office/powerpoint/2010/main" val="22841574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dirty="0"/>
          </a:p>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24</a:t>
            </a:fld>
            <a:endParaRPr lang="pt-BR"/>
          </a:p>
        </p:txBody>
      </p:sp>
    </p:spTree>
    <p:extLst>
      <p:ext uri="{BB962C8B-B14F-4D97-AF65-F5344CB8AC3E}">
        <p14:creationId xmlns:p14="http://schemas.microsoft.com/office/powerpoint/2010/main" val="3382653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dirty="0"/>
          </a:p>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25</a:t>
            </a:fld>
            <a:endParaRPr lang="pt-BR"/>
          </a:p>
        </p:txBody>
      </p:sp>
    </p:spTree>
    <p:extLst>
      <p:ext uri="{BB962C8B-B14F-4D97-AF65-F5344CB8AC3E}">
        <p14:creationId xmlns:p14="http://schemas.microsoft.com/office/powerpoint/2010/main" val="28045960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dirty="0"/>
          </a:p>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26</a:t>
            </a:fld>
            <a:endParaRPr lang="pt-BR"/>
          </a:p>
        </p:txBody>
      </p:sp>
    </p:spTree>
    <p:extLst>
      <p:ext uri="{BB962C8B-B14F-4D97-AF65-F5344CB8AC3E}">
        <p14:creationId xmlns:p14="http://schemas.microsoft.com/office/powerpoint/2010/main" val="7813219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dirty="0"/>
          </a:p>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27</a:t>
            </a:fld>
            <a:endParaRPr lang="pt-BR"/>
          </a:p>
        </p:txBody>
      </p:sp>
    </p:spTree>
    <p:extLst>
      <p:ext uri="{BB962C8B-B14F-4D97-AF65-F5344CB8AC3E}">
        <p14:creationId xmlns:p14="http://schemas.microsoft.com/office/powerpoint/2010/main" val="31209975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dirty="0"/>
          </a:p>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28</a:t>
            </a:fld>
            <a:endParaRPr lang="pt-BR"/>
          </a:p>
        </p:txBody>
      </p:sp>
    </p:spTree>
    <p:extLst>
      <p:ext uri="{BB962C8B-B14F-4D97-AF65-F5344CB8AC3E}">
        <p14:creationId xmlns:p14="http://schemas.microsoft.com/office/powerpoint/2010/main" val="21877115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dirty="0"/>
          </a:p>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29</a:t>
            </a:fld>
            <a:endParaRPr lang="pt-BR"/>
          </a:p>
        </p:txBody>
      </p:sp>
    </p:spTree>
    <p:extLst>
      <p:ext uri="{BB962C8B-B14F-4D97-AF65-F5344CB8AC3E}">
        <p14:creationId xmlns:p14="http://schemas.microsoft.com/office/powerpoint/2010/main" val="23304968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30</a:t>
            </a:fld>
            <a:endParaRPr lang="pt-BR"/>
          </a:p>
        </p:txBody>
      </p:sp>
    </p:spTree>
    <p:extLst>
      <p:ext uri="{BB962C8B-B14F-4D97-AF65-F5344CB8AC3E}">
        <p14:creationId xmlns:p14="http://schemas.microsoft.com/office/powerpoint/2010/main" val="391804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4</a:t>
            </a:fld>
            <a:endParaRPr lang="pt-BR"/>
          </a:p>
        </p:txBody>
      </p:sp>
    </p:spTree>
    <p:extLst>
      <p:ext uri="{BB962C8B-B14F-4D97-AF65-F5344CB8AC3E}">
        <p14:creationId xmlns:p14="http://schemas.microsoft.com/office/powerpoint/2010/main" val="7387458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31</a:t>
            </a:fld>
            <a:endParaRPr lang="pt-BR"/>
          </a:p>
        </p:txBody>
      </p:sp>
    </p:spTree>
    <p:extLst>
      <p:ext uri="{BB962C8B-B14F-4D97-AF65-F5344CB8AC3E}">
        <p14:creationId xmlns:p14="http://schemas.microsoft.com/office/powerpoint/2010/main" val="2809015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32</a:t>
            </a:fld>
            <a:endParaRPr lang="pt-BR"/>
          </a:p>
        </p:txBody>
      </p:sp>
    </p:spTree>
    <p:extLst>
      <p:ext uri="{BB962C8B-B14F-4D97-AF65-F5344CB8AC3E}">
        <p14:creationId xmlns:p14="http://schemas.microsoft.com/office/powerpoint/2010/main" val="13841091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33</a:t>
            </a:fld>
            <a:endParaRPr lang="pt-BR"/>
          </a:p>
        </p:txBody>
      </p:sp>
    </p:spTree>
    <p:extLst>
      <p:ext uri="{BB962C8B-B14F-4D97-AF65-F5344CB8AC3E}">
        <p14:creationId xmlns:p14="http://schemas.microsoft.com/office/powerpoint/2010/main" val="37935052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34</a:t>
            </a:fld>
            <a:endParaRPr lang="pt-BR"/>
          </a:p>
        </p:txBody>
      </p:sp>
    </p:spTree>
    <p:extLst>
      <p:ext uri="{BB962C8B-B14F-4D97-AF65-F5344CB8AC3E}">
        <p14:creationId xmlns:p14="http://schemas.microsoft.com/office/powerpoint/2010/main" val="9594682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35</a:t>
            </a:fld>
            <a:endParaRPr lang="pt-BR"/>
          </a:p>
        </p:txBody>
      </p:sp>
    </p:spTree>
    <p:extLst>
      <p:ext uri="{BB962C8B-B14F-4D97-AF65-F5344CB8AC3E}">
        <p14:creationId xmlns:p14="http://schemas.microsoft.com/office/powerpoint/2010/main" val="33996147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dirty="0"/>
          </a:p>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36</a:t>
            </a:fld>
            <a:endParaRPr lang="pt-BR"/>
          </a:p>
        </p:txBody>
      </p:sp>
    </p:spTree>
    <p:extLst>
      <p:ext uri="{BB962C8B-B14F-4D97-AF65-F5344CB8AC3E}">
        <p14:creationId xmlns:p14="http://schemas.microsoft.com/office/powerpoint/2010/main" val="319162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dirty="0"/>
          </a:p>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37</a:t>
            </a:fld>
            <a:endParaRPr lang="pt-BR"/>
          </a:p>
        </p:txBody>
      </p:sp>
    </p:spTree>
    <p:extLst>
      <p:ext uri="{BB962C8B-B14F-4D97-AF65-F5344CB8AC3E}">
        <p14:creationId xmlns:p14="http://schemas.microsoft.com/office/powerpoint/2010/main" val="32633828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dirty="0"/>
          </a:p>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38</a:t>
            </a:fld>
            <a:endParaRPr lang="pt-BR"/>
          </a:p>
        </p:txBody>
      </p:sp>
    </p:spTree>
    <p:extLst>
      <p:ext uri="{BB962C8B-B14F-4D97-AF65-F5344CB8AC3E}">
        <p14:creationId xmlns:p14="http://schemas.microsoft.com/office/powerpoint/2010/main" val="8643023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dirty="0"/>
          </a:p>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39</a:t>
            </a:fld>
            <a:endParaRPr lang="pt-BR"/>
          </a:p>
        </p:txBody>
      </p:sp>
    </p:spTree>
    <p:extLst>
      <p:ext uri="{BB962C8B-B14F-4D97-AF65-F5344CB8AC3E}">
        <p14:creationId xmlns:p14="http://schemas.microsoft.com/office/powerpoint/2010/main" val="1548962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dirty="0"/>
          </a:p>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40</a:t>
            </a:fld>
            <a:endParaRPr lang="pt-BR"/>
          </a:p>
        </p:txBody>
      </p:sp>
    </p:spTree>
    <p:extLst>
      <p:ext uri="{BB962C8B-B14F-4D97-AF65-F5344CB8AC3E}">
        <p14:creationId xmlns:p14="http://schemas.microsoft.com/office/powerpoint/2010/main" val="4123064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dirty="0"/>
          </a:p>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5</a:t>
            </a:fld>
            <a:endParaRPr lang="pt-BR"/>
          </a:p>
        </p:txBody>
      </p:sp>
    </p:spTree>
    <p:extLst>
      <p:ext uri="{BB962C8B-B14F-4D97-AF65-F5344CB8AC3E}">
        <p14:creationId xmlns:p14="http://schemas.microsoft.com/office/powerpoint/2010/main" val="41310485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dirty="0"/>
          </a:p>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41</a:t>
            </a:fld>
            <a:endParaRPr lang="pt-BR"/>
          </a:p>
        </p:txBody>
      </p:sp>
    </p:spTree>
    <p:extLst>
      <p:ext uri="{BB962C8B-B14F-4D97-AF65-F5344CB8AC3E}">
        <p14:creationId xmlns:p14="http://schemas.microsoft.com/office/powerpoint/2010/main" val="4116567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dirty="0"/>
          </a:p>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42</a:t>
            </a:fld>
            <a:endParaRPr lang="pt-BR"/>
          </a:p>
        </p:txBody>
      </p:sp>
    </p:spTree>
    <p:extLst>
      <p:ext uri="{BB962C8B-B14F-4D97-AF65-F5344CB8AC3E}">
        <p14:creationId xmlns:p14="http://schemas.microsoft.com/office/powerpoint/2010/main" val="19412020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dirty="0"/>
          </a:p>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43</a:t>
            </a:fld>
            <a:endParaRPr lang="pt-BR"/>
          </a:p>
        </p:txBody>
      </p:sp>
    </p:spTree>
    <p:extLst>
      <p:ext uri="{BB962C8B-B14F-4D97-AF65-F5344CB8AC3E}">
        <p14:creationId xmlns:p14="http://schemas.microsoft.com/office/powerpoint/2010/main" val="6418357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dirty="0"/>
          </a:p>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44</a:t>
            </a:fld>
            <a:endParaRPr lang="pt-BR"/>
          </a:p>
        </p:txBody>
      </p:sp>
    </p:spTree>
    <p:extLst>
      <p:ext uri="{BB962C8B-B14F-4D97-AF65-F5344CB8AC3E}">
        <p14:creationId xmlns:p14="http://schemas.microsoft.com/office/powerpoint/2010/main" val="1488864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6</a:t>
            </a:fld>
            <a:endParaRPr lang="pt-BR"/>
          </a:p>
        </p:txBody>
      </p:sp>
    </p:spTree>
    <p:extLst>
      <p:ext uri="{BB962C8B-B14F-4D97-AF65-F5344CB8AC3E}">
        <p14:creationId xmlns:p14="http://schemas.microsoft.com/office/powerpoint/2010/main" val="3349769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7</a:t>
            </a:fld>
            <a:endParaRPr lang="pt-BR"/>
          </a:p>
        </p:txBody>
      </p:sp>
    </p:spTree>
    <p:extLst>
      <p:ext uri="{BB962C8B-B14F-4D97-AF65-F5344CB8AC3E}">
        <p14:creationId xmlns:p14="http://schemas.microsoft.com/office/powerpoint/2010/main" val="1483995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8</a:t>
            </a:fld>
            <a:endParaRPr lang="pt-BR"/>
          </a:p>
        </p:txBody>
      </p:sp>
    </p:spTree>
    <p:extLst>
      <p:ext uri="{BB962C8B-B14F-4D97-AF65-F5344CB8AC3E}">
        <p14:creationId xmlns:p14="http://schemas.microsoft.com/office/powerpoint/2010/main" val="3808659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9</a:t>
            </a:fld>
            <a:endParaRPr lang="pt-BR"/>
          </a:p>
        </p:txBody>
      </p:sp>
    </p:spTree>
    <p:extLst>
      <p:ext uri="{BB962C8B-B14F-4D97-AF65-F5344CB8AC3E}">
        <p14:creationId xmlns:p14="http://schemas.microsoft.com/office/powerpoint/2010/main" val="4155408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10</a:t>
            </a:fld>
            <a:endParaRPr lang="pt-BR"/>
          </a:p>
        </p:txBody>
      </p:sp>
    </p:spTree>
    <p:extLst>
      <p:ext uri="{BB962C8B-B14F-4D97-AF65-F5344CB8AC3E}">
        <p14:creationId xmlns:p14="http://schemas.microsoft.com/office/powerpoint/2010/main" val="16361089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pt-BR"/>
              <a:t>Clique para editar o título Mestre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8/14/2021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46C117F-5CCF-4837-BE5F-2B92066CAFAF}" type="datetimeFigureOut">
              <a:rPr lang="en-US" dirty="0"/>
              <a:t>8/14/2021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84EB90BD-B6CE-46B7-997F-7313B992CCDC}" type="datetimeFigureOut">
              <a:rPr lang="en-US" dirty="0"/>
              <a:t>8/14/2021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pt-BR"/>
              <a:t>Clique para editar o título Mestre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CDB9D11F-B188-461D-B23F-39381795C052}" type="datetimeFigureOut">
              <a:rPr lang="en-US" dirty="0"/>
              <a:t>8/14/2021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52E6D8D9-55A2-4063-B0F3-121F44549695}" type="datetimeFigureOut">
              <a:rPr lang="en-US" dirty="0"/>
              <a:t>8/14/2021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D4B24536-994D-4021-A283-9F449C0DB509}" type="datetimeFigureOut">
              <a:rPr lang="en-US" dirty="0"/>
              <a:t>8/14/2021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3CBBBB78-C96F-47B7-AB17-D852CA960AC9}" type="datetimeFigureOut">
              <a:rPr lang="en-US" dirty="0"/>
              <a:t>8/14/2021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8/14/2021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8/14/2021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8/14/2021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pt-BR"/>
              <a:t>Clique para editar o título Mestre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30578ACC-22D6-47C1-A373-4FD133E34F3C}" type="datetimeFigureOut">
              <a:rPr lang="en-US" dirty="0"/>
              <a:t>8/14/2021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8/14/2021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80322" y="3030008"/>
            <a:ext cx="4698355" cy="290617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594123" y="3030008"/>
            <a:ext cx="4700059" cy="290617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8/14/2021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8/14/2021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8/14/2021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pt-BR"/>
              <a:t>Clique para editar o título Mestre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E331444B-B92B-4E27-8C94-BB93EAF5CB18}" type="datetimeFigureOut">
              <a:rPr lang="en-US" dirty="0"/>
              <a:t>8/14/2021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363EFA5E-FA76-400D-B3DC-F0BA90E6D107}" type="datetimeFigureOut">
              <a:rPr lang="en-US" dirty="0"/>
              <a:t>8/14/2021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8/14/2021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www.treinaweb.com.br/blog/o-que-sao-microsservicos/"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coreos.com/etcd/"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sanux-10.lab.com:8443/"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hyperlink" Target="https://172.27.11.10:8443/"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wnload.docker.com/mac/beta/Docker.dm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download.docker.com/win/beta/InstallDocker.msi"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201556-39E0-4F53-AD60-3555372CCB02}"/>
              </a:ext>
            </a:extLst>
          </p:cNvPr>
          <p:cNvSpPr>
            <a:spLocks noGrp="1"/>
          </p:cNvSpPr>
          <p:nvPr>
            <p:ph type="ctrTitle"/>
          </p:nvPr>
        </p:nvSpPr>
        <p:spPr/>
        <p:txBody>
          <a:bodyPr/>
          <a:lstStyle/>
          <a:p>
            <a:r>
              <a:rPr lang="pt-BR" dirty="0"/>
              <a:t>Introdução Container</a:t>
            </a:r>
          </a:p>
        </p:txBody>
      </p:sp>
      <p:sp>
        <p:nvSpPr>
          <p:cNvPr id="3" name="Subtítulo 2">
            <a:extLst>
              <a:ext uri="{FF2B5EF4-FFF2-40B4-BE49-F238E27FC236}">
                <a16:creationId xmlns:a16="http://schemas.microsoft.com/office/drawing/2014/main" id="{5C9271A6-6D63-4AB4-AE54-B821AF4998B8}"/>
              </a:ext>
            </a:extLst>
          </p:cNvPr>
          <p:cNvSpPr>
            <a:spLocks noGrp="1"/>
          </p:cNvSpPr>
          <p:nvPr>
            <p:ph type="subTitle" idx="1"/>
          </p:nvPr>
        </p:nvSpPr>
        <p:spPr/>
        <p:txBody>
          <a:bodyPr/>
          <a:lstStyle/>
          <a:p>
            <a:r>
              <a:rPr lang="pt-BR" dirty="0"/>
              <a:t>Jorge LASQUINHA</a:t>
            </a:r>
          </a:p>
          <a:p>
            <a:r>
              <a:rPr lang="pt-BR" dirty="0"/>
              <a:t>jorgelasquinha27@gmail.com</a:t>
            </a:r>
          </a:p>
        </p:txBody>
      </p:sp>
    </p:spTree>
    <p:extLst>
      <p:ext uri="{BB962C8B-B14F-4D97-AF65-F5344CB8AC3E}">
        <p14:creationId xmlns:p14="http://schemas.microsoft.com/office/powerpoint/2010/main" val="2669382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Docker</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174032"/>
            <a:ext cx="11150895" cy="4488025"/>
          </a:xfrm>
        </p:spPr>
        <p:txBody>
          <a:bodyPr>
            <a:normAutofit fontScale="70000" lnSpcReduction="20000"/>
          </a:bodyPr>
          <a:lstStyle/>
          <a:p>
            <a:pPr marL="0" indent="0">
              <a:spcBef>
                <a:spcPts val="0"/>
              </a:spcBef>
              <a:buNone/>
            </a:pPr>
            <a:r>
              <a:rPr lang="pt-BR" sz="2900" b="1" dirty="0">
                <a:latin typeface="Calibri" panose="020F0502020204030204" pitchFamily="34" charset="0"/>
                <a:cs typeface="Calibri" panose="020F0502020204030204" pitchFamily="34" charset="0"/>
              </a:rPr>
              <a:t>Enviar a imagem para o Docker Hub</a:t>
            </a:r>
          </a:p>
          <a:p>
            <a:pPr marL="0" indent="0">
              <a:spcBef>
                <a:spcPts val="0"/>
              </a:spcBef>
              <a:buNone/>
            </a:pPr>
            <a:r>
              <a:rPr lang="pt-BR" sz="2900" b="1" dirty="0">
                <a:latin typeface="Calibri" panose="020F0502020204030204" pitchFamily="34" charset="0"/>
                <a:cs typeface="Calibri" panose="020F0502020204030204" pitchFamily="34" charset="0"/>
              </a:rPr>
              <a:t>docker </a:t>
            </a:r>
            <a:r>
              <a:rPr lang="pt-BR" sz="2900" b="1" dirty="0" err="1">
                <a:latin typeface="Calibri" panose="020F0502020204030204" pitchFamily="34" charset="0"/>
                <a:cs typeface="Calibri" panose="020F0502020204030204" pitchFamily="34" charset="0"/>
              </a:rPr>
              <a:t>push</a:t>
            </a:r>
            <a:r>
              <a:rPr lang="pt-BR" sz="2900" b="1" dirty="0">
                <a:latin typeface="Calibri" panose="020F0502020204030204" pitchFamily="34" charset="0"/>
                <a:cs typeface="Calibri" panose="020F0502020204030204" pitchFamily="34" charset="0"/>
              </a:rPr>
              <a:t> jlasquinha/</a:t>
            </a:r>
            <a:r>
              <a:rPr lang="pt-BR" sz="2900" b="1" dirty="0" err="1">
                <a:latin typeface="Calibri" panose="020F0502020204030204" pitchFamily="34" charset="0"/>
                <a:cs typeface="Calibri" panose="020F0502020204030204" pitchFamily="34" charset="0"/>
              </a:rPr>
              <a:t>sanux-httpd</a:t>
            </a:r>
            <a:endParaRPr lang="pt-BR" sz="2900" b="1" dirty="0">
              <a:latin typeface="Calibri" panose="020F0502020204030204" pitchFamily="34" charset="0"/>
              <a:cs typeface="Calibri" panose="020F0502020204030204" pitchFamily="34" charset="0"/>
            </a:endParaRPr>
          </a:p>
          <a:p>
            <a:pPr marL="0" indent="0">
              <a:spcBef>
                <a:spcPts val="0"/>
              </a:spcBef>
              <a:buNone/>
            </a:pPr>
            <a:endParaRPr lang="pt-BR" sz="2900" b="1" dirty="0">
              <a:latin typeface="Calibri" panose="020F0502020204030204" pitchFamily="34" charset="0"/>
              <a:cs typeface="Calibri" panose="020F0502020204030204" pitchFamily="34" charset="0"/>
            </a:endParaRPr>
          </a:p>
          <a:p>
            <a:pPr marL="0" indent="0">
              <a:spcBef>
                <a:spcPts val="0"/>
              </a:spcBef>
              <a:buNone/>
            </a:pPr>
            <a:r>
              <a:rPr lang="pt-BR" sz="2900" b="1" dirty="0">
                <a:latin typeface="Calibri" panose="020F0502020204030204" pitchFamily="34" charset="0"/>
                <a:cs typeface="Calibri" panose="020F0502020204030204" pitchFamily="34" charset="0"/>
              </a:rPr>
              <a:t>Verificar se a imagem está disponível </a:t>
            </a:r>
          </a:p>
          <a:p>
            <a:pPr marL="0" indent="0">
              <a:spcBef>
                <a:spcPts val="0"/>
              </a:spcBef>
              <a:buNone/>
            </a:pPr>
            <a:r>
              <a:rPr lang="pt-BR" sz="2900" b="1" dirty="0">
                <a:latin typeface="Calibri" panose="020F0502020204030204" pitchFamily="34" charset="0"/>
                <a:cs typeface="Calibri" panose="020F0502020204030204" pitchFamily="34" charset="0"/>
              </a:rPr>
              <a:t>docker </a:t>
            </a:r>
            <a:r>
              <a:rPr lang="pt-BR" sz="2900" b="1" dirty="0" err="1">
                <a:latin typeface="Calibri" panose="020F0502020204030204" pitchFamily="34" charset="0"/>
                <a:cs typeface="Calibri" panose="020F0502020204030204" pitchFamily="34" charset="0"/>
              </a:rPr>
              <a:t>pull</a:t>
            </a:r>
            <a:r>
              <a:rPr lang="pt-BR" sz="2900" b="1" dirty="0">
                <a:latin typeface="Calibri" panose="020F0502020204030204" pitchFamily="34" charset="0"/>
                <a:cs typeface="Calibri" panose="020F0502020204030204" pitchFamily="34" charset="0"/>
              </a:rPr>
              <a:t> -q jlasquinha/</a:t>
            </a:r>
            <a:r>
              <a:rPr lang="pt-BR" sz="2900" b="1" dirty="0" err="1">
                <a:latin typeface="Calibri" panose="020F0502020204030204" pitchFamily="34" charset="0"/>
                <a:cs typeface="Calibri" panose="020F0502020204030204" pitchFamily="34" charset="0"/>
              </a:rPr>
              <a:t>sanux-httpd</a:t>
            </a:r>
            <a:endParaRPr lang="pt-BR" sz="2900" b="1" dirty="0">
              <a:latin typeface="Calibri" panose="020F0502020204030204" pitchFamily="34" charset="0"/>
              <a:cs typeface="Calibri" panose="020F0502020204030204" pitchFamily="34" charset="0"/>
            </a:endParaRPr>
          </a:p>
          <a:p>
            <a:pPr marL="0" indent="0">
              <a:spcBef>
                <a:spcPts val="0"/>
              </a:spcBef>
              <a:buNone/>
            </a:pPr>
            <a:endParaRPr lang="pt-BR" sz="2900" b="1" dirty="0">
              <a:latin typeface="Calibri" panose="020F0502020204030204" pitchFamily="34" charset="0"/>
              <a:cs typeface="Calibri" panose="020F0502020204030204" pitchFamily="34" charset="0"/>
            </a:endParaRPr>
          </a:p>
          <a:p>
            <a:pPr marL="0" indent="0">
              <a:spcBef>
                <a:spcPts val="0"/>
              </a:spcBef>
              <a:buNone/>
            </a:pPr>
            <a:r>
              <a:rPr lang="pt-BR" sz="2900" b="1" dirty="0">
                <a:latin typeface="Calibri" panose="020F0502020204030204" pitchFamily="34" charset="0"/>
                <a:cs typeface="Calibri" panose="020F0502020204030204" pitchFamily="34" charset="0"/>
              </a:rPr>
              <a:t>Executar a imagem com o nome de </a:t>
            </a:r>
            <a:r>
              <a:rPr lang="pt-BR" sz="2900" b="1" dirty="0" err="1">
                <a:latin typeface="Calibri" panose="020F0502020204030204" pitchFamily="34" charset="0"/>
                <a:cs typeface="Calibri" panose="020F0502020204030204" pitchFamily="34" charset="0"/>
              </a:rPr>
              <a:t>httpd-sanux</a:t>
            </a:r>
            <a:r>
              <a:rPr lang="pt-BR" sz="2900" b="1" dirty="0">
                <a:latin typeface="Calibri" panose="020F0502020204030204" pitchFamily="34" charset="0"/>
                <a:cs typeface="Calibri" panose="020F0502020204030204" pitchFamily="34" charset="0"/>
              </a:rPr>
              <a:t> que acesse pela máquina na porta 8082 e o container execute na porta 80docker docker </a:t>
            </a:r>
            <a:r>
              <a:rPr lang="pt-BR" sz="2900" b="1" dirty="0" err="1">
                <a:latin typeface="Calibri" panose="020F0502020204030204" pitchFamily="34" charset="0"/>
                <a:cs typeface="Calibri" panose="020F0502020204030204" pitchFamily="34" charset="0"/>
              </a:rPr>
              <a:t>run</a:t>
            </a:r>
            <a:r>
              <a:rPr lang="pt-BR" sz="2900" b="1" dirty="0">
                <a:latin typeface="Calibri" panose="020F0502020204030204" pitchFamily="34" charset="0"/>
                <a:cs typeface="Calibri" panose="020F0502020204030204" pitchFamily="34" charset="0"/>
              </a:rPr>
              <a:t> -d --</a:t>
            </a:r>
            <a:r>
              <a:rPr lang="pt-BR" sz="2900" b="1" dirty="0" err="1">
                <a:latin typeface="Calibri" panose="020F0502020204030204" pitchFamily="34" charset="0"/>
                <a:cs typeface="Calibri" panose="020F0502020204030204" pitchFamily="34" charset="0"/>
              </a:rPr>
              <a:t>name</a:t>
            </a:r>
            <a:r>
              <a:rPr lang="pt-BR" sz="2900" b="1" dirty="0">
                <a:latin typeface="Calibri" panose="020F0502020204030204" pitchFamily="34" charset="0"/>
                <a:cs typeface="Calibri" panose="020F0502020204030204" pitchFamily="34" charset="0"/>
              </a:rPr>
              <a:t> </a:t>
            </a:r>
            <a:r>
              <a:rPr lang="pt-BR" sz="2900" b="1" dirty="0" err="1">
                <a:latin typeface="Calibri" panose="020F0502020204030204" pitchFamily="34" charset="0"/>
                <a:cs typeface="Calibri" panose="020F0502020204030204" pitchFamily="34" charset="0"/>
              </a:rPr>
              <a:t>httpd-sanux</a:t>
            </a:r>
            <a:r>
              <a:rPr lang="pt-BR" sz="2900" b="1" dirty="0">
                <a:latin typeface="Calibri" panose="020F0502020204030204" pitchFamily="34" charset="0"/>
                <a:cs typeface="Calibri" panose="020F0502020204030204" pitchFamily="34" charset="0"/>
              </a:rPr>
              <a:t>  -p 8082:80 jlasquinha/</a:t>
            </a:r>
            <a:r>
              <a:rPr lang="pt-BR" sz="2900" b="1" dirty="0" err="1">
                <a:latin typeface="Calibri" panose="020F0502020204030204" pitchFamily="34" charset="0"/>
                <a:cs typeface="Calibri" panose="020F0502020204030204" pitchFamily="34" charset="0"/>
              </a:rPr>
              <a:t>sanux-httpd</a:t>
            </a:r>
            <a:endParaRPr lang="pt-BR" sz="2900" b="1" dirty="0">
              <a:latin typeface="Calibri" panose="020F0502020204030204" pitchFamily="34" charset="0"/>
              <a:cs typeface="Calibri" panose="020F0502020204030204" pitchFamily="34" charset="0"/>
            </a:endParaRPr>
          </a:p>
          <a:p>
            <a:pPr marL="0" indent="0">
              <a:spcBef>
                <a:spcPts val="0"/>
              </a:spcBef>
              <a:buNone/>
            </a:pPr>
            <a:endParaRPr lang="pt-BR" sz="2900" b="1" dirty="0">
              <a:latin typeface="Raleway"/>
            </a:endParaRPr>
          </a:p>
          <a:p>
            <a:pPr marL="0" indent="0">
              <a:spcBef>
                <a:spcPts val="0"/>
              </a:spcBef>
              <a:buNone/>
            </a:pPr>
            <a:endParaRPr lang="pt-BR" sz="3200" b="1" dirty="0">
              <a:latin typeface="Raleway"/>
            </a:endParaRPr>
          </a:p>
          <a:p>
            <a:pPr marL="0" indent="0">
              <a:spcBef>
                <a:spcPts val="0"/>
              </a:spcBef>
              <a:buNone/>
            </a:pPr>
            <a:endParaRPr lang="pt-BR" sz="3200" b="1" dirty="0">
              <a:latin typeface="Raleway"/>
            </a:endParaRPr>
          </a:p>
          <a:p>
            <a:pPr marL="0" indent="0">
              <a:spcBef>
                <a:spcPts val="0"/>
              </a:spcBef>
              <a:buNone/>
            </a:pPr>
            <a:endParaRPr lang="pt-BR" sz="3200" b="1" dirty="0">
              <a:latin typeface="Raleway"/>
            </a:endParaRPr>
          </a:p>
          <a:p>
            <a:pPr marL="0" indent="0">
              <a:spcBef>
                <a:spcPts val="0"/>
              </a:spcBef>
              <a:buNone/>
            </a:pPr>
            <a:endParaRPr lang="pt-BR" sz="3200" b="1" dirty="0">
              <a:latin typeface="Raleway"/>
            </a:endParaRPr>
          </a:p>
          <a:p>
            <a:pPr marL="0" indent="0">
              <a:spcBef>
                <a:spcPts val="0"/>
              </a:spcBef>
              <a:buNone/>
            </a:pPr>
            <a:endParaRPr lang="pt-BR" sz="3200" b="1" dirty="0">
              <a:latin typeface="Raleway"/>
            </a:endParaRPr>
          </a:p>
          <a:p>
            <a:pPr marL="0" indent="0">
              <a:spcBef>
                <a:spcPts val="0"/>
              </a:spcBef>
              <a:buNone/>
            </a:pPr>
            <a:endParaRPr lang="pt-BR" sz="3200" b="1" dirty="0">
              <a:latin typeface="Raleway"/>
            </a:endParaRPr>
          </a:p>
          <a:p>
            <a:pPr marL="0" indent="0">
              <a:spcBef>
                <a:spcPts val="0"/>
              </a:spcBef>
              <a:buNone/>
            </a:pPr>
            <a:endParaRPr lang="pt-BR" sz="3200" b="1" dirty="0">
              <a:latin typeface="Raleway"/>
            </a:endParaRPr>
          </a:p>
          <a:p>
            <a:pPr marL="0" marR="0" indent="0">
              <a:spcBef>
                <a:spcPts val="0"/>
              </a:spcBef>
              <a:spcAft>
                <a:spcPts val="0"/>
              </a:spcAft>
              <a:buNone/>
            </a:pPr>
            <a:endParaRPr lang="pt-BR" sz="1400" b="1" dirty="0">
              <a:latin typeface="Raleway"/>
            </a:endParaRPr>
          </a:p>
          <a:p>
            <a:pPr marL="0" marR="0" indent="0">
              <a:spcBef>
                <a:spcPts val="0"/>
              </a:spcBef>
              <a:spcAft>
                <a:spcPts val="0"/>
              </a:spcAft>
              <a:buNone/>
            </a:pPr>
            <a:r>
              <a:rPr lang="pt-BR" sz="1400" b="1" dirty="0">
                <a:latin typeface="Raleway"/>
              </a:rPr>
              <a:t> </a:t>
            </a:r>
          </a:p>
          <a:p>
            <a:pPr marL="0" indent="0" fontAlgn="base">
              <a:buNone/>
            </a:pPr>
            <a:endParaRPr lang="pt-BR" sz="1400" b="1" dirty="0">
              <a:latin typeface="Raleway"/>
            </a:endParaRPr>
          </a:p>
          <a:p>
            <a:pPr marL="0" indent="0" fontAlgn="base">
              <a:buNone/>
            </a:pPr>
            <a:endParaRPr lang="pt-BR" sz="1400" b="1" dirty="0">
              <a:latin typeface="Raleway"/>
            </a:endParaRPr>
          </a:p>
        </p:txBody>
      </p:sp>
    </p:spTree>
    <p:extLst>
      <p:ext uri="{BB962C8B-B14F-4D97-AF65-F5344CB8AC3E}">
        <p14:creationId xmlns:p14="http://schemas.microsoft.com/office/powerpoint/2010/main" val="301301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Docker</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174033"/>
            <a:ext cx="9613861" cy="3762156"/>
          </a:xfrm>
        </p:spPr>
        <p:txBody>
          <a:bodyPr>
            <a:normAutofit/>
          </a:bodyPr>
          <a:lstStyle/>
          <a:p>
            <a:pPr marL="0" indent="0" fontAlgn="base">
              <a:buNone/>
            </a:pPr>
            <a:r>
              <a:rPr lang="pt-BR" sz="1400" b="1" dirty="0" err="1">
                <a:latin typeface="Calibri" panose="020F0502020204030204" pitchFamily="34" charset="0"/>
                <a:cs typeface="Calibri" panose="020F0502020204030204" pitchFamily="34" charset="0"/>
              </a:rPr>
              <a:t>Dockerfile</a:t>
            </a:r>
            <a:endParaRPr lang="pt-BR" sz="1400" b="1" dirty="0">
              <a:latin typeface="Calibri" panose="020F0502020204030204" pitchFamily="34" charset="0"/>
              <a:cs typeface="Calibri" panose="020F0502020204030204" pitchFamily="34" charset="0"/>
            </a:endParaRPr>
          </a:p>
          <a:p>
            <a:pPr marL="0" indent="0" fontAlgn="base">
              <a:buNone/>
            </a:pPr>
            <a:r>
              <a:rPr lang="pt-BR" sz="1400" b="1" dirty="0">
                <a:latin typeface="Calibri" panose="020F0502020204030204" pitchFamily="34" charset="0"/>
                <a:cs typeface="Calibri" panose="020F0502020204030204" pitchFamily="34" charset="0"/>
              </a:rPr>
              <a:t>É um documento de texto que contêm todos os comandos que um usuário pode chamar na linha de comando para criar uma imagem</a:t>
            </a:r>
            <a:r>
              <a:rPr lang="pt-BR" sz="1400" b="1" dirty="0">
                <a:latin typeface="Raleway"/>
              </a:rPr>
              <a:t>.</a:t>
            </a:r>
          </a:p>
          <a:p>
            <a:endParaRPr lang="pt-BR" dirty="0"/>
          </a:p>
        </p:txBody>
      </p:sp>
      <p:pic>
        <p:nvPicPr>
          <p:cNvPr id="5" name="Imagem 4">
            <a:extLst>
              <a:ext uri="{FF2B5EF4-FFF2-40B4-BE49-F238E27FC236}">
                <a16:creationId xmlns:a16="http://schemas.microsoft.com/office/drawing/2014/main" id="{DA5A359F-FE8D-4302-BA8B-29E5122DC38B}"/>
              </a:ext>
            </a:extLst>
          </p:cNvPr>
          <p:cNvPicPr>
            <a:picLocks noChangeAspect="1"/>
          </p:cNvPicPr>
          <p:nvPr/>
        </p:nvPicPr>
        <p:blipFill>
          <a:blip r:embed="rId3"/>
          <a:stretch>
            <a:fillRect/>
          </a:stretch>
        </p:blipFill>
        <p:spPr>
          <a:xfrm>
            <a:off x="2078486" y="3051285"/>
            <a:ext cx="6267450" cy="3571875"/>
          </a:xfrm>
          <a:prstGeom prst="rect">
            <a:avLst/>
          </a:prstGeom>
        </p:spPr>
      </p:pic>
    </p:spTree>
    <p:extLst>
      <p:ext uri="{BB962C8B-B14F-4D97-AF65-F5344CB8AC3E}">
        <p14:creationId xmlns:p14="http://schemas.microsoft.com/office/powerpoint/2010/main" val="2658874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Docker</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174033"/>
            <a:ext cx="11169557" cy="4376057"/>
          </a:xfrm>
        </p:spPr>
        <p:txBody>
          <a:bodyPr>
            <a:normAutofit fontScale="92500" lnSpcReduction="20000"/>
          </a:bodyPr>
          <a:lstStyle/>
          <a:p>
            <a:pPr marL="0" marR="0" indent="0">
              <a:spcBef>
                <a:spcPts val="0"/>
              </a:spcBef>
              <a:spcAft>
                <a:spcPts val="0"/>
              </a:spcAft>
              <a:buNone/>
            </a:pPr>
            <a:r>
              <a:rPr lang="pt-BR" sz="1400" b="1" dirty="0">
                <a:latin typeface="Calibri" panose="020F0502020204030204" pitchFamily="34" charset="0"/>
                <a:cs typeface="Calibri" panose="020F0502020204030204" pitchFamily="34" charset="0"/>
              </a:rPr>
              <a:t>Criando uma imagem via</a:t>
            </a:r>
          </a:p>
          <a:p>
            <a:pPr marL="0" marR="0" indent="0">
              <a:spcBef>
                <a:spcPts val="0"/>
              </a:spcBef>
              <a:spcAft>
                <a:spcPts val="0"/>
              </a:spcAft>
              <a:buNone/>
            </a:pPr>
            <a:r>
              <a:rPr lang="pt-BR" sz="1400" b="1" dirty="0">
                <a:latin typeface="Calibri" panose="020F0502020204030204" pitchFamily="34" charset="0"/>
                <a:cs typeface="Calibri" panose="020F0502020204030204" pitchFamily="34" charset="0"/>
              </a:rPr>
              <a:t>Acessar o diretório onde está localizado o </a:t>
            </a:r>
            <a:r>
              <a:rPr lang="pt-BR" sz="1400" b="1" dirty="0" err="1">
                <a:latin typeface="Calibri" panose="020F0502020204030204" pitchFamily="34" charset="0"/>
                <a:cs typeface="Calibri" panose="020F0502020204030204" pitchFamily="34" charset="0"/>
              </a:rPr>
              <a:t>Dockerfile</a:t>
            </a:r>
            <a:endParaRPr lang="pt-BR" sz="1400" b="1" dirty="0">
              <a:latin typeface="Calibri" panose="020F0502020204030204" pitchFamily="34" charset="0"/>
              <a:cs typeface="Calibri" panose="020F0502020204030204" pitchFamily="34" charset="0"/>
            </a:endParaRPr>
          </a:p>
          <a:p>
            <a:pPr marL="0" marR="0" indent="0">
              <a:spcBef>
                <a:spcPts val="0"/>
              </a:spcBef>
              <a:spcAft>
                <a:spcPts val="0"/>
              </a:spcAft>
              <a:buNone/>
            </a:pPr>
            <a:r>
              <a:rPr lang="pt-BR" sz="1400" b="1" dirty="0">
                <a:latin typeface="Calibri" panose="020F0502020204030204" pitchFamily="34" charset="0"/>
                <a:cs typeface="Calibri" panose="020F0502020204030204" pitchFamily="34" charset="0"/>
              </a:rPr>
              <a:t>docker build -t jlasquinha/apache-</a:t>
            </a:r>
            <a:r>
              <a:rPr lang="pt-BR" sz="1400" b="1" dirty="0" err="1">
                <a:latin typeface="Calibri" panose="020F0502020204030204" pitchFamily="34" charset="0"/>
                <a:cs typeface="Calibri" panose="020F0502020204030204" pitchFamily="34" charset="0"/>
              </a:rPr>
              <a:t>sanux</a:t>
            </a:r>
            <a:r>
              <a:rPr lang="pt-BR" sz="1400" b="1" dirty="0">
                <a:latin typeface="Calibri" panose="020F0502020204030204" pitchFamily="34" charset="0"/>
                <a:cs typeface="Calibri" panose="020F0502020204030204" pitchFamily="34" charset="0"/>
              </a:rPr>
              <a:t> .</a:t>
            </a:r>
          </a:p>
          <a:p>
            <a:pPr marL="0" marR="0" indent="0">
              <a:spcBef>
                <a:spcPts val="0"/>
              </a:spcBef>
              <a:spcAft>
                <a:spcPts val="0"/>
              </a:spcAft>
              <a:buNone/>
            </a:pPr>
            <a:endParaRPr lang="pt-BR" sz="1400" b="1" dirty="0">
              <a:latin typeface="Calibri" panose="020F0502020204030204" pitchFamily="34" charset="0"/>
              <a:cs typeface="Calibri" panose="020F0502020204030204" pitchFamily="34" charset="0"/>
            </a:endParaRPr>
          </a:p>
          <a:p>
            <a:pPr marL="0" indent="0">
              <a:spcBef>
                <a:spcPts val="0"/>
              </a:spcBef>
              <a:buNone/>
            </a:pPr>
            <a:r>
              <a:rPr lang="pt-BR" sz="1400" b="1" dirty="0">
                <a:latin typeface="Calibri" panose="020F0502020204030204" pitchFamily="34" charset="0"/>
                <a:cs typeface="Calibri" panose="020F0502020204030204" pitchFamily="34" charset="0"/>
              </a:rPr>
              <a:t>Iniciar um container com o nome a imagem apache-</a:t>
            </a:r>
            <a:r>
              <a:rPr lang="pt-BR" sz="1400" b="1" dirty="0" err="1">
                <a:latin typeface="Calibri" panose="020F0502020204030204" pitchFamily="34" charset="0"/>
                <a:cs typeface="Calibri" panose="020F0502020204030204" pitchFamily="34" charset="0"/>
              </a:rPr>
              <a:t>sanux</a:t>
            </a:r>
            <a:r>
              <a:rPr lang="pt-BR" sz="1400" b="1" dirty="0">
                <a:latin typeface="Calibri" panose="020F0502020204030204" pitchFamily="34" charset="0"/>
                <a:cs typeface="Calibri" panose="020F0502020204030204" pitchFamily="34" charset="0"/>
              </a:rPr>
              <a:t> que acesse pela máquina na porta 80 e o container execute na porta 80 </a:t>
            </a:r>
          </a:p>
          <a:p>
            <a:pPr marL="0" marR="0" indent="0">
              <a:spcBef>
                <a:spcPts val="0"/>
              </a:spcBef>
              <a:spcAft>
                <a:spcPts val="0"/>
              </a:spcAft>
              <a:buNone/>
            </a:pPr>
            <a:r>
              <a:rPr lang="pt-BR" sz="1400" b="1" dirty="0">
                <a:latin typeface="Calibri" panose="020F0502020204030204" pitchFamily="34" charset="0"/>
                <a:cs typeface="Calibri" panose="020F0502020204030204" pitchFamily="34" charset="0"/>
              </a:rPr>
              <a:t>docker </a:t>
            </a:r>
            <a:r>
              <a:rPr lang="pt-BR" sz="1400" b="1" dirty="0" err="1">
                <a:latin typeface="Calibri" panose="020F0502020204030204" pitchFamily="34" charset="0"/>
                <a:cs typeface="Calibri" panose="020F0502020204030204" pitchFamily="34" charset="0"/>
              </a:rPr>
              <a:t>run</a:t>
            </a:r>
            <a:r>
              <a:rPr lang="pt-BR" sz="1400" b="1" dirty="0">
                <a:latin typeface="Calibri" panose="020F0502020204030204" pitchFamily="34" charset="0"/>
                <a:cs typeface="Calibri" panose="020F0502020204030204" pitchFamily="34" charset="0"/>
              </a:rPr>
              <a:t> -d --</a:t>
            </a:r>
            <a:r>
              <a:rPr lang="pt-BR" sz="1400" b="1" dirty="0" err="1">
                <a:latin typeface="Calibri" panose="020F0502020204030204" pitchFamily="34" charset="0"/>
                <a:cs typeface="Calibri" panose="020F0502020204030204" pitchFamily="34" charset="0"/>
              </a:rPr>
              <a:t>name</a:t>
            </a:r>
            <a:r>
              <a:rPr lang="pt-BR" sz="1400" b="1" dirty="0">
                <a:latin typeface="Calibri" panose="020F0502020204030204" pitchFamily="34" charset="0"/>
                <a:cs typeface="Calibri" panose="020F0502020204030204" pitchFamily="34" charset="0"/>
              </a:rPr>
              <a:t> apache-</a:t>
            </a:r>
            <a:r>
              <a:rPr lang="pt-BR" sz="1400" b="1" dirty="0" err="1">
                <a:latin typeface="Calibri" panose="020F0502020204030204" pitchFamily="34" charset="0"/>
                <a:cs typeface="Calibri" panose="020F0502020204030204" pitchFamily="34" charset="0"/>
              </a:rPr>
              <a:t>sanux</a:t>
            </a:r>
            <a:r>
              <a:rPr lang="pt-BR" sz="1400" b="1" dirty="0">
                <a:latin typeface="Calibri" panose="020F0502020204030204" pitchFamily="34" charset="0"/>
                <a:cs typeface="Calibri" panose="020F0502020204030204" pitchFamily="34" charset="0"/>
              </a:rPr>
              <a:t> -p 80:80 jlasquinha/apache-</a:t>
            </a:r>
            <a:r>
              <a:rPr lang="pt-BR" sz="1400" b="1" dirty="0" err="1">
                <a:latin typeface="Calibri" panose="020F0502020204030204" pitchFamily="34" charset="0"/>
                <a:cs typeface="Calibri" panose="020F0502020204030204" pitchFamily="34" charset="0"/>
              </a:rPr>
              <a:t>sanux</a:t>
            </a:r>
            <a:endParaRPr lang="pt-BR" sz="1400" b="1" dirty="0">
              <a:latin typeface="Calibri" panose="020F0502020204030204" pitchFamily="34" charset="0"/>
              <a:cs typeface="Calibri" panose="020F0502020204030204" pitchFamily="34" charset="0"/>
            </a:endParaRPr>
          </a:p>
          <a:p>
            <a:pPr marL="0" marR="0" indent="0">
              <a:spcBef>
                <a:spcPts val="0"/>
              </a:spcBef>
              <a:spcAft>
                <a:spcPts val="0"/>
              </a:spcAft>
              <a:buNone/>
            </a:pPr>
            <a:endParaRPr lang="pt-BR" sz="1400" b="1" dirty="0">
              <a:latin typeface="Calibri" panose="020F0502020204030204" pitchFamily="34" charset="0"/>
              <a:cs typeface="Calibri" panose="020F0502020204030204" pitchFamily="34" charset="0"/>
            </a:endParaRPr>
          </a:p>
          <a:p>
            <a:pPr marL="0" marR="0" indent="0">
              <a:spcBef>
                <a:spcPts val="0"/>
              </a:spcBef>
              <a:spcAft>
                <a:spcPts val="0"/>
              </a:spcAft>
              <a:buNone/>
            </a:pPr>
            <a:r>
              <a:rPr lang="pt-BR" sz="1400" b="1" dirty="0">
                <a:latin typeface="Calibri" panose="020F0502020204030204" pitchFamily="34" charset="0"/>
                <a:cs typeface="Calibri" panose="020F0502020204030204" pitchFamily="34" charset="0"/>
              </a:rPr>
              <a:t>Enviar a imagem para o Docker Hub</a:t>
            </a:r>
          </a:p>
          <a:p>
            <a:pPr marL="0" marR="0" indent="0">
              <a:spcBef>
                <a:spcPts val="0"/>
              </a:spcBef>
              <a:spcAft>
                <a:spcPts val="0"/>
              </a:spcAft>
              <a:buNone/>
            </a:pPr>
            <a:r>
              <a:rPr lang="pt-BR" sz="1400" b="1" dirty="0">
                <a:latin typeface="Calibri" panose="020F0502020204030204" pitchFamily="34" charset="0"/>
                <a:cs typeface="Calibri" panose="020F0502020204030204" pitchFamily="34" charset="0"/>
              </a:rPr>
              <a:t>docker </a:t>
            </a:r>
            <a:r>
              <a:rPr lang="pt-BR" sz="1400" b="1" dirty="0" err="1">
                <a:latin typeface="Calibri" panose="020F0502020204030204" pitchFamily="34" charset="0"/>
                <a:cs typeface="Calibri" panose="020F0502020204030204" pitchFamily="34" charset="0"/>
              </a:rPr>
              <a:t>push</a:t>
            </a:r>
            <a:r>
              <a:rPr lang="pt-BR" sz="1400" b="1" dirty="0">
                <a:latin typeface="Calibri" panose="020F0502020204030204" pitchFamily="34" charset="0"/>
                <a:cs typeface="Calibri" panose="020F0502020204030204" pitchFamily="34" charset="0"/>
              </a:rPr>
              <a:t> jlasquinha/apache-</a:t>
            </a:r>
            <a:r>
              <a:rPr lang="pt-BR" sz="1400" b="1" dirty="0" err="1">
                <a:latin typeface="Calibri" panose="020F0502020204030204" pitchFamily="34" charset="0"/>
                <a:cs typeface="Calibri" panose="020F0502020204030204" pitchFamily="34" charset="0"/>
              </a:rPr>
              <a:t>sanux</a:t>
            </a:r>
            <a:endParaRPr lang="pt-BR" sz="1400" b="1" dirty="0">
              <a:latin typeface="Calibri" panose="020F0502020204030204" pitchFamily="34" charset="0"/>
              <a:cs typeface="Calibri" panose="020F0502020204030204" pitchFamily="34" charset="0"/>
            </a:endParaRPr>
          </a:p>
          <a:p>
            <a:pPr marL="0" marR="0" indent="0">
              <a:spcBef>
                <a:spcPts val="0"/>
              </a:spcBef>
              <a:spcAft>
                <a:spcPts val="0"/>
              </a:spcAft>
              <a:buNone/>
            </a:pPr>
            <a:endParaRPr lang="pt-BR" sz="1400" b="1" dirty="0">
              <a:latin typeface="Calibri" panose="020F0502020204030204" pitchFamily="34" charset="0"/>
              <a:cs typeface="Calibri" panose="020F0502020204030204" pitchFamily="34" charset="0"/>
            </a:endParaRPr>
          </a:p>
          <a:p>
            <a:pPr marL="0" marR="0" indent="0">
              <a:spcBef>
                <a:spcPts val="0"/>
              </a:spcBef>
              <a:spcAft>
                <a:spcPts val="0"/>
              </a:spcAft>
              <a:buNone/>
            </a:pPr>
            <a:r>
              <a:rPr lang="pt-BR" sz="1400" b="1" dirty="0">
                <a:latin typeface="Calibri" panose="020F0502020204030204" pitchFamily="34" charset="0"/>
                <a:cs typeface="Calibri" panose="020F0502020204030204" pitchFamily="34" charset="0"/>
              </a:rPr>
              <a:t>Verificar se a imagem está disponível </a:t>
            </a:r>
          </a:p>
          <a:p>
            <a:pPr marL="0" marR="0" indent="0">
              <a:spcBef>
                <a:spcPts val="0"/>
              </a:spcBef>
              <a:spcAft>
                <a:spcPts val="0"/>
              </a:spcAft>
              <a:buNone/>
            </a:pPr>
            <a:r>
              <a:rPr lang="pt-BR" sz="1400" b="1" dirty="0">
                <a:latin typeface="Calibri" panose="020F0502020204030204" pitchFamily="34" charset="0"/>
                <a:cs typeface="Calibri" panose="020F0502020204030204" pitchFamily="34" charset="0"/>
              </a:rPr>
              <a:t>docker </a:t>
            </a:r>
            <a:r>
              <a:rPr lang="pt-BR" sz="1400" b="1" dirty="0" err="1">
                <a:latin typeface="Calibri" panose="020F0502020204030204" pitchFamily="34" charset="0"/>
                <a:cs typeface="Calibri" panose="020F0502020204030204" pitchFamily="34" charset="0"/>
              </a:rPr>
              <a:t>pull</a:t>
            </a:r>
            <a:r>
              <a:rPr lang="pt-BR" sz="1400" b="1" dirty="0">
                <a:latin typeface="Calibri" panose="020F0502020204030204" pitchFamily="34" charset="0"/>
                <a:cs typeface="Calibri" panose="020F0502020204030204" pitchFamily="34" charset="0"/>
              </a:rPr>
              <a:t> -q jlasquinha/apache-</a:t>
            </a:r>
            <a:r>
              <a:rPr lang="pt-BR" sz="1400" b="1" dirty="0" err="1">
                <a:latin typeface="Calibri" panose="020F0502020204030204" pitchFamily="34" charset="0"/>
                <a:cs typeface="Calibri" panose="020F0502020204030204" pitchFamily="34" charset="0"/>
              </a:rPr>
              <a:t>sanux</a:t>
            </a:r>
            <a:endParaRPr lang="pt-BR" sz="1400" b="1" dirty="0">
              <a:latin typeface="Calibri" panose="020F0502020204030204" pitchFamily="34" charset="0"/>
              <a:cs typeface="Calibri" panose="020F0502020204030204" pitchFamily="34" charset="0"/>
            </a:endParaRPr>
          </a:p>
          <a:p>
            <a:pPr marL="0" marR="0" indent="0">
              <a:spcBef>
                <a:spcPts val="0"/>
              </a:spcBef>
              <a:spcAft>
                <a:spcPts val="0"/>
              </a:spcAft>
              <a:buNone/>
            </a:pPr>
            <a:endParaRPr lang="pt-BR" sz="1400" b="1" dirty="0">
              <a:latin typeface="Calibri" panose="020F0502020204030204" pitchFamily="34" charset="0"/>
              <a:cs typeface="Calibri" panose="020F0502020204030204" pitchFamily="34" charset="0"/>
            </a:endParaRPr>
          </a:p>
          <a:p>
            <a:pPr marL="0" indent="0">
              <a:spcBef>
                <a:spcPts val="0"/>
              </a:spcBef>
              <a:buNone/>
            </a:pPr>
            <a:r>
              <a:rPr lang="pt-BR" sz="1400" b="1" dirty="0">
                <a:latin typeface="Calibri" panose="020F0502020204030204" pitchFamily="34" charset="0"/>
                <a:cs typeface="Calibri" panose="020F0502020204030204" pitchFamily="34" charset="0"/>
              </a:rPr>
              <a:t>Executar o container com o nome de apache-sanux-2 que acesse pela máquina na porta 808  e o container execute na porta 80</a:t>
            </a:r>
          </a:p>
          <a:p>
            <a:pPr marL="0" marR="0" indent="0">
              <a:spcBef>
                <a:spcPts val="0"/>
              </a:spcBef>
              <a:spcAft>
                <a:spcPts val="0"/>
              </a:spcAft>
              <a:buNone/>
            </a:pPr>
            <a:r>
              <a:rPr lang="pt-BR" sz="1200" b="1" dirty="0">
                <a:latin typeface="Calibri" panose="020F0502020204030204" pitchFamily="34" charset="0"/>
                <a:cs typeface="Calibri" panose="020F0502020204030204" pitchFamily="34" charset="0"/>
              </a:rPr>
              <a:t>docker </a:t>
            </a:r>
            <a:r>
              <a:rPr lang="pt-BR" sz="1200" b="1" dirty="0" err="1">
                <a:latin typeface="Calibri" panose="020F0502020204030204" pitchFamily="34" charset="0"/>
                <a:cs typeface="Calibri" panose="020F0502020204030204" pitchFamily="34" charset="0"/>
              </a:rPr>
              <a:t>run</a:t>
            </a:r>
            <a:r>
              <a:rPr lang="pt-BR" sz="1200" b="1" dirty="0">
                <a:latin typeface="Calibri" panose="020F0502020204030204" pitchFamily="34" charset="0"/>
                <a:cs typeface="Calibri" panose="020F0502020204030204" pitchFamily="34" charset="0"/>
              </a:rPr>
              <a:t> -d --</a:t>
            </a:r>
            <a:r>
              <a:rPr lang="pt-BR" sz="1200" b="1" dirty="0" err="1">
                <a:latin typeface="Calibri" panose="020F0502020204030204" pitchFamily="34" charset="0"/>
                <a:cs typeface="Calibri" panose="020F0502020204030204" pitchFamily="34" charset="0"/>
              </a:rPr>
              <a:t>name</a:t>
            </a:r>
            <a:r>
              <a:rPr lang="pt-BR" sz="1200" b="1" dirty="0">
                <a:latin typeface="Calibri" panose="020F0502020204030204" pitchFamily="34" charset="0"/>
                <a:cs typeface="Calibri" panose="020F0502020204030204" pitchFamily="34" charset="0"/>
              </a:rPr>
              <a:t> apache-sanux8080 -p 8080:80 jlasquinha/apache-</a:t>
            </a:r>
            <a:r>
              <a:rPr lang="pt-BR" sz="1200" b="1" dirty="0" err="1">
                <a:latin typeface="Calibri" panose="020F0502020204030204" pitchFamily="34" charset="0"/>
                <a:cs typeface="Calibri" panose="020F0502020204030204" pitchFamily="34" charset="0"/>
              </a:rPr>
              <a:t>sanux</a:t>
            </a:r>
            <a:endParaRPr lang="pt-BR" sz="1200" b="1" dirty="0">
              <a:latin typeface="Calibri" panose="020F0502020204030204" pitchFamily="34" charset="0"/>
              <a:cs typeface="Calibri" panose="020F0502020204030204" pitchFamily="34" charset="0"/>
            </a:endParaRPr>
          </a:p>
          <a:p>
            <a:pPr marL="0" indent="0">
              <a:spcBef>
                <a:spcPts val="0"/>
              </a:spcBef>
              <a:buNone/>
            </a:pPr>
            <a:endParaRPr lang="pt-BR" sz="800" b="1" dirty="0">
              <a:latin typeface="Raleway"/>
            </a:endParaRPr>
          </a:p>
          <a:p>
            <a:pPr marL="0" marR="0" indent="0">
              <a:spcBef>
                <a:spcPts val="0"/>
              </a:spcBef>
              <a:spcAft>
                <a:spcPts val="0"/>
              </a:spcAft>
              <a:buNone/>
            </a:pPr>
            <a:endParaRPr lang="pt-BR" sz="1400" b="1" dirty="0">
              <a:latin typeface="Raleway"/>
            </a:endParaRPr>
          </a:p>
          <a:p>
            <a:pPr marL="0" marR="0" indent="0">
              <a:spcBef>
                <a:spcPts val="0"/>
              </a:spcBef>
              <a:spcAft>
                <a:spcPts val="0"/>
              </a:spcAft>
              <a:buNone/>
            </a:pPr>
            <a:endParaRPr lang="pt-BR" sz="1400" b="1" dirty="0">
              <a:latin typeface="Raleway"/>
            </a:endParaRPr>
          </a:p>
          <a:p>
            <a:pPr marL="0" marR="0" indent="0">
              <a:spcBef>
                <a:spcPts val="0"/>
              </a:spcBef>
              <a:spcAft>
                <a:spcPts val="0"/>
              </a:spcAft>
              <a:buNone/>
            </a:pPr>
            <a:endParaRPr lang="pt-BR" sz="1400" b="1" dirty="0">
              <a:latin typeface="Raleway"/>
            </a:endParaRPr>
          </a:p>
          <a:p>
            <a:pPr marL="0" indent="0">
              <a:spcBef>
                <a:spcPts val="0"/>
              </a:spcBef>
              <a:buNone/>
            </a:pPr>
            <a:endParaRPr lang="pt-BR" sz="1400" b="1" dirty="0">
              <a:latin typeface="Raleway"/>
            </a:endParaRPr>
          </a:p>
          <a:p>
            <a:pPr marL="0" indent="0">
              <a:spcBef>
                <a:spcPts val="0"/>
              </a:spcBef>
              <a:buNone/>
            </a:pPr>
            <a:endParaRPr lang="pt-BR" sz="1400" b="1" dirty="0">
              <a:latin typeface="Raleway"/>
            </a:endParaRPr>
          </a:p>
          <a:p>
            <a:pPr marL="0" indent="0">
              <a:spcBef>
                <a:spcPts val="0"/>
              </a:spcBef>
              <a:buNone/>
            </a:pPr>
            <a:endParaRPr lang="pt-BR" sz="1400" b="1" dirty="0">
              <a:latin typeface="Raleway"/>
            </a:endParaRPr>
          </a:p>
          <a:p>
            <a:pPr marL="0" indent="0">
              <a:spcBef>
                <a:spcPts val="0"/>
              </a:spcBef>
              <a:buNone/>
            </a:pPr>
            <a:endParaRPr lang="pt-BR" sz="1400" b="1" dirty="0">
              <a:latin typeface="Raleway"/>
            </a:endParaRPr>
          </a:p>
          <a:p>
            <a:pPr marL="0" indent="0">
              <a:spcBef>
                <a:spcPts val="0"/>
              </a:spcBef>
              <a:buNone/>
            </a:pPr>
            <a:endParaRPr lang="pt-BR" sz="1400" b="1" dirty="0">
              <a:latin typeface="Raleway"/>
            </a:endParaRPr>
          </a:p>
          <a:p>
            <a:pPr marL="0" indent="0">
              <a:spcBef>
                <a:spcPts val="0"/>
              </a:spcBef>
              <a:buNone/>
            </a:pPr>
            <a:endParaRPr lang="pt-BR" sz="1400" b="1" dirty="0">
              <a:latin typeface="Raleway"/>
            </a:endParaRPr>
          </a:p>
          <a:p>
            <a:pPr marL="0" indent="0">
              <a:spcBef>
                <a:spcPts val="0"/>
              </a:spcBef>
              <a:buNone/>
            </a:pPr>
            <a:endParaRPr lang="pt-BR" sz="1400" b="1" dirty="0">
              <a:latin typeface="Raleway"/>
            </a:endParaRPr>
          </a:p>
          <a:p>
            <a:pPr marL="0" indent="0">
              <a:spcBef>
                <a:spcPts val="0"/>
              </a:spcBef>
              <a:buNone/>
            </a:pPr>
            <a:endParaRPr lang="pt-BR" sz="1400" b="1" dirty="0">
              <a:latin typeface="Raleway"/>
            </a:endParaRPr>
          </a:p>
          <a:p>
            <a:pPr marL="0" marR="0" indent="0">
              <a:spcBef>
                <a:spcPts val="0"/>
              </a:spcBef>
              <a:spcAft>
                <a:spcPts val="0"/>
              </a:spcAft>
              <a:buNone/>
            </a:pPr>
            <a:endParaRPr lang="pt-BR" sz="1400" b="1" dirty="0">
              <a:latin typeface="Raleway"/>
            </a:endParaRPr>
          </a:p>
          <a:p>
            <a:pPr marL="0" marR="0" indent="0">
              <a:spcBef>
                <a:spcPts val="0"/>
              </a:spcBef>
              <a:spcAft>
                <a:spcPts val="0"/>
              </a:spcAft>
              <a:buNone/>
            </a:pPr>
            <a:r>
              <a:rPr lang="pt-BR" sz="1400" b="1" dirty="0">
                <a:latin typeface="Raleway"/>
              </a:rPr>
              <a:t> </a:t>
            </a:r>
          </a:p>
          <a:p>
            <a:pPr marL="0" indent="0" fontAlgn="base">
              <a:buNone/>
            </a:pPr>
            <a:endParaRPr lang="pt-BR" sz="1400" b="1" dirty="0">
              <a:latin typeface="Raleway"/>
            </a:endParaRPr>
          </a:p>
          <a:p>
            <a:pPr marL="0" indent="0" fontAlgn="base">
              <a:buNone/>
            </a:pPr>
            <a:endParaRPr lang="pt-BR" sz="1400" b="1" dirty="0">
              <a:latin typeface="Raleway"/>
            </a:endParaRPr>
          </a:p>
        </p:txBody>
      </p:sp>
      <p:pic>
        <p:nvPicPr>
          <p:cNvPr id="5" name="Imagem 4">
            <a:extLst>
              <a:ext uri="{FF2B5EF4-FFF2-40B4-BE49-F238E27FC236}">
                <a16:creationId xmlns:a16="http://schemas.microsoft.com/office/drawing/2014/main" id="{AF4C7944-F622-41D6-84D4-492C3D39A816}"/>
              </a:ext>
            </a:extLst>
          </p:cNvPr>
          <p:cNvPicPr>
            <a:picLocks noChangeAspect="1"/>
          </p:cNvPicPr>
          <p:nvPr/>
        </p:nvPicPr>
        <p:blipFill>
          <a:blip r:embed="rId3"/>
          <a:stretch>
            <a:fillRect/>
          </a:stretch>
        </p:blipFill>
        <p:spPr>
          <a:xfrm>
            <a:off x="1257349" y="4510426"/>
            <a:ext cx="9677302" cy="1513261"/>
          </a:xfrm>
          <a:prstGeom prst="rect">
            <a:avLst/>
          </a:prstGeom>
        </p:spPr>
      </p:pic>
    </p:spTree>
    <p:extLst>
      <p:ext uri="{BB962C8B-B14F-4D97-AF65-F5344CB8AC3E}">
        <p14:creationId xmlns:p14="http://schemas.microsoft.com/office/powerpoint/2010/main" val="1269753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Kubernetes</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155372"/>
            <a:ext cx="9613861" cy="4581330"/>
          </a:xfrm>
        </p:spPr>
        <p:txBody>
          <a:bodyPr>
            <a:normAutofit/>
          </a:bodyPr>
          <a:lstStyle/>
          <a:p>
            <a:pPr marL="0" indent="0" fontAlgn="base">
              <a:buFont typeface="Arial" panose="020B0604020202020204" pitchFamily="34" charset="0"/>
              <a:buNone/>
            </a:pPr>
            <a:endParaRPr lang="pt-BR" sz="1400" b="1" dirty="0">
              <a:latin typeface="Raleway"/>
            </a:endParaRPr>
          </a:p>
          <a:p>
            <a:endParaRPr lang="pt-BR" dirty="0"/>
          </a:p>
          <a:p>
            <a:endParaRPr lang="pt-BR" dirty="0"/>
          </a:p>
        </p:txBody>
      </p:sp>
      <p:sp>
        <p:nvSpPr>
          <p:cNvPr id="4" name="Espaço Reservado para Conteúdo 2">
            <a:extLst>
              <a:ext uri="{FF2B5EF4-FFF2-40B4-BE49-F238E27FC236}">
                <a16:creationId xmlns:a16="http://schemas.microsoft.com/office/drawing/2014/main" id="{DBB90D56-1855-4BB1-BFA6-30148DCDE24D}"/>
              </a:ext>
            </a:extLst>
          </p:cNvPr>
          <p:cNvSpPr txBox="1">
            <a:spLocks/>
          </p:cNvSpPr>
          <p:nvPr/>
        </p:nvSpPr>
        <p:spPr>
          <a:xfrm>
            <a:off x="832721" y="2307772"/>
            <a:ext cx="9613861" cy="4581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fontAlgn="base">
              <a:buFont typeface="Arial" panose="020B0604020202020204" pitchFamily="34" charset="0"/>
              <a:buNone/>
            </a:pPr>
            <a:r>
              <a:rPr lang="pt-BR" sz="1400" b="1" dirty="0">
                <a:latin typeface="Calibri" panose="020F0502020204030204" pitchFamily="34" charset="0"/>
                <a:cs typeface="Calibri" panose="020F0502020204030204" pitchFamily="34" charset="0"/>
              </a:rPr>
              <a:t>O que é Kubernetes (k8s) e como funciona?</a:t>
            </a:r>
          </a:p>
          <a:p>
            <a:pPr marL="0" indent="0" fontAlgn="base">
              <a:buFont typeface="Arial" panose="020B0604020202020204" pitchFamily="34" charset="0"/>
              <a:buNone/>
            </a:pPr>
            <a:r>
              <a:rPr lang="pt-BR" sz="1400" b="1" dirty="0">
                <a:latin typeface="Calibri" panose="020F0502020204030204" pitchFamily="34" charset="0"/>
                <a:cs typeface="Calibri" panose="020F0502020204030204" pitchFamily="34" charset="0"/>
              </a:rPr>
              <a:t> Os containers são incríveis! Mas imaginando um ambiente corporativo, que tem centenas, milhares ou milhões de containers rodando ao mesmo tempo, em diversos hosts, fica claro que apenas os </a:t>
            </a:r>
            <a:r>
              <a:rPr lang="pt-BR" sz="1400" b="1" dirty="0" err="1">
                <a:latin typeface="Calibri" panose="020F0502020204030204" pitchFamily="34" charset="0"/>
                <a:cs typeface="Calibri" panose="020F0502020204030204" pitchFamily="34" charset="0"/>
              </a:rPr>
              <a:t>runtimes</a:t>
            </a:r>
            <a:r>
              <a:rPr lang="pt-BR" sz="1400" b="1" dirty="0">
                <a:latin typeface="Calibri" panose="020F0502020204030204" pitchFamily="34" charset="0"/>
                <a:cs typeface="Calibri" panose="020F0502020204030204" pitchFamily="34" charset="0"/>
              </a:rPr>
              <a:t> de containers não suprem estas necessidades.</a:t>
            </a:r>
          </a:p>
          <a:p>
            <a:pPr marL="0" indent="0" fontAlgn="base">
              <a:buFont typeface="Arial" panose="020B0604020202020204" pitchFamily="34" charset="0"/>
              <a:buNone/>
            </a:pPr>
            <a:r>
              <a:rPr lang="pt-BR" sz="1400" b="1" dirty="0">
                <a:latin typeface="Calibri" panose="020F0502020204030204" pitchFamily="34" charset="0"/>
                <a:cs typeface="Calibri" panose="020F0502020204030204" pitchFamily="34" charset="0"/>
              </a:rPr>
              <a:t>Containers precisam ser gerenciados e conectados ao mundo externo, e a outros containers, com diversas tarefas, como </a:t>
            </a:r>
            <a:r>
              <a:rPr lang="pt-BR" sz="1400" b="1" dirty="0" err="1">
                <a:latin typeface="Calibri" panose="020F0502020204030204" pitchFamily="34" charset="0"/>
                <a:cs typeface="Calibri" panose="020F0502020204030204" pitchFamily="34" charset="0"/>
              </a:rPr>
              <a:t>scheduling</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load</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balancing</a:t>
            </a:r>
            <a:r>
              <a:rPr lang="pt-BR" sz="1400" b="1" dirty="0">
                <a:latin typeface="Calibri" panose="020F0502020204030204" pitchFamily="34" charset="0"/>
                <a:cs typeface="Calibri" panose="020F0502020204030204" pitchFamily="34" charset="0"/>
              </a:rPr>
              <a:t>, precisam ter seus ciclos de vida gerenciados, precisam ser monitoráveis, precisam ter suas versões atualizadas sem impacto no ambiente de produção, precisam ter acesso a variáveis diferentes em diferentes ambientes, precisam de acesso a dados persistentes, acesso a credenciais, e diversas outras coisas que são possíveis utilizando o </a:t>
            </a:r>
            <a:r>
              <a:rPr lang="pt-BR" sz="1400" b="1" u="sng" dirty="0">
                <a:latin typeface="Calibri" panose="020F0502020204030204" pitchFamily="34" charset="0"/>
                <a:cs typeface="Calibri" panose="020F0502020204030204" pitchFamily="34" charset="0"/>
              </a:rPr>
              <a:t>Kubernetes</a:t>
            </a:r>
            <a:r>
              <a:rPr lang="pt-BR" sz="1400" b="1" dirty="0">
                <a:latin typeface="Calibri" panose="020F0502020204030204" pitchFamily="34" charset="0"/>
                <a:cs typeface="Calibri" panose="020F0502020204030204" pitchFamily="34" charset="0"/>
              </a:rPr>
              <a:t>, que é uma ferramenta de orquestração de containers.</a:t>
            </a:r>
          </a:p>
          <a:p>
            <a:pPr marL="0" indent="0" fontAlgn="base">
              <a:buFont typeface="Arial" panose="020B0604020202020204" pitchFamily="34" charset="0"/>
              <a:buNone/>
            </a:pPr>
            <a:endParaRPr lang="pt-BR" sz="1400" b="1" dirty="0">
              <a:latin typeface="Calibri" panose="020F0502020204030204" pitchFamily="34" charset="0"/>
              <a:cs typeface="Calibri" panose="020F0502020204030204" pitchFamily="34" charset="0"/>
            </a:endParaRPr>
          </a:p>
          <a:p>
            <a:pPr marL="0" indent="0" fontAlgn="base">
              <a:buFont typeface="Arial" panose="020B0604020202020204" pitchFamily="34" charset="0"/>
              <a:buNone/>
            </a:pPr>
            <a:r>
              <a:rPr lang="pt-BR" sz="1400" b="1" dirty="0">
                <a:latin typeface="Calibri" panose="020F0502020204030204" pitchFamily="34" charset="0"/>
                <a:cs typeface="Calibri" panose="020F0502020204030204" pitchFamily="34" charset="0"/>
              </a:rPr>
              <a:t>O Kubernetes iniciou como um projeto no Google, e virou um projeto open </a:t>
            </a:r>
            <a:r>
              <a:rPr lang="pt-BR" sz="1400" b="1" dirty="0" err="1">
                <a:latin typeface="Calibri" panose="020F0502020204030204" pitchFamily="34" charset="0"/>
                <a:cs typeface="Calibri" panose="020F0502020204030204" pitchFamily="34" charset="0"/>
              </a:rPr>
              <a:t>source</a:t>
            </a:r>
            <a:r>
              <a:rPr lang="pt-BR" sz="1400" b="1" dirty="0">
                <a:latin typeface="Calibri" panose="020F0502020204030204" pitchFamily="34" charset="0"/>
                <a:cs typeface="Calibri" panose="020F0502020204030204" pitchFamily="34" charset="0"/>
              </a:rPr>
              <a:t> em 2014. A ideia por trás disto é incentivar o uso de suas plataformas cloud, visto que k8s facilita muito o trabalho com ambientes na nuvem.</a:t>
            </a:r>
            <a:endParaRPr lang="pt-B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63832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Kubernetes</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155372"/>
            <a:ext cx="9613861" cy="4581330"/>
          </a:xfrm>
        </p:spPr>
        <p:txBody>
          <a:bodyPr>
            <a:normAutofit/>
          </a:bodyPr>
          <a:lstStyle/>
          <a:p>
            <a:pPr marL="0" indent="0">
              <a:buNone/>
            </a:pPr>
            <a:r>
              <a:rPr lang="pt-BR" sz="1400" b="1" dirty="0">
                <a:latin typeface="Calibri" panose="020F0502020204030204" pitchFamily="34" charset="0"/>
                <a:cs typeface="Calibri" panose="020F0502020204030204" pitchFamily="34" charset="0"/>
              </a:rPr>
              <a:t>Mas como funciona?</a:t>
            </a:r>
          </a:p>
          <a:p>
            <a:pPr algn="l"/>
            <a:r>
              <a:rPr lang="pt-BR" sz="1400" b="1" dirty="0">
                <a:latin typeface="Calibri" panose="020F0502020204030204" pitchFamily="34" charset="0"/>
                <a:cs typeface="Calibri" panose="020F0502020204030204" pitchFamily="34" charset="0"/>
              </a:rPr>
              <a:t>Clusters</a:t>
            </a:r>
          </a:p>
          <a:p>
            <a:pPr marL="0" indent="0" algn="l">
              <a:buNone/>
            </a:pPr>
            <a:r>
              <a:rPr lang="pt-BR" sz="1400" b="1" dirty="0">
                <a:latin typeface="Calibri" panose="020F0502020204030204" pitchFamily="34" charset="0"/>
                <a:cs typeface="Calibri" panose="020F0502020204030204" pitchFamily="34" charset="0"/>
              </a:rPr>
              <a:t>A mais alto nível, nós temos o cluster. Refere-se a todas as máquinas que rodam o Kubernetes e os containers orquestrados pelo mesmo. Um cluster de k8s tem sempre um mestre, que comanda as demais máquinas no cluster.</a:t>
            </a:r>
          </a:p>
          <a:p>
            <a:endParaRPr lang="pt-BR" dirty="0"/>
          </a:p>
        </p:txBody>
      </p:sp>
      <p:sp>
        <p:nvSpPr>
          <p:cNvPr id="4" name="Espaço Reservado para Conteúdo 2">
            <a:extLst>
              <a:ext uri="{FF2B5EF4-FFF2-40B4-BE49-F238E27FC236}">
                <a16:creationId xmlns:a16="http://schemas.microsoft.com/office/drawing/2014/main" id="{DBB90D56-1855-4BB1-BFA6-30148DCDE24D}"/>
              </a:ext>
            </a:extLst>
          </p:cNvPr>
          <p:cNvSpPr txBox="1">
            <a:spLocks/>
          </p:cNvSpPr>
          <p:nvPr/>
        </p:nvSpPr>
        <p:spPr>
          <a:xfrm>
            <a:off x="832721" y="2307772"/>
            <a:ext cx="9613861" cy="4581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fontAlgn="base">
              <a:buNone/>
            </a:pPr>
            <a:endParaRPr lang="pt-BR" sz="1400" b="1" dirty="0">
              <a:latin typeface="Raleway"/>
            </a:endParaRPr>
          </a:p>
        </p:txBody>
      </p:sp>
      <p:pic>
        <p:nvPicPr>
          <p:cNvPr id="1026" name="Picture 2">
            <a:extLst>
              <a:ext uri="{FF2B5EF4-FFF2-40B4-BE49-F238E27FC236}">
                <a16:creationId xmlns:a16="http://schemas.microsoft.com/office/drawing/2014/main" id="{A04A758F-C30C-423A-896C-0A90D7A61E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0155" y="3622871"/>
            <a:ext cx="2539853" cy="2547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613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Kubernetes</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155372"/>
            <a:ext cx="9613861" cy="4581330"/>
          </a:xfrm>
        </p:spPr>
        <p:txBody>
          <a:bodyPr>
            <a:normAutofit/>
          </a:bodyPr>
          <a:lstStyle/>
          <a:p>
            <a:r>
              <a:rPr lang="pt-BR" sz="1400" b="1" dirty="0">
                <a:latin typeface="Calibri" panose="020F0502020204030204" pitchFamily="34" charset="0"/>
                <a:cs typeface="Calibri" panose="020F0502020204030204" pitchFamily="34" charset="0"/>
              </a:rPr>
              <a:t>Nodes e </a:t>
            </a:r>
            <a:r>
              <a:rPr lang="pt-BR" sz="1400" b="1" dirty="0" err="1">
                <a:latin typeface="Calibri" panose="020F0502020204030204" pitchFamily="34" charset="0"/>
                <a:cs typeface="Calibri" panose="020F0502020204030204" pitchFamily="34" charset="0"/>
              </a:rPr>
              <a:t>Pods</a:t>
            </a:r>
            <a:endParaRPr lang="pt-BR" sz="1400" b="1" dirty="0">
              <a:latin typeface="Calibri" panose="020F0502020204030204" pitchFamily="34" charset="0"/>
              <a:cs typeface="Calibri" panose="020F0502020204030204" pitchFamily="34" charset="0"/>
            </a:endParaRPr>
          </a:p>
          <a:p>
            <a:pPr marL="0" indent="0">
              <a:buNone/>
            </a:pPr>
            <a:r>
              <a:rPr lang="pt-BR" sz="1400" b="1" dirty="0">
                <a:latin typeface="Calibri" panose="020F0502020204030204" pitchFamily="34" charset="0"/>
                <a:cs typeface="Calibri" panose="020F0502020204030204" pitchFamily="34" charset="0"/>
              </a:rPr>
              <a:t>Cada cluster de k8s contém nodes. Cada nodo roda um ou mais </a:t>
            </a:r>
            <a:r>
              <a:rPr lang="pt-BR" sz="1400" b="1" dirty="0" err="1">
                <a:latin typeface="Calibri" panose="020F0502020204030204" pitchFamily="34" charset="0"/>
                <a:cs typeface="Calibri" panose="020F0502020204030204" pitchFamily="34" charset="0"/>
              </a:rPr>
              <a:t>Pods</a:t>
            </a:r>
            <a:r>
              <a:rPr lang="pt-BR" sz="1400" b="1" dirty="0">
                <a:latin typeface="Calibri" panose="020F0502020204030204" pitchFamily="34" charset="0"/>
                <a:cs typeface="Calibri" panose="020F0502020204030204" pitchFamily="34" charset="0"/>
              </a:rPr>
              <a:t>.</a:t>
            </a:r>
          </a:p>
          <a:p>
            <a:pPr marL="0" indent="0">
              <a:buNone/>
            </a:pPr>
            <a:r>
              <a:rPr lang="pt-BR" sz="1400" b="1" dirty="0">
                <a:latin typeface="Calibri" panose="020F0502020204030204" pitchFamily="34" charset="0"/>
                <a:cs typeface="Calibri" panose="020F0502020204030204" pitchFamily="34" charset="0"/>
              </a:rPr>
              <a:t>Cada Pod representa uma instância de processo ou aplicação, e pode ser composto de um ou diversos containers. Todos os containers associados a um pod são iniciados ou parados em conjunto.</a:t>
            </a:r>
          </a:p>
          <a:p>
            <a:pPr marL="0" indent="0">
              <a:buNone/>
            </a:pPr>
            <a:endParaRPr lang="pt-BR" dirty="0"/>
          </a:p>
          <a:p>
            <a:pPr marL="0" indent="0">
              <a:buNone/>
            </a:pPr>
            <a:endParaRPr lang="pt-BR" dirty="0"/>
          </a:p>
        </p:txBody>
      </p:sp>
      <p:sp>
        <p:nvSpPr>
          <p:cNvPr id="4" name="Espaço Reservado para Conteúdo 2">
            <a:extLst>
              <a:ext uri="{FF2B5EF4-FFF2-40B4-BE49-F238E27FC236}">
                <a16:creationId xmlns:a16="http://schemas.microsoft.com/office/drawing/2014/main" id="{DBB90D56-1855-4BB1-BFA6-30148DCDE24D}"/>
              </a:ext>
            </a:extLst>
          </p:cNvPr>
          <p:cNvSpPr txBox="1">
            <a:spLocks/>
          </p:cNvSpPr>
          <p:nvPr/>
        </p:nvSpPr>
        <p:spPr>
          <a:xfrm>
            <a:off x="832721" y="2307772"/>
            <a:ext cx="9613861" cy="4581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fontAlgn="base">
              <a:buNone/>
            </a:pPr>
            <a:endParaRPr lang="pt-BR" sz="1400" b="1" dirty="0">
              <a:latin typeface="Raleway"/>
            </a:endParaRPr>
          </a:p>
        </p:txBody>
      </p:sp>
      <p:pic>
        <p:nvPicPr>
          <p:cNvPr id="2050" name="Picture 2">
            <a:extLst>
              <a:ext uri="{FF2B5EF4-FFF2-40B4-BE49-F238E27FC236}">
                <a16:creationId xmlns:a16="http://schemas.microsoft.com/office/drawing/2014/main" id="{5277DF2C-1ED8-4951-9480-6C63478BF5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7483" y="3429000"/>
            <a:ext cx="4106221" cy="2188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72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Kubernetes</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155372"/>
            <a:ext cx="9613861" cy="4581330"/>
          </a:xfrm>
        </p:spPr>
        <p:txBody>
          <a:bodyPr>
            <a:normAutofit/>
          </a:bodyPr>
          <a:lstStyle/>
          <a:p>
            <a:r>
              <a:rPr lang="pt-BR" sz="1400" b="1" dirty="0" err="1">
                <a:latin typeface="Calibri" panose="020F0502020204030204" pitchFamily="34" charset="0"/>
                <a:cs typeface="Calibri" panose="020F0502020204030204" pitchFamily="34" charset="0"/>
              </a:rPr>
              <a:t>Controllers</a:t>
            </a:r>
            <a:endParaRPr lang="pt-BR" sz="1400" b="1" dirty="0">
              <a:latin typeface="Calibri" panose="020F0502020204030204" pitchFamily="34" charset="0"/>
              <a:cs typeface="Calibri" panose="020F0502020204030204" pitchFamily="34" charset="0"/>
            </a:endParaRPr>
          </a:p>
          <a:p>
            <a:pPr marL="0" indent="0">
              <a:buNone/>
            </a:pPr>
            <a:r>
              <a:rPr lang="pt-BR" sz="1400" b="1" dirty="0" err="1">
                <a:latin typeface="Calibri" panose="020F0502020204030204" pitchFamily="34" charset="0"/>
                <a:cs typeface="Calibri" panose="020F0502020204030204" pitchFamily="34" charset="0"/>
              </a:rPr>
              <a:t>Controllers</a:t>
            </a:r>
            <a:r>
              <a:rPr lang="pt-BR" sz="1400" b="1" dirty="0">
                <a:latin typeface="Calibri" panose="020F0502020204030204" pitchFamily="34" charset="0"/>
                <a:cs typeface="Calibri" panose="020F0502020204030204" pitchFamily="34" charset="0"/>
              </a:rPr>
              <a:t> são os </a:t>
            </a:r>
            <a:r>
              <a:rPr lang="pt-BR" sz="1400" b="1" dirty="0" err="1">
                <a:latin typeface="Calibri" panose="020F0502020204030204" pitchFamily="34" charset="0"/>
                <a:cs typeface="Calibri" panose="020F0502020204030204" pitchFamily="34" charset="0"/>
              </a:rPr>
              <a:t>workers</a:t>
            </a:r>
            <a:r>
              <a:rPr lang="pt-BR" sz="1400" b="1" dirty="0">
                <a:latin typeface="Calibri" panose="020F0502020204030204" pitchFamily="34" charset="0"/>
                <a:cs typeface="Calibri" panose="020F0502020204030204" pitchFamily="34" charset="0"/>
              </a:rPr>
              <a:t> que verificam qual é o estado atual do cluster e dos odes, verificando se está como o esperado, e solicitando mudanças para que fiquem de acordo com o esperado.</a:t>
            </a:r>
          </a:p>
          <a:p>
            <a:pPr marL="0" indent="0">
              <a:buNone/>
            </a:pPr>
            <a:r>
              <a:rPr lang="pt-BR" sz="1400" b="1" dirty="0">
                <a:latin typeface="Calibri" panose="020F0502020204030204" pitchFamily="34" charset="0"/>
                <a:cs typeface="Calibri" panose="020F0502020204030204" pitchFamily="34" charset="0"/>
              </a:rPr>
              <a:t>Embora existam diversos tipos, o mais popular é o </a:t>
            </a:r>
            <a:r>
              <a:rPr lang="pt-BR" sz="1400" b="1" dirty="0" err="1">
                <a:latin typeface="Calibri" panose="020F0502020204030204" pitchFamily="34" charset="0"/>
                <a:cs typeface="Calibri" panose="020F0502020204030204" pitchFamily="34" charset="0"/>
              </a:rPr>
              <a:t>deployment</a:t>
            </a:r>
            <a:r>
              <a:rPr lang="pt-BR" sz="1400" b="1" dirty="0">
                <a:latin typeface="Calibri" panose="020F0502020204030204" pitchFamily="34" charset="0"/>
                <a:cs typeface="Calibri" panose="020F0502020204030204" pitchFamily="34" charset="0"/>
              </a:rPr>
              <a:t>, utilizado para </a:t>
            </a:r>
            <a:r>
              <a:rPr lang="pt-BR" sz="1400" b="1" dirty="0" err="1">
                <a:latin typeface="Calibri" panose="020F0502020204030204" pitchFamily="34" charset="0"/>
                <a:cs typeface="Calibri" panose="020F0502020204030204" pitchFamily="34" charset="0"/>
              </a:rPr>
              <a:t>Upscaling</a:t>
            </a:r>
            <a:r>
              <a:rPr lang="pt-BR" sz="1400" b="1" dirty="0">
                <a:latin typeface="Calibri" panose="020F0502020204030204" pitchFamily="34" charset="0"/>
                <a:cs typeface="Calibri" panose="020F0502020204030204" pitchFamily="34" charset="0"/>
              </a:rPr>
              <a:t>/</a:t>
            </a:r>
            <a:r>
              <a:rPr lang="pt-BR" sz="1400" b="1" dirty="0" err="1">
                <a:latin typeface="Calibri" panose="020F0502020204030204" pitchFamily="34" charset="0"/>
                <a:cs typeface="Calibri" panose="020F0502020204030204" pitchFamily="34" charset="0"/>
              </a:rPr>
              <a:t>Downscaling</a:t>
            </a:r>
            <a:r>
              <a:rPr lang="pt-BR" sz="1400" b="1" dirty="0">
                <a:latin typeface="Calibri" panose="020F0502020204030204" pitchFamily="34" charset="0"/>
                <a:cs typeface="Calibri" panose="020F0502020204030204" pitchFamily="34" charset="0"/>
              </a:rPr>
              <a:t> de </a:t>
            </a:r>
            <a:r>
              <a:rPr lang="pt-BR" sz="1400" b="1" dirty="0" err="1">
                <a:latin typeface="Calibri" panose="020F0502020204030204" pitchFamily="34" charset="0"/>
                <a:cs typeface="Calibri" panose="020F0502020204030204" pitchFamily="34" charset="0"/>
              </a:rPr>
              <a:t>Pods</a:t>
            </a:r>
            <a:r>
              <a:rPr lang="pt-BR" sz="1400" b="1" dirty="0">
                <a:latin typeface="Calibri" panose="020F0502020204030204" pitchFamily="34" charset="0"/>
                <a:cs typeface="Calibri" panose="020F0502020204030204" pitchFamily="34" charset="0"/>
              </a:rPr>
              <a:t>, e Updates/</a:t>
            </a:r>
            <a:r>
              <a:rPr lang="pt-BR" sz="1400" b="1" dirty="0" err="1">
                <a:latin typeface="Calibri" panose="020F0502020204030204" pitchFamily="34" charset="0"/>
                <a:cs typeface="Calibri" panose="020F0502020204030204" pitchFamily="34" charset="0"/>
              </a:rPr>
              <a:t>Rollbacks</a:t>
            </a:r>
            <a:r>
              <a:rPr lang="pt-BR" sz="1400" b="1" dirty="0">
                <a:latin typeface="Calibri" panose="020F0502020204030204" pitchFamily="34" charset="0"/>
                <a:cs typeface="Calibri" panose="020F0502020204030204" pitchFamily="34" charset="0"/>
              </a:rPr>
              <a:t> de versões.</a:t>
            </a:r>
          </a:p>
          <a:p>
            <a:r>
              <a:rPr lang="pt-BR" sz="1400" b="1" dirty="0">
                <a:latin typeface="Calibri" panose="020F0502020204030204" pitchFamily="34" charset="0"/>
                <a:cs typeface="Calibri" panose="020F0502020204030204" pitchFamily="34" charset="0"/>
              </a:rPr>
              <a:t>Services</a:t>
            </a:r>
          </a:p>
          <a:p>
            <a:pPr marL="0" indent="0">
              <a:buNone/>
            </a:pPr>
            <a:r>
              <a:rPr lang="pt-BR" sz="1400" b="1" dirty="0" err="1">
                <a:latin typeface="Calibri" panose="020F0502020204030204" pitchFamily="34" charset="0"/>
                <a:cs typeface="Calibri" panose="020F0502020204030204" pitchFamily="34" charset="0"/>
              </a:rPr>
              <a:t>Pods</a:t>
            </a:r>
            <a:r>
              <a:rPr lang="pt-BR" sz="1400" b="1" dirty="0">
                <a:latin typeface="Calibri" panose="020F0502020204030204" pitchFamily="34" charset="0"/>
                <a:cs typeface="Calibri" panose="020F0502020204030204" pitchFamily="34" charset="0"/>
              </a:rPr>
              <a:t> vivem e morrem muitas vezes em um cluster de k8s, mas nós precisamos que nossas aplicações continuem rodando sem ser afetadas por estas tragédias, por isto foram criadas abstrações chamadas Services. </a:t>
            </a:r>
          </a:p>
          <a:p>
            <a:pPr marL="0" indent="0">
              <a:buNone/>
            </a:pPr>
            <a:r>
              <a:rPr lang="pt-BR" sz="1400" b="1" dirty="0">
                <a:latin typeface="Calibri" panose="020F0502020204030204" pitchFamily="34" charset="0"/>
                <a:cs typeface="Calibri" panose="020F0502020204030204" pitchFamily="34" charset="0"/>
              </a:rPr>
              <a:t>Cada pod em um cluster do Kubernetes tem um IP específico, mas estes endereços não são expostos para fora do cluster sem uma Service, que basicamente define como um conjunto de </a:t>
            </a:r>
            <a:r>
              <a:rPr lang="pt-BR" sz="1400" b="1" dirty="0" err="1">
                <a:latin typeface="Calibri" panose="020F0502020204030204" pitchFamily="34" charset="0"/>
                <a:cs typeface="Calibri" panose="020F0502020204030204" pitchFamily="34" charset="0"/>
              </a:rPr>
              <a:t>pods</a:t>
            </a:r>
            <a:r>
              <a:rPr lang="pt-BR" sz="1400" b="1" dirty="0">
                <a:latin typeface="Calibri" panose="020F0502020204030204" pitchFamily="34" charset="0"/>
                <a:cs typeface="Calibri" panose="020F0502020204030204" pitchFamily="34" charset="0"/>
              </a:rPr>
              <a:t> podem ser acessados pela rede.</a:t>
            </a:r>
          </a:p>
          <a:p>
            <a:pPr marL="0" indent="0">
              <a:buNone/>
            </a:pPr>
            <a:r>
              <a:rPr lang="pt-BR" sz="1400" b="1" dirty="0">
                <a:latin typeface="Calibri" panose="020F0502020204030204" pitchFamily="34" charset="0"/>
                <a:cs typeface="Calibri" panose="020F0502020204030204" pitchFamily="34" charset="0"/>
              </a:rPr>
              <a:t> Assim, as chamadas são feitas para esta serviços, que irá distribuir a carga através dos </a:t>
            </a:r>
            <a:r>
              <a:rPr lang="pt-BR" sz="1400" b="1" dirty="0" err="1">
                <a:latin typeface="Calibri" panose="020F0502020204030204" pitchFamily="34" charset="0"/>
                <a:cs typeface="Calibri" panose="020F0502020204030204" pitchFamily="34" charset="0"/>
              </a:rPr>
              <a:t>pods</a:t>
            </a:r>
            <a:r>
              <a:rPr lang="pt-BR" sz="1400" b="1" dirty="0">
                <a:latin typeface="Calibri" panose="020F0502020204030204" pitchFamily="34" charset="0"/>
                <a:cs typeface="Calibri" panose="020F0502020204030204" pitchFamily="34" charset="0"/>
              </a:rPr>
              <a:t> que tem à sua disposição, garantindo desacoplamento entre os sistemas.</a:t>
            </a:r>
            <a:endParaRPr lang="pt-BR" dirty="0">
              <a:latin typeface="Calibri" panose="020F0502020204030204" pitchFamily="34" charset="0"/>
              <a:cs typeface="Calibri" panose="020F0502020204030204" pitchFamily="34" charset="0"/>
            </a:endParaRPr>
          </a:p>
          <a:p>
            <a:pPr marL="0" indent="0">
              <a:buNone/>
            </a:pPr>
            <a:endParaRPr lang="pt-BR" dirty="0"/>
          </a:p>
        </p:txBody>
      </p:sp>
      <p:sp>
        <p:nvSpPr>
          <p:cNvPr id="4" name="Espaço Reservado para Conteúdo 2">
            <a:extLst>
              <a:ext uri="{FF2B5EF4-FFF2-40B4-BE49-F238E27FC236}">
                <a16:creationId xmlns:a16="http://schemas.microsoft.com/office/drawing/2014/main" id="{DBB90D56-1855-4BB1-BFA6-30148DCDE24D}"/>
              </a:ext>
            </a:extLst>
          </p:cNvPr>
          <p:cNvSpPr txBox="1">
            <a:spLocks/>
          </p:cNvSpPr>
          <p:nvPr/>
        </p:nvSpPr>
        <p:spPr>
          <a:xfrm>
            <a:off x="832721" y="2307772"/>
            <a:ext cx="9613861" cy="4581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fontAlgn="base">
              <a:buNone/>
            </a:pPr>
            <a:endParaRPr lang="pt-BR" sz="1400" b="1" dirty="0">
              <a:latin typeface="Raleway"/>
            </a:endParaRPr>
          </a:p>
        </p:txBody>
      </p:sp>
      <p:pic>
        <p:nvPicPr>
          <p:cNvPr id="3074" name="Picture 2">
            <a:extLst>
              <a:ext uri="{FF2B5EF4-FFF2-40B4-BE49-F238E27FC236}">
                <a16:creationId xmlns:a16="http://schemas.microsoft.com/office/drawing/2014/main" id="{3BAB3542-1FE4-4712-A465-A11DC043A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8678" y="5442468"/>
            <a:ext cx="1733550" cy="110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312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Kubernetes</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155372"/>
            <a:ext cx="9613861" cy="4581330"/>
          </a:xfrm>
        </p:spPr>
        <p:txBody>
          <a:bodyPr>
            <a:normAutofit/>
          </a:bodyPr>
          <a:lstStyle/>
          <a:p>
            <a:r>
              <a:rPr lang="pt-BR" sz="1400" b="1" dirty="0" err="1">
                <a:latin typeface="Calibri" panose="020F0502020204030204" pitchFamily="34" charset="0"/>
                <a:cs typeface="Calibri" panose="020F0502020204030204" pitchFamily="34" charset="0"/>
              </a:rPr>
              <a:t>Scheduler</a:t>
            </a:r>
            <a:endParaRPr lang="pt-BR" sz="1400" b="1" dirty="0">
              <a:latin typeface="Calibri" panose="020F0502020204030204" pitchFamily="34" charset="0"/>
              <a:cs typeface="Calibri" panose="020F0502020204030204" pitchFamily="34" charset="0"/>
            </a:endParaRPr>
          </a:p>
          <a:p>
            <a:pPr marL="0" indent="0">
              <a:buNone/>
            </a:pPr>
            <a:r>
              <a:rPr lang="pt-BR" sz="1400" b="1" dirty="0">
                <a:latin typeface="Calibri" panose="020F0502020204030204" pitchFamily="34" charset="0"/>
                <a:cs typeface="Calibri" panose="020F0502020204030204" pitchFamily="34" charset="0"/>
              </a:rPr>
              <a:t>O </a:t>
            </a:r>
            <a:r>
              <a:rPr lang="pt-BR" sz="1400" b="1" dirty="0" err="1">
                <a:latin typeface="Calibri" panose="020F0502020204030204" pitchFamily="34" charset="0"/>
                <a:cs typeface="Calibri" panose="020F0502020204030204" pitchFamily="34" charset="0"/>
              </a:rPr>
              <a:t>scheduler</a:t>
            </a:r>
            <a:r>
              <a:rPr lang="pt-BR" sz="1400" b="1" dirty="0">
                <a:latin typeface="Calibri" panose="020F0502020204030204" pitchFamily="34" charset="0"/>
                <a:cs typeface="Calibri" panose="020F0502020204030204" pitchFamily="34" charset="0"/>
              </a:rPr>
              <a:t> é o responsável por distribuir os </a:t>
            </a:r>
            <a:r>
              <a:rPr lang="pt-BR" sz="1400" b="1" dirty="0" err="1">
                <a:latin typeface="Calibri" panose="020F0502020204030204" pitchFamily="34" charset="0"/>
                <a:cs typeface="Calibri" panose="020F0502020204030204" pitchFamily="34" charset="0"/>
              </a:rPr>
              <a:t>pods</a:t>
            </a:r>
            <a:r>
              <a:rPr lang="pt-BR" sz="1400" b="1" dirty="0">
                <a:latin typeface="Calibri" panose="020F0502020204030204" pitchFamily="34" charset="0"/>
                <a:cs typeface="Calibri" panose="020F0502020204030204" pitchFamily="34" charset="0"/>
              </a:rPr>
              <a:t> necessários nos nodes que têm à disposição, otimizando recursos nos nodes e garantindo que o número de </a:t>
            </a:r>
            <a:r>
              <a:rPr lang="pt-BR" sz="1400" b="1" dirty="0" err="1">
                <a:latin typeface="Calibri" panose="020F0502020204030204" pitchFamily="34" charset="0"/>
                <a:cs typeface="Calibri" panose="020F0502020204030204" pitchFamily="34" charset="0"/>
              </a:rPr>
              <a:t>pods</a:t>
            </a:r>
            <a:r>
              <a:rPr lang="pt-BR" sz="1400" b="1" dirty="0">
                <a:latin typeface="Calibri" panose="020F0502020204030204" pitchFamily="34" charset="0"/>
                <a:cs typeface="Calibri" panose="020F0502020204030204" pitchFamily="34" charset="0"/>
              </a:rPr>
              <a:t> é o apropriado.</a:t>
            </a:r>
          </a:p>
          <a:p>
            <a:pPr marL="0" indent="0">
              <a:buNone/>
            </a:pPr>
            <a:endParaRPr lang="pt-BR" dirty="0"/>
          </a:p>
          <a:p>
            <a:pPr marL="0" indent="0">
              <a:buNone/>
            </a:pPr>
            <a:endParaRPr lang="pt-BR" dirty="0"/>
          </a:p>
        </p:txBody>
      </p:sp>
      <p:sp>
        <p:nvSpPr>
          <p:cNvPr id="4" name="Espaço Reservado para Conteúdo 2">
            <a:extLst>
              <a:ext uri="{FF2B5EF4-FFF2-40B4-BE49-F238E27FC236}">
                <a16:creationId xmlns:a16="http://schemas.microsoft.com/office/drawing/2014/main" id="{DBB90D56-1855-4BB1-BFA6-30148DCDE24D}"/>
              </a:ext>
            </a:extLst>
          </p:cNvPr>
          <p:cNvSpPr txBox="1">
            <a:spLocks/>
          </p:cNvSpPr>
          <p:nvPr/>
        </p:nvSpPr>
        <p:spPr>
          <a:xfrm>
            <a:off x="832721" y="2307772"/>
            <a:ext cx="9613861" cy="4581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fontAlgn="base">
              <a:buNone/>
            </a:pPr>
            <a:endParaRPr lang="pt-BR" sz="1400" b="1" dirty="0">
              <a:latin typeface="Raleway"/>
            </a:endParaRPr>
          </a:p>
        </p:txBody>
      </p:sp>
      <p:pic>
        <p:nvPicPr>
          <p:cNvPr id="4100" name="Picture 4">
            <a:extLst>
              <a:ext uri="{FF2B5EF4-FFF2-40B4-BE49-F238E27FC236}">
                <a16:creationId xmlns:a16="http://schemas.microsoft.com/office/drawing/2014/main" id="{9630BAC3-D671-4DDF-8670-DC4347F6B1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2086" y="3107094"/>
            <a:ext cx="5087294" cy="2892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59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Kubernetes</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155372"/>
            <a:ext cx="9613861" cy="4581330"/>
          </a:xfrm>
        </p:spPr>
        <p:txBody>
          <a:bodyPr>
            <a:normAutofit/>
          </a:bodyPr>
          <a:lstStyle/>
          <a:p>
            <a:r>
              <a:rPr lang="pt-BR" sz="1400" b="1" dirty="0">
                <a:latin typeface="Calibri" panose="020F0502020204030204" pitchFamily="34" charset="0"/>
                <a:cs typeface="Calibri" panose="020F0502020204030204" pitchFamily="34" charset="0"/>
              </a:rPr>
              <a:t>Tráfego externo</a:t>
            </a:r>
          </a:p>
          <a:p>
            <a:pPr marL="0" indent="0">
              <a:buNone/>
            </a:pPr>
            <a:r>
              <a:rPr lang="pt-BR" sz="1400" b="1" dirty="0">
                <a:latin typeface="Calibri" panose="020F0502020204030204" pitchFamily="34" charset="0"/>
                <a:cs typeface="Calibri" panose="020F0502020204030204" pitchFamily="34" charset="0"/>
              </a:rPr>
              <a:t>Por padrão, o cluster de k8s não é exposto ao mundo exterior. É possível adotar diversas estratégias para expor o cluster, mas um exemplo simples é o </a:t>
            </a:r>
            <a:r>
              <a:rPr lang="pt-BR" sz="1400" b="1" dirty="0" err="1">
                <a:latin typeface="Calibri" panose="020F0502020204030204" pitchFamily="34" charset="0"/>
                <a:cs typeface="Calibri" panose="020F0502020204030204" pitchFamily="34" charset="0"/>
              </a:rPr>
              <a:t>LoadBalancer</a:t>
            </a:r>
            <a:r>
              <a:rPr lang="pt-BR" sz="1400" b="1" dirty="0">
                <a:latin typeface="Calibri" panose="020F0502020204030204" pitchFamily="34" charset="0"/>
                <a:cs typeface="Calibri" panose="020F0502020204030204" pitchFamily="34" charset="0"/>
              </a:rPr>
              <a:t>.</a:t>
            </a:r>
            <a:endParaRPr lang="pt-BR" dirty="0">
              <a:latin typeface="Calibri" panose="020F0502020204030204" pitchFamily="34" charset="0"/>
              <a:cs typeface="Calibri" panose="020F0502020204030204" pitchFamily="34" charset="0"/>
            </a:endParaRPr>
          </a:p>
          <a:p>
            <a:pPr marL="0" indent="0">
              <a:buNone/>
            </a:pPr>
            <a:endParaRPr lang="pt-BR" dirty="0"/>
          </a:p>
        </p:txBody>
      </p:sp>
      <p:sp>
        <p:nvSpPr>
          <p:cNvPr id="4" name="Espaço Reservado para Conteúdo 2">
            <a:extLst>
              <a:ext uri="{FF2B5EF4-FFF2-40B4-BE49-F238E27FC236}">
                <a16:creationId xmlns:a16="http://schemas.microsoft.com/office/drawing/2014/main" id="{DBB90D56-1855-4BB1-BFA6-30148DCDE24D}"/>
              </a:ext>
            </a:extLst>
          </p:cNvPr>
          <p:cNvSpPr txBox="1">
            <a:spLocks/>
          </p:cNvSpPr>
          <p:nvPr/>
        </p:nvSpPr>
        <p:spPr>
          <a:xfrm>
            <a:off x="832721" y="2307772"/>
            <a:ext cx="9613861" cy="4581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fontAlgn="base">
              <a:buNone/>
            </a:pPr>
            <a:endParaRPr lang="pt-BR" sz="1400" b="1" dirty="0">
              <a:latin typeface="Raleway"/>
            </a:endParaRPr>
          </a:p>
        </p:txBody>
      </p:sp>
      <p:pic>
        <p:nvPicPr>
          <p:cNvPr id="5122" name="Picture 2">
            <a:extLst>
              <a:ext uri="{FF2B5EF4-FFF2-40B4-BE49-F238E27FC236}">
                <a16:creationId xmlns:a16="http://schemas.microsoft.com/office/drawing/2014/main" id="{4F12D0D6-2978-4623-9338-34E3A2E7D0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6767" y="3085742"/>
            <a:ext cx="2688474" cy="3019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131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Kubernetes</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155372"/>
            <a:ext cx="9613861" cy="4581330"/>
          </a:xfrm>
        </p:spPr>
        <p:txBody>
          <a:bodyPr>
            <a:normAutofit/>
          </a:bodyPr>
          <a:lstStyle/>
          <a:p>
            <a:r>
              <a:rPr lang="pt-BR" sz="1400" b="1" dirty="0">
                <a:latin typeface="Calibri" panose="020F0502020204030204" pitchFamily="34" charset="0"/>
                <a:cs typeface="Calibri" panose="020F0502020204030204" pitchFamily="34" charset="0"/>
              </a:rPr>
              <a:t>Tráfego externo</a:t>
            </a:r>
          </a:p>
          <a:p>
            <a:pPr marL="0" indent="0">
              <a:buNone/>
            </a:pPr>
            <a:r>
              <a:rPr lang="pt-BR" sz="1400" b="1" dirty="0">
                <a:latin typeface="Calibri" panose="020F0502020204030204" pitchFamily="34" charset="0"/>
                <a:cs typeface="Calibri" panose="020F0502020204030204" pitchFamily="34" charset="0"/>
              </a:rPr>
              <a:t>Por padrão, o cluster de k8s não é exposto ao mundo exterior. É possível adotar diversas estratégias para expor o cluster, mas um exemplo simples é o </a:t>
            </a:r>
            <a:r>
              <a:rPr lang="pt-BR" sz="1400" b="1" dirty="0" err="1">
                <a:latin typeface="Calibri" panose="020F0502020204030204" pitchFamily="34" charset="0"/>
                <a:cs typeface="Calibri" panose="020F0502020204030204" pitchFamily="34" charset="0"/>
              </a:rPr>
              <a:t>LoadBalancer</a:t>
            </a:r>
            <a:r>
              <a:rPr lang="pt-BR" sz="1400" b="1" dirty="0">
                <a:latin typeface="Calibri" panose="020F0502020204030204" pitchFamily="34" charset="0"/>
                <a:cs typeface="Calibri" panose="020F0502020204030204" pitchFamily="34" charset="0"/>
              </a:rPr>
              <a:t>.</a:t>
            </a:r>
          </a:p>
          <a:p>
            <a:endParaRPr lang="pt-BR" sz="1400" b="1" dirty="0">
              <a:latin typeface="Calibri" panose="020F0502020204030204" pitchFamily="34" charset="0"/>
              <a:cs typeface="Calibri" panose="020F0502020204030204" pitchFamily="34" charset="0"/>
            </a:endParaRPr>
          </a:p>
          <a:p>
            <a:endParaRPr lang="pt-BR" sz="1400" b="1" dirty="0">
              <a:latin typeface="Calibri" panose="020F0502020204030204" pitchFamily="34" charset="0"/>
              <a:cs typeface="Calibri" panose="020F0502020204030204" pitchFamily="34" charset="0"/>
            </a:endParaRPr>
          </a:p>
          <a:p>
            <a:endParaRPr lang="pt-BR" sz="1400" b="1" dirty="0">
              <a:latin typeface="Calibri" panose="020F0502020204030204" pitchFamily="34" charset="0"/>
              <a:cs typeface="Calibri" panose="020F0502020204030204" pitchFamily="34" charset="0"/>
            </a:endParaRPr>
          </a:p>
          <a:p>
            <a:endParaRPr lang="pt-BR" sz="1400" b="1" dirty="0">
              <a:latin typeface="Calibri" panose="020F0502020204030204" pitchFamily="34" charset="0"/>
              <a:cs typeface="Calibri" panose="020F0502020204030204" pitchFamily="34" charset="0"/>
            </a:endParaRPr>
          </a:p>
          <a:p>
            <a:endParaRPr lang="pt-BR" sz="1400" b="1" dirty="0">
              <a:latin typeface="Calibri" panose="020F0502020204030204" pitchFamily="34" charset="0"/>
              <a:cs typeface="Calibri" panose="020F0502020204030204" pitchFamily="34" charset="0"/>
            </a:endParaRPr>
          </a:p>
          <a:p>
            <a:endParaRPr lang="pt-BR" sz="1400" b="1" dirty="0">
              <a:latin typeface="Calibri" panose="020F0502020204030204" pitchFamily="34" charset="0"/>
              <a:cs typeface="Calibri" panose="020F0502020204030204" pitchFamily="34" charset="0"/>
            </a:endParaRPr>
          </a:p>
          <a:p>
            <a:endParaRPr lang="pt-BR" sz="1400" b="1" dirty="0">
              <a:latin typeface="Calibri" panose="020F0502020204030204" pitchFamily="34" charset="0"/>
              <a:cs typeface="Calibri" panose="020F0502020204030204" pitchFamily="34" charset="0"/>
            </a:endParaRPr>
          </a:p>
          <a:p>
            <a:endParaRPr lang="pt-BR" sz="1400" b="1" dirty="0">
              <a:latin typeface="Calibri" panose="020F0502020204030204" pitchFamily="34" charset="0"/>
              <a:cs typeface="Calibri" panose="020F0502020204030204" pitchFamily="34" charset="0"/>
            </a:endParaRPr>
          </a:p>
          <a:p>
            <a:endParaRPr lang="pt-BR" sz="1400" b="1" dirty="0">
              <a:latin typeface="Calibri" panose="020F0502020204030204" pitchFamily="34" charset="0"/>
              <a:cs typeface="Calibri" panose="020F0502020204030204" pitchFamily="34" charset="0"/>
            </a:endParaRPr>
          </a:p>
          <a:p>
            <a:pPr marL="0" indent="0">
              <a:buNone/>
            </a:pPr>
            <a:r>
              <a:rPr lang="pt-BR" sz="1400" b="1" dirty="0">
                <a:latin typeface="Calibri" panose="020F0502020204030204" pitchFamily="34" charset="0"/>
                <a:cs typeface="Calibri" panose="020F0502020204030204" pitchFamily="34" charset="0"/>
              </a:rPr>
              <a:t>O </a:t>
            </a:r>
            <a:r>
              <a:rPr lang="pt-BR" sz="1400" b="1" dirty="0" err="1">
                <a:latin typeface="Calibri" panose="020F0502020204030204" pitchFamily="34" charset="0"/>
                <a:cs typeface="Calibri" panose="020F0502020204030204" pitchFamily="34" charset="0"/>
              </a:rPr>
              <a:t>LoadBalancer</a:t>
            </a:r>
            <a:r>
              <a:rPr lang="pt-BR" sz="1400" b="1" dirty="0">
                <a:latin typeface="Calibri" panose="020F0502020204030204" pitchFamily="34" charset="0"/>
                <a:cs typeface="Calibri" panose="020F0502020204030204" pitchFamily="34" charset="0"/>
              </a:rPr>
              <a:t> vai, basicamente, expor a Service em uma porta especificada. Todo tráfego direcionado a esta porta será repassado para a </a:t>
            </a:r>
            <a:r>
              <a:rPr lang="pt-BR" sz="1400" b="1" dirty="0" err="1">
                <a:latin typeface="Calibri" panose="020F0502020204030204" pitchFamily="34" charset="0"/>
                <a:cs typeface="Calibri" panose="020F0502020204030204" pitchFamily="34" charset="0"/>
              </a:rPr>
              <a:t>service</a:t>
            </a:r>
            <a:r>
              <a:rPr lang="pt-BR" sz="1400" b="1" dirty="0">
                <a:latin typeface="Calibri" panose="020F0502020204030204" pitchFamily="34" charset="0"/>
                <a:cs typeface="Calibri" panose="020F0502020204030204" pitchFamily="34" charset="0"/>
              </a:rPr>
              <a:t>, que irá repassar para os </a:t>
            </a:r>
            <a:r>
              <a:rPr lang="pt-BR" sz="1400" b="1" dirty="0" err="1">
                <a:latin typeface="Calibri" panose="020F0502020204030204" pitchFamily="34" charset="0"/>
                <a:cs typeface="Calibri" panose="020F0502020204030204" pitchFamily="34" charset="0"/>
              </a:rPr>
              <a:t>pods</a:t>
            </a:r>
            <a:r>
              <a:rPr lang="pt-BR" sz="1400" b="1" dirty="0">
                <a:latin typeface="Calibri" panose="020F0502020204030204" pitchFamily="34" charset="0"/>
                <a:cs typeface="Calibri" panose="020F0502020204030204" pitchFamily="34" charset="0"/>
              </a:rPr>
              <a:t> específicos.</a:t>
            </a:r>
          </a:p>
          <a:p>
            <a:pPr marL="0" indent="0">
              <a:buNone/>
            </a:pPr>
            <a:endParaRPr lang="pt-BR" dirty="0"/>
          </a:p>
        </p:txBody>
      </p:sp>
      <p:sp>
        <p:nvSpPr>
          <p:cNvPr id="4" name="Espaço Reservado para Conteúdo 2">
            <a:extLst>
              <a:ext uri="{FF2B5EF4-FFF2-40B4-BE49-F238E27FC236}">
                <a16:creationId xmlns:a16="http://schemas.microsoft.com/office/drawing/2014/main" id="{DBB90D56-1855-4BB1-BFA6-30148DCDE24D}"/>
              </a:ext>
            </a:extLst>
          </p:cNvPr>
          <p:cNvSpPr txBox="1">
            <a:spLocks/>
          </p:cNvSpPr>
          <p:nvPr/>
        </p:nvSpPr>
        <p:spPr>
          <a:xfrm>
            <a:off x="832721" y="2307772"/>
            <a:ext cx="9613861" cy="4581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fontAlgn="base">
              <a:buNone/>
            </a:pPr>
            <a:endParaRPr lang="pt-BR" sz="1400" b="1" dirty="0">
              <a:latin typeface="Raleway"/>
            </a:endParaRPr>
          </a:p>
        </p:txBody>
      </p:sp>
      <p:pic>
        <p:nvPicPr>
          <p:cNvPr id="5122" name="Picture 2">
            <a:extLst>
              <a:ext uri="{FF2B5EF4-FFF2-40B4-BE49-F238E27FC236}">
                <a16:creationId xmlns:a16="http://schemas.microsoft.com/office/drawing/2014/main" id="{4F12D0D6-2978-4623-9338-34E3A2E7D0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6766" y="3085741"/>
            <a:ext cx="2333912" cy="2620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735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Introdução</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p:txBody>
          <a:bodyPr/>
          <a:lstStyle/>
          <a:p>
            <a:r>
              <a:rPr lang="pt-BR" dirty="0">
                <a:latin typeface="Calibri" panose="020F0502020204030204" pitchFamily="34" charset="0"/>
                <a:cs typeface="Calibri" panose="020F0502020204030204" pitchFamily="34" charset="0"/>
              </a:rPr>
              <a:t>Docker</a:t>
            </a:r>
          </a:p>
          <a:p>
            <a:r>
              <a:rPr lang="pt-BR" dirty="0">
                <a:latin typeface="Calibri" panose="020F0502020204030204" pitchFamily="34" charset="0"/>
                <a:cs typeface="Calibri" panose="020F0502020204030204" pitchFamily="34" charset="0"/>
              </a:rPr>
              <a:t>Kubernetes</a:t>
            </a:r>
          </a:p>
          <a:p>
            <a:r>
              <a:rPr lang="pt-BR" dirty="0">
                <a:latin typeface="Calibri" panose="020F0502020204030204" pitchFamily="34" charset="0"/>
                <a:cs typeface="Calibri" panose="020F0502020204030204" pitchFamily="34" charset="0"/>
              </a:rPr>
              <a:t>OpenShift</a:t>
            </a:r>
          </a:p>
          <a:p>
            <a:endParaRPr lang="pt-BR" dirty="0"/>
          </a:p>
          <a:p>
            <a:endParaRPr lang="pt-BR" dirty="0"/>
          </a:p>
        </p:txBody>
      </p:sp>
    </p:spTree>
    <p:extLst>
      <p:ext uri="{BB962C8B-B14F-4D97-AF65-F5344CB8AC3E}">
        <p14:creationId xmlns:p14="http://schemas.microsoft.com/office/powerpoint/2010/main" val="4244688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Kubernetes</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336872"/>
            <a:ext cx="9613861" cy="3989283"/>
          </a:xfrm>
        </p:spPr>
        <p:txBody>
          <a:bodyPr>
            <a:normAutofit fontScale="92500" lnSpcReduction="10000"/>
          </a:bodyPr>
          <a:lstStyle/>
          <a:p>
            <a:pPr fontAlgn="base"/>
            <a:r>
              <a:rPr lang="pt-BR" sz="1400" b="1" dirty="0">
                <a:latin typeface="Calibri" panose="020F0502020204030204" pitchFamily="34" charset="0"/>
                <a:cs typeface="Calibri" panose="020F0502020204030204" pitchFamily="34" charset="0"/>
              </a:rPr>
              <a:t>Online e </a:t>
            </a:r>
            <a:r>
              <a:rPr lang="pt-BR" sz="1400" b="1" dirty="0" err="1">
                <a:latin typeface="Calibri" panose="020F0502020204030204" pitchFamily="34" charset="0"/>
                <a:cs typeface="Calibri" panose="020F0502020204030204" pitchFamily="34" charset="0"/>
              </a:rPr>
              <a:t>Minikube</a:t>
            </a:r>
            <a:endParaRPr lang="pt-BR" sz="1400" b="1" dirty="0">
              <a:latin typeface="Calibri" panose="020F0502020204030204" pitchFamily="34" charset="0"/>
              <a:cs typeface="Calibri" panose="020F0502020204030204" pitchFamily="34" charset="0"/>
            </a:endParaRPr>
          </a:p>
          <a:p>
            <a:pPr marL="0" indent="0" fontAlgn="base">
              <a:buNone/>
            </a:pPr>
            <a:r>
              <a:rPr lang="pt-BR" sz="1400" b="1" dirty="0">
                <a:latin typeface="Calibri" panose="020F0502020204030204" pitchFamily="34" charset="0"/>
                <a:cs typeface="Calibri" panose="020F0502020204030204" pitchFamily="34" charset="0"/>
              </a:rPr>
              <a:t>	https://kubernetes.io/pt-br/docs/tutorials/hello-minikube/</a:t>
            </a:r>
            <a:endParaRPr lang="en-US" sz="1400" b="1" dirty="0">
              <a:latin typeface="Calibri" panose="020F0502020204030204" pitchFamily="34" charset="0"/>
              <a:cs typeface="Calibri" panose="020F0502020204030204" pitchFamily="34" charset="0"/>
            </a:endParaRPr>
          </a:p>
          <a:p>
            <a:pPr marL="0" indent="0" fontAlgn="base">
              <a:buNone/>
            </a:pPr>
            <a:endParaRPr lang="en-US" sz="1400" b="1" dirty="0">
              <a:latin typeface="Calibri" panose="020F0502020204030204" pitchFamily="34" charset="0"/>
              <a:cs typeface="Calibri" panose="020F0502020204030204" pitchFamily="34" charset="0"/>
            </a:endParaRPr>
          </a:p>
          <a:p>
            <a:pPr fontAlgn="base"/>
            <a:r>
              <a:rPr lang="en-US" sz="1400" b="1" dirty="0">
                <a:latin typeface="Calibri" panose="020F0502020204030204" pitchFamily="34" charset="0"/>
                <a:cs typeface="Calibri" panose="020F0502020204030204" pitchFamily="34" charset="0"/>
              </a:rPr>
              <a:t>Lab Treinamento</a:t>
            </a:r>
          </a:p>
          <a:p>
            <a:pPr marL="0" indent="0" fontAlgn="base">
              <a:buNone/>
            </a:pPr>
            <a:r>
              <a:rPr lang="en-US" sz="1400" b="1" dirty="0" err="1">
                <a:latin typeface="Calibri" panose="020F0502020204030204" pitchFamily="34" charset="0"/>
                <a:cs typeface="Calibri" panose="020F0502020204030204" pitchFamily="34" charset="0"/>
              </a:rPr>
              <a:t>Realizar</a:t>
            </a:r>
            <a:r>
              <a:rPr lang="en-US" sz="1400" b="1" dirty="0">
                <a:latin typeface="Calibri" panose="020F0502020204030204" pitchFamily="34" charset="0"/>
                <a:cs typeface="Calibri" panose="020F0502020204030204" pitchFamily="34" charset="0"/>
              </a:rPr>
              <a:t> a </a:t>
            </a:r>
            <a:r>
              <a:rPr lang="en-US" sz="1400" b="1" dirty="0" err="1">
                <a:latin typeface="Calibri" panose="020F0502020204030204" pitchFamily="34" charset="0"/>
                <a:cs typeface="Calibri" panose="020F0502020204030204" pitchFamily="34" charset="0"/>
              </a:rPr>
              <a:t>instalação</a:t>
            </a:r>
            <a:r>
              <a:rPr lang="en-US" sz="1400" b="1" dirty="0">
                <a:latin typeface="Calibri" panose="020F0502020204030204" pitchFamily="34" charset="0"/>
                <a:cs typeface="Calibri" panose="020F0502020204030204" pitchFamily="34" charset="0"/>
              </a:rPr>
              <a:t> </a:t>
            </a:r>
            <a:r>
              <a:rPr lang="en-US" sz="1400" b="1" dirty="0" err="1">
                <a:latin typeface="Calibri" panose="020F0502020204030204" pitchFamily="34" charset="0"/>
                <a:cs typeface="Calibri" panose="020F0502020204030204" pitchFamily="34" charset="0"/>
              </a:rPr>
              <a:t>abaixo</a:t>
            </a:r>
            <a:r>
              <a:rPr lang="en-US" sz="1400" b="1" dirty="0">
                <a:latin typeface="Calibri" panose="020F0502020204030204" pitchFamily="34" charset="0"/>
                <a:cs typeface="Calibri" panose="020F0502020204030204" pitchFamily="34" charset="0"/>
              </a:rPr>
              <a:t>:</a:t>
            </a:r>
          </a:p>
          <a:p>
            <a:pPr marL="0" indent="0" fontAlgn="base">
              <a:buNone/>
            </a:pPr>
            <a:r>
              <a:rPr lang="en-US" sz="1400" b="1" dirty="0">
                <a:latin typeface="Calibri" panose="020F0502020204030204" pitchFamily="34" charset="0"/>
                <a:cs typeface="Calibri" panose="020F0502020204030204" pitchFamily="34" charset="0"/>
              </a:rPr>
              <a:t>	</a:t>
            </a:r>
            <a:r>
              <a:rPr lang="en-US" sz="1400" b="1" u="sng" dirty="0">
                <a:latin typeface="Calibri" panose="020F0502020204030204" pitchFamily="34" charset="0"/>
                <a:cs typeface="Calibri" panose="020F0502020204030204" pitchFamily="34" charset="0"/>
              </a:rPr>
              <a:t>Vagrant</a:t>
            </a:r>
          </a:p>
          <a:p>
            <a:pPr marL="0" indent="0" fontAlgn="base">
              <a:buNone/>
            </a:pPr>
            <a:r>
              <a:rPr lang="en-US" sz="1400" b="1" dirty="0">
                <a:latin typeface="Calibri" panose="020F0502020204030204" pitchFamily="34" charset="0"/>
                <a:cs typeface="Calibri" panose="020F0502020204030204" pitchFamily="34" charset="0"/>
              </a:rPr>
              <a:t>	https://www.vagrantup.com/downloads</a:t>
            </a:r>
          </a:p>
          <a:p>
            <a:pPr marL="0" indent="0" fontAlgn="base">
              <a:buNone/>
            </a:pPr>
            <a:r>
              <a:rPr lang="en-US" sz="1400" b="1" dirty="0">
                <a:latin typeface="Calibri" panose="020F0502020204030204" pitchFamily="34" charset="0"/>
                <a:cs typeface="Calibri" panose="020F0502020204030204" pitchFamily="34" charset="0"/>
              </a:rPr>
              <a:t>	</a:t>
            </a:r>
            <a:r>
              <a:rPr lang="en-US" sz="1400" b="1" u="sng" dirty="0">
                <a:latin typeface="Calibri" panose="020F0502020204030204" pitchFamily="34" charset="0"/>
                <a:cs typeface="Calibri" panose="020F0502020204030204" pitchFamily="34" charset="0"/>
              </a:rPr>
              <a:t>VirtualBox</a:t>
            </a:r>
          </a:p>
          <a:p>
            <a:pPr marL="0" indent="0" fontAlgn="base">
              <a:buNone/>
            </a:pPr>
            <a:r>
              <a:rPr lang="en-US" sz="1400" b="1" dirty="0">
                <a:latin typeface="Calibri" panose="020F0502020204030204" pitchFamily="34" charset="0"/>
                <a:cs typeface="Calibri" panose="020F0502020204030204" pitchFamily="34" charset="0"/>
              </a:rPr>
              <a:t>	https://www.virtualbox.org/</a:t>
            </a:r>
          </a:p>
          <a:p>
            <a:pPr marL="0" indent="0" fontAlgn="base">
              <a:buNone/>
            </a:pPr>
            <a:r>
              <a:rPr lang="en-US" sz="1400" b="1" dirty="0">
                <a:latin typeface="Calibri" panose="020F0502020204030204" pitchFamily="34" charset="0"/>
                <a:cs typeface="Calibri" panose="020F0502020204030204" pitchFamily="34" charset="0"/>
              </a:rPr>
              <a:t>	</a:t>
            </a:r>
            <a:r>
              <a:rPr lang="en-US" sz="1400" b="1" u="sng" dirty="0">
                <a:latin typeface="Calibri" panose="020F0502020204030204" pitchFamily="34" charset="0"/>
                <a:cs typeface="Calibri" panose="020F0502020204030204" pitchFamily="34" charset="0"/>
              </a:rPr>
              <a:t>Windows Terminal </a:t>
            </a:r>
          </a:p>
          <a:p>
            <a:pPr marL="0" indent="0" fontAlgn="base">
              <a:buNone/>
            </a:pPr>
            <a:r>
              <a:rPr lang="en-US" sz="1400" b="1" dirty="0">
                <a:latin typeface="Calibri" panose="020F0502020204030204" pitchFamily="34" charset="0"/>
                <a:cs typeface="Calibri" panose="020F0502020204030204" pitchFamily="34" charset="0"/>
              </a:rPr>
              <a:t>	https://www.microsoft.com/pt-br/p/windows-terminal/9n0dx20hk701</a:t>
            </a:r>
          </a:p>
          <a:p>
            <a:pPr marL="0" indent="0" fontAlgn="base">
              <a:buNone/>
            </a:pPr>
            <a:endParaRPr lang="en-US" sz="1400" b="1" dirty="0">
              <a:latin typeface="Calibri" panose="020F0502020204030204" pitchFamily="34" charset="0"/>
              <a:cs typeface="Calibri" panose="020F0502020204030204" pitchFamily="34" charset="0"/>
            </a:endParaRPr>
          </a:p>
          <a:p>
            <a:pPr marL="0" indent="0" fontAlgn="base">
              <a:buNone/>
            </a:pPr>
            <a:r>
              <a:rPr lang="en-US" sz="1400" b="1" dirty="0">
                <a:latin typeface="Calibri" panose="020F0502020204030204" pitchFamily="34" charset="0"/>
                <a:cs typeface="Calibri" panose="020F0502020204030204" pitchFamily="34" charset="0"/>
              </a:rPr>
              <a:t>GITHUB</a:t>
            </a:r>
          </a:p>
          <a:p>
            <a:pPr marL="0" indent="0" fontAlgn="base">
              <a:buNone/>
            </a:pPr>
            <a:r>
              <a:rPr lang="en-US" sz="1400" b="1" dirty="0">
                <a:latin typeface="Calibri" panose="020F0502020204030204" pitchFamily="34" charset="0"/>
                <a:cs typeface="Calibri" panose="020F0502020204030204" pitchFamily="34" charset="0"/>
              </a:rPr>
              <a:t>https://github.com/jlasquinha/sanux</a:t>
            </a:r>
          </a:p>
          <a:p>
            <a:pPr marL="0" indent="0" fontAlgn="base">
              <a:buNone/>
            </a:pPr>
            <a:endParaRPr lang="en-US" sz="1400" b="1" dirty="0">
              <a:latin typeface="Raleway"/>
            </a:endParaRPr>
          </a:p>
          <a:p>
            <a:pPr marL="0" indent="0" fontAlgn="base">
              <a:buNone/>
            </a:pPr>
            <a:endParaRPr lang="en-US" sz="1400" b="1" dirty="0">
              <a:latin typeface="Raleway"/>
            </a:endParaRPr>
          </a:p>
        </p:txBody>
      </p:sp>
    </p:spTree>
    <p:extLst>
      <p:ext uri="{BB962C8B-B14F-4D97-AF65-F5344CB8AC3E}">
        <p14:creationId xmlns:p14="http://schemas.microsoft.com/office/powerpoint/2010/main" val="3787152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Kubernetes</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336872"/>
            <a:ext cx="9613861" cy="3989283"/>
          </a:xfrm>
        </p:spPr>
        <p:txBody>
          <a:bodyPr>
            <a:normAutofit fontScale="92500" lnSpcReduction="10000"/>
          </a:bodyPr>
          <a:lstStyle/>
          <a:p>
            <a:pPr marL="0" indent="0" fontAlgn="base">
              <a:buNone/>
            </a:pPr>
            <a:r>
              <a:rPr lang="pt-BR" sz="1400" b="1" dirty="0">
                <a:latin typeface="Calibri" panose="020F0502020204030204" pitchFamily="34" charset="0"/>
                <a:cs typeface="Calibri" panose="020F0502020204030204" pitchFamily="34" charset="0"/>
              </a:rPr>
              <a:t>Iniciando o </a:t>
            </a:r>
            <a:r>
              <a:rPr lang="pt-BR" sz="1400" b="1" dirty="0" err="1">
                <a:latin typeface="Calibri" panose="020F0502020204030204" pitchFamily="34" charset="0"/>
                <a:cs typeface="Calibri" panose="020F0502020204030204" pitchFamily="34" charset="0"/>
              </a:rPr>
              <a:t>Lab</a:t>
            </a:r>
            <a:endParaRPr lang="pt-BR" sz="1400" b="1" dirty="0">
              <a:latin typeface="Calibri" panose="020F0502020204030204" pitchFamily="34" charset="0"/>
              <a:cs typeface="Calibri" panose="020F0502020204030204" pitchFamily="34" charset="0"/>
            </a:endParaRPr>
          </a:p>
          <a:p>
            <a:pPr marL="0" indent="0" fontAlgn="base">
              <a:buNone/>
            </a:pPr>
            <a:r>
              <a:rPr lang="pt-BR" sz="1400" b="1" dirty="0">
                <a:latin typeface="Calibri" panose="020F0502020204030204" pitchFamily="34" charset="0"/>
                <a:cs typeface="Calibri" panose="020F0502020204030204" pitchFamily="34" charset="0"/>
              </a:rPr>
              <a:t>Acessar o diretório onde estão os arquivos baixados no passo anterior </a:t>
            </a:r>
            <a:r>
              <a:rPr lang="pt-BR" sz="1400" b="1" dirty="0" err="1">
                <a:latin typeface="Calibri" panose="020F0502020204030204" pitchFamily="34" charset="0"/>
                <a:cs typeface="Calibri" panose="020F0502020204030204" pitchFamily="34" charset="0"/>
              </a:rPr>
              <a:t>Sanux</a:t>
            </a:r>
            <a:r>
              <a:rPr lang="pt-BR" sz="1400" b="1" dirty="0">
                <a:latin typeface="Calibri" panose="020F0502020204030204" pitchFamily="34" charset="0"/>
                <a:cs typeface="Calibri" panose="020F0502020204030204" pitchFamily="34" charset="0"/>
              </a:rPr>
              <a:t>\</a:t>
            </a:r>
            <a:r>
              <a:rPr lang="pt-BR" sz="1400" b="1" dirty="0" err="1">
                <a:latin typeface="Calibri" panose="020F0502020204030204" pitchFamily="34" charset="0"/>
                <a:cs typeface="Calibri" panose="020F0502020204030204" pitchFamily="34" charset="0"/>
              </a:rPr>
              <a:t>Labs</a:t>
            </a:r>
            <a:r>
              <a:rPr lang="pt-BR" sz="1400" b="1" dirty="0">
                <a:latin typeface="Calibri" panose="020F0502020204030204" pitchFamily="34" charset="0"/>
                <a:cs typeface="Calibri" panose="020F0502020204030204" pitchFamily="34" charset="0"/>
              </a:rPr>
              <a:t>\k8s e iniciar o ambiente</a:t>
            </a:r>
          </a:p>
          <a:p>
            <a:pPr marL="0" indent="0" fontAlgn="base">
              <a:buNone/>
            </a:pPr>
            <a:r>
              <a:rPr lang="pt-BR" sz="1400" b="1" dirty="0" err="1">
                <a:latin typeface="Calibri" panose="020F0502020204030204" pitchFamily="34" charset="0"/>
                <a:cs typeface="Calibri" panose="020F0502020204030204" pitchFamily="34" charset="0"/>
              </a:rPr>
              <a:t>vagrant</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up</a:t>
            </a:r>
            <a:endParaRPr lang="pt-BR" sz="1400" b="1" dirty="0">
              <a:latin typeface="Calibri" panose="020F0502020204030204" pitchFamily="34" charset="0"/>
              <a:cs typeface="Calibri" panose="020F0502020204030204" pitchFamily="34" charset="0"/>
            </a:endParaRPr>
          </a:p>
          <a:p>
            <a:pPr marL="0" indent="0" fontAlgn="base">
              <a:buNone/>
            </a:pPr>
            <a:r>
              <a:rPr lang="pt-BR" sz="1400" b="1" dirty="0">
                <a:latin typeface="Calibri" panose="020F0502020204030204" pitchFamily="34" charset="0"/>
                <a:cs typeface="Calibri" panose="020F0502020204030204" pitchFamily="34" charset="0"/>
              </a:rPr>
              <a:t>Acessar a máquina sanux-lab-01 pelo </a:t>
            </a:r>
            <a:r>
              <a:rPr lang="pt-BR" sz="1400" b="1" dirty="0" err="1">
                <a:latin typeface="Calibri" panose="020F0502020204030204" pitchFamily="34" charset="0"/>
                <a:cs typeface="Calibri" panose="020F0502020204030204" pitchFamily="34" charset="0"/>
              </a:rPr>
              <a:t>vagrant</a:t>
            </a:r>
            <a:endParaRPr lang="pt-BR" sz="1400" b="1" dirty="0">
              <a:latin typeface="Calibri" panose="020F0502020204030204" pitchFamily="34" charset="0"/>
              <a:cs typeface="Calibri" panose="020F0502020204030204" pitchFamily="34" charset="0"/>
            </a:endParaRPr>
          </a:p>
          <a:p>
            <a:pPr marL="0" indent="0" fontAlgn="base">
              <a:buNone/>
            </a:pPr>
            <a:r>
              <a:rPr lang="pt-BR" sz="1400" b="1" dirty="0" err="1">
                <a:latin typeface="Calibri" panose="020F0502020204030204" pitchFamily="34" charset="0"/>
                <a:cs typeface="Calibri" panose="020F0502020204030204" pitchFamily="34" charset="0"/>
              </a:rPr>
              <a:t>vagrant</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ssh</a:t>
            </a:r>
            <a:r>
              <a:rPr lang="pt-BR" sz="1400" b="1" dirty="0">
                <a:latin typeface="Calibri" panose="020F0502020204030204" pitchFamily="34" charset="0"/>
                <a:cs typeface="Calibri" panose="020F0502020204030204" pitchFamily="34" charset="0"/>
              </a:rPr>
              <a:t> sanux-lab-01</a:t>
            </a:r>
          </a:p>
          <a:p>
            <a:pPr marL="0" indent="0" fontAlgn="base">
              <a:buNone/>
            </a:pPr>
            <a:endParaRPr lang="pt-BR" sz="1400" b="1" dirty="0">
              <a:latin typeface="Calibri" panose="020F0502020204030204" pitchFamily="34" charset="0"/>
              <a:cs typeface="Calibri" panose="020F0502020204030204" pitchFamily="34" charset="0"/>
            </a:endParaRPr>
          </a:p>
          <a:p>
            <a:pPr marL="0" indent="0" fontAlgn="base">
              <a:buNone/>
            </a:pPr>
            <a:r>
              <a:rPr lang="pt-BR" sz="1400" b="1" dirty="0">
                <a:latin typeface="Calibri" panose="020F0502020204030204" pitchFamily="34" charset="0"/>
                <a:cs typeface="Calibri" panose="020F0502020204030204" pitchFamily="34" charset="0"/>
              </a:rPr>
              <a:t>Com o usuário root executar o comando abaixo, onde teremos os nodes que temos disponíveis no ambiente</a:t>
            </a:r>
          </a:p>
          <a:p>
            <a:pPr marL="0" indent="0" fontAlgn="base">
              <a:buNone/>
            </a:pPr>
            <a:r>
              <a:rPr lang="pt-BR" sz="1400" b="1" dirty="0" err="1">
                <a:latin typeface="Calibri" panose="020F0502020204030204" pitchFamily="34" charset="0"/>
                <a:cs typeface="Calibri" panose="020F0502020204030204" pitchFamily="34" charset="0"/>
              </a:rPr>
              <a:t>kubectl</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get</a:t>
            </a:r>
            <a:r>
              <a:rPr lang="pt-BR" sz="1400" b="1" dirty="0">
                <a:latin typeface="Calibri" panose="020F0502020204030204" pitchFamily="34" charset="0"/>
                <a:cs typeface="Calibri" panose="020F0502020204030204" pitchFamily="34" charset="0"/>
              </a:rPr>
              <a:t> nodes</a:t>
            </a:r>
          </a:p>
          <a:p>
            <a:pPr marL="0" indent="0" fontAlgn="base">
              <a:buNone/>
            </a:pPr>
            <a:endParaRPr lang="pt-BR" sz="1400" b="1" dirty="0">
              <a:latin typeface="Calibri" panose="020F0502020204030204" pitchFamily="34" charset="0"/>
              <a:cs typeface="Calibri" panose="020F0502020204030204" pitchFamily="34" charset="0"/>
            </a:endParaRPr>
          </a:p>
          <a:p>
            <a:pPr marL="0" indent="0" fontAlgn="base">
              <a:buNone/>
            </a:pPr>
            <a:r>
              <a:rPr lang="pt-BR" sz="1400" b="1" dirty="0">
                <a:latin typeface="Calibri" panose="020F0502020204030204" pitchFamily="34" charset="0"/>
                <a:cs typeface="Calibri" panose="020F0502020204030204" pitchFamily="34" charset="0"/>
              </a:rPr>
              <a:t>Precisamos sempre validar se o STATUS está como </a:t>
            </a:r>
            <a:r>
              <a:rPr lang="pt-BR" sz="1400" b="1" dirty="0" err="1">
                <a:latin typeface="Calibri" panose="020F0502020204030204" pitchFamily="34" charset="0"/>
                <a:cs typeface="Calibri" panose="020F0502020204030204" pitchFamily="34" charset="0"/>
              </a:rPr>
              <a:t>Ready</a:t>
            </a:r>
            <a:endParaRPr lang="pt-BR" sz="1400" b="1" dirty="0">
              <a:latin typeface="Calibri" panose="020F0502020204030204" pitchFamily="34" charset="0"/>
              <a:cs typeface="Calibri" panose="020F0502020204030204" pitchFamily="34" charset="0"/>
            </a:endParaRPr>
          </a:p>
          <a:p>
            <a:pPr marL="0" indent="0" fontAlgn="base">
              <a:buNone/>
            </a:pPr>
            <a:endParaRPr lang="pt-BR" sz="1400" b="1" dirty="0">
              <a:latin typeface="Calibri" panose="020F0502020204030204" pitchFamily="34" charset="0"/>
              <a:cs typeface="Calibri" panose="020F0502020204030204" pitchFamily="34" charset="0"/>
            </a:endParaRPr>
          </a:p>
          <a:p>
            <a:pPr marL="0" indent="0" fontAlgn="base">
              <a:buNone/>
            </a:pPr>
            <a:r>
              <a:rPr lang="pt-BR" sz="1400" b="1" dirty="0">
                <a:latin typeface="Calibri" panose="020F0502020204030204" pitchFamily="34" charset="0"/>
                <a:cs typeface="Calibri" panose="020F0502020204030204" pitchFamily="34" charset="0"/>
              </a:rPr>
              <a:t>NAME           STATUS   ROLES                  AGE   VERSION</a:t>
            </a:r>
          </a:p>
          <a:p>
            <a:pPr marL="0" indent="0" fontAlgn="base">
              <a:buNone/>
            </a:pPr>
            <a:r>
              <a:rPr lang="pt-BR" sz="1400" b="1" dirty="0">
                <a:latin typeface="Calibri" panose="020F0502020204030204" pitchFamily="34" charset="0"/>
                <a:cs typeface="Calibri" panose="020F0502020204030204" pitchFamily="34" charset="0"/>
              </a:rPr>
              <a:t>sanux-lab-01   </a:t>
            </a:r>
            <a:r>
              <a:rPr lang="pt-BR" sz="1400" b="1" dirty="0" err="1">
                <a:latin typeface="Calibri" panose="020F0502020204030204" pitchFamily="34" charset="0"/>
                <a:cs typeface="Calibri" panose="020F0502020204030204" pitchFamily="34" charset="0"/>
              </a:rPr>
              <a:t>Ready</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control-plane,master</a:t>
            </a:r>
            <a:r>
              <a:rPr lang="pt-BR" sz="1400" b="1" dirty="0">
                <a:latin typeface="Calibri" panose="020F0502020204030204" pitchFamily="34" charset="0"/>
                <a:cs typeface="Calibri" panose="020F0502020204030204" pitchFamily="34" charset="0"/>
              </a:rPr>
              <a:t>   63m   v1.22.0</a:t>
            </a:r>
          </a:p>
          <a:p>
            <a:pPr marL="0" indent="0" fontAlgn="base">
              <a:buNone/>
            </a:pPr>
            <a:r>
              <a:rPr lang="pt-BR" sz="1400" b="1" dirty="0">
                <a:latin typeface="Calibri" panose="020F0502020204030204" pitchFamily="34" charset="0"/>
                <a:cs typeface="Calibri" panose="020F0502020204030204" pitchFamily="34" charset="0"/>
              </a:rPr>
              <a:t>sanux-lab-02   </a:t>
            </a:r>
            <a:r>
              <a:rPr lang="pt-BR" sz="1400" b="1" dirty="0" err="1">
                <a:latin typeface="Calibri" panose="020F0502020204030204" pitchFamily="34" charset="0"/>
                <a:cs typeface="Calibri" panose="020F0502020204030204" pitchFamily="34" charset="0"/>
              </a:rPr>
              <a:t>Ready</a:t>
            </a:r>
            <a:r>
              <a:rPr lang="pt-BR" sz="1400" b="1" dirty="0">
                <a:latin typeface="Calibri" panose="020F0502020204030204" pitchFamily="34" charset="0"/>
                <a:cs typeface="Calibri" panose="020F0502020204030204" pitchFamily="34" charset="0"/>
              </a:rPr>
              <a:t>    &lt;</a:t>
            </a:r>
            <a:r>
              <a:rPr lang="pt-BR" sz="1400" b="1" dirty="0" err="1">
                <a:latin typeface="Calibri" panose="020F0502020204030204" pitchFamily="34" charset="0"/>
                <a:cs typeface="Calibri" panose="020F0502020204030204" pitchFamily="34" charset="0"/>
              </a:rPr>
              <a:t>none</a:t>
            </a:r>
            <a:r>
              <a:rPr lang="pt-BR" sz="1400" b="1" dirty="0">
                <a:latin typeface="Calibri" panose="020F0502020204030204" pitchFamily="34" charset="0"/>
                <a:cs typeface="Calibri" panose="020F0502020204030204" pitchFamily="34" charset="0"/>
              </a:rPr>
              <a:t>&gt;                 54m   v1.22.0</a:t>
            </a:r>
          </a:p>
          <a:p>
            <a:pPr marL="0" indent="0" fontAlgn="base">
              <a:buNone/>
            </a:pPr>
            <a:endParaRPr lang="en-US" sz="1400" b="1" dirty="0">
              <a:latin typeface="Raleway"/>
            </a:endParaRPr>
          </a:p>
          <a:p>
            <a:pPr marL="0" indent="0" fontAlgn="base">
              <a:buNone/>
            </a:pPr>
            <a:endParaRPr lang="en-US" sz="1400" b="1" dirty="0">
              <a:latin typeface="Raleway"/>
            </a:endParaRPr>
          </a:p>
          <a:p>
            <a:pPr marL="0" indent="0" fontAlgn="base">
              <a:buNone/>
            </a:pPr>
            <a:endParaRPr lang="en-US" sz="1400" b="1" dirty="0">
              <a:latin typeface="Raleway"/>
            </a:endParaRPr>
          </a:p>
        </p:txBody>
      </p:sp>
    </p:spTree>
    <p:extLst>
      <p:ext uri="{BB962C8B-B14F-4D97-AF65-F5344CB8AC3E}">
        <p14:creationId xmlns:p14="http://schemas.microsoft.com/office/powerpoint/2010/main" val="1801812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Kubernetes</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336872"/>
            <a:ext cx="9613861" cy="3989283"/>
          </a:xfrm>
        </p:spPr>
        <p:txBody>
          <a:bodyPr>
            <a:normAutofit fontScale="77500" lnSpcReduction="20000"/>
          </a:bodyPr>
          <a:lstStyle/>
          <a:p>
            <a:pPr fontAlgn="base"/>
            <a:r>
              <a:rPr lang="pt-BR" sz="1400" b="1" dirty="0">
                <a:latin typeface="Calibri" panose="020F0502020204030204" pitchFamily="34" charset="0"/>
                <a:cs typeface="Calibri" panose="020F0502020204030204" pitchFamily="34" charset="0"/>
              </a:rPr>
              <a:t>Executando um pod usando a  imagem que criamos da </a:t>
            </a:r>
            <a:r>
              <a:rPr lang="pt-BR" sz="1400" b="1" dirty="0" err="1">
                <a:latin typeface="Calibri" panose="020F0502020204030204" pitchFamily="34" charset="0"/>
                <a:cs typeface="Calibri" panose="020F0502020204030204" pitchFamily="34" charset="0"/>
              </a:rPr>
              <a:t>sanux-httpd</a:t>
            </a:r>
            <a:endParaRPr lang="pt-BR" sz="1400" b="1" dirty="0">
              <a:latin typeface="Calibri" panose="020F0502020204030204" pitchFamily="34" charset="0"/>
              <a:cs typeface="Calibri" panose="020F0502020204030204" pitchFamily="34" charset="0"/>
            </a:endParaRPr>
          </a:p>
          <a:p>
            <a:pPr marL="0" indent="0" fontAlgn="base">
              <a:buNone/>
            </a:pPr>
            <a:r>
              <a:rPr lang="en-US" sz="1400" b="1" dirty="0" err="1">
                <a:latin typeface="Calibri" panose="020F0502020204030204" pitchFamily="34" charset="0"/>
                <a:cs typeface="Calibri" panose="020F0502020204030204" pitchFamily="34" charset="0"/>
              </a:rPr>
              <a:t>kubectl</a:t>
            </a:r>
            <a:r>
              <a:rPr lang="en-US" sz="1400" b="1" dirty="0">
                <a:latin typeface="Calibri" panose="020F0502020204030204" pitchFamily="34" charset="0"/>
                <a:cs typeface="Calibri" panose="020F0502020204030204" pitchFamily="34" charset="0"/>
              </a:rPr>
              <a:t> run --image=jlasquinha/</a:t>
            </a:r>
            <a:r>
              <a:rPr lang="en-US" sz="1400" b="1" dirty="0" err="1">
                <a:latin typeface="Calibri" panose="020F0502020204030204" pitchFamily="34" charset="0"/>
                <a:cs typeface="Calibri" panose="020F0502020204030204" pitchFamily="34" charset="0"/>
              </a:rPr>
              <a:t>sanux</a:t>
            </a:r>
            <a:r>
              <a:rPr lang="en-US" sz="1400" b="1" dirty="0">
                <a:latin typeface="Calibri" panose="020F0502020204030204" pitchFamily="34" charset="0"/>
                <a:cs typeface="Calibri" panose="020F0502020204030204" pitchFamily="34" charset="0"/>
              </a:rPr>
              <a:t>-httpd --port 80 </a:t>
            </a:r>
            <a:r>
              <a:rPr lang="en-US" sz="1400" b="1" dirty="0" err="1">
                <a:latin typeface="Calibri" panose="020F0502020204030204" pitchFamily="34" charset="0"/>
                <a:cs typeface="Calibri" panose="020F0502020204030204" pitchFamily="34" charset="0"/>
              </a:rPr>
              <a:t>sanux</a:t>
            </a:r>
            <a:r>
              <a:rPr lang="en-US" sz="1400" b="1" dirty="0">
                <a:latin typeface="Calibri" panose="020F0502020204030204" pitchFamily="34" charset="0"/>
                <a:cs typeface="Calibri" panose="020F0502020204030204" pitchFamily="34" charset="0"/>
              </a:rPr>
              <a:t>-httpd</a:t>
            </a:r>
          </a:p>
          <a:p>
            <a:pPr marL="0" indent="0" fontAlgn="base">
              <a:buNone/>
            </a:pPr>
            <a:r>
              <a:rPr lang="en-US" sz="1400" b="1" dirty="0">
                <a:latin typeface="Calibri" panose="020F0502020204030204" pitchFamily="34" charset="0"/>
                <a:cs typeface="Calibri" panose="020F0502020204030204" pitchFamily="34" charset="0"/>
              </a:rPr>
              <a:t>OBS: Por </a:t>
            </a:r>
            <a:r>
              <a:rPr lang="en-US" sz="1400" b="1" dirty="0" err="1">
                <a:latin typeface="Calibri" panose="020F0502020204030204" pitchFamily="34" charset="0"/>
                <a:cs typeface="Calibri" panose="020F0502020204030204" pitchFamily="34" charset="0"/>
              </a:rPr>
              <a:t>padrão</a:t>
            </a:r>
            <a:r>
              <a:rPr lang="en-US" sz="1400" b="1" dirty="0">
                <a:latin typeface="Calibri" panose="020F0502020204030204" pitchFamily="34" charset="0"/>
                <a:cs typeface="Calibri" panose="020F0502020204030204" pitchFamily="34" charset="0"/>
              </a:rPr>
              <a:t> o </a:t>
            </a:r>
            <a:r>
              <a:rPr lang="en-US" sz="1400" b="1" dirty="0" err="1">
                <a:latin typeface="Calibri" panose="020F0502020204030204" pitchFamily="34" charset="0"/>
                <a:cs typeface="Calibri" panose="020F0502020204030204" pitchFamily="34" charset="0"/>
              </a:rPr>
              <a:t>kubernets</a:t>
            </a:r>
            <a:r>
              <a:rPr lang="en-US" sz="1400" b="1" dirty="0">
                <a:latin typeface="Calibri" panose="020F0502020204030204" pitchFamily="34" charset="0"/>
                <a:cs typeface="Calibri" panose="020F0502020204030204" pitchFamily="34" charset="0"/>
              </a:rPr>
              <a:t> </a:t>
            </a:r>
            <a:r>
              <a:rPr lang="en-US" sz="1400" b="1" dirty="0" err="1">
                <a:latin typeface="Calibri" panose="020F0502020204030204" pitchFamily="34" charset="0"/>
                <a:cs typeface="Calibri" panose="020F0502020204030204" pitchFamily="34" charset="0"/>
              </a:rPr>
              <a:t>usa</a:t>
            </a:r>
            <a:r>
              <a:rPr lang="en-US" sz="1400" b="1" dirty="0">
                <a:latin typeface="Calibri" panose="020F0502020204030204" pitchFamily="34" charset="0"/>
                <a:cs typeface="Calibri" panose="020F0502020204030204" pitchFamily="34" charset="0"/>
              </a:rPr>
              <a:t> o namespace default</a:t>
            </a:r>
          </a:p>
          <a:p>
            <a:pPr marL="0" indent="0" fontAlgn="base">
              <a:buNone/>
            </a:pPr>
            <a:endParaRPr lang="en-US" sz="1400" b="1" dirty="0">
              <a:latin typeface="Calibri" panose="020F0502020204030204" pitchFamily="34" charset="0"/>
              <a:cs typeface="Calibri" panose="020F0502020204030204" pitchFamily="34" charset="0"/>
            </a:endParaRPr>
          </a:p>
          <a:p>
            <a:pPr fontAlgn="base"/>
            <a:r>
              <a:rPr lang="pt-BR" sz="1400" b="1" dirty="0">
                <a:latin typeface="Calibri" panose="020F0502020204030204" pitchFamily="34" charset="0"/>
                <a:cs typeface="Calibri" panose="020F0502020204030204" pitchFamily="34" charset="0"/>
              </a:rPr>
              <a:t>Listar os </a:t>
            </a:r>
            <a:r>
              <a:rPr lang="pt-BR" sz="1400" b="1" dirty="0" err="1">
                <a:latin typeface="Calibri" panose="020F0502020204030204" pitchFamily="34" charset="0"/>
                <a:cs typeface="Calibri" panose="020F0502020204030204" pitchFamily="34" charset="0"/>
              </a:rPr>
              <a:t>pods</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disponiveis</a:t>
            </a:r>
            <a:endParaRPr lang="pt-BR" sz="1400" b="1" dirty="0">
              <a:latin typeface="Calibri" panose="020F0502020204030204" pitchFamily="34" charset="0"/>
              <a:cs typeface="Calibri" panose="020F0502020204030204" pitchFamily="34" charset="0"/>
            </a:endParaRPr>
          </a:p>
          <a:p>
            <a:pPr marL="0" indent="0" fontAlgn="base">
              <a:buNone/>
            </a:pPr>
            <a:r>
              <a:rPr lang="pt-BR" sz="1400" b="1" dirty="0" err="1">
                <a:latin typeface="Calibri" panose="020F0502020204030204" pitchFamily="34" charset="0"/>
                <a:cs typeface="Calibri" panose="020F0502020204030204" pitchFamily="34" charset="0"/>
              </a:rPr>
              <a:t>kubectl</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get</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pods</a:t>
            </a:r>
            <a:r>
              <a:rPr lang="pt-BR" sz="1400" b="1" dirty="0">
                <a:latin typeface="Calibri" panose="020F0502020204030204" pitchFamily="34" charset="0"/>
                <a:cs typeface="Calibri" panose="020F0502020204030204" pitchFamily="34" charset="0"/>
              </a:rPr>
              <a:t> ou </a:t>
            </a:r>
            <a:r>
              <a:rPr lang="en-US" sz="1400" b="1" dirty="0" err="1">
                <a:latin typeface="Calibri" panose="020F0502020204030204" pitchFamily="34" charset="0"/>
                <a:cs typeface="Calibri" panose="020F0502020204030204" pitchFamily="34" charset="0"/>
              </a:rPr>
              <a:t>kubectl</a:t>
            </a:r>
            <a:r>
              <a:rPr lang="en-US" sz="1400" b="1" dirty="0">
                <a:latin typeface="Calibri" panose="020F0502020204030204" pitchFamily="34" charset="0"/>
                <a:cs typeface="Calibri" panose="020F0502020204030204" pitchFamily="34" charset="0"/>
              </a:rPr>
              <a:t> get pods -o wide</a:t>
            </a:r>
            <a:endParaRPr lang="pt-BR" sz="1400" b="1" dirty="0">
              <a:latin typeface="Calibri" panose="020F0502020204030204" pitchFamily="34" charset="0"/>
              <a:cs typeface="Calibri" panose="020F0502020204030204" pitchFamily="34" charset="0"/>
            </a:endParaRPr>
          </a:p>
          <a:p>
            <a:pPr marL="0" indent="0" fontAlgn="base">
              <a:buNone/>
            </a:pPr>
            <a:r>
              <a:rPr lang="pt-BR" sz="1400" b="1" dirty="0" err="1">
                <a:latin typeface="Calibri" panose="020F0502020204030204" pitchFamily="34" charset="0"/>
                <a:cs typeface="Calibri" panose="020F0502020204030204" pitchFamily="34" charset="0"/>
              </a:rPr>
              <a:t>kubectl</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get</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pods</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all-namespaces</a:t>
            </a:r>
            <a:r>
              <a:rPr lang="pt-BR" sz="1400" b="1" dirty="0">
                <a:latin typeface="Calibri" panose="020F0502020204030204" pitchFamily="34" charset="0"/>
                <a:cs typeface="Calibri" panose="020F0502020204030204" pitchFamily="34" charset="0"/>
              </a:rPr>
              <a:t> ou </a:t>
            </a:r>
            <a:r>
              <a:rPr lang="en-US" sz="1400" b="1" dirty="0" err="1">
                <a:latin typeface="Calibri" panose="020F0502020204030204" pitchFamily="34" charset="0"/>
                <a:cs typeface="Calibri" panose="020F0502020204030204" pitchFamily="34" charset="0"/>
              </a:rPr>
              <a:t>kubectl</a:t>
            </a:r>
            <a:r>
              <a:rPr lang="en-US" sz="1400" b="1" dirty="0">
                <a:latin typeface="Calibri" panose="020F0502020204030204" pitchFamily="34" charset="0"/>
                <a:cs typeface="Calibri" panose="020F0502020204030204" pitchFamily="34" charset="0"/>
              </a:rPr>
              <a:t> get pods --all-namespaces -o wide</a:t>
            </a:r>
            <a:endParaRPr lang="pt-BR" sz="1400" b="1" dirty="0">
              <a:latin typeface="Calibri" panose="020F0502020204030204" pitchFamily="34" charset="0"/>
              <a:cs typeface="Calibri" panose="020F0502020204030204" pitchFamily="34" charset="0"/>
            </a:endParaRPr>
          </a:p>
          <a:p>
            <a:pPr marL="0" indent="0" fontAlgn="base">
              <a:buNone/>
            </a:pPr>
            <a:endParaRPr lang="pt-BR" sz="1400" b="1" dirty="0">
              <a:latin typeface="Calibri" panose="020F0502020204030204" pitchFamily="34" charset="0"/>
              <a:cs typeface="Calibri" panose="020F0502020204030204" pitchFamily="34" charset="0"/>
            </a:endParaRPr>
          </a:p>
          <a:p>
            <a:pPr fontAlgn="base"/>
            <a:r>
              <a:rPr lang="pt-BR" sz="1400" b="1" dirty="0">
                <a:latin typeface="Calibri" panose="020F0502020204030204" pitchFamily="34" charset="0"/>
                <a:cs typeface="Calibri" panose="020F0502020204030204" pitchFamily="34" charset="0"/>
              </a:rPr>
              <a:t>Exibindo as características de um pod</a:t>
            </a:r>
          </a:p>
          <a:p>
            <a:pPr marL="0" indent="0" fontAlgn="base">
              <a:buNone/>
            </a:pPr>
            <a:r>
              <a:rPr lang="pt-BR" sz="1400" b="1" dirty="0" err="1">
                <a:latin typeface="Calibri" panose="020F0502020204030204" pitchFamily="34" charset="0"/>
                <a:cs typeface="Calibri" panose="020F0502020204030204" pitchFamily="34" charset="0"/>
              </a:rPr>
              <a:t>kubectl</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describe</a:t>
            </a:r>
            <a:r>
              <a:rPr lang="pt-BR" sz="1400" b="1" dirty="0">
                <a:latin typeface="Calibri" panose="020F0502020204030204" pitchFamily="34" charset="0"/>
                <a:cs typeface="Calibri" panose="020F0502020204030204" pitchFamily="34" charset="0"/>
              </a:rPr>
              <a:t> pod </a:t>
            </a:r>
            <a:r>
              <a:rPr lang="pt-BR" sz="1400" b="1" dirty="0" err="1">
                <a:latin typeface="Calibri" panose="020F0502020204030204" pitchFamily="34" charset="0"/>
                <a:cs typeface="Calibri" panose="020F0502020204030204" pitchFamily="34" charset="0"/>
              </a:rPr>
              <a:t>sanux-httpd</a:t>
            </a:r>
            <a:endParaRPr lang="pt-BR" sz="1400" b="1" dirty="0">
              <a:latin typeface="Calibri" panose="020F0502020204030204" pitchFamily="34" charset="0"/>
              <a:cs typeface="Calibri" panose="020F0502020204030204" pitchFamily="34" charset="0"/>
            </a:endParaRPr>
          </a:p>
          <a:p>
            <a:pPr marL="0" indent="0" fontAlgn="base">
              <a:buNone/>
            </a:pPr>
            <a:endParaRPr lang="pt-BR" sz="1400" b="1" dirty="0">
              <a:latin typeface="Calibri" panose="020F0502020204030204" pitchFamily="34" charset="0"/>
              <a:cs typeface="Calibri" panose="020F0502020204030204" pitchFamily="34" charset="0"/>
            </a:endParaRPr>
          </a:p>
          <a:p>
            <a:pPr fontAlgn="base"/>
            <a:r>
              <a:rPr lang="pt-BR" sz="1400" b="1" dirty="0">
                <a:latin typeface="Calibri" panose="020F0502020204030204" pitchFamily="34" charset="0"/>
                <a:cs typeface="Calibri" panose="020F0502020204030204" pitchFamily="34" charset="0"/>
              </a:rPr>
              <a:t>Verificar os logs do </a:t>
            </a:r>
            <a:r>
              <a:rPr lang="pt-BR" sz="1400" b="1" dirty="0" err="1">
                <a:latin typeface="Calibri" panose="020F0502020204030204" pitchFamily="34" charset="0"/>
                <a:cs typeface="Calibri" panose="020F0502020204030204" pitchFamily="34" charset="0"/>
              </a:rPr>
              <a:t>pods</a:t>
            </a:r>
            <a:endParaRPr lang="pt-BR" sz="1400" b="1" dirty="0">
              <a:latin typeface="Calibri" panose="020F0502020204030204" pitchFamily="34" charset="0"/>
              <a:cs typeface="Calibri" panose="020F0502020204030204" pitchFamily="34" charset="0"/>
            </a:endParaRPr>
          </a:p>
          <a:p>
            <a:pPr marL="0" indent="0" fontAlgn="base">
              <a:buNone/>
            </a:pP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kubectl</a:t>
            </a:r>
            <a:r>
              <a:rPr lang="pt-BR" sz="1400" b="1" dirty="0">
                <a:latin typeface="Calibri" panose="020F0502020204030204" pitchFamily="34" charset="0"/>
                <a:cs typeface="Calibri" panose="020F0502020204030204" pitchFamily="34" charset="0"/>
              </a:rPr>
              <a:t> logs </a:t>
            </a:r>
            <a:r>
              <a:rPr lang="pt-BR" sz="1400" b="1" dirty="0" err="1">
                <a:latin typeface="Calibri" panose="020F0502020204030204" pitchFamily="34" charset="0"/>
                <a:cs typeface="Calibri" panose="020F0502020204030204" pitchFamily="34" charset="0"/>
              </a:rPr>
              <a:t>sanux-httpd</a:t>
            </a:r>
            <a:endParaRPr lang="pt-BR" sz="1400" b="1" dirty="0">
              <a:latin typeface="Calibri" panose="020F0502020204030204" pitchFamily="34" charset="0"/>
              <a:cs typeface="Calibri" panose="020F0502020204030204" pitchFamily="34" charset="0"/>
            </a:endParaRPr>
          </a:p>
          <a:p>
            <a:pPr marL="0" indent="0" fontAlgn="base">
              <a:buNone/>
            </a:pPr>
            <a:endParaRPr lang="pt-BR" sz="1400" b="1" dirty="0">
              <a:latin typeface="Calibri" panose="020F0502020204030204" pitchFamily="34" charset="0"/>
              <a:cs typeface="Calibri" panose="020F0502020204030204" pitchFamily="34" charset="0"/>
            </a:endParaRPr>
          </a:p>
          <a:p>
            <a:pPr fontAlgn="base"/>
            <a:r>
              <a:rPr lang="pt-BR" sz="1400" b="1" dirty="0">
                <a:latin typeface="Calibri" panose="020F0502020204030204" pitchFamily="34" charset="0"/>
                <a:cs typeface="Calibri" panose="020F0502020204030204" pitchFamily="34" charset="0"/>
              </a:rPr>
              <a:t>Deletar um pod</a:t>
            </a:r>
          </a:p>
          <a:p>
            <a:pPr marL="0" indent="0" fontAlgn="base">
              <a:buNone/>
            </a:pPr>
            <a:r>
              <a:rPr lang="pt-BR" sz="1400" b="1" dirty="0" err="1">
                <a:latin typeface="Calibri" panose="020F0502020204030204" pitchFamily="34" charset="0"/>
                <a:cs typeface="Calibri" panose="020F0502020204030204" pitchFamily="34" charset="0"/>
              </a:rPr>
              <a:t>kubectl</a:t>
            </a:r>
            <a:r>
              <a:rPr lang="pt-BR" sz="1400" b="1" dirty="0">
                <a:latin typeface="Calibri" panose="020F0502020204030204" pitchFamily="34" charset="0"/>
                <a:cs typeface="Calibri" panose="020F0502020204030204" pitchFamily="34" charset="0"/>
              </a:rPr>
              <a:t> delete pod </a:t>
            </a:r>
            <a:r>
              <a:rPr lang="pt-BR" sz="1400" b="1" dirty="0" err="1">
                <a:latin typeface="Calibri" panose="020F0502020204030204" pitchFamily="34" charset="0"/>
                <a:cs typeface="Calibri" panose="020F0502020204030204" pitchFamily="34" charset="0"/>
              </a:rPr>
              <a:t>sanux-httpd</a:t>
            </a:r>
            <a:endParaRPr lang="pt-BR" sz="1400" b="1" dirty="0">
              <a:latin typeface="Calibri" panose="020F0502020204030204" pitchFamily="34" charset="0"/>
              <a:cs typeface="Calibri" panose="020F0502020204030204" pitchFamily="34" charset="0"/>
            </a:endParaRPr>
          </a:p>
          <a:p>
            <a:pPr marL="0" indent="0" fontAlgn="base">
              <a:buNone/>
            </a:pPr>
            <a:endParaRPr lang="pt-BR" sz="1400" b="1" dirty="0">
              <a:latin typeface="Raleway"/>
            </a:endParaRPr>
          </a:p>
          <a:p>
            <a:pPr marL="0" indent="0" fontAlgn="base">
              <a:buNone/>
            </a:pPr>
            <a:endParaRPr lang="pt-BR" sz="1400" b="1" dirty="0">
              <a:latin typeface="Raleway"/>
            </a:endParaRPr>
          </a:p>
          <a:p>
            <a:pPr marL="0" indent="0" fontAlgn="base">
              <a:buNone/>
            </a:pPr>
            <a:endParaRPr lang="en-US" sz="1400" b="1" dirty="0">
              <a:latin typeface="Raleway"/>
            </a:endParaRPr>
          </a:p>
          <a:p>
            <a:pPr marL="0" indent="0" fontAlgn="base">
              <a:buNone/>
            </a:pPr>
            <a:endParaRPr lang="en-US" sz="1400" b="1" dirty="0">
              <a:latin typeface="Raleway"/>
            </a:endParaRPr>
          </a:p>
          <a:p>
            <a:pPr marL="0" indent="0" fontAlgn="base">
              <a:buNone/>
            </a:pPr>
            <a:endParaRPr lang="en-US" sz="1400" b="1" dirty="0">
              <a:latin typeface="Raleway"/>
            </a:endParaRPr>
          </a:p>
          <a:p>
            <a:pPr marL="0" indent="0" fontAlgn="base">
              <a:buNone/>
            </a:pPr>
            <a:endParaRPr lang="en-US" sz="1400" b="1" dirty="0">
              <a:latin typeface="Raleway"/>
            </a:endParaRPr>
          </a:p>
        </p:txBody>
      </p:sp>
    </p:spTree>
    <p:extLst>
      <p:ext uri="{BB962C8B-B14F-4D97-AF65-F5344CB8AC3E}">
        <p14:creationId xmlns:p14="http://schemas.microsoft.com/office/powerpoint/2010/main" val="2622701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Kubernetes</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336872"/>
            <a:ext cx="9613861" cy="3989283"/>
          </a:xfrm>
        </p:spPr>
        <p:txBody>
          <a:bodyPr>
            <a:normAutofit fontScale="77500" lnSpcReduction="20000"/>
          </a:bodyPr>
          <a:lstStyle/>
          <a:p>
            <a:pPr fontAlgn="base"/>
            <a:r>
              <a:rPr lang="pt-BR" sz="1400" b="1" dirty="0">
                <a:latin typeface="Calibri" panose="020F0502020204030204" pitchFamily="34" charset="0"/>
                <a:cs typeface="Calibri" panose="020F0502020204030204" pitchFamily="34" charset="0"/>
              </a:rPr>
              <a:t>Listar todos os “recursos” disponível</a:t>
            </a:r>
          </a:p>
          <a:p>
            <a:pPr marL="0" indent="0" fontAlgn="base">
              <a:buNone/>
            </a:pPr>
            <a:r>
              <a:rPr lang="pt-BR" sz="1400" b="1" dirty="0" err="1">
                <a:latin typeface="Calibri" panose="020F0502020204030204" pitchFamily="34" charset="0"/>
                <a:cs typeface="Calibri" panose="020F0502020204030204" pitchFamily="34" charset="0"/>
              </a:rPr>
              <a:t>kubectl</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get</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all</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all-namespaces</a:t>
            </a:r>
            <a:endParaRPr lang="pt-BR" sz="1400" b="1" dirty="0">
              <a:latin typeface="Calibri" panose="020F0502020204030204" pitchFamily="34" charset="0"/>
              <a:cs typeface="Calibri" panose="020F0502020204030204" pitchFamily="34" charset="0"/>
            </a:endParaRPr>
          </a:p>
          <a:p>
            <a:pPr marL="0" indent="0" fontAlgn="base">
              <a:buNone/>
            </a:pPr>
            <a:endParaRPr lang="pt-BR" sz="1400" b="1" dirty="0">
              <a:latin typeface="Calibri" panose="020F0502020204030204" pitchFamily="34" charset="0"/>
              <a:cs typeface="Calibri" panose="020F0502020204030204" pitchFamily="34" charset="0"/>
            </a:endParaRPr>
          </a:p>
          <a:p>
            <a:pPr fontAlgn="base"/>
            <a:r>
              <a:rPr lang="pt-BR" sz="1400" b="1" dirty="0">
                <a:latin typeface="Calibri" panose="020F0502020204030204" pitchFamily="34" charset="0"/>
                <a:cs typeface="Calibri" panose="020F0502020204030204" pitchFamily="34" charset="0"/>
              </a:rPr>
              <a:t>Criando um </a:t>
            </a:r>
            <a:r>
              <a:rPr lang="pt-BR" sz="1400" b="1" dirty="0" err="1">
                <a:latin typeface="Calibri" panose="020F0502020204030204" pitchFamily="34" charset="0"/>
                <a:cs typeface="Calibri" panose="020F0502020204030204" pitchFamily="34" charset="0"/>
              </a:rPr>
              <a:t>namespace</a:t>
            </a:r>
            <a:endParaRPr lang="pt-BR" sz="1400" b="1" dirty="0">
              <a:latin typeface="Calibri" panose="020F0502020204030204" pitchFamily="34" charset="0"/>
              <a:cs typeface="Calibri" panose="020F0502020204030204" pitchFamily="34" charset="0"/>
            </a:endParaRPr>
          </a:p>
          <a:p>
            <a:pPr marL="0" indent="0" fontAlgn="base">
              <a:buNone/>
            </a:pPr>
            <a:r>
              <a:rPr lang="pt-BR" sz="1400" b="1" dirty="0" err="1">
                <a:latin typeface="Calibri" panose="020F0502020204030204" pitchFamily="34" charset="0"/>
                <a:cs typeface="Calibri" panose="020F0502020204030204" pitchFamily="34" charset="0"/>
              </a:rPr>
              <a:t>kubectl</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create</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namespace</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quebradavenceu</a:t>
            </a:r>
            <a:endParaRPr lang="pt-BR" sz="1400" b="1" dirty="0">
              <a:latin typeface="Calibri" panose="020F0502020204030204" pitchFamily="34" charset="0"/>
              <a:cs typeface="Calibri" panose="020F0502020204030204" pitchFamily="34" charset="0"/>
            </a:endParaRPr>
          </a:p>
          <a:p>
            <a:pPr marL="0" indent="0" fontAlgn="base">
              <a:buNone/>
            </a:pPr>
            <a:endParaRPr lang="pt-BR" sz="1400" b="1" dirty="0">
              <a:latin typeface="Calibri" panose="020F0502020204030204" pitchFamily="34" charset="0"/>
              <a:cs typeface="Calibri" panose="020F0502020204030204" pitchFamily="34" charset="0"/>
            </a:endParaRPr>
          </a:p>
          <a:p>
            <a:pPr fontAlgn="base"/>
            <a:r>
              <a:rPr lang="pt-BR" sz="1400" b="1" dirty="0">
                <a:latin typeface="Calibri" panose="020F0502020204030204" pitchFamily="34" charset="0"/>
                <a:cs typeface="Calibri" panose="020F0502020204030204" pitchFamily="34" charset="0"/>
              </a:rPr>
              <a:t>Listar os </a:t>
            </a:r>
            <a:r>
              <a:rPr lang="pt-BR" sz="1400" b="1" dirty="0" err="1">
                <a:latin typeface="Calibri" panose="020F0502020204030204" pitchFamily="34" charset="0"/>
                <a:cs typeface="Calibri" panose="020F0502020204030204" pitchFamily="34" charset="0"/>
              </a:rPr>
              <a:t>namespaces</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disponiveis</a:t>
            </a:r>
            <a:endParaRPr lang="pt-BR" sz="1400" b="1" dirty="0">
              <a:latin typeface="Calibri" panose="020F0502020204030204" pitchFamily="34" charset="0"/>
              <a:cs typeface="Calibri" panose="020F0502020204030204" pitchFamily="34" charset="0"/>
            </a:endParaRPr>
          </a:p>
          <a:p>
            <a:pPr marL="0" indent="0" fontAlgn="base">
              <a:buNone/>
            </a:pPr>
            <a:r>
              <a:rPr lang="pt-BR" sz="1400" b="1" dirty="0" err="1">
                <a:latin typeface="Calibri" panose="020F0502020204030204" pitchFamily="34" charset="0"/>
                <a:cs typeface="Calibri" panose="020F0502020204030204" pitchFamily="34" charset="0"/>
              </a:rPr>
              <a:t>kubectl</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get</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namespaces</a:t>
            </a:r>
            <a:endParaRPr lang="pt-BR" sz="1400" b="1" dirty="0">
              <a:latin typeface="Calibri" panose="020F0502020204030204" pitchFamily="34" charset="0"/>
              <a:cs typeface="Calibri" panose="020F0502020204030204" pitchFamily="34" charset="0"/>
            </a:endParaRPr>
          </a:p>
          <a:p>
            <a:pPr marL="0" indent="0" fontAlgn="base">
              <a:buNone/>
            </a:pPr>
            <a:endParaRPr lang="pt-BR" sz="1400" b="1" dirty="0">
              <a:latin typeface="Calibri" panose="020F0502020204030204" pitchFamily="34" charset="0"/>
              <a:cs typeface="Calibri" panose="020F0502020204030204" pitchFamily="34" charset="0"/>
            </a:endParaRPr>
          </a:p>
          <a:p>
            <a:pPr fontAlgn="base"/>
            <a:r>
              <a:rPr lang="pt-BR" sz="1400" b="1" dirty="0">
                <a:latin typeface="Calibri" panose="020F0502020204030204" pitchFamily="34" charset="0"/>
                <a:cs typeface="Calibri" panose="020F0502020204030204" pitchFamily="34" charset="0"/>
              </a:rPr>
              <a:t>Executar a criação de um arquivo </a:t>
            </a:r>
            <a:r>
              <a:rPr lang="pt-BR" sz="1400" b="1" dirty="0" err="1">
                <a:latin typeface="Calibri" panose="020F0502020204030204" pitchFamily="34" charset="0"/>
                <a:cs typeface="Calibri" panose="020F0502020204030204" pitchFamily="34" charset="0"/>
              </a:rPr>
              <a:t>yaml</a:t>
            </a:r>
            <a:r>
              <a:rPr lang="pt-BR" sz="1400" b="1" dirty="0">
                <a:latin typeface="Calibri" panose="020F0502020204030204" pitchFamily="34" charset="0"/>
                <a:cs typeface="Calibri" panose="020F0502020204030204" pitchFamily="34" charset="0"/>
              </a:rPr>
              <a:t> para criação de um pod via arquivo .</a:t>
            </a:r>
            <a:r>
              <a:rPr lang="pt-BR" sz="1400" b="1" dirty="0" err="1">
                <a:latin typeface="Calibri" panose="020F0502020204030204" pitchFamily="34" charset="0"/>
                <a:cs typeface="Calibri" panose="020F0502020204030204" pitchFamily="34" charset="0"/>
              </a:rPr>
              <a:t>yaml</a:t>
            </a:r>
            <a:endParaRPr lang="pt-BR" sz="1400" b="1" dirty="0">
              <a:latin typeface="Calibri" panose="020F0502020204030204" pitchFamily="34" charset="0"/>
              <a:cs typeface="Calibri" panose="020F0502020204030204" pitchFamily="34" charset="0"/>
            </a:endParaRPr>
          </a:p>
          <a:p>
            <a:pPr marL="0" indent="0" fontAlgn="base">
              <a:buNone/>
            </a:pPr>
            <a:r>
              <a:rPr lang="en-US" sz="1400" b="1" dirty="0" err="1">
                <a:latin typeface="Calibri" panose="020F0502020204030204" pitchFamily="34" charset="0"/>
                <a:cs typeface="Calibri" panose="020F0502020204030204" pitchFamily="34" charset="0"/>
              </a:rPr>
              <a:t>kubectl</a:t>
            </a:r>
            <a:r>
              <a:rPr lang="en-US" sz="1400" b="1" dirty="0">
                <a:latin typeface="Calibri" panose="020F0502020204030204" pitchFamily="34" charset="0"/>
                <a:cs typeface="Calibri" panose="020F0502020204030204" pitchFamily="34" charset="0"/>
              </a:rPr>
              <a:t> run </a:t>
            </a:r>
            <a:r>
              <a:rPr lang="en-US" sz="1400" b="1" dirty="0" err="1">
                <a:latin typeface="Calibri" panose="020F0502020204030204" pitchFamily="34" charset="0"/>
                <a:cs typeface="Calibri" panose="020F0502020204030204" pitchFamily="34" charset="0"/>
              </a:rPr>
              <a:t>sanux</a:t>
            </a:r>
            <a:r>
              <a:rPr lang="en-US" sz="1400" b="1" dirty="0">
                <a:latin typeface="Calibri" panose="020F0502020204030204" pitchFamily="34" charset="0"/>
                <a:cs typeface="Calibri" panose="020F0502020204030204" pitchFamily="34" charset="0"/>
              </a:rPr>
              <a:t>-httpd --image=jlasquinha/</a:t>
            </a:r>
            <a:r>
              <a:rPr lang="en-US" sz="1400" b="1" dirty="0" err="1">
                <a:latin typeface="Calibri" panose="020F0502020204030204" pitchFamily="34" charset="0"/>
                <a:cs typeface="Calibri" panose="020F0502020204030204" pitchFamily="34" charset="0"/>
              </a:rPr>
              <a:t>sanux</a:t>
            </a:r>
            <a:r>
              <a:rPr lang="en-US" sz="1400" b="1" dirty="0">
                <a:latin typeface="Calibri" panose="020F0502020204030204" pitchFamily="34" charset="0"/>
                <a:cs typeface="Calibri" panose="020F0502020204030204" pitchFamily="34" charset="0"/>
              </a:rPr>
              <a:t>-httpd --dry-run=client -o </a:t>
            </a:r>
            <a:r>
              <a:rPr lang="en-US" sz="1400" b="1" dirty="0" err="1">
                <a:latin typeface="Calibri" panose="020F0502020204030204" pitchFamily="34" charset="0"/>
                <a:cs typeface="Calibri" panose="020F0502020204030204" pitchFamily="34" charset="0"/>
              </a:rPr>
              <a:t>yaml</a:t>
            </a:r>
            <a:r>
              <a:rPr lang="en-US" sz="1400" b="1" dirty="0">
                <a:latin typeface="Calibri" panose="020F0502020204030204" pitchFamily="34" charset="0"/>
                <a:cs typeface="Calibri" panose="020F0502020204030204" pitchFamily="34" charset="0"/>
              </a:rPr>
              <a:t> &gt; </a:t>
            </a:r>
            <a:r>
              <a:rPr lang="en-US" sz="1400" b="1" dirty="0" err="1">
                <a:latin typeface="Calibri" panose="020F0502020204030204" pitchFamily="34" charset="0"/>
                <a:cs typeface="Calibri" panose="020F0502020204030204" pitchFamily="34" charset="0"/>
              </a:rPr>
              <a:t>pod_sanux_httpd.yaml</a:t>
            </a:r>
            <a:endParaRPr lang="pt-BR" sz="1400" b="1" dirty="0">
              <a:latin typeface="Calibri" panose="020F0502020204030204" pitchFamily="34" charset="0"/>
              <a:cs typeface="Calibri" panose="020F0502020204030204" pitchFamily="34" charset="0"/>
            </a:endParaRPr>
          </a:p>
          <a:p>
            <a:pPr marL="0" indent="0" fontAlgn="base">
              <a:buNone/>
            </a:pPr>
            <a:endParaRPr lang="en-US" sz="1400" b="1" dirty="0">
              <a:latin typeface="Calibri" panose="020F0502020204030204" pitchFamily="34" charset="0"/>
              <a:cs typeface="Calibri" panose="020F0502020204030204" pitchFamily="34" charset="0"/>
            </a:endParaRPr>
          </a:p>
          <a:p>
            <a:pPr marL="0" indent="0" fontAlgn="base">
              <a:buNone/>
            </a:pPr>
            <a:r>
              <a:rPr lang="en-US" sz="1400" b="1" dirty="0">
                <a:latin typeface="Calibri" panose="020F0502020204030204" pitchFamily="34" charset="0"/>
                <a:cs typeface="Calibri" panose="020F0502020204030204" pitchFamily="34" charset="0"/>
              </a:rPr>
              <a:t>OBS: Para </a:t>
            </a:r>
            <a:r>
              <a:rPr lang="en-US" sz="1400" b="1" dirty="0" err="1">
                <a:latin typeface="Calibri" panose="020F0502020204030204" pitchFamily="34" charset="0"/>
                <a:cs typeface="Calibri" panose="020F0502020204030204" pitchFamily="34" charset="0"/>
              </a:rPr>
              <a:t>isso</a:t>
            </a:r>
            <a:r>
              <a:rPr lang="en-US" sz="1400" b="1" dirty="0">
                <a:latin typeface="Calibri" panose="020F0502020204030204" pitchFamily="34" charset="0"/>
                <a:cs typeface="Calibri" panose="020F0502020204030204" pitchFamily="34" charset="0"/>
              </a:rPr>
              <a:t> </a:t>
            </a:r>
            <a:r>
              <a:rPr lang="en-US" sz="1400" b="1" dirty="0" err="1">
                <a:latin typeface="Calibri" panose="020F0502020204030204" pitchFamily="34" charset="0"/>
                <a:cs typeface="Calibri" panose="020F0502020204030204" pitchFamily="34" charset="0"/>
              </a:rPr>
              <a:t>usamos</a:t>
            </a:r>
            <a:r>
              <a:rPr lang="en-US" sz="1400" b="1" dirty="0">
                <a:latin typeface="Calibri" panose="020F0502020204030204" pitchFamily="34" charset="0"/>
                <a:cs typeface="Calibri" panose="020F0502020204030204" pitchFamily="34" charset="0"/>
              </a:rPr>
              <a:t> a </a:t>
            </a:r>
            <a:r>
              <a:rPr lang="en-US" sz="1400" b="1" dirty="0" err="1">
                <a:latin typeface="Calibri" panose="020F0502020204030204" pitchFamily="34" charset="0"/>
                <a:cs typeface="Calibri" panose="020F0502020204030204" pitchFamily="34" charset="0"/>
              </a:rPr>
              <a:t>opção</a:t>
            </a:r>
            <a:r>
              <a:rPr lang="en-US" sz="1400" b="1" dirty="0">
                <a:latin typeface="Calibri" panose="020F0502020204030204" pitchFamily="34" charset="0"/>
                <a:cs typeface="Calibri" panose="020F0502020204030204" pitchFamily="34" charset="0"/>
              </a:rPr>
              <a:t> --dry-run=client </a:t>
            </a:r>
          </a:p>
          <a:p>
            <a:pPr marL="0" indent="0" fontAlgn="base">
              <a:buNone/>
            </a:pPr>
            <a:endParaRPr lang="en-US" sz="1400" b="1" dirty="0">
              <a:latin typeface="Calibri" panose="020F0502020204030204" pitchFamily="34" charset="0"/>
              <a:cs typeface="Calibri" panose="020F0502020204030204" pitchFamily="34" charset="0"/>
            </a:endParaRPr>
          </a:p>
          <a:p>
            <a:pPr fontAlgn="base"/>
            <a:r>
              <a:rPr lang="en-US" sz="1400" b="1" dirty="0" err="1">
                <a:latin typeface="Calibri" panose="020F0502020204030204" pitchFamily="34" charset="0"/>
                <a:cs typeface="Calibri" panose="020F0502020204030204" pitchFamily="34" charset="0"/>
              </a:rPr>
              <a:t>Efetuar</a:t>
            </a:r>
            <a:r>
              <a:rPr lang="en-US" sz="1400" b="1" dirty="0">
                <a:latin typeface="Calibri" panose="020F0502020204030204" pitchFamily="34" charset="0"/>
                <a:cs typeface="Calibri" panose="020F0502020204030204" pitchFamily="34" charset="0"/>
              </a:rPr>
              <a:t> a </a:t>
            </a:r>
            <a:r>
              <a:rPr lang="en-US" sz="1400" b="1" dirty="0" err="1">
                <a:latin typeface="Calibri" panose="020F0502020204030204" pitchFamily="34" charset="0"/>
                <a:cs typeface="Calibri" panose="020F0502020204030204" pitchFamily="34" charset="0"/>
              </a:rPr>
              <a:t>crialção</a:t>
            </a:r>
            <a:r>
              <a:rPr lang="en-US" sz="1400" b="1" dirty="0">
                <a:latin typeface="Calibri" panose="020F0502020204030204" pitchFamily="34" charset="0"/>
                <a:cs typeface="Calibri" panose="020F0502020204030204" pitchFamily="34" charset="0"/>
              </a:rPr>
              <a:t> do pod via arquivo .</a:t>
            </a:r>
            <a:r>
              <a:rPr lang="en-US" sz="1400" b="1" dirty="0" err="1">
                <a:latin typeface="Calibri" panose="020F0502020204030204" pitchFamily="34" charset="0"/>
                <a:cs typeface="Calibri" panose="020F0502020204030204" pitchFamily="34" charset="0"/>
              </a:rPr>
              <a:t>yaml</a:t>
            </a:r>
            <a:endParaRPr lang="en-US" sz="1400" b="1" dirty="0">
              <a:latin typeface="Calibri" panose="020F0502020204030204" pitchFamily="34" charset="0"/>
              <a:cs typeface="Calibri" panose="020F0502020204030204" pitchFamily="34" charset="0"/>
            </a:endParaRPr>
          </a:p>
          <a:p>
            <a:pPr marL="0" indent="0" fontAlgn="base">
              <a:buNone/>
            </a:pPr>
            <a:r>
              <a:rPr lang="en-US" sz="1400" b="1" dirty="0" err="1">
                <a:latin typeface="Calibri" panose="020F0502020204030204" pitchFamily="34" charset="0"/>
                <a:cs typeface="Calibri" panose="020F0502020204030204" pitchFamily="34" charset="0"/>
              </a:rPr>
              <a:t>kubectl</a:t>
            </a:r>
            <a:r>
              <a:rPr lang="en-US" sz="1400" b="1" dirty="0">
                <a:latin typeface="Calibri" panose="020F0502020204030204" pitchFamily="34" charset="0"/>
                <a:cs typeface="Calibri" panose="020F0502020204030204" pitchFamily="34" charset="0"/>
              </a:rPr>
              <a:t> apply -f </a:t>
            </a:r>
            <a:r>
              <a:rPr lang="en-US" sz="1400" b="1" dirty="0" err="1">
                <a:latin typeface="Calibri" panose="020F0502020204030204" pitchFamily="34" charset="0"/>
                <a:cs typeface="Calibri" panose="020F0502020204030204" pitchFamily="34" charset="0"/>
              </a:rPr>
              <a:t>pod_sanux_httpd.yaml</a:t>
            </a:r>
            <a:r>
              <a:rPr lang="en-US" sz="1400" b="1" dirty="0">
                <a:latin typeface="Calibri" panose="020F0502020204030204" pitchFamily="34" charset="0"/>
                <a:cs typeface="Calibri" panose="020F0502020204030204" pitchFamily="34" charset="0"/>
              </a:rPr>
              <a:t> –n </a:t>
            </a:r>
            <a:r>
              <a:rPr lang="pt-BR" sz="1400" b="1" dirty="0">
                <a:latin typeface="Calibri" panose="020F0502020204030204" pitchFamily="34" charset="0"/>
                <a:cs typeface="Calibri" panose="020F0502020204030204" pitchFamily="34" charset="0"/>
              </a:rPr>
              <a:t>k8sanux </a:t>
            </a:r>
            <a:r>
              <a:rPr lang="en-US" sz="1400" b="1" dirty="0" err="1">
                <a:latin typeface="Calibri" panose="020F0502020204030204" pitchFamily="34" charset="0"/>
                <a:cs typeface="Calibri" panose="020F0502020204030204" pitchFamily="34" charset="0"/>
              </a:rPr>
              <a:t>ou</a:t>
            </a:r>
            <a:r>
              <a:rPr lang="en-US" sz="1400" b="1" dirty="0">
                <a:latin typeface="Calibri" panose="020F0502020204030204" pitchFamily="34" charset="0"/>
                <a:cs typeface="Calibri" panose="020F0502020204030204" pitchFamily="34" charset="0"/>
              </a:rPr>
              <a:t> </a:t>
            </a:r>
            <a:r>
              <a:rPr lang="en-US" sz="1400" b="1" dirty="0" err="1">
                <a:latin typeface="Calibri" panose="020F0502020204030204" pitchFamily="34" charset="0"/>
                <a:cs typeface="Calibri" panose="020F0502020204030204" pitchFamily="34" charset="0"/>
              </a:rPr>
              <a:t>kubectl</a:t>
            </a:r>
            <a:r>
              <a:rPr lang="en-US" sz="1400" b="1" dirty="0">
                <a:latin typeface="Calibri" panose="020F0502020204030204" pitchFamily="34" charset="0"/>
                <a:cs typeface="Calibri" panose="020F0502020204030204" pitchFamily="34" charset="0"/>
              </a:rPr>
              <a:t> create -f </a:t>
            </a:r>
            <a:r>
              <a:rPr lang="en-US" sz="1400" b="1" dirty="0" err="1">
                <a:latin typeface="Calibri" panose="020F0502020204030204" pitchFamily="34" charset="0"/>
                <a:cs typeface="Calibri" panose="020F0502020204030204" pitchFamily="34" charset="0"/>
              </a:rPr>
              <a:t>pod_sanux_httpd.yaml</a:t>
            </a:r>
            <a:r>
              <a:rPr lang="en-US" sz="1400" b="1" dirty="0">
                <a:latin typeface="Calibri" panose="020F0502020204030204" pitchFamily="34" charset="0"/>
                <a:cs typeface="Calibri" panose="020F0502020204030204" pitchFamily="34" charset="0"/>
              </a:rPr>
              <a:t> –n </a:t>
            </a:r>
            <a:r>
              <a:rPr lang="pt-BR" sz="1400" b="1" dirty="0" err="1">
                <a:latin typeface="Calibri" panose="020F0502020204030204" pitchFamily="34" charset="0"/>
                <a:cs typeface="Calibri" panose="020F0502020204030204" pitchFamily="34" charset="0"/>
              </a:rPr>
              <a:t>quebradavenceu</a:t>
            </a:r>
            <a:r>
              <a:rPr lang="pt-BR" sz="1400" b="1" dirty="0">
                <a:latin typeface="Calibri" panose="020F0502020204030204" pitchFamily="34" charset="0"/>
                <a:cs typeface="Calibri" panose="020F0502020204030204" pitchFamily="34" charset="0"/>
              </a:rPr>
              <a:t> </a:t>
            </a:r>
          </a:p>
          <a:p>
            <a:pPr marL="0" indent="0" fontAlgn="base">
              <a:buNone/>
            </a:pPr>
            <a:endParaRPr lang="pt-BR" sz="1400" b="1" dirty="0">
              <a:latin typeface="Raleway"/>
            </a:endParaRPr>
          </a:p>
          <a:p>
            <a:pPr marL="0" indent="0" fontAlgn="base">
              <a:buNone/>
            </a:pPr>
            <a:endParaRPr lang="en-US" sz="1400" b="1" dirty="0">
              <a:latin typeface="Raleway"/>
            </a:endParaRPr>
          </a:p>
          <a:p>
            <a:pPr marL="0" indent="0" fontAlgn="base">
              <a:buNone/>
            </a:pPr>
            <a:endParaRPr lang="en-US" sz="1400" b="1" dirty="0">
              <a:latin typeface="Raleway"/>
            </a:endParaRPr>
          </a:p>
          <a:p>
            <a:pPr marL="0" indent="0" fontAlgn="base">
              <a:buNone/>
            </a:pPr>
            <a:endParaRPr lang="en-US" sz="1400" b="1" dirty="0">
              <a:latin typeface="Raleway"/>
            </a:endParaRPr>
          </a:p>
          <a:p>
            <a:pPr marL="0" indent="0" fontAlgn="base">
              <a:buNone/>
            </a:pPr>
            <a:endParaRPr lang="en-US" sz="1400" b="1" dirty="0">
              <a:latin typeface="Raleway"/>
            </a:endParaRPr>
          </a:p>
        </p:txBody>
      </p:sp>
    </p:spTree>
    <p:extLst>
      <p:ext uri="{BB962C8B-B14F-4D97-AF65-F5344CB8AC3E}">
        <p14:creationId xmlns:p14="http://schemas.microsoft.com/office/powerpoint/2010/main" val="2997480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Kubernetes</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336872"/>
            <a:ext cx="9613861" cy="3989283"/>
          </a:xfrm>
        </p:spPr>
        <p:txBody>
          <a:bodyPr>
            <a:normAutofit/>
          </a:bodyPr>
          <a:lstStyle/>
          <a:p>
            <a:pPr fontAlgn="base"/>
            <a:r>
              <a:rPr lang="pt-BR" sz="1400" b="1" dirty="0">
                <a:latin typeface="Calibri" panose="020F0502020204030204" pitchFamily="34" charset="0"/>
                <a:cs typeface="Calibri" panose="020F0502020204030204" pitchFamily="34" charset="0"/>
              </a:rPr>
              <a:t>Listar os </a:t>
            </a:r>
            <a:r>
              <a:rPr lang="pt-BR" sz="1400" b="1" dirty="0" err="1">
                <a:latin typeface="Calibri" panose="020F0502020204030204" pitchFamily="34" charset="0"/>
                <a:cs typeface="Calibri" panose="020F0502020204030204" pitchFamily="34" charset="0"/>
              </a:rPr>
              <a:t>pods</a:t>
            </a:r>
            <a:r>
              <a:rPr lang="pt-BR" sz="1400" b="1" dirty="0">
                <a:latin typeface="Calibri" panose="020F0502020204030204" pitchFamily="34" charset="0"/>
                <a:cs typeface="Calibri" panose="020F0502020204030204" pitchFamily="34" charset="0"/>
              </a:rPr>
              <a:t> no projeto </a:t>
            </a:r>
            <a:r>
              <a:rPr lang="pt-BR" sz="1400" b="1" dirty="0" err="1">
                <a:latin typeface="Calibri" panose="020F0502020204030204" pitchFamily="34" charset="0"/>
                <a:cs typeface="Calibri" panose="020F0502020204030204" pitchFamily="34" charset="0"/>
              </a:rPr>
              <a:t>quebradavenceu</a:t>
            </a:r>
            <a:endParaRPr lang="pt-BR" sz="1400" b="1" dirty="0">
              <a:latin typeface="Calibri" panose="020F0502020204030204" pitchFamily="34" charset="0"/>
              <a:cs typeface="Calibri" panose="020F0502020204030204" pitchFamily="34" charset="0"/>
            </a:endParaRPr>
          </a:p>
          <a:p>
            <a:pPr marL="0" indent="0" fontAlgn="base">
              <a:buNone/>
            </a:pPr>
            <a:r>
              <a:rPr lang="pt-BR" sz="1400" b="1" dirty="0" err="1">
                <a:latin typeface="Calibri" panose="020F0502020204030204" pitchFamily="34" charset="0"/>
                <a:cs typeface="Calibri" panose="020F0502020204030204" pitchFamily="34" charset="0"/>
              </a:rPr>
              <a:t>kubectl</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get</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pods</a:t>
            </a:r>
            <a:r>
              <a:rPr lang="pt-BR" sz="1400" b="1" dirty="0">
                <a:latin typeface="Calibri" panose="020F0502020204030204" pitchFamily="34" charset="0"/>
                <a:cs typeface="Calibri" panose="020F0502020204030204" pitchFamily="34" charset="0"/>
              </a:rPr>
              <a:t> -n </a:t>
            </a:r>
            <a:r>
              <a:rPr lang="pt-BR" sz="1400" b="1" dirty="0" err="1">
                <a:latin typeface="Calibri" panose="020F0502020204030204" pitchFamily="34" charset="0"/>
                <a:cs typeface="Calibri" panose="020F0502020204030204" pitchFamily="34" charset="0"/>
              </a:rPr>
              <a:t>quebradavenceu</a:t>
            </a:r>
            <a:endParaRPr lang="pt-BR" sz="1400" b="1" dirty="0">
              <a:latin typeface="Calibri" panose="020F0502020204030204" pitchFamily="34" charset="0"/>
              <a:cs typeface="Calibri" panose="020F0502020204030204" pitchFamily="34" charset="0"/>
            </a:endParaRPr>
          </a:p>
          <a:p>
            <a:pPr marL="0" indent="0" fontAlgn="base">
              <a:buNone/>
            </a:pPr>
            <a:endParaRPr lang="pt-BR" sz="1400" b="1" dirty="0">
              <a:latin typeface="Calibri" panose="020F0502020204030204" pitchFamily="34" charset="0"/>
              <a:cs typeface="Calibri" panose="020F0502020204030204" pitchFamily="34" charset="0"/>
            </a:endParaRPr>
          </a:p>
          <a:p>
            <a:pPr fontAlgn="base"/>
            <a:r>
              <a:rPr lang="pt-BR" sz="1400" b="1" dirty="0">
                <a:latin typeface="Calibri" panose="020F0502020204030204" pitchFamily="34" charset="0"/>
                <a:cs typeface="Calibri" panose="020F0502020204030204" pitchFamily="34" charset="0"/>
              </a:rPr>
              <a:t>Expondo um pod para acesso na porta 80</a:t>
            </a:r>
          </a:p>
          <a:p>
            <a:pPr marL="0" indent="0" fontAlgn="base">
              <a:buNone/>
            </a:pPr>
            <a:r>
              <a:rPr lang="pt-BR" sz="1400" b="1" dirty="0" err="1">
                <a:latin typeface="Calibri" panose="020F0502020204030204" pitchFamily="34" charset="0"/>
                <a:cs typeface="Calibri" panose="020F0502020204030204" pitchFamily="34" charset="0"/>
              </a:rPr>
              <a:t>kubectl</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expose</a:t>
            </a:r>
            <a:r>
              <a:rPr lang="pt-BR" sz="1400" b="1" dirty="0">
                <a:latin typeface="Calibri" panose="020F0502020204030204" pitchFamily="34" charset="0"/>
                <a:cs typeface="Calibri" panose="020F0502020204030204" pitchFamily="34" charset="0"/>
              </a:rPr>
              <a:t> pod </a:t>
            </a:r>
            <a:r>
              <a:rPr lang="pt-BR" sz="1400" b="1" dirty="0" err="1">
                <a:latin typeface="Calibri" panose="020F0502020204030204" pitchFamily="34" charset="0"/>
                <a:cs typeface="Calibri" panose="020F0502020204030204" pitchFamily="34" charset="0"/>
              </a:rPr>
              <a:t>sanux-httpd</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port</a:t>
            </a:r>
            <a:r>
              <a:rPr lang="pt-BR" sz="1400" b="1" dirty="0">
                <a:latin typeface="Calibri" panose="020F0502020204030204" pitchFamily="34" charset="0"/>
                <a:cs typeface="Calibri" panose="020F0502020204030204" pitchFamily="34" charset="0"/>
              </a:rPr>
              <a:t>=80 -n </a:t>
            </a:r>
            <a:r>
              <a:rPr lang="pt-BR" sz="1400" b="1" dirty="0" err="1">
                <a:latin typeface="Calibri" panose="020F0502020204030204" pitchFamily="34" charset="0"/>
                <a:cs typeface="Calibri" panose="020F0502020204030204" pitchFamily="34" charset="0"/>
              </a:rPr>
              <a:t>quebradavenceu</a:t>
            </a:r>
            <a:endParaRPr lang="pt-BR" sz="1400" b="1" dirty="0">
              <a:latin typeface="Calibri" panose="020F0502020204030204" pitchFamily="34" charset="0"/>
              <a:cs typeface="Calibri" panose="020F0502020204030204" pitchFamily="34" charset="0"/>
            </a:endParaRPr>
          </a:p>
          <a:p>
            <a:pPr marL="0" indent="0" fontAlgn="base">
              <a:buNone/>
            </a:pPr>
            <a:endParaRPr lang="pt-BR" sz="1400" b="1" dirty="0">
              <a:latin typeface="Calibri" panose="020F0502020204030204" pitchFamily="34" charset="0"/>
              <a:cs typeface="Calibri" panose="020F0502020204030204" pitchFamily="34" charset="0"/>
            </a:endParaRPr>
          </a:p>
          <a:p>
            <a:pPr fontAlgn="base"/>
            <a:r>
              <a:rPr lang="pt-BR" sz="1400" b="1" dirty="0">
                <a:latin typeface="Calibri" panose="020F0502020204030204" pitchFamily="34" charset="0"/>
                <a:cs typeface="Calibri" panose="020F0502020204030204" pitchFamily="34" charset="0"/>
              </a:rPr>
              <a:t>Listar os </a:t>
            </a:r>
            <a:r>
              <a:rPr lang="pt-BR" sz="1400" b="1" dirty="0" err="1">
                <a:latin typeface="Calibri" panose="020F0502020204030204" pitchFamily="34" charset="0"/>
                <a:cs typeface="Calibri" panose="020F0502020204030204" pitchFamily="34" charset="0"/>
              </a:rPr>
              <a:t>services</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disponiveis</a:t>
            </a:r>
            <a:endParaRPr lang="pt-BR" sz="1400" b="1" dirty="0">
              <a:latin typeface="Calibri" panose="020F0502020204030204" pitchFamily="34" charset="0"/>
              <a:cs typeface="Calibri" panose="020F0502020204030204" pitchFamily="34" charset="0"/>
            </a:endParaRPr>
          </a:p>
          <a:p>
            <a:pPr marL="0" indent="0" fontAlgn="base">
              <a:buNone/>
            </a:pPr>
            <a:r>
              <a:rPr lang="pt-BR" sz="1400" b="1" dirty="0" err="1">
                <a:latin typeface="Calibri" panose="020F0502020204030204" pitchFamily="34" charset="0"/>
                <a:cs typeface="Calibri" panose="020F0502020204030204" pitchFamily="34" charset="0"/>
              </a:rPr>
              <a:t>kubectl</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get</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services</a:t>
            </a:r>
            <a:r>
              <a:rPr lang="pt-BR" sz="1400" b="1" dirty="0">
                <a:latin typeface="Calibri" panose="020F0502020204030204" pitchFamily="34" charset="0"/>
                <a:cs typeface="Calibri" panose="020F0502020204030204" pitchFamily="34" charset="0"/>
              </a:rPr>
              <a:t> -n </a:t>
            </a:r>
            <a:r>
              <a:rPr lang="pt-BR" sz="1400" b="1" dirty="0" err="1">
                <a:latin typeface="Calibri" panose="020F0502020204030204" pitchFamily="34" charset="0"/>
                <a:cs typeface="Calibri" panose="020F0502020204030204" pitchFamily="34" charset="0"/>
              </a:rPr>
              <a:t>quebradavenceu</a:t>
            </a:r>
            <a:endParaRPr lang="pt-BR" sz="1400" b="1" dirty="0">
              <a:latin typeface="Calibri" panose="020F0502020204030204" pitchFamily="34" charset="0"/>
              <a:cs typeface="Calibri" panose="020F0502020204030204" pitchFamily="34" charset="0"/>
            </a:endParaRPr>
          </a:p>
          <a:p>
            <a:pPr marL="0" indent="0" fontAlgn="base">
              <a:buNone/>
            </a:pPr>
            <a:endParaRPr lang="pt-BR" sz="1400" b="1" dirty="0">
              <a:latin typeface="Calibri" panose="020F0502020204030204" pitchFamily="34" charset="0"/>
              <a:cs typeface="Calibri" panose="020F0502020204030204" pitchFamily="34" charset="0"/>
            </a:endParaRPr>
          </a:p>
          <a:p>
            <a:pPr fontAlgn="base"/>
            <a:r>
              <a:rPr lang="pt-BR" sz="1400" b="1" dirty="0">
                <a:latin typeface="Calibri" panose="020F0502020204030204" pitchFamily="34" charset="0"/>
                <a:cs typeface="Calibri" panose="020F0502020204030204" pitchFamily="34" charset="0"/>
              </a:rPr>
              <a:t>Descreve um serviço </a:t>
            </a:r>
          </a:p>
          <a:p>
            <a:pPr marL="0" indent="0" fontAlgn="base">
              <a:buNone/>
            </a:pPr>
            <a:r>
              <a:rPr lang="pt-BR" sz="1400" b="1" dirty="0" err="1">
                <a:latin typeface="Calibri" panose="020F0502020204030204" pitchFamily="34" charset="0"/>
                <a:cs typeface="Calibri" panose="020F0502020204030204" pitchFamily="34" charset="0"/>
              </a:rPr>
              <a:t>kubectl</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describe</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service</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sanux-httpd</a:t>
            </a:r>
            <a:r>
              <a:rPr lang="pt-BR" sz="1400" b="1" dirty="0">
                <a:latin typeface="Calibri" panose="020F0502020204030204" pitchFamily="34" charset="0"/>
                <a:cs typeface="Calibri" panose="020F0502020204030204" pitchFamily="34" charset="0"/>
              </a:rPr>
              <a:t> -n </a:t>
            </a:r>
            <a:r>
              <a:rPr lang="pt-BR" sz="1400" b="1" dirty="0" err="1">
                <a:latin typeface="Calibri" panose="020F0502020204030204" pitchFamily="34" charset="0"/>
                <a:cs typeface="Calibri" panose="020F0502020204030204" pitchFamily="34" charset="0"/>
              </a:rPr>
              <a:t>quebradavenceu</a:t>
            </a:r>
            <a:endParaRPr lang="pt-BR" sz="1400" b="1" dirty="0">
              <a:latin typeface="Calibri" panose="020F0502020204030204" pitchFamily="34" charset="0"/>
              <a:cs typeface="Calibri" panose="020F0502020204030204" pitchFamily="34" charset="0"/>
            </a:endParaRPr>
          </a:p>
          <a:p>
            <a:pPr marL="0" indent="0" fontAlgn="base">
              <a:buNone/>
            </a:pPr>
            <a:endParaRPr lang="en-US" sz="1400" b="1" dirty="0">
              <a:latin typeface="Raleway"/>
            </a:endParaRPr>
          </a:p>
          <a:p>
            <a:pPr marL="0" indent="0" fontAlgn="base">
              <a:buNone/>
            </a:pPr>
            <a:endParaRPr lang="en-US" sz="1400" b="1" dirty="0">
              <a:latin typeface="Raleway"/>
            </a:endParaRPr>
          </a:p>
          <a:p>
            <a:pPr marL="0" indent="0" fontAlgn="base">
              <a:buNone/>
            </a:pPr>
            <a:endParaRPr lang="en-US" sz="1400" b="1" dirty="0">
              <a:latin typeface="Raleway"/>
            </a:endParaRPr>
          </a:p>
          <a:p>
            <a:pPr marL="0" indent="0" fontAlgn="base">
              <a:buNone/>
            </a:pPr>
            <a:endParaRPr lang="en-US" sz="1400" b="1" dirty="0">
              <a:latin typeface="Raleway"/>
            </a:endParaRPr>
          </a:p>
        </p:txBody>
      </p:sp>
    </p:spTree>
    <p:extLst>
      <p:ext uri="{BB962C8B-B14F-4D97-AF65-F5344CB8AC3E}">
        <p14:creationId xmlns:p14="http://schemas.microsoft.com/office/powerpoint/2010/main" val="789619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Kubernetes</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336872"/>
            <a:ext cx="9613861" cy="3989283"/>
          </a:xfrm>
        </p:spPr>
        <p:txBody>
          <a:bodyPr>
            <a:normAutofit/>
          </a:bodyPr>
          <a:lstStyle/>
          <a:p>
            <a:pPr fontAlgn="base"/>
            <a:r>
              <a:rPr lang="pt-BR" sz="1400" b="1" dirty="0">
                <a:latin typeface="Calibri" panose="020F0502020204030204" pitchFamily="34" charset="0"/>
                <a:cs typeface="Calibri" panose="020F0502020204030204" pitchFamily="34" charset="0"/>
              </a:rPr>
              <a:t>Acessar um pod via </a:t>
            </a:r>
            <a:r>
              <a:rPr lang="pt-BR" sz="1400" b="1" dirty="0" err="1">
                <a:latin typeface="Calibri" panose="020F0502020204030204" pitchFamily="34" charset="0"/>
                <a:cs typeface="Calibri" panose="020F0502020204030204" pitchFamily="34" charset="0"/>
              </a:rPr>
              <a:t>ssh</a:t>
            </a:r>
            <a:endParaRPr lang="pt-BR" sz="1400" b="1" dirty="0">
              <a:latin typeface="Calibri" panose="020F0502020204030204" pitchFamily="34" charset="0"/>
              <a:cs typeface="Calibri" panose="020F0502020204030204" pitchFamily="34" charset="0"/>
            </a:endParaRPr>
          </a:p>
          <a:p>
            <a:pPr marL="0" indent="0" fontAlgn="base">
              <a:buNone/>
            </a:pPr>
            <a:r>
              <a:rPr lang="pt-BR" sz="1400" b="1" dirty="0" err="1">
                <a:latin typeface="Calibri" panose="020F0502020204030204" pitchFamily="34" charset="0"/>
                <a:cs typeface="Calibri" panose="020F0502020204030204" pitchFamily="34" charset="0"/>
              </a:rPr>
              <a:t>kubectl</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exec</a:t>
            </a:r>
            <a:r>
              <a:rPr lang="pt-BR" sz="1400" b="1" dirty="0">
                <a:latin typeface="Calibri" panose="020F0502020204030204" pitchFamily="34" charset="0"/>
                <a:cs typeface="Calibri" panose="020F0502020204030204" pitchFamily="34" charset="0"/>
              </a:rPr>
              <a:t> -it </a:t>
            </a:r>
            <a:r>
              <a:rPr lang="pt-BR" sz="1400" b="1" dirty="0" err="1">
                <a:latin typeface="Calibri" panose="020F0502020204030204" pitchFamily="34" charset="0"/>
                <a:cs typeface="Calibri" panose="020F0502020204030204" pitchFamily="34" charset="0"/>
              </a:rPr>
              <a:t>sanux-httpd</a:t>
            </a:r>
            <a:r>
              <a:rPr lang="pt-BR" sz="1400" b="1" dirty="0">
                <a:latin typeface="Calibri" panose="020F0502020204030204" pitchFamily="34" charset="0"/>
                <a:cs typeface="Calibri" panose="020F0502020204030204" pitchFamily="34" charset="0"/>
              </a:rPr>
              <a:t> -n </a:t>
            </a:r>
            <a:r>
              <a:rPr lang="pt-BR" sz="1400" b="1" dirty="0" err="1">
                <a:latin typeface="Calibri" panose="020F0502020204030204" pitchFamily="34" charset="0"/>
                <a:cs typeface="Calibri" panose="020F0502020204030204" pitchFamily="34" charset="0"/>
              </a:rPr>
              <a:t>quebradavenceu</a:t>
            </a:r>
            <a:r>
              <a:rPr lang="pt-BR" sz="1400" b="1" dirty="0">
                <a:latin typeface="Calibri" panose="020F0502020204030204" pitchFamily="34" charset="0"/>
                <a:cs typeface="Calibri" panose="020F0502020204030204" pitchFamily="34" charset="0"/>
              </a:rPr>
              <a:t> – </a:t>
            </a:r>
            <a:r>
              <a:rPr lang="pt-BR" sz="1400" b="1" dirty="0" err="1">
                <a:latin typeface="Calibri" panose="020F0502020204030204" pitchFamily="34" charset="0"/>
                <a:cs typeface="Calibri" panose="020F0502020204030204" pitchFamily="34" charset="0"/>
              </a:rPr>
              <a:t>bash</a:t>
            </a:r>
            <a:endParaRPr lang="pt-BR" sz="1400" b="1" dirty="0">
              <a:latin typeface="Calibri" panose="020F0502020204030204" pitchFamily="34" charset="0"/>
              <a:cs typeface="Calibri" panose="020F0502020204030204" pitchFamily="34" charset="0"/>
            </a:endParaRPr>
          </a:p>
          <a:p>
            <a:pPr marL="0" indent="0" fontAlgn="base">
              <a:buNone/>
            </a:pPr>
            <a:endParaRPr lang="pt-BR" sz="1400" b="1" dirty="0">
              <a:latin typeface="Calibri" panose="020F0502020204030204" pitchFamily="34" charset="0"/>
              <a:cs typeface="Calibri" panose="020F0502020204030204" pitchFamily="34" charset="0"/>
            </a:endParaRPr>
          </a:p>
          <a:p>
            <a:pPr fontAlgn="base"/>
            <a:r>
              <a:rPr lang="pt-BR" sz="1400" b="1" dirty="0">
                <a:latin typeface="Calibri" panose="020F0502020204030204" pitchFamily="34" charset="0"/>
                <a:cs typeface="Calibri" panose="020F0502020204030204" pitchFamily="34" charset="0"/>
              </a:rPr>
              <a:t>Deletando todos os recursos criados com a </a:t>
            </a:r>
            <a:r>
              <a:rPr lang="pt-BR" sz="1400" b="1" dirty="0" err="1">
                <a:latin typeface="Calibri" panose="020F0502020204030204" pitchFamily="34" charset="0"/>
                <a:cs typeface="Calibri" panose="020F0502020204030204" pitchFamily="34" charset="0"/>
              </a:rPr>
              <a:t>label</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run</a:t>
            </a:r>
            <a:r>
              <a:rPr lang="pt-BR" sz="1400" b="1" dirty="0">
                <a:latin typeface="Calibri" panose="020F0502020204030204" pitchFamily="34" charset="0"/>
                <a:cs typeface="Calibri" panose="020F0502020204030204" pitchFamily="34" charset="0"/>
              </a:rPr>
              <a:t>=</a:t>
            </a:r>
            <a:r>
              <a:rPr lang="pt-BR" sz="1400" b="1" dirty="0" err="1">
                <a:latin typeface="Calibri" panose="020F0502020204030204" pitchFamily="34" charset="0"/>
                <a:cs typeface="Calibri" panose="020F0502020204030204" pitchFamily="34" charset="0"/>
              </a:rPr>
              <a:t>sanux-httpd</a:t>
            </a:r>
            <a:r>
              <a:rPr lang="pt-BR" sz="1400" b="1" dirty="0">
                <a:latin typeface="Calibri" panose="020F0502020204030204" pitchFamily="34" charset="0"/>
                <a:cs typeface="Calibri" panose="020F0502020204030204" pitchFamily="34" charset="0"/>
              </a:rPr>
              <a:t> </a:t>
            </a:r>
          </a:p>
          <a:p>
            <a:pPr marL="0" indent="0" fontAlgn="base">
              <a:buNone/>
            </a:pPr>
            <a:r>
              <a:rPr lang="pt-BR" sz="1400" b="1" dirty="0" err="1">
                <a:latin typeface="Calibri" panose="020F0502020204030204" pitchFamily="34" charset="0"/>
                <a:cs typeface="Calibri" panose="020F0502020204030204" pitchFamily="34" charset="0"/>
              </a:rPr>
              <a:t>kubectl</a:t>
            </a:r>
            <a:r>
              <a:rPr lang="pt-BR" sz="1400" b="1" dirty="0">
                <a:latin typeface="Calibri" panose="020F0502020204030204" pitchFamily="34" charset="0"/>
                <a:cs typeface="Calibri" panose="020F0502020204030204" pitchFamily="34" charset="0"/>
              </a:rPr>
              <a:t> delete </a:t>
            </a:r>
            <a:r>
              <a:rPr lang="pt-BR" sz="1400" b="1" dirty="0" err="1">
                <a:latin typeface="Calibri" panose="020F0502020204030204" pitchFamily="34" charset="0"/>
                <a:cs typeface="Calibri" panose="020F0502020204030204" pitchFamily="34" charset="0"/>
              </a:rPr>
              <a:t>all</a:t>
            </a:r>
            <a:r>
              <a:rPr lang="pt-BR" sz="1400" b="1" dirty="0">
                <a:latin typeface="Calibri" panose="020F0502020204030204" pitchFamily="34" charset="0"/>
                <a:cs typeface="Calibri" panose="020F0502020204030204" pitchFamily="34" charset="0"/>
              </a:rPr>
              <a:t> -l </a:t>
            </a:r>
            <a:r>
              <a:rPr lang="pt-BR" sz="1400" b="1" dirty="0" err="1">
                <a:latin typeface="Calibri" panose="020F0502020204030204" pitchFamily="34" charset="0"/>
                <a:cs typeface="Calibri" panose="020F0502020204030204" pitchFamily="34" charset="0"/>
              </a:rPr>
              <a:t>run</a:t>
            </a:r>
            <a:r>
              <a:rPr lang="pt-BR" sz="1400" b="1" dirty="0">
                <a:latin typeface="Calibri" panose="020F0502020204030204" pitchFamily="34" charset="0"/>
                <a:cs typeface="Calibri" panose="020F0502020204030204" pitchFamily="34" charset="0"/>
              </a:rPr>
              <a:t>=</a:t>
            </a:r>
            <a:r>
              <a:rPr lang="pt-BR" sz="1400" b="1" dirty="0" err="1">
                <a:latin typeface="Calibri" panose="020F0502020204030204" pitchFamily="34" charset="0"/>
                <a:cs typeface="Calibri" panose="020F0502020204030204" pitchFamily="34" charset="0"/>
              </a:rPr>
              <a:t>sanux-httpd</a:t>
            </a:r>
            <a:r>
              <a:rPr lang="pt-BR" sz="1400" b="1" dirty="0">
                <a:latin typeface="Calibri" panose="020F0502020204030204" pitchFamily="34" charset="0"/>
                <a:cs typeface="Calibri" panose="020F0502020204030204" pitchFamily="34" charset="0"/>
              </a:rPr>
              <a:t> -n </a:t>
            </a:r>
            <a:r>
              <a:rPr lang="pt-BR" sz="1400" b="1" dirty="0" err="1">
                <a:latin typeface="Calibri" panose="020F0502020204030204" pitchFamily="34" charset="0"/>
                <a:cs typeface="Calibri" panose="020F0502020204030204" pitchFamily="34" charset="0"/>
              </a:rPr>
              <a:t>quebradavenceu</a:t>
            </a:r>
            <a:endParaRPr lang="pt-BR" sz="1400" b="1" dirty="0">
              <a:latin typeface="Calibri" panose="020F0502020204030204" pitchFamily="34" charset="0"/>
              <a:cs typeface="Calibri" panose="020F0502020204030204" pitchFamily="34" charset="0"/>
            </a:endParaRPr>
          </a:p>
          <a:p>
            <a:pPr fontAlgn="base"/>
            <a:endParaRPr lang="pt-BR" sz="1400" b="1" dirty="0">
              <a:latin typeface="Calibri" panose="020F0502020204030204" pitchFamily="34" charset="0"/>
              <a:cs typeface="Calibri" panose="020F0502020204030204" pitchFamily="34" charset="0"/>
            </a:endParaRPr>
          </a:p>
          <a:p>
            <a:pPr fontAlgn="base"/>
            <a:r>
              <a:rPr lang="pt-BR" sz="1400" b="1" dirty="0">
                <a:latin typeface="Calibri" panose="020F0502020204030204" pitchFamily="34" charset="0"/>
                <a:cs typeface="Calibri" panose="020F0502020204030204" pitchFamily="34" charset="0"/>
              </a:rPr>
              <a:t>Criando um </a:t>
            </a:r>
            <a:r>
              <a:rPr lang="pt-BR" sz="1400" b="1" dirty="0" err="1">
                <a:latin typeface="Calibri" panose="020F0502020204030204" pitchFamily="34" charset="0"/>
                <a:cs typeface="Calibri" panose="020F0502020204030204" pitchFamily="34" charset="0"/>
              </a:rPr>
              <a:t>deployment</a:t>
            </a:r>
            <a:r>
              <a:rPr lang="pt-BR" sz="1400" b="1" dirty="0">
                <a:latin typeface="Calibri" panose="020F0502020204030204" pitchFamily="34" charset="0"/>
                <a:cs typeface="Calibri" panose="020F0502020204030204" pitchFamily="34" charset="0"/>
              </a:rPr>
              <a:t> com a imagem </a:t>
            </a:r>
            <a:r>
              <a:rPr lang="pt-BR" sz="1400" b="1" dirty="0" err="1">
                <a:latin typeface="Calibri" panose="020F0502020204030204" pitchFamily="34" charset="0"/>
                <a:cs typeface="Calibri" panose="020F0502020204030204" pitchFamily="34" charset="0"/>
              </a:rPr>
              <a:t>sanux-httpd</a:t>
            </a:r>
            <a:r>
              <a:rPr lang="pt-BR" sz="1400" b="1" dirty="0">
                <a:latin typeface="Calibri" panose="020F0502020204030204" pitchFamily="34" charset="0"/>
                <a:cs typeface="Calibri" panose="020F0502020204030204" pitchFamily="34" charset="0"/>
              </a:rPr>
              <a:t> no </a:t>
            </a:r>
            <a:r>
              <a:rPr lang="pt-BR" sz="1400" b="1" dirty="0" err="1">
                <a:latin typeface="Calibri" panose="020F0502020204030204" pitchFamily="34" charset="0"/>
                <a:cs typeface="Calibri" panose="020F0502020204030204" pitchFamily="34" charset="0"/>
              </a:rPr>
              <a:t>namespace</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rj</a:t>
            </a:r>
            <a:endParaRPr lang="pt-BR" sz="1400" b="1" dirty="0">
              <a:latin typeface="Calibri" panose="020F0502020204030204" pitchFamily="34" charset="0"/>
              <a:cs typeface="Calibri" panose="020F0502020204030204" pitchFamily="34" charset="0"/>
            </a:endParaRPr>
          </a:p>
          <a:p>
            <a:pPr marL="0" indent="0" fontAlgn="base">
              <a:buNone/>
            </a:pPr>
            <a:r>
              <a:rPr lang="en-US" sz="1400" b="1" dirty="0" err="1">
                <a:latin typeface="Calibri" panose="020F0502020204030204" pitchFamily="34" charset="0"/>
                <a:cs typeface="Calibri" panose="020F0502020204030204" pitchFamily="34" charset="0"/>
              </a:rPr>
              <a:t>kubectl</a:t>
            </a:r>
            <a:r>
              <a:rPr lang="en-US" sz="1400" b="1" dirty="0">
                <a:latin typeface="Calibri" panose="020F0502020204030204" pitchFamily="34" charset="0"/>
                <a:cs typeface="Calibri" panose="020F0502020204030204" pitchFamily="34" charset="0"/>
              </a:rPr>
              <a:t> create deployment carioca --image=jlasquinha/</a:t>
            </a:r>
            <a:r>
              <a:rPr lang="en-US" sz="1400" b="1" dirty="0" err="1">
                <a:latin typeface="Calibri" panose="020F0502020204030204" pitchFamily="34" charset="0"/>
                <a:cs typeface="Calibri" panose="020F0502020204030204" pitchFamily="34" charset="0"/>
              </a:rPr>
              <a:t>sanux</a:t>
            </a:r>
            <a:r>
              <a:rPr lang="en-US" sz="1400" b="1" dirty="0">
                <a:latin typeface="Calibri" panose="020F0502020204030204" pitchFamily="34" charset="0"/>
                <a:cs typeface="Calibri" panose="020F0502020204030204" pitchFamily="34" charset="0"/>
              </a:rPr>
              <a:t>-httpd --dry-run=client -o </a:t>
            </a:r>
            <a:r>
              <a:rPr lang="en-US" sz="1400" b="1" dirty="0" err="1">
                <a:latin typeface="Calibri" panose="020F0502020204030204" pitchFamily="34" charset="0"/>
                <a:cs typeface="Calibri" panose="020F0502020204030204" pitchFamily="34" charset="0"/>
              </a:rPr>
              <a:t>yaml</a:t>
            </a:r>
            <a:r>
              <a:rPr lang="en-US" sz="1400" b="1" dirty="0">
                <a:latin typeface="Calibri" panose="020F0502020204030204" pitchFamily="34" charset="0"/>
                <a:cs typeface="Calibri" panose="020F0502020204030204" pitchFamily="34" charset="0"/>
              </a:rPr>
              <a:t> &gt; </a:t>
            </a:r>
            <a:r>
              <a:rPr lang="en-US" sz="1400" b="1" dirty="0" err="1">
                <a:latin typeface="Calibri" panose="020F0502020204030204" pitchFamily="34" charset="0"/>
                <a:cs typeface="Calibri" panose="020F0502020204030204" pitchFamily="34" charset="0"/>
              </a:rPr>
              <a:t>sanux_httpd_depolyment.yaml</a:t>
            </a:r>
            <a:r>
              <a:rPr lang="en-US" sz="1400" b="1" dirty="0">
                <a:latin typeface="Calibri" panose="020F0502020204030204" pitchFamily="34" charset="0"/>
                <a:cs typeface="Calibri" panose="020F0502020204030204" pitchFamily="34" charset="0"/>
              </a:rPr>
              <a:t> -n </a:t>
            </a:r>
            <a:r>
              <a:rPr lang="en-US" sz="1400" b="1" dirty="0" err="1">
                <a:latin typeface="Calibri" panose="020F0502020204030204" pitchFamily="34" charset="0"/>
                <a:cs typeface="Calibri" panose="020F0502020204030204" pitchFamily="34" charset="0"/>
              </a:rPr>
              <a:t>rj</a:t>
            </a:r>
            <a:endParaRPr lang="en-US" sz="1400" b="1" dirty="0">
              <a:latin typeface="Calibri" panose="020F0502020204030204" pitchFamily="34" charset="0"/>
              <a:cs typeface="Calibri" panose="020F0502020204030204" pitchFamily="34" charset="0"/>
            </a:endParaRPr>
          </a:p>
          <a:p>
            <a:pPr fontAlgn="base"/>
            <a:endParaRPr lang="pt-BR" sz="1400" b="1" dirty="0">
              <a:latin typeface="Calibri" panose="020F0502020204030204" pitchFamily="34" charset="0"/>
              <a:cs typeface="Calibri" panose="020F0502020204030204" pitchFamily="34" charset="0"/>
            </a:endParaRPr>
          </a:p>
          <a:p>
            <a:pPr fontAlgn="base"/>
            <a:r>
              <a:rPr lang="pt-BR" sz="1400" b="1" dirty="0">
                <a:latin typeface="Calibri" panose="020F0502020204030204" pitchFamily="34" charset="0"/>
                <a:cs typeface="Calibri" panose="020F0502020204030204" pitchFamily="34" charset="0"/>
              </a:rPr>
              <a:t>Listando todos os recursos do projeto </a:t>
            </a:r>
            <a:r>
              <a:rPr lang="pt-BR" sz="1400" b="1" dirty="0" err="1">
                <a:latin typeface="Calibri" panose="020F0502020204030204" pitchFamily="34" charset="0"/>
                <a:cs typeface="Calibri" panose="020F0502020204030204" pitchFamily="34" charset="0"/>
              </a:rPr>
              <a:t>rj</a:t>
            </a:r>
            <a:endParaRPr lang="pt-BR" sz="1400" b="1" dirty="0">
              <a:latin typeface="Calibri" panose="020F0502020204030204" pitchFamily="34" charset="0"/>
              <a:cs typeface="Calibri" panose="020F0502020204030204" pitchFamily="34" charset="0"/>
            </a:endParaRPr>
          </a:p>
          <a:p>
            <a:pPr marL="0" indent="0" fontAlgn="base">
              <a:buNone/>
            </a:pPr>
            <a:r>
              <a:rPr lang="en-US" sz="1400" b="1" dirty="0" err="1">
                <a:latin typeface="Calibri" panose="020F0502020204030204" pitchFamily="34" charset="0"/>
                <a:cs typeface="Calibri" panose="020F0502020204030204" pitchFamily="34" charset="0"/>
              </a:rPr>
              <a:t>kubectl</a:t>
            </a:r>
            <a:r>
              <a:rPr lang="en-US" sz="1400" b="1" dirty="0">
                <a:latin typeface="Calibri" panose="020F0502020204030204" pitchFamily="34" charset="0"/>
                <a:cs typeface="Calibri" panose="020F0502020204030204" pitchFamily="34" charset="0"/>
              </a:rPr>
              <a:t> get all -n </a:t>
            </a:r>
            <a:r>
              <a:rPr lang="en-US" sz="1400" b="1" dirty="0" err="1">
                <a:latin typeface="Calibri" panose="020F0502020204030204" pitchFamily="34" charset="0"/>
                <a:cs typeface="Calibri" panose="020F0502020204030204" pitchFamily="34" charset="0"/>
              </a:rPr>
              <a:t>rj</a:t>
            </a:r>
            <a:endParaRPr lang="en-US" sz="1400" b="1" dirty="0">
              <a:latin typeface="Calibri" panose="020F0502020204030204" pitchFamily="34" charset="0"/>
              <a:cs typeface="Calibri" panose="020F0502020204030204" pitchFamily="34" charset="0"/>
            </a:endParaRPr>
          </a:p>
          <a:p>
            <a:pPr marL="0" indent="0" fontAlgn="base">
              <a:buNone/>
            </a:pPr>
            <a:endParaRPr lang="en-US" sz="1400" b="1" dirty="0">
              <a:latin typeface="Raleway"/>
            </a:endParaRPr>
          </a:p>
          <a:p>
            <a:pPr marL="0" indent="0" fontAlgn="base">
              <a:buNone/>
            </a:pPr>
            <a:endParaRPr lang="en-US" sz="1400" b="1" dirty="0">
              <a:latin typeface="Raleway"/>
            </a:endParaRPr>
          </a:p>
          <a:p>
            <a:pPr marL="0" indent="0" fontAlgn="base">
              <a:buNone/>
            </a:pPr>
            <a:endParaRPr lang="en-US" sz="1400" b="1" dirty="0">
              <a:latin typeface="Raleway"/>
            </a:endParaRPr>
          </a:p>
        </p:txBody>
      </p:sp>
    </p:spTree>
    <p:extLst>
      <p:ext uri="{BB962C8B-B14F-4D97-AF65-F5344CB8AC3E}">
        <p14:creationId xmlns:p14="http://schemas.microsoft.com/office/powerpoint/2010/main" val="169365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Kubernetes</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336872"/>
            <a:ext cx="9613861" cy="3989283"/>
          </a:xfrm>
        </p:spPr>
        <p:txBody>
          <a:bodyPr>
            <a:normAutofit/>
          </a:bodyPr>
          <a:lstStyle/>
          <a:p>
            <a:pPr fontAlgn="base"/>
            <a:r>
              <a:rPr lang="pt-BR" sz="1400" b="1" dirty="0">
                <a:latin typeface="Calibri" panose="020F0502020204030204" pitchFamily="34" charset="0"/>
                <a:cs typeface="Calibri" panose="020F0502020204030204" pitchFamily="34" charset="0"/>
              </a:rPr>
              <a:t>Deletar o pod que foi criado no </a:t>
            </a:r>
            <a:r>
              <a:rPr lang="pt-BR" sz="1400" b="1" dirty="0" err="1">
                <a:latin typeface="Calibri" panose="020F0502020204030204" pitchFamily="34" charset="0"/>
                <a:cs typeface="Calibri" panose="020F0502020204030204" pitchFamily="34" charset="0"/>
              </a:rPr>
              <a:t>namespace</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rj</a:t>
            </a:r>
            <a:endParaRPr lang="pt-BR" sz="1400" b="1" dirty="0">
              <a:latin typeface="Calibri" panose="020F0502020204030204" pitchFamily="34" charset="0"/>
              <a:cs typeface="Calibri" panose="020F0502020204030204" pitchFamily="34" charset="0"/>
            </a:endParaRPr>
          </a:p>
          <a:p>
            <a:pPr marL="0" indent="0" fontAlgn="base">
              <a:buNone/>
            </a:pPr>
            <a:r>
              <a:rPr lang="pt-BR" sz="1400" b="1" dirty="0" err="1">
                <a:latin typeface="Calibri" panose="020F0502020204030204" pitchFamily="34" charset="0"/>
                <a:cs typeface="Calibri" panose="020F0502020204030204" pitchFamily="34" charset="0"/>
              </a:rPr>
              <a:t>kubectl</a:t>
            </a:r>
            <a:r>
              <a:rPr lang="pt-BR" sz="1400" b="1" dirty="0">
                <a:latin typeface="Calibri" panose="020F0502020204030204" pitchFamily="34" charset="0"/>
                <a:cs typeface="Calibri" panose="020F0502020204030204" pitchFamily="34" charset="0"/>
              </a:rPr>
              <a:t> delete pod carioca-5c4549fdc5-b7m7q -n </a:t>
            </a:r>
            <a:r>
              <a:rPr lang="pt-BR" sz="1400" b="1" dirty="0" err="1">
                <a:latin typeface="Calibri" panose="020F0502020204030204" pitchFamily="34" charset="0"/>
                <a:cs typeface="Calibri" panose="020F0502020204030204" pitchFamily="34" charset="0"/>
              </a:rPr>
              <a:t>rj</a:t>
            </a:r>
            <a:endParaRPr lang="pt-BR" sz="1400" b="1" dirty="0">
              <a:latin typeface="Calibri" panose="020F0502020204030204" pitchFamily="34" charset="0"/>
              <a:cs typeface="Calibri" panose="020F0502020204030204" pitchFamily="34" charset="0"/>
            </a:endParaRPr>
          </a:p>
          <a:p>
            <a:pPr marL="0" indent="0" fontAlgn="base">
              <a:buNone/>
            </a:pPr>
            <a:endParaRPr lang="pt-BR" sz="1400" b="1" dirty="0">
              <a:latin typeface="Calibri" panose="020F0502020204030204" pitchFamily="34" charset="0"/>
              <a:cs typeface="Calibri" panose="020F0502020204030204" pitchFamily="34" charset="0"/>
            </a:endParaRPr>
          </a:p>
          <a:p>
            <a:pPr fontAlgn="base"/>
            <a:r>
              <a:rPr lang="pt-BR" sz="1400" b="1" dirty="0">
                <a:latin typeface="Calibri" panose="020F0502020204030204" pitchFamily="34" charset="0"/>
                <a:cs typeface="Calibri" panose="020F0502020204030204" pitchFamily="34" charset="0"/>
              </a:rPr>
              <a:t>Aumentado para 5 replicas (pod) ou o famoso </a:t>
            </a:r>
            <a:r>
              <a:rPr lang="pt-BR" sz="1400" b="1" dirty="0" err="1">
                <a:latin typeface="Calibri" panose="020F0502020204030204" pitchFamily="34" charset="0"/>
                <a:cs typeface="Calibri" panose="020F0502020204030204" pitchFamily="34" charset="0"/>
              </a:rPr>
              <a:t>scale</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up</a:t>
            </a:r>
            <a:endParaRPr lang="pt-BR" sz="1400" b="1" dirty="0">
              <a:latin typeface="Calibri" panose="020F0502020204030204" pitchFamily="34" charset="0"/>
              <a:cs typeface="Calibri" panose="020F0502020204030204" pitchFamily="34" charset="0"/>
            </a:endParaRPr>
          </a:p>
          <a:p>
            <a:pPr marL="0" indent="0" fontAlgn="base">
              <a:buNone/>
            </a:pPr>
            <a:r>
              <a:rPr lang="pt-BR" sz="1400" b="1" dirty="0" err="1">
                <a:latin typeface="Calibri" panose="020F0502020204030204" pitchFamily="34" charset="0"/>
                <a:cs typeface="Calibri" panose="020F0502020204030204" pitchFamily="34" charset="0"/>
              </a:rPr>
              <a:t>kubectl</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scale</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deployment</a:t>
            </a:r>
            <a:r>
              <a:rPr lang="pt-BR" sz="1400" b="1" dirty="0">
                <a:latin typeface="Calibri" panose="020F0502020204030204" pitchFamily="34" charset="0"/>
                <a:cs typeface="Calibri" panose="020F0502020204030204" pitchFamily="34" charset="0"/>
              </a:rPr>
              <a:t> --replicas=5 carioca -n </a:t>
            </a:r>
            <a:r>
              <a:rPr lang="pt-BR" sz="1400" b="1" dirty="0" err="1">
                <a:latin typeface="Calibri" panose="020F0502020204030204" pitchFamily="34" charset="0"/>
                <a:cs typeface="Calibri" panose="020F0502020204030204" pitchFamily="34" charset="0"/>
              </a:rPr>
              <a:t>rj</a:t>
            </a:r>
            <a:endParaRPr lang="pt-BR" sz="1400" b="1" dirty="0">
              <a:latin typeface="Calibri" panose="020F0502020204030204" pitchFamily="34" charset="0"/>
              <a:cs typeface="Calibri" panose="020F0502020204030204" pitchFamily="34" charset="0"/>
            </a:endParaRPr>
          </a:p>
          <a:p>
            <a:pPr marL="0" indent="0" fontAlgn="base">
              <a:buNone/>
            </a:pPr>
            <a:endParaRPr lang="pt-BR" sz="1400" b="1" dirty="0">
              <a:latin typeface="Calibri" panose="020F0502020204030204" pitchFamily="34" charset="0"/>
              <a:cs typeface="Calibri" panose="020F0502020204030204" pitchFamily="34" charset="0"/>
            </a:endParaRPr>
          </a:p>
          <a:p>
            <a:pPr fontAlgn="base"/>
            <a:r>
              <a:rPr lang="pt-BR" sz="1400" b="1" dirty="0">
                <a:latin typeface="Calibri" panose="020F0502020204030204" pitchFamily="34" charset="0"/>
                <a:cs typeface="Calibri" panose="020F0502020204030204" pitchFamily="34" charset="0"/>
              </a:rPr>
              <a:t>Dimunir para 1 replicas (pod) ou o famoso </a:t>
            </a:r>
            <a:r>
              <a:rPr lang="pt-BR" sz="1400" b="1" dirty="0" err="1">
                <a:latin typeface="Calibri" panose="020F0502020204030204" pitchFamily="34" charset="0"/>
                <a:cs typeface="Calibri" panose="020F0502020204030204" pitchFamily="34" charset="0"/>
              </a:rPr>
              <a:t>scale</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down</a:t>
            </a:r>
            <a:endParaRPr lang="pt-BR" sz="1400" b="1" dirty="0">
              <a:latin typeface="Calibri" panose="020F0502020204030204" pitchFamily="34" charset="0"/>
              <a:cs typeface="Calibri" panose="020F0502020204030204" pitchFamily="34" charset="0"/>
            </a:endParaRPr>
          </a:p>
          <a:p>
            <a:pPr marL="0" indent="0" fontAlgn="base">
              <a:buNone/>
            </a:pPr>
            <a:r>
              <a:rPr lang="pt-BR" sz="1400" b="1" dirty="0" err="1">
                <a:latin typeface="Calibri" panose="020F0502020204030204" pitchFamily="34" charset="0"/>
                <a:cs typeface="Calibri" panose="020F0502020204030204" pitchFamily="34" charset="0"/>
              </a:rPr>
              <a:t>kubectl</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scale</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deployment</a:t>
            </a:r>
            <a:r>
              <a:rPr lang="pt-BR" sz="1400" b="1" dirty="0">
                <a:latin typeface="Calibri" panose="020F0502020204030204" pitchFamily="34" charset="0"/>
                <a:cs typeface="Calibri" panose="020F0502020204030204" pitchFamily="34" charset="0"/>
              </a:rPr>
              <a:t> --replicas=1 carioca -n </a:t>
            </a:r>
            <a:r>
              <a:rPr lang="pt-BR" sz="1400" b="1" dirty="0" err="1">
                <a:latin typeface="Calibri" panose="020F0502020204030204" pitchFamily="34" charset="0"/>
                <a:cs typeface="Calibri" panose="020F0502020204030204" pitchFamily="34" charset="0"/>
              </a:rPr>
              <a:t>rj</a:t>
            </a:r>
            <a:endParaRPr lang="pt-BR" sz="1400" b="1" dirty="0">
              <a:latin typeface="Calibri" panose="020F0502020204030204" pitchFamily="34" charset="0"/>
              <a:cs typeface="Calibri" panose="020F0502020204030204" pitchFamily="34" charset="0"/>
            </a:endParaRPr>
          </a:p>
          <a:p>
            <a:pPr marL="0" indent="0" fontAlgn="base">
              <a:buNone/>
            </a:pPr>
            <a:endParaRPr lang="pt-BR" sz="1400" b="1" dirty="0">
              <a:latin typeface="Calibri" panose="020F0502020204030204" pitchFamily="34" charset="0"/>
              <a:cs typeface="Calibri" panose="020F0502020204030204" pitchFamily="34" charset="0"/>
            </a:endParaRPr>
          </a:p>
          <a:p>
            <a:pPr fontAlgn="base"/>
            <a:r>
              <a:rPr lang="pt-BR" sz="1400" b="1" dirty="0">
                <a:latin typeface="Calibri" panose="020F0502020204030204" pitchFamily="34" charset="0"/>
                <a:cs typeface="Calibri" panose="020F0502020204030204" pitchFamily="34" charset="0"/>
              </a:rPr>
              <a:t>Dimunir para nenhuma replicas (pod) e fazer o </a:t>
            </a:r>
            <a:r>
              <a:rPr lang="pt-BR" sz="1400" b="1" dirty="0" err="1">
                <a:latin typeface="Calibri" panose="020F0502020204030204" pitchFamily="34" charset="0"/>
                <a:cs typeface="Calibri" panose="020F0502020204030204" pitchFamily="34" charset="0"/>
              </a:rPr>
              <a:t>scale</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up</a:t>
            </a:r>
            <a:r>
              <a:rPr lang="pt-BR" sz="1400" b="1" dirty="0">
                <a:latin typeface="Calibri" panose="020F0502020204030204" pitchFamily="34" charset="0"/>
                <a:cs typeface="Calibri" panose="020F0502020204030204" pitchFamily="34" charset="0"/>
              </a:rPr>
              <a:t> pelo </a:t>
            </a:r>
            <a:r>
              <a:rPr lang="pt-BR" sz="1400" b="1" dirty="0" err="1">
                <a:latin typeface="Calibri" panose="020F0502020204030204" pitchFamily="34" charset="0"/>
                <a:cs typeface="Calibri" panose="020F0502020204030204" pitchFamily="34" charset="0"/>
              </a:rPr>
              <a:t>edit</a:t>
            </a:r>
            <a:endParaRPr lang="pt-BR" sz="1400" b="1" dirty="0">
              <a:latin typeface="Calibri" panose="020F0502020204030204" pitchFamily="34" charset="0"/>
              <a:cs typeface="Calibri" panose="020F0502020204030204" pitchFamily="34" charset="0"/>
            </a:endParaRPr>
          </a:p>
          <a:p>
            <a:pPr marL="0" indent="0" fontAlgn="base">
              <a:buNone/>
            </a:pPr>
            <a:r>
              <a:rPr lang="pt-BR" sz="1400" b="1" dirty="0" err="1">
                <a:latin typeface="Calibri" panose="020F0502020204030204" pitchFamily="34" charset="0"/>
                <a:cs typeface="Calibri" panose="020F0502020204030204" pitchFamily="34" charset="0"/>
              </a:rPr>
              <a:t>kubectl</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scale</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deployment</a:t>
            </a:r>
            <a:r>
              <a:rPr lang="pt-BR" sz="1400" b="1" dirty="0">
                <a:latin typeface="Calibri" panose="020F0502020204030204" pitchFamily="34" charset="0"/>
                <a:cs typeface="Calibri" panose="020F0502020204030204" pitchFamily="34" charset="0"/>
              </a:rPr>
              <a:t> --replicas=1 carioca -n </a:t>
            </a:r>
            <a:r>
              <a:rPr lang="pt-BR" sz="1400" b="1" dirty="0" err="1">
                <a:latin typeface="Calibri" panose="020F0502020204030204" pitchFamily="34" charset="0"/>
                <a:cs typeface="Calibri" panose="020F0502020204030204" pitchFamily="34" charset="0"/>
              </a:rPr>
              <a:t>rj</a:t>
            </a:r>
            <a:endParaRPr lang="pt-BR" sz="1400" b="1" dirty="0">
              <a:latin typeface="Calibri" panose="020F0502020204030204" pitchFamily="34" charset="0"/>
              <a:cs typeface="Calibri" panose="020F0502020204030204" pitchFamily="34" charset="0"/>
            </a:endParaRPr>
          </a:p>
          <a:p>
            <a:pPr marL="0" indent="0" fontAlgn="base">
              <a:buNone/>
            </a:pPr>
            <a:r>
              <a:rPr lang="en-US" sz="1400" b="1" dirty="0" err="1">
                <a:latin typeface="Calibri" panose="020F0502020204030204" pitchFamily="34" charset="0"/>
                <a:cs typeface="Calibri" panose="020F0502020204030204" pitchFamily="34" charset="0"/>
              </a:rPr>
              <a:t>kubectl</a:t>
            </a:r>
            <a:r>
              <a:rPr lang="en-US" sz="1400" b="1" dirty="0">
                <a:latin typeface="Calibri" panose="020F0502020204030204" pitchFamily="34" charset="0"/>
                <a:cs typeface="Calibri" panose="020F0502020204030204" pitchFamily="34" charset="0"/>
              </a:rPr>
              <a:t> edit deployment carioca -n </a:t>
            </a:r>
            <a:r>
              <a:rPr lang="en-US" sz="1400" b="1" dirty="0" err="1">
                <a:latin typeface="Calibri" panose="020F0502020204030204" pitchFamily="34" charset="0"/>
                <a:cs typeface="Calibri" panose="020F0502020204030204" pitchFamily="34" charset="0"/>
              </a:rPr>
              <a:t>rj</a:t>
            </a:r>
            <a:endParaRPr lang="en-US" sz="1400" b="1" dirty="0">
              <a:latin typeface="Calibri" panose="020F0502020204030204" pitchFamily="34" charset="0"/>
              <a:cs typeface="Calibri" panose="020F0502020204030204" pitchFamily="34" charset="0"/>
            </a:endParaRPr>
          </a:p>
          <a:p>
            <a:pPr marL="0" indent="0" fontAlgn="base">
              <a:buNone/>
            </a:pPr>
            <a:endParaRPr lang="en-US" sz="1400" b="1" dirty="0">
              <a:latin typeface="Raleway"/>
            </a:endParaRPr>
          </a:p>
          <a:p>
            <a:pPr marL="0" indent="0" fontAlgn="base">
              <a:buNone/>
            </a:pPr>
            <a:endParaRPr lang="pt-BR" sz="1400" b="1" dirty="0">
              <a:latin typeface="Raleway"/>
            </a:endParaRPr>
          </a:p>
          <a:p>
            <a:pPr marL="0" indent="0" fontAlgn="base">
              <a:buNone/>
            </a:pPr>
            <a:endParaRPr lang="pt-BR" sz="1400" b="1" dirty="0">
              <a:latin typeface="Raleway"/>
            </a:endParaRPr>
          </a:p>
          <a:p>
            <a:pPr marL="0" indent="0" fontAlgn="base">
              <a:buNone/>
            </a:pPr>
            <a:endParaRPr lang="en-US" sz="1400" b="1" dirty="0">
              <a:latin typeface="Raleway"/>
            </a:endParaRPr>
          </a:p>
          <a:p>
            <a:pPr marL="0" indent="0" fontAlgn="base">
              <a:buNone/>
            </a:pPr>
            <a:endParaRPr lang="en-US" sz="1400" b="1" dirty="0">
              <a:latin typeface="Raleway"/>
            </a:endParaRPr>
          </a:p>
          <a:p>
            <a:pPr marL="0" indent="0" fontAlgn="base">
              <a:buNone/>
            </a:pPr>
            <a:endParaRPr lang="en-US" sz="1400" b="1" dirty="0">
              <a:latin typeface="Raleway"/>
            </a:endParaRPr>
          </a:p>
        </p:txBody>
      </p:sp>
    </p:spTree>
    <p:extLst>
      <p:ext uri="{BB962C8B-B14F-4D97-AF65-F5344CB8AC3E}">
        <p14:creationId xmlns:p14="http://schemas.microsoft.com/office/powerpoint/2010/main" val="488201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Kubernetes</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336872"/>
            <a:ext cx="9613861" cy="3989283"/>
          </a:xfrm>
        </p:spPr>
        <p:txBody>
          <a:bodyPr>
            <a:normAutofit/>
          </a:bodyPr>
          <a:lstStyle/>
          <a:p>
            <a:pPr fontAlgn="base"/>
            <a:r>
              <a:rPr lang="pt-BR" sz="1400" b="1" dirty="0">
                <a:latin typeface="Calibri" panose="020F0502020204030204" pitchFamily="34" charset="0"/>
                <a:cs typeface="Calibri" panose="020F0502020204030204" pitchFamily="34" charset="0"/>
              </a:rPr>
              <a:t>Expor um </a:t>
            </a:r>
            <a:r>
              <a:rPr lang="pt-BR" sz="1400" b="1" dirty="0" err="1">
                <a:latin typeface="Calibri" panose="020F0502020204030204" pitchFamily="34" charset="0"/>
                <a:cs typeface="Calibri" panose="020F0502020204030204" pitchFamily="34" charset="0"/>
              </a:rPr>
              <a:t>deployment</a:t>
            </a:r>
            <a:r>
              <a:rPr lang="pt-BR" sz="1400" b="1" dirty="0">
                <a:latin typeface="Calibri" panose="020F0502020204030204" pitchFamily="34" charset="0"/>
                <a:cs typeface="Calibri" panose="020F0502020204030204" pitchFamily="34" charset="0"/>
              </a:rPr>
              <a:t> na porta 80 do tipo </a:t>
            </a:r>
            <a:r>
              <a:rPr lang="pt-BR" sz="1400" b="1" dirty="0" err="1">
                <a:latin typeface="Calibri" panose="020F0502020204030204" pitchFamily="34" charset="0"/>
                <a:cs typeface="Calibri" panose="020F0502020204030204" pitchFamily="34" charset="0"/>
              </a:rPr>
              <a:t>NodePort</a:t>
            </a:r>
            <a:endParaRPr lang="en-US" sz="1400" b="1" dirty="0">
              <a:latin typeface="Calibri" panose="020F0502020204030204" pitchFamily="34" charset="0"/>
              <a:cs typeface="Calibri" panose="020F0502020204030204" pitchFamily="34" charset="0"/>
            </a:endParaRPr>
          </a:p>
          <a:p>
            <a:pPr marL="0" indent="0" fontAlgn="base">
              <a:buNone/>
            </a:pPr>
            <a:r>
              <a:rPr lang="en-US" sz="1400" b="1" dirty="0" err="1">
                <a:latin typeface="Calibri" panose="020F0502020204030204" pitchFamily="34" charset="0"/>
                <a:cs typeface="Calibri" panose="020F0502020204030204" pitchFamily="34" charset="0"/>
              </a:rPr>
              <a:t>kubectl</a:t>
            </a:r>
            <a:r>
              <a:rPr lang="en-US" sz="1400" b="1" dirty="0">
                <a:latin typeface="Calibri" panose="020F0502020204030204" pitchFamily="34" charset="0"/>
                <a:cs typeface="Calibri" panose="020F0502020204030204" pitchFamily="34" charset="0"/>
              </a:rPr>
              <a:t> expose deployment carioca --port=80 --type=</a:t>
            </a:r>
            <a:r>
              <a:rPr lang="en-US" sz="1400" b="1" dirty="0" err="1">
                <a:latin typeface="Calibri" panose="020F0502020204030204" pitchFamily="34" charset="0"/>
                <a:cs typeface="Calibri" panose="020F0502020204030204" pitchFamily="34" charset="0"/>
              </a:rPr>
              <a:t>NodePort</a:t>
            </a:r>
            <a:r>
              <a:rPr lang="en-US" sz="1400" b="1" dirty="0">
                <a:latin typeface="Calibri" panose="020F0502020204030204" pitchFamily="34" charset="0"/>
                <a:cs typeface="Calibri" panose="020F0502020204030204" pitchFamily="34" charset="0"/>
              </a:rPr>
              <a:t> -n </a:t>
            </a:r>
            <a:r>
              <a:rPr lang="en-US" sz="1400" b="1" dirty="0" err="1">
                <a:latin typeface="Calibri" panose="020F0502020204030204" pitchFamily="34" charset="0"/>
                <a:cs typeface="Calibri" panose="020F0502020204030204" pitchFamily="34" charset="0"/>
              </a:rPr>
              <a:t>rj</a:t>
            </a:r>
            <a:endParaRPr lang="en-US" sz="1400" b="1" dirty="0">
              <a:latin typeface="Calibri" panose="020F0502020204030204" pitchFamily="34" charset="0"/>
              <a:cs typeface="Calibri" panose="020F0502020204030204" pitchFamily="34" charset="0"/>
            </a:endParaRPr>
          </a:p>
          <a:p>
            <a:pPr marL="0" indent="0" fontAlgn="base">
              <a:buNone/>
            </a:pPr>
            <a:endParaRPr lang="pt-BR" sz="1400" b="1" dirty="0">
              <a:latin typeface="Calibri" panose="020F0502020204030204" pitchFamily="34" charset="0"/>
              <a:cs typeface="Calibri" panose="020F0502020204030204" pitchFamily="34" charset="0"/>
            </a:endParaRPr>
          </a:p>
          <a:p>
            <a:pPr marL="0" indent="0" fontAlgn="base">
              <a:buNone/>
            </a:pPr>
            <a:r>
              <a:rPr lang="pt-BR" sz="1400" b="1" dirty="0">
                <a:latin typeface="Calibri" panose="020F0502020204030204" pitchFamily="34" charset="0"/>
                <a:cs typeface="Calibri" panose="020F0502020204030204" pitchFamily="34" charset="0"/>
              </a:rPr>
              <a:t>Deletar todos os recursos do </a:t>
            </a:r>
            <a:r>
              <a:rPr lang="pt-BR" sz="1400" b="1" dirty="0" err="1">
                <a:latin typeface="Calibri" panose="020F0502020204030204" pitchFamily="34" charset="0"/>
                <a:cs typeface="Calibri" panose="020F0502020204030204" pitchFamily="34" charset="0"/>
              </a:rPr>
              <a:t>namaspace</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rj</a:t>
            </a:r>
            <a:endParaRPr lang="pt-BR" sz="1400" b="1" dirty="0">
              <a:latin typeface="Calibri" panose="020F0502020204030204" pitchFamily="34" charset="0"/>
              <a:cs typeface="Calibri" panose="020F0502020204030204" pitchFamily="34" charset="0"/>
            </a:endParaRPr>
          </a:p>
          <a:p>
            <a:pPr marL="0" indent="0" fontAlgn="base">
              <a:buNone/>
            </a:pPr>
            <a:r>
              <a:rPr lang="pt-BR" sz="1400" b="1" dirty="0" err="1">
                <a:latin typeface="Calibri" panose="020F0502020204030204" pitchFamily="34" charset="0"/>
                <a:cs typeface="Calibri" panose="020F0502020204030204" pitchFamily="34" charset="0"/>
              </a:rPr>
              <a:t>kubectl</a:t>
            </a:r>
            <a:r>
              <a:rPr lang="pt-BR" sz="1400" b="1" dirty="0">
                <a:latin typeface="Calibri" panose="020F0502020204030204" pitchFamily="34" charset="0"/>
                <a:cs typeface="Calibri" panose="020F0502020204030204" pitchFamily="34" charset="0"/>
              </a:rPr>
              <a:t> delete </a:t>
            </a:r>
            <a:r>
              <a:rPr lang="pt-BR" sz="1400" b="1" dirty="0" err="1">
                <a:latin typeface="Calibri" panose="020F0502020204030204" pitchFamily="34" charset="0"/>
                <a:cs typeface="Calibri" panose="020F0502020204030204" pitchFamily="34" charset="0"/>
              </a:rPr>
              <a:t>all</a:t>
            </a:r>
            <a:r>
              <a:rPr lang="pt-BR" sz="1400" b="1" dirty="0">
                <a:latin typeface="Calibri" panose="020F0502020204030204" pitchFamily="34" charset="0"/>
                <a:cs typeface="Calibri" panose="020F0502020204030204" pitchFamily="34" charset="0"/>
              </a:rPr>
              <a:t> -l app=carioca -n </a:t>
            </a:r>
            <a:r>
              <a:rPr lang="pt-BR" sz="1400" b="1" dirty="0" err="1">
                <a:latin typeface="Calibri" panose="020F0502020204030204" pitchFamily="34" charset="0"/>
                <a:cs typeface="Calibri" panose="020F0502020204030204" pitchFamily="34" charset="0"/>
              </a:rPr>
              <a:t>rj</a:t>
            </a:r>
            <a:endParaRPr lang="pt-BR" sz="1400" b="1" dirty="0">
              <a:latin typeface="Calibri" panose="020F0502020204030204" pitchFamily="34" charset="0"/>
              <a:cs typeface="Calibri" panose="020F0502020204030204" pitchFamily="34" charset="0"/>
            </a:endParaRPr>
          </a:p>
          <a:p>
            <a:pPr marL="0" indent="0" fontAlgn="base">
              <a:buNone/>
            </a:pPr>
            <a:endParaRPr lang="pt-BR" sz="1400" b="1" dirty="0">
              <a:latin typeface="Calibri" panose="020F0502020204030204" pitchFamily="34" charset="0"/>
              <a:cs typeface="Calibri" panose="020F0502020204030204" pitchFamily="34" charset="0"/>
            </a:endParaRPr>
          </a:p>
          <a:p>
            <a:pPr marL="0" indent="0" fontAlgn="base">
              <a:buNone/>
            </a:pPr>
            <a:r>
              <a:rPr lang="pt-BR" sz="1400" b="1" dirty="0">
                <a:latin typeface="Calibri" panose="020F0502020204030204" pitchFamily="34" charset="0"/>
                <a:cs typeface="Calibri" panose="020F0502020204030204" pitchFamily="34" charset="0"/>
              </a:rPr>
              <a:t>Realizar a criação de um pod pelo arquivo </a:t>
            </a:r>
            <a:r>
              <a:rPr lang="pt-BR" sz="1400" b="1" dirty="0" err="1">
                <a:latin typeface="Calibri" panose="020F0502020204030204" pitchFamily="34" charset="0"/>
                <a:cs typeface="Calibri" panose="020F0502020204030204" pitchFamily="34" charset="0"/>
              </a:rPr>
              <a:t>primeiro_pod.yaml</a:t>
            </a:r>
            <a:r>
              <a:rPr lang="pt-BR" sz="1400" b="1" dirty="0">
                <a:latin typeface="Calibri" panose="020F0502020204030204" pitchFamily="34" charset="0"/>
                <a:cs typeface="Calibri" panose="020F0502020204030204" pitchFamily="34" charset="0"/>
              </a:rPr>
              <a:t> e validar</a:t>
            </a:r>
          </a:p>
          <a:p>
            <a:pPr marL="0" indent="0" fontAlgn="base">
              <a:buNone/>
            </a:pPr>
            <a:r>
              <a:rPr lang="pt-BR" sz="1400" b="1" dirty="0" err="1">
                <a:latin typeface="Calibri" panose="020F0502020204030204" pitchFamily="34" charset="0"/>
                <a:cs typeface="Calibri" panose="020F0502020204030204" pitchFamily="34" charset="0"/>
              </a:rPr>
              <a:t>kubectl</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apply</a:t>
            </a:r>
            <a:r>
              <a:rPr lang="pt-BR" sz="1400" b="1" dirty="0">
                <a:latin typeface="Calibri" panose="020F0502020204030204" pitchFamily="34" charset="0"/>
                <a:cs typeface="Calibri" panose="020F0502020204030204" pitchFamily="34" charset="0"/>
              </a:rPr>
              <a:t> -f </a:t>
            </a:r>
            <a:r>
              <a:rPr lang="pt-BR" sz="1400" b="1" dirty="0" err="1">
                <a:latin typeface="Calibri" panose="020F0502020204030204" pitchFamily="34" charset="0"/>
                <a:cs typeface="Calibri" panose="020F0502020204030204" pitchFamily="34" charset="0"/>
              </a:rPr>
              <a:t>primeiro_pod.yaml</a:t>
            </a:r>
            <a:endParaRPr lang="pt-BR" sz="1400" b="1" dirty="0">
              <a:latin typeface="Calibri" panose="020F0502020204030204" pitchFamily="34" charset="0"/>
              <a:cs typeface="Calibri" panose="020F0502020204030204" pitchFamily="34" charset="0"/>
            </a:endParaRPr>
          </a:p>
          <a:p>
            <a:pPr marL="0" indent="0" fontAlgn="base">
              <a:buNone/>
            </a:pPr>
            <a:r>
              <a:rPr lang="pt-BR" sz="1400" b="1" dirty="0" err="1">
                <a:latin typeface="Calibri" panose="020F0502020204030204" pitchFamily="34" charset="0"/>
                <a:cs typeface="Calibri" panose="020F0502020204030204" pitchFamily="34" charset="0"/>
              </a:rPr>
              <a:t>kubectl</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get</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pods</a:t>
            </a:r>
            <a:endParaRPr lang="pt-BR" sz="1400" b="1" dirty="0">
              <a:latin typeface="Calibri" panose="020F0502020204030204" pitchFamily="34" charset="0"/>
              <a:cs typeface="Calibri" panose="020F0502020204030204" pitchFamily="34" charset="0"/>
            </a:endParaRPr>
          </a:p>
          <a:p>
            <a:pPr marL="0" indent="0" fontAlgn="base">
              <a:buNone/>
            </a:pPr>
            <a:endParaRPr lang="en-US" sz="1400" b="1" dirty="0">
              <a:latin typeface="Calibri" panose="020F0502020204030204" pitchFamily="34" charset="0"/>
              <a:cs typeface="Calibri" panose="020F0502020204030204" pitchFamily="34" charset="0"/>
            </a:endParaRPr>
          </a:p>
          <a:p>
            <a:pPr marL="0" indent="0" fontAlgn="base">
              <a:buNone/>
            </a:pPr>
            <a:r>
              <a:rPr lang="en-US" sz="1400" b="1" dirty="0" err="1">
                <a:latin typeface="Calibri" panose="020F0502020204030204" pitchFamily="34" charset="0"/>
                <a:cs typeface="Calibri" panose="020F0502020204030204" pitchFamily="34" charset="0"/>
              </a:rPr>
              <a:t>Deletar</a:t>
            </a:r>
            <a:r>
              <a:rPr lang="en-US" sz="1400" b="1" dirty="0">
                <a:latin typeface="Calibri" panose="020F0502020204030204" pitchFamily="34" charset="0"/>
                <a:cs typeface="Calibri" panose="020F0502020204030204" pitchFamily="34" charset="0"/>
              </a:rPr>
              <a:t> o pod </a:t>
            </a:r>
            <a:r>
              <a:rPr lang="en-US" sz="1400" b="1" dirty="0" err="1">
                <a:latin typeface="Calibri" panose="020F0502020204030204" pitchFamily="34" charset="0"/>
                <a:cs typeface="Calibri" panose="020F0502020204030204" pitchFamily="34" charset="0"/>
              </a:rPr>
              <a:t>criado</a:t>
            </a:r>
            <a:r>
              <a:rPr lang="en-US" sz="1400" b="1" dirty="0">
                <a:latin typeface="Calibri" panose="020F0502020204030204" pitchFamily="34" charset="0"/>
                <a:cs typeface="Calibri" panose="020F0502020204030204" pitchFamily="34" charset="0"/>
              </a:rPr>
              <a:t> </a:t>
            </a:r>
            <a:r>
              <a:rPr lang="en-US" sz="1400" b="1" dirty="0" err="1">
                <a:latin typeface="Calibri" panose="020F0502020204030204" pitchFamily="34" charset="0"/>
                <a:cs typeface="Calibri" panose="020F0502020204030204" pitchFamily="34" charset="0"/>
              </a:rPr>
              <a:t>pelo</a:t>
            </a:r>
            <a:r>
              <a:rPr lang="en-US"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primeiro_pod.yaml</a:t>
            </a:r>
            <a:r>
              <a:rPr lang="pt-BR" sz="1400" b="1" dirty="0">
                <a:latin typeface="Calibri" panose="020F0502020204030204" pitchFamily="34" charset="0"/>
                <a:cs typeface="Calibri" panose="020F0502020204030204" pitchFamily="34" charset="0"/>
              </a:rPr>
              <a:t> e validar</a:t>
            </a:r>
          </a:p>
          <a:p>
            <a:pPr marL="0" indent="0" fontAlgn="base">
              <a:buNone/>
            </a:pPr>
            <a:r>
              <a:rPr lang="pt-BR" sz="1400" b="1" dirty="0" err="1">
                <a:latin typeface="Calibri" panose="020F0502020204030204" pitchFamily="34" charset="0"/>
                <a:cs typeface="Calibri" panose="020F0502020204030204" pitchFamily="34" charset="0"/>
              </a:rPr>
              <a:t>kubectl</a:t>
            </a:r>
            <a:r>
              <a:rPr lang="pt-BR" sz="1400" b="1" dirty="0">
                <a:latin typeface="Calibri" panose="020F0502020204030204" pitchFamily="34" charset="0"/>
                <a:cs typeface="Calibri" panose="020F0502020204030204" pitchFamily="34" charset="0"/>
              </a:rPr>
              <a:t> delete -f </a:t>
            </a:r>
            <a:r>
              <a:rPr lang="pt-BR" sz="1400" b="1" dirty="0" err="1">
                <a:latin typeface="Calibri" panose="020F0502020204030204" pitchFamily="34" charset="0"/>
                <a:cs typeface="Calibri" panose="020F0502020204030204" pitchFamily="34" charset="0"/>
              </a:rPr>
              <a:t>primeiro_pod.yaml</a:t>
            </a:r>
            <a:endParaRPr lang="en-US" sz="1400" b="1" dirty="0">
              <a:latin typeface="Calibri" panose="020F0502020204030204" pitchFamily="34" charset="0"/>
              <a:cs typeface="Calibri" panose="020F0502020204030204" pitchFamily="34" charset="0"/>
            </a:endParaRPr>
          </a:p>
          <a:p>
            <a:pPr marL="0" indent="0" fontAlgn="base">
              <a:buNone/>
            </a:pPr>
            <a:endParaRPr lang="en-US" sz="1400" b="1" dirty="0">
              <a:latin typeface="Raleway"/>
            </a:endParaRPr>
          </a:p>
          <a:p>
            <a:pPr marL="0" indent="0" fontAlgn="base">
              <a:buNone/>
            </a:pPr>
            <a:endParaRPr lang="en-US" sz="1400" b="1" dirty="0">
              <a:latin typeface="Raleway"/>
            </a:endParaRPr>
          </a:p>
        </p:txBody>
      </p:sp>
    </p:spTree>
    <p:extLst>
      <p:ext uri="{BB962C8B-B14F-4D97-AF65-F5344CB8AC3E}">
        <p14:creationId xmlns:p14="http://schemas.microsoft.com/office/powerpoint/2010/main" val="4170450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Kubernetes</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336872"/>
            <a:ext cx="9613861" cy="3989283"/>
          </a:xfrm>
        </p:spPr>
        <p:txBody>
          <a:bodyPr>
            <a:normAutofit/>
          </a:bodyPr>
          <a:lstStyle/>
          <a:p>
            <a:pPr fontAlgn="base"/>
            <a:r>
              <a:rPr lang="pt-BR" sz="1400" b="1" dirty="0">
                <a:latin typeface="Calibri" panose="020F0502020204030204" pitchFamily="34" charset="0"/>
                <a:cs typeface="Calibri" panose="020F0502020204030204" pitchFamily="34" charset="0"/>
              </a:rPr>
              <a:t>Criando </a:t>
            </a:r>
            <a:r>
              <a:rPr lang="pt-BR" sz="1400" b="1" dirty="0" err="1">
                <a:latin typeface="Calibri" panose="020F0502020204030204" pitchFamily="34" charset="0"/>
                <a:cs typeface="Calibri" panose="020F0502020204030204" pitchFamily="34" charset="0"/>
              </a:rPr>
              <a:t>namespace</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deployment</a:t>
            </a:r>
            <a:r>
              <a:rPr lang="pt-BR" sz="1400" b="1" dirty="0">
                <a:latin typeface="Calibri" panose="020F0502020204030204" pitchFamily="34" charset="0"/>
                <a:cs typeface="Calibri" panose="020F0502020204030204" pitchFamily="34" charset="0"/>
              </a:rPr>
              <a:t> e serviço por arquivo </a:t>
            </a:r>
            <a:r>
              <a:rPr lang="pt-BR" sz="1400" b="1" dirty="0" err="1">
                <a:latin typeface="Calibri" panose="020F0502020204030204" pitchFamily="34" charset="0"/>
                <a:cs typeface="Calibri" panose="020F0502020204030204" pitchFamily="34" charset="0"/>
              </a:rPr>
              <a:t>yaml</a:t>
            </a:r>
            <a:endParaRPr lang="en-US" sz="1400" b="1" dirty="0">
              <a:latin typeface="Calibri" panose="020F0502020204030204" pitchFamily="34" charset="0"/>
              <a:cs typeface="Calibri" panose="020F0502020204030204" pitchFamily="34" charset="0"/>
            </a:endParaRPr>
          </a:p>
          <a:p>
            <a:pPr marL="0" indent="0" fontAlgn="base">
              <a:buNone/>
            </a:pPr>
            <a:r>
              <a:rPr lang="en-US" sz="1400" b="1" dirty="0" err="1">
                <a:latin typeface="Calibri" panose="020F0502020204030204" pitchFamily="34" charset="0"/>
                <a:cs typeface="Calibri" panose="020F0502020204030204" pitchFamily="34" charset="0"/>
              </a:rPr>
              <a:t>kubectl</a:t>
            </a:r>
            <a:r>
              <a:rPr lang="en-US" sz="1400" b="1" dirty="0">
                <a:latin typeface="Calibri" panose="020F0502020204030204" pitchFamily="34" charset="0"/>
                <a:cs typeface="Calibri" panose="020F0502020204030204" pitchFamily="34" charset="0"/>
              </a:rPr>
              <a:t> apply -f </a:t>
            </a:r>
            <a:r>
              <a:rPr lang="en-US" sz="1400" b="1" dirty="0" err="1">
                <a:latin typeface="Calibri" panose="020F0502020204030204" pitchFamily="34" charset="0"/>
                <a:cs typeface="Calibri" panose="020F0502020204030204" pitchFamily="34" charset="0"/>
              </a:rPr>
              <a:t>primeiro_namespace.yaml</a:t>
            </a:r>
            <a:endParaRPr lang="en-US" sz="1400" b="1" dirty="0">
              <a:latin typeface="Calibri" panose="020F0502020204030204" pitchFamily="34" charset="0"/>
              <a:cs typeface="Calibri" panose="020F0502020204030204" pitchFamily="34" charset="0"/>
            </a:endParaRPr>
          </a:p>
          <a:p>
            <a:pPr marL="0" indent="0" fontAlgn="base">
              <a:buNone/>
            </a:pPr>
            <a:r>
              <a:rPr lang="en-US" sz="1400" b="1" dirty="0" err="1">
                <a:latin typeface="Calibri" panose="020F0502020204030204" pitchFamily="34" charset="0"/>
                <a:cs typeface="Calibri" panose="020F0502020204030204" pitchFamily="34" charset="0"/>
              </a:rPr>
              <a:t>kubectl</a:t>
            </a:r>
            <a:r>
              <a:rPr lang="en-US" sz="1400" b="1" dirty="0">
                <a:latin typeface="Calibri" panose="020F0502020204030204" pitchFamily="34" charset="0"/>
                <a:cs typeface="Calibri" panose="020F0502020204030204" pitchFamily="34" charset="0"/>
              </a:rPr>
              <a:t> apply -f </a:t>
            </a:r>
            <a:r>
              <a:rPr lang="en-US" sz="1400" b="1" dirty="0" err="1">
                <a:latin typeface="Calibri" panose="020F0502020204030204" pitchFamily="34" charset="0"/>
                <a:cs typeface="Calibri" panose="020F0502020204030204" pitchFamily="34" charset="0"/>
              </a:rPr>
              <a:t>primeiro_deployment.yaml</a:t>
            </a:r>
            <a:endParaRPr lang="en-US" sz="1400" b="1" dirty="0">
              <a:latin typeface="Calibri" panose="020F0502020204030204" pitchFamily="34" charset="0"/>
              <a:cs typeface="Calibri" panose="020F0502020204030204" pitchFamily="34" charset="0"/>
            </a:endParaRPr>
          </a:p>
          <a:p>
            <a:pPr marL="0" indent="0" fontAlgn="base">
              <a:buNone/>
            </a:pPr>
            <a:r>
              <a:rPr lang="en-US" sz="1400" b="1" dirty="0" err="1">
                <a:latin typeface="Calibri" panose="020F0502020204030204" pitchFamily="34" charset="0"/>
                <a:cs typeface="Calibri" panose="020F0502020204030204" pitchFamily="34" charset="0"/>
              </a:rPr>
              <a:t>kubectl</a:t>
            </a:r>
            <a:r>
              <a:rPr lang="en-US" sz="1400" b="1" dirty="0">
                <a:latin typeface="Calibri" panose="020F0502020204030204" pitchFamily="34" charset="0"/>
                <a:cs typeface="Calibri" panose="020F0502020204030204" pitchFamily="34" charset="0"/>
              </a:rPr>
              <a:t> apply -f </a:t>
            </a:r>
            <a:r>
              <a:rPr lang="en-US" sz="1400" b="1" dirty="0" err="1">
                <a:latin typeface="Calibri" panose="020F0502020204030204" pitchFamily="34" charset="0"/>
                <a:cs typeface="Calibri" panose="020F0502020204030204" pitchFamily="34" charset="0"/>
              </a:rPr>
              <a:t>primeiro_servico.yaml</a:t>
            </a:r>
            <a:endParaRPr lang="en-US" sz="1400" b="1" dirty="0">
              <a:latin typeface="Calibri" panose="020F0502020204030204" pitchFamily="34" charset="0"/>
              <a:cs typeface="Calibri" panose="020F0502020204030204" pitchFamily="34" charset="0"/>
            </a:endParaRPr>
          </a:p>
          <a:p>
            <a:pPr marL="0" indent="0" fontAlgn="base">
              <a:buNone/>
            </a:pPr>
            <a:endParaRPr lang="pt-BR" sz="1400" b="1" dirty="0">
              <a:latin typeface="Calibri" panose="020F0502020204030204" pitchFamily="34" charset="0"/>
              <a:cs typeface="Calibri" panose="020F0502020204030204" pitchFamily="34" charset="0"/>
            </a:endParaRPr>
          </a:p>
          <a:p>
            <a:pPr fontAlgn="base"/>
            <a:r>
              <a:rPr lang="pt-BR" sz="1400" b="1" dirty="0">
                <a:latin typeface="Calibri" panose="020F0502020204030204" pitchFamily="34" charset="0"/>
                <a:cs typeface="Calibri" panose="020F0502020204030204" pitchFamily="34" charset="0"/>
              </a:rPr>
              <a:t>Para testar a criação a cima iremos realizar um </a:t>
            </a:r>
            <a:r>
              <a:rPr lang="pt-BR" sz="1400" b="1" dirty="0" err="1">
                <a:latin typeface="Calibri" panose="020F0502020204030204" pitchFamily="34" charset="0"/>
                <a:cs typeface="Calibri" panose="020F0502020204030204" pitchFamily="34" charset="0"/>
              </a:rPr>
              <a:t>curl</a:t>
            </a:r>
            <a:r>
              <a:rPr lang="pt-BR" sz="1400" b="1" dirty="0">
                <a:latin typeface="Calibri" panose="020F0502020204030204" pitchFamily="34" charset="0"/>
                <a:cs typeface="Calibri" panose="020F0502020204030204" pitchFamily="34" charset="0"/>
              </a:rPr>
              <a:t> no IP do serviço criado</a:t>
            </a:r>
          </a:p>
          <a:p>
            <a:pPr marL="0" indent="0" fontAlgn="base">
              <a:buNone/>
            </a:pPr>
            <a:r>
              <a:rPr lang="pt-BR" sz="1400" b="1" dirty="0" err="1">
                <a:latin typeface="Calibri" panose="020F0502020204030204" pitchFamily="34" charset="0"/>
                <a:cs typeface="Calibri" panose="020F0502020204030204" pitchFamily="34" charset="0"/>
              </a:rPr>
              <a:t>curl</a:t>
            </a:r>
            <a:r>
              <a:rPr lang="pt-BR" sz="1400" b="1" dirty="0">
                <a:latin typeface="Calibri" panose="020F0502020204030204" pitchFamily="34" charset="0"/>
                <a:cs typeface="Calibri" panose="020F0502020204030204" pitchFamily="34" charset="0"/>
              </a:rPr>
              <a:t> 10.96.108.204</a:t>
            </a:r>
          </a:p>
          <a:p>
            <a:pPr marL="0" indent="0" fontAlgn="base">
              <a:buNone/>
            </a:pPr>
            <a:endParaRPr lang="pt-BR" sz="1400" b="1" dirty="0">
              <a:latin typeface="Calibri" panose="020F0502020204030204" pitchFamily="34" charset="0"/>
              <a:cs typeface="Calibri" panose="020F0502020204030204" pitchFamily="34" charset="0"/>
            </a:endParaRPr>
          </a:p>
          <a:p>
            <a:pPr fontAlgn="base"/>
            <a:r>
              <a:rPr lang="pt-BR" sz="1400" b="1" dirty="0">
                <a:latin typeface="Calibri" panose="020F0502020204030204" pitchFamily="34" charset="0"/>
                <a:cs typeface="Calibri" panose="020F0502020204030204" pitchFamily="34" charset="0"/>
              </a:rPr>
              <a:t>Criando um serviço do tipo </a:t>
            </a:r>
            <a:r>
              <a:rPr lang="pt-BR" sz="1400" b="1" dirty="0" err="1">
                <a:latin typeface="Calibri" panose="020F0502020204030204" pitchFamily="34" charset="0"/>
                <a:cs typeface="Calibri" panose="020F0502020204030204" pitchFamily="34" charset="0"/>
              </a:rPr>
              <a:t>NodeIp</a:t>
            </a:r>
            <a:r>
              <a:rPr lang="pt-BR" sz="1400" b="1" dirty="0">
                <a:latin typeface="Calibri" panose="020F0502020204030204" pitchFamily="34" charset="0"/>
                <a:cs typeface="Calibri" panose="020F0502020204030204" pitchFamily="34" charset="0"/>
              </a:rPr>
              <a:t> e </a:t>
            </a:r>
            <a:r>
              <a:rPr lang="pt-BR" sz="1400" b="1" dirty="0" err="1">
                <a:latin typeface="Calibri" panose="020F0502020204030204" pitchFamily="34" charset="0"/>
                <a:cs typeface="Calibri" panose="020F0502020204030204" pitchFamily="34" charset="0"/>
              </a:rPr>
              <a:t>LoadBalancer</a:t>
            </a:r>
            <a:endParaRPr lang="pt-BR" sz="1400" b="1" dirty="0">
              <a:latin typeface="Calibri" panose="020F0502020204030204" pitchFamily="34" charset="0"/>
              <a:cs typeface="Calibri" panose="020F0502020204030204" pitchFamily="34" charset="0"/>
            </a:endParaRPr>
          </a:p>
          <a:p>
            <a:pPr marL="0" indent="0" fontAlgn="base">
              <a:buNone/>
            </a:pPr>
            <a:r>
              <a:rPr lang="pt-BR" sz="1400" b="1" dirty="0" err="1">
                <a:latin typeface="Calibri" panose="020F0502020204030204" pitchFamily="34" charset="0"/>
                <a:cs typeface="Calibri" panose="020F0502020204030204" pitchFamily="34" charset="0"/>
              </a:rPr>
              <a:t>kubectl</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apply</a:t>
            </a:r>
            <a:r>
              <a:rPr lang="pt-BR" sz="1400" b="1" dirty="0">
                <a:latin typeface="Calibri" panose="020F0502020204030204" pitchFamily="34" charset="0"/>
                <a:cs typeface="Calibri" panose="020F0502020204030204" pitchFamily="34" charset="0"/>
              </a:rPr>
              <a:t> -f </a:t>
            </a:r>
            <a:r>
              <a:rPr lang="pt-BR" sz="1400" b="1" dirty="0" err="1">
                <a:latin typeface="Calibri" panose="020F0502020204030204" pitchFamily="34" charset="0"/>
                <a:cs typeface="Calibri" panose="020F0502020204030204" pitchFamily="34" charset="0"/>
              </a:rPr>
              <a:t>primeiro_servico_NodePort.yaml</a:t>
            </a:r>
            <a:endParaRPr lang="pt-BR" sz="1400" b="1" dirty="0">
              <a:latin typeface="Calibri" panose="020F0502020204030204" pitchFamily="34" charset="0"/>
              <a:cs typeface="Calibri" panose="020F0502020204030204" pitchFamily="34" charset="0"/>
            </a:endParaRPr>
          </a:p>
          <a:p>
            <a:pPr marL="0" indent="0" fontAlgn="base">
              <a:buNone/>
            </a:pPr>
            <a:r>
              <a:rPr lang="pt-BR" sz="1400" b="1" dirty="0" err="1">
                <a:latin typeface="Calibri" panose="020F0502020204030204" pitchFamily="34" charset="0"/>
                <a:cs typeface="Calibri" panose="020F0502020204030204" pitchFamily="34" charset="0"/>
              </a:rPr>
              <a:t>kubectl</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apply</a:t>
            </a:r>
            <a:r>
              <a:rPr lang="pt-BR" sz="1400" b="1" dirty="0">
                <a:latin typeface="Calibri" panose="020F0502020204030204" pitchFamily="34" charset="0"/>
                <a:cs typeface="Calibri" panose="020F0502020204030204" pitchFamily="34" charset="0"/>
              </a:rPr>
              <a:t> -f </a:t>
            </a:r>
            <a:r>
              <a:rPr lang="pt-BR" sz="1400" b="1" dirty="0" err="1">
                <a:latin typeface="Calibri" panose="020F0502020204030204" pitchFamily="34" charset="0"/>
                <a:cs typeface="Calibri" panose="020F0502020204030204" pitchFamily="34" charset="0"/>
              </a:rPr>
              <a:t>primeiro_servico_LoadBalancer.yaml</a:t>
            </a:r>
            <a:endParaRPr lang="pt-BR" sz="1400" b="1" dirty="0">
              <a:latin typeface="Calibri" panose="020F0502020204030204" pitchFamily="34" charset="0"/>
              <a:cs typeface="Calibri" panose="020F0502020204030204" pitchFamily="34" charset="0"/>
            </a:endParaRPr>
          </a:p>
          <a:p>
            <a:pPr marL="0" indent="0" fontAlgn="base">
              <a:buNone/>
            </a:pPr>
            <a:endParaRPr lang="en-US" sz="1400" b="1" dirty="0">
              <a:latin typeface="Raleway"/>
            </a:endParaRPr>
          </a:p>
          <a:p>
            <a:pPr marL="0" indent="0" fontAlgn="base">
              <a:buNone/>
            </a:pPr>
            <a:endParaRPr lang="en-US" sz="1400" b="1" dirty="0">
              <a:latin typeface="Raleway"/>
            </a:endParaRPr>
          </a:p>
        </p:txBody>
      </p:sp>
    </p:spTree>
    <p:extLst>
      <p:ext uri="{BB962C8B-B14F-4D97-AF65-F5344CB8AC3E}">
        <p14:creationId xmlns:p14="http://schemas.microsoft.com/office/powerpoint/2010/main" val="34771147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Kubernetes</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336872"/>
            <a:ext cx="9613861" cy="3989283"/>
          </a:xfrm>
        </p:spPr>
        <p:txBody>
          <a:bodyPr>
            <a:normAutofit/>
          </a:bodyPr>
          <a:lstStyle/>
          <a:p>
            <a:pPr fontAlgn="base"/>
            <a:r>
              <a:rPr lang="pt-BR" sz="1400" b="1" dirty="0">
                <a:latin typeface="Calibri" panose="020F0502020204030204" pitchFamily="34" charset="0"/>
                <a:cs typeface="Calibri" panose="020F0502020204030204" pitchFamily="34" charset="0"/>
              </a:rPr>
              <a:t>Realizar a instalação do METALLB</a:t>
            </a:r>
          </a:p>
          <a:p>
            <a:pPr marL="0" indent="0" fontAlgn="base">
              <a:buNone/>
            </a:pPr>
            <a:r>
              <a:rPr lang="pt-BR" sz="1400" b="1" dirty="0" err="1">
                <a:latin typeface="Calibri" panose="020F0502020204030204" pitchFamily="34" charset="0"/>
                <a:cs typeface="Calibri" panose="020F0502020204030204" pitchFamily="34" charset="0"/>
              </a:rPr>
              <a:t>kubectl</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apply</a:t>
            </a:r>
            <a:r>
              <a:rPr lang="pt-BR" sz="1400" b="1" dirty="0">
                <a:latin typeface="Calibri" panose="020F0502020204030204" pitchFamily="34" charset="0"/>
                <a:cs typeface="Calibri" panose="020F0502020204030204" pitchFamily="34" charset="0"/>
              </a:rPr>
              <a:t> -f https://raw.githubusercontent.com/metallb/metallb/v0.10.2/manifests/namespace.yaml</a:t>
            </a:r>
          </a:p>
          <a:p>
            <a:pPr marL="0" indent="0" fontAlgn="base">
              <a:buNone/>
            </a:pPr>
            <a:r>
              <a:rPr lang="pt-BR" sz="1400" b="1" dirty="0" err="1">
                <a:latin typeface="Calibri" panose="020F0502020204030204" pitchFamily="34" charset="0"/>
                <a:cs typeface="Calibri" panose="020F0502020204030204" pitchFamily="34" charset="0"/>
              </a:rPr>
              <a:t>kubectl</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apply</a:t>
            </a:r>
            <a:r>
              <a:rPr lang="pt-BR" sz="1400" b="1" dirty="0">
                <a:latin typeface="Calibri" panose="020F0502020204030204" pitchFamily="34" charset="0"/>
                <a:cs typeface="Calibri" panose="020F0502020204030204" pitchFamily="34" charset="0"/>
              </a:rPr>
              <a:t> -f https://raw.githubusercontent.com/metallb/metallb/v0.10.2/manifests/metallb.yaml</a:t>
            </a:r>
          </a:p>
          <a:p>
            <a:pPr marL="0" indent="0" fontAlgn="base">
              <a:buNone/>
            </a:pPr>
            <a:endParaRPr lang="pt-BR" sz="1400" b="1" dirty="0">
              <a:latin typeface="Calibri" panose="020F0502020204030204" pitchFamily="34" charset="0"/>
              <a:cs typeface="Calibri" panose="020F0502020204030204" pitchFamily="34" charset="0"/>
            </a:endParaRPr>
          </a:p>
          <a:p>
            <a:pPr fontAlgn="base"/>
            <a:r>
              <a:rPr lang="pt-BR" sz="1400" b="1" dirty="0">
                <a:latin typeface="Calibri" panose="020F0502020204030204" pitchFamily="34" charset="0"/>
                <a:cs typeface="Calibri" panose="020F0502020204030204" pitchFamily="34" charset="0"/>
              </a:rPr>
              <a:t>Criar o </a:t>
            </a:r>
            <a:r>
              <a:rPr lang="pt-BR" sz="1400" b="1" dirty="0" err="1">
                <a:latin typeface="Calibri" panose="020F0502020204030204" pitchFamily="34" charset="0"/>
                <a:cs typeface="Calibri" panose="020F0502020204030204" pitchFamily="34" charset="0"/>
              </a:rPr>
              <a:t>configmap</a:t>
            </a:r>
            <a:r>
              <a:rPr lang="pt-BR" sz="1400" b="1" dirty="0">
                <a:latin typeface="Calibri" panose="020F0502020204030204" pitchFamily="34" charset="0"/>
                <a:cs typeface="Calibri" panose="020F0502020204030204" pitchFamily="34" charset="0"/>
              </a:rPr>
              <a:t> do </a:t>
            </a:r>
            <a:r>
              <a:rPr lang="pt-BR" sz="1400" b="1" dirty="0" err="1">
                <a:latin typeface="Calibri" panose="020F0502020204030204" pitchFamily="34" charset="0"/>
                <a:cs typeface="Calibri" panose="020F0502020204030204" pitchFamily="34" charset="0"/>
              </a:rPr>
              <a:t>metallb</a:t>
            </a:r>
            <a:endParaRPr lang="pt-BR" sz="1400" b="1" dirty="0">
              <a:latin typeface="Calibri" panose="020F0502020204030204" pitchFamily="34" charset="0"/>
              <a:cs typeface="Calibri" panose="020F0502020204030204" pitchFamily="34" charset="0"/>
            </a:endParaRPr>
          </a:p>
          <a:p>
            <a:pPr marL="0" indent="0" fontAlgn="base">
              <a:buNone/>
            </a:pPr>
            <a:r>
              <a:rPr lang="pt-BR" sz="1400" b="1" dirty="0" err="1">
                <a:latin typeface="Calibri" panose="020F0502020204030204" pitchFamily="34" charset="0"/>
                <a:cs typeface="Calibri" panose="020F0502020204030204" pitchFamily="34" charset="0"/>
              </a:rPr>
              <a:t>kubectl</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apply</a:t>
            </a:r>
            <a:r>
              <a:rPr lang="pt-BR" sz="1400" b="1" dirty="0">
                <a:latin typeface="Calibri" panose="020F0502020204030204" pitchFamily="34" charset="0"/>
                <a:cs typeface="Calibri" panose="020F0502020204030204" pitchFamily="34" charset="0"/>
              </a:rPr>
              <a:t> -f </a:t>
            </a:r>
            <a:r>
              <a:rPr lang="pt-BR" sz="1400" b="1" dirty="0" err="1">
                <a:latin typeface="Calibri" panose="020F0502020204030204" pitchFamily="34" charset="0"/>
                <a:cs typeface="Calibri" panose="020F0502020204030204" pitchFamily="34" charset="0"/>
              </a:rPr>
              <a:t>configmap-metallb.yaml</a:t>
            </a:r>
            <a:endParaRPr lang="pt-BR" sz="1400" b="1" dirty="0">
              <a:latin typeface="Calibri" panose="020F0502020204030204" pitchFamily="34" charset="0"/>
              <a:cs typeface="Calibri" panose="020F0502020204030204" pitchFamily="34" charset="0"/>
            </a:endParaRPr>
          </a:p>
          <a:p>
            <a:pPr marL="0" indent="0" fontAlgn="base">
              <a:buNone/>
            </a:pPr>
            <a:endParaRPr lang="pt-BR" sz="1400" b="1" dirty="0">
              <a:latin typeface="Calibri" panose="020F0502020204030204" pitchFamily="34" charset="0"/>
              <a:cs typeface="Calibri" panose="020F0502020204030204" pitchFamily="34" charset="0"/>
            </a:endParaRPr>
          </a:p>
          <a:p>
            <a:pPr fontAlgn="base"/>
            <a:r>
              <a:rPr lang="pt-BR" sz="1400" b="1" dirty="0">
                <a:latin typeface="Calibri" panose="020F0502020204030204" pitchFamily="34" charset="0"/>
                <a:cs typeface="Calibri" panose="020F0502020204030204" pitchFamily="34" charset="0"/>
              </a:rPr>
              <a:t>Validar o  EXTERNAL-IP dos serviços do projeto revoada e testar</a:t>
            </a:r>
          </a:p>
          <a:p>
            <a:pPr marL="0" indent="0" fontAlgn="base">
              <a:buNone/>
            </a:pPr>
            <a:r>
              <a:rPr lang="en-US" sz="1400" b="1" dirty="0" err="1">
                <a:latin typeface="Calibri" panose="020F0502020204030204" pitchFamily="34" charset="0"/>
                <a:cs typeface="Calibri" panose="020F0502020204030204" pitchFamily="34" charset="0"/>
              </a:rPr>
              <a:t>kubectl</a:t>
            </a:r>
            <a:r>
              <a:rPr lang="en-US" sz="1400" b="1" dirty="0">
                <a:latin typeface="Calibri" panose="020F0502020204030204" pitchFamily="34" charset="0"/>
                <a:cs typeface="Calibri" panose="020F0502020204030204" pitchFamily="34" charset="0"/>
              </a:rPr>
              <a:t> get svc -n </a:t>
            </a:r>
            <a:r>
              <a:rPr lang="en-US" sz="1400" b="1" dirty="0" err="1">
                <a:latin typeface="Calibri" panose="020F0502020204030204" pitchFamily="34" charset="0"/>
                <a:cs typeface="Calibri" panose="020F0502020204030204" pitchFamily="34" charset="0"/>
              </a:rPr>
              <a:t>revoada</a:t>
            </a:r>
            <a:endParaRPr lang="en-US" sz="1400" b="1" dirty="0">
              <a:latin typeface="Calibri" panose="020F0502020204030204" pitchFamily="34" charset="0"/>
              <a:cs typeface="Calibri" panose="020F0502020204030204" pitchFamily="34" charset="0"/>
            </a:endParaRPr>
          </a:p>
          <a:p>
            <a:pPr marL="0" indent="0" fontAlgn="base">
              <a:buNone/>
            </a:pPr>
            <a:endParaRPr lang="en-US" sz="1400" b="1" dirty="0">
              <a:latin typeface="Raleway"/>
            </a:endParaRPr>
          </a:p>
        </p:txBody>
      </p:sp>
    </p:spTree>
    <p:extLst>
      <p:ext uri="{BB962C8B-B14F-4D97-AF65-F5344CB8AC3E}">
        <p14:creationId xmlns:p14="http://schemas.microsoft.com/office/powerpoint/2010/main" val="1891723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Docker</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155372"/>
            <a:ext cx="9613861" cy="4581330"/>
          </a:xfrm>
        </p:spPr>
        <p:txBody>
          <a:bodyPr>
            <a:normAutofit/>
          </a:bodyPr>
          <a:lstStyle/>
          <a:p>
            <a:pPr marL="0" indent="0" fontAlgn="base">
              <a:buFont typeface="Arial" panose="020B0604020202020204" pitchFamily="34" charset="0"/>
              <a:buNone/>
            </a:pPr>
            <a:r>
              <a:rPr lang="pt-BR" sz="1400" b="1" dirty="0">
                <a:latin typeface="Calibri" panose="020F0502020204030204" pitchFamily="34" charset="0"/>
                <a:cs typeface="Calibri" panose="020F0502020204030204" pitchFamily="34" charset="0"/>
              </a:rPr>
              <a:t>É algo parecido com uma máquina virtual extremamente leve, mas não se trata de fato de uma máquina virtual.</a:t>
            </a:r>
          </a:p>
          <a:p>
            <a:pPr marL="0" indent="0" fontAlgn="base">
              <a:buFont typeface="Arial" panose="020B0604020202020204" pitchFamily="34" charset="0"/>
              <a:buNone/>
            </a:pPr>
            <a:r>
              <a:rPr lang="pt-BR" sz="1400" b="1" dirty="0">
                <a:latin typeface="Calibri" panose="020F0502020204030204" pitchFamily="34" charset="0"/>
                <a:cs typeface="Calibri" panose="020F0502020204030204" pitchFamily="34" charset="0"/>
              </a:rPr>
              <a:t> O Docker utiliza containers que possuem uma arquitetura diferente, permitindo maior portabilidade e eficiência. </a:t>
            </a:r>
          </a:p>
          <a:p>
            <a:pPr marL="0" indent="0" fontAlgn="base">
              <a:buFont typeface="Arial" panose="020B0604020202020204" pitchFamily="34" charset="0"/>
              <a:buNone/>
            </a:pPr>
            <a:r>
              <a:rPr lang="pt-BR" sz="1400" b="1" dirty="0">
                <a:latin typeface="Calibri" panose="020F0502020204030204" pitchFamily="34" charset="0"/>
                <a:cs typeface="Calibri" panose="020F0502020204030204" pitchFamily="34" charset="0"/>
              </a:rPr>
              <a:t>O container exclui a virtualização e muda o processo para o Docker.</a:t>
            </a:r>
          </a:p>
          <a:p>
            <a:pPr marL="0" indent="0" fontAlgn="base">
              <a:buFont typeface="Arial" panose="020B0604020202020204" pitchFamily="34" charset="0"/>
              <a:buNone/>
            </a:pPr>
            <a:endParaRPr lang="pt-BR" sz="1400" b="1" dirty="0">
              <a:latin typeface="Calibri" panose="020F0502020204030204" pitchFamily="34" charset="0"/>
              <a:cs typeface="Calibri" panose="020F0502020204030204" pitchFamily="34" charset="0"/>
            </a:endParaRPr>
          </a:p>
          <a:p>
            <a:pPr marL="0" indent="0" fontAlgn="base">
              <a:buFont typeface="Arial" panose="020B0604020202020204" pitchFamily="34" charset="0"/>
              <a:buNone/>
            </a:pPr>
            <a:endParaRPr lang="pt-BR" sz="1400" b="1" dirty="0">
              <a:latin typeface="Calibri" panose="020F0502020204030204" pitchFamily="34" charset="0"/>
              <a:cs typeface="Calibri" panose="020F0502020204030204" pitchFamily="34" charset="0"/>
            </a:endParaRPr>
          </a:p>
          <a:p>
            <a:pPr marL="0" indent="0" fontAlgn="base">
              <a:buFont typeface="Arial" panose="020B0604020202020204" pitchFamily="34" charset="0"/>
              <a:buNone/>
            </a:pPr>
            <a:endParaRPr lang="pt-BR" sz="1400" b="1" dirty="0">
              <a:latin typeface="Calibri" panose="020F0502020204030204" pitchFamily="34" charset="0"/>
              <a:cs typeface="Calibri" panose="020F0502020204030204" pitchFamily="34" charset="0"/>
            </a:endParaRPr>
          </a:p>
          <a:p>
            <a:pPr marL="0" indent="0" fontAlgn="base">
              <a:buFont typeface="Arial" panose="020B0604020202020204" pitchFamily="34" charset="0"/>
              <a:buNone/>
            </a:pPr>
            <a:endParaRPr lang="pt-BR" sz="1400" b="1" dirty="0">
              <a:latin typeface="Calibri" panose="020F0502020204030204" pitchFamily="34" charset="0"/>
              <a:cs typeface="Calibri" panose="020F0502020204030204" pitchFamily="34" charset="0"/>
            </a:endParaRPr>
          </a:p>
          <a:p>
            <a:pPr marL="0" indent="0" fontAlgn="base">
              <a:buFont typeface="Arial" panose="020B0604020202020204" pitchFamily="34" charset="0"/>
              <a:buNone/>
            </a:pPr>
            <a:endParaRPr lang="pt-BR" sz="1400" b="1" dirty="0">
              <a:latin typeface="Calibri" panose="020F0502020204030204" pitchFamily="34" charset="0"/>
              <a:cs typeface="Calibri" panose="020F0502020204030204" pitchFamily="34" charset="0"/>
            </a:endParaRPr>
          </a:p>
          <a:p>
            <a:pPr marL="0" indent="0" fontAlgn="base">
              <a:buFont typeface="Arial" panose="020B0604020202020204" pitchFamily="34" charset="0"/>
              <a:buNone/>
            </a:pPr>
            <a:endParaRPr lang="pt-BR" sz="1400" b="1" dirty="0">
              <a:latin typeface="Calibri" panose="020F0502020204030204" pitchFamily="34" charset="0"/>
              <a:cs typeface="Calibri" panose="020F0502020204030204" pitchFamily="34" charset="0"/>
            </a:endParaRPr>
          </a:p>
          <a:p>
            <a:pPr marL="0" indent="0" fontAlgn="base">
              <a:buFont typeface="Arial" panose="020B0604020202020204" pitchFamily="34" charset="0"/>
              <a:buNone/>
            </a:pPr>
            <a:endParaRPr lang="pt-BR" sz="1400" b="1" dirty="0">
              <a:latin typeface="Calibri" panose="020F0502020204030204" pitchFamily="34" charset="0"/>
              <a:cs typeface="Calibri" panose="020F0502020204030204" pitchFamily="34" charset="0"/>
            </a:endParaRPr>
          </a:p>
          <a:p>
            <a:pPr marL="0" indent="0" fontAlgn="base">
              <a:buFont typeface="Arial" panose="020B0604020202020204" pitchFamily="34" charset="0"/>
              <a:buNone/>
            </a:pPr>
            <a:endParaRPr lang="pt-BR" sz="1400" b="1" dirty="0">
              <a:latin typeface="Calibri" panose="020F0502020204030204" pitchFamily="34" charset="0"/>
              <a:cs typeface="Calibri" panose="020F0502020204030204" pitchFamily="34" charset="0"/>
            </a:endParaRPr>
          </a:p>
          <a:p>
            <a:pPr marL="0" indent="0">
              <a:buNone/>
            </a:pPr>
            <a:r>
              <a:rPr lang="pt-BR" sz="1400" b="0" i="0" dirty="0">
                <a:effectLst/>
                <a:latin typeface="Calibri" panose="020F0502020204030204" pitchFamily="34" charset="0"/>
                <a:cs typeface="Calibri" panose="020F0502020204030204" pitchFamily="34" charset="0"/>
              </a:rPr>
              <a:t>Podemos ver que, na virtualização, temos um maior consumo de recursos, uma vez que para cada aplicação precisamos carregar um sistema operacional. </a:t>
            </a:r>
          </a:p>
          <a:p>
            <a:pPr marL="0" indent="0">
              <a:buNone/>
            </a:pPr>
            <a:r>
              <a:rPr lang="pt-BR" sz="1400" b="0" i="0" dirty="0">
                <a:effectLst/>
                <a:latin typeface="Calibri" panose="020F0502020204030204" pitchFamily="34" charset="0"/>
                <a:cs typeface="Calibri" panose="020F0502020204030204" pitchFamily="34" charset="0"/>
              </a:rPr>
              <a:t>Já no Docker, podemos ver que não existe essa necessidade de múltiplos sistemas operacionais convidados.</a:t>
            </a:r>
            <a:endParaRPr lang="pt-BR" sz="1400" dirty="0">
              <a:latin typeface="Calibri" panose="020F0502020204030204" pitchFamily="34" charset="0"/>
              <a:cs typeface="Calibri" panose="020F0502020204030204" pitchFamily="34" charset="0"/>
            </a:endParaRPr>
          </a:p>
          <a:p>
            <a:pPr marL="0" indent="0" fontAlgn="base">
              <a:buFont typeface="Arial" panose="020B0604020202020204" pitchFamily="34" charset="0"/>
              <a:buNone/>
            </a:pPr>
            <a:endParaRPr lang="pt-BR" sz="1400" b="1" dirty="0">
              <a:latin typeface="Calibri" panose="020F0502020204030204" pitchFamily="34" charset="0"/>
              <a:cs typeface="Calibri" panose="020F0502020204030204" pitchFamily="34" charset="0"/>
            </a:endParaRPr>
          </a:p>
          <a:p>
            <a:endParaRPr lang="pt-BR" dirty="0">
              <a:latin typeface="Calibri" panose="020F0502020204030204" pitchFamily="34" charset="0"/>
              <a:cs typeface="Calibri" panose="020F0502020204030204" pitchFamily="34" charset="0"/>
            </a:endParaRPr>
          </a:p>
          <a:p>
            <a:endParaRPr lang="pt-BR" dirty="0"/>
          </a:p>
        </p:txBody>
      </p:sp>
      <p:pic>
        <p:nvPicPr>
          <p:cNvPr id="1026" name="Picture 2">
            <a:extLst>
              <a:ext uri="{FF2B5EF4-FFF2-40B4-BE49-F238E27FC236}">
                <a16:creationId xmlns:a16="http://schemas.microsoft.com/office/drawing/2014/main" id="{9A0ED131-DAD5-4083-9BBD-34D9B0F2A4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229" y="3429000"/>
            <a:ext cx="5506739" cy="2235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4894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OpenShift</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155372"/>
            <a:ext cx="9613861" cy="4581330"/>
          </a:xfrm>
        </p:spPr>
        <p:txBody>
          <a:bodyPr>
            <a:normAutofit/>
          </a:bodyPr>
          <a:lstStyle/>
          <a:p>
            <a:pPr marL="0" indent="0" fontAlgn="base">
              <a:buFont typeface="Arial" panose="020B0604020202020204" pitchFamily="34" charset="0"/>
              <a:buNone/>
            </a:pPr>
            <a:endParaRPr lang="pt-BR" sz="1400" b="1" dirty="0">
              <a:latin typeface="Raleway"/>
            </a:endParaRPr>
          </a:p>
          <a:p>
            <a:endParaRPr lang="pt-BR" dirty="0"/>
          </a:p>
          <a:p>
            <a:endParaRPr lang="pt-BR" dirty="0"/>
          </a:p>
        </p:txBody>
      </p:sp>
      <p:sp>
        <p:nvSpPr>
          <p:cNvPr id="4" name="Espaço Reservado para Conteúdo 2">
            <a:extLst>
              <a:ext uri="{FF2B5EF4-FFF2-40B4-BE49-F238E27FC236}">
                <a16:creationId xmlns:a16="http://schemas.microsoft.com/office/drawing/2014/main" id="{DBB90D56-1855-4BB1-BFA6-30148DCDE24D}"/>
              </a:ext>
            </a:extLst>
          </p:cNvPr>
          <p:cNvSpPr txBox="1">
            <a:spLocks/>
          </p:cNvSpPr>
          <p:nvPr/>
        </p:nvSpPr>
        <p:spPr>
          <a:xfrm>
            <a:off x="832721" y="2307772"/>
            <a:ext cx="9613861" cy="4581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fontAlgn="base">
              <a:buFont typeface="Arial" panose="020B0604020202020204" pitchFamily="34" charset="0"/>
              <a:buNone/>
            </a:pPr>
            <a:r>
              <a:rPr lang="pt-BR" sz="1400" b="1" dirty="0">
                <a:latin typeface="Calibri" panose="020F0502020204030204" pitchFamily="34" charset="0"/>
                <a:cs typeface="Calibri" panose="020F0502020204030204" pitchFamily="34" charset="0"/>
              </a:rPr>
              <a:t>O que vem a ser o OpenShift?</a:t>
            </a:r>
          </a:p>
          <a:p>
            <a:pPr marL="0" indent="0" fontAlgn="base">
              <a:buFont typeface="Arial" panose="020B0604020202020204" pitchFamily="34" charset="0"/>
              <a:buNone/>
            </a:pPr>
            <a:r>
              <a:rPr lang="pt-BR" sz="1400" b="1" dirty="0">
                <a:latin typeface="Calibri" panose="020F0502020204030204" pitchFamily="34" charset="0"/>
                <a:cs typeface="Calibri" panose="020F0502020204030204" pitchFamily="34" charset="0"/>
              </a:rPr>
              <a:t>O OpenShift é uma plataforma de código aberto desenvolvida pela </a:t>
            </a:r>
            <a:r>
              <a:rPr lang="pt-BR" sz="1400" b="1" dirty="0" err="1">
                <a:latin typeface="Calibri" panose="020F0502020204030204" pitchFamily="34" charset="0"/>
                <a:cs typeface="Calibri" panose="020F0502020204030204" pitchFamily="34" charset="0"/>
              </a:rPr>
              <a:t>Red</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Hat</a:t>
            </a:r>
            <a:r>
              <a:rPr lang="pt-BR" sz="1400" b="1" dirty="0">
                <a:latin typeface="Calibri" panose="020F0502020204030204" pitchFamily="34" charset="0"/>
                <a:cs typeface="Calibri" panose="020F0502020204030204" pitchFamily="34" charset="0"/>
              </a:rPr>
              <a:t> que auxilia no processo de orquestração de containers baseada em Kubernetes e containers Linux de maneira independente da plataforma na qual os containers serão executados.</a:t>
            </a:r>
          </a:p>
          <a:p>
            <a:pPr marL="0" indent="0" fontAlgn="base">
              <a:buFont typeface="Arial" panose="020B0604020202020204" pitchFamily="34" charset="0"/>
              <a:buNone/>
            </a:pPr>
            <a:r>
              <a:rPr lang="pt-BR" sz="1400" b="1" dirty="0">
                <a:latin typeface="Calibri" panose="020F0502020204030204" pitchFamily="34" charset="0"/>
                <a:cs typeface="Calibri" panose="020F0502020204030204" pitchFamily="34" charset="0"/>
              </a:rPr>
              <a:t>Através de uma interface muito amigável e intuitiva, o OpenShift oferece a possibilidade de controlar todo o ciclo de vida de uma aplicação baseada em containers, desde o </a:t>
            </a:r>
            <a:r>
              <a:rPr lang="pt-BR" sz="1400" b="1" dirty="0" err="1">
                <a:latin typeface="Calibri" panose="020F0502020204030204" pitchFamily="34" charset="0"/>
                <a:cs typeface="Calibri" panose="020F0502020204030204" pitchFamily="34" charset="0"/>
              </a:rPr>
              <a:t>deploy</a:t>
            </a:r>
            <a:r>
              <a:rPr lang="pt-BR" sz="1400" b="1" dirty="0">
                <a:latin typeface="Calibri" panose="020F0502020204030204" pitchFamily="34" charset="0"/>
                <a:cs typeface="Calibri" panose="020F0502020204030204" pitchFamily="34" charset="0"/>
              </a:rPr>
              <a:t> até a execução efetiva.</a:t>
            </a:r>
          </a:p>
          <a:p>
            <a:pPr marL="0" indent="0" algn="l" fontAlgn="base">
              <a:buNone/>
            </a:pPr>
            <a:r>
              <a:rPr lang="pt-BR" sz="1400" b="1" dirty="0">
                <a:latin typeface="Calibri" panose="020F0502020204030204" pitchFamily="34" charset="0"/>
                <a:cs typeface="Calibri" panose="020F0502020204030204" pitchFamily="34" charset="0"/>
              </a:rPr>
              <a:t>Isso é possível graças a integração facilitada com várias outras ferramentas e </a:t>
            </a:r>
            <a:r>
              <a:rPr lang="pt-BR" sz="1400" b="1" dirty="0" err="1">
                <a:latin typeface="Calibri" panose="020F0502020204030204" pitchFamily="34" charset="0"/>
                <a:cs typeface="Calibri" panose="020F0502020204030204" pitchFamily="34" charset="0"/>
              </a:rPr>
              <a:t>SDKs</a:t>
            </a:r>
            <a:r>
              <a:rPr lang="pt-BR" sz="1400" b="1" dirty="0">
                <a:latin typeface="Calibri" panose="020F0502020204030204" pitchFamily="34" charset="0"/>
                <a:cs typeface="Calibri" panose="020F0502020204030204" pitchFamily="34" charset="0"/>
              </a:rPr>
              <a:t> para diferentes linguagens, o que torna o OpenShift uma ferramenta muito competente e completa não somente para o gerenciamento de containers, mas também para o controle de todo o ciclo de vida de uma aplicação.</a:t>
            </a:r>
          </a:p>
          <a:p>
            <a:pPr marL="0" indent="0" algn="l" fontAlgn="base">
              <a:buNone/>
            </a:pPr>
            <a:r>
              <a:rPr lang="pt-BR" sz="1400" b="1" dirty="0">
                <a:latin typeface="Calibri" panose="020F0502020204030204" pitchFamily="34" charset="0"/>
                <a:cs typeface="Calibri" panose="020F0502020204030204" pitchFamily="34" charset="0"/>
              </a:rPr>
              <a:t>O diagrama abaixo, fornecido pela própria </a:t>
            </a:r>
            <a:r>
              <a:rPr lang="pt-BR" sz="1400" b="1" dirty="0" err="1">
                <a:latin typeface="Calibri" panose="020F0502020204030204" pitchFamily="34" charset="0"/>
                <a:cs typeface="Calibri" panose="020F0502020204030204" pitchFamily="34" charset="0"/>
              </a:rPr>
              <a:t>Red</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Hat</a:t>
            </a:r>
            <a:r>
              <a:rPr lang="pt-BR" sz="1400" b="1" dirty="0">
                <a:latin typeface="Calibri" panose="020F0502020204030204" pitchFamily="34" charset="0"/>
                <a:cs typeface="Calibri" panose="020F0502020204030204" pitchFamily="34" charset="0"/>
              </a:rPr>
              <a:t>, oferece uma visão geral das ferramentas que são integradas e orquestradas pelo OpenShift</a:t>
            </a:r>
          </a:p>
          <a:p>
            <a:pPr marL="0" indent="0" fontAlgn="base">
              <a:buFont typeface="Arial" panose="020B0604020202020204" pitchFamily="34" charset="0"/>
              <a:buNone/>
            </a:pPr>
            <a:endParaRPr lang="pt-BR" dirty="0"/>
          </a:p>
        </p:txBody>
      </p:sp>
    </p:spTree>
    <p:extLst>
      <p:ext uri="{BB962C8B-B14F-4D97-AF65-F5344CB8AC3E}">
        <p14:creationId xmlns:p14="http://schemas.microsoft.com/office/powerpoint/2010/main" val="2269952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OpenShift</a:t>
            </a:r>
          </a:p>
        </p:txBody>
      </p:sp>
      <p:sp>
        <p:nvSpPr>
          <p:cNvPr id="4" name="Espaço Reservado para Conteúdo 2">
            <a:extLst>
              <a:ext uri="{FF2B5EF4-FFF2-40B4-BE49-F238E27FC236}">
                <a16:creationId xmlns:a16="http://schemas.microsoft.com/office/drawing/2014/main" id="{DBB90D56-1855-4BB1-BFA6-30148DCDE24D}"/>
              </a:ext>
            </a:extLst>
          </p:cNvPr>
          <p:cNvSpPr txBox="1">
            <a:spLocks/>
          </p:cNvSpPr>
          <p:nvPr/>
        </p:nvSpPr>
        <p:spPr>
          <a:xfrm>
            <a:off x="832721" y="2307772"/>
            <a:ext cx="9613861" cy="4581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fontAlgn="base">
              <a:buFont typeface="Arial" panose="020B0604020202020204" pitchFamily="34" charset="0"/>
              <a:buNone/>
            </a:pPr>
            <a:endParaRPr lang="pt-BR" dirty="0"/>
          </a:p>
        </p:txBody>
      </p:sp>
      <p:pic>
        <p:nvPicPr>
          <p:cNvPr id="6146" name="Picture 2">
            <a:extLst>
              <a:ext uri="{FF2B5EF4-FFF2-40B4-BE49-F238E27FC236}">
                <a16:creationId xmlns:a16="http://schemas.microsoft.com/office/drawing/2014/main" id="{95400E2A-A7D9-4E01-BE6E-AC48EEEFF0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7622" y="2200724"/>
            <a:ext cx="3852182" cy="3581447"/>
          </a:xfrm>
          <a:prstGeom prst="rect">
            <a:avLst/>
          </a:prstGeom>
          <a:noFill/>
          <a:extLst>
            <a:ext uri="{909E8E84-426E-40DD-AFC4-6F175D3DCCD1}">
              <a14:hiddenFill xmlns:a14="http://schemas.microsoft.com/office/drawing/2010/main">
                <a:solidFill>
                  <a:srgbClr val="FFFFFF"/>
                </a:solidFill>
              </a14:hiddenFill>
            </a:ext>
          </a:extLst>
        </p:spPr>
      </p:pic>
      <p:sp>
        <p:nvSpPr>
          <p:cNvPr id="6" name="Espaço Reservado para Conteúdo 5">
            <a:extLst>
              <a:ext uri="{FF2B5EF4-FFF2-40B4-BE49-F238E27FC236}">
                <a16:creationId xmlns:a16="http://schemas.microsoft.com/office/drawing/2014/main" id="{0044FB24-DB34-4628-AF48-6F9E96A2FCFE}"/>
              </a:ext>
            </a:extLst>
          </p:cNvPr>
          <p:cNvSpPr>
            <a:spLocks noGrp="1"/>
          </p:cNvSpPr>
          <p:nvPr>
            <p:ph idx="1"/>
          </p:nvPr>
        </p:nvSpPr>
        <p:spPr>
          <a:xfrm>
            <a:off x="934506" y="5889219"/>
            <a:ext cx="9613861" cy="729195"/>
          </a:xfrm>
        </p:spPr>
        <p:txBody>
          <a:bodyPr/>
          <a:lstStyle/>
          <a:p>
            <a:pPr marL="0" indent="0" fontAlgn="base">
              <a:buNone/>
            </a:pPr>
            <a:r>
              <a:rPr lang="pt-BR" sz="1400" b="1" dirty="0">
                <a:latin typeface="Calibri" panose="020F0502020204030204" pitchFamily="34" charset="0"/>
                <a:cs typeface="Calibri" panose="020F0502020204030204" pitchFamily="34" charset="0"/>
              </a:rPr>
              <a:t>Segundo a </a:t>
            </a:r>
            <a:r>
              <a:rPr lang="pt-BR" sz="1400" b="1" dirty="0" err="1">
                <a:latin typeface="Calibri" panose="020F0502020204030204" pitchFamily="34" charset="0"/>
                <a:cs typeface="Calibri" panose="020F0502020204030204" pitchFamily="34" charset="0"/>
              </a:rPr>
              <a:t>Red</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Hat</a:t>
            </a:r>
            <a:r>
              <a:rPr lang="pt-BR" sz="1400" b="1" dirty="0">
                <a:latin typeface="Calibri" panose="020F0502020204030204" pitchFamily="34" charset="0"/>
                <a:cs typeface="Calibri" panose="020F0502020204030204" pitchFamily="34" charset="0"/>
              </a:rPr>
              <a:t>, o OpenShift consegue oferecer todos estes serviços por ser fundamentado em uma arquitetura baseada em </a:t>
            </a:r>
            <a:r>
              <a:rPr lang="pt-BR" sz="1400" b="1" dirty="0" err="1">
                <a:latin typeface="Calibri" panose="020F0502020204030204" pitchFamily="34" charset="0"/>
                <a:cs typeface="Calibri" panose="020F0502020204030204" pitchFamily="34" charset="0"/>
                <a:hlinkClick r:id="rId4" tooltip="microsserviços">
                  <a:extLst>
                    <a:ext uri="{A12FA001-AC4F-418D-AE19-62706E023703}">
                      <ahyp:hlinkClr xmlns:ahyp="http://schemas.microsoft.com/office/drawing/2018/hyperlinkcolor" val="tx"/>
                    </a:ext>
                  </a:extLst>
                </a:hlinkClick>
              </a:rPr>
              <a:t>microsserviços</a:t>
            </a:r>
            <a:r>
              <a:rPr lang="pt-BR" sz="1400" b="1" dirty="0">
                <a:latin typeface="Calibri" panose="020F0502020204030204" pitchFamily="34" charset="0"/>
                <a:cs typeface="Calibri" panose="020F0502020204030204" pitchFamily="34" charset="0"/>
              </a:rPr>
              <a:t> que conseguem se “encaixar” uns aos outros e prover as diferentes funcionalidades que cada projeto necessita</a:t>
            </a:r>
            <a:r>
              <a:rPr lang="pt-BR" sz="1400" b="1" dirty="0">
                <a:latin typeface="Raleway"/>
              </a:rPr>
              <a:t>.</a:t>
            </a:r>
          </a:p>
        </p:txBody>
      </p:sp>
    </p:spTree>
    <p:extLst>
      <p:ext uri="{BB962C8B-B14F-4D97-AF65-F5344CB8AC3E}">
        <p14:creationId xmlns:p14="http://schemas.microsoft.com/office/powerpoint/2010/main" val="22537567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OpenShift</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155372"/>
            <a:ext cx="9613861" cy="4581330"/>
          </a:xfrm>
        </p:spPr>
        <p:txBody>
          <a:bodyPr>
            <a:normAutofit/>
          </a:bodyPr>
          <a:lstStyle/>
          <a:p>
            <a:pPr marL="0" indent="0" fontAlgn="base">
              <a:buFont typeface="Arial" panose="020B0604020202020204" pitchFamily="34" charset="0"/>
              <a:buNone/>
            </a:pPr>
            <a:endParaRPr lang="pt-BR" sz="1400" b="1" dirty="0">
              <a:latin typeface="Raleway"/>
            </a:endParaRPr>
          </a:p>
          <a:p>
            <a:endParaRPr lang="pt-BR" dirty="0"/>
          </a:p>
          <a:p>
            <a:endParaRPr lang="pt-BR" dirty="0"/>
          </a:p>
        </p:txBody>
      </p:sp>
      <p:sp>
        <p:nvSpPr>
          <p:cNvPr id="4" name="Espaço Reservado para Conteúdo 2">
            <a:extLst>
              <a:ext uri="{FF2B5EF4-FFF2-40B4-BE49-F238E27FC236}">
                <a16:creationId xmlns:a16="http://schemas.microsoft.com/office/drawing/2014/main" id="{DBB90D56-1855-4BB1-BFA6-30148DCDE24D}"/>
              </a:ext>
            </a:extLst>
          </p:cNvPr>
          <p:cNvSpPr txBox="1">
            <a:spLocks/>
          </p:cNvSpPr>
          <p:nvPr/>
        </p:nvSpPr>
        <p:spPr>
          <a:xfrm>
            <a:off x="832721" y="2307772"/>
            <a:ext cx="9613861" cy="4581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fontAlgn="base">
              <a:buNone/>
            </a:pPr>
            <a:r>
              <a:rPr lang="pt-BR" sz="1400" b="1" dirty="0">
                <a:latin typeface="Calibri" panose="020F0502020204030204" pitchFamily="34" charset="0"/>
                <a:cs typeface="Calibri" panose="020F0502020204030204" pitchFamily="34" charset="0"/>
              </a:rPr>
              <a:t>Como o OpenShift funciona?</a:t>
            </a:r>
          </a:p>
          <a:p>
            <a:pPr marL="0" indent="0" fontAlgn="base">
              <a:buNone/>
            </a:pPr>
            <a:r>
              <a:rPr lang="pt-BR" sz="1400" b="1" dirty="0">
                <a:latin typeface="Calibri" panose="020F0502020204030204" pitchFamily="34" charset="0"/>
                <a:cs typeface="Calibri" panose="020F0502020204030204" pitchFamily="34" charset="0"/>
              </a:rPr>
              <a:t>Segundo a </a:t>
            </a:r>
            <a:r>
              <a:rPr lang="pt-BR" sz="1400" b="1" dirty="0" err="1">
                <a:latin typeface="Calibri" panose="020F0502020204030204" pitchFamily="34" charset="0"/>
                <a:cs typeface="Calibri" panose="020F0502020204030204" pitchFamily="34" charset="0"/>
              </a:rPr>
              <a:t>Red</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Hat</a:t>
            </a:r>
            <a:r>
              <a:rPr lang="pt-BR" sz="1400" b="1" dirty="0">
                <a:latin typeface="Calibri" panose="020F0502020204030204" pitchFamily="34" charset="0"/>
                <a:cs typeface="Calibri" panose="020F0502020204030204" pitchFamily="34" charset="0"/>
              </a:rPr>
              <a:t>, o OpenShift funciona em cima de um sistema baseado em camadas, onde cada camada é responsável por determinada funcionalidade. A sobreposição destas camadas é que faz com que o OpenShift consiga oferecer a quantidade de funcionalidades que são oferecidas.</a:t>
            </a:r>
          </a:p>
          <a:p>
            <a:pPr marL="0" indent="0" fontAlgn="base">
              <a:buNone/>
            </a:pPr>
            <a:r>
              <a:rPr lang="pt-BR" sz="1400" b="1" dirty="0">
                <a:latin typeface="Calibri" panose="020F0502020204030204" pitchFamily="34" charset="0"/>
                <a:cs typeface="Calibri" panose="020F0502020204030204" pitchFamily="34" charset="0"/>
              </a:rPr>
              <a:t>A imagem abaixo, retirada da própria documentação do OpenShift ilustra estas sobreposições de camadas.</a:t>
            </a:r>
          </a:p>
          <a:p>
            <a:pPr marL="0" indent="0" fontAlgn="base">
              <a:buFont typeface="Arial" panose="020B0604020202020204" pitchFamily="34" charset="0"/>
              <a:buNone/>
            </a:pPr>
            <a:endParaRPr lang="pt-BR" dirty="0"/>
          </a:p>
        </p:txBody>
      </p:sp>
      <p:pic>
        <p:nvPicPr>
          <p:cNvPr id="7170" name="Picture 2">
            <a:extLst>
              <a:ext uri="{FF2B5EF4-FFF2-40B4-BE49-F238E27FC236}">
                <a16:creationId xmlns:a16="http://schemas.microsoft.com/office/drawing/2014/main" id="{E9F64376-8B08-4E18-A308-92137F7CCF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7508" y="3685591"/>
            <a:ext cx="3619431" cy="2955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3188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OpenShift</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155372"/>
            <a:ext cx="9613861" cy="4581330"/>
          </a:xfrm>
        </p:spPr>
        <p:txBody>
          <a:bodyPr>
            <a:normAutofit/>
          </a:bodyPr>
          <a:lstStyle/>
          <a:p>
            <a:pPr marL="0" indent="0" fontAlgn="base">
              <a:buFont typeface="Arial" panose="020B0604020202020204" pitchFamily="34" charset="0"/>
              <a:buNone/>
            </a:pPr>
            <a:endParaRPr lang="pt-BR" sz="1400" b="1" dirty="0">
              <a:latin typeface="Raleway"/>
            </a:endParaRPr>
          </a:p>
          <a:p>
            <a:endParaRPr lang="pt-BR" dirty="0"/>
          </a:p>
          <a:p>
            <a:endParaRPr lang="pt-BR" dirty="0"/>
          </a:p>
        </p:txBody>
      </p:sp>
      <p:sp>
        <p:nvSpPr>
          <p:cNvPr id="4" name="Espaço Reservado para Conteúdo 2">
            <a:extLst>
              <a:ext uri="{FF2B5EF4-FFF2-40B4-BE49-F238E27FC236}">
                <a16:creationId xmlns:a16="http://schemas.microsoft.com/office/drawing/2014/main" id="{DBB90D56-1855-4BB1-BFA6-30148DCDE24D}"/>
              </a:ext>
            </a:extLst>
          </p:cNvPr>
          <p:cNvSpPr txBox="1">
            <a:spLocks/>
          </p:cNvSpPr>
          <p:nvPr/>
        </p:nvSpPr>
        <p:spPr>
          <a:xfrm>
            <a:off x="832721" y="2307772"/>
            <a:ext cx="9613861" cy="4581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l" fontAlgn="base">
              <a:buNone/>
            </a:pPr>
            <a:r>
              <a:rPr lang="pt-BR" sz="1400" b="1" dirty="0">
                <a:latin typeface="Calibri" panose="020F0502020204030204" pitchFamily="34" charset="0"/>
                <a:cs typeface="Calibri" panose="020F0502020204030204" pitchFamily="34" charset="0"/>
              </a:rPr>
              <a:t>No diagrama acima, percebemos inicialmente um benefício importantíssimo do OpenShift: ele é agnóstico a ferramentas de </a:t>
            </a:r>
            <a:r>
              <a:rPr lang="pt-BR" sz="1400" b="1" dirty="0" err="1">
                <a:latin typeface="Calibri" panose="020F0502020204030204" pitchFamily="34" charset="0"/>
                <a:cs typeface="Calibri" panose="020F0502020204030204" pitchFamily="34" charset="0"/>
              </a:rPr>
              <a:t>Continuous</a:t>
            </a:r>
            <a:r>
              <a:rPr lang="pt-BR" sz="1400" b="1" dirty="0">
                <a:latin typeface="Calibri" panose="020F0502020204030204" pitchFamily="34" charset="0"/>
                <a:cs typeface="Calibri" panose="020F0502020204030204" pitchFamily="34" charset="0"/>
              </a:rPr>
              <a:t> Integration/</a:t>
            </a:r>
            <a:r>
              <a:rPr lang="pt-BR" sz="1400" b="1" dirty="0" err="1">
                <a:latin typeface="Calibri" panose="020F0502020204030204" pitchFamily="34" charset="0"/>
                <a:cs typeface="Calibri" panose="020F0502020204030204" pitchFamily="34" charset="0"/>
              </a:rPr>
              <a:t>Continuous</a:t>
            </a:r>
            <a:r>
              <a:rPr lang="pt-BR" sz="1400" b="1" dirty="0">
                <a:latin typeface="Calibri" panose="020F0502020204030204" pitchFamily="34" charset="0"/>
                <a:cs typeface="Calibri" panose="020F0502020204030204" pitchFamily="34" charset="0"/>
              </a:rPr>
              <a:t> Delivery e também a ferramentas de automação de operações, como ferramentas de automação de provisionamento de infraestrutura. Isso quer dizer que você pode utilizar o OpenShift com o Jenkins, </a:t>
            </a:r>
            <a:r>
              <a:rPr lang="pt-BR" sz="1400" b="1" dirty="0" err="1">
                <a:latin typeface="Calibri" panose="020F0502020204030204" pitchFamily="34" charset="0"/>
                <a:cs typeface="Calibri" panose="020F0502020204030204" pitchFamily="34" charset="0"/>
              </a:rPr>
              <a:t>CircleCI</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TravisCI</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GitLab</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Terraform</a:t>
            </a:r>
            <a:r>
              <a:rPr lang="pt-BR" sz="1400" b="1" dirty="0">
                <a:latin typeface="Calibri" panose="020F0502020204030204" pitchFamily="34" charset="0"/>
                <a:cs typeface="Calibri" panose="020F0502020204030204" pitchFamily="34" charset="0"/>
              </a:rPr>
              <a:t> ou qualquer uma das ferramentas desse nicho.</a:t>
            </a:r>
          </a:p>
          <a:p>
            <a:pPr marL="0" indent="0" algn="l" fontAlgn="base">
              <a:buNone/>
            </a:pPr>
            <a:r>
              <a:rPr lang="pt-BR" sz="1400" b="1" dirty="0">
                <a:latin typeface="Calibri" panose="020F0502020204030204" pitchFamily="34" charset="0"/>
                <a:cs typeface="Calibri" panose="020F0502020204030204" pitchFamily="34" charset="0"/>
              </a:rPr>
              <a:t>O OpenShift roda em cima de cluster baseado no Kubernetes, cluster no qual os componentes são organizados em um esquema de </a:t>
            </a:r>
            <a:r>
              <a:rPr lang="pt-BR" sz="1400" b="1" dirty="0" err="1">
                <a:latin typeface="Calibri" panose="020F0502020204030204" pitchFamily="34" charset="0"/>
                <a:cs typeface="Calibri" panose="020F0502020204030204" pitchFamily="34" charset="0"/>
              </a:rPr>
              <a:t>microsserviços</a:t>
            </a:r>
            <a:r>
              <a:rPr lang="pt-BR" sz="1400" b="1" dirty="0">
                <a:latin typeface="Calibri" panose="020F0502020204030204" pitchFamily="34" charset="0"/>
                <a:cs typeface="Calibri" panose="020F0502020204030204" pitchFamily="34" charset="0"/>
              </a:rPr>
              <a:t>. Estes componentes do coração do OpenShift ficam em um nó master dentro dessa infraestrutura. Entre estes componentes que ficam dentro desse nó master, podemos destacar:</a:t>
            </a:r>
          </a:p>
          <a:p>
            <a:pPr fontAlgn="base"/>
            <a:r>
              <a:rPr lang="pt-BR" sz="1400" b="1" dirty="0">
                <a:latin typeface="Calibri" panose="020F0502020204030204" pitchFamily="34" charset="0"/>
                <a:cs typeface="Calibri" panose="020F0502020204030204" pitchFamily="34" charset="0"/>
              </a:rPr>
              <a:t>API/</a:t>
            </a:r>
            <a:r>
              <a:rPr lang="pt-BR" sz="1400" b="1" dirty="0" err="1">
                <a:latin typeface="Calibri" panose="020F0502020204030204" pitchFamily="34" charset="0"/>
                <a:cs typeface="Calibri" panose="020F0502020204030204" pitchFamily="34" charset="0"/>
              </a:rPr>
              <a:t>Authentication</a:t>
            </a:r>
            <a:r>
              <a:rPr lang="pt-BR" sz="1400" b="1" dirty="0">
                <a:latin typeface="Calibri" panose="020F0502020204030204" pitchFamily="34" charset="0"/>
                <a:cs typeface="Calibri" panose="020F0502020204030204" pitchFamily="34" charset="0"/>
              </a:rPr>
              <a:t>: controle de acesso às APIs do OpenShift e do Kubernetes. Esse processo de autenticação é baseado no padrão </a:t>
            </a:r>
            <a:r>
              <a:rPr lang="pt-BR" sz="1400" b="1" dirty="0" err="1">
                <a:latin typeface="Calibri" panose="020F0502020204030204" pitchFamily="34" charset="0"/>
                <a:cs typeface="Calibri" panose="020F0502020204030204" pitchFamily="34" charset="0"/>
              </a:rPr>
              <a:t>OAuth</a:t>
            </a:r>
            <a:r>
              <a:rPr lang="pt-BR" sz="1400" b="1" dirty="0">
                <a:latin typeface="Calibri" panose="020F0502020204030204" pitchFamily="34" charset="0"/>
                <a:cs typeface="Calibri" panose="020F0502020204030204" pitchFamily="34" charset="0"/>
              </a:rPr>
              <a:t> e em certificados SSL;</a:t>
            </a:r>
          </a:p>
          <a:p>
            <a:pPr fontAlgn="base"/>
            <a:r>
              <a:rPr lang="pt-BR" sz="1400" b="1" dirty="0">
                <a:latin typeface="Calibri" panose="020F0502020204030204" pitchFamily="34" charset="0"/>
                <a:cs typeface="Calibri" panose="020F0502020204030204" pitchFamily="34" charset="0"/>
              </a:rPr>
              <a:t>Data Store: responsável por armazenar o estado e outras informações e </a:t>
            </a:r>
            <a:r>
              <a:rPr lang="pt-BR" sz="1400" b="1" dirty="0" err="1">
                <a:latin typeface="Calibri" panose="020F0502020204030204" pitchFamily="34" charset="0"/>
                <a:cs typeface="Calibri" panose="020F0502020204030204" pitchFamily="34" charset="0"/>
              </a:rPr>
              <a:t>meta-informações</a:t>
            </a:r>
            <a:r>
              <a:rPr lang="pt-BR" sz="1400" b="1" dirty="0">
                <a:latin typeface="Calibri" panose="020F0502020204030204" pitchFamily="34" charset="0"/>
                <a:cs typeface="Calibri" panose="020F0502020204030204" pitchFamily="34" charset="0"/>
              </a:rPr>
              <a:t> dos componentes do </a:t>
            </a:r>
            <a:r>
              <a:rPr lang="pt-BR" sz="1400" b="1" dirty="0" err="1">
                <a:latin typeface="Calibri" panose="020F0502020204030204" pitchFamily="34" charset="0"/>
                <a:cs typeface="Calibri" panose="020F0502020204030204" pitchFamily="34" charset="0"/>
              </a:rPr>
              <a:t>OpenShift</a:t>
            </a:r>
            <a:r>
              <a:rPr lang="pt-BR" sz="1400" b="1" dirty="0">
                <a:latin typeface="Calibri" panose="020F0502020204030204" pitchFamily="34" charset="0"/>
                <a:cs typeface="Calibri" panose="020F0502020204030204" pitchFamily="34" charset="0"/>
              </a:rPr>
              <a:t>. O </a:t>
            </a:r>
            <a:r>
              <a:rPr lang="pt-BR" sz="1400" b="1" dirty="0" err="1">
                <a:latin typeface="Calibri" panose="020F0502020204030204" pitchFamily="34" charset="0"/>
                <a:cs typeface="Calibri" panose="020F0502020204030204" pitchFamily="34" charset="0"/>
              </a:rPr>
              <a:t>OpenShift</a:t>
            </a:r>
            <a:r>
              <a:rPr lang="pt-BR" sz="1400" b="1" dirty="0">
                <a:latin typeface="Calibri" panose="020F0502020204030204" pitchFamily="34" charset="0"/>
                <a:cs typeface="Calibri" panose="020F0502020204030204" pitchFamily="34" charset="0"/>
              </a:rPr>
              <a:t> geralmente utiliza o </a:t>
            </a:r>
            <a:r>
              <a:rPr lang="pt-BR" sz="1400" b="1" dirty="0" err="1">
                <a:latin typeface="Calibri" panose="020F0502020204030204" pitchFamily="34" charset="0"/>
                <a:cs typeface="Calibri" panose="020F0502020204030204" pitchFamily="34" charset="0"/>
                <a:hlinkClick r:id="rId3" tooltip="etcd">
                  <a:extLst>
                    <a:ext uri="{A12FA001-AC4F-418D-AE19-62706E023703}">
                      <ahyp:hlinkClr xmlns:ahyp="http://schemas.microsoft.com/office/drawing/2018/hyperlinkcolor" val="tx"/>
                    </a:ext>
                  </a:extLst>
                </a:hlinkClick>
              </a:rPr>
              <a:t>etcd</a:t>
            </a:r>
            <a:r>
              <a:rPr lang="pt-BR" sz="1400" b="1" dirty="0">
                <a:latin typeface="Calibri" panose="020F0502020204030204" pitchFamily="34" charset="0"/>
                <a:cs typeface="Calibri" panose="020F0502020204030204" pitchFamily="34" charset="0"/>
              </a:rPr>
              <a:t>, uma estrutura de armazenamento baseada em chave/valor, para realizar o armazenamento destes dados;</a:t>
            </a:r>
          </a:p>
          <a:p>
            <a:pPr marL="0" indent="0" fontAlgn="base">
              <a:buFont typeface="Arial" panose="020B0604020202020204" pitchFamily="34" charset="0"/>
              <a:buNone/>
            </a:pPr>
            <a:endParaRPr lang="pt-BR" sz="1400" b="1" dirty="0">
              <a:latin typeface="Raleway"/>
            </a:endParaRPr>
          </a:p>
        </p:txBody>
      </p:sp>
    </p:spTree>
    <p:extLst>
      <p:ext uri="{BB962C8B-B14F-4D97-AF65-F5344CB8AC3E}">
        <p14:creationId xmlns:p14="http://schemas.microsoft.com/office/powerpoint/2010/main" val="4077039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OpenShift</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155372"/>
            <a:ext cx="9613861" cy="4581330"/>
          </a:xfrm>
        </p:spPr>
        <p:txBody>
          <a:bodyPr>
            <a:normAutofit/>
          </a:bodyPr>
          <a:lstStyle/>
          <a:p>
            <a:pPr marL="0" indent="0" fontAlgn="base">
              <a:buFont typeface="Arial" panose="020B0604020202020204" pitchFamily="34" charset="0"/>
              <a:buNone/>
            </a:pPr>
            <a:endParaRPr lang="pt-BR" sz="1400" b="1" dirty="0">
              <a:latin typeface="Raleway"/>
            </a:endParaRPr>
          </a:p>
          <a:p>
            <a:endParaRPr lang="pt-BR" dirty="0"/>
          </a:p>
          <a:p>
            <a:endParaRPr lang="pt-BR" dirty="0"/>
          </a:p>
        </p:txBody>
      </p:sp>
      <p:sp>
        <p:nvSpPr>
          <p:cNvPr id="4" name="Espaço Reservado para Conteúdo 2">
            <a:extLst>
              <a:ext uri="{FF2B5EF4-FFF2-40B4-BE49-F238E27FC236}">
                <a16:creationId xmlns:a16="http://schemas.microsoft.com/office/drawing/2014/main" id="{DBB90D56-1855-4BB1-BFA6-30148DCDE24D}"/>
              </a:ext>
            </a:extLst>
          </p:cNvPr>
          <p:cNvSpPr txBox="1">
            <a:spLocks/>
          </p:cNvSpPr>
          <p:nvPr/>
        </p:nvSpPr>
        <p:spPr>
          <a:xfrm>
            <a:off x="832721" y="2307772"/>
            <a:ext cx="9613861" cy="4581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fontAlgn="base"/>
            <a:r>
              <a:rPr lang="pt-BR" sz="1400" b="1" dirty="0" err="1">
                <a:latin typeface="Calibri" panose="020F0502020204030204" pitchFamily="34" charset="0"/>
                <a:cs typeface="Calibri" panose="020F0502020204030204" pitchFamily="34" charset="0"/>
              </a:rPr>
              <a:t>Scheduler</a:t>
            </a:r>
            <a:r>
              <a:rPr lang="pt-BR" sz="1400" b="1" dirty="0">
                <a:latin typeface="Calibri" panose="020F0502020204030204" pitchFamily="34" charset="0"/>
                <a:cs typeface="Calibri" panose="020F0502020204030204" pitchFamily="34" charset="0"/>
              </a:rPr>
              <a:t>: responsável por distribuir as cargas de trabalho entre nós dos clusters de componentes do </a:t>
            </a:r>
            <a:r>
              <a:rPr lang="pt-BR" sz="1400" b="1" dirty="0" err="1">
                <a:latin typeface="Calibri" panose="020F0502020204030204" pitchFamily="34" charset="0"/>
                <a:cs typeface="Calibri" panose="020F0502020204030204" pitchFamily="34" charset="0"/>
              </a:rPr>
              <a:t>OpenShift</a:t>
            </a:r>
            <a:r>
              <a:rPr lang="pt-BR" sz="1400" b="1" dirty="0">
                <a:latin typeface="Calibri" panose="020F0502020204030204" pitchFamily="34" charset="0"/>
                <a:cs typeface="Calibri" panose="020F0502020204030204" pitchFamily="34" charset="0"/>
              </a:rPr>
              <a:t>. Trata-se de um dos principais componentes do </a:t>
            </a:r>
            <a:r>
              <a:rPr lang="pt-BR" sz="1400" b="1" dirty="0" err="1">
                <a:latin typeface="Calibri" panose="020F0502020204030204" pitchFamily="34" charset="0"/>
                <a:cs typeface="Calibri" panose="020F0502020204030204" pitchFamily="34" charset="0"/>
              </a:rPr>
              <a:t>OpenShift</a:t>
            </a:r>
            <a:r>
              <a:rPr lang="pt-BR" sz="1400" b="1" dirty="0">
                <a:latin typeface="Calibri" panose="020F0502020204030204" pitchFamily="34" charset="0"/>
                <a:cs typeface="Calibri" panose="020F0502020204030204" pitchFamily="34" charset="0"/>
              </a:rPr>
              <a:t>;</a:t>
            </a:r>
          </a:p>
          <a:p>
            <a:pPr fontAlgn="base"/>
            <a:r>
              <a:rPr lang="pt-BR" sz="1400" b="1" dirty="0">
                <a:latin typeface="Calibri" panose="020F0502020204030204" pitchFamily="34" charset="0"/>
                <a:cs typeface="Calibri" panose="020F0502020204030204" pitchFamily="34" charset="0"/>
              </a:rPr>
              <a:t>Management/</a:t>
            </a:r>
            <a:r>
              <a:rPr lang="pt-BR" sz="1400" b="1" dirty="0" err="1">
                <a:latin typeface="Calibri" panose="020F0502020204030204" pitchFamily="34" charset="0"/>
                <a:cs typeface="Calibri" panose="020F0502020204030204" pitchFamily="34" charset="0"/>
              </a:rPr>
              <a:t>Replication</a:t>
            </a:r>
            <a:r>
              <a:rPr lang="pt-BR" sz="1400" b="1" dirty="0">
                <a:latin typeface="Calibri" panose="020F0502020204030204" pitchFamily="34" charset="0"/>
                <a:cs typeface="Calibri" panose="020F0502020204030204" pitchFamily="34" charset="0"/>
              </a:rPr>
              <a:t>: mecanismo responsável pelo processo de replicação e por coletar informações sobre o estado dos componentes e elementos do cluster. Ele é basicamente um loop infinito que, de tempos em tempos, coleta estes dados e atualiza o estado dos componentes, armazenando estes estados no Data Store (</a:t>
            </a:r>
            <a:r>
              <a:rPr lang="pt-BR" sz="1400" b="1" dirty="0" err="1">
                <a:latin typeface="Calibri" panose="020F0502020204030204" pitchFamily="34" charset="0"/>
                <a:cs typeface="Calibri" panose="020F0502020204030204" pitchFamily="34" charset="0"/>
              </a:rPr>
              <a:t>etcd</a:t>
            </a:r>
            <a:r>
              <a:rPr lang="pt-BR" sz="1400" b="1" dirty="0">
                <a:latin typeface="Calibri" panose="020F0502020204030204" pitchFamily="34" charset="0"/>
                <a:cs typeface="Calibri" panose="020F0502020204030204" pitchFamily="34" charset="0"/>
              </a:rPr>
              <a:t>). Estes processos são controlados através de estruturas chamadas </a:t>
            </a:r>
            <a:r>
              <a:rPr lang="pt-BR" sz="1400" b="1" dirty="0" err="1">
                <a:latin typeface="Calibri" panose="020F0502020204030204" pitchFamily="34" charset="0"/>
                <a:cs typeface="Calibri" panose="020F0502020204030204" pitchFamily="34" charset="0"/>
              </a:rPr>
              <a:t>controllers</a:t>
            </a:r>
            <a:r>
              <a:rPr lang="pt-BR" sz="1400" b="1" dirty="0">
                <a:latin typeface="Calibri" panose="020F0502020204030204" pitchFamily="34" charset="0"/>
                <a:cs typeface="Calibri" panose="020F0502020204030204" pitchFamily="34" charset="0"/>
              </a:rPr>
              <a:t>. Os principais </a:t>
            </a:r>
            <a:r>
              <a:rPr lang="pt-BR" sz="1400" b="1" dirty="0" err="1">
                <a:latin typeface="Calibri" panose="020F0502020204030204" pitchFamily="34" charset="0"/>
                <a:cs typeface="Calibri" panose="020F0502020204030204" pitchFamily="34" charset="0"/>
              </a:rPr>
              <a:t>controllers</a:t>
            </a:r>
            <a:r>
              <a:rPr lang="pt-BR" sz="1400" b="1" dirty="0">
                <a:latin typeface="Calibri" panose="020F0502020204030204" pitchFamily="34" charset="0"/>
                <a:cs typeface="Calibri" panose="020F0502020204030204" pitchFamily="34" charset="0"/>
              </a:rPr>
              <a:t> dentro do </a:t>
            </a:r>
            <a:r>
              <a:rPr lang="pt-BR" sz="1400" b="1" dirty="0" err="1">
                <a:latin typeface="Calibri" panose="020F0502020204030204" pitchFamily="34" charset="0"/>
                <a:cs typeface="Calibri" panose="020F0502020204030204" pitchFamily="34" charset="0"/>
              </a:rPr>
              <a:t>OpenShift</a:t>
            </a:r>
            <a:r>
              <a:rPr lang="pt-BR" sz="1400" b="1" dirty="0">
                <a:latin typeface="Calibri" panose="020F0502020204030204" pitchFamily="34" charset="0"/>
                <a:cs typeface="Calibri" panose="020F0502020204030204" pitchFamily="34" charset="0"/>
              </a:rPr>
              <a:t> são: </a:t>
            </a:r>
            <a:r>
              <a:rPr lang="pt-BR" sz="1400" b="1" dirty="0" err="1">
                <a:latin typeface="Calibri" panose="020F0502020204030204" pitchFamily="34" charset="0"/>
                <a:cs typeface="Calibri" panose="020F0502020204030204" pitchFamily="34" charset="0"/>
              </a:rPr>
              <a:t>replication</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controller</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endpoint</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controller</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namespace</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controller</a:t>
            </a:r>
            <a:r>
              <a:rPr lang="pt-BR" sz="1400" b="1" dirty="0">
                <a:latin typeface="Calibri" panose="020F0502020204030204" pitchFamily="34" charset="0"/>
                <a:cs typeface="Calibri" panose="020F0502020204030204" pitchFamily="34" charset="0"/>
              </a:rPr>
              <a:t> e </a:t>
            </a:r>
            <a:r>
              <a:rPr lang="pt-BR" sz="1400" b="1" dirty="0" err="1">
                <a:latin typeface="Calibri" panose="020F0502020204030204" pitchFamily="34" charset="0"/>
                <a:cs typeface="Calibri" panose="020F0502020204030204" pitchFamily="34" charset="0"/>
              </a:rPr>
              <a:t>service</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account</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controller</a:t>
            </a:r>
            <a:r>
              <a:rPr lang="pt-BR" sz="1400" b="1" dirty="0">
                <a:latin typeface="Calibri" panose="020F0502020204030204" pitchFamily="34" charset="0"/>
                <a:cs typeface="Calibri" panose="020F0502020204030204" pitchFamily="34" charset="0"/>
              </a:rPr>
              <a:t>. É importante salientar que as informações coletadas pelos </a:t>
            </a:r>
            <a:r>
              <a:rPr lang="pt-BR" sz="1400" b="1" dirty="0" err="1">
                <a:latin typeface="Calibri" panose="020F0502020204030204" pitchFamily="34" charset="0"/>
                <a:cs typeface="Calibri" panose="020F0502020204030204" pitchFamily="34" charset="0"/>
              </a:rPr>
              <a:t>controllers</a:t>
            </a:r>
            <a:r>
              <a:rPr lang="pt-BR" sz="1400" b="1" dirty="0">
                <a:latin typeface="Calibri" panose="020F0502020204030204" pitchFamily="34" charset="0"/>
                <a:cs typeface="Calibri" panose="020F0502020204030204" pitchFamily="34" charset="0"/>
              </a:rPr>
              <a:t> refletem na API exposta pelo nó master, assim como os comandos dados às APIs do </a:t>
            </a:r>
            <a:r>
              <a:rPr lang="pt-BR" sz="1400" b="1" dirty="0" err="1">
                <a:latin typeface="Calibri" panose="020F0502020204030204" pitchFamily="34" charset="0"/>
                <a:cs typeface="Calibri" panose="020F0502020204030204" pitchFamily="34" charset="0"/>
              </a:rPr>
              <a:t>OpenShift</a:t>
            </a:r>
            <a:r>
              <a:rPr lang="pt-BR" sz="1400" b="1" dirty="0">
                <a:latin typeface="Calibri" panose="020F0502020204030204" pitchFamily="34" charset="0"/>
                <a:cs typeface="Calibri" panose="020F0502020204030204" pitchFamily="34" charset="0"/>
              </a:rPr>
              <a:t> e do Kubernetes são executados de fato também pelos </a:t>
            </a:r>
            <a:r>
              <a:rPr lang="pt-BR" sz="1400" b="1" dirty="0" err="1">
                <a:latin typeface="Calibri" panose="020F0502020204030204" pitchFamily="34" charset="0"/>
                <a:cs typeface="Calibri" panose="020F0502020204030204" pitchFamily="34" charset="0"/>
              </a:rPr>
              <a:t>controllers</a:t>
            </a:r>
            <a:r>
              <a:rPr lang="pt-BR" sz="1400" b="1" dirty="0">
                <a:latin typeface="Calibri" panose="020F0502020204030204" pitchFamily="34" charset="0"/>
                <a:cs typeface="Calibri" panose="020F0502020204030204" pitchFamily="34" charset="0"/>
              </a:rPr>
              <a:t>.</a:t>
            </a:r>
          </a:p>
          <a:p>
            <a:pPr marL="0" indent="0" fontAlgn="base">
              <a:buNone/>
            </a:pPr>
            <a:r>
              <a:rPr lang="pt-BR" sz="1400" b="1" dirty="0">
                <a:latin typeface="Calibri" panose="020F0502020204030204" pitchFamily="34" charset="0"/>
                <a:cs typeface="Calibri" panose="020F0502020204030204" pitchFamily="34" charset="0"/>
              </a:rPr>
              <a:t>As aplicações acabam ficando armazenadas nos outros nós da infraestrutura do </a:t>
            </a:r>
            <a:r>
              <a:rPr lang="pt-BR" sz="1400" b="1" dirty="0" err="1">
                <a:latin typeface="Calibri" panose="020F0502020204030204" pitchFamily="34" charset="0"/>
                <a:cs typeface="Calibri" panose="020F0502020204030204" pitchFamily="34" charset="0"/>
              </a:rPr>
              <a:t>OpenShift</a:t>
            </a:r>
            <a:r>
              <a:rPr lang="pt-BR" sz="1400" b="1" dirty="0">
                <a:latin typeface="Calibri" panose="020F0502020204030204" pitchFamily="34" charset="0"/>
                <a:cs typeface="Calibri" panose="020F0502020204030204" pitchFamily="34" charset="0"/>
              </a:rPr>
              <a:t>. Na ilustração acima, por exemplo, temos uma estrutura inspirada no Docker: temos as aplicações dentro de containers, containers estes que ficam agrupados pelos </a:t>
            </a:r>
            <a:r>
              <a:rPr lang="pt-BR" sz="1400" b="1" dirty="0" err="1">
                <a:latin typeface="Calibri" panose="020F0502020204030204" pitchFamily="34" charset="0"/>
                <a:cs typeface="Calibri" panose="020F0502020204030204" pitchFamily="34" charset="0"/>
              </a:rPr>
              <a:t>pods</a:t>
            </a:r>
            <a:r>
              <a:rPr lang="pt-BR" sz="1400" b="1" dirty="0">
                <a:latin typeface="Calibri" panose="020F0502020204030204" pitchFamily="34" charset="0"/>
                <a:cs typeface="Calibri" panose="020F0502020204030204" pitchFamily="34" charset="0"/>
              </a:rPr>
              <a:t>. Todos estes </a:t>
            </a:r>
            <a:r>
              <a:rPr lang="pt-BR" sz="1400" b="1" dirty="0" err="1">
                <a:latin typeface="Calibri" panose="020F0502020204030204" pitchFamily="34" charset="0"/>
                <a:cs typeface="Calibri" panose="020F0502020204030204" pitchFamily="34" charset="0"/>
              </a:rPr>
              <a:t>pods</a:t>
            </a:r>
            <a:r>
              <a:rPr lang="pt-BR" sz="1400" b="1" dirty="0">
                <a:latin typeface="Calibri" panose="020F0502020204030204" pitchFamily="34" charset="0"/>
                <a:cs typeface="Calibri" panose="020F0502020204030204" pitchFamily="34" charset="0"/>
              </a:rPr>
              <a:t> desenvolvem seu ciclo de vida dentro de um nó, ou seja: uma máquina que faz parte do cluster Kubernetes gerenciado pelo </a:t>
            </a:r>
            <a:r>
              <a:rPr lang="pt-BR" sz="1400" b="1" dirty="0" err="1">
                <a:latin typeface="Calibri" panose="020F0502020204030204" pitchFamily="34" charset="0"/>
                <a:cs typeface="Calibri" panose="020F0502020204030204" pitchFamily="34" charset="0"/>
              </a:rPr>
              <a:t>OpenShift</a:t>
            </a:r>
            <a:r>
              <a:rPr lang="pt-BR" sz="1400" b="1" dirty="0">
                <a:latin typeface="Calibri" panose="020F0502020204030204" pitchFamily="34" charset="0"/>
                <a:cs typeface="Calibri" panose="020F0502020204030204" pitchFamily="34" charset="0"/>
              </a:rPr>
              <a:t>.</a:t>
            </a:r>
          </a:p>
          <a:p>
            <a:pPr marL="0" indent="0" fontAlgn="base">
              <a:buFont typeface="Arial" panose="020B0604020202020204" pitchFamily="34" charset="0"/>
              <a:buNone/>
            </a:pPr>
            <a:endParaRPr lang="pt-BR" sz="1400" b="1" dirty="0">
              <a:latin typeface="Raleway"/>
            </a:endParaRPr>
          </a:p>
        </p:txBody>
      </p:sp>
    </p:spTree>
    <p:extLst>
      <p:ext uri="{BB962C8B-B14F-4D97-AF65-F5344CB8AC3E}">
        <p14:creationId xmlns:p14="http://schemas.microsoft.com/office/powerpoint/2010/main" val="29805409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OpenShift</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155372"/>
            <a:ext cx="9613861" cy="4581330"/>
          </a:xfrm>
        </p:spPr>
        <p:txBody>
          <a:bodyPr>
            <a:normAutofit/>
          </a:bodyPr>
          <a:lstStyle/>
          <a:p>
            <a:pPr marL="0" indent="0" fontAlgn="base">
              <a:buFont typeface="Arial" panose="020B0604020202020204" pitchFamily="34" charset="0"/>
              <a:buNone/>
            </a:pPr>
            <a:endParaRPr lang="pt-BR" sz="1400" b="1" dirty="0">
              <a:latin typeface="Raleway"/>
            </a:endParaRPr>
          </a:p>
          <a:p>
            <a:endParaRPr lang="pt-BR" dirty="0"/>
          </a:p>
          <a:p>
            <a:endParaRPr lang="pt-BR" dirty="0"/>
          </a:p>
        </p:txBody>
      </p:sp>
      <p:sp>
        <p:nvSpPr>
          <p:cNvPr id="4" name="Espaço Reservado para Conteúdo 2">
            <a:extLst>
              <a:ext uri="{FF2B5EF4-FFF2-40B4-BE49-F238E27FC236}">
                <a16:creationId xmlns:a16="http://schemas.microsoft.com/office/drawing/2014/main" id="{DBB90D56-1855-4BB1-BFA6-30148DCDE24D}"/>
              </a:ext>
            </a:extLst>
          </p:cNvPr>
          <p:cNvSpPr txBox="1">
            <a:spLocks/>
          </p:cNvSpPr>
          <p:nvPr/>
        </p:nvSpPr>
        <p:spPr>
          <a:xfrm>
            <a:off x="832721" y="2307772"/>
            <a:ext cx="9613861" cy="4581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fontAlgn="base">
              <a:buNone/>
            </a:pPr>
            <a:r>
              <a:rPr lang="pt-BR" sz="1400" b="1" dirty="0">
                <a:latin typeface="Calibri" panose="020F0502020204030204" pitchFamily="34" charset="0"/>
                <a:cs typeface="Calibri" panose="020F0502020204030204" pitchFamily="34" charset="0"/>
              </a:rPr>
              <a:t>A relação entre o OpenShift e o OKD ?</a:t>
            </a:r>
          </a:p>
          <a:p>
            <a:pPr marL="0" indent="0" fontAlgn="base">
              <a:buNone/>
            </a:pPr>
            <a:r>
              <a:rPr lang="pt-BR" sz="1400" b="1" dirty="0">
                <a:latin typeface="Calibri" panose="020F0502020204030204" pitchFamily="34" charset="0"/>
                <a:cs typeface="Calibri" panose="020F0502020204030204" pitchFamily="34" charset="0"/>
              </a:rPr>
              <a:t>O OKD é basicamente uma distribuição “personalizada” do Kubernetes. OKD é um acrônimo para “</a:t>
            </a:r>
            <a:r>
              <a:rPr lang="pt-BR" sz="1400" b="1" dirty="0" err="1">
                <a:latin typeface="Calibri" panose="020F0502020204030204" pitchFamily="34" charset="0"/>
                <a:cs typeface="Calibri" panose="020F0502020204030204" pitchFamily="34" charset="0"/>
              </a:rPr>
              <a:t>Origin</a:t>
            </a:r>
            <a:r>
              <a:rPr lang="pt-BR" sz="1400" b="1" dirty="0">
                <a:latin typeface="Calibri" panose="020F0502020204030204" pitchFamily="34" charset="0"/>
                <a:cs typeface="Calibri" panose="020F0502020204030204" pitchFamily="34" charset="0"/>
              </a:rPr>
              <a:t> Kubernetes </a:t>
            </a:r>
            <a:r>
              <a:rPr lang="pt-BR" sz="1400" b="1" dirty="0" err="1">
                <a:latin typeface="Calibri" panose="020F0502020204030204" pitchFamily="34" charset="0"/>
                <a:cs typeface="Calibri" panose="020F0502020204030204" pitchFamily="34" charset="0"/>
              </a:rPr>
              <a:t>Distribution</a:t>
            </a:r>
            <a:r>
              <a:rPr lang="pt-BR" sz="1400" b="1" dirty="0">
                <a:latin typeface="Calibri" panose="020F0502020204030204" pitchFamily="34" charset="0"/>
                <a:cs typeface="Calibri" panose="020F0502020204030204" pitchFamily="34" charset="0"/>
              </a:rPr>
              <a:t>”. O OKD foi criado pela </a:t>
            </a:r>
            <a:r>
              <a:rPr lang="pt-BR" sz="1400" b="1" dirty="0" err="1">
                <a:latin typeface="Calibri" panose="020F0502020204030204" pitchFamily="34" charset="0"/>
                <a:cs typeface="Calibri" panose="020F0502020204030204" pitchFamily="34" charset="0"/>
              </a:rPr>
              <a:t>Red</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Hat</a:t>
            </a:r>
            <a:r>
              <a:rPr lang="pt-BR" sz="1400" b="1" dirty="0">
                <a:latin typeface="Calibri" panose="020F0502020204030204" pitchFamily="34" charset="0"/>
                <a:cs typeface="Calibri" panose="020F0502020204030204" pitchFamily="34" charset="0"/>
              </a:rPr>
              <a:t> para que existisse uma distribuição do Kubernetes mais otimizada para processos tradicionais em ambientes baseados em nuvem, como aplicações </a:t>
            </a:r>
            <a:r>
              <a:rPr lang="pt-BR" sz="1400" b="1" dirty="0" err="1">
                <a:latin typeface="Calibri" panose="020F0502020204030204" pitchFamily="34" charset="0"/>
                <a:cs typeface="Calibri" panose="020F0502020204030204" pitchFamily="34" charset="0"/>
              </a:rPr>
              <a:t>multi-tenancy</a:t>
            </a:r>
            <a:r>
              <a:rPr lang="pt-BR" sz="1400" b="1" dirty="0">
                <a:latin typeface="Calibri" panose="020F0502020204030204" pitchFamily="34" charset="0"/>
                <a:cs typeface="Calibri" panose="020F0502020204030204" pitchFamily="34" charset="0"/>
              </a:rPr>
              <a:t> e aplicação de processos de </a:t>
            </a:r>
            <a:r>
              <a:rPr lang="pt-BR" sz="1400" b="1" dirty="0" err="1">
                <a:latin typeface="Calibri" panose="020F0502020204030204" pitchFamily="34" charset="0"/>
                <a:cs typeface="Calibri" panose="020F0502020204030204" pitchFamily="34" charset="0"/>
              </a:rPr>
              <a:t>continuous</a:t>
            </a:r>
            <a:r>
              <a:rPr lang="pt-BR" sz="1400" b="1" dirty="0">
                <a:latin typeface="Calibri" panose="020F0502020204030204" pitchFamily="34" charset="0"/>
                <a:cs typeface="Calibri" panose="020F0502020204030204" pitchFamily="34" charset="0"/>
              </a:rPr>
              <a:t> delivery/</a:t>
            </a:r>
            <a:r>
              <a:rPr lang="pt-BR" sz="1400" b="1" dirty="0" err="1">
                <a:latin typeface="Calibri" panose="020F0502020204030204" pitchFamily="34" charset="0"/>
                <a:cs typeface="Calibri" panose="020F0502020204030204" pitchFamily="34" charset="0"/>
              </a:rPr>
              <a:t>continuous</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integration</a:t>
            </a:r>
            <a:r>
              <a:rPr lang="pt-BR" sz="1400" b="1" dirty="0">
                <a:latin typeface="Calibri" panose="020F0502020204030204" pitchFamily="34" charset="0"/>
                <a:cs typeface="Calibri" panose="020F0502020204030204" pitchFamily="34" charset="0"/>
              </a:rPr>
              <a:t>. Ou seja: o OKD é um Kubernetes otimizado para as situações previamente citadas, otimizações estas realizadas pela </a:t>
            </a:r>
            <a:r>
              <a:rPr lang="pt-BR" sz="1400" b="1" dirty="0" err="1">
                <a:latin typeface="Calibri" panose="020F0502020204030204" pitchFamily="34" charset="0"/>
                <a:cs typeface="Calibri" panose="020F0502020204030204" pitchFamily="34" charset="0"/>
              </a:rPr>
              <a:t>Red</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Hat</a:t>
            </a:r>
            <a:r>
              <a:rPr lang="pt-BR" sz="1400" b="1" dirty="0">
                <a:latin typeface="Calibri" panose="020F0502020204030204" pitchFamily="34" charset="0"/>
                <a:cs typeface="Calibri" panose="020F0502020204030204" pitchFamily="34" charset="0"/>
              </a:rPr>
              <a:t>.</a:t>
            </a:r>
          </a:p>
          <a:p>
            <a:pPr marL="0" indent="0" fontAlgn="base">
              <a:buNone/>
            </a:pPr>
            <a:r>
              <a:rPr lang="pt-BR" sz="1400" b="1" dirty="0">
                <a:latin typeface="Calibri" panose="020F0502020204030204" pitchFamily="34" charset="0"/>
                <a:cs typeface="Calibri" panose="020F0502020204030204" pitchFamily="34" charset="0"/>
              </a:rPr>
              <a:t>O OKD não é concorrente do OpenShift. Na verdade, o core do OpenShift é justamente o OKD. A estrutura baseada em Kubernetes que é utilizada pelo OpenShift é, na verdade, o OKD. Caso você julgue necessário, você pode utilizar o OKD de maneira direta, ou seja: sem passar necessariamente pelo OpenShift.</a:t>
            </a:r>
            <a:endParaRPr lang="pt-B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736203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OpenShift</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336872"/>
            <a:ext cx="9613861" cy="3989283"/>
          </a:xfrm>
        </p:spPr>
        <p:txBody>
          <a:bodyPr>
            <a:normAutofit fontScale="85000" lnSpcReduction="20000"/>
          </a:bodyPr>
          <a:lstStyle/>
          <a:p>
            <a:pPr marL="0" indent="0" fontAlgn="base">
              <a:buNone/>
            </a:pPr>
            <a:r>
              <a:rPr lang="pt-BR" sz="1400" b="1" dirty="0">
                <a:latin typeface="Calibri" panose="020F0502020204030204" pitchFamily="34" charset="0"/>
                <a:cs typeface="Calibri" panose="020F0502020204030204" pitchFamily="34" charset="0"/>
              </a:rPr>
              <a:t>Iniciando o </a:t>
            </a:r>
            <a:r>
              <a:rPr lang="pt-BR" sz="1400" b="1" dirty="0" err="1">
                <a:latin typeface="Calibri" panose="020F0502020204030204" pitchFamily="34" charset="0"/>
                <a:cs typeface="Calibri" panose="020F0502020204030204" pitchFamily="34" charset="0"/>
              </a:rPr>
              <a:t>Lab</a:t>
            </a:r>
            <a:endParaRPr lang="pt-BR" sz="1400" b="1" dirty="0">
              <a:latin typeface="Calibri" panose="020F0502020204030204" pitchFamily="34" charset="0"/>
              <a:cs typeface="Calibri" panose="020F0502020204030204" pitchFamily="34" charset="0"/>
            </a:endParaRPr>
          </a:p>
          <a:p>
            <a:pPr marL="0" indent="0" fontAlgn="base">
              <a:buNone/>
            </a:pPr>
            <a:r>
              <a:rPr lang="pt-BR" sz="1400" b="1" dirty="0">
                <a:latin typeface="Calibri" panose="020F0502020204030204" pitchFamily="34" charset="0"/>
                <a:cs typeface="Calibri" panose="020F0502020204030204" pitchFamily="34" charset="0"/>
              </a:rPr>
              <a:t>Adicionar a linha abaixo no arquivo hosts do seu notebook</a:t>
            </a:r>
          </a:p>
          <a:p>
            <a:pPr marL="0" indent="0" fontAlgn="base">
              <a:buNone/>
            </a:pPr>
            <a:endParaRPr lang="pt-BR" sz="1400" b="1" dirty="0">
              <a:latin typeface="Calibri" panose="020F0502020204030204" pitchFamily="34" charset="0"/>
              <a:cs typeface="Calibri" panose="020F0502020204030204" pitchFamily="34" charset="0"/>
            </a:endParaRPr>
          </a:p>
          <a:p>
            <a:pPr marL="0" indent="0" fontAlgn="base">
              <a:buNone/>
            </a:pPr>
            <a:r>
              <a:rPr lang="pt-BR" sz="1400" b="1" dirty="0">
                <a:latin typeface="Calibri" panose="020F0502020204030204" pitchFamily="34" charset="0"/>
                <a:cs typeface="Calibri" panose="020F0502020204030204" pitchFamily="34" charset="0"/>
              </a:rPr>
              <a:t>Windows</a:t>
            </a:r>
          </a:p>
          <a:p>
            <a:pPr marL="0" indent="0" fontAlgn="base">
              <a:buNone/>
            </a:pPr>
            <a:r>
              <a:rPr lang="nb-NO" sz="1400" b="1" dirty="0">
                <a:latin typeface="Calibri" panose="020F0502020204030204" pitchFamily="34" charset="0"/>
                <a:cs typeface="Calibri" panose="020F0502020204030204" pitchFamily="34" charset="0"/>
              </a:rPr>
              <a:t>C:\Windows\System32\drivers\etc\hosts</a:t>
            </a:r>
          </a:p>
          <a:p>
            <a:pPr marL="0" indent="0" fontAlgn="base">
              <a:buNone/>
            </a:pPr>
            <a:r>
              <a:rPr lang="nb-NO" sz="1400" b="1" dirty="0">
                <a:latin typeface="Calibri" panose="020F0502020204030204" pitchFamily="34" charset="0"/>
                <a:cs typeface="Calibri" panose="020F0502020204030204" pitchFamily="34" charset="0"/>
              </a:rPr>
              <a:t>Linux</a:t>
            </a:r>
          </a:p>
          <a:p>
            <a:pPr marL="0" indent="0" fontAlgn="base">
              <a:buNone/>
            </a:pPr>
            <a:r>
              <a:rPr lang="pt-BR" sz="1400" b="1" dirty="0">
                <a:latin typeface="Calibri" panose="020F0502020204030204" pitchFamily="34" charset="0"/>
                <a:cs typeface="Calibri" panose="020F0502020204030204" pitchFamily="34" charset="0"/>
              </a:rPr>
              <a:t>/etc/hosts</a:t>
            </a:r>
          </a:p>
          <a:p>
            <a:pPr marL="0" indent="0" fontAlgn="base">
              <a:buNone/>
            </a:pPr>
            <a:endParaRPr lang="pt-BR" sz="1400" b="1" dirty="0">
              <a:latin typeface="Calibri" panose="020F0502020204030204" pitchFamily="34" charset="0"/>
              <a:cs typeface="Calibri" panose="020F0502020204030204" pitchFamily="34" charset="0"/>
            </a:endParaRPr>
          </a:p>
          <a:p>
            <a:pPr marL="0" indent="0" fontAlgn="base">
              <a:buNone/>
            </a:pPr>
            <a:r>
              <a:rPr lang="pt-BR" sz="1400" b="1" dirty="0">
                <a:latin typeface="Calibri" panose="020F0502020204030204" pitchFamily="34" charset="0"/>
                <a:cs typeface="Calibri" panose="020F0502020204030204" pitchFamily="34" charset="0"/>
              </a:rPr>
              <a:t>172.27.11.10       jarvis-10.stark.com jarvis-10 sanux-10.lab.com sanux-1</a:t>
            </a:r>
          </a:p>
          <a:p>
            <a:pPr marL="0" indent="0" fontAlgn="base">
              <a:buNone/>
            </a:pPr>
            <a:endParaRPr lang="pt-BR" sz="1400" b="1" dirty="0">
              <a:latin typeface="Calibri" panose="020F0502020204030204" pitchFamily="34" charset="0"/>
              <a:cs typeface="Calibri" panose="020F0502020204030204" pitchFamily="34" charset="0"/>
            </a:endParaRPr>
          </a:p>
          <a:p>
            <a:pPr marL="0" indent="0" fontAlgn="base">
              <a:buNone/>
            </a:pPr>
            <a:r>
              <a:rPr lang="pt-BR" sz="1400" b="1" dirty="0">
                <a:latin typeface="Calibri" panose="020F0502020204030204" pitchFamily="34" charset="0"/>
                <a:cs typeface="Calibri" panose="020F0502020204030204" pitchFamily="34" charset="0"/>
              </a:rPr>
              <a:t>Acessar o diretório onde estão os arquivos baixados no passo do Kubernetes </a:t>
            </a:r>
            <a:r>
              <a:rPr lang="pt-BR" sz="1400" b="1" dirty="0" err="1">
                <a:latin typeface="Calibri" panose="020F0502020204030204" pitchFamily="34" charset="0"/>
                <a:cs typeface="Calibri" panose="020F0502020204030204" pitchFamily="34" charset="0"/>
              </a:rPr>
              <a:t>Sanux</a:t>
            </a:r>
            <a:r>
              <a:rPr lang="pt-BR" sz="1400" b="1" dirty="0">
                <a:latin typeface="Calibri" panose="020F0502020204030204" pitchFamily="34" charset="0"/>
                <a:cs typeface="Calibri" panose="020F0502020204030204" pitchFamily="34" charset="0"/>
              </a:rPr>
              <a:t>\</a:t>
            </a:r>
            <a:r>
              <a:rPr lang="pt-BR" sz="1400" b="1" dirty="0" err="1">
                <a:latin typeface="Calibri" panose="020F0502020204030204" pitchFamily="34" charset="0"/>
                <a:cs typeface="Calibri" panose="020F0502020204030204" pitchFamily="34" charset="0"/>
              </a:rPr>
              <a:t>Labs</a:t>
            </a:r>
            <a:r>
              <a:rPr lang="pt-BR" sz="1400" b="1" dirty="0">
                <a:latin typeface="Calibri" panose="020F0502020204030204" pitchFamily="34" charset="0"/>
                <a:cs typeface="Calibri" panose="020F0502020204030204" pitchFamily="34" charset="0"/>
              </a:rPr>
              <a:t>\</a:t>
            </a:r>
            <a:r>
              <a:rPr lang="pt-BR" sz="1400" b="1" dirty="0" err="1">
                <a:latin typeface="Calibri" panose="020F0502020204030204" pitchFamily="34" charset="0"/>
                <a:cs typeface="Calibri" panose="020F0502020204030204" pitchFamily="34" charset="0"/>
              </a:rPr>
              <a:t>okd</a:t>
            </a:r>
            <a:r>
              <a:rPr lang="pt-BR" sz="1400" b="1" dirty="0">
                <a:latin typeface="Calibri" panose="020F0502020204030204" pitchFamily="34" charset="0"/>
                <a:cs typeface="Calibri" panose="020F0502020204030204" pitchFamily="34" charset="0"/>
              </a:rPr>
              <a:t> e iniciar o ambiente</a:t>
            </a:r>
          </a:p>
          <a:p>
            <a:pPr marL="0" indent="0" fontAlgn="base">
              <a:buNone/>
            </a:pPr>
            <a:r>
              <a:rPr lang="pt-BR" sz="1400" b="1" dirty="0" err="1">
                <a:latin typeface="Calibri" panose="020F0502020204030204" pitchFamily="34" charset="0"/>
                <a:cs typeface="Calibri" panose="020F0502020204030204" pitchFamily="34" charset="0"/>
              </a:rPr>
              <a:t>vagrant</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up</a:t>
            </a:r>
            <a:endParaRPr lang="pt-BR" sz="1400" b="1" dirty="0">
              <a:latin typeface="Calibri" panose="020F0502020204030204" pitchFamily="34" charset="0"/>
              <a:cs typeface="Calibri" panose="020F0502020204030204" pitchFamily="34" charset="0"/>
            </a:endParaRPr>
          </a:p>
          <a:p>
            <a:pPr marL="0" indent="0" fontAlgn="base">
              <a:buNone/>
            </a:pPr>
            <a:endParaRPr lang="pt-BR" sz="1400" b="1" dirty="0">
              <a:latin typeface="Calibri" panose="020F0502020204030204" pitchFamily="34" charset="0"/>
              <a:cs typeface="Calibri" panose="020F0502020204030204" pitchFamily="34" charset="0"/>
            </a:endParaRPr>
          </a:p>
          <a:p>
            <a:pPr marL="0" indent="0" fontAlgn="base">
              <a:buNone/>
            </a:pPr>
            <a:r>
              <a:rPr lang="pt-BR" sz="1400" b="1" dirty="0">
                <a:latin typeface="Calibri" panose="020F0502020204030204" pitchFamily="34" charset="0"/>
                <a:cs typeface="Calibri" panose="020F0502020204030204" pitchFamily="34" charset="0"/>
              </a:rPr>
              <a:t>Acessar a máquina sanux-10 pelo </a:t>
            </a:r>
            <a:r>
              <a:rPr lang="pt-BR" sz="1400" b="1" dirty="0" err="1">
                <a:latin typeface="Calibri" panose="020F0502020204030204" pitchFamily="34" charset="0"/>
                <a:cs typeface="Calibri" panose="020F0502020204030204" pitchFamily="34" charset="0"/>
              </a:rPr>
              <a:t>vagrant</a:t>
            </a:r>
            <a:endParaRPr lang="pt-BR" sz="1400" b="1" dirty="0">
              <a:latin typeface="Calibri" panose="020F0502020204030204" pitchFamily="34" charset="0"/>
              <a:cs typeface="Calibri" panose="020F0502020204030204" pitchFamily="34" charset="0"/>
            </a:endParaRPr>
          </a:p>
          <a:p>
            <a:pPr marL="0" indent="0" fontAlgn="base">
              <a:buNone/>
            </a:pPr>
            <a:r>
              <a:rPr lang="pt-BR" sz="1400" b="1" dirty="0" err="1">
                <a:latin typeface="Calibri" panose="020F0502020204030204" pitchFamily="34" charset="0"/>
                <a:cs typeface="Calibri" panose="020F0502020204030204" pitchFamily="34" charset="0"/>
              </a:rPr>
              <a:t>vagrant</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ssh</a:t>
            </a:r>
            <a:r>
              <a:rPr lang="pt-BR" sz="1400" b="1" dirty="0">
                <a:latin typeface="Calibri" panose="020F0502020204030204" pitchFamily="34" charset="0"/>
                <a:cs typeface="Calibri" panose="020F0502020204030204" pitchFamily="34" charset="0"/>
              </a:rPr>
              <a:t> sanux-10</a:t>
            </a:r>
          </a:p>
          <a:p>
            <a:pPr marL="0" indent="0" fontAlgn="base">
              <a:buNone/>
            </a:pPr>
            <a:endParaRPr lang="en-US" sz="1400" b="1" dirty="0">
              <a:latin typeface="Raleway"/>
            </a:endParaRPr>
          </a:p>
          <a:p>
            <a:pPr marL="0" indent="0" fontAlgn="base">
              <a:buNone/>
            </a:pPr>
            <a:endParaRPr lang="en-US" sz="1400" b="1" dirty="0">
              <a:latin typeface="Raleway"/>
            </a:endParaRPr>
          </a:p>
          <a:p>
            <a:pPr marL="0" indent="0" fontAlgn="base">
              <a:buNone/>
            </a:pPr>
            <a:endParaRPr lang="en-US" sz="1400" b="1" dirty="0">
              <a:latin typeface="Raleway"/>
            </a:endParaRPr>
          </a:p>
        </p:txBody>
      </p:sp>
    </p:spTree>
    <p:extLst>
      <p:ext uri="{BB962C8B-B14F-4D97-AF65-F5344CB8AC3E}">
        <p14:creationId xmlns:p14="http://schemas.microsoft.com/office/powerpoint/2010/main" val="22387473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OpenShift</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336872"/>
            <a:ext cx="9613861" cy="3989283"/>
          </a:xfrm>
        </p:spPr>
        <p:txBody>
          <a:bodyPr>
            <a:normAutofit/>
          </a:bodyPr>
          <a:lstStyle/>
          <a:p>
            <a:pPr marL="0" indent="0" fontAlgn="base">
              <a:buNone/>
            </a:pPr>
            <a:r>
              <a:rPr lang="pt-BR" sz="1400" b="1" dirty="0">
                <a:latin typeface="Calibri" panose="020F0502020204030204" pitchFamily="34" charset="0"/>
                <a:cs typeface="Calibri" panose="020F0502020204030204" pitchFamily="34" charset="0"/>
              </a:rPr>
              <a:t>Para realizar login no OKD como system no servidor sanux-10</a:t>
            </a:r>
          </a:p>
          <a:p>
            <a:pPr marL="0" indent="0" fontAlgn="base">
              <a:buNone/>
            </a:pPr>
            <a:r>
              <a:rPr lang="pt-BR" sz="1400" b="1" dirty="0" err="1">
                <a:latin typeface="Calibri" panose="020F0502020204030204" pitchFamily="34" charset="0"/>
                <a:cs typeface="Calibri" panose="020F0502020204030204" pitchFamily="34" charset="0"/>
              </a:rPr>
              <a:t>sudo</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su</a:t>
            </a:r>
            <a:r>
              <a:rPr lang="pt-BR" sz="1400" b="1" dirty="0">
                <a:latin typeface="Calibri" panose="020F0502020204030204" pitchFamily="34" charset="0"/>
                <a:cs typeface="Calibri" panose="020F0502020204030204" pitchFamily="34" charset="0"/>
              </a:rPr>
              <a:t> –</a:t>
            </a:r>
          </a:p>
          <a:p>
            <a:pPr marL="0" indent="0" fontAlgn="base">
              <a:buNone/>
            </a:pPr>
            <a:r>
              <a:rPr lang="pl-PL" sz="1400" b="1" dirty="0">
                <a:latin typeface="Calibri" panose="020F0502020204030204" pitchFamily="34" charset="0"/>
                <a:cs typeface="Calibri" panose="020F0502020204030204" pitchFamily="34" charset="0"/>
              </a:rPr>
              <a:t>oc login https://sanux-10.lab.com:8443 -u system:admin</a:t>
            </a:r>
            <a:endParaRPr lang="pt-BR" sz="1400" b="1" dirty="0">
              <a:latin typeface="Calibri" panose="020F0502020204030204" pitchFamily="34" charset="0"/>
              <a:cs typeface="Calibri" panose="020F0502020204030204" pitchFamily="34" charset="0"/>
            </a:endParaRPr>
          </a:p>
          <a:p>
            <a:pPr marL="0" indent="0" fontAlgn="base">
              <a:buNone/>
            </a:pPr>
            <a:endParaRPr lang="pt-BR" sz="1400" b="1" dirty="0">
              <a:latin typeface="Calibri" panose="020F0502020204030204" pitchFamily="34" charset="0"/>
              <a:cs typeface="Calibri" panose="020F0502020204030204" pitchFamily="34" charset="0"/>
            </a:endParaRPr>
          </a:p>
          <a:p>
            <a:pPr marL="0" indent="0" fontAlgn="base">
              <a:buNone/>
            </a:pPr>
            <a:r>
              <a:rPr lang="pt-BR" sz="1400" b="1" dirty="0">
                <a:latin typeface="Calibri" panose="020F0502020204030204" pitchFamily="34" charset="0"/>
                <a:cs typeface="Calibri" panose="020F0502020204030204" pitchFamily="34" charset="0"/>
              </a:rPr>
              <a:t>Para verificar os nodes </a:t>
            </a:r>
          </a:p>
          <a:p>
            <a:pPr marL="0" indent="0" fontAlgn="base">
              <a:buNone/>
            </a:pPr>
            <a:r>
              <a:rPr lang="pt-BR" sz="1400" b="1" dirty="0" err="1">
                <a:latin typeface="Calibri" panose="020F0502020204030204" pitchFamily="34" charset="0"/>
                <a:cs typeface="Calibri" panose="020F0502020204030204" pitchFamily="34" charset="0"/>
              </a:rPr>
              <a:t>oc</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get</a:t>
            </a:r>
            <a:r>
              <a:rPr lang="pt-BR" sz="1400" b="1" dirty="0">
                <a:latin typeface="Calibri" panose="020F0502020204030204" pitchFamily="34" charset="0"/>
                <a:cs typeface="Calibri" panose="020F0502020204030204" pitchFamily="34" charset="0"/>
              </a:rPr>
              <a:t> nodes</a:t>
            </a:r>
          </a:p>
          <a:p>
            <a:pPr marL="0" indent="0" fontAlgn="base">
              <a:buNone/>
            </a:pPr>
            <a:endParaRPr lang="pt-BR" sz="1400" b="1" dirty="0">
              <a:latin typeface="Calibri" panose="020F0502020204030204" pitchFamily="34" charset="0"/>
              <a:cs typeface="Calibri" panose="020F0502020204030204" pitchFamily="34" charset="0"/>
            </a:endParaRPr>
          </a:p>
          <a:p>
            <a:pPr marL="0" indent="0" fontAlgn="base">
              <a:buNone/>
            </a:pPr>
            <a:r>
              <a:rPr lang="pt-BR" sz="1400" b="1" dirty="0">
                <a:latin typeface="Calibri" panose="020F0502020204030204" pitchFamily="34" charset="0"/>
                <a:cs typeface="Calibri" panose="020F0502020204030204" pitchFamily="34" charset="0"/>
              </a:rPr>
              <a:t>Temos que observar se o STAUS está como </a:t>
            </a:r>
            <a:r>
              <a:rPr lang="pt-BR" sz="1400" b="1" dirty="0" err="1">
                <a:latin typeface="Calibri" panose="020F0502020204030204" pitchFamily="34" charset="0"/>
                <a:cs typeface="Calibri" panose="020F0502020204030204" pitchFamily="34" charset="0"/>
              </a:rPr>
              <a:t>Ready</a:t>
            </a:r>
            <a:endParaRPr lang="pt-BR" sz="1400" b="1" dirty="0">
              <a:latin typeface="Calibri" panose="020F0502020204030204" pitchFamily="34" charset="0"/>
              <a:cs typeface="Calibri" panose="020F0502020204030204" pitchFamily="34" charset="0"/>
            </a:endParaRPr>
          </a:p>
          <a:p>
            <a:pPr marL="0" indent="0" fontAlgn="base">
              <a:buNone/>
            </a:pPr>
            <a:endParaRPr lang="pt-BR" sz="1400" b="1" dirty="0">
              <a:latin typeface="Calibri" panose="020F0502020204030204" pitchFamily="34" charset="0"/>
              <a:cs typeface="Calibri" panose="020F0502020204030204" pitchFamily="34" charset="0"/>
            </a:endParaRPr>
          </a:p>
          <a:p>
            <a:pPr marL="0" indent="0" fontAlgn="base">
              <a:buNone/>
            </a:pPr>
            <a:r>
              <a:rPr lang="en-US" sz="1400" b="1" dirty="0">
                <a:latin typeface="Calibri" panose="020F0502020204030204" pitchFamily="34" charset="0"/>
                <a:cs typeface="Calibri" panose="020F0502020204030204" pitchFamily="34" charset="0"/>
              </a:rPr>
              <a:t>NAME               STATUS    ROLES          AGE       VERSION</a:t>
            </a:r>
            <a:endParaRPr lang="pt-BR" sz="1400" b="1" dirty="0">
              <a:latin typeface="Calibri" panose="020F0502020204030204" pitchFamily="34" charset="0"/>
              <a:cs typeface="Calibri" panose="020F0502020204030204" pitchFamily="34" charset="0"/>
            </a:endParaRPr>
          </a:p>
          <a:p>
            <a:pPr marL="0" indent="0" fontAlgn="base">
              <a:buNone/>
            </a:pPr>
            <a:r>
              <a:rPr lang="pt-BR" sz="1400" b="1" dirty="0">
                <a:latin typeface="Calibri" panose="020F0502020204030204" pitchFamily="34" charset="0"/>
                <a:cs typeface="Calibri" panose="020F0502020204030204" pitchFamily="34" charset="0"/>
              </a:rPr>
              <a:t>sanux-10.lab.com   </a:t>
            </a:r>
            <a:r>
              <a:rPr lang="pt-BR" sz="1400" b="1" dirty="0" err="1">
                <a:latin typeface="Calibri" panose="020F0502020204030204" pitchFamily="34" charset="0"/>
                <a:cs typeface="Calibri" panose="020F0502020204030204" pitchFamily="34" charset="0"/>
              </a:rPr>
              <a:t>Ready</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infra,master</a:t>
            </a:r>
            <a:r>
              <a:rPr lang="pt-BR" sz="1400" b="1" dirty="0">
                <a:latin typeface="Calibri" panose="020F0502020204030204" pitchFamily="34" charset="0"/>
                <a:cs typeface="Calibri" panose="020F0502020204030204" pitchFamily="34" charset="0"/>
              </a:rPr>
              <a:t>   20m       v1.11.0+d4cacc0</a:t>
            </a:r>
          </a:p>
          <a:p>
            <a:pPr marL="0" indent="0" fontAlgn="base">
              <a:buNone/>
            </a:pPr>
            <a:r>
              <a:rPr lang="pt-BR" sz="1400" b="1" dirty="0">
                <a:latin typeface="Calibri" panose="020F0502020204030204" pitchFamily="34" charset="0"/>
                <a:cs typeface="Calibri" panose="020F0502020204030204" pitchFamily="34" charset="0"/>
              </a:rPr>
              <a:t>sanux-20.lab.com   </a:t>
            </a:r>
            <a:r>
              <a:rPr lang="pt-BR" sz="1400" b="1" dirty="0" err="1">
                <a:latin typeface="Calibri" panose="020F0502020204030204" pitchFamily="34" charset="0"/>
                <a:cs typeface="Calibri" panose="020F0502020204030204" pitchFamily="34" charset="0"/>
              </a:rPr>
              <a:t>Ready</a:t>
            </a:r>
            <a:r>
              <a:rPr lang="pt-BR" sz="1400" b="1" dirty="0">
                <a:latin typeface="Calibri" panose="020F0502020204030204" pitchFamily="34" charset="0"/>
                <a:cs typeface="Calibri" panose="020F0502020204030204" pitchFamily="34" charset="0"/>
              </a:rPr>
              <a:t>     compute        15m       v1.11.0+d4cacc0</a:t>
            </a:r>
          </a:p>
          <a:p>
            <a:pPr marL="0" indent="0" fontAlgn="base">
              <a:buNone/>
            </a:pPr>
            <a:endParaRPr lang="en-US" sz="1400" b="1" dirty="0">
              <a:latin typeface="Raleway"/>
            </a:endParaRPr>
          </a:p>
          <a:p>
            <a:pPr marL="0" indent="0" fontAlgn="base">
              <a:buNone/>
            </a:pPr>
            <a:endParaRPr lang="en-US" sz="1400" b="1" dirty="0">
              <a:latin typeface="Raleway"/>
            </a:endParaRPr>
          </a:p>
          <a:p>
            <a:pPr marL="0" indent="0" fontAlgn="base">
              <a:buNone/>
            </a:pPr>
            <a:endParaRPr lang="en-US" sz="1400" b="1" dirty="0">
              <a:latin typeface="Raleway"/>
            </a:endParaRPr>
          </a:p>
        </p:txBody>
      </p:sp>
    </p:spTree>
    <p:extLst>
      <p:ext uri="{BB962C8B-B14F-4D97-AF65-F5344CB8AC3E}">
        <p14:creationId xmlns:p14="http://schemas.microsoft.com/office/powerpoint/2010/main" val="301818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OpenShift</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336872"/>
            <a:ext cx="9613861" cy="3989283"/>
          </a:xfrm>
        </p:spPr>
        <p:txBody>
          <a:bodyPr>
            <a:normAutofit/>
          </a:bodyPr>
          <a:lstStyle/>
          <a:p>
            <a:pPr marL="0" indent="0" fontAlgn="base">
              <a:buNone/>
            </a:pPr>
            <a:r>
              <a:rPr lang="pt-BR" sz="1400" b="1" dirty="0">
                <a:latin typeface="Calibri" panose="020F0502020204030204" pitchFamily="34" charset="0"/>
                <a:cs typeface="Calibri" panose="020F0502020204030204" pitchFamily="34" charset="0"/>
              </a:rPr>
              <a:t>Para realizar login no OKD como system no servidor sanux-10</a:t>
            </a:r>
          </a:p>
          <a:p>
            <a:pPr marL="0" indent="0" fontAlgn="base">
              <a:buNone/>
            </a:pPr>
            <a:r>
              <a:rPr lang="pt-BR" sz="1400" b="1" dirty="0" err="1">
                <a:latin typeface="Calibri" panose="020F0502020204030204" pitchFamily="34" charset="0"/>
                <a:cs typeface="Calibri" panose="020F0502020204030204" pitchFamily="34" charset="0"/>
              </a:rPr>
              <a:t>sudo</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su</a:t>
            </a:r>
            <a:r>
              <a:rPr lang="pt-BR" sz="1400" b="1" dirty="0">
                <a:latin typeface="Calibri" panose="020F0502020204030204" pitchFamily="34" charset="0"/>
                <a:cs typeface="Calibri" panose="020F0502020204030204" pitchFamily="34" charset="0"/>
              </a:rPr>
              <a:t> –</a:t>
            </a:r>
          </a:p>
          <a:p>
            <a:pPr marL="0" indent="0" fontAlgn="base">
              <a:buNone/>
            </a:pPr>
            <a:r>
              <a:rPr lang="pl-PL" sz="1400" b="1" dirty="0">
                <a:latin typeface="Calibri" panose="020F0502020204030204" pitchFamily="34" charset="0"/>
                <a:cs typeface="Calibri" panose="020F0502020204030204" pitchFamily="34" charset="0"/>
              </a:rPr>
              <a:t>oc login https://sanux-10.lab.com:8443 -u system:admin</a:t>
            </a:r>
            <a:endParaRPr lang="pt-BR" sz="1400" b="1" dirty="0">
              <a:latin typeface="Calibri" panose="020F0502020204030204" pitchFamily="34" charset="0"/>
              <a:cs typeface="Calibri" panose="020F0502020204030204" pitchFamily="34" charset="0"/>
            </a:endParaRPr>
          </a:p>
          <a:p>
            <a:pPr marL="0" indent="0" fontAlgn="base">
              <a:buNone/>
            </a:pPr>
            <a:endParaRPr lang="pt-BR" sz="1400" b="1" dirty="0">
              <a:latin typeface="Calibri" panose="020F0502020204030204" pitchFamily="34" charset="0"/>
              <a:cs typeface="Calibri" panose="020F0502020204030204" pitchFamily="34" charset="0"/>
            </a:endParaRPr>
          </a:p>
          <a:p>
            <a:pPr marL="0" indent="0" fontAlgn="base">
              <a:buNone/>
            </a:pPr>
            <a:r>
              <a:rPr lang="pt-BR" sz="1400" b="1" dirty="0">
                <a:latin typeface="Calibri" panose="020F0502020204030204" pitchFamily="34" charset="0"/>
                <a:cs typeface="Calibri" panose="020F0502020204030204" pitchFamily="34" charset="0"/>
              </a:rPr>
              <a:t>Para verificar os nodes </a:t>
            </a:r>
          </a:p>
          <a:p>
            <a:pPr marL="0" indent="0" fontAlgn="base">
              <a:buNone/>
            </a:pPr>
            <a:r>
              <a:rPr lang="pt-BR" sz="1400" b="1" dirty="0" err="1">
                <a:latin typeface="Calibri" panose="020F0502020204030204" pitchFamily="34" charset="0"/>
                <a:cs typeface="Calibri" panose="020F0502020204030204" pitchFamily="34" charset="0"/>
              </a:rPr>
              <a:t>oc</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get</a:t>
            </a:r>
            <a:r>
              <a:rPr lang="pt-BR" sz="1400" b="1" dirty="0">
                <a:latin typeface="Calibri" panose="020F0502020204030204" pitchFamily="34" charset="0"/>
                <a:cs typeface="Calibri" panose="020F0502020204030204" pitchFamily="34" charset="0"/>
              </a:rPr>
              <a:t> nodes</a:t>
            </a:r>
          </a:p>
          <a:p>
            <a:pPr marL="0" indent="0" fontAlgn="base">
              <a:buNone/>
            </a:pPr>
            <a:endParaRPr lang="pt-BR" sz="1400" b="1" dirty="0">
              <a:latin typeface="Calibri" panose="020F0502020204030204" pitchFamily="34" charset="0"/>
              <a:cs typeface="Calibri" panose="020F0502020204030204" pitchFamily="34" charset="0"/>
            </a:endParaRPr>
          </a:p>
          <a:p>
            <a:pPr marL="0" indent="0" fontAlgn="base">
              <a:buNone/>
            </a:pPr>
            <a:r>
              <a:rPr lang="pt-BR" sz="1400" b="1" dirty="0">
                <a:latin typeface="Calibri" panose="020F0502020204030204" pitchFamily="34" charset="0"/>
                <a:cs typeface="Calibri" panose="020F0502020204030204" pitchFamily="34" charset="0"/>
              </a:rPr>
              <a:t>Temos que observar se o STAUS está como </a:t>
            </a:r>
            <a:r>
              <a:rPr lang="pt-BR" sz="1400" b="1" dirty="0" err="1">
                <a:latin typeface="Calibri" panose="020F0502020204030204" pitchFamily="34" charset="0"/>
                <a:cs typeface="Calibri" panose="020F0502020204030204" pitchFamily="34" charset="0"/>
              </a:rPr>
              <a:t>Ready</a:t>
            </a:r>
            <a:endParaRPr lang="pt-BR" sz="1400" b="1" dirty="0">
              <a:latin typeface="Calibri" panose="020F0502020204030204" pitchFamily="34" charset="0"/>
              <a:cs typeface="Calibri" panose="020F0502020204030204" pitchFamily="34" charset="0"/>
            </a:endParaRPr>
          </a:p>
          <a:p>
            <a:pPr marL="0" indent="0" fontAlgn="base">
              <a:buNone/>
            </a:pPr>
            <a:endParaRPr lang="pt-BR" sz="1400" b="1" dirty="0">
              <a:latin typeface="Calibri" panose="020F0502020204030204" pitchFamily="34" charset="0"/>
              <a:cs typeface="Calibri" panose="020F0502020204030204" pitchFamily="34" charset="0"/>
            </a:endParaRPr>
          </a:p>
          <a:p>
            <a:pPr marL="0" indent="0" fontAlgn="base">
              <a:buNone/>
            </a:pPr>
            <a:r>
              <a:rPr lang="en-US" sz="1400" b="1" dirty="0">
                <a:latin typeface="Calibri" panose="020F0502020204030204" pitchFamily="34" charset="0"/>
                <a:cs typeface="Calibri" panose="020F0502020204030204" pitchFamily="34" charset="0"/>
              </a:rPr>
              <a:t>NAME               STATUS    ROLES          AGE       VERSION</a:t>
            </a:r>
            <a:endParaRPr lang="pt-BR" sz="1400" b="1" dirty="0">
              <a:latin typeface="Calibri" panose="020F0502020204030204" pitchFamily="34" charset="0"/>
              <a:cs typeface="Calibri" panose="020F0502020204030204" pitchFamily="34" charset="0"/>
            </a:endParaRPr>
          </a:p>
          <a:p>
            <a:pPr marL="0" indent="0" fontAlgn="base">
              <a:buNone/>
            </a:pPr>
            <a:r>
              <a:rPr lang="pt-BR" sz="1400" b="1" dirty="0">
                <a:latin typeface="Calibri" panose="020F0502020204030204" pitchFamily="34" charset="0"/>
                <a:cs typeface="Calibri" panose="020F0502020204030204" pitchFamily="34" charset="0"/>
              </a:rPr>
              <a:t>sanux-10.lab.com   </a:t>
            </a:r>
            <a:r>
              <a:rPr lang="pt-BR" sz="1400" b="1" dirty="0" err="1">
                <a:latin typeface="Calibri" panose="020F0502020204030204" pitchFamily="34" charset="0"/>
                <a:cs typeface="Calibri" panose="020F0502020204030204" pitchFamily="34" charset="0"/>
              </a:rPr>
              <a:t>Ready</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infra,master</a:t>
            </a:r>
            <a:r>
              <a:rPr lang="pt-BR" sz="1400" b="1" dirty="0">
                <a:latin typeface="Calibri" panose="020F0502020204030204" pitchFamily="34" charset="0"/>
                <a:cs typeface="Calibri" panose="020F0502020204030204" pitchFamily="34" charset="0"/>
              </a:rPr>
              <a:t>   20m       v1.11.0+d4cacc0</a:t>
            </a:r>
          </a:p>
          <a:p>
            <a:pPr marL="0" indent="0" fontAlgn="base">
              <a:buNone/>
            </a:pPr>
            <a:r>
              <a:rPr lang="pt-BR" sz="1400" b="1" dirty="0">
                <a:latin typeface="Calibri" panose="020F0502020204030204" pitchFamily="34" charset="0"/>
                <a:cs typeface="Calibri" panose="020F0502020204030204" pitchFamily="34" charset="0"/>
              </a:rPr>
              <a:t>sanux-20.lab.com   </a:t>
            </a:r>
            <a:r>
              <a:rPr lang="pt-BR" sz="1400" b="1" dirty="0" err="1">
                <a:latin typeface="Calibri" panose="020F0502020204030204" pitchFamily="34" charset="0"/>
                <a:cs typeface="Calibri" panose="020F0502020204030204" pitchFamily="34" charset="0"/>
              </a:rPr>
              <a:t>Ready</a:t>
            </a:r>
            <a:r>
              <a:rPr lang="pt-BR" sz="1400" b="1" dirty="0">
                <a:latin typeface="Calibri" panose="020F0502020204030204" pitchFamily="34" charset="0"/>
                <a:cs typeface="Calibri" panose="020F0502020204030204" pitchFamily="34" charset="0"/>
              </a:rPr>
              <a:t>     compute        15m       v1.11.0+d4cacc0</a:t>
            </a:r>
          </a:p>
          <a:p>
            <a:pPr marL="0" indent="0" fontAlgn="base">
              <a:buNone/>
            </a:pPr>
            <a:endParaRPr lang="en-US" sz="1400" b="1" dirty="0">
              <a:latin typeface="Raleway"/>
            </a:endParaRPr>
          </a:p>
          <a:p>
            <a:pPr marL="0" indent="0" fontAlgn="base">
              <a:buNone/>
            </a:pPr>
            <a:endParaRPr lang="en-US" sz="1400" b="1" dirty="0">
              <a:latin typeface="Raleway"/>
            </a:endParaRPr>
          </a:p>
          <a:p>
            <a:pPr marL="0" indent="0" fontAlgn="base">
              <a:buNone/>
            </a:pPr>
            <a:endParaRPr lang="en-US" sz="1400" b="1" dirty="0">
              <a:latin typeface="Raleway"/>
            </a:endParaRPr>
          </a:p>
        </p:txBody>
      </p:sp>
    </p:spTree>
    <p:extLst>
      <p:ext uri="{BB962C8B-B14F-4D97-AF65-F5344CB8AC3E}">
        <p14:creationId xmlns:p14="http://schemas.microsoft.com/office/powerpoint/2010/main" val="29373338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err="1"/>
              <a:t>OpenShift</a:t>
            </a:r>
            <a:endParaRPr lang="pt-BR" dirty="0"/>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336872"/>
            <a:ext cx="9613861" cy="3989283"/>
          </a:xfrm>
        </p:spPr>
        <p:txBody>
          <a:bodyPr>
            <a:normAutofit/>
          </a:bodyPr>
          <a:lstStyle/>
          <a:p>
            <a:pPr fontAlgn="base"/>
            <a:r>
              <a:rPr lang="pt-BR" sz="1400" b="1" dirty="0">
                <a:latin typeface="Calibri" panose="020F0502020204030204" pitchFamily="34" charset="0"/>
                <a:cs typeface="Calibri" panose="020F0502020204030204" pitchFamily="34" charset="0"/>
              </a:rPr>
              <a:t>Executando um pod usando a  imagem que criamos da </a:t>
            </a:r>
            <a:r>
              <a:rPr lang="pt-BR" sz="1400" b="1" dirty="0" err="1">
                <a:latin typeface="Calibri" panose="020F0502020204030204" pitchFamily="34" charset="0"/>
                <a:cs typeface="Calibri" panose="020F0502020204030204" pitchFamily="34" charset="0"/>
              </a:rPr>
              <a:t>sanux-httpd</a:t>
            </a:r>
            <a:r>
              <a:rPr lang="pt-BR" sz="1400" b="1" dirty="0">
                <a:latin typeface="Calibri" panose="020F0502020204030204" pitchFamily="34" charset="0"/>
                <a:cs typeface="Calibri" panose="020F0502020204030204" pitchFamily="34" charset="0"/>
              </a:rPr>
              <a:t> no projeto </a:t>
            </a:r>
            <a:r>
              <a:rPr lang="pt-BR" sz="1400" b="1" dirty="0" err="1">
                <a:latin typeface="Calibri" panose="020F0502020204030204" pitchFamily="34" charset="0"/>
                <a:cs typeface="Calibri" panose="020F0502020204030204" pitchFamily="34" charset="0"/>
              </a:rPr>
              <a:t>testelab</a:t>
            </a:r>
            <a:endParaRPr lang="pt-BR" sz="1400" b="1" dirty="0">
              <a:latin typeface="Calibri" panose="020F0502020204030204" pitchFamily="34" charset="0"/>
              <a:cs typeface="Calibri" panose="020F0502020204030204" pitchFamily="34" charset="0"/>
            </a:endParaRPr>
          </a:p>
          <a:p>
            <a:pPr marL="0" indent="0" fontAlgn="base">
              <a:buNone/>
            </a:pPr>
            <a:r>
              <a:rPr lang="pt-BR" sz="1400" b="1" dirty="0" err="1">
                <a:latin typeface="Calibri" panose="020F0502020204030204" pitchFamily="34" charset="0"/>
                <a:cs typeface="Calibri" panose="020F0502020204030204" pitchFamily="34" charset="0"/>
              </a:rPr>
              <a:t>oc</a:t>
            </a:r>
            <a:r>
              <a:rPr lang="pt-BR" sz="1400" b="1" dirty="0">
                <a:latin typeface="Calibri" panose="020F0502020204030204" pitchFamily="34" charset="0"/>
                <a:cs typeface="Calibri" panose="020F0502020204030204" pitchFamily="34" charset="0"/>
              </a:rPr>
              <a:t> new-</a:t>
            </a:r>
            <a:r>
              <a:rPr lang="pt-BR" sz="1400" b="1" dirty="0" err="1">
                <a:latin typeface="Calibri" panose="020F0502020204030204" pitchFamily="34" charset="0"/>
                <a:cs typeface="Calibri" panose="020F0502020204030204" pitchFamily="34" charset="0"/>
              </a:rPr>
              <a:t>project</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testelab</a:t>
            </a:r>
            <a:r>
              <a:rPr lang="pt-BR" sz="1400" b="1" dirty="0">
                <a:latin typeface="Calibri" panose="020F0502020204030204" pitchFamily="34" charset="0"/>
                <a:cs typeface="Calibri" panose="020F0502020204030204" pitchFamily="34" charset="0"/>
              </a:rPr>
              <a:t> --display-</a:t>
            </a:r>
            <a:r>
              <a:rPr lang="pt-BR" sz="1400" b="1" dirty="0" err="1">
                <a:latin typeface="Calibri" panose="020F0502020204030204" pitchFamily="34" charset="0"/>
                <a:cs typeface="Calibri" panose="020F0502020204030204" pitchFamily="34" charset="0"/>
              </a:rPr>
              <a:t>name</a:t>
            </a:r>
            <a:r>
              <a:rPr lang="pt-BR" sz="1400" b="1" dirty="0">
                <a:latin typeface="Calibri" panose="020F0502020204030204" pitchFamily="34" charset="0"/>
                <a:cs typeface="Calibri" panose="020F0502020204030204" pitchFamily="34" charset="0"/>
              </a:rPr>
              <a:t>="Teste LAB" --</a:t>
            </a:r>
            <a:r>
              <a:rPr lang="pt-BR" sz="1400" b="1" dirty="0" err="1">
                <a:latin typeface="Calibri" panose="020F0502020204030204" pitchFamily="34" charset="0"/>
                <a:cs typeface="Calibri" panose="020F0502020204030204" pitchFamily="34" charset="0"/>
              </a:rPr>
              <a:t>description</a:t>
            </a:r>
            <a:r>
              <a:rPr lang="pt-BR" sz="1400" b="1" dirty="0">
                <a:latin typeface="Calibri" panose="020F0502020204030204" pitchFamily="34" charset="0"/>
                <a:cs typeface="Calibri" panose="020F0502020204030204" pitchFamily="34" charset="0"/>
              </a:rPr>
              <a:t>="Teste da nossa imagem </a:t>
            </a:r>
            <a:r>
              <a:rPr lang="pt-BR" sz="1400" b="1" dirty="0" err="1">
                <a:latin typeface="Calibri" panose="020F0502020204030204" pitchFamily="34" charset="0"/>
                <a:cs typeface="Calibri" panose="020F0502020204030204" pitchFamily="34" charset="0"/>
              </a:rPr>
              <a:t>sanux-httpd</a:t>
            </a:r>
            <a:r>
              <a:rPr lang="pt-BR" sz="1400" b="1" dirty="0">
                <a:latin typeface="Calibri" panose="020F0502020204030204" pitchFamily="34" charset="0"/>
                <a:cs typeface="Calibri" panose="020F0502020204030204" pitchFamily="34" charset="0"/>
              </a:rPr>
              <a:t>“</a:t>
            </a:r>
          </a:p>
          <a:p>
            <a:pPr marL="0" indent="0" fontAlgn="base">
              <a:buNone/>
            </a:pPr>
            <a:r>
              <a:rPr lang="en-US" sz="1400" b="1" dirty="0" err="1">
                <a:latin typeface="Calibri" panose="020F0502020204030204" pitchFamily="34" charset="0"/>
                <a:cs typeface="Calibri" panose="020F0502020204030204" pitchFamily="34" charset="0"/>
              </a:rPr>
              <a:t>oc</a:t>
            </a:r>
            <a:r>
              <a:rPr lang="en-US" sz="1400" b="1" dirty="0">
                <a:latin typeface="Calibri" panose="020F0502020204030204" pitchFamily="34" charset="0"/>
                <a:cs typeface="Calibri" panose="020F0502020204030204" pitchFamily="34" charset="0"/>
              </a:rPr>
              <a:t> new-app --docker-image jlasquinha/</a:t>
            </a:r>
            <a:r>
              <a:rPr lang="en-US" sz="1400" b="1" dirty="0" err="1">
                <a:latin typeface="Calibri" panose="020F0502020204030204" pitchFamily="34" charset="0"/>
                <a:cs typeface="Calibri" panose="020F0502020204030204" pitchFamily="34" charset="0"/>
              </a:rPr>
              <a:t>sanux-httpd:latest</a:t>
            </a:r>
            <a:r>
              <a:rPr lang="en-US" sz="1400" b="1" dirty="0">
                <a:latin typeface="Calibri" panose="020F0502020204030204" pitchFamily="34" charset="0"/>
                <a:cs typeface="Calibri" panose="020F0502020204030204" pitchFamily="34" charset="0"/>
              </a:rPr>
              <a:t> --name </a:t>
            </a:r>
            <a:r>
              <a:rPr lang="en-US" sz="1400" b="1" dirty="0" err="1">
                <a:latin typeface="Calibri" panose="020F0502020204030204" pitchFamily="34" charset="0"/>
                <a:cs typeface="Calibri" panose="020F0502020204030204" pitchFamily="34" charset="0"/>
              </a:rPr>
              <a:t>sanux</a:t>
            </a:r>
            <a:r>
              <a:rPr lang="en-US" sz="1400" b="1" dirty="0">
                <a:latin typeface="Calibri" panose="020F0502020204030204" pitchFamily="34" charset="0"/>
                <a:cs typeface="Calibri" panose="020F0502020204030204" pitchFamily="34" charset="0"/>
              </a:rPr>
              <a:t>-httpd</a:t>
            </a:r>
          </a:p>
          <a:p>
            <a:pPr marL="0" indent="0" fontAlgn="base">
              <a:buNone/>
            </a:pPr>
            <a:endParaRPr lang="en-US" sz="1400" b="1" dirty="0">
              <a:latin typeface="Calibri" panose="020F0502020204030204" pitchFamily="34" charset="0"/>
              <a:cs typeface="Calibri" panose="020F0502020204030204" pitchFamily="34" charset="0"/>
            </a:endParaRPr>
          </a:p>
          <a:p>
            <a:pPr fontAlgn="base"/>
            <a:r>
              <a:rPr lang="pt-BR" sz="1400" b="1" dirty="0">
                <a:latin typeface="Calibri" panose="020F0502020204030204" pitchFamily="34" charset="0"/>
                <a:cs typeface="Calibri" panose="020F0502020204030204" pitchFamily="34" charset="0"/>
              </a:rPr>
              <a:t>Verificar o projeto atual</a:t>
            </a:r>
          </a:p>
          <a:p>
            <a:pPr marL="0" indent="0" fontAlgn="base">
              <a:buNone/>
            </a:pPr>
            <a:r>
              <a:rPr lang="en-US" sz="1400" b="1" dirty="0" err="1">
                <a:latin typeface="Calibri" panose="020F0502020204030204" pitchFamily="34" charset="0"/>
                <a:cs typeface="Calibri" panose="020F0502020204030204" pitchFamily="34" charset="0"/>
              </a:rPr>
              <a:t>oc</a:t>
            </a:r>
            <a:r>
              <a:rPr lang="en-US" sz="1400" b="1" dirty="0">
                <a:latin typeface="Calibri" panose="020F0502020204030204" pitchFamily="34" charset="0"/>
                <a:cs typeface="Calibri" panose="020F0502020204030204" pitchFamily="34" charset="0"/>
              </a:rPr>
              <a:t> project</a:t>
            </a:r>
          </a:p>
          <a:p>
            <a:pPr marL="0" indent="0" fontAlgn="base">
              <a:buNone/>
            </a:pPr>
            <a:endParaRPr lang="en-US" sz="1400" b="1" dirty="0">
              <a:latin typeface="Calibri" panose="020F0502020204030204" pitchFamily="34" charset="0"/>
              <a:cs typeface="Calibri" panose="020F0502020204030204" pitchFamily="34" charset="0"/>
            </a:endParaRPr>
          </a:p>
          <a:p>
            <a:pPr fontAlgn="base"/>
            <a:r>
              <a:rPr lang="pt-BR" sz="1400" b="1" dirty="0">
                <a:latin typeface="Calibri" panose="020F0502020204030204" pitchFamily="34" charset="0"/>
                <a:cs typeface="Calibri" panose="020F0502020204030204" pitchFamily="34" charset="0"/>
              </a:rPr>
              <a:t>Listar os </a:t>
            </a:r>
            <a:r>
              <a:rPr lang="pt-BR" sz="1400" b="1" dirty="0" err="1">
                <a:latin typeface="Calibri" panose="020F0502020204030204" pitchFamily="34" charset="0"/>
                <a:cs typeface="Calibri" panose="020F0502020204030204" pitchFamily="34" charset="0"/>
              </a:rPr>
              <a:t>pods</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disponiveis</a:t>
            </a:r>
            <a:endParaRPr lang="pt-BR" sz="1400" b="1" dirty="0">
              <a:latin typeface="Calibri" panose="020F0502020204030204" pitchFamily="34" charset="0"/>
              <a:cs typeface="Calibri" panose="020F0502020204030204" pitchFamily="34" charset="0"/>
            </a:endParaRPr>
          </a:p>
          <a:p>
            <a:pPr marL="0" indent="0" fontAlgn="base">
              <a:buNone/>
            </a:pPr>
            <a:r>
              <a:rPr lang="pt-BR" sz="1400" b="1" dirty="0" err="1">
                <a:latin typeface="Calibri" panose="020F0502020204030204" pitchFamily="34" charset="0"/>
                <a:cs typeface="Calibri" panose="020F0502020204030204" pitchFamily="34" charset="0"/>
              </a:rPr>
              <a:t>oc</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get</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pods</a:t>
            </a:r>
            <a:r>
              <a:rPr lang="pt-BR" sz="1400" b="1" dirty="0">
                <a:latin typeface="Calibri" panose="020F0502020204030204" pitchFamily="34" charset="0"/>
                <a:cs typeface="Calibri" panose="020F0502020204030204" pitchFamily="34" charset="0"/>
              </a:rPr>
              <a:t> ou </a:t>
            </a:r>
            <a:r>
              <a:rPr lang="pt-BR" sz="1400" b="1" dirty="0" err="1">
                <a:latin typeface="Calibri" panose="020F0502020204030204" pitchFamily="34" charset="0"/>
                <a:cs typeface="Calibri" panose="020F0502020204030204" pitchFamily="34" charset="0"/>
              </a:rPr>
              <a:t>oc</a:t>
            </a:r>
            <a:r>
              <a:rPr lang="en-US" sz="1400" b="1" dirty="0">
                <a:latin typeface="Calibri" panose="020F0502020204030204" pitchFamily="34" charset="0"/>
                <a:cs typeface="Calibri" panose="020F0502020204030204" pitchFamily="34" charset="0"/>
              </a:rPr>
              <a:t> get pods -o wide</a:t>
            </a:r>
            <a:endParaRPr lang="pt-BR" sz="1400" b="1" dirty="0">
              <a:latin typeface="Calibri" panose="020F0502020204030204" pitchFamily="34" charset="0"/>
              <a:cs typeface="Calibri" panose="020F0502020204030204" pitchFamily="34" charset="0"/>
            </a:endParaRPr>
          </a:p>
          <a:p>
            <a:pPr marL="0" indent="0" fontAlgn="base">
              <a:buNone/>
            </a:pPr>
            <a:endParaRPr lang="pt-BR" sz="1400" b="1" dirty="0">
              <a:latin typeface="Calibri" panose="020F0502020204030204" pitchFamily="34" charset="0"/>
              <a:cs typeface="Calibri" panose="020F0502020204030204" pitchFamily="34" charset="0"/>
            </a:endParaRPr>
          </a:p>
          <a:p>
            <a:pPr fontAlgn="base"/>
            <a:r>
              <a:rPr lang="pt-BR" sz="1400" b="1" dirty="0">
                <a:latin typeface="Calibri" panose="020F0502020204030204" pitchFamily="34" charset="0"/>
                <a:cs typeface="Calibri" panose="020F0502020204030204" pitchFamily="34" charset="0"/>
              </a:rPr>
              <a:t>Liberar a execução de </a:t>
            </a:r>
            <a:r>
              <a:rPr lang="pt-BR" sz="1400" b="1" dirty="0" err="1">
                <a:latin typeface="Calibri" panose="020F0502020204030204" pitchFamily="34" charset="0"/>
                <a:cs typeface="Calibri" panose="020F0502020204030204" pitchFamily="34" charset="0"/>
              </a:rPr>
              <a:t>pods</a:t>
            </a:r>
            <a:r>
              <a:rPr lang="pt-BR" sz="1400" b="1" dirty="0">
                <a:latin typeface="Calibri" panose="020F0502020204030204" pitchFamily="34" charset="0"/>
                <a:cs typeface="Calibri" panose="020F0502020204030204" pitchFamily="34" charset="0"/>
              </a:rPr>
              <a:t> com o usuário root</a:t>
            </a:r>
          </a:p>
          <a:p>
            <a:pPr marL="0" indent="0" fontAlgn="base">
              <a:buNone/>
            </a:pPr>
            <a:r>
              <a:rPr lang="en-US" sz="1400" b="1" dirty="0" err="1">
                <a:latin typeface="Calibri" panose="020F0502020204030204" pitchFamily="34" charset="0"/>
                <a:cs typeface="Calibri" panose="020F0502020204030204" pitchFamily="34" charset="0"/>
              </a:rPr>
              <a:t>oc</a:t>
            </a:r>
            <a:r>
              <a:rPr lang="en-US" sz="1400" b="1" dirty="0">
                <a:latin typeface="Calibri" panose="020F0502020204030204" pitchFamily="34" charset="0"/>
                <a:cs typeface="Calibri" panose="020F0502020204030204" pitchFamily="34" charset="0"/>
              </a:rPr>
              <a:t> </a:t>
            </a:r>
            <a:r>
              <a:rPr lang="en-US" sz="1400" b="1" dirty="0" err="1">
                <a:latin typeface="Calibri" panose="020F0502020204030204" pitchFamily="34" charset="0"/>
                <a:cs typeface="Calibri" panose="020F0502020204030204" pitchFamily="34" charset="0"/>
              </a:rPr>
              <a:t>adm</a:t>
            </a:r>
            <a:r>
              <a:rPr lang="en-US" sz="1400" b="1" dirty="0">
                <a:latin typeface="Calibri" panose="020F0502020204030204" pitchFamily="34" charset="0"/>
                <a:cs typeface="Calibri" panose="020F0502020204030204" pitchFamily="34" charset="0"/>
              </a:rPr>
              <a:t> policy add-</a:t>
            </a:r>
            <a:r>
              <a:rPr lang="en-US" sz="1400" b="1" dirty="0" err="1">
                <a:latin typeface="Calibri" panose="020F0502020204030204" pitchFamily="34" charset="0"/>
                <a:cs typeface="Calibri" panose="020F0502020204030204" pitchFamily="34" charset="0"/>
              </a:rPr>
              <a:t>scc</a:t>
            </a:r>
            <a:r>
              <a:rPr lang="en-US" sz="1400" b="1" dirty="0">
                <a:latin typeface="Calibri" panose="020F0502020204030204" pitchFamily="34" charset="0"/>
                <a:cs typeface="Calibri" panose="020F0502020204030204" pitchFamily="34" charset="0"/>
              </a:rPr>
              <a:t>-to-user </a:t>
            </a:r>
            <a:r>
              <a:rPr lang="en-US" sz="1400" b="1" dirty="0" err="1">
                <a:latin typeface="Calibri" panose="020F0502020204030204" pitchFamily="34" charset="0"/>
                <a:cs typeface="Calibri" panose="020F0502020204030204" pitchFamily="34" charset="0"/>
              </a:rPr>
              <a:t>anyuid</a:t>
            </a:r>
            <a:r>
              <a:rPr lang="en-US" sz="1400" b="1" dirty="0">
                <a:latin typeface="Calibri" panose="020F0502020204030204" pitchFamily="34" charset="0"/>
                <a:cs typeface="Calibri" panose="020F0502020204030204" pitchFamily="34" charset="0"/>
              </a:rPr>
              <a:t> -z default</a:t>
            </a:r>
          </a:p>
          <a:p>
            <a:pPr marL="0" indent="0" fontAlgn="base">
              <a:buNone/>
            </a:pPr>
            <a:endParaRPr lang="pt-BR" sz="1400" b="1" dirty="0">
              <a:latin typeface="Raleway"/>
            </a:endParaRPr>
          </a:p>
          <a:p>
            <a:pPr marL="0" indent="0" fontAlgn="base">
              <a:buNone/>
            </a:pPr>
            <a:endParaRPr lang="pt-BR" sz="1400" b="1" dirty="0">
              <a:latin typeface="Raleway"/>
            </a:endParaRPr>
          </a:p>
          <a:p>
            <a:pPr marL="0" indent="0" fontAlgn="base">
              <a:buNone/>
            </a:pPr>
            <a:endParaRPr lang="en-US" sz="1400" b="1" dirty="0">
              <a:latin typeface="Raleway"/>
            </a:endParaRPr>
          </a:p>
          <a:p>
            <a:pPr marL="0" indent="0" fontAlgn="base">
              <a:buNone/>
            </a:pPr>
            <a:endParaRPr lang="en-US" sz="1400" b="1" dirty="0">
              <a:latin typeface="Raleway"/>
            </a:endParaRPr>
          </a:p>
          <a:p>
            <a:pPr marL="0" indent="0" fontAlgn="base">
              <a:buNone/>
            </a:pPr>
            <a:endParaRPr lang="en-US" sz="1400" b="1" dirty="0">
              <a:latin typeface="Raleway"/>
            </a:endParaRPr>
          </a:p>
          <a:p>
            <a:pPr marL="0" indent="0" fontAlgn="base">
              <a:buNone/>
            </a:pPr>
            <a:endParaRPr lang="en-US" sz="1400" b="1" dirty="0">
              <a:latin typeface="Raleway"/>
            </a:endParaRPr>
          </a:p>
        </p:txBody>
      </p:sp>
    </p:spTree>
    <p:extLst>
      <p:ext uri="{BB962C8B-B14F-4D97-AF65-F5344CB8AC3E}">
        <p14:creationId xmlns:p14="http://schemas.microsoft.com/office/powerpoint/2010/main" val="856874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Docker</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p:txBody>
          <a:bodyPr>
            <a:normAutofit/>
          </a:bodyPr>
          <a:lstStyle/>
          <a:p>
            <a:pPr marL="0" indent="0" fontAlgn="base">
              <a:buNone/>
            </a:pPr>
            <a:r>
              <a:rPr lang="pt-BR" sz="1400" b="1" dirty="0">
                <a:latin typeface="Calibri" panose="020F0502020204030204" pitchFamily="34" charset="0"/>
                <a:cs typeface="Calibri" panose="020F0502020204030204" pitchFamily="34" charset="0"/>
              </a:rPr>
              <a:t>O que são esses containers?</a:t>
            </a:r>
          </a:p>
          <a:p>
            <a:pPr marL="0" indent="0" fontAlgn="base">
              <a:buNone/>
            </a:pPr>
            <a:r>
              <a:rPr lang="pt-BR" sz="1400" b="1" dirty="0">
                <a:latin typeface="Calibri" panose="020F0502020204030204" pitchFamily="34" charset="0"/>
                <a:cs typeface="Calibri" panose="020F0502020204030204" pitchFamily="34" charset="0"/>
              </a:rPr>
              <a:t>Um container é um ambiente isolado. Um container contém um conjunto de processos que são executados a partir de uma imagem, imagem esta que fornece todos os arquivos necessários. Os containers compartilham o mesmo kernel e isolam os processos da aplicação do restante do sistema.</a:t>
            </a:r>
          </a:p>
          <a:p>
            <a:pPr marL="0" indent="0" fontAlgn="base">
              <a:buNone/>
            </a:pPr>
            <a:endParaRPr lang="pt-BR" sz="1400" b="1" dirty="0">
              <a:latin typeface="Calibri" panose="020F0502020204030204" pitchFamily="34" charset="0"/>
              <a:cs typeface="Calibri" panose="020F0502020204030204" pitchFamily="34" charset="0"/>
            </a:endParaRPr>
          </a:p>
          <a:p>
            <a:pPr marL="0" indent="0" algn="l" fontAlgn="base">
              <a:buNone/>
            </a:pPr>
            <a:r>
              <a:rPr lang="pt-BR" sz="1400" b="1" dirty="0">
                <a:latin typeface="Calibri" panose="020F0502020204030204" pitchFamily="34" charset="0"/>
                <a:cs typeface="Calibri" panose="020F0502020204030204" pitchFamily="34" charset="0"/>
              </a:rPr>
              <a:t>Por que utilizar o Docker?</a:t>
            </a:r>
          </a:p>
          <a:p>
            <a:pPr marL="0" indent="0" algn="l" fontAlgn="base">
              <a:buNone/>
            </a:pPr>
            <a:r>
              <a:rPr lang="pt-BR" sz="1400" b="1" dirty="0">
                <a:latin typeface="Calibri" panose="020F0502020204030204" pitchFamily="34" charset="0"/>
                <a:cs typeface="Calibri" panose="020F0502020204030204" pitchFamily="34" charset="0"/>
              </a:rPr>
              <a:t>Você já deve ter percebido algumas vantagens de sua utilização, como economia de recursos, melhor disponibilidade do sistema (pelo compartilhamento do SO e de outros componentes), possibilidades de compartilhamento, simplicidade de criação e alteração da infraestrutura, manutenção simplificada (reduzindo o esforço e o risco de problemas com as dependências do aplicativo), entre muitas outras. Sendo assim, você terá muitos motivos e oportunidades para fazer uso do Docker.</a:t>
            </a:r>
          </a:p>
          <a:p>
            <a:pPr marL="0" indent="0" fontAlgn="base">
              <a:buNone/>
            </a:pPr>
            <a:endParaRPr lang="pt-BR" dirty="0"/>
          </a:p>
          <a:p>
            <a:endParaRPr lang="pt-BR" dirty="0"/>
          </a:p>
        </p:txBody>
      </p:sp>
    </p:spTree>
    <p:extLst>
      <p:ext uri="{BB962C8B-B14F-4D97-AF65-F5344CB8AC3E}">
        <p14:creationId xmlns:p14="http://schemas.microsoft.com/office/powerpoint/2010/main" val="17314937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err="1"/>
              <a:t>OpenShift</a:t>
            </a:r>
            <a:endParaRPr lang="pt-BR" dirty="0"/>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336872"/>
            <a:ext cx="9613861" cy="3989283"/>
          </a:xfrm>
        </p:spPr>
        <p:txBody>
          <a:bodyPr>
            <a:normAutofit fontScale="92500" lnSpcReduction="10000"/>
          </a:bodyPr>
          <a:lstStyle/>
          <a:p>
            <a:pPr fontAlgn="base"/>
            <a:r>
              <a:rPr lang="pt-BR" sz="1400" b="1" dirty="0">
                <a:latin typeface="Calibri" panose="020F0502020204030204" pitchFamily="34" charset="0"/>
                <a:cs typeface="Calibri" panose="020F0502020204030204" pitchFamily="34" charset="0"/>
              </a:rPr>
              <a:t>Verificar detalhes do </a:t>
            </a:r>
            <a:r>
              <a:rPr lang="pt-BR" sz="1400" b="1" dirty="0" err="1">
                <a:latin typeface="Calibri" panose="020F0502020204030204" pitchFamily="34" charset="0"/>
                <a:cs typeface="Calibri" panose="020F0502020204030204" pitchFamily="34" charset="0"/>
              </a:rPr>
              <a:t>pod</a:t>
            </a:r>
            <a:endParaRPr lang="pt-BR" sz="1400" b="1" dirty="0">
              <a:latin typeface="Calibri" panose="020F0502020204030204" pitchFamily="34" charset="0"/>
              <a:cs typeface="Calibri" panose="020F0502020204030204" pitchFamily="34" charset="0"/>
            </a:endParaRPr>
          </a:p>
          <a:p>
            <a:pPr marL="0" indent="0" fontAlgn="base">
              <a:buNone/>
            </a:pPr>
            <a:r>
              <a:rPr lang="en-US" sz="1400" b="1" dirty="0" err="1">
                <a:latin typeface="Calibri" panose="020F0502020204030204" pitchFamily="34" charset="0"/>
                <a:cs typeface="Calibri" panose="020F0502020204030204" pitchFamily="34" charset="0"/>
              </a:rPr>
              <a:t>oc</a:t>
            </a:r>
            <a:r>
              <a:rPr lang="en-US" sz="1400" b="1" dirty="0">
                <a:latin typeface="Calibri" panose="020F0502020204030204" pitchFamily="34" charset="0"/>
                <a:cs typeface="Calibri" panose="020F0502020204030204" pitchFamily="34" charset="0"/>
              </a:rPr>
              <a:t> describe pod sanux-httpd-1-bhsrc</a:t>
            </a:r>
          </a:p>
          <a:p>
            <a:pPr marL="0" indent="0" fontAlgn="base">
              <a:buNone/>
            </a:pPr>
            <a:endParaRPr lang="en-US" sz="1400" b="1" dirty="0">
              <a:latin typeface="Calibri" panose="020F0502020204030204" pitchFamily="34" charset="0"/>
              <a:cs typeface="Calibri" panose="020F0502020204030204" pitchFamily="34" charset="0"/>
            </a:endParaRPr>
          </a:p>
          <a:p>
            <a:pPr fontAlgn="base"/>
            <a:r>
              <a:rPr lang="pt-BR" sz="1400" b="1" dirty="0">
                <a:latin typeface="Calibri" panose="020F0502020204030204" pitchFamily="34" charset="0"/>
                <a:cs typeface="Calibri" panose="020F0502020204030204" pitchFamily="34" charset="0"/>
              </a:rPr>
              <a:t>Deletar um </a:t>
            </a:r>
            <a:r>
              <a:rPr lang="pt-BR" sz="1400" b="1" dirty="0" err="1">
                <a:latin typeface="Calibri" panose="020F0502020204030204" pitchFamily="34" charset="0"/>
                <a:cs typeface="Calibri" panose="020F0502020204030204" pitchFamily="34" charset="0"/>
              </a:rPr>
              <a:t>pod</a:t>
            </a:r>
            <a:endParaRPr lang="pt-BR" sz="1400" b="1" dirty="0">
              <a:latin typeface="Calibri" panose="020F0502020204030204" pitchFamily="34" charset="0"/>
              <a:cs typeface="Calibri" panose="020F0502020204030204" pitchFamily="34" charset="0"/>
            </a:endParaRPr>
          </a:p>
          <a:p>
            <a:pPr marL="0" indent="0" fontAlgn="base">
              <a:buNone/>
            </a:pPr>
            <a:r>
              <a:rPr lang="en-US" sz="1400" b="1" dirty="0" err="1">
                <a:latin typeface="Calibri" panose="020F0502020204030204" pitchFamily="34" charset="0"/>
                <a:cs typeface="Calibri" panose="020F0502020204030204" pitchFamily="34" charset="0"/>
              </a:rPr>
              <a:t>oc</a:t>
            </a:r>
            <a:r>
              <a:rPr lang="en-US" sz="1400" b="1" dirty="0">
                <a:latin typeface="Calibri" panose="020F0502020204030204" pitchFamily="34" charset="0"/>
                <a:cs typeface="Calibri" panose="020F0502020204030204" pitchFamily="34" charset="0"/>
              </a:rPr>
              <a:t> delete pod sanux-httpd-1-bhsrc</a:t>
            </a:r>
          </a:p>
          <a:p>
            <a:pPr marL="0" indent="0" fontAlgn="base">
              <a:buNone/>
            </a:pPr>
            <a:endParaRPr lang="en-US" sz="1400" b="1" dirty="0">
              <a:latin typeface="Calibri" panose="020F0502020204030204" pitchFamily="34" charset="0"/>
              <a:cs typeface="Calibri" panose="020F0502020204030204" pitchFamily="34" charset="0"/>
            </a:endParaRPr>
          </a:p>
          <a:p>
            <a:pPr fontAlgn="base"/>
            <a:r>
              <a:rPr lang="pt-BR" sz="1400" b="1" dirty="0">
                <a:latin typeface="Calibri" panose="020F0502020204030204" pitchFamily="34" charset="0"/>
                <a:cs typeface="Calibri" panose="020F0502020204030204" pitchFamily="34" charset="0"/>
              </a:rPr>
              <a:t>Listar os </a:t>
            </a:r>
            <a:r>
              <a:rPr lang="pt-BR" sz="1400" b="1" dirty="0" err="1">
                <a:latin typeface="Calibri" panose="020F0502020204030204" pitchFamily="34" charset="0"/>
                <a:cs typeface="Calibri" panose="020F0502020204030204" pitchFamily="34" charset="0"/>
              </a:rPr>
              <a:t>pods</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disponiveis</a:t>
            </a:r>
            <a:endParaRPr lang="pt-BR" sz="1400" b="1" dirty="0">
              <a:latin typeface="Calibri" panose="020F0502020204030204" pitchFamily="34" charset="0"/>
              <a:cs typeface="Calibri" panose="020F0502020204030204" pitchFamily="34" charset="0"/>
            </a:endParaRPr>
          </a:p>
          <a:p>
            <a:pPr marL="0" indent="0" fontAlgn="base">
              <a:buNone/>
            </a:pPr>
            <a:r>
              <a:rPr lang="pt-BR" sz="1400" b="1" dirty="0" err="1">
                <a:latin typeface="Calibri" panose="020F0502020204030204" pitchFamily="34" charset="0"/>
                <a:cs typeface="Calibri" panose="020F0502020204030204" pitchFamily="34" charset="0"/>
              </a:rPr>
              <a:t>oc</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get</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pods</a:t>
            </a:r>
            <a:r>
              <a:rPr lang="pt-BR" sz="1400" b="1" dirty="0">
                <a:latin typeface="Calibri" panose="020F0502020204030204" pitchFamily="34" charset="0"/>
                <a:cs typeface="Calibri" panose="020F0502020204030204" pitchFamily="34" charset="0"/>
              </a:rPr>
              <a:t> ou </a:t>
            </a:r>
            <a:r>
              <a:rPr lang="pt-BR" sz="1400" b="1" dirty="0" err="1">
                <a:latin typeface="Calibri" panose="020F0502020204030204" pitchFamily="34" charset="0"/>
                <a:cs typeface="Calibri" panose="020F0502020204030204" pitchFamily="34" charset="0"/>
              </a:rPr>
              <a:t>oc</a:t>
            </a:r>
            <a:r>
              <a:rPr lang="en-US" sz="1400" b="1" dirty="0">
                <a:latin typeface="Calibri" panose="020F0502020204030204" pitchFamily="34" charset="0"/>
                <a:cs typeface="Calibri" panose="020F0502020204030204" pitchFamily="34" charset="0"/>
              </a:rPr>
              <a:t> get pods -o wide</a:t>
            </a:r>
            <a:endParaRPr lang="pt-BR" sz="1400" b="1" dirty="0">
              <a:latin typeface="Calibri" panose="020F0502020204030204" pitchFamily="34" charset="0"/>
              <a:cs typeface="Calibri" panose="020F0502020204030204" pitchFamily="34" charset="0"/>
            </a:endParaRPr>
          </a:p>
          <a:p>
            <a:pPr marL="0" indent="0" fontAlgn="base">
              <a:buNone/>
            </a:pPr>
            <a:endParaRPr lang="pt-BR" sz="1400" b="1" dirty="0">
              <a:latin typeface="Calibri" panose="020F0502020204030204" pitchFamily="34" charset="0"/>
              <a:cs typeface="Calibri" panose="020F0502020204030204" pitchFamily="34" charset="0"/>
            </a:endParaRPr>
          </a:p>
          <a:p>
            <a:pPr fontAlgn="base"/>
            <a:r>
              <a:rPr lang="pt-BR" sz="1400" b="1" dirty="0">
                <a:latin typeface="Calibri" panose="020F0502020204030204" pitchFamily="34" charset="0"/>
                <a:cs typeface="Calibri" panose="020F0502020204030204" pitchFamily="34" charset="0"/>
              </a:rPr>
              <a:t>Liberar um </a:t>
            </a:r>
            <a:r>
              <a:rPr lang="pt-BR" sz="1400" b="1" dirty="0" err="1">
                <a:latin typeface="Calibri" panose="020F0502020204030204" pitchFamily="34" charset="0"/>
                <a:cs typeface="Calibri" panose="020F0502020204030204" pitchFamily="34" charset="0"/>
              </a:rPr>
              <a:t>pod</a:t>
            </a:r>
            <a:r>
              <a:rPr lang="pt-BR" sz="1400" b="1" dirty="0">
                <a:latin typeface="Calibri" panose="020F0502020204030204" pitchFamily="34" charset="0"/>
                <a:cs typeface="Calibri" panose="020F0502020204030204" pitchFamily="34" charset="0"/>
              </a:rPr>
              <a:t> para acesso externo</a:t>
            </a:r>
          </a:p>
          <a:p>
            <a:pPr marL="0" indent="0" fontAlgn="base">
              <a:buNone/>
            </a:pPr>
            <a:r>
              <a:rPr lang="pt-BR" sz="1400" b="1" dirty="0" err="1">
                <a:latin typeface="Calibri" panose="020F0502020204030204" pitchFamily="34" charset="0"/>
                <a:cs typeface="Calibri" panose="020F0502020204030204" pitchFamily="34" charset="0"/>
              </a:rPr>
              <a:t>oc</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expose</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svc</a:t>
            </a:r>
            <a:r>
              <a:rPr lang="pt-BR" sz="1400" b="1" dirty="0">
                <a:latin typeface="Calibri" panose="020F0502020204030204" pitchFamily="34" charset="0"/>
                <a:cs typeface="Calibri" panose="020F0502020204030204" pitchFamily="34" charset="0"/>
              </a:rPr>
              <a:t>/</a:t>
            </a:r>
            <a:r>
              <a:rPr lang="pt-BR" sz="1400" b="1" dirty="0" err="1">
                <a:latin typeface="Calibri" panose="020F0502020204030204" pitchFamily="34" charset="0"/>
                <a:cs typeface="Calibri" panose="020F0502020204030204" pitchFamily="34" charset="0"/>
              </a:rPr>
              <a:t>sanux-httpd</a:t>
            </a:r>
            <a:endParaRPr lang="pt-BR" sz="1400" b="1" dirty="0">
              <a:latin typeface="Calibri" panose="020F0502020204030204" pitchFamily="34" charset="0"/>
              <a:cs typeface="Calibri" panose="020F0502020204030204" pitchFamily="34" charset="0"/>
            </a:endParaRPr>
          </a:p>
          <a:p>
            <a:pPr marL="0" indent="0" fontAlgn="base">
              <a:buNone/>
            </a:pPr>
            <a:endParaRPr lang="pt-BR" sz="1400" b="1" dirty="0">
              <a:latin typeface="Calibri" panose="020F0502020204030204" pitchFamily="34" charset="0"/>
              <a:cs typeface="Calibri" panose="020F0502020204030204" pitchFamily="34" charset="0"/>
            </a:endParaRPr>
          </a:p>
          <a:p>
            <a:pPr fontAlgn="base"/>
            <a:r>
              <a:rPr lang="pt-BR" sz="1400" b="1" dirty="0">
                <a:latin typeface="Calibri" panose="020F0502020204030204" pitchFamily="34" charset="0"/>
                <a:cs typeface="Calibri" panose="020F0502020204030204" pitchFamily="34" charset="0"/>
              </a:rPr>
              <a:t>Deletar um projeto</a:t>
            </a:r>
          </a:p>
          <a:p>
            <a:pPr marL="0" indent="0" fontAlgn="base">
              <a:buNone/>
            </a:pPr>
            <a:r>
              <a:rPr lang="pt-BR" sz="1400" b="1" dirty="0" err="1">
                <a:latin typeface="Calibri" panose="020F0502020204030204" pitchFamily="34" charset="0"/>
                <a:cs typeface="Calibri" panose="020F0502020204030204" pitchFamily="34" charset="0"/>
              </a:rPr>
              <a:t>oc</a:t>
            </a:r>
            <a:r>
              <a:rPr lang="pt-BR" sz="1400" b="1" dirty="0">
                <a:latin typeface="Calibri" panose="020F0502020204030204" pitchFamily="34" charset="0"/>
                <a:cs typeface="Calibri" panose="020F0502020204030204" pitchFamily="34" charset="0"/>
              </a:rPr>
              <a:t> delete </a:t>
            </a:r>
            <a:r>
              <a:rPr lang="pt-BR" sz="1400" b="1" dirty="0" err="1">
                <a:latin typeface="Calibri" panose="020F0502020204030204" pitchFamily="34" charset="0"/>
                <a:cs typeface="Calibri" panose="020F0502020204030204" pitchFamily="34" charset="0"/>
              </a:rPr>
              <a:t>project</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testela</a:t>
            </a:r>
            <a:r>
              <a:rPr lang="pt-BR" sz="1400" b="1" dirty="0" err="1">
                <a:latin typeface="Raleway"/>
              </a:rPr>
              <a:t>b</a:t>
            </a:r>
            <a:endParaRPr lang="pt-BR" sz="1400" b="1" dirty="0">
              <a:latin typeface="Raleway"/>
            </a:endParaRPr>
          </a:p>
          <a:p>
            <a:pPr marL="0" indent="0" fontAlgn="base">
              <a:buNone/>
            </a:pPr>
            <a:endParaRPr lang="pt-BR" sz="1400" b="1" dirty="0">
              <a:latin typeface="Raleway"/>
            </a:endParaRPr>
          </a:p>
          <a:p>
            <a:pPr marL="0" indent="0" fontAlgn="base">
              <a:buNone/>
            </a:pPr>
            <a:endParaRPr lang="en-US" sz="1400" b="1" dirty="0">
              <a:latin typeface="Raleway"/>
            </a:endParaRPr>
          </a:p>
          <a:p>
            <a:pPr marL="0" indent="0" fontAlgn="base">
              <a:buNone/>
            </a:pPr>
            <a:endParaRPr lang="en-US" sz="1400" b="1" dirty="0">
              <a:latin typeface="Raleway"/>
            </a:endParaRPr>
          </a:p>
          <a:p>
            <a:pPr marL="0" indent="0" fontAlgn="base">
              <a:buNone/>
            </a:pPr>
            <a:endParaRPr lang="en-US" sz="1400" b="1" dirty="0">
              <a:latin typeface="Raleway"/>
            </a:endParaRPr>
          </a:p>
          <a:p>
            <a:pPr marL="0" indent="0" fontAlgn="base">
              <a:buNone/>
            </a:pPr>
            <a:endParaRPr lang="en-US" sz="1400" b="1" dirty="0">
              <a:latin typeface="Raleway"/>
            </a:endParaRPr>
          </a:p>
        </p:txBody>
      </p:sp>
    </p:spTree>
    <p:extLst>
      <p:ext uri="{BB962C8B-B14F-4D97-AF65-F5344CB8AC3E}">
        <p14:creationId xmlns:p14="http://schemas.microsoft.com/office/powerpoint/2010/main" val="32632515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err="1"/>
              <a:t>OpenShift</a:t>
            </a:r>
            <a:endParaRPr lang="pt-BR" dirty="0"/>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336872"/>
            <a:ext cx="9613861" cy="3989283"/>
          </a:xfrm>
        </p:spPr>
        <p:txBody>
          <a:bodyPr>
            <a:normAutofit/>
          </a:bodyPr>
          <a:lstStyle/>
          <a:p>
            <a:pPr fontAlgn="base"/>
            <a:r>
              <a:rPr lang="pt-BR" sz="1400" b="1" dirty="0">
                <a:latin typeface="Calibri" panose="020F0502020204030204" pitchFamily="34" charset="0"/>
                <a:cs typeface="Calibri" panose="020F0502020204030204" pitchFamily="34" charset="0"/>
              </a:rPr>
              <a:t>Console</a:t>
            </a:r>
          </a:p>
          <a:p>
            <a:pPr marL="0" indent="0" fontAlgn="base">
              <a:buNone/>
            </a:pPr>
            <a:endParaRPr lang="pt-BR" sz="1400" b="1" dirty="0">
              <a:latin typeface="Calibri" panose="020F0502020204030204" pitchFamily="34" charset="0"/>
              <a:cs typeface="Calibri" panose="020F0502020204030204" pitchFamily="34" charset="0"/>
            </a:endParaRPr>
          </a:p>
          <a:p>
            <a:pPr marL="0" indent="0" fontAlgn="base">
              <a:buNone/>
            </a:pPr>
            <a:r>
              <a:rPr lang="pt-BR" sz="1400" b="1" dirty="0">
                <a:latin typeface="Calibri" panose="020F0502020204030204" pitchFamily="34" charset="0"/>
                <a:cs typeface="Calibri" panose="020F0502020204030204" pitchFamily="34" charset="0"/>
              </a:rPr>
              <a:t>Acessar </a:t>
            </a:r>
            <a:r>
              <a:rPr lang="pt-BR" sz="1400" b="1" dirty="0">
                <a:latin typeface="Calibri" panose="020F0502020204030204" pitchFamily="34" charset="0"/>
                <a:cs typeface="Calibri" panose="020F0502020204030204" pitchFamily="34" charset="0"/>
                <a:hlinkClick r:id="rId3"/>
              </a:rPr>
              <a:t>https://sanux-10.lab.com:8443/</a:t>
            </a:r>
            <a:r>
              <a:rPr lang="pt-BR" sz="1400" b="1" dirty="0">
                <a:latin typeface="Calibri" panose="020F0502020204030204" pitchFamily="34" charset="0"/>
                <a:cs typeface="Calibri" panose="020F0502020204030204" pitchFamily="34" charset="0"/>
              </a:rPr>
              <a:t> ou </a:t>
            </a:r>
            <a:r>
              <a:rPr lang="pt-BR" sz="1400" b="1" dirty="0">
                <a:latin typeface="Calibri" panose="020F0502020204030204" pitchFamily="34" charset="0"/>
                <a:cs typeface="Calibri" panose="020F0502020204030204" pitchFamily="34" charset="0"/>
                <a:hlinkClick r:id="rId4"/>
              </a:rPr>
              <a:t>https://172.27.11.10:8443/</a:t>
            </a:r>
            <a:endParaRPr lang="pt-BR" sz="1400" b="1" dirty="0">
              <a:latin typeface="Calibri" panose="020F0502020204030204" pitchFamily="34" charset="0"/>
              <a:cs typeface="Calibri" panose="020F0502020204030204" pitchFamily="34" charset="0"/>
            </a:endParaRPr>
          </a:p>
          <a:p>
            <a:pPr marL="0" indent="0" fontAlgn="base">
              <a:buNone/>
            </a:pPr>
            <a:r>
              <a:rPr lang="pt-BR" sz="1400" b="1" dirty="0">
                <a:latin typeface="Calibri" panose="020F0502020204030204" pitchFamily="34" charset="0"/>
                <a:cs typeface="Calibri" panose="020F0502020204030204" pitchFamily="34" charset="0"/>
              </a:rPr>
              <a:t>developer</a:t>
            </a:r>
          </a:p>
          <a:p>
            <a:pPr marL="0" indent="0" fontAlgn="base">
              <a:buNone/>
            </a:pPr>
            <a:r>
              <a:rPr lang="pt-BR" sz="1400" b="1" dirty="0">
                <a:latin typeface="Calibri" panose="020F0502020204030204" pitchFamily="34" charset="0"/>
                <a:cs typeface="Calibri" panose="020F0502020204030204" pitchFamily="34" charset="0"/>
              </a:rPr>
              <a:t>developer </a:t>
            </a:r>
            <a:endParaRPr lang="en-US" sz="1400" b="1" dirty="0">
              <a:latin typeface="Calibri" panose="020F0502020204030204" pitchFamily="34" charset="0"/>
              <a:cs typeface="Calibri" panose="020F0502020204030204" pitchFamily="34" charset="0"/>
            </a:endParaRPr>
          </a:p>
          <a:p>
            <a:pPr marL="0" indent="0" fontAlgn="base">
              <a:buNone/>
            </a:pPr>
            <a:endParaRPr lang="en-US" sz="1400" b="1" dirty="0">
              <a:latin typeface="Raleway"/>
            </a:endParaRPr>
          </a:p>
          <a:p>
            <a:pPr marL="0" indent="0" fontAlgn="base">
              <a:buNone/>
            </a:pPr>
            <a:endParaRPr lang="en-US" sz="1400" b="1" dirty="0">
              <a:latin typeface="Raleway"/>
            </a:endParaRPr>
          </a:p>
          <a:p>
            <a:pPr marL="0" indent="0" fontAlgn="base">
              <a:buNone/>
            </a:pPr>
            <a:endParaRPr lang="en-US" sz="1400" b="1" dirty="0">
              <a:latin typeface="Raleway"/>
            </a:endParaRPr>
          </a:p>
          <a:p>
            <a:pPr marL="0" indent="0" fontAlgn="base">
              <a:buNone/>
            </a:pPr>
            <a:endParaRPr lang="en-US" sz="1400" b="1" dirty="0">
              <a:latin typeface="Raleway"/>
            </a:endParaRPr>
          </a:p>
        </p:txBody>
      </p:sp>
      <p:pic>
        <p:nvPicPr>
          <p:cNvPr id="5" name="Imagem 4" descr="Tela de computador&#10;&#10;Descrição gerada automaticamente">
            <a:extLst>
              <a:ext uri="{FF2B5EF4-FFF2-40B4-BE49-F238E27FC236}">
                <a16:creationId xmlns:a16="http://schemas.microsoft.com/office/drawing/2014/main" id="{AE6CC068-EADB-4A50-83BB-935BE10D2DC2}"/>
              </a:ext>
            </a:extLst>
          </p:cNvPr>
          <p:cNvPicPr>
            <a:picLocks noChangeAspect="1"/>
          </p:cNvPicPr>
          <p:nvPr/>
        </p:nvPicPr>
        <p:blipFill>
          <a:blip r:embed="rId5"/>
          <a:stretch>
            <a:fillRect/>
          </a:stretch>
        </p:blipFill>
        <p:spPr>
          <a:xfrm>
            <a:off x="3236751" y="4207317"/>
            <a:ext cx="3964149" cy="2229834"/>
          </a:xfrm>
          <a:prstGeom prst="rect">
            <a:avLst/>
          </a:prstGeom>
        </p:spPr>
      </p:pic>
    </p:spTree>
    <p:extLst>
      <p:ext uri="{BB962C8B-B14F-4D97-AF65-F5344CB8AC3E}">
        <p14:creationId xmlns:p14="http://schemas.microsoft.com/office/powerpoint/2010/main" val="10157813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err="1"/>
              <a:t>OpenShift</a:t>
            </a:r>
            <a:endParaRPr lang="pt-BR" dirty="0"/>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336872"/>
            <a:ext cx="9613861" cy="3989283"/>
          </a:xfrm>
        </p:spPr>
        <p:txBody>
          <a:bodyPr>
            <a:normAutofit/>
          </a:bodyPr>
          <a:lstStyle/>
          <a:p>
            <a:pPr fontAlgn="base"/>
            <a:r>
              <a:rPr lang="pt-BR" sz="1400" b="1" dirty="0">
                <a:latin typeface="Calibri" panose="020F0502020204030204" pitchFamily="34" charset="0"/>
                <a:cs typeface="Calibri" panose="020F0502020204030204" pitchFamily="34" charset="0"/>
              </a:rPr>
              <a:t>Realizar o login com o usuário developer</a:t>
            </a:r>
          </a:p>
          <a:p>
            <a:pPr marL="0" indent="0" fontAlgn="base">
              <a:buNone/>
            </a:pPr>
            <a:r>
              <a:rPr lang="en-US" sz="1400" b="1" dirty="0" err="1">
                <a:latin typeface="Calibri" panose="020F0502020204030204" pitchFamily="34" charset="0"/>
                <a:cs typeface="Calibri" panose="020F0502020204030204" pitchFamily="34" charset="0"/>
              </a:rPr>
              <a:t>oc</a:t>
            </a:r>
            <a:r>
              <a:rPr lang="en-US" sz="1400" b="1" dirty="0">
                <a:latin typeface="Calibri" panose="020F0502020204030204" pitchFamily="34" charset="0"/>
                <a:cs typeface="Calibri" panose="020F0502020204030204" pitchFamily="34" charset="0"/>
              </a:rPr>
              <a:t> login https://sanux-10.lab.com:8443 -u developer -p developer</a:t>
            </a:r>
          </a:p>
          <a:p>
            <a:pPr marL="0" indent="0" fontAlgn="base">
              <a:buNone/>
            </a:pPr>
            <a:endParaRPr lang="en-US" sz="1400" b="1" dirty="0">
              <a:latin typeface="Calibri" panose="020F0502020204030204" pitchFamily="34" charset="0"/>
              <a:cs typeface="Calibri" panose="020F0502020204030204" pitchFamily="34" charset="0"/>
            </a:endParaRPr>
          </a:p>
          <a:p>
            <a:pPr fontAlgn="base"/>
            <a:r>
              <a:rPr lang="pt-BR" sz="1400" b="1" dirty="0">
                <a:latin typeface="Calibri" panose="020F0502020204030204" pitchFamily="34" charset="0"/>
                <a:cs typeface="Calibri" panose="020F0502020204030204" pitchFamily="34" charset="0"/>
              </a:rPr>
              <a:t>Verificar o projeto </a:t>
            </a:r>
          </a:p>
          <a:p>
            <a:pPr marL="0" indent="0" fontAlgn="base">
              <a:buNone/>
            </a:pPr>
            <a:r>
              <a:rPr lang="en-US" sz="1400" b="1" dirty="0" err="1">
                <a:latin typeface="Calibri" panose="020F0502020204030204" pitchFamily="34" charset="0"/>
                <a:cs typeface="Calibri" panose="020F0502020204030204" pitchFamily="34" charset="0"/>
              </a:rPr>
              <a:t>oc</a:t>
            </a:r>
            <a:r>
              <a:rPr lang="en-US" sz="1400" b="1" dirty="0">
                <a:latin typeface="Calibri" panose="020F0502020204030204" pitchFamily="34" charset="0"/>
                <a:cs typeface="Calibri" panose="020F0502020204030204" pitchFamily="34" charset="0"/>
              </a:rPr>
              <a:t> get project</a:t>
            </a:r>
          </a:p>
          <a:p>
            <a:pPr marL="0" indent="0" fontAlgn="base">
              <a:buNone/>
            </a:pPr>
            <a:endParaRPr lang="en-US" sz="1400" b="1" dirty="0">
              <a:latin typeface="Calibri" panose="020F0502020204030204" pitchFamily="34" charset="0"/>
              <a:cs typeface="Calibri" panose="020F0502020204030204" pitchFamily="34" charset="0"/>
            </a:endParaRPr>
          </a:p>
          <a:p>
            <a:pPr fontAlgn="base"/>
            <a:r>
              <a:rPr lang="en-US" sz="1400" b="1" dirty="0">
                <a:latin typeface="Calibri" panose="020F0502020204030204" pitchFamily="34" charset="0"/>
                <a:cs typeface="Calibri" panose="020F0502020204030204" pitchFamily="34" charset="0"/>
              </a:rPr>
              <a:t>Para </a:t>
            </a:r>
            <a:r>
              <a:rPr lang="en-US" sz="1400" b="1" dirty="0" err="1">
                <a:latin typeface="Calibri" panose="020F0502020204030204" pitchFamily="34" charset="0"/>
                <a:cs typeface="Calibri" panose="020F0502020204030204" pitchFamily="34" charset="0"/>
              </a:rPr>
              <a:t>acessar</a:t>
            </a:r>
            <a:r>
              <a:rPr lang="en-US" sz="1400" b="1" dirty="0">
                <a:latin typeface="Calibri" panose="020F0502020204030204" pitchFamily="34" charset="0"/>
                <a:cs typeface="Calibri" panose="020F0502020204030204" pitchFamily="34" charset="0"/>
              </a:rPr>
              <a:t> outro </a:t>
            </a:r>
            <a:r>
              <a:rPr lang="en-US" sz="1400" b="1" dirty="0" err="1">
                <a:latin typeface="Calibri" panose="020F0502020204030204" pitchFamily="34" charset="0"/>
                <a:cs typeface="Calibri" panose="020F0502020204030204" pitchFamily="34" charset="0"/>
              </a:rPr>
              <a:t>projeto</a:t>
            </a:r>
            <a:endParaRPr lang="en-US" sz="1400" b="1" dirty="0">
              <a:latin typeface="Calibri" panose="020F0502020204030204" pitchFamily="34" charset="0"/>
              <a:cs typeface="Calibri" panose="020F0502020204030204" pitchFamily="34" charset="0"/>
            </a:endParaRPr>
          </a:p>
          <a:p>
            <a:pPr marL="0" indent="0" fontAlgn="base">
              <a:buNone/>
            </a:pPr>
            <a:r>
              <a:rPr lang="en-US" sz="1400" b="1" dirty="0" err="1">
                <a:latin typeface="Calibri" panose="020F0502020204030204" pitchFamily="34" charset="0"/>
                <a:cs typeface="Calibri" panose="020F0502020204030204" pitchFamily="34" charset="0"/>
              </a:rPr>
              <a:t>oc</a:t>
            </a:r>
            <a:r>
              <a:rPr lang="en-US" sz="1400" b="1" dirty="0">
                <a:latin typeface="Calibri" panose="020F0502020204030204" pitchFamily="34" charset="0"/>
                <a:cs typeface="Calibri" panose="020F0502020204030204" pitchFamily="34" charset="0"/>
              </a:rPr>
              <a:t> project </a:t>
            </a:r>
            <a:r>
              <a:rPr lang="en-US" sz="1400" b="1" dirty="0" err="1">
                <a:latin typeface="Calibri" panose="020F0502020204030204" pitchFamily="34" charset="0"/>
                <a:cs typeface="Calibri" panose="020F0502020204030204" pitchFamily="34" charset="0"/>
              </a:rPr>
              <a:t>onfire</a:t>
            </a:r>
            <a:endParaRPr lang="en-US" sz="1400" b="1" dirty="0">
              <a:latin typeface="Calibri" panose="020F0502020204030204" pitchFamily="34" charset="0"/>
              <a:cs typeface="Calibri" panose="020F0502020204030204" pitchFamily="34" charset="0"/>
            </a:endParaRPr>
          </a:p>
          <a:p>
            <a:pPr marL="0" indent="0" fontAlgn="base">
              <a:buNone/>
            </a:pPr>
            <a:endParaRPr lang="en-US" sz="1400" b="1" dirty="0">
              <a:latin typeface="Calibri" panose="020F0502020204030204" pitchFamily="34" charset="0"/>
              <a:cs typeface="Calibri" panose="020F0502020204030204" pitchFamily="34" charset="0"/>
            </a:endParaRPr>
          </a:p>
          <a:p>
            <a:pPr fontAlgn="base"/>
            <a:r>
              <a:rPr lang="en-US" sz="1400" b="1" dirty="0" err="1">
                <a:latin typeface="Calibri" panose="020F0502020204030204" pitchFamily="34" charset="0"/>
                <a:cs typeface="Calibri" panose="020F0502020204030204" pitchFamily="34" charset="0"/>
              </a:rPr>
              <a:t>Liberar</a:t>
            </a:r>
            <a:r>
              <a:rPr lang="en-US" sz="1400" b="1" dirty="0">
                <a:latin typeface="Calibri" panose="020F0502020204030204" pitchFamily="34" charset="0"/>
                <a:cs typeface="Calibri" panose="020F0502020204030204" pitchFamily="34" charset="0"/>
              </a:rPr>
              <a:t> as </a:t>
            </a:r>
            <a:r>
              <a:rPr lang="en-US" sz="1400" b="1" dirty="0" err="1">
                <a:latin typeface="Calibri" panose="020F0502020204030204" pitchFamily="34" charset="0"/>
                <a:cs typeface="Calibri" panose="020F0502020204030204" pitchFamily="34" charset="0"/>
              </a:rPr>
              <a:t>politicas</a:t>
            </a:r>
            <a:r>
              <a:rPr lang="en-US" sz="1400" b="1" dirty="0">
                <a:latin typeface="Calibri" panose="020F0502020204030204" pitchFamily="34" charset="0"/>
                <a:cs typeface="Calibri" panose="020F0502020204030204" pitchFamily="34" charset="0"/>
              </a:rPr>
              <a:t> de </a:t>
            </a:r>
            <a:r>
              <a:rPr lang="en-US" sz="1400" b="1" dirty="0" err="1">
                <a:latin typeface="Calibri" panose="020F0502020204030204" pitchFamily="34" charset="0"/>
                <a:cs typeface="Calibri" panose="020F0502020204030204" pitchFamily="34" charset="0"/>
              </a:rPr>
              <a:t>execução</a:t>
            </a:r>
            <a:r>
              <a:rPr lang="en-US" sz="1400" b="1" dirty="0">
                <a:latin typeface="Calibri" panose="020F0502020204030204" pitchFamily="34" charset="0"/>
                <a:cs typeface="Calibri" panose="020F0502020204030204" pitchFamily="34" charset="0"/>
              </a:rPr>
              <a:t> com o </a:t>
            </a:r>
            <a:r>
              <a:rPr lang="en-US" sz="1400" b="1" dirty="0" err="1">
                <a:latin typeface="Calibri" panose="020F0502020204030204" pitchFamily="34" charset="0"/>
                <a:cs typeface="Calibri" panose="020F0502020204030204" pitchFamily="34" charset="0"/>
              </a:rPr>
              <a:t>usuário</a:t>
            </a:r>
            <a:r>
              <a:rPr lang="en-US" sz="1400" b="1" dirty="0">
                <a:latin typeface="Calibri" panose="020F0502020204030204" pitchFamily="34" charset="0"/>
                <a:cs typeface="Calibri" panose="020F0502020204030204" pitchFamily="34" charset="0"/>
              </a:rPr>
              <a:t> system</a:t>
            </a:r>
          </a:p>
          <a:p>
            <a:pPr marL="0" indent="0" fontAlgn="base">
              <a:buNone/>
            </a:pPr>
            <a:r>
              <a:rPr lang="en-US" sz="1400" b="1" dirty="0" err="1">
                <a:latin typeface="Calibri" panose="020F0502020204030204" pitchFamily="34" charset="0"/>
                <a:cs typeface="Calibri" panose="020F0502020204030204" pitchFamily="34" charset="0"/>
              </a:rPr>
              <a:t>oc</a:t>
            </a:r>
            <a:r>
              <a:rPr lang="en-US" sz="1400" b="1" dirty="0">
                <a:latin typeface="Calibri" panose="020F0502020204030204" pitchFamily="34" charset="0"/>
                <a:cs typeface="Calibri" panose="020F0502020204030204" pitchFamily="34" charset="0"/>
              </a:rPr>
              <a:t> project </a:t>
            </a:r>
            <a:r>
              <a:rPr lang="en-US" sz="1400" b="1" dirty="0" err="1">
                <a:latin typeface="Calibri" panose="020F0502020204030204" pitchFamily="34" charset="0"/>
                <a:cs typeface="Calibri" panose="020F0502020204030204" pitchFamily="34" charset="0"/>
              </a:rPr>
              <a:t>paitanon</a:t>
            </a:r>
            <a:endParaRPr lang="en-US" sz="1400" b="1" dirty="0">
              <a:latin typeface="Calibri" panose="020F0502020204030204" pitchFamily="34" charset="0"/>
              <a:cs typeface="Calibri" panose="020F0502020204030204" pitchFamily="34" charset="0"/>
            </a:endParaRPr>
          </a:p>
          <a:p>
            <a:pPr marL="0" indent="0" fontAlgn="base">
              <a:buNone/>
            </a:pPr>
            <a:r>
              <a:rPr lang="en-US" sz="1400" b="1" dirty="0" err="1">
                <a:latin typeface="Calibri" panose="020F0502020204030204" pitchFamily="34" charset="0"/>
                <a:cs typeface="Calibri" panose="020F0502020204030204" pitchFamily="34" charset="0"/>
              </a:rPr>
              <a:t>oc</a:t>
            </a:r>
            <a:r>
              <a:rPr lang="en-US" sz="1400" b="1" dirty="0">
                <a:latin typeface="Calibri" panose="020F0502020204030204" pitchFamily="34" charset="0"/>
                <a:cs typeface="Calibri" panose="020F0502020204030204" pitchFamily="34" charset="0"/>
              </a:rPr>
              <a:t> </a:t>
            </a:r>
            <a:r>
              <a:rPr lang="en-US" sz="1400" b="1" dirty="0" err="1">
                <a:latin typeface="Calibri" panose="020F0502020204030204" pitchFamily="34" charset="0"/>
                <a:cs typeface="Calibri" panose="020F0502020204030204" pitchFamily="34" charset="0"/>
              </a:rPr>
              <a:t>adm</a:t>
            </a:r>
            <a:r>
              <a:rPr lang="en-US" sz="1400" b="1" dirty="0">
                <a:latin typeface="Calibri" panose="020F0502020204030204" pitchFamily="34" charset="0"/>
                <a:cs typeface="Calibri" panose="020F0502020204030204" pitchFamily="34" charset="0"/>
              </a:rPr>
              <a:t> policy add-</a:t>
            </a:r>
            <a:r>
              <a:rPr lang="en-US" sz="1400" b="1" dirty="0" err="1">
                <a:latin typeface="Calibri" panose="020F0502020204030204" pitchFamily="34" charset="0"/>
                <a:cs typeface="Calibri" panose="020F0502020204030204" pitchFamily="34" charset="0"/>
              </a:rPr>
              <a:t>scc</a:t>
            </a:r>
            <a:r>
              <a:rPr lang="en-US" sz="1400" b="1" dirty="0">
                <a:latin typeface="Calibri" panose="020F0502020204030204" pitchFamily="34" charset="0"/>
                <a:cs typeface="Calibri" panose="020F0502020204030204" pitchFamily="34" charset="0"/>
              </a:rPr>
              <a:t>-to-user </a:t>
            </a:r>
            <a:r>
              <a:rPr lang="en-US" sz="1400" b="1" dirty="0" err="1">
                <a:latin typeface="Calibri" panose="020F0502020204030204" pitchFamily="34" charset="0"/>
                <a:cs typeface="Calibri" panose="020F0502020204030204" pitchFamily="34" charset="0"/>
              </a:rPr>
              <a:t>anyuid</a:t>
            </a:r>
            <a:r>
              <a:rPr lang="en-US" sz="1400" b="1" dirty="0">
                <a:latin typeface="Calibri" panose="020F0502020204030204" pitchFamily="34" charset="0"/>
                <a:cs typeface="Calibri" panose="020F0502020204030204" pitchFamily="34" charset="0"/>
              </a:rPr>
              <a:t> -z default</a:t>
            </a:r>
          </a:p>
          <a:p>
            <a:pPr marL="0" indent="0" fontAlgn="base">
              <a:buNone/>
            </a:pPr>
            <a:endParaRPr lang="en-US" sz="1400" b="1" dirty="0">
              <a:latin typeface="Raleway"/>
            </a:endParaRPr>
          </a:p>
          <a:p>
            <a:pPr marL="0" indent="0" fontAlgn="base">
              <a:buNone/>
            </a:pPr>
            <a:endParaRPr lang="en-US" sz="1400" b="1" dirty="0">
              <a:latin typeface="Raleway"/>
            </a:endParaRPr>
          </a:p>
        </p:txBody>
      </p:sp>
    </p:spTree>
    <p:extLst>
      <p:ext uri="{BB962C8B-B14F-4D97-AF65-F5344CB8AC3E}">
        <p14:creationId xmlns:p14="http://schemas.microsoft.com/office/powerpoint/2010/main" val="34678798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err="1"/>
              <a:t>OpenShift</a:t>
            </a:r>
            <a:endParaRPr lang="pt-BR" dirty="0"/>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336872"/>
            <a:ext cx="9613861" cy="3989283"/>
          </a:xfrm>
        </p:spPr>
        <p:txBody>
          <a:bodyPr>
            <a:normAutofit fontScale="70000" lnSpcReduction="20000"/>
          </a:bodyPr>
          <a:lstStyle/>
          <a:p>
            <a:pPr fontAlgn="base"/>
            <a:r>
              <a:rPr lang="en-US" sz="1400" b="1" dirty="0" err="1">
                <a:latin typeface="Calibri" panose="020F0502020204030204" pitchFamily="34" charset="0"/>
                <a:cs typeface="Calibri" panose="020F0502020204030204" pitchFamily="34" charset="0"/>
              </a:rPr>
              <a:t>Realizar</a:t>
            </a:r>
            <a:r>
              <a:rPr lang="en-US" sz="1400" b="1" dirty="0">
                <a:latin typeface="Calibri" panose="020F0502020204030204" pitchFamily="34" charset="0"/>
                <a:cs typeface="Calibri" panose="020F0502020204030204" pitchFamily="34" charset="0"/>
              </a:rPr>
              <a:t> a </a:t>
            </a:r>
            <a:r>
              <a:rPr lang="en-US" sz="1400" b="1" dirty="0" err="1">
                <a:latin typeface="Calibri" panose="020F0502020204030204" pitchFamily="34" charset="0"/>
                <a:cs typeface="Calibri" panose="020F0502020204030204" pitchFamily="34" charset="0"/>
              </a:rPr>
              <a:t>criação</a:t>
            </a:r>
            <a:r>
              <a:rPr lang="en-US" sz="1400" b="1" dirty="0">
                <a:latin typeface="Calibri" panose="020F0502020204030204" pitchFamily="34" charset="0"/>
                <a:cs typeface="Calibri" panose="020F0502020204030204" pitchFamily="34" charset="0"/>
              </a:rPr>
              <a:t> do deployment, </a:t>
            </a:r>
            <a:r>
              <a:rPr lang="en-US" sz="1400" b="1" dirty="0" err="1">
                <a:latin typeface="Calibri" panose="020F0502020204030204" pitchFamily="34" charset="0"/>
                <a:cs typeface="Calibri" panose="020F0502020204030204" pitchFamily="34" charset="0"/>
              </a:rPr>
              <a:t>serviço</a:t>
            </a:r>
            <a:r>
              <a:rPr lang="en-US" sz="1400" b="1" dirty="0">
                <a:latin typeface="Calibri" panose="020F0502020204030204" pitchFamily="34" charset="0"/>
                <a:cs typeface="Calibri" panose="020F0502020204030204" pitchFamily="34" charset="0"/>
              </a:rPr>
              <a:t> e </a:t>
            </a:r>
            <a:r>
              <a:rPr lang="en-US" sz="1400" b="1" dirty="0" err="1">
                <a:latin typeface="Calibri" panose="020F0502020204030204" pitchFamily="34" charset="0"/>
                <a:cs typeface="Calibri" panose="020F0502020204030204" pitchFamily="34" charset="0"/>
              </a:rPr>
              <a:t>rota</a:t>
            </a:r>
            <a:r>
              <a:rPr lang="en-US" sz="1400" b="1" dirty="0">
                <a:latin typeface="Calibri" panose="020F0502020204030204" pitchFamily="34" charset="0"/>
                <a:cs typeface="Calibri" panose="020F0502020204030204" pitchFamily="34" charset="0"/>
              </a:rPr>
              <a:t> via arquivo .</a:t>
            </a:r>
            <a:r>
              <a:rPr lang="en-US" sz="1400" b="1" dirty="0" err="1">
                <a:latin typeface="Calibri" panose="020F0502020204030204" pitchFamily="34" charset="0"/>
                <a:cs typeface="Calibri" panose="020F0502020204030204" pitchFamily="34" charset="0"/>
              </a:rPr>
              <a:t>yaml</a:t>
            </a:r>
            <a:endParaRPr lang="en-US" sz="1400" b="1" dirty="0">
              <a:latin typeface="Calibri" panose="020F0502020204030204" pitchFamily="34" charset="0"/>
              <a:cs typeface="Calibri" panose="020F0502020204030204" pitchFamily="34" charset="0"/>
            </a:endParaRPr>
          </a:p>
          <a:p>
            <a:pPr marL="0" indent="0" fontAlgn="base">
              <a:buNone/>
            </a:pPr>
            <a:r>
              <a:rPr lang="en-US" sz="1400" b="1" dirty="0" err="1">
                <a:latin typeface="Calibri" panose="020F0502020204030204" pitchFamily="34" charset="0"/>
                <a:cs typeface="Calibri" panose="020F0502020204030204" pitchFamily="34" charset="0"/>
              </a:rPr>
              <a:t>oc</a:t>
            </a:r>
            <a:r>
              <a:rPr lang="en-US" sz="1400" b="1" dirty="0">
                <a:latin typeface="Calibri" panose="020F0502020204030204" pitchFamily="34" charset="0"/>
                <a:cs typeface="Calibri" panose="020F0502020204030204" pitchFamily="34" charset="0"/>
              </a:rPr>
              <a:t> apply -f </a:t>
            </a:r>
            <a:r>
              <a:rPr lang="en-US" sz="1400" b="1" dirty="0" err="1">
                <a:latin typeface="Calibri" panose="020F0502020204030204" pitchFamily="34" charset="0"/>
                <a:cs typeface="Calibri" panose="020F0502020204030204" pitchFamily="34" charset="0"/>
              </a:rPr>
              <a:t>deployment_primeiro_ocp.yaml</a:t>
            </a:r>
            <a:endParaRPr lang="en-US" sz="1400" b="1" dirty="0">
              <a:latin typeface="Calibri" panose="020F0502020204030204" pitchFamily="34" charset="0"/>
              <a:cs typeface="Calibri" panose="020F0502020204030204" pitchFamily="34" charset="0"/>
            </a:endParaRPr>
          </a:p>
          <a:p>
            <a:pPr marL="0" indent="0" fontAlgn="base">
              <a:buNone/>
            </a:pPr>
            <a:r>
              <a:rPr lang="pt-BR" sz="1400" b="1" dirty="0" err="1">
                <a:latin typeface="Calibri" panose="020F0502020204030204" pitchFamily="34" charset="0"/>
                <a:cs typeface="Calibri" panose="020F0502020204030204" pitchFamily="34" charset="0"/>
              </a:rPr>
              <a:t>oc</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apply</a:t>
            </a:r>
            <a:r>
              <a:rPr lang="pt-BR" sz="1400" b="1" dirty="0">
                <a:latin typeface="Calibri" panose="020F0502020204030204" pitchFamily="34" charset="0"/>
                <a:cs typeface="Calibri" panose="020F0502020204030204" pitchFamily="34" charset="0"/>
              </a:rPr>
              <a:t> -f </a:t>
            </a:r>
            <a:r>
              <a:rPr lang="pt-BR" sz="1400" b="1" dirty="0" err="1">
                <a:latin typeface="Calibri" panose="020F0502020204030204" pitchFamily="34" charset="0"/>
                <a:cs typeface="Calibri" panose="020F0502020204030204" pitchFamily="34" charset="0"/>
              </a:rPr>
              <a:t>servico_primeiro_ocp.yaml</a:t>
            </a:r>
            <a:endParaRPr lang="en-US" sz="1400" b="1" dirty="0">
              <a:latin typeface="Calibri" panose="020F0502020204030204" pitchFamily="34" charset="0"/>
              <a:cs typeface="Calibri" panose="020F0502020204030204" pitchFamily="34" charset="0"/>
            </a:endParaRPr>
          </a:p>
          <a:p>
            <a:pPr marL="0" indent="0" fontAlgn="base">
              <a:buNone/>
            </a:pPr>
            <a:r>
              <a:rPr lang="en-US" sz="1400" b="1" dirty="0" err="1">
                <a:latin typeface="Calibri" panose="020F0502020204030204" pitchFamily="34" charset="0"/>
                <a:cs typeface="Calibri" panose="020F0502020204030204" pitchFamily="34" charset="0"/>
              </a:rPr>
              <a:t>oc</a:t>
            </a:r>
            <a:r>
              <a:rPr lang="en-US" sz="1400" b="1" dirty="0">
                <a:latin typeface="Calibri" panose="020F0502020204030204" pitchFamily="34" charset="0"/>
                <a:cs typeface="Calibri" panose="020F0502020204030204" pitchFamily="34" charset="0"/>
              </a:rPr>
              <a:t> apply -f </a:t>
            </a:r>
            <a:r>
              <a:rPr lang="en-US" sz="1400" b="1" dirty="0" err="1">
                <a:latin typeface="Calibri" panose="020F0502020204030204" pitchFamily="34" charset="0"/>
                <a:cs typeface="Calibri" panose="020F0502020204030204" pitchFamily="34" charset="0"/>
              </a:rPr>
              <a:t>rota_primeiro_ocp.yaml</a:t>
            </a:r>
            <a:endParaRPr lang="en-US" sz="1400" b="1" dirty="0">
              <a:latin typeface="Calibri" panose="020F0502020204030204" pitchFamily="34" charset="0"/>
              <a:cs typeface="Calibri" panose="020F0502020204030204" pitchFamily="34" charset="0"/>
            </a:endParaRPr>
          </a:p>
          <a:p>
            <a:pPr marL="0" indent="0" fontAlgn="base">
              <a:buNone/>
            </a:pPr>
            <a:endParaRPr lang="en-US" sz="1400" b="1" dirty="0">
              <a:latin typeface="Calibri" panose="020F0502020204030204" pitchFamily="34" charset="0"/>
              <a:cs typeface="Calibri" panose="020F0502020204030204" pitchFamily="34" charset="0"/>
            </a:endParaRPr>
          </a:p>
          <a:p>
            <a:pPr fontAlgn="base"/>
            <a:r>
              <a:rPr lang="en-US" sz="1400" b="1" dirty="0">
                <a:latin typeface="Calibri" panose="020F0502020204030204" pitchFamily="34" charset="0"/>
                <a:cs typeface="Calibri" panose="020F0502020204030204" pitchFamily="34" charset="0"/>
              </a:rPr>
              <a:t>Fazer o scale up e scale down</a:t>
            </a:r>
          </a:p>
          <a:p>
            <a:pPr marL="0" indent="0" fontAlgn="base">
              <a:buNone/>
            </a:pPr>
            <a:r>
              <a:rPr lang="fr-FR" sz="1400" b="1" dirty="0">
                <a:latin typeface="Calibri" panose="020F0502020204030204" pitchFamily="34" charset="0"/>
                <a:cs typeface="Calibri" panose="020F0502020204030204" pitchFamily="34" charset="0"/>
              </a:rPr>
              <a:t>oc scale deployment --replicas=5 o-pai-ta-on</a:t>
            </a:r>
            <a:endParaRPr lang="en-US" sz="1400" b="1" dirty="0">
              <a:latin typeface="Calibri" panose="020F0502020204030204" pitchFamily="34" charset="0"/>
              <a:cs typeface="Calibri" panose="020F0502020204030204" pitchFamily="34" charset="0"/>
            </a:endParaRPr>
          </a:p>
          <a:p>
            <a:pPr marL="0" indent="0" fontAlgn="base">
              <a:buNone/>
            </a:pPr>
            <a:r>
              <a:rPr lang="fr-FR" sz="1400" b="1" dirty="0">
                <a:latin typeface="Calibri" panose="020F0502020204030204" pitchFamily="34" charset="0"/>
                <a:cs typeface="Calibri" panose="020F0502020204030204" pitchFamily="34" charset="0"/>
              </a:rPr>
              <a:t>oc scale deployment --replicas=0 o-pai-ta-on</a:t>
            </a:r>
          </a:p>
          <a:p>
            <a:pPr marL="0" indent="0" fontAlgn="base">
              <a:buNone/>
            </a:pPr>
            <a:endParaRPr lang="fr-FR" sz="1400" b="1" dirty="0">
              <a:latin typeface="Calibri" panose="020F0502020204030204" pitchFamily="34" charset="0"/>
              <a:cs typeface="Calibri" panose="020F0502020204030204" pitchFamily="34" charset="0"/>
            </a:endParaRPr>
          </a:p>
          <a:p>
            <a:pPr fontAlgn="base"/>
            <a:r>
              <a:rPr lang="fr-FR" sz="1400" b="1" dirty="0">
                <a:latin typeface="Calibri" panose="020F0502020204030204" pitchFamily="34" charset="0"/>
                <a:cs typeface="Calibri" panose="020F0502020204030204" pitchFamily="34" charset="0"/>
              </a:rPr>
              <a:t>Fazer o deployment iniciar com 10 replicas</a:t>
            </a:r>
          </a:p>
          <a:p>
            <a:pPr marL="0" indent="0" fontAlgn="base">
              <a:buNone/>
            </a:pPr>
            <a:r>
              <a:rPr lang="fr-FR" sz="1400" b="1" dirty="0">
                <a:latin typeface="Calibri" panose="020F0502020204030204" pitchFamily="34" charset="0"/>
                <a:cs typeface="Calibri" panose="020F0502020204030204" pitchFamily="34" charset="0"/>
              </a:rPr>
              <a:t>vim </a:t>
            </a:r>
            <a:r>
              <a:rPr lang="en-US" sz="1400" b="1" dirty="0" err="1">
                <a:latin typeface="Calibri" panose="020F0502020204030204" pitchFamily="34" charset="0"/>
                <a:cs typeface="Calibri" panose="020F0502020204030204" pitchFamily="34" charset="0"/>
              </a:rPr>
              <a:t>deployment_primeiro_ocp.yaml</a:t>
            </a:r>
            <a:endParaRPr lang="en-US" sz="1400" b="1" dirty="0">
              <a:latin typeface="Calibri" panose="020F0502020204030204" pitchFamily="34" charset="0"/>
              <a:cs typeface="Calibri" panose="020F0502020204030204" pitchFamily="34" charset="0"/>
            </a:endParaRPr>
          </a:p>
          <a:p>
            <a:pPr marL="0" indent="0" fontAlgn="base">
              <a:buNone/>
            </a:pPr>
            <a:endParaRPr lang="en-US" sz="1400" b="1" dirty="0">
              <a:latin typeface="Calibri" panose="020F0502020204030204" pitchFamily="34" charset="0"/>
              <a:cs typeface="Calibri" panose="020F0502020204030204" pitchFamily="34" charset="0"/>
            </a:endParaRPr>
          </a:p>
          <a:p>
            <a:pPr fontAlgn="base"/>
            <a:r>
              <a:rPr lang="en-US" sz="1400" b="1" dirty="0">
                <a:latin typeface="Calibri" panose="020F0502020204030204" pitchFamily="34" charset="0"/>
                <a:cs typeface="Calibri" panose="020F0502020204030204" pitchFamily="34" charset="0"/>
              </a:rPr>
              <a:t>Via </a:t>
            </a:r>
            <a:r>
              <a:rPr lang="en-US" sz="1400" b="1" dirty="0" err="1">
                <a:latin typeface="Calibri" panose="020F0502020204030204" pitchFamily="34" charset="0"/>
                <a:cs typeface="Calibri" panose="020F0502020204030204" pitchFamily="34" charset="0"/>
              </a:rPr>
              <a:t>oc</a:t>
            </a:r>
            <a:r>
              <a:rPr lang="en-US" sz="1400" b="1" dirty="0">
                <a:latin typeface="Calibri" panose="020F0502020204030204" pitchFamily="34" charset="0"/>
                <a:cs typeface="Calibri" panose="020F0502020204030204" pitchFamily="34" charset="0"/>
              </a:rPr>
              <a:t> edit </a:t>
            </a:r>
            <a:r>
              <a:rPr lang="en-US" sz="1400" b="1" dirty="0" err="1">
                <a:latin typeface="Calibri" panose="020F0502020204030204" pitchFamily="34" charset="0"/>
                <a:cs typeface="Calibri" panose="020F0502020204030204" pitchFamily="34" charset="0"/>
              </a:rPr>
              <a:t>configurar</a:t>
            </a:r>
            <a:r>
              <a:rPr lang="en-US" sz="1400" b="1" dirty="0">
                <a:latin typeface="Calibri" panose="020F0502020204030204" pitchFamily="34" charset="0"/>
                <a:cs typeface="Calibri" panose="020F0502020204030204" pitchFamily="34" charset="0"/>
              </a:rPr>
              <a:t> para 1 replica</a:t>
            </a:r>
          </a:p>
          <a:p>
            <a:pPr marL="0" indent="0" fontAlgn="base">
              <a:buNone/>
            </a:pPr>
            <a:r>
              <a:rPr lang="en-US" sz="1400" b="1" dirty="0" err="1">
                <a:latin typeface="Calibri" panose="020F0502020204030204" pitchFamily="34" charset="0"/>
                <a:cs typeface="Calibri" panose="020F0502020204030204" pitchFamily="34" charset="0"/>
              </a:rPr>
              <a:t>oc</a:t>
            </a:r>
            <a:r>
              <a:rPr lang="en-US" sz="1400" b="1" dirty="0">
                <a:latin typeface="Calibri" panose="020F0502020204030204" pitchFamily="34" charset="0"/>
                <a:cs typeface="Calibri" panose="020F0502020204030204" pitchFamily="34" charset="0"/>
              </a:rPr>
              <a:t> edit deployment o-pai-ta-on</a:t>
            </a:r>
          </a:p>
          <a:p>
            <a:pPr marL="0" indent="0" fontAlgn="base">
              <a:buNone/>
            </a:pPr>
            <a:endParaRPr lang="en-US" sz="1400" b="1" dirty="0">
              <a:latin typeface="Calibri" panose="020F0502020204030204" pitchFamily="34" charset="0"/>
              <a:cs typeface="Calibri" panose="020F0502020204030204" pitchFamily="34" charset="0"/>
            </a:endParaRPr>
          </a:p>
          <a:p>
            <a:pPr fontAlgn="base"/>
            <a:r>
              <a:rPr lang="en-US" sz="1400" b="1" dirty="0" err="1">
                <a:latin typeface="Calibri" panose="020F0502020204030204" pitchFamily="34" charset="0"/>
                <a:cs typeface="Calibri" panose="020F0502020204030204" pitchFamily="34" charset="0"/>
              </a:rPr>
              <a:t>Deletar</a:t>
            </a:r>
            <a:r>
              <a:rPr lang="en-US" sz="1400" b="1" dirty="0">
                <a:latin typeface="Calibri" panose="020F0502020204030204" pitchFamily="34" charset="0"/>
                <a:cs typeface="Calibri" panose="020F0502020204030204" pitchFamily="34" charset="0"/>
              </a:rPr>
              <a:t> </a:t>
            </a:r>
            <a:r>
              <a:rPr lang="en-US" sz="1400" b="1" dirty="0" err="1">
                <a:latin typeface="Calibri" panose="020F0502020204030204" pitchFamily="34" charset="0"/>
                <a:cs typeface="Calibri" panose="020F0502020204030204" pitchFamily="34" charset="0"/>
              </a:rPr>
              <a:t>tudo</a:t>
            </a:r>
            <a:r>
              <a:rPr lang="en-US" sz="1400" b="1" dirty="0">
                <a:latin typeface="Calibri" panose="020F0502020204030204" pitchFamily="34" charset="0"/>
                <a:cs typeface="Calibri" panose="020F0502020204030204" pitchFamily="34" charset="0"/>
              </a:rPr>
              <a:t> que </a:t>
            </a:r>
            <a:r>
              <a:rPr lang="en-US" sz="1400" b="1" dirty="0" err="1">
                <a:latin typeface="Calibri" panose="020F0502020204030204" pitchFamily="34" charset="0"/>
                <a:cs typeface="Calibri" panose="020F0502020204030204" pitchFamily="34" charset="0"/>
              </a:rPr>
              <a:t>tiver</a:t>
            </a:r>
            <a:r>
              <a:rPr lang="en-US" sz="1400" b="1" dirty="0">
                <a:latin typeface="Calibri" panose="020F0502020204030204" pitchFamily="34" charset="0"/>
                <a:cs typeface="Calibri" panose="020F0502020204030204" pitchFamily="34" charset="0"/>
              </a:rPr>
              <a:t> com a label app=online</a:t>
            </a:r>
          </a:p>
          <a:p>
            <a:pPr marL="0" indent="0" fontAlgn="base">
              <a:buNone/>
            </a:pPr>
            <a:r>
              <a:rPr lang="en-US" sz="1400" b="1" dirty="0">
                <a:latin typeface="Calibri" panose="020F0502020204030204" pitchFamily="34" charset="0"/>
                <a:cs typeface="Calibri" panose="020F0502020204030204" pitchFamily="34" charset="0"/>
              </a:rPr>
              <a:t> </a:t>
            </a:r>
            <a:r>
              <a:rPr lang="en-US" sz="1400" b="1" dirty="0" err="1">
                <a:latin typeface="Calibri" panose="020F0502020204030204" pitchFamily="34" charset="0"/>
                <a:cs typeface="Calibri" panose="020F0502020204030204" pitchFamily="34" charset="0"/>
              </a:rPr>
              <a:t>oc</a:t>
            </a:r>
            <a:r>
              <a:rPr lang="en-US" sz="1400" b="1" dirty="0">
                <a:latin typeface="Calibri" panose="020F0502020204030204" pitchFamily="34" charset="0"/>
                <a:cs typeface="Calibri" panose="020F0502020204030204" pitchFamily="34" charset="0"/>
              </a:rPr>
              <a:t> delete all -l app=online 	</a:t>
            </a:r>
          </a:p>
        </p:txBody>
      </p:sp>
    </p:spTree>
    <p:extLst>
      <p:ext uri="{BB962C8B-B14F-4D97-AF65-F5344CB8AC3E}">
        <p14:creationId xmlns:p14="http://schemas.microsoft.com/office/powerpoint/2010/main" val="4183807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err="1"/>
              <a:t>OpenShift</a:t>
            </a:r>
            <a:endParaRPr lang="pt-BR" dirty="0"/>
          </a:p>
        </p:txBody>
      </p:sp>
      <p:pic>
        <p:nvPicPr>
          <p:cNvPr id="2052" name="Picture 4" descr="That&amp;#39;s All Folks HD - YouTube">
            <a:extLst>
              <a:ext uri="{FF2B5EF4-FFF2-40B4-BE49-F238E27FC236}">
                <a16:creationId xmlns:a16="http://schemas.microsoft.com/office/drawing/2014/main" id="{EFBDD9CB-0E9E-4512-9796-C3379C9E12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064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Docker</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p:txBody>
          <a:bodyPr>
            <a:normAutofit/>
          </a:bodyPr>
          <a:lstStyle/>
          <a:p>
            <a:pPr marL="0" indent="0" fontAlgn="base">
              <a:buNone/>
            </a:pPr>
            <a:r>
              <a:rPr lang="pt-BR" sz="1400" b="1" dirty="0">
                <a:latin typeface="Calibri" panose="020F0502020204030204" pitchFamily="34" charset="0"/>
                <a:cs typeface="Calibri" panose="020F0502020204030204" pitchFamily="34" charset="0"/>
              </a:rPr>
              <a:t>Instalação</a:t>
            </a:r>
          </a:p>
          <a:p>
            <a:pPr marL="0" indent="0" fontAlgn="base">
              <a:buNone/>
            </a:pPr>
            <a:r>
              <a:rPr lang="pt-BR" sz="1400" b="1" dirty="0">
                <a:latin typeface="Calibri" panose="020F0502020204030204" pitchFamily="34" charset="0"/>
                <a:cs typeface="Calibri" panose="020F0502020204030204" pitchFamily="34" charset="0"/>
              </a:rPr>
              <a:t>MacOS</a:t>
            </a:r>
          </a:p>
          <a:p>
            <a:pPr marL="0" indent="0" fontAlgn="base">
              <a:buNone/>
            </a:pPr>
            <a:r>
              <a:rPr lang="pt-BR" sz="1400" b="1" dirty="0">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Baixe o Docker para Mac</a:t>
            </a:r>
            <a:endParaRPr lang="pt-BR" sz="1400" b="1" dirty="0">
              <a:latin typeface="Calibri" panose="020F0502020204030204" pitchFamily="34" charset="0"/>
              <a:cs typeface="Calibri" panose="020F0502020204030204" pitchFamily="34" charset="0"/>
            </a:endParaRPr>
          </a:p>
          <a:p>
            <a:pPr marL="0" indent="0" fontAlgn="base">
              <a:buNone/>
            </a:pPr>
            <a:endParaRPr lang="pt-BR" sz="1400" b="1" dirty="0">
              <a:latin typeface="Calibri" panose="020F0502020204030204" pitchFamily="34" charset="0"/>
              <a:cs typeface="Calibri" panose="020F0502020204030204" pitchFamily="34" charset="0"/>
            </a:endParaRPr>
          </a:p>
          <a:p>
            <a:pPr marL="0" indent="0" fontAlgn="base">
              <a:buNone/>
            </a:pPr>
            <a:r>
              <a:rPr lang="pt-BR" sz="1400" b="1" dirty="0">
                <a:latin typeface="Calibri" panose="020F0502020204030204" pitchFamily="34" charset="0"/>
                <a:cs typeface="Calibri" panose="020F0502020204030204" pitchFamily="34" charset="0"/>
              </a:rPr>
              <a:t>Linux</a:t>
            </a:r>
          </a:p>
          <a:p>
            <a:pPr marL="0" indent="0" fontAlgn="base">
              <a:buNone/>
            </a:pPr>
            <a:r>
              <a:rPr lang="pt-BR" sz="1400" b="1" dirty="0" err="1">
                <a:latin typeface="Calibri" panose="020F0502020204030204" pitchFamily="34" charset="0"/>
                <a:cs typeface="Calibri" panose="020F0502020204030204" pitchFamily="34" charset="0"/>
              </a:rPr>
              <a:t>sudo</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apt</a:t>
            </a:r>
            <a:r>
              <a:rPr lang="pt-BR" sz="1400" b="1" dirty="0">
                <a:latin typeface="Calibri" panose="020F0502020204030204" pitchFamily="34" charset="0"/>
                <a:cs typeface="Calibri" panose="020F0502020204030204" pitchFamily="34" charset="0"/>
              </a:rPr>
              <a:t> update &amp;&amp; </a:t>
            </a:r>
            <a:r>
              <a:rPr lang="pt-BR" sz="1400" b="1" dirty="0" err="1">
                <a:latin typeface="Calibri" panose="020F0502020204030204" pitchFamily="34" charset="0"/>
                <a:cs typeface="Calibri" panose="020F0502020204030204" pitchFamily="34" charset="0"/>
              </a:rPr>
              <a:t>sudo</a:t>
            </a:r>
            <a:r>
              <a:rPr lang="pt-BR" sz="1400" b="1" dirty="0">
                <a:latin typeface="Calibri" panose="020F0502020204030204" pitchFamily="34" charset="0"/>
                <a:cs typeface="Calibri" panose="020F0502020204030204" pitchFamily="34" charset="0"/>
              </a:rPr>
              <a:t> </a:t>
            </a:r>
            <a:r>
              <a:rPr lang="pt-BR" sz="1400" b="1" dirty="0" err="1">
                <a:latin typeface="Calibri" panose="020F0502020204030204" pitchFamily="34" charset="0"/>
                <a:cs typeface="Calibri" panose="020F0502020204030204" pitchFamily="34" charset="0"/>
              </a:rPr>
              <a:t>apt</a:t>
            </a:r>
            <a:r>
              <a:rPr lang="pt-BR" sz="1400" b="1" dirty="0">
                <a:latin typeface="Calibri" panose="020F0502020204030204" pitchFamily="34" charset="0"/>
                <a:cs typeface="Calibri" panose="020F0502020204030204" pitchFamily="34" charset="0"/>
              </a:rPr>
              <a:t> upgrade</a:t>
            </a:r>
          </a:p>
          <a:p>
            <a:pPr marL="0" indent="0" fontAlgn="base">
              <a:buNone/>
            </a:pPr>
            <a:r>
              <a:rPr lang="sv-SE" sz="1400" b="1" dirty="0">
                <a:latin typeface="Calibri" panose="020F0502020204030204" pitchFamily="34" charset="0"/>
                <a:cs typeface="Calibri" panose="020F0502020204030204" pitchFamily="34" charset="0"/>
              </a:rPr>
              <a:t>sudo apt install docker.io </a:t>
            </a:r>
            <a:endParaRPr lang="pt-BR" sz="1400" b="1" dirty="0">
              <a:latin typeface="Calibri" panose="020F0502020204030204" pitchFamily="34" charset="0"/>
              <a:cs typeface="Calibri" panose="020F0502020204030204" pitchFamily="34" charset="0"/>
            </a:endParaRPr>
          </a:p>
          <a:p>
            <a:pPr marL="0" indent="0" fontAlgn="base">
              <a:buNone/>
            </a:pPr>
            <a:endParaRPr lang="pt-BR" sz="1400" b="1" dirty="0">
              <a:latin typeface="Calibri" panose="020F0502020204030204" pitchFamily="34" charset="0"/>
              <a:cs typeface="Calibri" panose="020F0502020204030204" pitchFamily="34" charset="0"/>
            </a:endParaRPr>
          </a:p>
          <a:p>
            <a:pPr marL="0" indent="0" fontAlgn="base">
              <a:buNone/>
            </a:pPr>
            <a:r>
              <a:rPr lang="pt-BR" sz="1400" b="1" dirty="0">
                <a:latin typeface="Calibri" panose="020F0502020204030204" pitchFamily="34" charset="0"/>
                <a:cs typeface="Calibri" panose="020F0502020204030204" pitchFamily="34" charset="0"/>
              </a:rPr>
              <a:t>Windows</a:t>
            </a:r>
          </a:p>
          <a:p>
            <a:pPr marL="0" indent="0" fontAlgn="base">
              <a:buNone/>
            </a:pPr>
            <a:r>
              <a:rPr lang="en-US" sz="1400" b="1" dirty="0">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Baixe o Docker para Windows</a:t>
            </a:r>
            <a:endParaRPr lang="en-US" sz="1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3140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Docker</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174033"/>
            <a:ext cx="11169557" cy="4357395"/>
          </a:xfrm>
        </p:spPr>
        <p:txBody>
          <a:bodyPr>
            <a:normAutofit fontScale="85000" lnSpcReduction="20000"/>
          </a:bodyPr>
          <a:lstStyle/>
          <a:p>
            <a:pPr marL="0" indent="0" fontAlgn="base">
              <a:buNone/>
            </a:pPr>
            <a:r>
              <a:rPr lang="pt-BR" sz="1400" b="1" dirty="0">
                <a:latin typeface="Calibri" panose="020F0502020204030204" pitchFamily="34" charset="0"/>
                <a:cs typeface="Calibri" panose="020F0502020204030204" pitchFamily="34" charset="0"/>
              </a:rPr>
              <a:t>Executar um container com o nome de webserver que use a  porta 80 na máquina local e utilize uma imagem do nginx na porta 80</a:t>
            </a:r>
          </a:p>
          <a:p>
            <a:pPr marL="0" indent="0" fontAlgn="base">
              <a:buNone/>
            </a:pPr>
            <a:r>
              <a:rPr lang="en-US" sz="1400" b="1" dirty="0">
                <a:latin typeface="Calibri" panose="020F0502020204030204" pitchFamily="34" charset="0"/>
                <a:cs typeface="Calibri" panose="020F0502020204030204" pitchFamily="34" charset="0"/>
              </a:rPr>
              <a:t>docker run -d -p 80:80 --name webserver </a:t>
            </a:r>
            <a:r>
              <a:rPr lang="pt-BR" sz="1400" b="1" dirty="0" err="1">
                <a:latin typeface="Calibri" panose="020F0502020204030204" pitchFamily="34" charset="0"/>
                <a:cs typeface="Calibri" panose="020F0502020204030204" pitchFamily="34" charset="0"/>
              </a:rPr>
              <a:t>testpy</a:t>
            </a:r>
            <a:endParaRPr lang="en-US" sz="1400" b="1" dirty="0">
              <a:latin typeface="Calibri" panose="020F0502020204030204" pitchFamily="34" charset="0"/>
              <a:cs typeface="Calibri" panose="020F0502020204030204" pitchFamily="34" charset="0"/>
            </a:endParaRPr>
          </a:p>
          <a:p>
            <a:pPr marL="0" indent="0" fontAlgn="base">
              <a:buNone/>
            </a:pPr>
            <a:endParaRPr lang="en-US" sz="1400" b="1" dirty="0">
              <a:latin typeface="Calibri" panose="020F0502020204030204" pitchFamily="34" charset="0"/>
              <a:cs typeface="Calibri" panose="020F0502020204030204" pitchFamily="34" charset="0"/>
            </a:endParaRPr>
          </a:p>
          <a:p>
            <a:pPr marL="0" indent="0" fontAlgn="base">
              <a:buNone/>
            </a:pPr>
            <a:r>
              <a:rPr lang="en-US" sz="1400" b="1" dirty="0">
                <a:latin typeface="Calibri" panose="020F0502020204030204" pitchFamily="34" charset="0"/>
                <a:cs typeface="Calibri" panose="020F0502020204030204" pitchFamily="34" charset="0"/>
              </a:rPr>
              <a:t>E de onde está sendo baixado está imagem do </a:t>
            </a:r>
            <a:r>
              <a:rPr lang="pt-BR" sz="1400" b="1" dirty="0" err="1">
                <a:latin typeface="Calibri" panose="020F0502020204030204" pitchFamily="34" charset="0"/>
                <a:cs typeface="Calibri" panose="020F0502020204030204" pitchFamily="34" charset="0"/>
              </a:rPr>
              <a:t>testpy</a:t>
            </a:r>
            <a:r>
              <a:rPr lang="en-US" sz="1400" b="1" dirty="0">
                <a:latin typeface="Calibri" panose="020F0502020204030204" pitchFamily="34" charset="0"/>
                <a:cs typeface="Calibri" panose="020F0502020204030204" pitchFamily="34" charset="0"/>
              </a:rPr>
              <a:t> ?</a:t>
            </a:r>
          </a:p>
          <a:p>
            <a:pPr marL="0" indent="0" fontAlgn="base">
              <a:buNone/>
            </a:pPr>
            <a:r>
              <a:rPr lang="pt-BR" sz="1400" b="1" dirty="0">
                <a:latin typeface="Calibri" panose="020F0502020204030204" pitchFamily="34" charset="0"/>
                <a:cs typeface="Calibri" panose="020F0502020204030204" pitchFamily="34" charset="0"/>
              </a:rPr>
              <a:t>Do Docker Hub</a:t>
            </a:r>
          </a:p>
          <a:p>
            <a:pPr marL="0" indent="0" fontAlgn="base">
              <a:buNone/>
            </a:pPr>
            <a:endParaRPr lang="pt-BR" sz="1400" b="1" dirty="0">
              <a:latin typeface="Calibri" panose="020F0502020204030204" pitchFamily="34" charset="0"/>
              <a:cs typeface="Calibri" panose="020F0502020204030204" pitchFamily="34" charset="0"/>
            </a:endParaRPr>
          </a:p>
          <a:p>
            <a:pPr marL="0" indent="0" fontAlgn="base">
              <a:buNone/>
            </a:pPr>
            <a:r>
              <a:rPr lang="pt-BR" sz="1400" b="1" dirty="0">
                <a:latin typeface="Calibri" panose="020F0502020204030204" pitchFamily="34" charset="0"/>
                <a:cs typeface="Calibri" panose="020F0502020204030204" pitchFamily="34" charset="0"/>
              </a:rPr>
              <a:t>E o que é o Docker Hub ?</a:t>
            </a:r>
          </a:p>
          <a:p>
            <a:pPr marL="0" indent="0" fontAlgn="base">
              <a:buNone/>
            </a:pPr>
            <a:r>
              <a:rPr lang="pt-BR" sz="1400" b="1" dirty="0">
                <a:latin typeface="Calibri" panose="020F0502020204030204" pitchFamily="34" charset="0"/>
                <a:cs typeface="Calibri" panose="020F0502020204030204" pitchFamily="34" charset="0"/>
              </a:rPr>
              <a:t>É um repositório público onde empresas podem publicar suas imagens</a:t>
            </a:r>
          </a:p>
          <a:p>
            <a:pPr marL="0" indent="0" fontAlgn="base">
              <a:buNone/>
            </a:pPr>
            <a:endParaRPr lang="pt-BR" sz="1400" b="1" dirty="0">
              <a:latin typeface="Calibri" panose="020F0502020204030204" pitchFamily="34" charset="0"/>
              <a:cs typeface="Calibri" panose="020F0502020204030204" pitchFamily="34" charset="0"/>
            </a:endParaRPr>
          </a:p>
          <a:p>
            <a:pPr marL="0" indent="0" fontAlgn="base">
              <a:buNone/>
            </a:pPr>
            <a:r>
              <a:rPr lang="pt-BR" sz="1400" b="1" dirty="0">
                <a:latin typeface="Calibri" panose="020F0502020204030204" pitchFamily="34" charset="0"/>
                <a:cs typeface="Calibri" panose="020F0502020204030204" pitchFamily="34" charset="0"/>
              </a:rPr>
              <a:t>Como fazer login para usar um repositório ?</a:t>
            </a:r>
          </a:p>
          <a:p>
            <a:pPr marL="0" indent="0" fontAlgn="base">
              <a:lnSpc>
                <a:spcPct val="100000"/>
              </a:lnSpc>
              <a:buNone/>
            </a:pPr>
            <a:r>
              <a:rPr lang="pt-BR" sz="1400" b="1" dirty="0">
                <a:latin typeface="Calibri" panose="020F0502020204030204" pitchFamily="34" charset="0"/>
                <a:cs typeface="Calibri" panose="020F0502020204030204" pitchFamily="34" charset="0"/>
              </a:rPr>
              <a:t>docker login </a:t>
            </a:r>
            <a:r>
              <a:rPr lang="pt-BR" sz="1500" b="1" dirty="0">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https://hub.docker.com/</a:t>
            </a:r>
            <a:endParaRPr lang="pt-BR" sz="1500" b="1" dirty="0">
              <a:latin typeface="Calibri" panose="020F0502020204030204" pitchFamily="34" charset="0"/>
              <a:cs typeface="Calibri" panose="020F0502020204030204" pitchFamily="34" charset="0"/>
            </a:endParaRPr>
          </a:p>
          <a:p>
            <a:pPr marL="0" indent="0" fontAlgn="base">
              <a:buNone/>
            </a:pPr>
            <a:endParaRPr lang="en-US" sz="1400" b="1" dirty="0">
              <a:latin typeface="Calibri" panose="020F0502020204030204" pitchFamily="34" charset="0"/>
              <a:cs typeface="Calibri" panose="020F0502020204030204" pitchFamily="34" charset="0"/>
            </a:endParaRPr>
          </a:p>
          <a:p>
            <a:pPr marL="0" indent="0" fontAlgn="base">
              <a:buNone/>
            </a:pPr>
            <a:r>
              <a:rPr lang="en-US" sz="1400" b="1" dirty="0">
                <a:latin typeface="Calibri" panose="020F0502020204030204" pitchFamily="34" charset="0"/>
                <a:cs typeface="Calibri" panose="020F0502020204030204" pitchFamily="34" charset="0"/>
              </a:rPr>
              <a:t>Como </a:t>
            </a:r>
            <a:r>
              <a:rPr lang="en-US" sz="1400" b="1" dirty="0" err="1">
                <a:latin typeface="Calibri" panose="020F0502020204030204" pitchFamily="34" charset="0"/>
                <a:cs typeface="Calibri" panose="020F0502020204030204" pitchFamily="34" charset="0"/>
              </a:rPr>
              <a:t>procurar</a:t>
            </a:r>
            <a:r>
              <a:rPr lang="en-US" sz="1400" b="1" dirty="0">
                <a:latin typeface="Calibri" panose="020F0502020204030204" pitchFamily="34" charset="0"/>
                <a:cs typeface="Calibri" panose="020F0502020204030204" pitchFamily="34" charset="0"/>
              </a:rPr>
              <a:t> uma imagem de um repositório?</a:t>
            </a:r>
          </a:p>
          <a:p>
            <a:pPr marL="0" indent="0" fontAlgn="base">
              <a:buNone/>
            </a:pPr>
            <a:r>
              <a:rPr lang="en-US" sz="1400" b="1" dirty="0">
                <a:latin typeface="Calibri" panose="020F0502020204030204" pitchFamily="34" charset="0"/>
                <a:cs typeface="Calibri" panose="020F0502020204030204" pitchFamily="34" charset="0"/>
              </a:rPr>
              <a:t>docker search </a:t>
            </a:r>
            <a:r>
              <a:rPr lang="pt-BR" sz="1400" b="1" dirty="0" err="1">
                <a:latin typeface="Calibri" panose="020F0502020204030204" pitchFamily="34" charset="0"/>
                <a:cs typeface="Calibri" panose="020F0502020204030204" pitchFamily="34" charset="0"/>
              </a:rPr>
              <a:t>ubuntu</a:t>
            </a:r>
            <a:endParaRPr lang="en-US" sz="1400" b="1" dirty="0">
              <a:latin typeface="Calibri" panose="020F0502020204030204" pitchFamily="34" charset="0"/>
              <a:cs typeface="Calibri" panose="020F0502020204030204" pitchFamily="34" charset="0"/>
            </a:endParaRPr>
          </a:p>
          <a:p>
            <a:pPr marL="0" indent="0" fontAlgn="base">
              <a:buNone/>
            </a:pPr>
            <a:endParaRPr lang="en-US" sz="1400" b="1" dirty="0">
              <a:latin typeface="Calibri" panose="020F0502020204030204" pitchFamily="34" charset="0"/>
              <a:cs typeface="Calibri" panose="020F0502020204030204" pitchFamily="34" charset="0"/>
            </a:endParaRPr>
          </a:p>
          <a:p>
            <a:pPr marL="0" indent="0" fontAlgn="base">
              <a:buNone/>
            </a:pPr>
            <a:r>
              <a:rPr lang="en-US" sz="1400" b="1" dirty="0">
                <a:latin typeface="Calibri" panose="020F0502020204030204" pitchFamily="34" charset="0"/>
                <a:cs typeface="Calibri" panose="020F0502020204030204" pitchFamily="34" charset="0"/>
              </a:rPr>
              <a:t>Como </a:t>
            </a:r>
            <a:r>
              <a:rPr lang="en-US" sz="1400" b="1" dirty="0" err="1">
                <a:latin typeface="Calibri" panose="020F0502020204030204" pitchFamily="34" charset="0"/>
                <a:cs typeface="Calibri" panose="020F0502020204030204" pitchFamily="34" charset="0"/>
              </a:rPr>
              <a:t>baixar</a:t>
            </a:r>
            <a:r>
              <a:rPr lang="en-US" sz="1400" b="1" dirty="0">
                <a:latin typeface="Calibri" panose="020F0502020204030204" pitchFamily="34" charset="0"/>
                <a:cs typeface="Calibri" panose="020F0502020204030204" pitchFamily="34" charset="0"/>
              </a:rPr>
              <a:t> uma imagem de um repositório?</a:t>
            </a:r>
          </a:p>
          <a:p>
            <a:pPr marL="0" indent="0" fontAlgn="base">
              <a:buNone/>
            </a:pPr>
            <a:r>
              <a:rPr lang="en-US" sz="1400" b="1" dirty="0">
                <a:latin typeface="Calibri" panose="020F0502020204030204" pitchFamily="34" charset="0"/>
                <a:cs typeface="Calibri" panose="020F0502020204030204" pitchFamily="34" charset="0"/>
              </a:rPr>
              <a:t>docker push </a:t>
            </a:r>
            <a:r>
              <a:rPr lang="pt-BR" sz="1400" b="1" dirty="0" err="1">
                <a:latin typeface="Calibri" panose="020F0502020204030204" pitchFamily="34" charset="0"/>
                <a:cs typeface="Calibri" panose="020F0502020204030204" pitchFamily="34" charset="0"/>
              </a:rPr>
              <a:t>ubuntu</a:t>
            </a:r>
            <a:endParaRPr lang="en-US" sz="1400" b="1" dirty="0">
              <a:latin typeface="Calibri" panose="020F0502020204030204" pitchFamily="34" charset="0"/>
              <a:cs typeface="Calibri" panose="020F0502020204030204" pitchFamily="34" charset="0"/>
            </a:endParaRPr>
          </a:p>
          <a:p>
            <a:pPr marL="0" indent="0" fontAlgn="base">
              <a:buNone/>
            </a:pPr>
            <a:endParaRPr lang="pt-BR" sz="1400" b="1" dirty="0">
              <a:latin typeface="Raleway"/>
            </a:endParaRPr>
          </a:p>
        </p:txBody>
      </p:sp>
    </p:spTree>
    <p:extLst>
      <p:ext uri="{BB962C8B-B14F-4D97-AF65-F5344CB8AC3E}">
        <p14:creationId xmlns:p14="http://schemas.microsoft.com/office/powerpoint/2010/main" val="334774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Docker</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174033"/>
            <a:ext cx="11169557" cy="4376057"/>
          </a:xfrm>
        </p:spPr>
        <p:txBody>
          <a:bodyPr>
            <a:normAutofit fontScale="85000" lnSpcReduction="20000"/>
          </a:bodyPr>
          <a:lstStyle/>
          <a:p>
            <a:pPr marL="0" indent="0" fontAlgn="base">
              <a:buNone/>
            </a:pPr>
            <a:r>
              <a:rPr lang="pt-BR" sz="1400" b="1" dirty="0">
                <a:latin typeface="Calibri" panose="020F0502020204030204" pitchFamily="34" charset="0"/>
                <a:cs typeface="Calibri" panose="020F0502020204030204" pitchFamily="34" charset="0"/>
              </a:rPr>
              <a:t>Como acessar um container</a:t>
            </a:r>
          </a:p>
          <a:p>
            <a:pPr marL="0" indent="0" fontAlgn="base">
              <a:buNone/>
            </a:pPr>
            <a:r>
              <a:rPr lang="en-US" sz="1400" b="1" dirty="0">
                <a:latin typeface="Calibri" panose="020F0502020204030204" pitchFamily="34" charset="0"/>
                <a:cs typeface="Calibri" panose="020F0502020204030204" pitchFamily="34" charset="0"/>
              </a:rPr>
              <a:t>docker exec -it webserver /bin/</a:t>
            </a:r>
            <a:r>
              <a:rPr lang="pt-BR" sz="1400" b="1" dirty="0" err="1">
                <a:latin typeface="Calibri" panose="020F0502020204030204" pitchFamily="34" charset="0"/>
                <a:cs typeface="Calibri" panose="020F0502020204030204" pitchFamily="34" charset="0"/>
              </a:rPr>
              <a:t>bash</a:t>
            </a:r>
            <a:endParaRPr lang="en-US" sz="1400" b="1" dirty="0">
              <a:latin typeface="Calibri" panose="020F0502020204030204" pitchFamily="34" charset="0"/>
              <a:cs typeface="Calibri" panose="020F0502020204030204" pitchFamily="34" charset="0"/>
            </a:endParaRPr>
          </a:p>
          <a:p>
            <a:pPr marL="0" indent="0" fontAlgn="base">
              <a:buNone/>
            </a:pPr>
            <a:endParaRPr lang="en-US" sz="1400" b="1" dirty="0">
              <a:latin typeface="Calibri" panose="020F0502020204030204" pitchFamily="34" charset="0"/>
              <a:cs typeface="Calibri" panose="020F0502020204030204" pitchFamily="34" charset="0"/>
            </a:endParaRPr>
          </a:p>
          <a:p>
            <a:pPr marL="0" indent="0" fontAlgn="base">
              <a:buNone/>
            </a:pPr>
            <a:r>
              <a:rPr lang="en-US" sz="1400" b="1" dirty="0">
                <a:latin typeface="Calibri" panose="020F0502020204030204" pitchFamily="34" charset="0"/>
                <a:cs typeface="Calibri" panose="020F0502020204030204" pitchFamily="34" charset="0"/>
              </a:rPr>
              <a:t>Criar um arquivo no container e copiar para sua máquina</a:t>
            </a:r>
          </a:p>
          <a:p>
            <a:pPr marL="0" indent="0" fontAlgn="base">
              <a:buNone/>
            </a:pPr>
            <a:r>
              <a:rPr lang="en-US" sz="1400" b="1" dirty="0">
                <a:latin typeface="Calibri" panose="020F0502020204030204" pitchFamily="34" charset="0"/>
                <a:cs typeface="Calibri" panose="020F0502020204030204" pitchFamily="34" charset="0"/>
              </a:rPr>
              <a:t>touch /tmp/teste.txt</a:t>
            </a:r>
          </a:p>
          <a:p>
            <a:pPr marL="0" indent="0" fontAlgn="base">
              <a:buNone/>
            </a:pPr>
            <a:r>
              <a:rPr lang="pt-BR" sz="1400" b="1" dirty="0">
                <a:latin typeface="Calibri" panose="020F0502020204030204" pitchFamily="34" charset="0"/>
                <a:cs typeface="Calibri" panose="020F0502020204030204" pitchFamily="34" charset="0"/>
              </a:rPr>
              <a:t>docker cp </a:t>
            </a:r>
            <a:r>
              <a:rPr lang="en-US" sz="1400" b="1" dirty="0">
                <a:latin typeface="Calibri" panose="020F0502020204030204" pitchFamily="34" charset="0"/>
                <a:cs typeface="Calibri" panose="020F0502020204030204" pitchFamily="34" charset="0"/>
              </a:rPr>
              <a:t>webserver</a:t>
            </a:r>
            <a:r>
              <a:rPr lang="pt-BR" sz="1400" b="1" dirty="0">
                <a:latin typeface="Calibri" panose="020F0502020204030204" pitchFamily="34" charset="0"/>
                <a:cs typeface="Calibri" panose="020F0502020204030204" pitchFamily="34" charset="0"/>
              </a:rPr>
              <a:t>:/tmp/teste.txt .</a:t>
            </a:r>
          </a:p>
          <a:p>
            <a:pPr marL="0" indent="0" fontAlgn="base">
              <a:buNone/>
            </a:pPr>
            <a:endParaRPr lang="pt-BR" sz="1400" b="1" dirty="0">
              <a:latin typeface="Calibri" panose="020F0502020204030204" pitchFamily="34" charset="0"/>
              <a:cs typeface="Calibri" panose="020F0502020204030204" pitchFamily="34" charset="0"/>
            </a:endParaRPr>
          </a:p>
          <a:p>
            <a:pPr marL="0" marR="0" indent="0" fontAlgn="base">
              <a:spcAft>
                <a:spcPts val="0"/>
              </a:spcAft>
              <a:buNone/>
            </a:pPr>
            <a:r>
              <a:rPr lang="pt-BR" sz="1400" b="1" dirty="0">
                <a:latin typeface="Calibri" panose="020F0502020204030204" pitchFamily="34" charset="0"/>
                <a:cs typeface="Calibri" panose="020F0502020204030204" pitchFamily="34" charset="0"/>
              </a:rPr>
              <a:t>Copiar um arquivo para um container</a:t>
            </a:r>
          </a:p>
          <a:p>
            <a:pPr marL="0" marR="0" indent="0" fontAlgn="base">
              <a:spcAft>
                <a:spcPts val="0"/>
              </a:spcAft>
              <a:buNone/>
            </a:pPr>
            <a:r>
              <a:rPr lang="pt-BR" sz="1400" b="1" dirty="0">
                <a:latin typeface="Calibri" panose="020F0502020204030204" pitchFamily="34" charset="0"/>
                <a:cs typeface="Calibri" panose="020F0502020204030204" pitchFamily="34" charset="0"/>
              </a:rPr>
              <a:t>docker cp teste2.txt </a:t>
            </a:r>
            <a:r>
              <a:rPr lang="en-US" sz="1400" b="1" dirty="0">
                <a:latin typeface="Calibri" panose="020F0502020204030204" pitchFamily="34" charset="0"/>
                <a:cs typeface="Calibri" panose="020F0502020204030204" pitchFamily="34" charset="0"/>
              </a:rPr>
              <a:t>webserver</a:t>
            </a:r>
            <a:r>
              <a:rPr lang="pt-BR" sz="1400" b="1" dirty="0">
                <a:latin typeface="Calibri" panose="020F0502020204030204" pitchFamily="34" charset="0"/>
                <a:cs typeface="Calibri" panose="020F0502020204030204" pitchFamily="34" charset="0"/>
              </a:rPr>
              <a:t>:/tmp</a:t>
            </a:r>
          </a:p>
          <a:p>
            <a:pPr marL="0" indent="0" fontAlgn="base">
              <a:buNone/>
            </a:pPr>
            <a:endParaRPr lang="pt-BR" sz="1400" b="1" dirty="0">
              <a:latin typeface="Calibri" panose="020F0502020204030204" pitchFamily="34" charset="0"/>
              <a:cs typeface="Calibri" panose="020F0502020204030204" pitchFamily="34" charset="0"/>
            </a:endParaRPr>
          </a:p>
          <a:p>
            <a:pPr marL="0" marR="0" indent="0">
              <a:spcBef>
                <a:spcPts val="0"/>
              </a:spcBef>
              <a:spcAft>
                <a:spcPts val="0"/>
              </a:spcAft>
              <a:buNone/>
            </a:pPr>
            <a:r>
              <a:rPr lang="pt-BR" sz="1400" b="1" dirty="0">
                <a:latin typeface="Calibri" panose="020F0502020204030204" pitchFamily="34" charset="0"/>
                <a:cs typeface="Calibri" panose="020F0502020204030204" pitchFamily="34" charset="0"/>
              </a:rPr>
              <a:t>Verificar a porta de um container</a:t>
            </a:r>
          </a:p>
          <a:p>
            <a:pPr marL="0" marR="0" indent="0">
              <a:spcBef>
                <a:spcPts val="0"/>
              </a:spcBef>
              <a:spcAft>
                <a:spcPts val="0"/>
              </a:spcAft>
              <a:buNone/>
            </a:pPr>
            <a:r>
              <a:rPr lang="pt-BR" sz="1400" b="1" dirty="0">
                <a:latin typeface="Calibri" panose="020F0502020204030204" pitchFamily="34" charset="0"/>
                <a:cs typeface="Calibri" panose="020F0502020204030204" pitchFamily="34" charset="0"/>
              </a:rPr>
              <a:t>docker port </a:t>
            </a:r>
            <a:r>
              <a:rPr lang="en-US" sz="1400" b="1" dirty="0">
                <a:latin typeface="Calibri" panose="020F0502020204030204" pitchFamily="34" charset="0"/>
                <a:cs typeface="Calibri" panose="020F0502020204030204" pitchFamily="34" charset="0"/>
              </a:rPr>
              <a:t>webserver</a:t>
            </a:r>
          </a:p>
          <a:p>
            <a:pPr marL="0" marR="0" indent="0">
              <a:spcBef>
                <a:spcPts val="0"/>
              </a:spcBef>
              <a:spcAft>
                <a:spcPts val="0"/>
              </a:spcAft>
              <a:buNone/>
            </a:pPr>
            <a:endParaRPr lang="en-US" sz="1400" b="1" dirty="0">
              <a:latin typeface="Calibri" panose="020F0502020204030204" pitchFamily="34" charset="0"/>
              <a:cs typeface="Calibri" panose="020F0502020204030204" pitchFamily="34" charset="0"/>
            </a:endParaRPr>
          </a:p>
          <a:p>
            <a:pPr marL="0" marR="0" indent="0">
              <a:spcBef>
                <a:spcPts val="0"/>
              </a:spcBef>
              <a:spcAft>
                <a:spcPts val="0"/>
              </a:spcAft>
              <a:buNone/>
            </a:pPr>
            <a:endParaRPr lang="pt-BR" sz="1400" b="1" dirty="0">
              <a:latin typeface="Calibri" panose="020F0502020204030204" pitchFamily="34" charset="0"/>
              <a:cs typeface="Calibri" panose="020F0502020204030204" pitchFamily="34" charset="0"/>
            </a:endParaRPr>
          </a:p>
          <a:p>
            <a:pPr marL="0" marR="0" indent="0">
              <a:spcBef>
                <a:spcPts val="0"/>
              </a:spcBef>
              <a:spcAft>
                <a:spcPts val="0"/>
              </a:spcAft>
              <a:buNone/>
            </a:pPr>
            <a:r>
              <a:rPr lang="pt-BR" sz="1400" b="1" dirty="0">
                <a:latin typeface="Calibri" panose="020F0502020204030204" pitchFamily="34" charset="0"/>
                <a:cs typeface="Calibri" panose="020F0502020204030204" pitchFamily="34" charset="0"/>
              </a:rPr>
              <a:t>Ver os logs de um container</a:t>
            </a:r>
          </a:p>
          <a:p>
            <a:pPr marL="0" marR="0" indent="0">
              <a:spcBef>
                <a:spcPts val="0"/>
              </a:spcBef>
              <a:spcAft>
                <a:spcPts val="0"/>
              </a:spcAft>
              <a:buNone/>
            </a:pPr>
            <a:r>
              <a:rPr lang="pt-BR" sz="1400" b="1" dirty="0">
                <a:latin typeface="Calibri" panose="020F0502020204030204" pitchFamily="34" charset="0"/>
                <a:cs typeface="Calibri" panose="020F0502020204030204" pitchFamily="34" charset="0"/>
              </a:rPr>
              <a:t>docker logs </a:t>
            </a:r>
            <a:r>
              <a:rPr lang="en-US" sz="1400" b="1" dirty="0">
                <a:latin typeface="Calibri" panose="020F0502020204030204" pitchFamily="34" charset="0"/>
                <a:cs typeface="Calibri" panose="020F0502020204030204" pitchFamily="34" charset="0"/>
              </a:rPr>
              <a:t>webserver</a:t>
            </a:r>
            <a:r>
              <a:rPr lang="pt-BR" sz="1400" b="1" dirty="0">
                <a:latin typeface="Calibri" panose="020F0502020204030204" pitchFamily="34" charset="0"/>
                <a:cs typeface="Calibri" panose="020F0502020204030204" pitchFamily="34" charset="0"/>
              </a:rPr>
              <a:t> </a:t>
            </a:r>
          </a:p>
          <a:p>
            <a:pPr marL="0" marR="0" indent="0">
              <a:spcBef>
                <a:spcPts val="0"/>
              </a:spcBef>
              <a:spcAft>
                <a:spcPts val="0"/>
              </a:spcAft>
              <a:buNone/>
            </a:pPr>
            <a:r>
              <a:rPr lang="pt-BR" sz="1400" b="1" dirty="0">
                <a:latin typeface="Calibri" panose="020F0502020204030204" pitchFamily="34" charset="0"/>
                <a:cs typeface="Calibri" panose="020F0502020204030204" pitchFamily="34" charset="0"/>
              </a:rPr>
              <a:t>docker logs -f </a:t>
            </a:r>
            <a:r>
              <a:rPr lang="en-US" sz="1400" b="1" dirty="0">
                <a:latin typeface="Calibri" panose="020F0502020204030204" pitchFamily="34" charset="0"/>
                <a:cs typeface="Calibri" panose="020F0502020204030204" pitchFamily="34" charset="0"/>
              </a:rPr>
              <a:t>webserver</a:t>
            </a:r>
            <a:r>
              <a:rPr lang="pt-BR" sz="1400" b="1" dirty="0">
                <a:latin typeface="Calibri" panose="020F0502020204030204" pitchFamily="34" charset="0"/>
                <a:cs typeface="Calibri" panose="020F0502020204030204" pitchFamily="34" charset="0"/>
              </a:rPr>
              <a:t> #temporeal</a:t>
            </a:r>
          </a:p>
          <a:p>
            <a:pPr marL="0" marR="0" indent="0">
              <a:spcBef>
                <a:spcPts val="0"/>
              </a:spcBef>
              <a:spcAft>
                <a:spcPts val="0"/>
              </a:spcAft>
              <a:buNone/>
            </a:pPr>
            <a:endParaRPr lang="en-US" sz="1400" b="1" dirty="0">
              <a:latin typeface="Calibri" panose="020F0502020204030204" pitchFamily="34" charset="0"/>
              <a:cs typeface="Calibri" panose="020F0502020204030204" pitchFamily="34" charset="0"/>
            </a:endParaRPr>
          </a:p>
          <a:p>
            <a:pPr marL="0" marR="0" indent="0">
              <a:spcBef>
                <a:spcPts val="0"/>
              </a:spcBef>
              <a:spcAft>
                <a:spcPts val="0"/>
              </a:spcAft>
              <a:buNone/>
            </a:pPr>
            <a:endParaRPr lang="pt-BR" sz="1400" b="1" dirty="0">
              <a:latin typeface="Calibri" panose="020F0502020204030204" pitchFamily="34" charset="0"/>
              <a:cs typeface="Calibri" panose="020F0502020204030204" pitchFamily="34" charset="0"/>
            </a:endParaRPr>
          </a:p>
          <a:p>
            <a:pPr marL="0" marR="0" indent="0">
              <a:spcBef>
                <a:spcPts val="0"/>
              </a:spcBef>
              <a:spcAft>
                <a:spcPts val="0"/>
              </a:spcAft>
              <a:buNone/>
            </a:pPr>
            <a:r>
              <a:rPr lang="pt-BR" sz="1400" b="1" dirty="0">
                <a:latin typeface="Calibri" panose="020F0502020204030204" pitchFamily="34" charset="0"/>
                <a:cs typeface="Calibri" panose="020F0502020204030204" pitchFamily="34" charset="0"/>
              </a:rPr>
              <a:t>Inspecionar um container </a:t>
            </a:r>
          </a:p>
          <a:p>
            <a:pPr marL="0" indent="0">
              <a:spcBef>
                <a:spcPts val="0"/>
              </a:spcBef>
              <a:buNone/>
            </a:pPr>
            <a:r>
              <a:rPr lang="pt-BR" sz="1400" b="1" dirty="0">
                <a:latin typeface="Calibri" panose="020F0502020204030204" pitchFamily="34" charset="0"/>
                <a:cs typeface="Calibri" panose="020F0502020204030204" pitchFamily="34" charset="0"/>
              </a:rPr>
              <a:t>docker </a:t>
            </a:r>
            <a:r>
              <a:rPr lang="pt-BR" sz="1400" b="1" dirty="0" err="1">
                <a:latin typeface="Calibri" panose="020F0502020204030204" pitchFamily="34" charset="0"/>
                <a:cs typeface="Calibri" panose="020F0502020204030204" pitchFamily="34" charset="0"/>
              </a:rPr>
              <a:t>inspect</a:t>
            </a:r>
            <a:r>
              <a:rPr lang="pt-BR" sz="1400" b="1" dirty="0">
                <a:latin typeface="Calibri" panose="020F0502020204030204" pitchFamily="34" charset="0"/>
                <a:cs typeface="Calibri" panose="020F0502020204030204" pitchFamily="34" charset="0"/>
              </a:rPr>
              <a:t> </a:t>
            </a:r>
            <a:r>
              <a:rPr lang="en-US" sz="1400" b="1" dirty="0">
                <a:latin typeface="Calibri" panose="020F0502020204030204" pitchFamily="34" charset="0"/>
                <a:cs typeface="Calibri" panose="020F0502020204030204" pitchFamily="34" charset="0"/>
              </a:rPr>
              <a:t>webserver</a:t>
            </a:r>
          </a:p>
          <a:p>
            <a:pPr marL="0" marR="0" indent="0">
              <a:spcBef>
                <a:spcPts val="0"/>
              </a:spcBef>
              <a:spcAft>
                <a:spcPts val="0"/>
              </a:spcAft>
              <a:buNone/>
            </a:pPr>
            <a:endParaRPr lang="en-US" sz="1400" b="1" dirty="0">
              <a:latin typeface="Raleway"/>
            </a:endParaRPr>
          </a:p>
          <a:p>
            <a:pPr marL="0" marR="0" indent="0">
              <a:spcBef>
                <a:spcPts val="0"/>
              </a:spcBef>
              <a:spcAft>
                <a:spcPts val="0"/>
              </a:spcAft>
              <a:buNone/>
            </a:pPr>
            <a:endParaRPr lang="en-US" sz="1400" b="1" dirty="0">
              <a:latin typeface="Raleway"/>
            </a:endParaRPr>
          </a:p>
          <a:p>
            <a:pPr marL="0" marR="0" indent="0">
              <a:spcBef>
                <a:spcPts val="0"/>
              </a:spcBef>
              <a:spcAft>
                <a:spcPts val="0"/>
              </a:spcAft>
              <a:buNone/>
            </a:pPr>
            <a:r>
              <a:rPr lang="pt-BR" sz="1400" b="1" dirty="0">
                <a:latin typeface="Raleway"/>
              </a:rPr>
              <a:t> </a:t>
            </a:r>
          </a:p>
          <a:p>
            <a:pPr marL="0" indent="0" fontAlgn="base">
              <a:buNone/>
            </a:pPr>
            <a:endParaRPr lang="pt-BR" sz="1400" b="1" dirty="0">
              <a:latin typeface="Raleway"/>
            </a:endParaRPr>
          </a:p>
          <a:p>
            <a:pPr marL="0" indent="0" fontAlgn="base">
              <a:buNone/>
            </a:pPr>
            <a:endParaRPr lang="pt-BR" sz="1400" b="1" dirty="0">
              <a:latin typeface="Raleway"/>
            </a:endParaRPr>
          </a:p>
        </p:txBody>
      </p:sp>
    </p:spTree>
    <p:extLst>
      <p:ext uri="{BB962C8B-B14F-4D97-AF65-F5344CB8AC3E}">
        <p14:creationId xmlns:p14="http://schemas.microsoft.com/office/powerpoint/2010/main" val="1078289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Docker</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174033"/>
            <a:ext cx="11169557" cy="4376057"/>
          </a:xfrm>
        </p:spPr>
        <p:txBody>
          <a:bodyPr>
            <a:normAutofit/>
          </a:bodyPr>
          <a:lstStyle/>
          <a:p>
            <a:pPr marL="0" marR="0" indent="0">
              <a:spcBef>
                <a:spcPts val="0"/>
              </a:spcBef>
              <a:spcAft>
                <a:spcPts val="0"/>
              </a:spcAft>
              <a:buNone/>
            </a:pPr>
            <a:r>
              <a:rPr lang="pt-BR" sz="1400" b="1" dirty="0">
                <a:latin typeface="Calibri" panose="020F0502020204030204" pitchFamily="34" charset="0"/>
                <a:cs typeface="Calibri" panose="020F0502020204030204" pitchFamily="34" charset="0"/>
              </a:rPr>
              <a:t>Parar um container em execução</a:t>
            </a:r>
          </a:p>
          <a:p>
            <a:pPr marL="0" marR="0" indent="0">
              <a:spcBef>
                <a:spcPts val="0"/>
              </a:spcBef>
              <a:spcAft>
                <a:spcPts val="0"/>
              </a:spcAft>
              <a:buNone/>
            </a:pPr>
            <a:r>
              <a:rPr lang="pt-BR" sz="1400" b="1" dirty="0">
                <a:latin typeface="Calibri" panose="020F0502020204030204" pitchFamily="34" charset="0"/>
                <a:cs typeface="Calibri" panose="020F0502020204030204" pitchFamily="34" charset="0"/>
              </a:rPr>
              <a:t>docker stop </a:t>
            </a:r>
            <a:r>
              <a:rPr lang="en-US" sz="1400" b="1" dirty="0">
                <a:latin typeface="Calibri" panose="020F0502020204030204" pitchFamily="34" charset="0"/>
                <a:cs typeface="Calibri" panose="020F0502020204030204" pitchFamily="34" charset="0"/>
              </a:rPr>
              <a:t>webserver</a:t>
            </a:r>
          </a:p>
          <a:p>
            <a:pPr marL="0" marR="0" indent="0">
              <a:spcBef>
                <a:spcPts val="0"/>
              </a:spcBef>
              <a:spcAft>
                <a:spcPts val="0"/>
              </a:spcAft>
              <a:buNone/>
            </a:pPr>
            <a:r>
              <a:rPr lang="pt-BR" sz="1400" b="1" dirty="0">
                <a:latin typeface="Calibri" panose="020F0502020204030204" pitchFamily="34" charset="0"/>
                <a:cs typeface="Calibri" panose="020F0502020204030204" pitchFamily="34" charset="0"/>
              </a:rPr>
              <a:t>docker stop –a ) #parartodosqueestãoemexecução</a:t>
            </a:r>
          </a:p>
          <a:p>
            <a:pPr marL="0" marR="0" indent="0">
              <a:spcBef>
                <a:spcPts val="0"/>
              </a:spcBef>
              <a:spcAft>
                <a:spcPts val="0"/>
              </a:spcAft>
              <a:buNone/>
            </a:pPr>
            <a:endParaRPr lang="pt-BR" sz="1400" b="1" dirty="0">
              <a:latin typeface="Calibri" panose="020F0502020204030204" pitchFamily="34" charset="0"/>
              <a:cs typeface="Calibri" panose="020F0502020204030204" pitchFamily="34" charset="0"/>
            </a:endParaRPr>
          </a:p>
          <a:p>
            <a:pPr marL="0" marR="0" indent="0">
              <a:spcBef>
                <a:spcPts val="0"/>
              </a:spcBef>
              <a:spcAft>
                <a:spcPts val="0"/>
              </a:spcAft>
              <a:buNone/>
            </a:pPr>
            <a:r>
              <a:rPr lang="pt-BR" sz="1400" b="1" dirty="0">
                <a:latin typeface="Calibri" panose="020F0502020204030204" pitchFamily="34" charset="0"/>
                <a:cs typeface="Calibri" panose="020F0502020204030204" pitchFamily="34" charset="0"/>
              </a:rPr>
              <a:t>Iniciar um container </a:t>
            </a:r>
          </a:p>
          <a:p>
            <a:pPr marL="0" indent="0">
              <a:spcBef>
                <a:spcPts val="0"/>
              </a:spcBef>
              <a:buNone/>
            </a:pPr>
            <a:r>
              <a:rPr lang="pt-BR" sz="1400" b="1" dirty="0">
                <a:latin typeface="Calibri" panose="020F0502020204030204" pitchFamily="34" charset="0"/>
                <a:cs typeface="Calibri" panose="020F0502020204030204" pitchFamily="34" charset="0"/>
              </a:rPr>
              <a:t>docker start </a:t>
            </a:r>
            <a:r>
              <a:rPr lang="en-US" sz="1400" b="1" dirty="0">
                <a:latin typeface="Calibri" panose="020F0502020204030204" pitchFamily="34" charset="0"/>
                <a:cs typeface="Calibri" panose="020F0502020204030204" pitchFamily="34" charset="0"/>
              </a:rPr>
              <a:t>webserver</a:t>
            </a:r>
          </a:p>
          <a:p>
            <a:pPr marL="0" marR="0" indent="0">
              <a:spcBef>
                <a:spcPts val="0"/>
              </a:spcBef>
              <a:spcAft>
                <a:spcPts val="0"/>
              </a:spcAft>
              <a:buNone/>
            </a:pPr>
            <a:endParaRPr lang="pt-BR" sz="1400" b="1" dirty="0">
              <a:latin typeface="Calibri" panose="020F0502020204030204" pitchFamily="34" charset="0"/>
              <a:cs typeface="Calibri" panose="020F0502020204030204" pitchFamily="34" charset="0"/>
            </a:endParaRPr>
          </a:p>
          <a:p>
            <a:pPr marL="0" marR="0" indent="0">
              <a:spcBef>
                <a:spcPts val="0"/>
              </a:spcBef>
              <a:spcAft>
                <a:spcPts val="0"/>
              </a:spcAft>
              <a:buNone/>
            </a:pPr>
            <a:r>
              <a:rPr lang="pt-BR" sz="1400" b="1" dirty="0">
                <a:latin typeface="Calibri" panose="020F0502020204030204" pitchFamily="34" charset="0"/>
                <a:cs typeface="Calibri" panose="020F0502020204030204" pitchFamily="34" charset="0"/>
              </a:rPr>
              <a:t>Deletar um container</a:t>
            </a:r>
          </a:p>
          <a:p>
            <a:pPr marL="0" marR="0" indent="0">
              <a:spcBef>
                <a:spcPts val="0"/>
              </a:spcBef>
              <a:spcAft>
                <a:spcPts val="0"/>
              </a:spcAft>
              <a:buNone/>
            </a:pPr>
            <a:r>
              <a:rPr lang="pt-BR" sz="1400" b="1" dirty="0">
                <a:latin typeface="Calibri" panose="020F0502020204030204" pitchFamily="34" charset="0"/>
                <a:cs typeface="Calibri" panose="020F0502020204030204" pitchFamily="34" charset="0"/>
              </a:rPr>
              <a:t>docker </a:t>
            </a:r>
            <a:r>
              <a:rPr lang="pt-BR" sz="1400" b="1" dirty="0" err="1">
                <a:latin typeface="Calibri" panose="020F0502020204030204" pitchFamily="34" charset="0"/>
                <a:cs typeface="Calibri" panose="020F0502020204030204" pitchFamily="34" charset="0"/>
              </a:rPr>
              <a:t>rm</a:t>
            </a:r>
            <a:r>
              <a:rPr lang="pt-BR" sz="1400" b="1" dirty="0">
                <a:latin typeface="Calibri" panose="020F0502020204030204" pitchFamily="34" charset="0"/>
                <a:cs typeface="Calibri" panose="020F0502020204030204" pitchFamily="34" charset="0"/>
              </a:rPr>
              <a:t>  </a:t>
            </a:r>
            <a:r>
              <a:rPr lang="en-US" sz="1400" b="1" dirty="0">
                <a:latin typeface="Calibri" panose="020F0502020204030204" pitchFamily="34" charset="0"/>
                <a:cs typeface="Calibri" panose="020F0502020204030204" pitchFamily="34" charset="0"/>
              </a:rPr>
              <a:t>webserver</a:t>
            </a:r>
          </a:p>
          <a:p>
            <a:pPr marL="0" indent="0">
              <a:spcBef>
                <a:spcPts val="0"/>
              </a:spcBef>
              <a:buNone/>
            </a:pPr>
            <a:r>
              <a:rPr lang="pt-BR" sz="1400" b="1" dirty="0">
                <a:latin typeface="Calibri" panose="020F0502020204030204" pitchFamily="34" charset="0"/>
                <a:cs typeface="Calibri" panose="020F0502020204030204" pitchFamily="34" charset="0"/>
              </a:rPr>
              <a:t>docker </a:t>
            </a:r>
            <a:r>
              <a:rPr lang="pt-BR" sz="1400" b="1" dirty="0" err="1">
                <a:latin typeface="Calibri" panose="020F0502020204030204" pitchFamily="34" charset="0"/>
                <a:cs typeface="Calibri" panose="020F0502020204030204" pitchFamily="34" charset="0"/>
              </a:rPr>
              <a:t>rm</a:t>
            </a:r>
            <a:r>
              <a:rPr lang="pt-BR" sz="1400" b="1" dirty="0">
                <a:latin typeface="Calibri" panose="020F0502020204030204" pitchFamily="34" charset="0"/>
                <a:cs typeface="Calibri" panose="020F0502020204030204" pitchFamily="34" charset="0"/>
              </a:rPr>
              <a:t> -f </a:t>
            </a:r>
            <a:r>
              <a:rPr lang="en-US" sz="1400" b="1" dirty="0">
                <a:latin typeface="Calibri" panose="020F0502020204030204" pitchFamily="34" charset="0"/>
                <a:cs typeface="Calibri" panose="020F0502020204030204" pitchFamily="34" charset="0"/>
              </a:rPr>
              <a:t>webserver </a:t>
            </a:r>
            <a:r>
              <a:rPr lang="pt-BR" sz="1400" b="1" dirty="0">
                <a:latin typeface="Calibri" panose="020F0502020204030204" pitchFamily="34" charset="0"/>
                <a:cs typeface="Calibri" panose="020F0502020204030204" pitchFamily="34" charset="0"/>
              </a:rPr>
              <a:t> #emexecução</a:t>
            </a:r>
          </a:p>
          <a:p>
            <a:pPr marL="0" indent="0">
              <a:spcBef>
                <a:spcPts val="0"/>
              </a:spcBef>
              <a:buNone/>
            </a:pPr>
            <a:r>
              <a:rPr lang="pt-BR" sz="1400" b="1" dirty="0">
                <a:latin typeface="Calibri" panose="020F0502020204030204" pitchFamily="34" charset="0"/>
                <a:cs typeface="Calibri" panose="020F0502020204030204" pitchFamily="34" charset="0"/>
              </a:rPr>
              <a:t>docker </a:t>
            </a:r>
            <a:r>
              <a:rPr lang="pt-BR" sz="1400" b="1" dirty="0" err="1">
                <a:latin typeface="Calibri" panose="020F0502020204030204" pitchFamily="34" charset="0"/>
                <a:cs typeface="Calibri" panose="020F0502020204030204" pitchFamily="34" charset="0"/>
              </a:rPr>
              <a:t>rm</a:t>
            </a:r>
            <a:r>
              <a:rPr lang="pt-BR" sz="1400" b="1" dirty="0">
                <a:latin typeface="Calibri" panose="020F0502020204030204" pitchFamily="34" charset="0"/>
                <a:cs typeface="Calibri" panose="020F0502020204030204" pitchFamily="34" charset="0"/>
              </a:rPr>
              <a:t> -f $(docker container </a:t>
            </a:r>
            <a:r>
              <a:rPr lang="pt-BR" sz="1400" b="1" dirty="0" err="1">
                <a:latin typeface="Calibri" panose="020F0502020204030204" pitchFamily="34" charset="0"/>
                <a:cs typeface="Calibri" panose="020F0502020204030204" pitchFamily="34" charset="0"/>
              </a:rPr>
              <a:t>ls</a:t>
            </a:r>
            <a:r>
              <a:rPr lang="pt-BR" sz="1400" b="1" dirty="0">
                <a:latin typeface="Calibri" panose="020F0502020204030204" pitchFamily="34" charset="0"/>
                <a:cs typeface="Calibri" panose="020F0502020204030204" pitchFamily="34" charset="0"/>
              </a:rPr>
              <a:t>  -a -q) #todososcontainers</a:t>
            </a:r>
          </a:p>
          <a:p>
            <a:pPr marL="0" indent="0">
              <a:spcBef>
                <a:spcPts val="0"/>
              </a:spcBef>
              <a:buNone/>
            </a:pPr>
            <a:endParaRPr lang="pt-BR" sz="1400" b="1" dirty="0">
              <a:latin typeface="Raleway"/>
            </a:endParaRPr>
          </a:p>
          <a:p>
            <a:pPr marL="0" indent="0">
              <a:spcBef>
                <a:spcPts val="0"/>
              </a:spcBef>
              <a:buNone/>
            </a:pPr>
            <a:endParaRPr lang="pt-BR" sz="1400" b="1" dirty="0">
              <a:latin typeface="Raleway"/>
            </a:endParaRPr>
          </a:p>
          <a:p>
            <a:pPr marL="0" indent="0">
              <a:spcBef>
                <a:spcPts val="0"/>
              </a:spcBef>
              <a:buNone/>
            </a:pPr>
            <a:endParaRPr lang="pt-BR" sz="1400" b="1" dirty="0">
              <a:latin typeface="Raleway"/>
            </a:endParaRPr>
          </a:p>
          <a:p>
            <a:pPr marL="0" indent="0">
              <a:spcBef>
                <a:spcPts val="0"/>
              </a:spcBef>
              <a:buNone/>
            </a:pPr>
            <a:endParaRPr lang="pt-BR" sz="1400" b="1" dirty="0">
              <a:latin typeface="Raleway"/>
            </a:endParaRPr>
          </a:p>
          <a:p>
            <a:pPr marL="0" indent="0">
              <a:spcBef>
                <a:spcPts val="0"/>
              </a:spcBef>
              <a:buNone/>
            </a:pPr>
            <a:endParaRPr lang="pt-BR" sz="1400" b="1" dirty="0">
              <a:latin typeface="Raleway"/>
            </a:endParaRPr>
          </a:p>
          <a:p>
            <a:pPr marL="0" indent="0">
              <a:spcBef>
                <a:spcPts val="0"/>
              </a:spcBef>
              <a:buNone/>
            </a:pPr>
            <a:endParaRPr lang="pt-BR" sz="1400" b="1" dirty="0">
              <a:latin typeface="Raleway"/>
            </a:endParaRPr>
          </a:p>
          <a:p>
            <a:pPr marL="0" indent="0">
              <a:spcBef>
                <a:spcPts val="0"/>
              </a:spcBef>
              <a:buNone/>
            </a:pPr>
            <a:endParaRPr lang="pt-BR" sz="1400" b="1" dirty="0">
              <a:latin typeface="Raleway"/>
            </a:endParaRPr>
          </a:p>
          <a:p>
            <a:pPr marL="0" indent="0">
              <a:spcBef>
                <a:spcPts val="0"/>
              </a:spcBef>
              <a:buNone/>
            </a:pPr>
            <a:endParaRPr lang="pt-BR" sz="1400" b="1" dirty="0">
              <a:latin typeface="Raleway"/>
            </a:endParaRPr>
          </a:p>
          <a:p>
            <a:pPr marL="0" marR="0" indent="0">
              <a:spcBef>
                <a:spcPts val="0"/>
              </a:spcBef>
              <a:spcAft>
                <a:spcPts val="0"/>
              </a:spcAft>
              <a:buNone/>
            </a:pPr>
            <a:endParaRPr lang="pt-BR" sz="1400" b="1" dirty="0">
              <a:latin typeface="Raleway"/>
            </a:endParaRPr>
          </a:p>
          <a:p>
            <a:pPr marL="0" marR="0" indent="0">
              <a:spcBef>
                <a:spcPts val="0"/>
              </a:spcBef>
              <a:spcAft>
                <a:spcPts val="0"/>
              </a:spcAft>
              <a:buNone/>
            </a:pPr>
            <a:r>
              <a:rPr lang="pt-BR" sz="1400" b="1" dirty="0">
                <a:latin typeface="Raleway"/>
              </a:rPr>
              <a:t> </a:t>
            </a:r>
          </a:p>
          <a:p>
            <a:pPr marL="0" indent="0" fontAlgn="base">
              <a:buNone/>
            </a:pPr>
            <a:endParaRPr lang="pt-BR" sz="1400" b="1" dirty="0">
              <a:latin typeface="Raleway"/>
            </a:endParaRPr>
          </a:p>
          <a:p>
            <a:pPr marL="0" indent="0" fontAlgn="base">
              <a:buNone/>
            </a:pPr>
            <a:endParaRPr lang="pt-BR" sz="1400" b="1" dirty="0">
              <a:latin typeface="Raleway"/>
            </a:endParaRPr>
          </a:p>
        </p:txBody>
      </p:sp>
    </p:spTree>
    <p:extLst>
      <p:ext uri="{BB962C8B-B14F-4D97-AF65-F5344CB8AC3E}">
        <p14:creationId xmlns:p14="http://schemas.microsoft.com/office/powerpoint/2010/main" val="3061032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Docker</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174032"/>
            <a:ext cx="11150895" cy="4488025"/>
          </a:xfrm>
        </p:spPr>
        <p:txBody>
          <a:bodyPr>
            <a:normAutofit fontScale="25000" lnSpcReduction="20000"/>
          </a:bodyPr>
          <a:lstStyle/>
          <a:p>
            <a:pPr marL="0" marR="0" indent="0">
              <a:spcBef>
                <a:spcPts val="0"/>
              </a:spcBef>
              <a:spcAft>
                <a:spcPts val="0"/>
              </a:spcAft>
              <a:buNone/>
            </a:pPr>
            <a:r>
              <a:rPr lang="pt-BR" sz="5600" b="1" dirty="0">
                <a:latin typeface="Calibri" panose="020F0502020204030204" pitchFamily="34" charset="0"/>
                <a:cs typeface="Calibri" panose="020F0502020204030204" pitchFamily="34" charset="0"/>
              </a:rPr>
              <a:t>Criar uma imagem</a:t>
            </a:r>
          </a:p>
          <a:p>
            <a:pPr marL="0" indent="0">
              <a:spcBef>
                <a:spcPts val="0"/>
              </a:spcBef>
              <a:buNone/>
            </a:pPr>
            <a:endParaRPr lang="pt-BR" sz="5600" b="1" dirty="0">
              <a:latin typeface="Calibri" panose="020F0502020204030204" pitchFamily="34" charset="0"/>
              <a:cs typeface="Calibri" panose="020F0502020204030204" pitchFamily="34" charset="0"/>
            </a:endParaRPr>
          </a:p>
          <a:p>
            <a:pPr marL="0" indent="0">
              <a:spcBef>
                <a:spcPts val="0"/>
              </a:spcBef>
              <a:buNone/>
            </a:pPr>
            <a:endParaRPr lang="pt-BR" sz="5600" b="1" dirty="0">
              <a:latin typeface="Calibri" panose="020F0502020204030204" pitchFamily="34" charset="0"/>
              <a:cs typeface="Calibri" panose="020F0502020204030204" pitchFamily="34" charset="0"/>
            </a:endParaRPr>
          </a:p>
          <a:p>
            <a:pPr marL="0" indent="0">
              <a:spcBef>
                <a:spcPts val="0"/>
              </a:spcBef>
              <a:buNone/>
            </a:pPr>
            <a:r>
              <a:rPr lang="pt-BR" sz="5600" b="1" dirty="0">
                <a:latin typeface="Calibri" panose="020F0502020204030204" pitchFamily="34" charset="0"/>
                <a:cs typeface="Calibri" panose="020F0502020204030204" pitchFamily="34" charset="0"/>
              </a:rPr>
              <a:t>Iniciar um container com o nome a imagem </a:t>
            </a:r>
            <a:r>
              <a:rPr lang="pt-BR" sz="5600" b="1" dirty="0" err="1">
                <a:latin typeface="Calibri" panose="020F0502020204030204" pitchFamily="34" charset="0"/>
                <a:cs typeface="Calibri" panose="020F0502020204030204" pitchFamily="34" charset="0"/>
              </a:rPr>
              <a:t>httpd</a:t>
            </a:r>
            <a:r>
              <a:rPr lang="pt-BR" sz="5600" b="1" dirty="0">
                <a:latin typeface="Calibri" panose="020F0502020204030204" pitchFamily="34" charset="0"/>
                <a:cs typeface="Calibri" panose="020F0502020204030204" pitchFamily="34" charset="0"/>
              </a:rPr>
              <a:t> que acesse pela máquina na porta 8080 e o container execute na porta 80 </a:t>
            </a:r>
          </a:p>
          <a:p>
            <a:pPr marL="0" marR="0" indent="0">
              <a:spcBef>
                <a:spcPts val="0"/>
              </a:spcBef>
              <a:spcAft>
                <a:spcPts val="0"/>
              </a:spcAft>
              <a:buNone/>
            </a:pPr>
            <a:r>
              <a:rPr lang="pt-BR" sz="5600" b="1" dirty="0">
                <a:latin typeface="Calibri" panose="020F0502020204030204" pitchFamily="34" charset="0"/>
                <a:cs typeface="Calibri" panose="020F0502020204030204" pitchFamily="34" charset="0"/>
              </a:rPr>
              <a:t>docker </a:t>
            </a:r>
            <a:r>
              <a:rPr lang="pt-BR" sz="5600" b="1" dirty="0" err="1">
                <a:latin typeface="Calibri" panose="020F0502020204030204" pitchFamily="34" charset="0"/>
                <a:cs typeface="Calibri" panose="020F0502020204030204" pitchFamily="34" charset="0"/>
              </a:rPr>
              <a:t>run</a:t>
            </a:r>
            <a:r>
              <a:rPr lang="pt-BR" sz="5600" b="1" dirty="0">
                <a:latin typeface="Calibri" panose="020F0502020204030204" pitchFamily="34" charset="0"/>
                <a:cs typeface="Calibri" panose="020F0502020204030204" pitchFamily="34" charset="0"/>
              </a:rPr>
              <a:t> -d --</a:t>
            </a:r>
            <a:r>
              <a:rPr lang="pt-BR" sz="5600" b="1" dirty="0" err="1">
                <a:latin typeface="Calibri" panose="020F0502020204030204" pitchFamily="34" charset="0"/>
                <a:cs typeface="Calibri" panose="020F0502020204030204" pitchFamily="34" charset="0"/>
              </a:rPr>
              <a:t>name</a:t>
            </a:r>
            <a:r>
              <a:rPr lang="pt-BR" sz="5600" b="1" dirty="0">
                <a:latin typeface="Calibri" panose="020F0502020204030204" pitchFamily="34" charset="0"/>
                <a:cs typeface="Calibri" panose="020F0502020204030204" pitchFamily="34" charset="0"/>
              </a:rPr>
              <a:t> </a:t>
            </a:r>
            <a:r>
              <a:rPr lang="pt-BR" sz="5600" b="1" dirty="0" err="1">
                <a:latin typeface="Calibri" panose="020F0502020204030204" pitchFamily="34" charset="0"/>
                <a:cs typeface="Calibri" panose="020F0502020204030204" pitchFamily="34" charset="0"/>
              </a:rPr>
              <a:t>httpd</a:t>
            </a:r>
            <a:r>
              <a:rPr lang="pt-BR" sz="5600" b="1" dirty="0">
                <a:latin typeface="Calibri" panose="020F0502020204030204" pitchFamily="34" charset="0"/>
                <a:cs typeface="Calibri" panose="020F0502020204030204" pitchFamily="34" charset="0"/>
              </a:rPr>
              <a:t> -p 8080:80 </a:t>
            </a:r>
            <a:r>
              <a:rPr lang="pt-BR" sz="5600" b="1" dirty="0" err="1">
                <a:latin typeface="Calibri" panose="020F0502020204030204" pitchFamily="34" charset="0"/>
                <a:cs typeface="Calibri" panose="020F0502020204030204" pitchFamily="34" charset="0"/>
              </a:rPr>
              <a:t>httpd</a:t>
            </a:r>
            <a:endParaRPr lang="pt-BR" sz="5600" b="1" dirty="0">
              <a:latin typeface="Calibri" panose="020F0502020204030204" pitchFamily="34" charset="0"/>
              <a:cs typeface="Calibri" panose="020F0502020204030204" pitchFamily="34" charset="0"/>
            </a:endParaRPr>
          </a:p>
          <a:p>
            <a:pPr marL="0" marR="0" indent="0">
              <a:spcBef>
                <a:spcPts val="0"/>
              </a:spcBef>
              <a:spcAft>
                <a:spcPts val="0"/>
              </a:spcAft>
              <a:buNone/>
            </a:pPr>
            <a:endParaRPr lang="pt-BR" sz="5600" b="1" dirty="0">
              <a:latin typeface="Calibri" panose="020F0502020204030204" pitchFamily="34" charset="0"/>
              <a:cs typeface="Calibri" panose="020F0502020204030204" pitchFamily="34" charset="0"/>
            </a:endParaRPr>
          </a:p>
          <a:p>
            <a:pPr marL="0" marR="0" indent="0">
              <a:spcBef>
                <a:spcPts val="0"/>
              </a:spcBef>
              <a:spcAft>
                <a:spcPts val="0"/>
              </a:spcAft>
              <a:buNone/>
            </a:pPr>
            <a:r>
              <a:rPr lang="pt-BR" sz="5600" b="1" dirty="0">
                <a:latin typeface="Calibri" panose="020F0502020204030204" pitchFamily="34" charset="0"/>
                <a:cs typeface="Calibri" panose="020F0502020204030204" pitchFamily="34" charset="0"/>
              </a:rPr>
              <a:t>Executar o comando no container para o ajuste na página principal do </a:t>
            </a:r>
            <a:r>
              <a:rPr lang="pt-BR" sz="5600" b="1" dirty="0" err="1">
                <a:latin typeface="Calibri" panose="020F0502020204030204" pitchFamily="34" charset="0"/>
                <a:cs typeface="Calibri" panose="020F0502020204030204" pitchFamily="34" charset="0"/>
              </a:rPr>
              <a:t>httpd</a:t>
            </a:r>
            <a:endParaRPr lang="pt-BR" sz="5600" b="1" dirty="0">
              <a:latin typeface="Calibri" panose="020F0502020204030204" pitchFamily="34" charset="0"/>
              <a:cs typeface="Calibri" panose="020F0502020204030204" pitchFamily="34" charset="0"/>
            </a:endParaRPr>
          </a:p>
          <a:p>
            <a:pPr marL="0" marR="0" indent="0">
              <a:spcBef>
                <a:spcPts val="0"/>
              </a:spcBef>
              <a:spcAft>
                <a:spcPts val="0"/>
              </a:spcAft>
              <a:buNone/>
            </a:pPr>
            <a:r>
              <a:rPr lang="pt-BR" sz="5600" b="1" dirty="0">
                <a:latin typeface="Calibri" panose="020F0502020204030204" pitchFamily="34" charset="0"/>
                <a:cs typeface="Calibri" panose="020F0502020204030204" pitchFamily="34" charset="0"/>
              </a:rPr>
              <a:t>docker </a:t>
            </a:r>
            <a:r>
              <a:rPr lang="pt-BR" sz="5600" b="1" dirty="0" err="1">
                <a:latin typeface="Calibri" panose="020F0502020204030204" pitchFamily="34" charset="0"/>
                <a:cs typeface="Calibri" panose="020F0502020204030204" pitchFamily="34" charset="0"/>
              </a:rPr>
              <a:t>exec</a:t>
            </a:r>
            <a:r>
              <a:rPr lang="pt-BR" sz="5600" b="1" dirty="0">
                <a:latin typeface="Calibri" panose="020F0502020204030204" pitchFamily="34" charset="0"/>
                <a:cs typeface="Calibri" panose="020F0502020204030204" pitchFamily="34" charset="0"/>
              </a:rPr>
              <a:t> -it </a:t>
            </a:r>
            <a:r>
              <a:rPr lang="pt-BR" sz="5600" b="1" dirty="0" err="1">
                <a:latin typeface="Calibri" panose="020F0502020204030204" pitchFamily="34" charset="0"/>
                <a:cs typeface="Calibri" panose="020F0502020204030204" pitchFamily="34" charset="0"/>
              </a:rPr>
              <a:t>httpd</a:t>
            </a:r>
            <a:r>
              <a:rPr lang="pt-BR" sz="5600" b="1" dirty="0">
                <a:latin typeface="Calibri" panose="020F0502020204030204" pitchFamily="34" charset="0"/>
                <a:cs typeface="Calibri" panose="020F0502020204030204" pitchFamily="34" charset="0"/>
              </a:rPr>
              <a:t> /bin/</a:t>
            </a:r>
            <a:r>
              <a:rPr lang="pt-BR" sz="5600" b="1" dirty="0" err="1">
                <a:latin typeface="Calibri" panose="020F0502020204030204" pitchFamily="34" charset="0"/>
                <a:cs typeface="Calibri" panose="020F0502020204030204" pitchFamily="34" charset="0"/>
              </a:rPr>
              <a:t>bash</a:t>
            </a:r>
            <a:endParaRPr lang="pt-BR" sz="5600" b="1" dirty="0">
              <a:latin typeface="Calibri" panose="020F0502020204030204" pitchFamily="34" charset="0"/>
              <a:cs typeface="Calibri" panose="020F0502020204030204" pitchFamily="34" charset="0"/>
            </a:endParaRPr>
          </a:p>
          <a:p>
            <a:pPr marL="0" marR="0" indent="0">
              <a:spcBef>
                <a:spcPts val="0"/>
              </a:spcBef>
              <a:spcAft>
                <a:spcPts val="0"/>
              </a:spcAft>
              <a:buNone/>
            </a:pPr>
            <a:r>
              <a:rPr lang="pt-BR" sz="5600" b="1" dirty="0" err="1">
                <a:latin typeface="Calibri" panose="020F0502020204030204" pitchFamily="34" charset="0"/>
                <a:cs typeface="Calibri" panose="020F0502020204030204" pitchFamily="34" charset="0"/>
              </a:rPr>
              <a:t>echo</a:t>
            </a:r>
            <a:r>
              <a:rPr lang="pt-BR" sz="5600" b="1" dirty="0">
                <a:latin typeface="Calibri" panose="020F0502020204030204" pitchFamily="34" charset="0"/>
                <a:cs typeface="Calibri" panose="020F0502020204030204" pitchFamily="34" charset="0"/>
              </a:rPr>
              <a:t> "</a:t>
            </a:r>
            <a:r>
              <a:rPr lang="pt-BR" sz="5600" b="1" dirty="0" err="1">
                <a:latin typeface="Calibri" panose="020F0502020204030204" pitchFamily="34" charset="0"/>
                <a:cs typeface="Calibri" panose="020F0502020204030204" pitchFamily="34" charset="0"/>
              </a:rPr>
              <a:t>Salveee</a:t>
            </a:r>
            <a:r>
              <a:rPr lang="pt-BR" sz="5600" b="1" dirty="0">
                <a:latin typeface="Calibri" panose="020F0502020204030204" pitchFamily="34" charset="0"/>
                <a:cs typeface="Calibri" panose="020F0502020204030204" pitchFamily="34" charset="0"/>
              </a:rPr>
              <a:t> Quebrada! &lt;</a:t>
            </a:r>
            <a:r>
              <a:rPr lang="pt-BR" sz="5600" b="1" dirty="0" err="1">
                <a:latin typeface="Calibri" panose="020F0502020204030204" pitchFamily="34" charset="0"/>
                <a:cs typeface="Calibri" panose="020F0502020204030204" pitchFamily="34" charset="0"/>
              </a:rPr>
              <a:t>br</a:t>
            </a:r>
            <a:r>
              <a:rPr lang="pt-BR" sz="5600" b="1" dirty="0">
                <a:latin typeface="Calibri" panose="020F0502020204030204" pitchFamily="34" charset="0"/>
                <a:cs typeface="Calibri" panose="020F0502020204030204" pitchFamily="34" charset="0"/>
              </a:rPr>
              <a:t>&gt; &lt;</a:t>
            </a:r>
            <a:r>
              <a:rPr lang="pt-BR" sz="5600" b="1" dirty="0" err="1">
                <a:latin typeface="Calibri" panose="020F0502020204030204" pitchFamily="34" charset="0"/>
                <a:cs typeface="Calibri" panose="020F0502020204030204" pitchFamily="34" charset="0"/>
              </a:rPr>
              <a:t>br</a:t>
            </a:r>
            <a:r>
              <a:rPr lang="pt-BR" sz="5600" b="1" dirty="0">
                <a:latin typeface="Calibri" panose="020F0502020204030204" pitchFamily="34" charset="0"/>
                <a:cs typeface="Calibri" panose="020F0502020204030204" pitchFamily="34" charset="0"/>
              </a:rPr>
              <a:t>&gt; &lt;a </a:t>
            </a:r>
            <a:r>
              <a:rPr lang="pt-BR" sz="5600" b="1" dirty="0" err="1">
                <a:latin typeface="Calibri" panose="020F0502020204030204" pitchFamily="34" charset="0"/>
                <a:cs typeface="Calibri" panose="020F0502020204030204" pitchFamily="34" charset="0"/>
              </a:rPr>
              <a:t>href</a:t>
            </a:r>
            <a:r>
              <a:rPr lang="pt-BR" sz="5600" b="1" dirty="0">
                <a:latin typeface="Calibri" panose="020F0502020204030204" pitchFamily="34" charset="0"/>
                <a:cs typeface="Calibri" panose="020F0502020204030204" pitchFamily="34" charset="0"/>
              </a:rPr>
              <a:t>="https://www.sanuxgroup.com/2021"&gt; </a:t>
            </a:r>
            <a:r>
              <a:rPr lang="pt-BR" sz="5600" b="1" dirty="0" err="1">
                <a:latin typeface="Calibri" panose="020F0502020204030204" pitchFamily="34" charset="0"/>
                <a:cs typeface="Calibri" panose="020F0502020204030204" pitchFamily="34" charset="0"/>
              </a:rPr>
              <a:t>Sanux</a:t>
            </a:r>
            <a:r>
              <a:rPr lang="pt-BR" sz="5600" b="1" dirty="0">
                <a:latin typeface="Calibri" panose="020F0502020204030204" pitchFamily="34" charset="0"/>
                <a:cs typeface="Calibri" panose="020F0502020204030204" pitchFamily="34" charset="0"/>
              </a:rPr>
              <a:t> </a:t>
            </a:r>
            <a:r>
              <a:rPr lang="pt-BR" sz="5600" b="1" dirty="0" err="1">
                <a:latin typeface="Calibri" panose="020F0502020204030204" pitchFamily="34" charset="0"/>
                <a:cs typeface="Calibri" panose="020F0502020204030204" pitchFamily="34" charset="0"/>
              </a:rPr>
              <a:t>Group</a:t>
            </a:r>
            <a:r>
              <a:rPr lang="pt-BR" sz="5600" b="1" dirty="0">
                <a:latin typeface="Calibri" panose="020F0502020204030204" pitchFamily="34" charset="0"/>
                <a:cs typeface="Calibri" panose="020F0502020204030204" pitchFamily="34" charset="0"/>
              </a:rPr>
              <a:t> &lt;/a&gt;" &gt; /</a:t>
            </a:r>
            <a:r>
              <a:rPr lang="pt-BR" sz="5600" b="1" dirty="0" err="1">
                <a:latin typeface="Calibri" panose="020F0502020204030204" pitchFamily="34" charset="0"/>
                <a:cs typeface="Calibri" panose="020F0502020204030204" pitchFamily="34" charset="0"/>
              </a:rPr>
              <a:t>usr</a:t>
            </a:r>
            <a:r>
              <a:rPr lang="pt-BR" sz="5600" b="1" dirty="0">
                <a:latin typeface="Calibri" panose="020F0502020204030204" pitchFamily="34" charset="0"/>
                <a:cs typeface="Calibri" panose="020F0502020204030204" pitchFamily="34" charset="0"/>
              </a:rPr>
              <a:t>/local/apache2/</a:t>
            </a:r>
            <a:r>
              <a:rPr lang="pt-BR" sz="5600" b="1" dirty="0" err="1">
                <a:latin typeface="Calibri" panose="020F0502020204030204" pitchFamily="34" charset="0"/>
                <a:cs typeface="Calibri" panose="020F0502020204030204" pitchFamily="34" charset="0"/>
              </a:rPr>
              <a:t>htdocs</a:t>
            </a:r>
            <a:r>
              <a:rPr lang="pt-BR" sz="5600" b="1" dirty="0">
                <a:latin typeface="Calibri" panose="020F0502020204030204" pitchFamily="34" charset="0"/>
                <a:cs typeface="Calibri" panose="020F0502020204030204" pitchFamily="34" charset="0"/>
              </a:rPr>
              <a:t>/index.html</a:t>
            </a:r>
          </a:p>
          <a:p>
            <a:pPr marL="0" marR="0" indent="0">
              <a:spcBef>
                <a:spcPts val="0"/>
              </a:spcBef>
              <a:spcAft>
                <a:spcPts val="0"/>
              </a:spcAft>
              <a:buNone/>
            </a:pPr>
            <a:endParaRPr lang="pt-BR" sz="5600" b="1" dirty="0">
              <a:latin typeface="Calibri" panose="020F0502020204030204" pitchFamily="34" charset="0"/>
              <a:cs typeface="Calibri" panose="020F0502020204030204" pitchFamily="34" charset="0"/>
            </a:endParaRPr>
          </a:p>
          <a:p>
            <a:pPr marL="0" marR="0" indent="0">
              <a:spcBef>
                <a:spcPts val="0"/>
              </a:spcBef>
              <a:spcAft>
                <a:spcPts val="0"/>
              </a:spcAft>
              <a:buNone/>
            </a:pPr>
            <a:r>
              <a:rPr lang="pt-BR" sz="5600" b="1" dirty="0">
                <a:latin typeface="Calibri" panose="020F0502020204030204" pitchFamily="34" charset="0"/>
                <a:cs typeface="Calibri" panose="020F0502020204030204" pitchFamily="34" charset="0"/>
              </a:rPr>
              <a:t>Parar o container </a:t>
            </a:r>
          </a:p>
          <a:p>
            <a:pPr marL="0" marR="0" indent="0">
              <a:spcBef>
                <a:spcPts val="0"/>
              </a:spcBef>
              <a:spcAft>
                <a:spcPts val="0"/>
              </a:spcAft>
              <a:buNone/>
            </a:pPr>
            <a:r>
              <a:rPr lang="pt-BR" sz="5600" b="1" dirty="0">
                <a:latin typeface="Calibri" panose="020F0502020204030204" pitchFamily="34" charset="0"/>
                <a:cs typeface="Calibri" panose="020F0502020204030204" pitchFamily="34" charset="0"/>
              </a:rPr>
              <a:t>docker stop </a:t>
            </a:r>
            <a:r>
              <a:rPr lang="pt-BR" sz="5600" b="1" dirty="0" err="1">
                <a:latin typeface="Calibri" panose="020F0502020204030204" pitchFamily="34" charset="0"/>
                <a:cs typeface="Calibri" panose="020F0502020204030204" pitchFamily="34" charset="0"/>
              </a:rPr>
              <a:t>httpd</a:t>
            </a:r>
            <a:endParaRPr lang="pt-BR" sz="5600" b="1" dirty="0">
              <a:latin typeface="Calibri" panose="020F0502020204030204" pitchFamily="34" charset="0"/>
              <a:cs typeface="Calibri" panose="020F0502020204030204" pitchFamily="34" charset="0"/>
            </a:endParaRPr>
          </a:p>
          <a:p>
            <a:pPr marL="0" marR="0" indent="0">
              <a:spcBef>
                <a:spcPts val="0"/>
              </a:spcBef>
              <a:spcAft>
                <a:spcPts val="0"/>
              </a:spcAft>
              <a:buNone/>
            </a:pPr>
            <a:endParaRPr lang="pt-BR" sz="5600" b="1" dirty="0">
              <a:latin typeface="Calibri" panose="020F0502020204030204" pitchFamily="34" charset="0"/>
              <a:cs typeface="Calibri" panose="020F0502020204030204" pitchFamily="34" charset="0"/>
            </a:endParaRPr>
          </a:p>
          <a:p>
            <a:pPr marL="0" marR="0" indent="0">
              <a:spcBef>
                <a:spcPts val="0"/>
              </a:spcBef>
              <a:spcAft>
                <a:spcPts val="0"/>
              </a:spcAft>
              <a:buNone/>
            </a:pPr>
            <a:r>
              <a:rPr lang="pt-BR" sz="5600" b="1" dirty="0" err="1">
                <a:latin typeface="Calibri" panose="020F0502020204030204" pitchFamily="34" charset="0"/>
                <a:cs typeface="Calibri" panose="020F0502020204030204" pitchFamily="34" charset="0"/>
              </a:rPr>
              <a:t>Commit</a:t>
            </a:r>
            <a:r>
              <a:rPr lang="pt-BR" sz="5600" b="1" dirty="0">
                <a:latin typeface="Calibri" panose="020F0502020204030204" pitchFamily="34" charset="0"/>
                <a:cs typeface="Calibri" panose="020F0502020204030204" pitchFamily="34" charset="0"/>
              </a:rPr>
              <a:t> parar criar a imagem</a:t>
            </a:r>
          </a:p>
          <a:p>
            <a:pPr marL="0" marR="0" indent="0">
              <a:spcBef>
                <a:spcPts val="0"/>
              </a:spcBef>
              <a:spcAft>
                <a:spcPts val="0"/>
              </a:spcAft>
              <a:buNone/>
            </a:pPr>
            <a:r>
              <a:rPr lang="pt-BR" sz="5600" b="1" dirty="0">
                <a:latin typeface="Calibri" panose="020F0502020204030204" pitchFamily="34" charset="0"/>
                <a:cs typeface="Calibri" panose="020F0502020204030204" pitchFamily="34" charset="0"/>
              </a:rPr>
              <a:t>docker </a:t>
            </a:r>
            <a:r>
              <a:rPr lang="pt-BR" sz="5600" b="1" dirty="0" err="1">
                <a:latin typeface="Calibri" panose="020F0502020204030204" pitchFamily="34" charset="0"/>
                <a:cs typeface="Calibri" panose="020F0502020204030204" pitchFamily="34" charset="0"/>
              </a:rPr>
              <a:t>commit</a:t>
            </a:r>
            <a:r>
              <a:rPr lang="pt-BR" sz="5600" b="1" dirty="0">
                <a:latin typeface="Calibri" panose="020F0502020204030204" pitchFamily="34" charset="0"/>
                <a:cs typeface="Calibri" panose="020F0502020204030204" pitchFamily="34" charset="0"/>
              </a:rPr>
              <a:t> -a '</a:t>
            </a:r>
            <a:r>
              <a:rPr lang="pt-BR" sz="5600" b="1" dirty="0" err="1">
                <a:latin typeface="Calibri" panose="020F0502020204030204" pitchFamily="34" charset="0"/>
                <a:cs typeface="Calibri" panose="020F0502020204030204" pitchFamily="34" charset="0"/>
              </a:rPr>
              <a:t>ExemploSanux</a:t>
            </a:r>
            <a:r>
              <a:rPr lang="pt-BR" sz="5600" b="1" dirty="0">
                <a:latin typeface="Calibri" panose="020F0502020204030204" pitchFamily="34" charset="0"/>
                <a:cs typeface="Calibri" panose="020F0502020204030204" pitchFamily="34" charset="0"/>
              </a:rPr>
              <a:t>' </a:t>
            </a:r>
            <a:r>
              <a:rPr lang="pt-BR" sz="5600" b="1" dirty="0" err="1">
                <a:latin typeface="Calibri" panose="020F0502020204030204" pitchFamily="34" charset="0"/>
                <a:cs typeface="Calibri" panose="020F0502020204030204" pitchFamily="34" charset="0"/>
              </a:rPr>
              <a:t>httpd</a:t>
            </a:r>
            <a:r>
              <a:rPr lang="pt-BR" sz="5600" b="1" dirty="0">
                <a:latin typeface="Calibri" panose="020F0502020204030204" pitchFamily="34" charset="0"/>
                <a:cs typeface="Calibri" panose="020F0502020204030204" pitchFamily="34" charset="0"/>
              </a:rPr>
              <a:t> </a:t>
            </a:r>
            <a:r>
              <a:rPr lang="pt-BR" sz="5600" b="1" dirty="0" err="1">
                <a:latin typeface="Calibri" panose="020F0502020204030204" pitchFamily="34" charset="0"/>
                <a:cs typeface="Calibri" panose="020F0502020204030204" pitchFamily="34" charset="0"/>
              </a:rPr>
              <a:t>httpd-sanux</a:t>
            </a:r>
            <a:endParaRPr lang="pt-BR" sz="5600" b="1" dirty="0">
              <a:latin typeface="Calibri" panose="020F0502020204030204" pitchFamily="34" charset="0"/>
              <a:cs typeface="Calibri" panose="020F0502020204030204" pitchFamily="34" charset="0"/>
            </a:endParaRPr>
          </a:p>
          <a:p>
            <a:pPr marL="0" marR="0" indent="0">
              <a:spcBef>
                <a:spcPts val="0"/>
              </a:spcBef>
              <a:spcAft>
                <a:spcPts val="0"/>
              </a:spcAft>
              <a:buNone/>
            </a:pPr>
            <a:endParaRPr lang="pt-BR" sz="5600" b="1" dirty="0">
              <a:latin typeface="Calibri" panose="020F0502020204030204" pitchFamily="34" charset="0"/>
              <a:cs typeface="Calibri" panose="020F0502020204030204" pitchFamily="34" charset="0"/>
            </a:endParaRPr>
          </a:p>
          <a:p>
            <a:pPr marL="0" marR="0" indent="0">
              <a:spcBef>
                <a:spcPts val="0"/>
              </a:spcBef>
              <a:spcAft>
                <a:spcPts val="0"/>
              </a:spcAft>
              <a:buNone/>
            </a:pPr>
            <a:r>
              <a:rPr lang="pt-BR" sz="5600" b="1" dirty="0" err="1">
                <a:latin typeface="Calibri" panose="020F0502020204030204" pitchFamily="34" charset="0"/>
                <a:cs typeface="Calibri" panose="020F0502020204030204" pitchFamily="34" charset="0"/>
              </a:rPr>
              <a:t>Tag</a:t>
            </a:r>
            <a:r>
              <a:rPr lang="pt-BR" sz="5600" b="1" dirty="0">
                <a:latin typeface="Calibri" panose="020F0502020204030204" pitchFamily="34" charset="0"/>
                <a:cs typeface="Calibri" panose="020F0502020204030204" pitchFamily="34" charset="0"/>
              </a:rPr>
              <a:t> na imagem para importar ao Docker Hub</a:t>
            </a:r>
          </a:p>
          <a:p>
            <a:pPr marL="0" marR="0" indent="0">
              <a:spcBef>
                <a:spcPts val="0"/>
              </a:spcBef>
              <a:spcAft>
                <a:spcPts val="0"/>
              </a:spcAft>
              <a:buNone/>
            </a:pPr>
            <a:r>
              <a:rPr lang="sv-SE" sz="5600" b="1" dirty="0">
                <a:latin typeface="Calibri" panose="020F0502020204030204" pitchFamily="34" charset="0"/>
                <a:cs typeface="Calibri" panose="020F0502020204030204" pitchFamily="34" charset="0"/>
              </a:rPr>
              <a:t>docker tag httpd-sanux jlasquinha/sanux-httpd</a:t>
            </a:r>
          </a:p>
          <a:p>
            <a:pPr marL="0" marR="0" indent="0">
              <a:spcBef>
                <a:spcPts val="0"/>
              </a:spcBef>
              <a:spcAft>
                <a:spcPts val="0"/>
              </a:spcAft>
              <a:buNone/>
            </a:pPr>
            <a:endParaRPr lang="pt-BR" sz="5600" b="1" dirty="0">
              <a:latin typeface="Raleway"/>
            </a:endParaRPr>
          </a:p>
          <a:p>
            <a:pPr marL="0" indent="0">
              <a:spcBef>
                <a:spcPts val="0"/>
              </a:spcBef>
              <a:buNone/>
            </a:pPr>
            <a:endParaRPr lang="pt-BR" sz="3200" b="1" dirty="0">
              <a:latin typeface="Raleway"/>
            </a:endParaRPr>
          </a:p>
          <a:p>
            <a:pPr marL="0" indent="0">
              <a:spcBef>
                <a:spcPts val="0"/>
              </a:spcBef>
              <a:buNone/>
            </a:pPr>
            <a:endParaRPr lang="pt-BR" sz="3200" b="1" dirty="0">
              <a:latin typeface="Raleway"/>
            </a:endParaRPr>
          </a:p>
          <a:p>
            <a:pPr marL="0" indent="0">
              <a:spcBef>
                <a:spcPts val="0"/>
              </a:spcBef>
              <a:buNone/>
            </a:pPr>
            <a:endParaRPr lang="pt-BR" sz="3200" b="1" dirty="0">
              <a:latin typeface="Raleway"/>
            </a:endParaRPr>
          </a:p>
          <a:p>
            <a:pPr marL="0" indent="0">
              <a:spcBef>
                <a:spcPts val="0"/>
              </a:spcBef>
              <a:buNone/>
            </a:pPr>
            <a:endParaRPr lang="pt-BR" sz="3200" b="1" dirty="0">
              <a:latin typeface="Raleway"/>
            </a:endParaRPr>
          </a:p>
          <a:p>
            <a:pPr marL="0" indent="0">
              <a:spcBef>
                <a:spcPts val="0"/>
              </a:spcBef>
              <a:buNone/>
            </a:pPr>
            <a:endParaRPr lang="pt-BR" sz="3200" b="1" dirty="0">
              <a:latin typeface="Raleway"/>
            </a:endParaRPr>
          </a:p>
          <a:p>
            <a:pPr marL="0" indent="0">
              <a:spcBef>
                <a:spcPts val="0"/>
              </a:spcBef>
              <a:buNone/>
            </a:pPr>
            <a:endParaRPr lang="pt-BR" sz="3200" b="1" dirty="0">
              <a:latin typeface="Raleway"/>
            </a:endParaRPr>
          </a:p>
          <a:p>
            <a:pPr marL="0" indent="0">
              <a:spcBef>
                <a:spcPts val="0"/>
              </a:spcBef>
              <a:buNone/>
            </a:pPr>
            <a:endParaRPr lang="pt-BR" sz="3200" b="1" dirty="0">
              <a:latin typeface="Raleway"/>
            </a:endParaRPr>
          </a:p>
          <a:p>
            <a:pPr marL="0" indent="0">
              <a:spcBef>
                <a:spcPts val="0"/>
              </a:spcBef>
              <a:buNone/>
            </a:pPr>
            <a:endParaRPr lang="pt-BR" sz="3200" b="1" dirty="0">
              <a:latin typeface="Raleway"/>
            </a:endParaRPr>
          </a:p>
          <a:p>
            <a:pPr marL="0" marR="0" indent="0">
              <a:spcBef>
                <a:spcPts val="0"/>
              </a:spcBef>
              <a:spcAft>
                <a:spcPts val="0"/>
              </a:spcAft>
              <a:buNone/>
            </a:pPr>
            <a:endParaRPr lang="pt-BR" sz="1400" b="1" dirty="0">
              <a:latin typeface="Raleway"/>
            </a:endParaRPr>
          </a:p>
          <a:p>
            <a:pPr marL="0" marR="0" indent="0">
              <a:spcBef>
                <a:spcPts val="0"/>
              </a:spcBef>
              <a:spcAft>
                <a:spcPts val="0"/>
              </a:spcAft>
              <a:buNone/>
            </a:pPr>
            <a:r>
              <a:rPr lang="pt-BR" sz="1400" b="1" dirty="0">
                <a:latin typeface="Raleway"/>
              </a:rPr>
              <a:t> </a:t>
            </a:r>
          </a:p>
          <a:p>
            <a:pPr marL="0" indent="0" fontAlgn="base">
              <a:buNone/>
            </a:pPr>
            <a:endParaRPr lang="pt-BR" sz="1400" b="1" dirty="0">
              <a:latin typeface="Raleway"/>
            </a:endParaRPr>
          </a:p>
          <a:p>
            <a:pPr marL="0" indent="0" fontAlgn="base">
              <a:buNone/>
            </a:pPr>
            <a:endParaRPr lang="pt-BR" sz="1400" b="1" dirty="0">
              <a:latin typeface="Raleway"/>
            </a:endParaRPr>
          </a:p>
        </p:txBody>
      </p:sp>
    </p:spTree>
    <p:extLst>
      <p:ext uri="{BB962C8B-B14F-4D97-AF65-F5344CB8AC3E}">
        <p14:creationId xmlns:p14="http://schemas.microsoft.com/office/powerpoint/2010/main" val="139086418"/>
      </p:ext>
    </p:extLst>
  </p:cSld>
  <p:clrMapOvr>
    <a:masterClrMapping/>
  </p:clrMapOvr>
</p:sld>
</file>

<file path=ppt/theme/theme1.xml><?xml version="1.0" encoding="utf-8"?>
<a:theme xmlns:a="http://schemas.openxmlformats.org/drawingml/2006/main" name="Berlim">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TM04033917[[fn=Berlim]]</Template>
  <TotalTime>643</TotalTime>
  <Words>3752</Words>
  <Application>Microsoft Office PowerPoint</Application>
  <PresentationFormat>Widescreen</PresentationFormat>
  <Paragraphs>571</Paragraphs>
  <Slides>44</Slides>
  <Notes>43</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44</vt:i4>
      </vt:variant>
    </vt:vector>
  </HeadingPairs>
  <TitlesOfParts>
    <vt:vector size="49" baseType="lpstr">
      <vt:lpstr>Arial</vt:lpstr>
      <vt:lpstr>Calibri</vt:lpstr>
      <vt:lpstr>Raleway</vt:lpstr>
      <vt:lpstr>Trebuchet MS</vt:lpstr>
      <vt:lpstr>Berlim</vt:lpstr>
      <vt:lpstr>Introdução Container</vt:lpstr>
      <vt:lpstr>Introdução</vt:lpstr>
      <vt:lpstr>Docker</vt:lpstr>
      <vt:lpstr>Docker</vt:lpstr>
      <vt:lpstr>Docker</vt:lpstr>
      <vt:lpstr>Docker</vt:lpstr>
      <vt:lpstr>Docker</vt:lpstr>
      <vt:lpstr>Docker</vt:lpstr>
      <vt:lpstr>Docker</vt:lpstr>
      <vt:lpstr>Docker</vt:lpstr>
      <vt:lpstr>Docker</vt:lpstr>
      <vt:lpstr>Docker</vt:lpstr>
      <vt:lpstr>Kubernetes</vt:lpstr>
      <vt:lpstr>Kubernetes</vt:lpstr>
      <vt:lpstr>Kubernetes</vt:lpstr>
      <vt:lpstr>Kubernetes</vt:lpstr>
      <vt:lpstr>Kubernetes</vt:lpstr>
      <vt:lpstr>Kubernetes</vt:lpstr>
      <vt:lpstr>Kubernetes</vt:lpstr>
      <vt:lpstr>Kubernetes</vt:lpstr>
      <vt:lpstr>Kubernetes</vt:lpstr>
      <vt:lpstr>Kubernetes</vt:lpstr>
      <vt:lpstr>Kubernetes</vt:lpstr>
      <vt:lpstr>Kubernetes</vt:lpstr>
      <vt:lpstr>Kubernetes</vt:lpstr>
      <vt:lpstr>Kubernetes</vt:lpstr>
      <vt:lpstr>Kubernetes</vt:lpstr>
      <vt:lpstr>Kubernetes</vt:lpstr>
      <vt:lpstr>Kubernetes</vt:lpstr>
      <vt:lpstr>OpenShift</vt:lpstr>
      <vt:lpstr>OpenShift</vt:lpstr>
      <vt:lpstr>OpenShift</vt:lpstr>
      <vt:lpstr>OpenShift</vt:lpstr>
      <vt:lpstr>OpenShift</vt:lpstr>
      <vt:lpstr>OpenShift</vt:lpstr>
      <vt:lpstr>OpenShift</vt:lpstr>
      <vt:lpstr>OpenShift</vt:lpstr>
      <vt:lpstr>OpenShift</vt:lpstr>
      <vt:lpstr>OpenShift</vt:lpstr>
      <vt:lpstr>OpenShift</vt:lpstr>
      <vt:lpstr>OpenShift</vt:lpstr>
      <vt:lpstr>OpenShift</vt:lpstr>
      <vt:lpstr>OpenShift</vt:lpstr>
      <vt:lpstr>OpenShift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Introdução Container</dc:title>
  <dc:creator>Jorge Silveira</dc:creator>
  <cp:lastModifiedBy>Jorge Silveira</cp:lastModifiedBy>
  <cp:revision>46</cp:revision>
  <dcterms:created xsi:type="dcterms:W3CDTF">2021-07-24T19:12:41Z</dcterms:created>
  <dcterms:modified xsi:type="dcterms:W3CDTF">2021-08-14T20:01:02Z</dcterms:modified>
</cp:coreProperties>
</file>