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4"/>
  </p:notesMasterIdLst>
  <p:sldIdLst>
    <p:sldId id="256" r:id="rId2"/>
    <p:sldId id="258" r:id="rId3"/>
    <p:sldId id="260" r:id="rId4"/>
    <p:sldId id="261" r:id="rId5"/>
    <p:sldId id="262" r:id="rId6"/>
    <p:sldId id="263" r:id="rId7"/>
    <p:sldId id="264" r:id="rId8"/>
    <p:sldId id="265" r:id="rId9"/>
    <p:sldId id="266"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90" r:id="rId30"/>
    <p:sldId id="288" r:id="rId31"/>
    <p:sldId id="289" r:id="rId32"/>
    <p:sldId id="287" r:id="rId33"/>
    <p:sldId id="291" r:id="rId34"/>
    <p:sldId id="292" r:id="rId35"/>
    <p:sldId id="293" r:id="rId36"/>
    <p:sldId id="294" r:id="rId37"/>
    <p:sldId id="295" r:id="rId38"/>
    <p:sldId id="296" r:id="rId39"/>
    <p:sldId id="298" r:id="rId40"/>
    <p:sldId id="297" r:id="rId41"/>
    <p:sldId id="299" r:id="rId42"/>
    <p:sldId id="300"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9315" autoAdjust="0"/>
  </p:normalViewPr>
  <p:slideViewPr>
    <p:cSldViewPr snapToGrid="0">
      <p:cViewPr varScale="1">
        <p:scale>
          <a:sx n="103" d="100"/>
          <a:sy n="103" d="100"/>
        </p:scale>
        <p:origin x="12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020A02-C9DD-40BD-A324-BA60B25320B3}" type="datetimeFigureOut">
              <a:rPr lang="pt-BR" smtClean="0"/>
              <a:t>14/08/2021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50186C-1B6A-4E9D-BEDC-29F158167F43}" type="slidenum">
              <a:rPr lang="pt-BR" smtClean="0"/>
              <a:t>‹nº›</a:t>
            </a:fld>
            <a:endParaRPr lang="pt-BR"/>
          </a:p>
        </p:txBody>
      </p:sp>
    </p:spTree>
    <p:extLst>
      <p:ext uri="{BB962C8B-B14F-4D97-AF65-F5344CB8AC3E}">
        <p14:creationId xmlns:p14="http://schemas.microsoft.com/office/powerpoint/2010/main" val="398109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1</a:t>
            </a:fld>
            <a:endParaRPr lang="pt-BR"/>
          </a:p>
        </p:txBody>
      </p:sp>
    </p:spTree>
    <p:extLst>
      <p:ext uri="{BB962C8B-B14F-4D97-AF65-F5344CB8AC3E}">
        <p14:creationId xmlns:p14="http://schemas.microsoft.com/office/powerpoint/2010/main" val="3100480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11</a:t>
            </a:fld>
            <a:endParaRPr lang="pt-BR"/>
          </a:p>
        </p:txBody>
      </p:sp>
    </p:spTree>
    <p:extLst>
      <p:ext uri="{BB962C8B-B14F-4D97-AF65-F5344CB8AC3E}">
        <p14:creationId xmlns:p14="http://schemas.microsoft.com/office/powerpoint/2010/main" val="2418516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12</a:t>
            </a:fld>
            <a:endParaRPr lang="pt-BR"/>
          </a:p>
        </p:txBody>
      </p:sp>
    </p:spTree>
    <p:extLst>
      <p:ext uri="{BB962C8B-B14F-4D97-AF65-F5344CB8AC3E}">
        <p14:creationId xmlns:p14="http://schemas.microsoft.com/office/powerpoint/2010/main" val="2554894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13</a:t>
            </a:fld>
            <a:endParaRPr lang="pt-BR"/>
          </a:p>
        </p:txBody>
      </p:sp>
    </p:spTree>
    <p:extLst>
      <p:ext uri="{BB962C8B-B14F-4D97-AF65-F5344CB8AC3E}">
        <p14:creationId xmlns:p14="http://schemas.microsoft.com/office/powerpoint/2010/main" val="2110013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14</a:t>
            </a:fld>
            <a:endParaRPr lang="pt-BR"/>
          </a:p>
        </p:txBody>
      </p:sp>
    </p:spTree>
    <p:extLst>
      <p:ext uri="{BB962C8B-B14F-4D97-AF65-F5344CB8AC3E}">
        <p14:creationId xmlns:p14="http://schemas.microsoft.com/office/powerpoint/2010/main" val="492962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15</a:t>
            </a:fld>
            <a:endParaRPr lang="pt-BR"/>
          </a:p>
        </p:txBody>
      </p:sp>
    </p:spTree>
    <p:extLst>
      <p:ext uri="{BB962C8B-B14F-4D97-AF65-F5344CB8AC3E}">
        <p14:creationId xmlns:p14="http://schemas.microsoft.com/office/powerpoint/2010/main" val="738596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16</a:t>
            </a:fld>
            <a:endParaRPr lang="pt-BR"/>
          </a:p>
        </p:txBody>
      </p:sp>
    </p:spTree>
    <p:extLst>
      <p:ext uri="{BB962C8B-B14F-4D97-AF65-F5344CB8AC3E}">
        <p14:creationId xmlns:p14="http://schemas.microsoft.com/office/powerpoint/2010/main" val="4171253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17</a:t>
            </a:fld>
            <a:endParaRPr lang="pt-BR"/>
          </a:p>
        </p:txBody>
      </p:sp>
    </p:spTree>
    <p:extLst>
      <p:ext uri="{BB962C8B-B14F-4D97-AF65-F5344CB8AC3E}">
        <p14:creationId xmlns:p14="http://schemas.microsoft.com/office/powerpoint/2010/main" val="36294997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18</a:t>
            </a:fld>
            <a:endParaRPr lang="pt-BR"/>
          </a:p>
        </p:txBody>
      </p:sp>
    </p:spTree>
    <p:extLst>
      <p:ext uri="{BB962C8B-B14F-4D97-AF65-F5344CB8AC3E}">
        <p14:creationId xmlns:p14="http://schemas.microsoft.com/office/powerpoint/2010/main" val="21327498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19</a:t>
            </a:fld>
            <a:endParaRPr lang="pt-BR"/>
          </a:p>
        </p:txBody>
      </p:sp>
    </p:spTree>
    <p:extLst>
      <p:ext uri="{BB962C8B-B14F-4D97-AF65-F5344CB8AC3E}">
        <p14:creationId xmlns:p14="http://schemas.microsoft.com/office/powerpoint/2010/main" val="1940746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20</a:t>
            </a:fld>
            <a:endParaRPr lang="pt-BR"/>
          </a:p>
        </p:txBody>
      </p:sp>
    </p:spTree>
    <p:extLst>
      <p:ext uri="{BB962C8B-B14F-4D97-AF65-F5344CB8AC3E}">
        <p14:creationId xmlns:p14="http://schemas.microsoft.com/office/powerpoint/2010/main" val="2378894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3</a:t>
            </a:fld>
            <a:endParaRPr lang="pt-BR"/>
          </a:p>
        </p:txBody>
      </p:sp>
    </p:spTree>
    <p:extLst>
      <p:ext uri="{BB962C8B-B14F-4D97-AF65-F5344CB8AC3E}">
        <p14:creationId xmlns:p14="http://schemas.microsoft.com/office/powerpoint/2010/main" val="27960547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21</a:t>
            </a:fld>
            <a:endParaRPr lang="pt-BR"/>
          </a:p>
        </p:txBody>
      </p:sp>
    </p:spTree>
    <p:extLst>
      <p:ext uri="{BB962C8B-B14F-4D97-AF65-F5344CB8AC3E}">
        <p14:creationId xmlns:p14="http://schemas.microsoft.com/office/powerpoint/2010/main" val="3906179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22</a:t>
            </a:fld>
            <a:endParaRPr lang="pt-BR"/>
          </a:p>
        </p:txBody>
      </p:sp>
    </p:spTree>
    <p:extLst>
      <p:ext uri="{BB962C8B-B14F-4D97-AF65-F5344CB8AC3E}">
        <p14:creationId xmlns:p14="http://schemas.microsoft.com/office/powerpoint/2010/main" val="22841574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23</a:t>
            </a:fld>
            <a:endParaRPr lang="pt-BR"/>
          </a:p>
        </p:txBody>
      </p:sp>
    </p:spTree>
    <p:extLst>
      <p:ext uri="{BB962C8B-B14F-4D97-AF65-F5344CB8AC3E}">
        <p14:creationId xmlns:p14="http://schemas.microsoft.com/office/powerpoint/2010/main" val="3382653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24</a:t>
            </a:fld>
            <a:endParaRPr lang="pt-BR"/>
          </a:p>
        </p:txBody>
      </p:sp>
    </p:spTree>
    <p:extLst>
      <p:ext uri="{BB962C8B-B14F-4D97-AF65-F5344CB8AC3E}">
        <p14:creationId xmlns:p14="http://schemas.microsoft.com/office/powerpoint/2010/main" val="2804596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25</a:t>
            </a:fld>
            <a:endParaRPr lang="pt-BR"/>
          </a:p>
        </p:txBody>
      </p:sp>
    </p:spTree>
    <p:extLst>
      <p:ext uri="{BB962C8B-B14F-4D97-AF65-F5344CB8AC3E}">
        <p14:creationId xmlns:p14="http://schemas.microsoft.com/office/powerpoint/2010/main" val="781321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26</a:t>
            </a:fld>
            <a:endParaRPr lang="pt-BR"/>
          </a:p>
        </p:txBody>
      </p:sp>
    </p:spTree>
    <p:extLst>
      <p:ext uri="{BB962C8B-B14F-4D97-AF65-F5344CB8AC3E}">
        <p14:creationId xmlns:p14="http://schemas.microsoft.com/office/powerpoint/2010/main" val="31209975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27</a:t>
            </a:fld>
            <a:endParaRPr lang="pt-BR"/>
          </a:p>
        </p:txBody>
      </p:sp>
    </p:spTree>
    <p:extLst>
      <p:ext uri="{BB962C8B-B14F-4D97-AF65-F5344CB8AC3E}">
        <p14:creationId xmlns:p14="http://schemas.microsoft.com/office/powerpoint/2010/main" val="21877115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28</a:t>
            </a:fld>
            <a:endParaRPr lang="pt-BR"/>
          </a:p>
        </p:txBody>
      </p:sp>
    </p:spTree>
    <p:extLst>
      <p:ext uri="{BB962C8B-B14F-4D97-AF65-F5344CB8AC3E}">
        <p14:creationId xmlns:p14="http://schemas.microsoft.com/office/powerpoint/2010/main" val="23304968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29</a:t>
            </a:fld>
            <a:endParaRPr lang="pt-BR"/>
          </a:p>
        </p:txBody>
      </p:sp>
    </p:spTree>
    <p:extLst>
      <p:ext uri="{BB962C8B-B14F-4D97-AF65-F5344CB8AC3E}">
        <p14:creationId xmlns:p14="http://schemas.microsoft.com/office/powerpoint/2010/main" val="3918046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30</a:t>
            </a:fld>
            <a:endParaRPr lang="pt-BR"/>
          </a:p>
        </p:txBody>
      </p:sp>
    </p:spTree>
    <p:extLst>
      <p:ext uri="{BB962C8B-B14F-4D97-AF65-F5344CB8AC3E}">
        <p14:creationId xmlns:p14="http://schemas.microsoft.com/office/powerpoint/2010/main" val="28090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4</a:t>
            </a:fld>
            <a:endParaRPr lang="pt-BR"/>
          </a:p>
        </p:txBody>
      </p:sp>
    </p:spTree>
    <p:extLst>
      <p:ext uri="{BB962C8B-B14F-4D97-AF65-F5344CB8AC3E}">
        <p14:creationId xmlns:p14="http://schemas.microsoft.com/office/powerpoint/2010/main" val="7387458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31</a:t>
            </a:fld>
            <a:endParaRPr lang="pt-BR"/>
          </a:p>
        </p:txBody>
      </p:sp>
    </p:spTree>
    <p:extLst>
      <p:ext uri="{BB962C8B-B14F-4D97-AF65-F5344CB8AC3E}">
        <p14:creationId xmlns:p14="http://schemas.microsoft.com/office/powerpoint/2010/main" val="13841091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32</a:t>
            </a:fld>
            <a:endParaRPr lang="pt-BR"/>
          </a:p>
        </p:txBody>
      </p:sp>
    </p:spTree>
    <p:extLst>
      <p:ext uri="{BB962C8B-B14F-4D97-AF65-F5344CB8AC3E}">
        <p14:creationId xmlns:p14="http://schemas.microsoft.com/office/powerpoint/2010/main" val="37935052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33</a:t>
            </a:fld>
            <a:endParaRPr lang="pt-BR"/>
          </a:p>
        </p:txBody>
      </p:sp>
    </p:spTree>
    <p:extLst>
      <p:ext uri="{BB962C8B-B14F-4D97-AF65-F5344CB8AC3E}">
        <p14:creationId xmlns:p14="http://schemas.microsoft.com/office/powerpoint/2010/main" val="33996147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34</a:t>
            </a:fld>
            <a:endParaRPr lang="pt-BR"/>
          </a:p>
        </p:txBody>
      </p:sp>
    </p:spTree>
    <p:extLst>
      <p:ext uri="{BB962C8B-B14F-4D97-AF65-F5344CB8AC3E}">
        <p14:creationId xmlns:p14="http://schemas.microsoft.com/office/powerpoint/2010/main" val="319162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35</a:t>
            </a:fld>
            <a:endParaRPr lang="pt-BR"/>
          </a:p>
        </p:txBody>
      </p:sp>
    </p:spTree>
    <p:extLst>
      <p:ext uri="{BB962C8B-B14F-4D97-AF65-F5344CB8AC3E}">
        <p14:creationId xmlns:p14="http://schemas.microsoft.com/office/powerpoint/2010/main" val="32633828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36</a:t>
            </a:fld>
            <a:endParaRPr lang="pt-BR"/>
          </a:p>
        </p:txBody>
      </p:sp>
    </p:spTree>
    <p:extLst>
      <p:ext uri="{BB962C8B-B14F-4D97-AF65-F5344CB8AC3E}">
        <p14:creationId xmlns:p14="http://schemas.microsoft.com/office/powerpoint/2010/main" val="8643023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37</a:t>
            </a:fld>
            <a:endParaRPr lang="pt-BR"/>
          </a:p>
        </p:txBody>
      </p:sp>
    </p:spTree>
    <p:extLst>
      <p:ext uri="{BB962C8B-B14F-4D97-AF65-F5344CB8AC3E}">
        <p14:creationId xmlns:p14="http://schemas.microsoft.com/office/powerpoint/2010/main" val="1548962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38</a:t>
            </a:fld>
            <a:endParaRPr lang="pt-BR"/>
          </a:p>
        </p:txBody>
      </p:sp>
    </p:spTree>
    <p:extLst>
      <p:ext uri="{BB962C8B-B14F-4D97-AF65-F5344CB8AC3E}">
        <p14:creationId xmlns:p14="http://schemas.microsoft.com/office/powerpoint/2010/main" val="41230642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39</a:t>
            </a:fld>
            <a:endParaRPr lang="pt-BR"/>
          </a:p>
        </p:txBody>
      </p:sp>
    </p:spTree>
    <p:extLst>
      <p:ext uri="{BB962C8B-B14F-4D97-AF65-F5344CB8AC3E}">
        <p14:creationId xmlns:p14="http://schemas.microsoft.com/office/powerpoint/2010/main" val="4116567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40</a:t>
            </a:fld>
            <a:endParaRPr lang="pt-BR"/>
          </a:p>
        </p:txBody>
      </p:sp>
    </p:spTree>
    <p:extLst>
      <p:ext uri="{BB962C8B-B14F-4D97-AF65-F5344CB8AC3E}">
        <p14:creationId xmlns:p14="http://schemas.microsoft.com/office/powerpoint/2010/main" val="1941202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5</a:t>
            </a:fld>
            <a:endParaRPr lang="pt-BR"/>
          </a:p>
        </p:txBody>
      </p:sp>
    </p:spTree>
    <p:extLst>
      <p:ext uri="{BB962C8B-B14F-4D97-AF65-F5344CB8AC3E}">
        <p14:creationId xmlns:p14="http://schemas.microsoft.com/office/powerpoint/2010/main" val="41310485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41</a:t>
            </a:fld>
            <a:endParaRPr lang="pt-BR"/>
          </a:p>
        </p:txBody>
      </p:sp>
    </p:spTree>
    <p:extLst>
      <p:ext uri="{BB962C8B-B14F-4D97-AF65-F5344CB8AC3E}">
        <p14:creationId xmlns:p14="http://schemas.microsoft.com/office/powerpoint/2010/main" val="6418357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42</a:t>
            </a:fld>
            <a:endParaRPr lang="pt-BR"/>
          </a:p>
        </p:txBody>
      </p:sp>
    </p:spTree>
    <p:extLst>
      <p:ext uri="{BB962C8B-B14F-4D97-AF65-F5344CB8AC3E}">
        <p14:creationId xmlns:p14="http://schemas.microsoft.com/office/powerpoint/2010/main" val="1488864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6</a:t>
            </a:fld>
            <a:endParaRPr lang="pt-BR"/>
          </a:p>
        </p:txBody>
      </p:sp>
    </p:spTree>
    <p:extLst>
      <p:ext uri="{BB962C8B-B14F-4D97-AF65-F5344CB8AC3E}">
        <p14:creationId xmlns:p14="http://schemas.microsoft.com/office/powerpoint/2010/main" val="3349769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7</a:t>
            </a:fld>
            <a:endParaRPr lang="pt-BR"/>
          </a:p>
        </p:txBody>
      </p:sp>
    </p:spTree>
    <p:extLst>
      <p:ext uri="{BB962C8B-B14F-4D97-AF65-F5344CB8AC3E}">
        <p14:creationId xmlns:p14="http://schemas.microsoft.com/office/powerpoint/2010/main" val="1483995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8</a:t>
            </a:fld>
            <a:endParaRPr lang="pt-BR"/>
          </a:p>
        </p:txBody>
      </p:sp>
    </p:spTree>
    <p:extLst>
      <p:ext uri="{BB962C8B-B14F-4D97-AF65-F5344CB8AC3E}">
        <p14:creationId xmlns:p14="http://schemas.microsoft.com/office/powerpoint/2010/main" val="3808659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9</a:t>
            </a:fld>
            <a:endParaRPr lang="pt-BR"/>
          </a:p>
        </p:txBody>
      </p:sp>
    </p:spTree>
    <p:extLst>
      <p:ext uri="{BB962C8B-B14F-4D97-AF65-F5344CB8AC3E}">
        <p14:creationId xmlns:p14="http://schemas.microsoft.com/office/powerpoint/2010/main" val="4155408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50186C-1B6A-4E9D-BEDC-29F158167F43}" type="slidenum">
              <a:rPr lang="pt-BR" smtClean="0"/>
              <a:t>10</a:t>
            </a:fld>
            <a:endParaRPr lang="pt-BR"/>
          </a:p>
        </p:txBody>
      </p:sp>
    </p:spTree>
    <p:extLst>
      <p:ext uri="{BB962C8B-B14F-4D97-AF65-F5344CB8AC3E}">
        <p14:creationId xmlns:p14="http://schemas.microsoft.com/office/powerpoint/2010/main" val="39525019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pt-BR"/>
              <a:t>Clique para editar o título Mestre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8/14/2021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46C117F-5CCF-4837-BE5F-2B92066CAFAF}" type="datetimeFigureOut">
              <a:rPr lang="en-US" dirty="0"/>
              <a:t>8/14/2021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84EB90BD-B6CE-46B7-997F-7313B992CCDC}" type="datetimeFigureOut">
              <a:rPr lang="en-US" dirty="0"/>
              <a:t>8/14/2021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pt-BR"/>
              <a:t>Clique para editar o título Mestre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CDB9D11F-B188-461D-B23F-39381795C052}" type="datetimeFigureOut">
              <a:rPr lang="en-US" dirty="0"/>
              <a:t>8/14/2021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52E6D8D9-55A2-4063-B0F3-121F44549695}" type="datetimeFigureOut">
              <a:rPr lang="en-US" dirty="0"/>
              <a:t>8/14/2021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D4B24536-994D-4021-A283-9F449C0DB509}" type="datetimeFigureOut">
              <a:rPr lang="en-US" dirty="0"/>
              <a:t>8/14/2021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3CBBBB78-C96F-47B7-AB17-D852CA960AC9}" type="datetimeFigureOut">
              <a:rPr lang="en-US" dirty="0"/>
              <a:t>8/14/2021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8/14/2021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8/14/2021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8/14/2021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pt-BR"/>
              <a:t>Clique para editar o título Mestre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30578ACC-22D6-47C1-A373-4FD133E34F3C}" type="datetimeFigureOut">
              <a:rPr lang="en-US" dirty="0"/>
              <a:t>8/14/2021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8/14/2021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80322" y="3030008"/>
            <a:ext cx="4698355" cy="290617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594123" y="3030008"/>
            <a:ext cx="4700059" cy="290617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8/14/2021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8/14/2021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8/14/2021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pt-BR"/>
              <a:t>Clique para editar o título Mestre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E331444B-B92B-4E27-8C94-BB93EAF5CB18}" type="datetimeFigureOut">
              <a:rPr lang="en-US" dirty="0"/>
              <a:t>8/14/2021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363EFA5E-FA76-400D-B3DC-F0BA90E6D107}" type="datetimeFigureOut">
              <a:rPr lang="en-US" dirty="0"/>
              <a:t>8/14/2021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8/14/2021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www.treinaweb.com.br/blog/o-que-sao-microsservicos/"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coreos.com/etcd/"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sanux-10.lab.com:8443/"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https://172.27.11.10:8443/"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wnload.docker.com/mac/beta/Docker.dm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download.docker.com/win/beta/InstallDocker.msi"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201556-39E0-4F53-AD60-3555372CCB02}"/>
              </a:ext>
            </a:extLst>
          </p:cNvPr>
          <p:cNvSpPr>
            <a:spLocks noGrp="1"/>
          </p:cNvSpPr>
          <p:nvPr>
            <p:ph type="ctrTitle"/>
          </p:nvPr>
        </p:nvSpPr>
        <p:spPr/>
        <p:txBody>
          <a:bodyPr/>
          <a:lstStyle/>
          <a:p>
            <a:r>
              <a:rPr lang="pt-BR" dirty="0"/>
              <a:t>Introdução Container</a:t>
            </a:r>
          </a:p>
        </p:txBody>
      </p:sp>
      <p:sp>
        <p:nvSpPr>
          <p:cNvPr id="3" name="Subtítulo 2">
            <a:extLst>
              <a:ext uri="{FF2B5EF4-FFF2-40B4-BE49-F238E27FC236}">
                <a16:creationId xmlns:a16="http://schemas.microsoft.com/office/drawing/2014/main" id="{5C9271A6-6D63-4AB4-AE54-B821AF4998B8}"/>
              </a:ext>
            </a:extLst>
          </p:cNvPr>
          <p:cNvSpPr>
            <a:spLocks noGrp="1"/>
          </p:cNvSpPr>
          <p:nvPr>
            <p:ph type="subTitle" idx="1"/>
          </p:nvPr>
        </p:nvSpPr>
        <p:spPr/>
        <p:txBody>
          <a:bodyPr/>
          <a:lstStyle/>
          <a:p>
            <a:r>
              <a:rPr lang="pt-BR" dirty="0"/>
              <a:t>Jorge LASQUINHA</a:t>
            </a:r>
          </a:p>
          <a:p>
            <a:r>
              <a:rPr lang="pt-BR" dirty="0"/>
              <a:t>jorgelasquinha27@gmail.com</a:t>
            </a:r>
          </a:p>
        </p:txBody>
      </p:sp>
    </p:spTree>
    <p:extLst>
      <p:ext uri="{BB962C8B-B14F-4D97-AF65-F5344CB8AC3E}">
        <p14:creationId xmlns:p14="http://schemas.microsoft.com/office/powerpoint/2010/main" val="2669382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Docker</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174033"/>
            <a:ext cx="9613861" cy="3762156"/>
          </a:xfrm>
        </p:spPr>
        <p:txBody>
          <a:bodyPr>
            <a:normAutofit/>
          </a:bodyPr>
          <a:lstStyle/>
          <a:p>
            <a:pPr marL="0" indent="0" fontAlgn="base">
              <a:buNone/>
            </a:pPr>
            <a:r>
              <a:rPr lang="pt-BR" sz="1400" b="1" dirty="0" err="1">
                <a:latin typeface="Raleway"/>
              </a:rPr>
              <a:t>Dockerfile</a:t>
            </a:r>
            <a:endParaRPr lang="pt-BR" sz="1400" b="1" dirty="0">
              <a:latin typeface="Raleway"/>
            </a:endParaRPr>
          </a:p>
          <a:p>
            <a:pPr marL="0" indent="0" fontAlgn="base">
              <a:buNone/>
            </a:pPr>
            <a:r>
              <a:rPr lang="pt-BR" sz="1400" b="1" dirty="0">
                <a:latin typeface="Raleway"/>
              </a:rPr>
              <a:t>É um documento de texto que contêm todos os comandos que um usuário pode chamar na linha de comando para criar uma imagem.</a:t>
            </a:r>
          </a:p>
          <a:p>
            <a:endParaRPr lang="pt-BR" dirty="0"/>
          </a:p>
        </p:txBody>
      </p:sp>
      <p:pic>
        <p:nvPicPr>
          <p:cNvPr id="5" name="Imagem 4">
            <a:extLst>
              <a:ext uri="{FF2B5EF4-FFF2-40B4-BE49-F238E27FC236}">
                <a16:creationId xmlns:a16="http://schemas.microsoft.com/office/drawing/2014/main" id="{DA5A359F-FE8D-4302-BA8B-29E5122DC38B}"/>
              </a:ext>
            </a:extLst>
          </p:cNvPr>
          <p:cNvPicPr>
            <a:picLocks noChangeAspect="1"/>
          </p:cNvPicPr>
          <p:nvPr/>
        </p:nvPicPr>
        <p:blipFill>
          <a:blip r:embed="rId3"/>
          <a:stretch>
            <a:fillRect/>
          </a:stretch>
        </p:blipFill>
        <p:spPr>
          <a:xfrm>
            <a:off x="2078486" y="3051285"/>
            <a:ext cx="6267450" cy="3571875"/>
          </a:xfrm>
          <a:prstGeom prst="rect">
            <a:avLst/>
          </a:prstGeom>
        </p:spPr>
      </p:pic>
    </p:spTree>
    <p:extLst>
      <p:ext uri="{BB962C8B-B14F-4D97-AF65-F5344CB8AC3E}">
        <p14:creationId xmlns:p14="http://schemas.microsoft.com/office/powerpoint/2010/main" val="2658874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Docker</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174033"/>
            <a:ext cx="11169557" cy="4376057"/>
          </a:xfrm>
        </p:spPr>
        <p:txBody>
          <a:bodyPr>
            <a:normAutofit fontScale="92500" lnSpcReduction="20000"/>
          </a:bodyPr>
          <a:lstStyle/>
          <a:p>
            <a:pPr marL="0" marR="0" indent="0">
              <a:spcBef>
                <a:spcPts val="0"/>
              </a:spcBef>
              <a:spcAft>
                <a:spcPts val="0"/>
              </a:spcAft>
              <a:buNone/>
            </a:pPr>
            <a:r>
              <a:rPr lang="pt-BR" sz="1400" b="1" dirty="0">
                <a:latin typeface="Raleway"/>
              </a:rPr>
              <a:t>Criando uma imagem via</a:t>
            </a:r>
          </a:p>
          <a:p>
            <a:pPr marL="0" marR="0" indent="0">
              <a:spcBef>
                <a:spcPts val="0"/>
              </a:spcBef>
              <a:spcAft>
                <a:spcPts val="0"/>
              </a:spcAft>
              <a:buNone/>
            </a:pPr>
            <a:r>
              <a:rPr lang="pt-BR" sz="1400" b="1" dirty="0">
                <a:latin typeface="Raleway"/>
              </a:rPr>
              <a:t>Acessar o diretório onde está localizado o </a:t>
            </a:r>
            <a:r>
              <a:rPr lang="pt-BR" sz="1400" b="1" dirty="0" err="1">
                <a:latin typeface="Raleway"/>
              </a:rPr>
              <a:t>Dockerfile</a:t>
            </a:r>
            <a:endParaRPr lang="pt-BR" sz="1400" b="1" dirty="0">
              <a:latin typeface="Raleway"/>
            </a:endParaRPr>
          </a:p>
          <a:p>
            <a:pPr marL="0" marR="0" indent="0">
              <a:spcBef>
                <a:spcPts val="0"/>
              </a:spcBef>
              <a:spcAft>
                <a:spcPts val="0"/>
              </a:spcAft>
              <a:buNone/>
            </a:pPr>
            <a:r>
              <a:rPr lang="pt-BR" sz="1400" b="1" dirty="0">
                <a:latin typeface="Raleway"/>
              </a:rPr>
              <a:t>docker build -t jlasquinha/apache-</a:t>
            </a:r>
            <a:r>
              <a:rPr lang="pt-BR" sz="1400" b="1" dirty="0" err="1">
                <a:latin typeface="Raleway"/>
              </a:rPr>
              <a:t>sanux</a:t>
            </a:r>
            <a:r>
              <a:rPr lang="pt-BR" sz="1400" b="1" dirty="0">
                <a:latin typeface="Raleway"/>
              </a:rPr>
              <a:t> .</a:t>
            </a:r>
          </a:p>
          <a:p>
            <a:pPr marL="0" marR="0" indent="0">
              <a:spcBef>
                <a:spcPts val="0"/>
              </a:spcBef>
              <a:spcAft>
                <a:spcPts val="0"/>
              </a:spcAft>
              <a:buNone/>
            </a:pPr>
            <a:endParaRPr lang="pt-BR" sz="1400" b="1" dirty="0">
              <a:latin typeface="Raleway"/>
            </a:endParaRPr>
          </a:p>
          <a:p>
            <a:pPr marL="0" indent="0">
              <a:spcBef>
                <a:spcPts val="0"/>
              </a:spcBef>
              <a:buNone/>
            </a:pPr>
            <a:r>
              <a:rPr lang="pt-BR" sz="1400" b="1" dirty="0">
                <a:latin typeface="Raleway"/>
              </a:rPr>
              <a:t>Iniciar um container com o nome a imagem apache-</a:t>
            </a:r>
            <a:r>
              <a:rPr lang="pt-BR" sz="1400" b="1" dirty="0" err="1">
                <a:latin typeface="Raleway"/>
              </a:rPr>
              <a:t>sanux</a:t>
            </a:r>
            <a:r>
              <a:rPr lang="pt-BR" sz="1400" b="1" dirty="0">
                <a:latin typeface="Raleway"/>
              </a:rPr>
              <a:t> que acesse pela máquina na porta 80 e o container execute na porta 80 </a:t>
            </a:r>
          </a:p>
          <a:p>
            <a:pPr marL="0" marR="0" indent="0">
              <a:spcBef>
                <a:spcPts val="0"/>
              </a:spcBef>
              <a:spcAft>
                <a:spcPts val="0"/>
              </a:spcAft>
              <a:buNone/>
            </a:pPr>
            <a:r>
              <a:rPr lang="pt-BR" sz="1400" b="1" dirty="0">
                <a:latin typeface="Raleway"/>
              </a:rPr>
              <a:t>docker </a:t>
            </a:r>
            <a:r>
              <a:rPr lang="pt-BR" sz="1400" b="1" dirty="0" err="1">
                <a:latin typeface="Raleway"/>
              </a:rPr>
              <a:t>run</a:t>
            </a:r>
            <a:r>
              <a:rPr lang="pt-BR" sz="1400" b="1" dirty="0">
                <a:latin typeface="Raleway"/>
              </a:rPr>
              <a:t> -d --</a:t>
            </a:r>
            <a:r>
              <a:rPr lang="pt-BR" sz="1400" b="1" dirty="0" err="1">
                <a:latin typeface="Raleway"/>
              </a:rPr>
              <a:t>name</a:t>
            </a:r>
            <a:r>
              <a:rPr lang="pt-BR" sz="1400" b="1" dirty="0">
                <a:latin typeface="Raleway"/>
              </a:rPr>
              <a:t> apache-</a:t>
            </a:r>
            <a:r>
              <a:rPr lang="pt-BR" sz="1400" b="1" dirty="0" err="1">
                <a:latin typeface="Raleway"/>
              </a:rPr>
              <a:t>sanux</a:t>
            </a:r>
            <a:r>
              <a:rPr lang="pt-BR" sz="1400" b="1" dirty="0">
                <a:latin typeface="Raleway"/>
              </a:rPr>
              <a:t> -p 80:80 jlasquinha/apache-</a:t>
            </a:r>
            <a:r>
              <a:rPr lang="pt-BR" sz="1400" b="1" dirty="0" err="1">
                <a:latin typeface="Raleway"/>
              </a:rPr>
              <a:t>sanux</a:t>
            </a:r>
            <a:endParaRPr lang="pt-BR" sz="1400" b="1" dirty="0">
              <a:latin typeface="Raleway"/>
            </a:endParaRPr>
          </a:p>
          <a:p>
            <a:pPr marL="0" marR="0" indent="0">
              <a:spcBef>
                <a:spcPts val="0"/>
              </a:spcBef>
              <a:spcAft>
                <a:spcPts val="0"/>
              </a:spcAft>
              <a:buNone/>
            </a:pPr>
            <a:endParaRPr lang="pt-BR" sz="1400" b="1" dirty="0">
              <a:latin typeface="Raleway"/>
            </a:endParaRPr>
          </a:p>
          <a:p>
            <a:pPr marL="0" marR="0" indent="0">
              <a:spcBef>
                <a:spcPts val="0"/>
              </a:spcBef>
              <a:spcAft>
                <a:spcPts val="0"/>
              </a:spcAft>
              <a:buNone/>
            </a:pPr>
            <a:r>
              <a:rPr lang="pt-BR" sz="1400" b="1" dirty="0">
                <a:latin typeface="Raleway"/>
              </a:rPr>
              <a:t>Enviar a imagem para o Docker Hub</a:t>
            </a:r>
          </a:p>
          <a:p>
            <a:pPr marL="0" marR="0" indent="0">
              <a:spcBef>
                <a:spcPts val="0"/>
              </a:spcBef>
              <a:spcAft>
                <a:spcPts val="0"/>
              </a:spcAft>
              <a:buNone/>
            </a:pPr>
            <a:r>
              <a:rPr lang="pt-BR" sz="1400" b="1" dirty="0">
                <a:latin typeface="Raleway"/>
              </a:rPr>
              <a:t>docker </a:t>
            </a:r>
            <a:r>
              <a:rPr lang="pt-BR" sz="1400" b="1" dirty="0" err="1">
                <a:latin typeface="Raleway"/>
              </a:rPr>
              <a:t>push</a:t>
            </a:r>
            <a:r>
              <a:rPr lang="pt-BR" sz="1400" b="1" dirty="0">
                <a:latin typeface="Raleway"/>
              </a:rPr>
              <a:t> jlasquinha/apache-</a:t>
            </a:r>
            <a:r>
              <a:rPr lang="pt-BR" sz="1400" b="1" dirty="0" err="1">
                <a:latin typeface="Raleway"/>
              </a:rPr>
              <a:t>sanux</a:t>
            </a:r>
            <a:endParaRPr lang="pt-BR" sz="1400" b="1" dirty="0">
              <a:latin typeface="Raleway"/>
            </a:endParaRPr>
          </a:p>
          <a:p>
            <a:pPr marL="0" marR="0" indent="0">
              <a:spcBef>
                <a:spcPts val="0"/>
              </a:spcBef>
              <a:spcAft>
                <a:spcPts val="0"/>
              </a:spcAft>
              <a:buNone/>
            </a:pPr>
            <a:endParaRPr lang="pt-BR" sz="1400" b="1" dirty="0">
              <a:latin typeface="Raleway"/>
            </a:endParaRPr>
          </a:p>
          <a:p>
            <a:pPr marL="0" marR="0" indent="0">
              <a:spcBef>
                <a:spcPts val="0"/>
              </a:spcBef>
              <a:spcAft>
                <a:spcPts val="0"/>
              </a:spcAft>
              <a:buNone/>
            </a:pPr>
            <a:r>
              <a:rPr lang="pt-BR" sz="1400" b="1" dirty="0">
                <a:latin typeface="Raleway"/>
              </a:rPr>
              <a:t>Verificar se a imagem está disponível </a:t>
            </a:r>
          </a:p>
          <a:p>
            <a:pPr marL="0" marR="0" indent="0">
              <a:spcBef>
                <a:spcPts val="0"/>
              </a:spcBef>
              <a:spcAft>
                <a:spcPts val="0"/>
              </a:spcAft>
              <a:buNone/>
            </a:pPr>
            <a:r>
              <a:rPr lang="pt-BR" sz="1400" b="1" dirty="0">
                <a:latin typeface="Raleway"/>
              </a:rPr>
              <a:t>docker </a:t>
            </a:r>
            <a:r>
              <a:rPr lang="pt-BR" sz="1400" b="1" dirty="0" err="1">
                <a:latin typeface="Raleway"/>
              </a:rPr>
              <a:t>pull</a:t>
            </a:r>
            <a:r>
              <a:rPr lang="pt-BR" sz="1400" b="1" dirty="0">
                <a:latin typeface="Raleway"/>
              </a:rPr>
              <a:t> -q jlasquinha/apache-</a:t>
            </a:r>
            <a:r>
              <a:rPr lang="pt-BR" sz="1400" b="1" dirty="0" err="1">
                <a:latin typeface="Raleway"/>
              </a:rPr>
              <a:t>sanux</a:t>
            </a:r>
            <a:endParaRPr lang="pt-BR" sz="1400" b="1" dirty="0">
              <a:latin typeface="Raleway"/>
            </a:endParaRPr>
          </a:p>
          <a:p>
            <a:pPr marL="0" marR="0" indent="0">
              <a:spcBef>
                <a:spcPts val="0"/>
              </a:spcBef>
              <a:spcAft>
                <a:spcPts val="0"/>
              </a:spcAft>
              <a:buNone/>
            </a:pPr>
            <a:endParaRPr lang="pt-BR" sz="1400" b="1" dirty="0">
              <a:latin typeface="Raleway"/>
            </a:endParaRPr>
          </a:p>
          <a:p>
            <a:pPr marL="0" indent="0">
              <a:spcBef>
                <a:spcPts val="0"/>
              </a:spcBef>
              <a:buNone/>
            </a:pPr>
            <a:r>
              <a:rPr lang="pt-BR" sz="1400" b="1" dirty="0">
                <a:latin typeface="Raleway"/>
              </a:rPr>
              <a:t>Executar o container com o nome de apache-sanux-2 que acesse pela máquina na porta 808  e o container execute na porta 80</a:t>
            </a:r>
          </a:p>
          <a:p>
            <a:pPr marL="0" marR="0" indent="0">
              <a:spcBef>
                <a:spcPts val="0"/>
              </a:spcBef>
              <a:spcAft>
                <a:spcPts val="0"/>
              </a:spcAft>
              <a:buNone/>
            </a:pPr>
            <a:r>
              <a:rPr lang="pt-BR" sz="1200" b="1" dirty="0">
                <a:latin typeface="Raleway"/>
              </a:rPr>
              <a:t>docker </a:t>
            </a:r>
            <a:r>
              <a:rPr lang="pt-BR" sz="1200" b="1" dirty="0" err="1">
                <a:latin typeface="Raleway"/>
              </a:rPr>
              <a:t>run</a:t>
            </a:r>
            <a:r>
              <a:rPr lang="pt-BR" sz="1200" b="1" dirty="0">
                <a:latin typeface="Raleway"/>
              </a:rPr>
              <a:t> -d --</a:t>
            </a:r>
            <a:r>
              <a:rPr lang="pt-BR" sz="1200" b="1" dirty="0" err="1">
                <a:latin typeface="Raleway"/>
              </a:rPr>
              <a:t>name</a:t>
            </a:r>
            <a:r>
              <a:rPr lang="pt-BR" sz="1200" b="1" dirty="0">
                <a:latin typeface="Raleway"/>
              </a:rPr>
              <a:t> apache-sanux8080 -p 8080:80 jlasquinha/apache-</a:t>
            </a:r>
            <a:r>
              <a:rPr lang="pt-BR" sz="1200" b="1" dirty="0" err="1">
                <a:latin typeface="Raleway"/>
              </a:rPr>
              <a:t>sanux</a:t>
            </a:r>
            <a:endParaRPr lang="pt-BR" sz="1200" b="1" dirty="0">
              <a:latin typeface="Raleway"/>
            </a:endParaRPr>
          </a:p>
          <a:p>
            <a:pPr marL="0" indent="0">
              <a:spcBef>
                <a:spcPts val="0"/>
              </a:spcBef>
              <a:buNone/>
            </a:pPr>
            <a:endParaRPr lang="pt-BR" sz="800" b="1" dirty="0">
              <a:latin typeface="Raleway"/>
            </a:endParaRPr>
          </a:p>
          <a:p>
            <a:pPr marL="0" marR="0" indent="0">
              <a:spcBef>
                <a:spcPts val="0"/>
              </a:spcBef>
              <a:spcAft>
                <a:spcPts val="0"/>
              </a:spcAft>
              <a:buNone/>
            </a:pPr>
            <a:endParaRPr lang="pt-BR" sz="1400" b="1" dirty="0">
              <a:latin typeface="Raleway"/>
            </a:endParaRPr>
          </a:p>
          <a:p>
            <a:pPr marL="0" marR="0" indent="0">
              <a:spcBef>
                <a:spcPts val="0"/>
              </a:spcBef>
              <a:spcAft>
                <a:spcPts val="0"/>
              </a:spcAft>
              <a:buNone/>
            </a:pPr>
            <a:endParaRPr lang="pt-BR" sz="1400" b="1" dirty="0">
              <a:latin typeface="Raleway"/>
            </a:endParaRPr>
          </a:p>
          <a:p>
            <a:pPr marL="0" marR="0" indent="0">
              <a:spcBef>
                <a:spcPts val="0"/>
              </a:spcBef>
              <a:spcAft>
                <a:spcPts val="0"/>
              </a:spcAft>
              <a:buNone/>
            </a:pPr>
            <a:endParaRPr lang="pt-BR" sz="1400" b="1" dirty="0">
              <a:latin typeface="Raleway"/>
            </a:endParaRPr>
          </a:p>
          <a:p>
            <a:pPr marL="0" indent="0">
              <a:spcBef>
                <a:spcPts val="0"/>
              </a:spcBef>
              <a:buNone/>
            </a:pPr>
            <a:endParaRPr lang="pt-BR" sz="1400" b="1" dirty="0">
              <a:latin typeface="Raleway"/>
            </a:endParaRPr>
          </a:p>
          <a:p>
            <a:pPr marL="0" indent="0">
              <a:spcBef>
                <a:spcPts val="0"/>
              </a:spcBef>
              <a:buNone/>
            </a:pPr>
            <a:endParaRPr lang="pt-BR" sz="1400" b="1" dirty="0">
              <a:latin typeface="Raleway"/>
            </a:endParaRPr>
          </a:p>
          <a:p>
            <a:pPr marL="0" indent="0">
              <a:spcBef>
                <a:spcPts val="0"/>
              </a:spcBef>
              <a:buNone/>
            </a:pPr>
            <a:endParaRPr lang="pt-BR" sz="1400" b="1" dirty="0">
              <a:latin typeface="Raleway"/>
            </a:endParaRPr>
          </a:p>
          <a:p>
            <a:pPr marL="0" indent="0">
              <a:spcBef>
                <a:spcPts val="0"/>
              </a:spcBef>
              <a:buNone/>
            </a:pPr>
            <a:endParaRPr lang="pt-BR" sz="1400" b="1" dirty="0">
              <a:latin typeface="Raleway"/>
            </a:endParaRPr>
          </a:p>
          <a:p>
            <a:pPr marL="0" indent="0">
              <a:spcBef>
                <a:spcPts val="0"/>
              </a:spcBef>
              <a:buNone/>
            </a:pPr>
            <a:endParaRPr lang="pt-BR" sz="1400" b="1" dirty="0">
              <a:latin typeface="Raleway"/>
            </a:endParaRPr>
          </a:p>
          <a:p>
            <a:pPr marL="0" indent="0">
              <a:spcBef>
                <a:spcPts val="0"/>
              </a:spcBef>
              <a:buNone/>
            </a:pPr>
            <a:endParaRPr lang="pt-BR" sz="1400" b="1" dirty="0">
              <a:latin typeface="Raleway"/>
            </a:endParaRPr>
          </a:p>
          <a:p>
            <a:pPr marL="0" indent="0">
              <a:spcBef>
                <a:spcPts val="0"/>
              </a:spcBef>
              <a:buNone/>
            </a:pPr>
            <a:endParaRPr lang="pt-BR" sz="1400" b="1" dirty="0">
              <a:latin typeface="Raleway"/>
            </a:endParaRPr>
          </a:p>
          <a:p>
            <a:pPr marL="0" indent="0">
              <a:spcBef>
                <a:spcPts val="0"/>
              </a:spcBef>
              <a:buNone/>
            </a:pPr>
            <a:endParaRPr lang="pt-BR" sz="1400" b="1" dirty="0">
              <a:latin typeface="Raleway"/>
            </a:endParaRPr>
          </a:p>
          <a:p>
            <a:pPr marL="0" marR="0" indent="0">
              <a:spcBef>
                <a:spcPts val="0"/>
              </a:spcBef>
              <a:spcAft>
                <a:spcPts val="0"/>
              </a:spcAft>
              <a:buNone/>
            </a:pPr>
            <a:endParaRPr lang="pt-BR" sz="1400" b="1" dirty="0">
              <a:latin typeface="Raleway"/>
            </a:endParaRPr>
          </a:p>
          <a:p>
            <a:pPr marL="0" marR="0" indent="0">
              <a:spcBef>
                <a:spcPts val="0"/>
              </a:spcBef>
              <a:spcAft>
                <a:spcPts val="0"/>
              </a:spcAft>
              <a:buNone/>
            </a:pPr>
            <a:r>
              <a:rPr lang="pt-BR" sz="1400" b="1" dirty="0">
                <a:latin typeface="Raleway"/>
              </a:rPr>
              <a:t> </a:t>
            </a:r>
          </a:p>
          <a:p>
            <a:pPr marL="0" indent="0" fontAlgn="base">
              <a:buNone/>
            </a:pPr>
            <a:endParaRPr lang="pt-BR" sz="1400" b="1" dirty="0">
              <a:latin typeface="Raleway"/>
            </a:endParaRPr>
          </a:p>
          <a:p>
            <a:pPr marL="0" indent="0" fontAlgn="base">
              <a:buNone/>
            </a:pPr>
            <a:endParaRPr lang="pt-BR" sz="1400" b="1" dirty="0">
              <a:latin typeface="Raleway"/>
            </a:endParaRPr>
          </a:p>
        </p:txBody>
      </p:sp>
      <p:pic>
        <p:nvPicPr>
          <p:cNvPr id="5" name="Imagem 4">
            <a:extLst>
              <a:ext uri="{FF2B5EF4-FFF2-40B4-BE49-F238E27FC236}">
                <a16:creationId xmlns:a16="http://schemas.microsoft.com/office/drawing/2014/main" id="{AF4C7944-F622-41D6-84D4-492C3D39A816}"/>
              </a:ext>
            </a:extLst>
          </p:cNvPr>
          <p:cNvPicPr>
            <a:picLocks noChangeAspect="1"/>
          </p:cNvPicPr>
          <p:nvPr/>
        </p:nvPicPr>
        <p:blipFill>
          <a:blip r:embed="rId3"/>
          <a:stretch>
            <a:fillRect/>
          </a:stretch>
        </p:blipFill>
        <p:spPr>
          <a:xfrm>
            <a:off x="1257349" y="4510426"/>
            <a:ext cx="9677302" cy="1513261"/>
          </a:xfrm>
          <a:prstGeom prst="rect">
            <a:avLst/>
          </a:prstGeom>
        </p:spPr>
      </p:pic>
    </p:spTree>
    <p:extLst>
      <p:ext uri="{BB962C8B-B14F-4D97-AF65-F5344CB8AC3E}">
        <p14:creationId xmlns:p14="http://schemas.microsoft.com/office/powerpoint/2010/main" val="1269753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Kubernetes</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155372"/>
            <a:ext cx="9613861" cy="4581330"/>
          </a:xfrm>
        </p:spPr>
        <p:txBody>
          <a:bodyPr>
            <a:normAutofit/>
          </a:bodyPr>
          <a:lstStyle/>
          <a:p>
            <a:pPr marL="0" indent="0" fontAlgn="base">
              <a:buFont typeface="Arial" panose="020B0604020202020204" pitchFamily="34" charset="0"/>
              <a:buNone/>
            </a:pPr>
            <a:endParaRPr lang="pt-BR" sz="1400" b="1" dirty="0">
              <a:latin typeface="Raleway"/>
            </a:endParaRPr>
          </a:p>
          <a:p>
            <a:endParaRPr lang="pt-BR" dirty="0"/>
          </a:p>
          <a:p>
            <a:endParaRPr lang="pt-BR" dirty="0"/>
          </a:p>
        </p:txBody>
      </p:sp>
      <p:sp>
        <p:nvSpPr>
          <p:cNvPr id="4" name="Espaço Reservado para Conteúdo 2">
            <a:extLst>
              <a:ext uri="{FF2B5EF4-FFF2-40B4-BE49-F238E27FC236}">
                <a16:creationId xmlns:a16="http://schemas.microsoft.com/office/drawing/2014/main" id="{DBB90D56-1855-4BB1-BFA6-30148DCDE24D}"/>
              </a:ext>
            </a:extLst>
          </p:cNvPr>
          <p:cNvSpPr txBox="1">
            <a:spLocks/>
          </p:cNvSpPr>
          <p:nvPr/>
        </p:nvSpPr>
        <p:spPr>
          <a:xfrm>
            <a:off x="832721" y="2307772"/>
            <a:ext cx="9613861" cy="4581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fontAlgn="base">
              <a:buFont typeface="Arial" panose="020B0604020202020204" pitchFamily="34" charset="0"/>
              <a:buNone/>
            </a:pPr>
            <a:r>
              <a:rPr lang="pt-BR" sz="1400" b="1" dirty="0">
                <a:latin typeface="Raleway"/>
              </a:rPr>
              <a:t>O que é Kubernetes (k8s) e como funciona?</a:t>
            </a:r>
          </a:p>
          <a:p>
            <a:pPr marL="0" indent="0" fontAlgn="base">
              <a:buFont typeface="Arial" panose="020B0604020202020204" pitchFamily="34" charset="0"/>
              <a:buNone/>
            </a:pPr>
            <a:r>
              <a:rPr lang="pt-BR" sz="1400" b="1" dirty="0">
                <a:latin typeface="Raleway"/>
              </a:rPr>
              <a:t> Os containers são incríveis! Mas imaginando um ambiente corporativo, que tem centenas, milhares ou milhões de containers rodando ao mesmo tempo, em diversos hosts, fica claro que apenas os </a:t>
            </a:r>
            <a:r>
              <a:rPr lang="pt-BR" sz="1400" b="1" dirty="0" err="1">
                <a:latin typeface="Raleway"/>
              </a:rPr>
              <a:t>runtimes</a:t>
            </a:r>
            <a:r>
              <a:rPr lang="pt-BR" sz="1400" b="1" dirty="0">
                <a:latin typeface="Raleway"/>
              </a:rPr>
              <a:t> de containers não suprem estas necessidades.</a:t>
            </a:r>
          </a:p>
          <a:p>
            <a:pPr marL="0" indent="0" fontAlgn="base">
              <a:buFont typeface="Arial" panose="020B0604020202020204" pitchFamily="34" charset="0"/>
              <a:buNone/>
            </a:pPr>
            <a:r>
              <a:rPr lang="pt-BR" sz="1400" b="1" dirty="0">
                <a:latin typeface="Raleway"/>
              </a:rPr>
              <a:t>Containers precisam ser gerenciados e conectados ao mundo externo, e a outros containers, com diversas tarefas, como </a:t>
            </a:r>
            <a:r>
              <a:rPr lang="pt-BR" sz="1400" b="1" dirty="0" err="1">
                <a:latin typeface="Raleway"/>
              </a:rPr>
              <a:t>scheduling</a:t>
            </a:r>
            <a:r>
              <a:rPr lang="pt-BR" sz="1400" b="1" dirty="0">
                <a:latin typeface="Raleway"/>
              </a:rPr>
              <a:t>, </a:t>
            </a:r>
            <a:r>
              <a:rPr lang="pt-BR" sz="1400" b="1" dirty="0" err="1">
                <a:latin typeface="Raleway"/>
              </a:rPr>
              <a:t>load</a:t>
            </a:r>
            <a:r>
              <a:rPr lang="pt-BR" sz="1400" b="1" dirty="0">
                <a:latin typeface="Raleway"/>
              </a:rPr>
              <a:t> </a:t>
            </a:r>
            <a:r>
              <a:rPr lang="pt-BR" sz="1400" b="1" dirty="0" err="1">
                <a:latin typeface="Raleway"/>
              </a:rPr>
              <a:t>balancing</a:t>
            </a:r>
            <a:r>
              <a:rPr lang="pt-BR" sz="1400" b="1" dirty="0">
                <a:latin typeface="Raleway"/>
              </a:rPr>
              <a:t>, precisam ter seus ciclos de vida gerenciados, precisam ser monitoráveis, precisam ter suas versões atualizadas sem impacto no ambiente de produção, precisam ter acesso a variáveis diferentes em diferentes ambientes, precisam de acesso a dados persistentes, acesso a credenciais, e diversas outras coisas que são possíveis utilizando o </a:t>
            </a:r>
            <a:r>
              <a:rPr lang="pt-BR" sz="1400" b="1" u="sng" dirty="0">
                <a:latin typeface="Raleway"/>
              </a:rPr>
              <a:t>Kubernetes</a:t>
            </a:r>
            <a:r>
              <a:rPr lang="pt-BR" sz="1400" b="1" dirty="0">
                <a:latin typeface="Raleway"/>
              </a:rPr>
              <a:t>, que é uma ferramenta de orquestração de containers.</a:t>
            </a:r>
          </a:p>
          <a:p>
            <a:pPr marL="0" indent="0" fontAlgn="base">
              <a:buFont typeface="Arial" panose="020B0604020202020204" pitchFamily="34" charset="0"/>
              <a:buNone/>
            </a:pPr>
            <a:endParaRPr lang="pt-BR" sz="1400" b="1" dirty="0">
              <a:latin typeface="Raleway"/>
            </a:endParaRPr>
          </a:p>
          <a:p>
            <a:pPr marL="0" indent="0" fontAlgn="base">
              <a:buFont typeface="Arial" panose="020B0604020202020204" pitchFamily="34" charset="0"/>
              <a:buNone/>
            </a:pPr>
            <a:r>
              <a:rPr lang="pt-BR" sz="1400" b="1" dirty="0">
                <a:latin typeface="Raleway"/>
              </a:rPr>
              <a:t>O Kubernetes iniciou como um projeto no Google, e virou um projeto open </a:t>
            </a:r>
            <a:r>
              <a:rPr lang="pt-BR" sz="1400" b="1" dirty="0" err="1">
                <a:latin typeface="Raleway"/>
              </a:rPr>
              <a:t>source</a:t>
            </a:r>
            <a:r>
              <a:rPr lang="pt-BR" sz="1400" b="1" dirty="0">
                <a:latin typeface="Raleway"/>
              </a:rPr>
              <a:t> em 2014. A ideia por trás disto é incentivar o uso de suas plataformas cloud, visto que k8s facilita muito o trabalho com ambientes na nuvem, o que é de seu sumo interesse. </a:t>
            </a:r>
            <a:r>
              <a:rPr lang="pt-BR" sz="1400" b="1" dirty="0" err="1">
                <a:latin typeface="Raleway"/>
              </a:rPr>
              <a:t>Atualme</a:t>
            </a:r>
            <a:endParaRPr lang="pt-BR" sz="1400" b="1" dirty="0">
              <a:latin typeface="Raleway"/>
            </a:endParaRPr>
          </a:p>
          <a:p>
            <a:endParaRPr lang="pt-BR" dirty="0"/>
          </a:p>
        </p:txBody>
      </p:sp>
    </p:spTree>
    <p:extLst>
      <p:ext uri="{BB962C8B-B14F-4D97-AF65-F5344CB8AC3E}">
        <p14:creationId xmlns:p14="http://schemas.microsoft.com/office/powerpoint/2010/main" val="3763832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Kubernetes</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155372"/>
            <a:ext cx="9613861" cy="4581330"/>
          </a:xfrm>
        </p:spPr>
        <p:txBody>
          <a:bodyPr>
            <a:normAutofit/>
          </a:bodyPr>
          <a:lstStyle/>
          <a:p>
            <a:pPr marL="0" indent="0">
              <a:buNone/>
            </a:pPr>
            <a:r>
              <a:rPr lang="pt-BR" sz="1400" b="1" dirty="0">
                <a:latin typeface="Raleway"/>
              </a:rPr>
              <a:t>Mas como funciona?</a:t>
            </a:r>
          </a:p>
          <a:p>
            <a:pPr algn="l"/>
            <a:r>
              <a:rPr lang="pt-BR" sz="1400" b="1" dirty="0">
                <a:latin typeface="Raleway"/>
              </a:rPr>
              <a:t>Clusters</a:t>
            </a:r>
          </a:p>
          <a:p>
            <a:pPr marL="0" indent="0" algn="l">
              <a:buNone/>
            </a:pPr>
            <a:r>
              <a:rPr lang="pt-BR" sz="1400" b="1" dirty="0">
                <a:latin typeface="Raleway"/>
              </a:rPr>
              <a:t>A mais alto nível, nós temos o cluster. Refere-se a todas as máquinas que rodam o Kubernetes e os containers orquestrados pelo mesmo. Um cluster de k8s tem sempre um mestre, que comanda as demais máquinas no cluster.</a:t>
            </a:r>
          </a:p>
          <a:p>
            <a:endParaRPr lang="pt-BR" dirty="0"/>
          </a:p>
        </p:txBody>
      </p:sp>
      <p:sp>
        <p:nvSpPr>
          <p:cNvPr id="4" name="Espaço Reservado para Conteúdo 2">
            <a:extLst>
              <a:ext uri="{FF2B5EF4-FFF2-40B4-BE49-F238E27FC236}">
                <a16:creationId xmlns:a16="http://schemas.microsoft.com/office/drawing/2014/main" id="{DBB90D56-1855-4BB1-BFA6-30148DCDE24D}"/>
              </a:ext>
            </a:extLst>
          </p:cNvPr>
          <p:cNvSpPr txBox="1">
            <a:spLocks/>
          </p:cNvSpPr>
          <p:nvPr/>
        </p:nvSpPr>
        <p:spPr>
          <a:xfrm>
            <a:off x="832721" y="2307772"/>
            <a:ext cx="9613861" cy="4581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fontAlgn="base">
              <a:buNone/>
            </a:pPr>
            <a:endParaRPr lang="pt-BR" sz="1400" b="1" dirty="0">
              <a:latin typeface="Raleway"/>
            </a:endParaRPr>
          </a:p>
        </p:txBody>
      </p:sp>
      <p:pic>
        <p:nvPicPr>
          <p:cNvPr id="1026" name="Picture 2">
            <a:extLst>
              <a:ext uri="{FF2B5EF4-FFF2-40B4-BE49-F238E27FC236}">
                <a16:creationId xmlns:a16="http://schemas.microsoft.com/office/drawing/2014/main" id="{A04A758F-C30C-423A-896C-0A90D7A61E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0155" y="3622871"/>
            <a:ext cx="2539853" cy="2547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613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Kubernetes</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155372"/>
            <a:ext cx="9613861" cy="4581330"/>
          </a:xfrm>
        </p:spPr>
        <p:txBody>
          <a:bodyPr>
            <a:normAutofit/>
          </a:bodyPr>
          <a:lstStyle/>
          <a:p>
            <a:r>
              <a:rPr lang="pt-BR" sz="1400" b="1" dirty="0">
                <a:latin typeface="Raleway"/>
              </a:rPr>
              <a:t>Nodes e </a:t>
            </a:r>
            <a:r>
              <a:rPr lang="pt-BR" sz="1400" b="1" dirty="0" err="1">
                <a:latin typeface="Raleway"/>
              </a:rPr>
              <a:t>Pods</a:t>
            </a:r>
            <a:endParaRPr lang="pt-BR" sz="1400" b="1" dirty="0">
              <a:latin typeface="Raleway"/>
            </a:endParaRPr>
          </a:p>
          <a:p>
            <a:pPr marL="0" indent="0">
              <a:buNone/>
            </a:pPr>
            <a:r>
              <a:rPr lang="pt-BR" sz="1400" b="1" dirty="0">
                <a:latin typeface="Raleway"/>
              </a:rPr>
              <a:t>Cada cluster de k8s contém nodes. Cada nodo roda um ou mais </a:t>
            </a:r>
            <a:r>
              <a:rPr lang="pt-BR" sz="1400" b="1" dirty="0" err="1">
                <a:latin typeface="Raleway"/>
              </a:rPr>
              <a:t>Pods</a:t>
            </a:r>
            <a:r>
              <a:rPr lang="pt-BR" sz="1400" b="1" dirty="0">
                <a:latin typeface="Raleway"/>
              </a:rPr>
              <a:t>.</a:t>
            </a:r>
          </a:p>
          <a:p>
            <a:pPr marL="0" indent="0">
              <a:buNone/>
            </a:pPr>
            <a:r>
              <a:rPr lang="pt-BR" sz="1400" b="1" dirty="0">
                <a:latin typeface="Raleway"/>
              </a:rPr>
              <a:t>Cada Pod representa uma instância de processo ou aplicação, e pode ser composto de um ou diversos containers. Todos os containers associados a um pod são iniciados ou parados em conjunto.</a:t>
            </a:r>
          </a:p>
          <a:p>
            <a:pPr marL="0" indent="0">
              <a:buNone/>
            </a:pPr>
            <a:endParaRPr lang="pt-BR" dirty="0"/>
          </a:p>
          <a:p>
            <a:pPr marL="0" indent="0">
              <a:buNone/>
            </a:pPr>
            <a:endParaRPr lang="pt-BR" dirty="0"/>
          </a:p>
        </p:txBody>
      </p:sp>
      <p:sp>
        <p:nvSpPr>
          <p:cNvPr id="4" name="Espaço Reservado para Conteúdo 2">
            <a:extLst>
              <a:ext uri="{FF2B5EF4-FFF2-40B4-BE49-F238E27FC236}">
                <a16:creationId xmlns:a16="http://schemas.microsoft.com/office/drawing/2014/main" id="{DBB90D56-1855-4BB1-BFA6-30148DCDE24D}"/>
              </a:ext>
            </a:extLst>
          </p:cNvPr>
          <p:cNvSpPr txBox="1">
            <a:spLocks/>
          </p:cNvSpPr>
          <p:nvPr/>
        </p:nvSpPr>
        <p:spPr>
          <a:xfrm>
            <a:off x="832721" y="2307772"/>
            <a:ext cx="9613861" cy="4581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fontAlgn="base">
              <a:buNone/>
            </a:pPr>
            <a:endParaRPr lang="pt-BR" sz="1400" b="1" dirty="0">
              <a:latin typeface="Raleway"/>
            </a:endParaRPr>
          </a:p>
        </p:txBody>
      </p:sp>
      <p:pic>
        <p:nvPicPr>
          <p:cNvPr id="2050" name="Picture 2">
            <a:extLst>
              <a:ext uri="{FF2B5EF4-FFF2-40B4-BE49-F238E27FC236}">
                <a16:creationId xmlns:a16="http://schemas.microsoft.com/office/drawing/2014/main" id="{5277DF2C-1ED8-4951-9480-6C63478BF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7483" y="3429000"/>
            <a:ext cx="4106221" cy="2188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72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Kubernetes</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155372"/>
            <a:ext cx="9613861" cy="4581330"/>
          </a:xfrm>
        </p:spPr>
        <p:txBody>
          <a:bodyPr>
            <a:normAutofit/>
          </a:bodyPr>
          <a:lstStyle/>
          <a:p>
            <a:r>
              <a:rPr lang="pt-BR" sz="1400" b="1" dirty="0" err="1">
                <a:latin typeface="Raleway"/>
              </a:rPr>
              <a:t>Controllers</a:t>
            </a:r>
            <a:endParaRPr lang="pt-BR" sz="1400" b="1" dirty="0">
              <a:latin typeface="Raleway"/>
            </a:endParaRPr>
          </a:p>
          <a:p>
            <a:pPr marL="0" indent="0">
              <a:buNone/>
            </a:pPr>
            <a:r>
              <a:rPr lang="pt-BR" sz="1400" b="1" dirty="0" err="1">
                <a:latin typeface="Raleway"/>
              </a:rPr>
              <a:t>Controllers</a:t>
            </a:r>
            <a:r>
              <a:rPr lang="pt-BR" sz="1400" b="1" dirty="0">
                <a:latin typeface="Raleway"/>
              </a:rPr>
              <a:t> são os </a:t>
            </a:r>
            <a:r>
              <a:rPr lang="pt-BR" sz="1400" b="1" dirty="0" err="1">
                <a:latin typeface="Raleway"/>
              </a:rPr>
              <a:t>workers</a:t>
            </a:r>
            <a:r>
              <a:rPr lang="pt-BR" sz="1400" b="1" dirty="0">
                <a:latin typeface="Raleway"/>
              </a:rPr>
              <a:t> que verificam qual é o estado atual do cluster e dos odes, verificando se está como o esperado, e solicitando mudanças para que fiquem de acordo com o esperado.</a:t>
            </a:r>
          </a:p>
          <a:p>
            <a:pPr marL="0" indent="0">
              <a:buNone/>
            </a:pPr>
            <a:r>
              <a:rPr lang="pt-BR" sz="1400" b="1" dirty="0">
                <a:latin typeface="Raleway"/>
              </a:rPr>
              <a:t>Embora existam diversos tipos, o mais popular é o </a:t>
            </a:r>
            <a:r>
              <a:rPr lang="pt-BR" sz="1400" b="1" dirty="0" err="1">
                <a:latin typeface="Raleway"/>
              </a:rPr>
              <a:t>deployment</a:t>
            </a:r>
            <a:r>
              <a:rPr lang="pt-BR" sz="1400" b="1" dirty="0">
                <a:latin typeface="Raleway"/>
              </a:rPr>
              <a:t>, utilizado para </a:t>
            </a:r>
            <a:r>
              <a:rPr lang="pt-BR" sz="1400" b="1" dirty="0" err="1">
                <a:latin typeface="Raleway"/>
              </a:rPr>
              <a:t>Upscaling</a:t>
            </a:r>
            <a:r>
              <a:rPr lang="pt-BR" sz="1400" b="1" dirty="0">
                <a:latin typeface="Raleway"/>
              </a:rPr>
              <a:t>/</a:t>
            </a:r>
            <a:r>
              <a:rPr lang="pt-BR" sz="1400" b="1" dirty="0" err="1">
                <a:latin typeface="Raleway"/>
              </a:rPr>
              <a:t>Downscaling</a:t>
            </a:r>
            <a:r>
              <a:rPr lang="pt-BR" sz="1400" b="1" dirty="0">
                <a:latin typeface="Raleway"/>
              </a:rPr>
              <a:t> de </a:t>
            </a:r>
            <a:r>
              <a:rPr lang="pt-BR" sz="1400" b="1" dirty="0" err="1">
                <a:latin typeface="Raleway"/>
              </a:rPr>
              <a:t>Pods</a:t>
            </a:r>
            <a:r>
              <a:rPr lang="pt-BR" sz="1400" b="1" dirty="0">
                <a:latin typeface="Raleway"/>
              </a:rPr>
              <a:t>, e Updates/</a:t>
            </a:r>
            <a:r>
              <a:rPr lang="pt-BR" sz="1400" b="1" dirty="0" err="1">
                <a:latin typeface="Raleway"/>
              </a:rPr>
              <a:t>Rollbacks</a:t>
            </a:r>
            <a:r>
              <a:rPr lang="pt-BR" sz="1400" b="1" dirty="0">
                <a:latin typeface="Raleway"/>
              </a:rPr>
              <a:t> de versões.</a:t>
            </a:r>
          </a:p>
          <a:p>
            <a:r>
              <a:rPr lang="pt-BR" sz="1400" b="1" dirty="0">
                <a:latin typeface="Raleway"/>
              </a:rPr>
              <a:t>Services</a:t>
            </a:r>
          </a:p>
          <a:p>
            <a:pPr marL="0" indent="0">
              <a:buNone/>
            </a:pPr>
            <a:r>
              <a:rPr lang="pt-BR" sz="1400" b="1" dirty="0" err="1">
                <a:latin typeface="Raleway"/>
              </a:rPr>
              <a:t>Pods</a:t>
            </a:r>
            <a:r>
              <a:rPr lang="pt-BR" sz="1400" b="1" dirty="0">
                <a:latin typeface="Raleway"/>
              </a:rPr>
              <a:t> vivem e morrem muitas vezes em um cluster de k8s, mas nós precisamos que nossas aplicações continuem rodando sem ser afetadas por estas tragédias, por isto foram criadas abstrações chamadas Services. </a:t>
            </a:r>
          </a:p>
          <a:p>
            <a:pPr marL="0" indent="0">
              <a:buNone/>
            </a:pPr>
            <a:r>
              <a:rPr lang="pt-BR" sz="1400" b="1" dirty="0">
                <a:latin typeface="Raleway"/>
              </a:rPr>
              <a:t>Cada pod em um cluster do Kubernetes tem um IP específico, mas estes endereços não são expostos para fora do cluster sem uma Service, que basicamente define como um conjunto de </a:t>
            </a:r>
            <a:r>
              <a:rPr lang="pt-BR" sz="1400" b="1" dirty="0" err="1">
                <a:latin typeface="Raleway"/>
              </a:rPr>
              <a:t>pods</a:t>
            </a:r>
            <a:r>
              <a:rPr lang="pt-BR" sz="1400" b="1" dirty="0">
                <a:latin typeface="Raleway"/>
              </a:rPr>
              <a:t> podem ser acessados pela rede.</a:t>
            </a:r>
          </a:p>
          <a:p>
            <a:pPr marL="0" indent="0">
              <a:buNone/>
            </a:pPr>
            <a:r>
              <a:rPr lang="pt-BR" sz="1400" b="1" dirty="0">
                <a:latin typeface="Raleway"/>
              </a:rPr>
              <a:t> Assim, as chamadas são feitas para esta serviços, que irá distribuir a carga através dos </a:t>
            </a:r>
            <a:r>
              <a:rPr lang="pt-BR" sz="1400" b="1" dirty="0" err="1">
                <a:latin typeface="Raleway"/>
              </a:rPr>
              <a:t>pods</a:t>
            </a:r>
            <a:r>
              <a:rPr lang="pt-BR" sz="1400" b="1" dirty="0">
                <a:latin typeface="Raleway"/>
              </a:rPr>
              <a:t> que tem à sua disposição, garantindo desacoplamento entre os sistemas.</a:t>
            </a:r>
            <a:endParaRPr lang="pt-BR" dirty="0"/>
          </a:p>
          <a:p>
            <a:pPr marL="0" indent="0">
              <a:buNone/>
            </a:pPr>
            <a:endParaRPr lang="pt-BR" dirty="0"/>
          </a:p>
        </p:txBody>
      </p:sp>
      <p:sp>
        <p:nvSpPr>
          <p:cNvPr id="4" name="Espaço Reservado para Conteúdo 2">
            <a:extLst>
              <a:ext uri="{FF2B5EF4-FFF2-40B4-BE49-F238E27FC236}">
                <a16:creationId xmlns:a16="http://schemas.microsoft.com/office/drawing/2014/main" id="{DBB90D56-1855-4BB1-BFA6-30148DCDE24D}"/>
              </a:ext>
            </a:extLst>
          </p:cNvPr>
          <p:cNvSpPr txBox="1">
            <a:spLocks/>
          </p:cNvSpPr>
          <p:nvPr/>
        </p:nvSpPr>
        <p:spPr>
          <a:xfrm>
            <a:off x="832721" y="2307772"/>
            <a:ext cx="9613861" cy="4581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fontAlgn="base">
              <a:buNone/>
            </a:pPr>
            <a:endParaRPr lang="pt-BR" sz="1400" b="1" dirty="0">
              <a:latin typeface="Raleway"/>
            </a:endParaRPr>
          </a:p>
        </p:txBody>
      </p:sp>
      <p:pic>
        <p:nvPicPr>
          <p:cNvPr id="3074" name="Picture 2">
            <a:extLst>
              <a:ext uri="{FF2B5EF4-FFF2-40B4-BE49-F238E27FC236}">
                <a16:creationId xmlns:a16="http://schemas.microsoft.com/office/drawing/2014/main" id="{3BAB3542-1FE4-4712-A465-A11DC043A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8678" y="5442468"/>
            <a:ext cx="1733550" cy="110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312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Kubernetes</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155372"/>
            <a:ext cx="9613861" cy="4581330"/>
          </a:xfrm>
        </p:spPr>
        <p:txBody>
          <a:bodyPr>
            <a:normAutofit/>
          </a:bodyPr>
          <a:lstStyle/>
          <a:p>
            <a:r>
              <a:rPr lang="pt-BR" sz="1400" b="1" dirty="0" err="1">
                <a:latin typeface="Raleway"/>
              </a:rPr>
              <a:t>Scheduler</a:t>
            </a:r>
            <a:endParaRPr lang="pt-BR" sz="1400" b="1" dirty="0">
              <a:latin typeface="Raleway"/>
            </a:endParaRPr>
          </a:p>
          <a:p>
            <a:pPr marL="0" indent="0">
              <a:buNone/>
            </a:pPr>
            <a:r>
              <a:rPr lang="pt-BR" sz="1400" b="1" dirty="0">
                <a:latin typeface="Raleway"/>
              </a:rPr>
              <a:t>O </a:t>
            </a:r>
            <a:r>
              <a:rPr lang="pt-BR" sz="1400" b="1" dirty="0" err="1">
                <a:latin typeface="Raleway"/>
              </a:rPr>
              <a:t>scheduler</a:t>
            </a:r>
            <a:r>
              <a:rPr lang="pt-BR" sz="1400" b="1" dirty="0">
                <a:latin typeface="Raleway"/>
              </a:rPr>
              <a:t> é o responsável por distribuir os </a:t>
            </a:r>
            <a:r>
              <a:rPr lang="pt-BR" sz="1400" b="1" dirty="0" err="1">
                <a:latin typeface="Raleway"/>
              </a:rPr>
              <a:t>pods</a:t>
            </a:r>
            <a:r>
              <a:rPr lang="pt-BR" sz="1400" b="1" dirty="0">
                <a:latin typeface="Raleway"/>
              </a:rPr>
              <a:t> necessários nos nodes que têm à disposição, otimizando recursos nos nodes e garantindo que o número de </a:t>
            </a:r>
            <a:r>
              <a:rPr lang="pt-BR" sz="1400" b="1" dirty="0" err="1">
                <a:latin typeface="Raleway"/>
              </a:rPr>
              <a:t>pods</a:t>
            </a:r>
            <a:r>
              <a:rPr lang="pt-BR" sz="1400" b="1" dirty="0">
                <a:latin typeface="Raleway"/>
              </a:rPr>
              <a:t> é o apropriado.</a:t>
            </a:r>
          </a:p>
          <a:p>
            <a:pPr marL="0" indent="0">
              <a:buNone/>
            </a:pPr>
            <a:endParaRPr lang="pt-BR" dirty="0"/>
          </a:p>
          <a:p>
            <a:pPr marL="0" indent="0">
              <a:buNone/>
            </a:pPr>
            <a:endParaRPr lang="pt-BR" dirty="0"/>
          </a:p>
        </p:txBody>
      </p:sp>
      <p:sp>
        <p:nvSpPr>
          <p:cNvPr id="4" name="Espaço Reservado para Conteúdo 2">
            <a:extLst>
              <a:ext uri="{FF2B5EF4-FFF2-40B4-BE49-F238E27FC236}">
                <a16:creationId xmlns:a16="http://schemas.microsoft.com/office/drawing/2014/main" id="{DBB90D56-1855-4BB1-BFA6-30148DCDE24D}"/>
              </a:ext>
            </a:extLst>
          </p:cNvPr>
          <p:cNvSpPr txBox="1">
            <a:spLocks/>
          </p:cNvSpPr>
          <p:nvPr/>
        </p:nvSpPr>
        <p:spPr>
          <a:xfrm>
            <a:off x="832721" y="2307772"/>
            <a:ext cx="9613861" cy="4581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fontAlgn="base">
              <a:buNone/>
            </a:pPr>
            <a:endParaRPr lang="pt-BR" sz="1400" b="1" dirty="0">
              <a:latin typeface="Raleway"/>
            </a:endParaRPr>
          </a:p>
        </p:txBody>
      </p:sp>
      <p:pic>
        <p:nvPicPr>
          <p:cNvPr id="4100" name="Picture 4">
            <a:extLst>
              <a:ext uri="{FF2B5EF4-FFF2-40B4-BE49-F238E27FC236}">
                <a16:creationId xmlns:a16="http://schemas.microsoft.com/office/drawing/2014/main" id="{9630BAC3-D671-4DDF-8670-DC4347F6B1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2086" y="3107094"/>
            <a:ext cx="5087294" cy="2892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59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Kubernetes</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155372"/>
            <a:ext cx="9613861" cy="4581330"/>
          </a:xfrm>
        </p:spPr>
        <p:txBody>
          <a:bodyPr>
            <a:normAutofit/>
          </a:bodyPr>
          <a:lstStyle/>
          <a:p>
            <a:r>
              <a:rPr lang="pt-BR" sz="1400" b="1" dirty="0">
                <a:latin typeface="Raleway"/>
              </a:rPr>
              <a:t>Tráfego externo</a:t>
            </a:r>
          </a:p>
          <a:p>
            <a:pPr marL="0" indent="0">
              <a:buNone/>
            </a:pPr>
            <a:r>
              <a:rPr lang="pt-BR" sz="1400" b="1" dirty="0">
                <a:latin typeface="Raleway"/>
              </a:rPr>
              <a:t>Por padrão, o cluster de k8s não é exposto ao mundo exterior. É possível adotar diversas estratégias para expor o cluster, mas um exemplo simples é o </a:t>
            </a:r>
            <a:r>
              <a:rPr lang="pt-BR" sz="1400" b="1" dirty="0" err="1">
                <a:latin typeface="Raleway"/>
              </a:rPr>
              <a:t>LoadBalancer</a:t>
            </a:r>
            <a:r>
              <a:rPr lang="pt-BR" sz="1400" b="1" dirty="0">
                <a:latin typeface="Raleway"/>
              </a:rPr>
              <a:t>.</a:t>
            </a:r>
            <a:endParaRPr lang="pt-BR" dirty="0"/>
          </a:p>
          <a:p>
            <a:pPr marL="0" indent="0">
              <a:buNone/>
            </a:pPr>
            <a:endParaRPr lang="pt-BR" dirty="0"/>
          </a:p>
        </p:txBody>
      </p:sp>
      <p:sp>
        <p:nvSpPr>
          <p:cNvPr id="4" name="Espaço Reservado para Conteúdo 2">
            <a:extLst>
              <a:ext uri="{FF2B5EF4-FFF2-40B4-BE49-F238E27FC236}">
                <a16:creationId xmlns:a16="http://schemas.microsoft.com/office/drawing/2014/main" id="{DBB90D56-1855-4BB1-BFA6-30148DCDE24D}"/>
              </a:ext>
            </a:extLst>
          </p:cNvPr>
          <p:cNvSpPr txBox="1">
            <a:spLocks/>
          </p:cNvSpPr>
          <p:nvPr/>
        </p:nvSpPr>
        <p:spPr>
          <a:xfrm>
            <a:off x="832721" y="2307772"/>
            <a:ext cx="9613861" cy="4581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fontAlgn="base">
              <a:buNone/>
            </a:pPr>
            <a:endParaRPr lang="pt-BR" sz="1400" b="1" dirty="0">
              <a:latin typeface="Raleway"/>
            </a:endParaRPr>
          </a:p>
        </p:txBody>
      </p:sp>
      <p:pic>
        <p:nvPicPr>
          <p:cNvPr id="5122" name="Picture 2">
            <a:extLst>
              <a:ext uri="{FF2B5EF4-FFF2-40B4-BE49-F238E27FC236}">
                <a16:creationId xmlns:a16="http://schemas.microsoft.com/office/drawing/2014/main" id="{4F12D0D6-2978-4623-9338-34E3A2E7D0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6767" y="3085742"/>
            <a:ext cx="2688474" cy="3019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131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Kubernetes</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155372"/>
            <a:ext cx="9613861" cy="4581330"/>
          </a:xfrm>
        </p:spPr>
        <p:txBody>
          <a:bodyPr>
            <a:normAutofit/>
          </a:bodyPr>
          <a:lstStyle/>
          <a:p>
            <a:r>
              <a:rPr lang="pt-BR" sz="1400" b="1" dirty="0">
                <a:latin typeface="Raleway"/>
              </a:rPr>
              <a:t>Tráfego externo</a:t>
            </a:r>
          </a:p>
          <a:p>
            <a:pPr marL="0" indent="0">
              <a:buNone/>
            </a:pPr>
            <a:r>
              <a:rPr lang="pt-BR" sz="1400" b="1" dirty="0">
                <a:latin typeface="Raleway"/>
              </a:rPr>
              <a:t>Por padrão, o cluster de k8s não é exposto ao mundo exterior. É possível adotar diversas estratégias para expor o cluster, mas um exemplo simples é o </a:t>
            </a:r>
            <a:r>
              <a:rPr lang="pt-BR" sz="1400" b="1" dirty="0" err="1">
                <a:latin typeface="Raleway"/>
              </a:rPr>
              <a:t>LoadBalancer</a:t>
            </a:r>
            <a:r>
              <a:rPr lang="pt-BR" sz="1400" b="1" dirty="0">
                <a:latin typeface="Raleway"/>
              </a:rPr>
              <a:t>.</a:t>
            </a:r>
          </a:p>
          <a:p>
            <a:endParaRPr lang="pt-BR" sz="1400" b="1" dirty="0">
              <a:latin typeface="Raleway"/>
            </a:endParaRPr>
          </a:p>
          <a:p>
            <a:endParaRPr lang="pt-BR" sz="1400" b="1" dirty="0">
              <a:latin typeface="Raleway"/>
            </a:endParaRPr>
          </a:p>
          <a:p>
            <a:endParaRPr lang="pt-BR" sz="1400" b="1" dirty="0">
              <a:latin typeface="Raleway"/>
            </a:endParaRPr>
          </a:p>
          <a:p>
            <a:endParaRPr lang="pt-BR" sz="1400" b="1" dirty="0">
              <a:latin typeface="Raleway"/>
            </a:endParaRPr>
          </a:p>
          <a:p>
            <a:endParaRPr lang="pt-BR" sz="1400" b="1" dirty="0">
              <a:latin typeface="Raleway"/>
            </a:endParaRPr>
          </a:p>
          <a:p>
            <a:endParaRPr lang="pt-BR" sz="1400" b="1" dirty="0">
              <a:latin typeface="Raleway"/>
            </a:endParaRPr>
          </a:p>
          <a:p>
            <a:endParaRPr lang="pt-BR" sz="1400" b="1" dirty="0">
              <a:latin typeface="Raleway"/>
            </a:endParaRPr>
          </a:p>
          <a:p>
            <a:endParaRPr lang="pt-BR" sz="1400" b="1" dirty="0">
              <a:latin typeface="Raleway"/>
            </a:endParaRPr>
          </a:p>
          <a:p>
            <a:endParaRPr lang="pt-BR" sz="1400" b="1" dirty="0">
              <a:latin typeface="Raleway"/>
            </a:endParaRPr>
          </a:p>
          <a:p>
            <a:pPr marL="0" indent="0">
              <a:buNone/>
            </a:pPr>
            <a:r>
              <a:rPr lang="pt-BR" sz="1400" b="1" dirty="0">
                <a:latin typeface="Raleway"/>
              </a:rPr>
              <a:t>O </a:t>
            </a:r>
            <a:r>
              <a:rPr lang="pt-BR" sz="1400" b="1" dirty="0" err="1">
                <a:latin typeface="Raleway"/>
              </a:rPr>
              <a:t>LoadBalancer</a:t>
            </a:r>
            <a:r>
              <a:rPr lang="pt-BR" sz="1400" b="1" dirty="0">
                <a:latin typeface="Raleway"/>
              </a:rPr>
              <a:t> vai, basicamente, expor a Service em uma porta especificada. Todo tráfego direcionado a esta porta será repassado para a </a:t>
            </a:r>
            <a:r>
              <a:rPr lang="pt-BR" sz="1400" b="1" dirty="0" err="1">
                <a:latin typeface="Raleway"/>
              </a:rPr>
              <a:t>service</a:t>
            </a:r>
            <a:r>
              <a:rPr lang="pt-BR" sz="1400" b="1" dirty="0">
                <a:latin typeface="Raleway"/>
              </a:rPr>
              <a:t>, que irá repassar para os </a:t>
            </a:r>
            <a:r>
              <a:rPr lang="pt-BR" sz="1400" b="1" dirty="0" err="1">
                <a:latin typeface="Raleway"/>
              </a:rPr>
              <a:t>pods</a:t>
            </a:r>
            <a:r>
              <a:rPr lang="pt-BR" sz="1400" b="1" dirty="0">
                <a:latin typeface="Raleway"/>
              </a:rPr>
              <a:t> específicos.</a:t>
            </a:r>
          </a:p>
          <a:p>
            <a:pPr marL="0" indent="0">
              <a:buNone/>
            </a:pPr>
            <a:endParaRPr lang="pt-BR" dirty="0"/>
          </a:p>
        </p:txBody>
      </p:sp>
      <p:sp>
        <p:nvSpPr>
          <p:cNvPr id="4" name="Espaço Reservado para Conteúdo 2">
            <a:extLst>
              <a:ext uri="{FF2B5EF4-FFF2-40B4-BE49-F238E27FC236}">
                <a16:creationId xmlns:a16="http://schemas.microsoft.com/office/drawing/2014/main" id="{DBB90D56-1855-4BB1-BFA6-30148DCDE24D}"/>
              </a:ext>
            </a:extLst>
          </p:cNvPr>
          <p:cNvSpPr txBox="1">
            <a:spLocks/>
          </p:cNvSpPr>
          <p:nvPr/>
        </p:nvSpPr>
        <p:spPr>
          <a:xfrm>
            <a:off x="832721" y="2307772"/>
            <a:ext cx="9613861" cy="4581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fontAlgn="base">
              <a:buNone/>
            </a:pPr>
            <a:endParaRPr lang="pt-BR" sz="1400" b="1" dirty="0">
              <a:latin typeface="Raleway"/>
            </a:endParaRPr>
          </a:p>
        </p:txBody>
      </p:sp>
      <p:pic>
        <p:nvPicPr>
          <p:cNvPr id="5122" name="Picture 2">
            <a:extLst>
              <a:ext uri="{FF2B5EF4-FFF2-40B4-BE49-F238E27FC236}">
                <a16:creationId xmlns:a16="http://schemas.microsoft.com/office/drawing/2014/main" id="{4F12D0D6-2978-4623-9338-34E3A2E7D0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6766" y="3085741"/>
            <a:ext cx="2333912" cy="2620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735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Kubernetes</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336872"/>
            <a:ext cx="9613861" cy="3989283"/>
          </a:xfrm>
        </p:spPr>
        <p:txBody>
          <a:bodyPr>
            <a:normAutofit lnSpcReduction="10000"/>
          </a:bodyPr>
          <a:lstStyle/>
          <a:p>
            <a:pPr fontAlgn="base"/>
            <a:r>
              <a:rPr lang="pt-BR" sz="1400" b="1" dirty="0">
                <a:latin typeface="Raleway"/>
              </a:rPr>
              <a:t>Online e </a:t>
            </a:r>
            <a:r>
              <a:rPr lang="pt-BR" sz="1400" b="1" dirty="0" err="1">
                <a:latin typeface="Raleway"/>
              </a:rPr>
              <a:t>Minikube</a:t>
            </a:r>
            <a:endParaRPr lang="pt-BR" sz="1400" b="1" dirty="0">
              <a:latin typeface="Raleway"/>
            </a:endParaRPr>
          </a:p>
          <a:p>
            <a:pPr marL="0" indent="0" fontAlgn="base">
              <a:buNone/>
            </a:pPr>
            <a:r>
              <a:rPr lang="pt-BR" sz="1400" b="1" dirty="0">
                <a:latin typeface="Raleway"/>
              </a:rPr>
              <a:t>	https://kubernetes.io/pt-br/docs/tutorials/hello-minikube/</a:t>
            </a:r>
            <a:endParaRPr lang="en-US" sz="1400" b="1" dirty="0">
              <a:latin typeface="Raleway"/>
            </a:endParaRPr>
          </a:p>
          <a:p>
            <a:pPr marL="0" indent="0" fontAlgn="base">
              <a:buNone/>
            </a:pPr>
            <a:endParaRPr lang="en-US" sz="1400" b="1" dirty="0">
              <a:latin typeface="Raleway"/>
            </a:endParaRPr>
          </a:p>
          <a:p>
            <a:pPr fontAlgn="base"/>
            <a:r>
              <a:rPr lang="en-US" sz="1400" b="1" dirty="0">
                <a:latin typeface="Raleway"/>
              </a:rPr>
              <a:t>Lab Treinamento</a:t>
            </a:r>
          </a:p>
          <a:p>
            <a:pPr marL="0" indent="0" fontAlgn="base">
              <a:buNone/>
            </a:pPr>
            <a:r>
              <a:rPr lang="en-US" sz="1400" b="1" dirty="0" err="1">
                <a:latin typeface="Raleway"/>
              </a:rPr>
              <a:t>Realizar</a:t>
            </a:r>
            <a:r>
              <a:rPr lang="en-US" sz="1400" b="1" dirty="0">
                <a:latin typeface="Raleway"/>
              </a:rPr>
              <a:t> a </a:t>
            </a:r>
            <a:r>
              <a:rPr lang="en-US" sz="1400" b="1" dirty="0" err="1">
                <a:latin typeface="Raleway"/>
              </a:rPr>
              <a:t>instalação</a:t>
            </a:r>
            <a:r>
              <a:rPr lang="en-US" sz="1400" b="1" dirty="0">
                <a:latin typeface="Raleway"/>
              </a:rPr>
              <a:t> </a:t>
            </a:r>
            <a:r>
              <a:rPr lang="en-US" sz="1400" b="1" dirty="0" err="1">
                <a:latin typeface="Raleway"/>
              </a:rPr>
              <a:t>abaixo</a:t>
            </a:r>
            <a:r>
              <a:rPr lang="en-US" sz="1400" b="1" dirty="0">
                <a:latin typeface="Raleway"/>
              </a:rPr>
              <a:t>:</a:t>
            </a:r>
          </a:p>
          <a:p>
            <a:pPr marL="0" indent="0" fontAlgn="base">
              <a:buNone/>
            </a:pPr>
            <a:r>
              <a:rPr lang="en-US" sz="1400" b="1" dirty="0">
                <a:latin typeface="Raleway"/>
              </a:rPr>
              <a:t>	</a:t>
            </a:r>
            <a:r>
              <a:rPr lang="en-US" sz="1400" b="1" u="sng" dirty="0">
                <a:latin typeface="Raleway"/>
              </a:rPr>
              <a:t>Vagrant</a:t>
            </a:r>
          </a:p>
          <a:p>
            <a:pPr marL="0" indent="0" fontAlgn="base">
              <a:buNone/>
            </a:pPr>
            <a:r>
              <a:rPr lang="en-US" sz="1400" b="1" dirty="0">
                <a:latin typeface="Raleway"/>
              </a:rPr>
              <a:t>	https://www.vagrantup.com/downloads</a:t>
            </a:r>
          </a:p>
          <a:p>
            <a:pPr marL="0" indent="0" fontAlgn="base">
              <a:buNone/>
            </a:pPr>
            <a:r>
              <a:rPr lang="en-US" sz="1400" b="1" dirty="0">
                <a:latin typeface="Raleway"/>
              </a:rPr>
              <a:t>	</a:t>
            </a:r>
            <a:r>
              <a:rPr lang="en-US" sz="1400" b="1" u="sng" dirty="0">
                <a:latin typeface="Raleway"/>
              </a:rPr>
              <a:t>VirtualBox</a:t>
            </a:r>
          </a:p>
          <a:p>
            <a:pPr marL="0" indent="0" fontAlgn="base">
              <a:buNone/>
            </a:pPr>
            <a:r>
              <a:rPr lang="en-US" sz="1400" b="1" dirty="0">
                <a:latin typeface="Raleway"/>
              </a:rPr>
              <a:t>	https://www.virtualbox.org/</a:t>
            </a:r>
          </a:p>
          <a:p>
            <a:pPr marL="0" indent="0" fontAlgn="base">
              <a:buNone/>
            </a:pPr>
            <a:r>
              <a:rPr lang="en-US" sz="1400" b="1" dirty="0">
                <a:latin typeface="Raleway"/>
              </a:rPr>
              <a:t>	</a:t>
            </a:r>
            <a:r>
              <a:rPr lang="en-US" sz="1400" b="1" u="sng" dirty="0">
                <a:latin typeface="Raleway"/>
              </a:rPr>
              <a:t>Windows Terminal </a:t>
            </a:r>
          </a:p>
          <a:p>
            <a:pPr marL="0" indent="0" fontAlgn="base">
              <a:buNone/>
            </a:pPr>
            <a:r>
              <a:rPr lang="en-US" sz="1400" b="1" dirty="0">
                <a:latin typeface="Raleway"/>
              </a:rPr>
              <a:t>	https://www.microsoft.com/pt-br/p/windows-terminal/9n0dx20hk701</a:t>
            </a:r>
          </a:p>
          <a:p>
            <a:pPr marL="0" indent="0" fontAlgn="base">
              <a:buNone/>
            </a:pPr>
            <a:endParaRPr lang="en-US" sz="1400" b="1" dirty="0">
              <a:latin typeface="Raleway"/>
            </a:endParaRPr>
          </a:p>
          <a:p>
            <a:pPr marL="0" indent="0" fontAlgn="base">
              <a:buNone/>
            </a:pPr>
            <a:r>
              <a:rPr lang="en-US" sz="1400" b="1" dirty="0">
                <a:latin typeface="Raleway"/>
              </a:rPr>
              <a:t>GITHUB</a:t>
            </a:r>
          </a:p>
          <a:p>
            <a:pPr marL="0" indent="0" fontAlgn="base">
              <a:buNone/>
            </a:pPr>
            <a:endParaRPr lang="en-US" sz="1400" b="1" dirty="0">
              <a:latin typeface="Raleway"/>
            </a:endParaRPr>
          </a:p>
          <a:p>
            <a:pPr marL="0" indent="0" fontAlgn="base">
              <a:buNone/>
            </a:pPr>
            <a:endParaRPr lang="en-US" sz="1400" b="1" dirty="0">
              <a:latin typeface="Raleway"/>
            </a:endParaRPr>
          </a:p>
        </p:txBody>
      </p:sp>
    </p:spTree>
    <p:extLst>
      <p:ext uri="{BB962C8B-B14F-4D97-AF65-F5344CB8AC3E}">
        <p14:creationId xmlns:p14="http://schemas.microsoft.com/office/powerpoint/2010/main" val="3787152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p:txBody>
          <a:bodyPr/>
          <a:lstStyle/>
          <a:p>
            <a:r>
              <a:rPr lang="pt-BR" dirty="0"/>
              <a:t>Docker</a:t>
            </a:r>
          </a:p>
          <a:p>
            <a:r>
              <a:rPr lang="pt-BR" dirty="0"/>
              <a:t>Kubernetes</a:t>
            </a:r>
          </a:p>
          <a:p>
            <a:r>
              <a:rPr lang="pt-BR" dirty="0"/>
              <a:t>OpenShift</a:t>
            </a:r>
          </a:p>
          <a:p>
            <a:endParaRPr lang="pt-BR" dirty="0"/>
          </a:p>
          <a:p>
            <a:endParaRPr lang="pt-BR" dirty="0"/>
          </a:p>
        </p:txBody>
      </p:sp>
    </p:spTree>
    <p:extLst>
      <p:ext uri="{BB962C8B-B14F-4D97-AF65-F5344CB8AC3E}">
        <p14:creationId xmlns:p14="http://schemas.microsoft.com/office/powerpoint/2010/main" val="4244688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Kubernetes</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336872"/>
            <a:ext cx="9613861" cy="3989283"/>
          </a:xfrm>
        </p:spPr>
        <p:txBody>
          <a:bodyPr>
            <a:normAutofit fontScale="92500" lnSpcReduction="10000"/>
          </a:bodyPr>
          <a:lstStyle/>
          <a:p>
            <a:pPr marL="0" indent="0" fontAlgn="base">
              <a:buNone/>
            </a:pPr>
            <a:r>
              <a:rPr lang="pt-BR" sz="1400" b="1" dirty="0">
                <a:latin typeface="Raleway"/>
              </a:rPr>
              <a:t>Iniciando o </a:t>
            </a:r>
            <a:r>
              <a:rPr lang="pt-BR" sz="1400" b="1" dirty="0" err="1">
                <a:latin typeface="Raleway"/>
              </a:rPr>
              <a:t>Lab</a:t>
            </a:r>
            <a:endParaRPr lang="pt-BR" sz="1400" b="1" dirty="0">
              <a:latin typeface="Raleway"/>
            </a:endParaRPr>
          </a:p>
          <a:p>
            <a:pPr marL="0" indent="0" fontAlgn="base">
              <a:buNone/>
            </a:pPr>
            <a:r>
              <a:rPr lang="pt-BR" sz="1400" b="1" dirty="0">
                <a:latin typeface="Raleway"/>
              </a:rPr>
              <a:t>Acessar o diretório onde estão os arquivos baixados no passo anterior </a:t>
            </a:r>
            <a:r>
              <a:rPr lang="pt-BR" sz="1400" b="1" dirty="0" err="1">
                <a:latin typeface="Raleway"/>
              </a:rPr>
              <a:t>Sanux</a:t>
            </a:r>
            <a:r>
              <a:rPr lang="pt-BR" sz="1400" b="1" dirty="0">
                <a:latin typeface="Raleway"/>
              </a:rPr>
              <a:t>\</a:t>
            </a:r>
            <a:r>
              <a:rPr lang="pt-BR" sz="1400" b="1" dirty="0" err="1">
                <a:latin typeface="Raleway"/>
              </a:rPr>
              <a:t>Labs</a:t>
            </a:r>
            <a:r>
              <a:rPr lang="pt-BR" sz="1400" b="1" dirty="0">
                <a:latin typeface="Raleway"/>
              </a:rPr>
              <a:t>\k8s e iniciar o ambiente</a:t>
            </a:r>
          </a:p>
          <a:p>
            <a:pPr marL="0" indent="0" fontAlgn="base">
              <a:buNone/>
            </a:pPr>
            <a:r>
              <a:rPr lang="pt-BR" sz="1400" b="1" dirty="0" err="1">
                <a:latin typeface="Raleway"/>
              </a:rPr>
              <a:t>vagrant</a:t>
            </a:r>
            <a:r>
              <a:rPr lang="pt-BR" sz="1400" b="1" dirty="0">
                <a:latin typeface="Raleway"/>
              </a:rPr>
              <a:t> </a:t>
            </a:r>
            <a:r>
              <a:rPr lang="pt-BR" sz="1400" b="1" dirty="0" err="1">
                <a:latin typeface="Raleway"/>
              </a:rPr>
              <a:t>up</a:t>
            </a:r>
            <a:endParaRPr lang="pt-BR" sz="1400" b="1" dirty="0">
              <a:latin typeface="Raleway"/>
            </a:endParaRPr>
          </a:p>
          <a:p>
            <a:pPr marL="0" indent="0" fontAlgn="base">
              <a:buNone/>
            </a:pPr>
            <a:r>
              <a:rPr lang="pt-BR" sz="1400" b="1" dirty="0">
                <a:latin typeface="Raleway"/>
              </a:rPr>
              <a:t>Acessar a máquina sanux-lab-01 pelo </a:t>
            </a:r>
            <a:r>
              <a:rPr lang="pt-BR" sz="1400" b="1" dirty="0" err="1">
                <a:latin typeface="Raleway"/>
              </a:rPr>
              <a:t>vagrant</a:t>
            </a:r>
            <a:endParaRPr lang="pt-BR" sz="1400" b="1" dirty="0">
              <a:latin typeface="Raleway"/>
            </a:endParaRPr>
          </a:p>
          <a:p>
            <a:pPr marL="0" indent="0" fontAlgn="base">
              <a:buNone/>
            </a:pPr>
            <a:r>
              <a:rPr lang="pt-BR" sz="1400" b="1" dirty="0" err="1">
                <a:latin typeface="Raleway"/>
              </a:rPr>
              <a:t>vagrant</a:t>
            </a:r>
            <a:r>
              <a:rPr lang="pt-BR" sz="1400" b="1" dirty="0">
                <a:latin typeface="Raleway"/>
              </a:rPr>
              <a:t> </a:t>
            </a:r>
            <a:r>
              <a:rPr lang="pt-BR" sz="1400" b="1" dirty="0" err="1">
                <a:latin typeface="Raleway"/>
              </a:rPr>
              <a:t>ssh</a:t>
            </a:r>
            <a:r>
              <a:rPr lang="pt-BR" sz="1400" b="1" dirty="0">
                <a:latin typeface="Raleway"/>
              </a:rPr>
              <a:t> sanux-lab-01</a:t>
            </a:r>
          </a:p>
          <a:p>
            <a:pPr marL="0" indent="0" fontAlgn="base">
              <a:buNone/>
            </a:pPr>
            <a:endParaRPr lang="pt-BR" sz="1400" b="1" dirty="0">
              <a:latin typeface="Raleway"/>
            </a:endParaRPr>
          </a:p>
          <a:p>
            <a:pPr marL="0" indent="0" fontAlgn="base">
              <a:buNone/>
            </a:pPr>
            <a:r>
              <a:rPr lang="pt-BR" sz="1400" b="1" dirty="0">
                <a:latin typeface="Raleway"/>
              </a:rPr>
              <a:t>Com o usuário root executar o comando abaixo, onde teremos os nodes que temos disponíveis no ambiente</a:t>
            </a:r>
          </a:p>
          <a:p>
            <a:pPr marL="0" indent="0" fontAlgn="base">
              <a:buNone/>
            </a:pPr>
            <a:r>
              <a:rPr lang="pt-BR" sz="1400" b="1" dirty="0" err="1">
                <a:latin typeface="Raleway"/>
              </a:rPr>
              <a:t>kubectl</a:t>
            </a:r>
            <a:r>
              <a:rPr lang="pt-BR" sz="1400" b="1" dirty="0">
                <a:latin typeface="Raleway"/>
              </a:rPr>
              <a:t> </a:t>
            </a:r>
            <a:r>
              <a:rPr lang="pt-BR" sz="1400" b="1" dirty="0" err="1">
                <a:latin typeface="Raleway"/>
              </a:rPr>
              <a:t>get</a:t>
            </a:r>
            <a:r>
              <a:rPr lang="pt-BR" sz="1400" b="1" dirty="0">
                <a:latin typeface="Raleway"/>
              </a:rPr>
              <a:t> nodes</a:t>
            </a:r>
          </a:p>
          <a:p>
            <a:pPr marL="0" indent="0" fontAlgn="base">
              <a:buNone/>
            </a:pPr>
            <a:endParaRPr lang="pt-BR" sz="1400" b="1" dirty="0">
              <a:latin typeface="Raleway"/>
            </a:endParaRPr>
          </a:p>
          <a:p>
            <a:pPr marL="0" indent="0" fontAlgn="base">
              <a:buNone/>
            </a:pPr>
            <a:r>
              <a:rPr lang="pt-BR" sz="1400" b="1" dirty="0">
                <a:latin typeface="Raleway"/>
              </a:rPr>
              <a:t>Precisamos sempre validar se o STATUS está como </a:t>
            </a:r>
            <a:r>
              <a:rPr lang="pt-BR" sz="1400" b="1" dirty="0" err="1">
                <a:latin typeface="Raleway"/>
              </a:rPr>
              <a:t>Ready</a:t>
            </a:r>
            <a:endParaRPr lang="pt-BR" sz="1400" b="1" dirty="0">
              <a:latin typeface="Raleway"/>
            </a:endParaRPr>
          </a:p>
          <a:p>
            <a:pPr marL="0" indent="0" fontAlgn="base">
              <a:buNone/>
            </a:pPr>
            <a:endParaRPr lang="pt-BR" sz="1400" b="1" dirty="0">
              <a:latin typeface="Raleway"/>
            </a:endParaRPr>
          </a:p>
          <a:p>
            <a:pPr marL="0" indent="0" fontAlgn="base">
              <a:buNone/>
            </a:pPr>
            <a:r>
              <a:rPr lang="pt-BR" sz="1400" b="1" dirty="0">
                <a:latin typeface="Raleway"/>
              </a:rPr>
              <a:t>NAME           STATUS   ROLES                  AGE   VERSION</a:t>
            </a:r>
          </a:p>
          <a:p>
            <a:pPr marL="0" indent="0" fontAlgn="base">
              <a:buNone/>
            </a:pPr>
            <a:r>
              <a:rPr lang="pt-BR" sz="1400" b="1" dirty="0">
                <a:latin typeface="Raleway"/>
              </a:rPr>
              <a:t>sanux-lab-01   </a:t>
            </a:r>
            <a:r>
              <a:rPr lang="pt-BR" sz="1400" b="1" dirty="0" err="1">
                <a:latin typeface="Raleway"/>
              </a:rPr>
              <a:t>Ready</a:t>
            </a:r>
            <a:r>
              <a:rPr lang="pt-BR" sz="1400" b="1" dirty="0">
                <a:latin typeface="Raleway"/>
              </a:rPr>
              <a:t>    </a:t>
            </a:r>
            <a:r>
              <a:rPr lang="pt-BR" sz="1400" b="1" dirty="0" err="1">
                <a:latin typeface="Raleway"/>
              </a:rPr>
              <a:t>control-plane,master</a:t>
            </a:r>
            <a:r>
              <a:rPr lang="pt-BR" sz="1400" b="1" dirty="0">
                <a:latin typeface="Raleway"/>
              </a:rPr>
              <a:t>   63m   v1.22.0</a:t>
            </a:r>
          </a:p>
          <a:p>
            <a:pPr marL="0" indent="0" fontAlgn="base">
              <a:buNone/>
            </a:pPr>
            <a:r>
              <a:rPr lang="pt-BR" sz="1400" b="1" dirty="0">
                <a:latin typeface="Raleway"/>
              </a:rPr>
              <a:t>sanux-lab-02   </a:t>
            </a:r>
            <a:r>
              <a:rPr lang="pt-BR" sz="1400" b="1" dirty="0" err="1">
                <a:latin typeface="Raleway"/>
              </a:rPr>
              <a:t>Ready</a:t>
            </a:r>
            <a:r>
              <a:rPr lang="pt-BR" sz="1400" b="1" dirty="0">
                <a:latin typeface="Raleway"/>
              </a:rPr>
              <a:t>    &lt;</a:t>
            </a:r>
            <a:r>
              <a:rPr lang="pt-BR" sz="1400" b="1" dirty="0" err="1">
                <a:latin typeface="Raleway"/>
              </a:rPr>
              <a:t>none</a:t>
            </a:r>
            <a:r>
              <a:rPr lang="pt-BR" sz="1400" b="1" dirty="0">
                <a:latin typeface="Raleway"/>
              </a:rPr>
              <a:t>&gt;                 54m   v1.22.0</a:t>
            </a:r>
          </a:p>
          <a:p>
            <a:pPr marL="0" indent="0" fontAlgn="base">
              <a:buNone/>
            </a:pPr>
            <a:endParaRPr lang="en-US"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p:txBody>
      </p:sp>
    </p:spTree>
    <p:extLst>
      <p:ext uri="{BB962C8B-B14F-4D97-AF65-F5344CB8AC3E}">
        <p14:creationId xmlns:p14="http://schemas.microsoft.com/office/powerpoint/2010/main" val="1801812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Kubernetes</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336872"/>
            <a:ext cx="9613861" cy="3989283"/>
          </a:xfrm>
        </p:spPr>
        <p:txBody>
          <a:bodyPr>
            <a:normAutofit fontScale="77500" lnSpcReduction="20000"/>
          </a:bodyPr>
          <a:lstStyle/>
          <a:p>
            <a:pPr fontAlgn="base"/>
            <a:r>
              <a:rPr lang="pt-BR" sz="1400" b="1" dirty="0">
                <a:latin typeface="Raleway"/>
              </a:rPr>
              <a:t>Executando um pod usando a  imagem que criamos da </a:t>
            </a:r>
            <a:r>
              <a:rPr lang="pt-BR" sz="1400" b="1" dirty="0" err="1">
                <a:latin typeface="Raleway"/>
              </a:rPr>
              <a:t>sanux-httpd</a:t>
            </a:r>
            <a:endParaRPr lang="pt-BR" sz="1400" b="1" dirty="0">
              <a:latin typeface="Raleway"/>
            </a:endParaRPr>
          </a:p>
          <a:p>
            <a:pPr marL="0" indent="0" fontAlgn="base">
              <a:buNone/>
            </a:pPr>
            <a:r>
              <a:rPr lang="en-US" sz="1400" b="1" dirty="0" err="1">
                <a:latin typeface="Raleway"/>
              </a:rPr>
              <a:t>kubectl</a:t>
            </a:r>
            <a:r>
              <a:rPr lang="en-US" sz="1400" b="1" dirty="0">
                <a:latin typeface="Raleway"/>
              </a:rPr>
              <a:t> run --image=jlasquinha/</a:t>
            </a:r>
            <a:r>
              <a:rPr lang="en-US" sz="1400" b="1" dirty="0" err="1">
                <a:latin typeface="Raleway"/>
              </a:rPr>
              <a:t>sanux</a:t>
            </a:r>
            <a:r>
              <a:rPr lang="en-US" sz="1400" b="1" dirty="0">
                <a:latin typeface="Raleway"/>
              </a:rPr>
              <a:t>-httpd --port 80 </a:t>
            </a:r>
            <a:r>
              <a:rPr lang="en-US" sz="1400" b="1" dirty="0" err="1">
                <a:latin typeface="Raleway"/>
              </a:rPr>
              <a:t>sanux</a:t>
            </a:r>
            <a:r>
              <a:rPr lang="en-US" sz="1400" b="1" dirty="0">
                <a:latin typeface="Raleway"/>
              </a:rPr>
              <a:t>-httpd</a:t>
            </a:r>
          </a:p>
          <a:p>
            <a:pPr marL="0" indent="0" fontAlgn="base">
              <a:buNone/>
            </a:pPr>
            <a:r>
              <a:rPr lang="en-US" sz="1400" b="1" dirty="0">
                <a:latin typeface="Raleway"/>
              </a:rPr>
              <a:t>OBS: Por </a:t>
            </a:r>
            <a:r>
              <a:rPr lang="en-US" sz="1400" b="1" dirty="0" err="1">
                <a:latin typeface="Raleway"/>
              </a:rPr>
              <a:t>padrão</a:t>
            </a:r>
            <a:r>
              <a:rPr lang="en-US" sz="1400" b="1" dirty="0">
                <a:latin typeface="Raleway"/>
              </a:rPr>
              <a:t> o </a:t>
            </a:r>
            <a:r>
              <a:rPr lang="en-US" sz="1400" b="1" dirty="0" err="1">
                <a:latin typeface="Raleway"/>
              </a:rPr>
              <a:t>kubernets</a:t>
            </a:r>
            <a:r>
              <a:rPr lang="en-US" sz="1400" b="1" dirty="0">
                <a:latin typeface="Raleway"/>
              </a:rPr>
              <a:t> </a:t>
            </a:r>
            <a:r>
              <a:rPr lang="en-US" sz="1400" b="1" dirty="0" err="1">
                <a:latin typeface="Raleway"/>
              </a:rPr>
              <a:t>usa</a:t>
            </a:r>
            <a:r>
              <a:rPr lang="en-US" sz="1400" b="1" dirty="0">
                <a:latin typeface="Raleway"/>
              </a:rPr>
              <a:t> o namespace default</a:t>
            </a:r>
          </a:p>
          <a:p>
            <a:pPr marL="0" indent="0" fontAlgn="base">
              <a:buNone/>
            </a:pPr>
            <a:endParaRPr lang="en-US" sz="1400" b="1" dirty="0">
              <a:latin typeface="Raleway"/>
            </a:endParaRPr>
          </a:p>
          <a:p>
            <a:pPr fontAlgn="base"/>
            <a:r>
              <a:rPr lang="pt-BR" sz="1400" b="1" dirty="0">
                <a:latin typeface="Raleway"/>
              </a:rPr>
              <a:t>Listar os </a:t>
            </a:r>
            <a:r>
              <a:rPr lang="pt-BR" sz="1400" b="1" dirty="0" err="1">
                <a:latin typeface="Raleway"/>
              </a:rPr>
              <a:t>pods</a:t>
            </a:r>
            <a:r>
              <a:rPr lang="pt-BR" sz="1400" b="1" dirty="0">
                <a:latin typeface="Raleway"/>
              </a:rPr>
              <a:t> </a:t>
            </a:r>
            <a:r>
              <a:rPr lang="pt-BR" sz="1400" b="1" dirty="0" err="1">
                <a:latin typeface="Raleway"/>
              </a:rPr>
              <a:t>disponiveis</a:t>
            </a:r>
            <a:endParaRPr lang="pt-BR" sz="1400" b="1" dirty="0">
              <a:latin typeface="Raleway"/>
            </a:endParaRPr>
          </a:p>
          <a:p>
            <a:pPr marL="0" indent="0" fontAlgn="base">
              <a:buNone/>
            </a:pPr>
            <a:r>
              <a:rPr lang="pt-BR" sz="1400" b="1" dirty="0" err="1">
                <a:latin typeface="Raleway"/>
              </a:rPr>
              <a:t>kubectl</a:t>
            </a:r>
            <a:r>
              <a:rPr lang="pt-BR" sz="1400" b="1" dirty="0">
                <a:latin typeface="Raleway"/>
              </a:rPr>
              <a:t> </a:t>
            </a:r>
            <a:r>
              <a:rPr lang="pt-BR" sz="1400" b="1" dirty="0" err="1">
                <a:latin typeface="Raleway"/>
              </a:rPr>
              <a:t>get</a:t>
            </a:r>
            <a:r>
              <a:rPr lang="pt-BR" sz="1400" b="1" dirty="0">
                <a:latin typeface="Raleway"/>
              </a:rPr>
              <a:t> </a:t>
            </a:r>
            <a:r>
              <a:rPr lang="pt-BR" sz="1400" b="1" dirty="0" err="1">
                <a:latin typeface="Raleway"/>
              </a:rPr>
              <a:t>pods</a:t>
            </a:r>
            <a:r>
              <a:rPr lang="pt-BR" sz="1400" b="1" dirty="0">
                <a:latin typeface="Raleway"/>
              </a:rPr>
              <a:t> ou </a:t>
            </a:r>
            <a:r>
              <a:rPr lang="en-US" sz="1400" b="1" dirty="0" err="1">
                <a:latin typeface="Raleway"/>
              </a:rPr>
              <a:t>kubectl</a:t>
            </a:r>
            <a:r>
              <a:rPr lang="en-US" sz="1400" b="1" dirty="0">
                <a:latin typeface="Raleway"/>
              </a:rPr>
              <a:t> get pods -o wide</a:t>
            </a:r>
            <a:endParaRPr lang="pt-BR" sz="1400" b="1" dirty="0">
              <a:latin typeface="Raleway"/>
            </a:endParaRPr>
          </a:p>
          <a:p>
            <a:pPr marL="0" indent="0" fontAlgn="base">
              <a:buNone/>
            </a:pPr>
            <a:r>
              <a:rPr lang="pt-BR" sz="1400" b="1" dirty="0" err="1">
                <a:latin typeface="Raleway"/>
              </a:rPr>
              <a:t>kubectl</a:t>
            </a:r>
            <a:r>
              <a:rPr lang="pt-BR" sz="1400" b="1" dirty="0">
                <a:latin typeface="Raleway"/>
              </a:rPr>
              <a:t> </a:t>
            </a:r>
            <a:r>
              <a:rPr lang="pt-BR" sz="1400" b="1" dirty="0" err="1">
                <a:latin typeface="Raleway"/>
              </a:rPr>
              <a:t>get</a:t>
            </a:r>
            <a:r>
              <a:rPr lang="pt-BR" sz="1400" b="1" dirty="0">
                <a:latin typeface="Raleway"/>
              </a:rPr>
              <a:t> </a:t>
            </a:r>
            <a:r>
              <a:rPr lang="pt-BR" sz="1400" b="1" dirty="0" err="1">
                <a:latin typeface="Raleway"/>
              </a:rPr>
              <a:t>pods</a:t>
            </a:r>
            <a:r>
              <a:rPr lang="pt-BR" sz="1400" b="1" dirty="0">
                <a:latin typeface="Raleway"/>
              </a:rPr>
              <a:t> --</a:t>
            </a:r>
            <a:r>
              <a:rPr lang="pt-BR" sz="1400" b="1" dirty="0" err="1">
                <a:latin typeface="Raleway"/>
              </a:rPr>
              <a:t>all-namespaces</a:t>
            </a:r>
            <a:r>
              <a:rPr lang="pt-BR" sz="1400" b="1" dirty="0">
                <a:latin typeface="Raleway"/>
              </a:rPr>
              <a:t> ou </a:t>
            </a:r>
            <a:r>
              <a:rPr lang="en-US" sz="1400" b="1" dirty="0" err="1">
                <a:latin typeface="Raleway"/>
              </a:rPr>
              <a:t>kubectl</a:t>
            </a:r>
            <a:r>
              <a:rPr lang="en-US" sz="1400" b="1" dirty="0">
                <a:latin typeface="Raleway"/>
              </a:rPr>
              <a:t> get pods --all-namespaces -o wide</a:t>
            </a:r>
            <a:endParaRPr lang="pt-BR" sz="1400" b="1" dirty="0">
              <a:latin typeface="Raleway"/>
            </a:endParaRPr>
          </a:p>
          <a:p>
            <a:pPr marL="0" indent="0" fontAlgn="base">
              <a:buNone/>
            </a:pPr>
            <a:endParaRPr lang="pt-BR" sz="1400" b="1" dirty="0">
              <a:latin typeface="Raleway"/>
            </a:endParaRPr>
          </a:p>
          <a:p>
            <a:pPr fontAlgn="base"/>
            <a:r>
              <a:rPr lang="pt-BR" sz="1400" b="1" dirty="0">
                <a:latin typeface="Raleway"/>
              </a:rPr>
              <a:t>Exibindo as características de um pod</a:t>
            </a:r>
          </a:p>
          <a:p>
            <a:pPr marL="0" indent="0" fontAlgn="base">
              <a:buNone/>
            </a:pPr>
            <a:r>
              <a:rPr lang="pt-BR" sz="1400" b="1" dirty="0" err="1">
                <a:latin typeface="Raleway"/>
              </a:rPr>
              <a:t>kubectl</a:t>
            </a:r>
            <a:r>
              <a:rPr lang="pt-BR" sz="1400" b="1" dirty="0">
                <a:latin typeface="Raleway"/>
              </a:rPr>
              <a:t> </a:t>
            </a:r>
            <a:r>
              <a:rPr lang="pt-BR" sz="1400" b="1" dirty="0" err="1">
                <a:latin typeface="Raleway"/>
              </a:rPr>
              <a:t>describe</a:t>
            </a:r>
            <a:r>
              <a:rPr lang="pt-BR" sz="1400" b="1" dirty="0">
                <a:latin typeface="Raleway"/>
              </a:rPr>
              <a:t> pod </a:t>
            </a:r>
            <a:r>
              <a:rPr lang="pt-BR" sz="1400" b="1" dirty="0" err="1">
                <a:latin typeface="Raleway"/>
              </a:rPr>
              <a:t>sanux-httpd</a:t>
            </a:r>
            <a:endParaRPr lang="pt-BR" sz="1400" b="1" dirty="0">
              <a:latin typeface="Raleway"/>
            </a:endParaRPr>
          </a:p>
          <a:p>
            <a:pPr marL="0" indent="0" fontAlgn="base">
              <a:buNone/>
            </a:pPr>
            <a:endParaRPr lang="pt-BR" sz="1400" b="1" dirty="0">
              <a:latin typeface="Raleway"/>
            </a:endParaRPr>
          </a:p>
          <a:p>
            <a:pPr fontAlgn="base"/>
            <a:r>
              <a:rPr lang="pt-BR" sz="1400" b="1" dirty="0">
                <a:latin typeface="Raleway"/>
              </a:rPr>
              <a:t>Verificar os logs do </a:t>
            </a:r>
            <a:r>
              <a:rPr lang="pt-BR" sz="1400" b="1" dirty="0" err="1">
                <a:latin typeface="Raleway"/>
              </a:rPr>
              <a:t>pods</a:t>
            </a:r>
            <a:endParaRPr lang="pt-BR" sz="1400" b="1" dirty="0">
              <a:latin typeface="Raleway"/>
            </a:endParaRPr>
          </a:p>
          <a:p>
            <a:pPr marL="0" indent="0" fontAlgn="base">
              <a:buNone/>
            </a:pPr>
            <a:r>
              <a:rPr lang="pt-BR" sz="1400" b="1" dirty="0">
                <a:latin typeface="Raleway"/>
              </a:rPr>
              <a:t> </a:t>
            </a:r>
            <a:r>
              <a:rPr lang="pt-BR" sz="1400" b="1" dirty="0" err="1">
                <a:latin typeface="Raleway"/>
              </a:rPr>
              <a:t>kubectl</a:t>
            </a:r>
            <a:r>
              <a:rPr lang="pt-BR" sz="1400" b="1" dirty="0">
                <a:latin typeface="Raleway"/>
              </a:rPr>
              <a:t> logs </a:t>
            </a:r>
            <a:r>
              <a:rPr lang="pt-BR" sz="1400" b="1" dirty="0" err="1">
                <a:latin typeface="Raleway"/>
              </a:rPr>
              <a:t>sanux-httpd</a:t>
            </a:r>
            <a:endParaRPr lang="pt-BR" sz="1400" b="1" dirty="0">
              <a:latin typeface="Raleway"/>
            </a:endParaRPr>
          </a:p>
          <a:p>
            <a:pPr marL="0" indent="0" fontAlgn="base">
              <a:buNone/>
            </a:pPr>
            <a:endParaRPr lang="pt-BR" sz="1400" b="1" dirty="0">
              <a:latin typeface="Raleway"/>
            </a:endParaRPr>
          </a:p>
          <a:p>
            <a:pPr fontAlgn="base"/>
            <a:r>
              <a:rPr lang="pt-BR" sz="1400" b="1" dirty="0">
                <a:latin typeface="Raleway"/>
              </a:rPr>
              <a:t>Deletar um pod</a:t>
            </a:r>
          </a:p>
          <a:p>
            <a:pPr marL="0" indent="0" fontAlgn="base">
              <a:buNone/>
            </a:pPr>
            <a:r>
              <a:rPr lang="pt-BR" sz="1400" b="1" dirty="0" err="1">
                <a:latin typeface="Raleway"/>
              </a:rPr>
              <a:t>kubectl</a:t>
            </a:r>
            <a:r>
              <a:rPr lang="pt-BR" sz="1400" b="1" dirty="0">
                <a:latin typeface="Raleway"/>
              </a:rPr>
              <a:t> delete pod </a:t>
            </a:r>
            <a:r>
              <a:rPr lang="pt-BR" sz="1400" b="1" dirty="0" err="1">
                <a:latin typeface="Raleway"/>
              </a:rPr>
              <a:t>sanux-httpd</a:t>
            </a:r>
            <a:endParaRPr lang="pt-BR" sz="1400" b="1" dirty="0">
              <a:latin typeface="Raleway"/>
            </a:endParaRPr>
          </a:p>
          <a:p>
            <a:pPr marL="0" indent="0" fontAlgn="base">
              <a:buNone/>
            </a:pPr>
            <a:endParaRPr lang="pt-BR" sz="1400" b="1" dirty="0">
              <a:latin typeface="Raleway"/>
            </a:endParaRPr>
          </a:p>
          <a:p>
            <a:pPr marL="0" indent="0" fontAlgn="base">
              <a:buNone/>
            </a:pPr>
            <a:endParaRPr lang="pt-BR"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p:txBody>
      </p:sp>
    </p:spTree>
    <p:extLst>
      <p:ext uri="{BB962C8B-B14F-4D97-AF65-F5344CB8AC3E}">
        <p14:creationId xmlns:p14="http://schemas.microsoft.com/office/powerpoint/2010/main" val="2622701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Kubernetes</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336872"/>
            <a:ext cx="9613861" cy="3989283"/>
          </a:xfrm>
        </p:spPr>
        <p:txBody>
          <a:bodyPr>
            <a:normAutofit fontScale="77500" lnSpcReduction="20000"/>
          </a:bodyPr>
          <a:lstStyle/>
          <a:p>
            <a:pPr fontAlgn="base"/>
            <a:r>
              <a:rPr lang="pt-BR" sz="1400" b="1" dirty="0">
                <a:latin typeface="Raleway"/>
              </a:rPr>
              <a:t>Listar todos os “recursos” disponível</a:t>
            </a:r>
          </a:p>
          <a:p>
            <a:pPr marL="0" indent="0" fontAlgn="base">
              <a:buNone/>
            </a:pPr>
            <a:r>
              <a:rPr lang="pt-BR" sz="1400" b="1" dirty="0" err="1">
                <a:latin typeface="Raleway"/>
              </a:rPr>
              <a:t>kubectl</a:t>
            </a:r>
            <a:r>
              <a:rPr lang="pt-BR" sz="1400" b="1" dirty="0">
                <a:latin typeface="Raleway"/>
              </a:rPr>
              <a:t> </a:t>
            </a:r>
            <a:r>
              <a:rPr lang="pt-BR" sz="1400" b="1" dirty="0" err="1">
                <a:latin typeface="Raleway"/>
              </a:rPr>
              <a:t>get</a:t>
            </a:r>
            <a:r>
              <a:rPr lang="pt-BR" sz="1400" b="1" dirty="0">
                <a:latin typeface="Raleway"/>
              </a:rPr>
              <a:t> </a:t>
            </a:r>
            <a:r>
              <a:rPr lang="pt-BR" sz="1400" b="1" dirty="0" err="1">
                <a:latin typeface="Raleway"/>
              </a:rPr>
              <a:t>all</a:t>
            </a:r>
            <a:r>
              <a:rPr lang="pt-BR" sz="1400" b="1" dirty="0">
                <a:latin typeface="Raleway"/>
              </a:rPr>
              <a:t> --</a:t>
            </a:r>
            <a:r>
              <a:rPr lang="pt-BR" sz="1400" b="1" dirty="0" err="1">
                <a:latin typeface="Raleway"/>
              </a:rPr>
              <a:t>all-namespaces</a:t>
            </a:r>
            <a:endParaRPr lang="pt-BR" sz="1400" b="1" dirty="0">
              <a:latin typeface="Raleway"/>
            </a:endParaRPr>
          </a:p>
          <a:p>
            <a:pPr marL="0" indent="0" fontAlgn="base">
              <a:buNone/>
            </a:pPr>
            <a:endParaRPr lang="pt-BR" sz="1400" b="1" dirty="0">
              <a:latin typeface="Raleway"/>
            </a:endParaRPr>
          </a:p>
          <a:p>
            <a:pPr fontAlgn="base"/>
            <a:r>
              <a:rPr lang="pt-BR" sz="1400" b="1" dirty="0">
                <a:latin typeface="Raleway"/>
              </a:rPr>
              <a:t>Criando um </a:t>
            </a:r>
            <a:r>
              <a:rPr lang="pt-BR" sz="1400" b="1" dirty="0" err="1">
                <a:latin typeface="Raleway"/>
              </a:rPr>
              <a:t>namespace</a:t>
            </a:r>
            <a:endParaRPr lang="pt-BR" sz="1400" b="1" dirty="0">
              <a:latin typeface="Raleway"/>
            </a:endParaRPr>
          </a:p>
          <a:p>
            <a:pPr marL="0" indent="0" fontAlgn="base">
              <a:buNone/>
            </a:pPr>
            <a:r>
              <a:rPr lang="pt-BR" sz="1400" b="1" dirty="0" err="1">
                <a:latin typeface="Raleway"/>
              </a:rPr>
              <a:t>kubectl</a:t>
            </a:r>
            <a:r>
              <a:rPr lang="pt-BR" sz="1400" b="1" dirty="0">
                <a:latin typeface="Raleway"/>
              </a:rPr>
              <a:t> </a:t>
            </a:r>
            <a:r>
              <a:rPr lang="pt-BR" sz="1400" b="1" dirty="0" err="1">
                <a:latin typeface="Raleway"/>
              </a:rPr>
              <a:t>create</a:t>
            </a:r>
            <a:r>
              <a:rPr lang="pt-BR" sz="1400" b="1" dirty="0">
                <a:latin typeface="Raleway"/>
              </a:rPr>
              <a:t> </a:t>
            </a:r>
            <a:r>
              <a:rPr lang="pt-BR" sz="1400" b="1" dirty="0" err="1">
                <a:latin typeface="Raleway"/>
              </a:rPr>
              <a:t>namespace</a:t>
            </a:r>
            <a:r>
              <a:rPr lang="pt-BR" sz="1400" b="1" dirty="0">
                <a:latin typeface="Raleway"/>
              </a:rPr>
              <a:t> </a:t>
            </a:r>
            <a:r>
              <a:rPr lang="pt-BR" sz="1400" b="1" dirty="0" err="1">
                <a:latin typeface="Raleway"/>
              </a:rPr>
              <a:t>quebradavenceu</a:t>
            </a:r>
            <a:endParaRPr lang="pt-BR" sz="1400" b="1" dirty="0">
              <a:latin typeface="Raleway"/>
            </a:endParaRPr>
          </a:p>
          <a:p>
            <a:pPr marL="0" indent="0" fontAlgn="base">
              <a:buNone/>
            </a:pPr>
            <a:endParaRPr lang="pt-BR" sz="1400" b="1" dirty="0">
              <a:latin typeface="Raleway"/>
            </a:endParaRPr>
          </a:p>
          <a:p>
            <a:pPr fontAlgn="base"/>
            <a:r>
              <a:rPr lang="pt-BR" sz="1400" b="1" dirty="0">
                <a:latin typeface="Raleway"/>
              </a:rPr>
              <a:t>Listar os </a:t>
            </a:r>
            <a:r>
              <a:rPr lang="pt-BR" sz="1400" b="1" dirty="0" err="1">
                <a:latin typeface="Raleway"/>
              </a:rPr>
              <a:t>namespaces</a:t>
            </a:r>
            <a:r>
              <a:rPr lang="pt-BR" sz="1400" b="1" dirty="0">
                <a:latin typeface="Raleway"/>
              </a:rPr>
              <a:t> </a:t>
            </a:r>
            <a:r>
              <a:rPr lang="pt-BR" sz="1400" b="1" dirty="0" err="1">
                <a:latin typeface="Raleway"/>
              </a:rPr>
              <a:t>disponiveis</a:t>
            </a:r>
            <a:endParaRPr lang="pt-BR" sz="1400" b="1" dirty="0">
              <a:latin typeface="Raleway"/>
            </a:endParaRPr>
          </a:p>
          <a:p>
            <a:pPr marL="0" indent="0" fontAlgn="base">
              <a:buNone/>
            </a:pPr>
            <a:r>
              <a:rPr lang="pt-BR" sz="1400" b="1" dirty="0" err="1">
                <a:latin typeface="Raleway"/>
              </a:rPr>
              <a:t>kubectl</a:t>
            </a:r>
            <a:r>
              <a:rPr lang="pt-BR" sz="1400" b="1" dirty="0">
                <a:latin typeface="Raleway"/>
              </a:rPr>
              <a:t> </a:t>
            </a:r>
            <a:r>
              <a:rPr lang="pt-BR" sz="1400" b="1" dirty="0" err="1">
                <a:latin typeface="Raleway"/>
              </a:rPr>
              <a:t>get</a:t>
            </a:r>
            <a:r>
              <a:rPr lang="pt-BR" sz="1400" b="1" dirty="0">
                <a:latin typeface="Raleway"/>
              </a:rPr>
              <a:t> </a:t>
            </a:r>
            <a:r>
              <a:rPr lang="pt-BR" sz="1400" b="1" dirty="0" err="1">
                <a:latin typeface="Raleway"/>
              </a:rPr>
              <a:t>namespaces</a:t>
            </a:r>
            <a:endParaRPr lang="pt-BR" sz="1400" b="1" dirty="0">
              <a:latin typeface="Raleway"/>
            </a:endParaRPr>
          </a:p>
          <a:p>
            <a:pPr marL="0" indent="0" fontAlgn="base">
              <a:buNone/>
            </a:pPr>
            <a:endParaRPr lang="pt-BR" sz="1400" b="1" dirty="0">
              <a:latin typeface="Raleway"/>
            </a:endParaRPr>
          </a:p>
          <a:p>
            <a:pPr fontAlgn="base"/>
            <a:r>
              <a:rPr lang="pt-BR" sz="1400" b="1" dirty="0">
                <a:latin typeface="Raleway"/>
              </a:rPr>
              <a:t>Executar a criação de um arquivo </a:t>
            </a:r>
            <a:r>
              <a:rPr lang="pt-BR" sz="1400" b="1" dirty="0" err="1">
                <a:latin typeface="Raleway"/>
              </a:rPr>
              <a:t>yaml</a:t>
            </a:r>
            <a:r>
              <a:rPr lang="pt-BR" sz="1400" b="1" dirty="0">
                <a:latin typeface="Raleway"/>
              </a:rPr>
              <a:t> para criação de um pod via arquivo .</a:t>
            </a:r>
            <a:r>
              <a:rPr lang="pt-BR" sz="1400" b="1" dirty="0" err="1">
                <a:latin typeface="Raleway"/>
              </a:rPr>
              <a:t>yaml</a:t>
            </a:r>
            <a:endParaRPr lang="pt-BR" sz="1400" b="1" dirty="0">
              <a:latin typeface="Raleway"/>
            </a:endParaRPr>
          </a:p>
          <a:p>
            <a:pPr marL="0" indent="0" fontAlgn="base">
              <a:buNone/>
            </a:pPr>
            <a:r>
              <a:rPr lang="en-US" sz="1400" b="1" dirty="0" err="1">
                <a:latin typeface="Raleway"/>
              </a:rPr>
              <a:t>kubectl</a:t>
            </a:r>
            <a:r>
              <a:rPr lang="en-US" sz="1400" b="1" dirty="0">
                <a:latin typeface="Raleway"/>
              </a:rPr>
              <a:t> run </a:t>
            </a:r>
            <a:r>
              <a:rPr lang="en-US" sz="1400" b="1" dirty="0" err="1">
                <a:latin typeface="Raleway"/>
              </a:rPr>
              <a:t>sanux</a:t>
            </a:r>
            <a:r>
              <a:rPr lang="en-US" sz="1400" b="1" dirty="0">
                <a:latin typeface="Raleway"/>
              </a:rPr>
              <a:t>-httpd --image=jlasquinha/</a:t>
            </a:r>
            <a:r>
              <a:rPr lang="en-US" sz="1400" b="1" dirty="0" err="1">
                <a:latin typeface="Raleway"/>
              </a:rPr>
              <a:t>sanux</a:t>
            </a:r>
            <a:r>
              <a:rPr lang="en-US" sz="1400" b="1" dirty="0">
                <a:latin typeface="Raleway"/>
              </a:rPr>
              <a:t>-httpd --dry-run=client -o </a:t>
            </a:r>
            <a:r>
              <a:rPr lang="en-US" sz="1400" b="1" dirty="0" err="1">
                <a:latin typeface="Raleway"/>
              </a:rPr>
              <a:t>yaml</a:t>
            </a:r>
            <a:r>
              <a:rPr lang="en-US" sz="1400" b="1" dirty="0">
                <a:latin typeface="Raleway"/>
              </a:rPr>
              <a:t> &gt; </a:t>
            </a:r>
            <a:r>
              <a:rPr lang="en-US" sz="1400" b="1" dirty="0" err="1">
                <a:latin typeface="Raleway"/>
              </a:rPr>
              <a:t>pod_sanux_httpd.yaml</a:t>
            </a:r>
            <a:endParaRPr lang="pt-BR" sz="1400" b="1" dirty="0">
              <a:latin typeface="Raleway"/>
            </a:endParaRPr>
          </a:p>
          <a:p>
            <a:pPr marL="0" indent="0" fontAlgn="base">
              <a:buNone/>
            </a:pPr>
            <a:endParaRPr lang="en-US" sz="1400" b="1" dirty="0">
              <a:latin typeface="Raleway"/>
            </a:endParaRPr>
          </a:p>
          <a:p>
            <a:pPr marL="0" indent="0" fontAlgn="base">
              <a:buNone/>
            </a:pPr>
            <a:r>
              <a:rPr lang="en-US" sz="1400" b="1" dirty="0">
                <a:latin typeface="Raleway"/>
              </a:rPr>
              <a:t>OBS: Para </a:t>
            </a:r>
            <a:r>
              <a:rPr lang="en-US" sz="1400" b="1" dirty="0" err="1">
                <a:latin typeface="Raleway"/>
              </a:rPr>
              <a:t>isso</a:t>
            </a:r>
            <a:r>
              <a:rPr lang="en-US" sz="1400" b="1" dirty="0">
                <a:latin typeface="Raleway"/>
              </a:rPr>
              <a:t> </a:t>
            </a:r>
            <a:r>
              <a:rPr lang="en-US" sz="1400" b="1" dirty="0" err="1">
                <a:latin typeface="Raleway"/>
              </a:rPr>
              <a:t>usamos</a:t>
            </a:r>
            <a:r>
              <a:rPr lang="en-US" sz="1400" b="1" dirty="0">
                <a:latin typeface="Raleway"/>
              </a:rPr>
              <a:t> a </a:t>
            </a:r>
            <a:r>
              <a:rPr lang="en-US" sz="1400" b="1" dirty="0" err="1">
                <a:latin typeface="Raleway"/>
              </a:rPr>
              <a:t>opção</a:t>
            </a:r>
            <a:r>
              <a:rPr lang="en-US" sz="1400" b="1" dirty="0">
                <a:latin typeface="Raleway"/>
              </a:rPr>
              <a:t> --dry-run=client </a:t>
            </a:r>
          </a:p>
          <a:p>
            <a:pPr marL="0" indent="0" fontAlgn="base">
              <a:buNone/>
            </a:pPr>
            <a:endParaRPr lang="en-US" sz="1400" b="1" dirty="0">
              <a:latin typeface="Raleway"/>
            </a:endParaRPr>
          </a:p>
          <a:p>
            <a:pPr fontAlgn="base"/>
            <a:r>
              <a:rPr lang="en-US" sz="1400" b="1" dirty="0" err="1">
                <a:latin typeface="Raleway"/>
              </a:rPr>
              <a:t>Efetuar</a:t>
            </a:r>
            <a:r>
              <a:rPr lang="en-US" sz="1400" b="1" dirty="0">
                <a:latin typeface="Raleway"/>
              </a:rPr>
              <a:t> a </a:t>
            </a:r>
            <a:r>
              <a:rPr lang="en-US" sz="1400" b="1" dirty="0" err="1">
                <a:latin typeface="Raleway"/>
              </a:rPr>
              <a:t>crialção</a:t>
            </a:r>
            <a:r>
              <a:rPr lang="en-US" sz="1400" b="1" dirty="0">
                <a:latin typeface="Raleway"/>
              </a:rPr>
              <a:t> do pod via arquivo .</a:t>
            </a:r>
            <a:r>
              <a:rPr lang="en-US" sz="1400" b="1" dirty="0" err="1">
                <a:latin typeface="Raleway"/>
              </a:rPr>
              <a:t>yaml</a:t>
            </a:r>
            <a:endParaRPr lang="en-US" sz="1400" b="1" dirty="0">
              <a:latin typeface="Raleway"/>
            </a:endParaRPr>
          </a:p>
          <a:p>
            <a:pPr marL="0" indent="0" fontAlgn="base">
              <a:buNone/>
            </a:pPr>
            <a:r>
              <a:rPr lang="en-US" sz="1400" b="1" dirty="0" err="1">
                <a:latin typeface="Raleway"/>
              </a:rPr>
              <a:t>kubectl</a:t>
            </a:r>
            <a:r>
              <a:rPr lang="en-US" sz="1400" b="1" dirty="0">
                <a:latin typeface="Raleway"/>
              </a:rPr>
              <a:t> apply -f </a:t>
            </a:r>
            <a:r>
              <a:rPr lang="en-US" sz="1400" b="1" dirty="0" err="1">
                <a:latin typeface="Raleway"/>
              </a:rPr>
              <a:t>pod_sanux_httpd.yaml</a:t>
            </a:r>
            <a:r>
              <a:rPr lang="en-US" sz="1400" b="1" dirty="0">
                <a:latin typeface="Raleway"/>
              </a:rPr>
              <a:t> –n </a:t>
            </a:r>
            <a:r>
              <a:rPr lang="pt-BR" sz="1400" b="1" dirty="0">
                <a:latin typeface="Raleway"/>
              </a:rPr>
              <a:t>k8sanux </a:t>
            </a:r>
            <a:r>
              <a:rPr lang="en-US" sz="1400" b="1" dirty="0" err="1">
                <a:latin typeface="Raleway"/>
              </a:rPr>
              <a:t>ou</a:t>
            </a:r>
            <a:r>
              <a:rPr lang="en-US" sz="1400" b="1" dirty="0">
                <a:latin typeface="Raleway"/>
              </a:rPr>
              <a:t> </a:t>
            </a:r>
            <a:r>
              <a:rPr lang="en-US" sz="1400" b="1" dirty="0" err="1">
                <a:latin typeface="Raleway"/>
              </a:rPr>
              <a:t>kubectl</a:t>
            </a:r>
            <a:r>
              <a:rPr lang="en-US" sz="1400" b="1" dirty="0">
                <a:latin typeface="Raleway"/>
              </a:rPr>
              <a:t> create -f </a:t>
            </a:r>
            <a:r>
              <a:rPr lang="en-US" sz="1400" b="1" dirty="0" err="1">
                <a:latin typeface="Raleway"/>
              </a:rPr>
              <a:t>pod_sanux_httpd.yaml</a:t>
            </a:r>
            <a:r>
              <a:rPr lang="en-US" sz="1400" b="1" dirty="0">
                <a:latin typeface="Raleway"/>
              </a:rPr>
              <a:t> –n </a:t>
            </a:r>
            <a:r>
              <a:rPr lang="pt-BR" sz="1400" b="1" dirty="0" err="1">
                <a:latin typeface="Raleway"/>
              </a:rPr>
              <a:t>quebradavenceu</a:t>
            </a:r>
            <a:r>
              <a:rPr lang="pt-BR" sz="1400" b="1" dirty="0">
                <a:latin typeface="Raleway"/>
              </a:rPr>
              <a:t> </a:t>
            </a:r>
          </a:p>
          <a:p>
            <a:pPr marL="0" indent="0" fontAlgn="base">
              <a:buNone/>
            </a:pPr>
            <a:endParaRPr lang="pt-BR"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p:txBody>
      </p:sp>
    </p:spTree>
    <p:extLst>
      <p:ext uri="{BB962C8B-B14F-4D97-AF65-F5344CB8AC3E}">
        <p14:creationId xmlns:p14="http://schemas.microsoft.com/office/powerpoint/2010/main" val="2997480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Kubernetes</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336872"/>
            <a:ext cx="9613861" cy="3989283"/>
          </a:xfrm>
        </p:spPr>
        <p:txBody>
          <a:bodyPr>
            <a:normAutofit/>
          </a:bodyPr>
          <a:lstStyle/>
          <a:p>
            <a:pPr fontAlgn="base"/>
            <a:r>
              <a:rPr lang="pt-BR" sz="1400" b="1" dirty="0">
                <a:latin typeface="Raleway"/>
              </a:rPr>
              <a:t>Listar os </a:t>
            </a:r>
            <a:r>
              <a:rPr lang="pt-BR" sz="1400" b="1" dirty="0" err="1">
                <a:latin typeface="Raleway"/>
              </a:rPr>
              <a:t>pods</a:t>
            </a:r>
            <a:r>
              <a:rPr lang="pt-BR" sz="1400" b="1" dirty="0">
                <a:latin typeface="Raleway"/>
              </a:rPr>
              <a:t> no projeto </a:t>
            </a:r>
            <a:r>
              <a:rPr lang="pt-BR" sz="1400" b="1" dirty="0" err="1">
                <a:latin typeface="Raleway"/>
              </a:rPr>
              <a:t>quebradavenceu</a:t>
            </a:r>
            <a:endParaRPr lang="pt-BR" sz="1400" b="1" dirty="0">
              <a:latin typeface="Raleway"/>
            </a:endParaRPr>
          </a:p>
          <a:p>
            <a:pPr marL="0" indent="0" fontAlgn="base">
              <a:buNone/>
            </a:pPr>
            <a:r>
              <a:rPr lang="pt-BR" sz="1400" b="1" dirty="0" err="1">
                <a:latin typeface="Raleway"/>
              </a:rPr>
              <a:t>kubectl</a:t>
            </a:r>
            <a:r>
              <a:rPr lang="pt-BR" sz="1400" b="1" dirty="0">
                <a:latin typeface="Raleway"/>
              </a:rPr>
              <a:t> </a:t>
            </a:r>
            <a:r>
              <a:rPr lang="pt-BR" sz="1400" b="1" dirty="0" err="1">
                <a:latin typeface="Raleway"/>
              </a:rPr>
              <a:t>get</a:t>
            </a:r>
            <a:r>
              <a:rPr lang="pt-BR" sz="1400" b="1" dirty="0">
                <a:latin typeface="Raleway"/>
              </a:rPr>
              <a:t> </a:t>
            </a:r>
            <a:r>
              <a:rPr lang="pt-BR" sz="1400" b="1" dirty="0" err="1">
                <a:latin typeface="Raleway"/>
              </a:rPr>
              <a:t>pods</a:t>
            </a:r>
            <a:r>
              <a:rPr lang="pt-BR" sz="1400" b="1" dirty="0">
                <a:latin typeface="Raleway"/>
              </a:rPr>
              <a:t> -n </a:t>
            </a:r>
            <a:r>
              <a:rPr lang="pt-BR" sz="1400" b="1" dirty="0" err="1">
                <a:latin typeface="Raleway"/>
              </a:rPr>
              <a:t>quebradavenceu</a:t>
            </a:r>
            <a:endParaRPr lang="pt-BR" sz="1400" b="1" dirty="0">
              <a:latin typeface="Raleway"/>
            </a:endParaRPr>
          </a:p>
          <a:p>
            <a:pPr marL="0" indent="0" fontAlgn="base">
              <a:buNone/>
            </a:pPr>
            <a:endParaRPr lang="pt-BR" sz="1400" b="1" dirty="0">
              <a:latin typeface="Raleway"/>
            </a:endParaRPr>
          </a:p>
          <a:p>
            <a:pPr fontAlgn="base"/>
            <a:r>
              <a:rPr lang="pt-BR" sz="1400" b="1" dirty="0">
                <a:latin typeface="Raleway"/>
              </a:rPr>
              <a:t>Expondo um pod para acesso na porta 80</a:t>
            </a:r>
          </a:p>
          <a:p>
            <a:pPr marL="0" indent="0" fontAlgn="base">
              <a:buNone/>
            </a:pPr>
            <a:r>
              <a:rPr lang="pt-BR" sz="1400" b="1" dirty="0" err="1">
                <a:latin typeface="Raleway"/>
              </a:rPr>
              <a:t>kubectl</a:t>
            </a:r>
            <a:r>
              <a:rPr lang="pt-BR" sz="1400" b="1" dirty="0">
                <a:latin typeface="Raleway"/>
              </a:rPr>
              <a:t> </a:t>
            </a:r>
            <a:r>
              <a:rPr lang="pt-BR" sz="1400" b="1" dirty="0" err="1">
                <a:latin typeface="Raleway"/>
              </a:rPr>
              <a:t>expose</a:t>
            </a:r>
            <a:r>
              <a:rPr lang="pt-BR" sz="1400" b="1" dirty="0">
                <a:latin typeface="Raleway"/>
              </a:rPr>
              <a:t> pod </a:t>
            </a:r>
            <a:r>
              <a:rPr lang="pt-BR" sz="1400" b="1" dirty="0" err="1">
                <a:latin typeface="Raleway"/>
              </a:rPr>
              <a:t>sanux-httpd</a:t>
            </a:r>
            <a:r>
              <a:rPr lang="pt-BR" sz="1400" b="1" dirty="0">
                <a:latin typeface="Raleway"/>
              </a:rPr>
              <a:t> --</a:t>
            </a:r>
            <a:r>
              <a:rPr lang="pt-BR" sz="1400" b="1" dirty="0" err="1">
                <a:latin typeface="Raleway"/>
              </a:rPr>
              <a:t>port</a:t>
            </a:r>
            <a:r>
              <a:rPr lang="pt-BR" sz="1400" b="1" dirty="0">
                <a:latin typeface="Raleway"/>
              </a:rPr>
              <a:t>=80 -n </a:t>
            </a:r>
            <a:r>
              <a:rPr lang="pt-BR" sz="1400" b="1" dirty="0" err="1">
                <a:latin typeface="Raleway"/>
              </a:rPr>
              <a:t>quebradavenceu</a:t>
            </a:r>
            <a:endParaRPr lang="pt-BR" sz="1400" b="1" dirty="0">
              <a:latin typeface="Raleway"/>
            </a:endParaRPr>
          </a:p>
          <a:p>
            <a:pPr marL="0" indent="0" fontAlgn="base">
              <a:buNone/>
            </a:pPr>
            <a:endParaRPr lang="pt-BR" sz="1400" b="1" dirty="0">
              <a:latin typeface="Raleway"/>
            </a:endParaRPr>
          </a:p>
          <a:p>
            <a:pPr fontAlgn="base"/>
            <a:r>
              <a:rPr lang="pt-BR" sz="1400" b="1" dirty="0">
                <a:latin typeface="Raleway"/>
              </a:rPr>
              <a:t>Listar os </a:t>
            </a:r>
            <a:r>
              <a:rPr lang="pt-BR" sz="1400" b="1" dirty="0" err="1">
                <a:latin typeface="Raleway"/>
              </a:rPr>
              <a:t>services</a:t>
            </a:r>
            <a:r>
              <a:rPr lang="pt-BR" sz="1400" b="1" dirty="0">
                <a:latin typeface="Raleway"/>
              </a:rPr>
              <a:t> </a:t>
            </a:r>
            <a:r>
              <a:rPr lang="pt-BR" sz="1400" b="1" dirty="0" err="1">
                <a:latin typeface="Raleway"/>
              </a:rPr>
              <a:t>disponiveis</a:t>
            </a:r>
            <a:endParaRPr lang="pt-BR" sz="1400" b="1" dirty="0">
              <a:latin typeface="Raleway"/>
            </a:endParaRPr>
          </a:p>
          <a:p>
            <a:pPr marL="0" indent="0" fontAlgn="base">
              <a:buNone/>
            </a:pPr>
            <a:r>
              <a:rPr lang="pt-BR" sz="1400" b="1" dirty="0" err="1">
                <a:latin typeface="Raleway"/>
              </a:rPr>
              <a:t>kubectl</a:t>
            </a:r>
            <a:r>
              <a:rPr lang="pt-BR" sz="1400" b="1" dirty="0">
                <a:latin typeface="Raleway"/>
              </a:rPr>
              <a:t> </a:t>
            </a:r>
            <a:r>
              <a:rPr lang="pt-BR" sz="1400" b="1" dirty="0" err="1">
                <a:latin typeface="Raleway"/>
              </a:rPr>
              <a:t>get</a:t>
            </a:r>
            <a:r>
              <a:rPr lang="pt-BR" sz="1400" b="1" dirty="0">
                <a:latin typeface="Raleway"/>
              </a:rPr>
              <a:t> </a:t>
            </a:r>
            <a:r>
              <a:rPr lang="pt-BR" sz="1400" b="1" dirty="0" err="1">
                <a:latin typeface="Raleway"/>
              </a:rPr>
              <a:t>services</a:t>
            </a:r>
            <a:r>
              <a:rPr lang="pt-BR" sz="1400" b="1" dirty="0">
                <a:latin typeface="Raleway"/>
              </a:rPr>
              <a:t> -n </a:t>
            </a:r>
            <a:r>
              <a:rPr lang="pt-BR" sz="1400" b="1" dirty="0" err="1">
                <a:latin typeface="Raleway"/>
              </a:rPr>
              <a:t>quebradavenceu</a:t>
            </a:r>
            <a:endParaRPr lang="pt-BR" sz="1400" b="1" dirty="0">
              <a:latin typeface="Raleway"/>
            </a:endParaRPr>
          </a:p>
          <a:p>
            <a:pPr marL="0" indent="0" fontAlgn="base">
              <a:buNone/>
            </a:pPr>
            <a:endParaRPr lang="pt-BR" sz="1400" b="1" dirty="0">
              <a:latin typeface="Raleway"/>
            </a:endParaRPr>
          </a:p>
          <a:p>
            <a:pPr fontAlgn="base"/>
            <a:r>
              <a:rPr lang="pt-BR" sz="1400" b="1" dirty="0">
                <a:latin typeface="Raleway"/>
              </a:rPr>
              <a:t>Descreve um serviço </a:t>
            </a:r>
          </a:p>
          <a:p>
            <a:pPr marL="0" indent="0" fontAlgn="base">
              <a:buNone/>
            </a:pPr>
            <a:r>
              <a:rPr lang="pt-BR" sz="1400" b="1" dirty="0" err="1">
                <a:latin typeface="Raleway"/>
              </a:rPr>
              <a:t>kubectl</a:t>
            </a:r>
            <a:r>
              <a:rPr lang="pt-BR" sz="1400" b="1" dirty="0">
                <a:latin typeface="Raleway"/>
              </a:rPr>
              <a:t> </a:t>
            </a:r>
            <a:r>
              <a:rPr lang="pt-BR" sz="1400" b="1" dirty="0" err="1">
                <a:latin typeface="Raleway"/>
              </a:rPr>
              <a:t>describe</a:t>
            </a:r>
            <a:r>
              <a:rPr lang="pt-BR" sz="1400" b="1" dirty="0">
                <a:latin typeface="Raleway"/>
              </a:rPr>
              <a:t> </a:t>
            </a:r>
            <a:r>
              <a:rPr lang="pt-BR" sz="1400" b="1" dirty="0" err="1">
                <a:latin typeface="Raleway"/>
              </a:rPr>
              <a:t>service</a:t>
            </a:r>
            <a:r>
              <a:rPr lang="pt-BR" sz="1400" b="1" dirty="0">
                <a:latin typeface="Raleway"/>
              </a:rPr>
              <a:t> </a:t>
            </a:r>
            <a:r>
              <a:rPr lang="pt-BR" sz="1400" b="1" dirty="0" err="1">
                <a:latin typeface="Raleway"/>
              </a:rPr>
              <a:t>sanux-httpd</a:t>
            </a:r>
            <a:r>
              <a:rPr lang="pt-BR" sz="1400" b="1" dirty="0">
                <a:latin typeface="Raleway"/>
              </a:rPr>
              <a:t> -n </a:t>
            </a:r>
            <a:r>
              <a:rPr lang="pt-BR" sz="1400" b="1" dirty="0" err="1">
                <a:latin typeface="Raleway"/>
              </a:rPr>
              <a:t>quebradavenceu</a:t>
            </a:r>
            <a:endParaRPr lang="pt-BR"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p:txBody>
      </p:sp>
    </p:spTree>
    <p:extLst>
      <p:ext uri="{BB962C8B-B14F-4D97-AF65-F5344CB8AC3E}">
        <p14:creationId xmlns:p14="http://schemas.microsoft.com/office/powerpoint/2010/main" val="789619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Kubernetes</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336872"/>
            <a:ext cx="9613861" cy="3989283"/>
          </a:xfrm>
        </p:spPr>
        <p:txBody>
          <a:bodyPr>
            <a:normAutofit/>
          </a:bodyPr>
          <a:lstStyle/>
          <a:p>
            <a:pPr fontAlgn="base"/>
            <a:r>
              <a:rPr lang="pt-BR" sz="1400" b="1" dirty="0">
                <a:latin typeface="Raleway"/>
              </a:rPr>
              <a:t>Acessar um pod via </a:t>
            </a:r>
            <a:r>
              <a:rPr lang="pt-BR" sz="1400" b="1" dirty="0" err="1">
                <a:latin typeface="Raleway"/>
              </a:rPr>
              <a:t>ssh</a:t>
            </a:r>
            <a:endParaRPr lang="pt-BR" sz="1400" b="1" dirty="0">
              <a:latin typeface="Raleway"/>
            </a:endParaRPr>
          </a:p>
          <a:p>
            <a:pPr marL="0" indent="0" fontAlgn="base">
              <a:buNone/>
            </a:pPr>
            <a:r>
              <a:rPr lang="pt-BR" sz="1400" b="1" dirty="0" err="1">
                <a:latin typeface="Raleway"/>
              </a:rPr>
              <a:t>kubectl</a:t>
            </a:r>
            <a:r>
              <a:rPr lang="pt-BR" sz="1400" b="1" dirty="0">
                <a:latin typeface="Raleway"/>
              </a:rPr>
              <a:t> </a:t>
            </a:r>
            <a:r>
              <a:rPr lang="pt-BR" sz="1400" b="1" dirty="0" err="1">
                <a:latin typeface="Raleway"/>
              </a:rPr>
              <a:t>exec</a:t>
            </a:r>
            <a:r>
              <a:rPr lang="pt-BR" sz="1400" b="1" dirty="0">
                <a:latin typeface="Raleway"/>
              </a:rPr>
              <a:t> -it </a:t>
            </a:r>
            <a:r>
              <a:rPr lang="pt-BR" sz="1400" b="1" dirty="0" err="1">
                <a:latin typeface="Raleway"/>
              </a:rPr>
              <a:t>sanux-httpd</a:t>
            </a:r>
            <a:r>
              <a:rPr lang="pt-BR" sz="1400" b="1" dirty="0">
                <a:latin typeface="Raleway"/>
              </a:rPr>
              <a:t> -n </a:t>
            </a:r>
            <a:r>
              <a:rPr lang="pt-BR" sz="1400" b="1" dirty="0" err="1">
                <a:latin typeface="Raleway"/>
              </a:rPr>
              <a:t>quebradavenceu</a:t>
            </a:r>
            <a:r>
              <a:rPr lang="pt-BR" sz="1400" b="1" dirty="0">
                <a:latin typeface="Raleway"/>
              </a:rPr>
              <a:t> – </a:t>
            </a:r>
            <a:r>
              <a:rPr lang="pt-BR" sz="1400" b="1" dirty="0" err="1">
                <a:latin typeface="Raleway"/>
              </a:rPr>
              <a:t>bash</a:t>
            </a:r>
            <a:endParaRPr lang="pt-BR" sz="1400" b="1" dirty="0">
              <a:latin typeface="Raleway"/>
            </a:endParaRPr>
          </a:p>
          <a:p>
            <a:pPr marL="0" indent="0" fontAlgn="base">
              <a:buNone/>
            </a:pPr>
            <a:endParaRPr lang="pt-BR" sz="1400" b="1" dirty="0">
              <a:latin typeface="Raleway"/>
            </a:endParaRPr>
          </a:p>
          <a:p>
            <a:pPr fontAlgn="base"/>
            <a:r>
              <a:rPr lang="pt-BR" sz="1400" b="1" dirty="0">
                <a:latin typeface="Raleway"/>
              </a:rPr>
              <a:t>Deletando todos os recursos criados com a </a:t>
            </a:r>
            <a:r>
              <a:rPr lang="pt-BR" sz="1400" b="1" dirty="0" err="1">
                <a:latin typeface="Raleway"/>
              </a:rPr>
              <a:t>label</a:t>
            </a:r>
            <a:r>
              <a:rPr lang="pt-BR" sz="1400" b="1" dirty="0">
                <a:latin typeface="Raleway"/>
              </a:rPr>
              <a:t> </a:t>
            </a:r>
            <a:r>
              <a:rPr lang="pt-BR" sz="1400" b="1" dirty="0" err="1">
                <a:latin typeface="Raleway"/>
              </a:rPr>
              <a:t>run</a:t>
            </a:r>
            <a:r>
              <a:rPr lang="pt-BR" sz="1400" b="1" dirty="0">
                <a:latin typeface="Raleway"/>
              </a:rPr>
              <a:t>=</a:t>
            </a:r>
            <a:r>
              <a:rPr lang="pt-BR" sz="1400" b="1" dirty="0" err="1">
                <a:latin typeface="Raleway"/>
              </a:rPr>
              <a:t>sanux-httpd</a:t>
            </a:r>
            <a:r>
              <a:rPr lang="pt-BR" sz="1400" b="1" dirty="0">
                <a:latin typeface="Raleway"/>
              </a:rPr>
              <a:t> </a:t>
            </a:r>
          </a:p>
          <a:p>
            <a:pPr marL="0" indent="0" fontAlgn="base">
              <a:buNone/>
            </a:pPr>
            <a:r>
              <a:rPr lang="pt-BR" sz="1400" b="1" dirty="0" err="1">
                <a:latin typeface="Raleway"/>
              </a:rPr>
              <a:t>kubectl</a:t>
            </a:r>
            <a:r>
              <a:rPr lang="pt-BR" sz="1400" b="1" dirty="0">
                <a:latin typeface="Raleway"/>
              </a:rPr>
              <a:t> delete </a:t>
            </a:r>
            <a:r>
              <a:rPr lang="pt-BR" sz="1400" b="1" dirty="0" err="1">
                <a:latin typeface="Raleway"/>
              </a:rPr>
              <a:t>all</a:t>
            </a:r>
            <a:r>
              <a:rPr lang="pt-BR" sz="1400" b="1" dirty="0">
                <a:latin typeface="Raleway"/>
              </a:rPr>
              <a:t> -l </a:t>
            </a:r>
            <a:r>
              <a:rPr lang="pt-BR" sz="1400" b="1" dirty="0" err="1">
                <a:latin typeface="Raleway"/>
              </a:rPr>
              <a:t>run</a:t>
            </a:r>
            <a:r>
              <a:rPr lang="pt-BR" sz="1400" b="1" dirty="0">
                <a:latin typeface="Raleway"/>
              </a:rPr>
              <a:t>=</a:t>
            </a:r>
            <a:r>
              <a:rPr lang="pt-BR" sz="1400" b="1" dirty="0" err="1">
                <a:latin typeface="Raleway"/>
              </a:rPr>
              <a:t>sanux-httpd</a:t>
            </a:r>
            <a:r>
              <a:rPr lang="pt-BR" sz="1400" b="1" dirty="0">
                <a:latin typeface="Raleway"/>
              </a:rPr>
              <a:t> -n </a:t>
            </a:r>
            <a:r>
              <a:rPr lang="pt-BR" sz="1400" b="1" dirty="0" err="1">
                <a:latin typeface="Raleway"/>
              </a:rPr>
              <a:t>quebradavenceu</a:t>
            </a:r>
            <a:endParaRPr lang="pt-BR" sz="1400" b="1" dirty="0">
              <a:latin typeface="Raleway"/>
            </a:endParaRPr>
          </a:p>
          <a:p>
            <a:pPr fontAlgn="base"/>
            <a:endParaRPr lang="pt-BR" sz="1400" b="1" dirty="0">
              <a:latin typeface="Raleway"/>
            </a:endParaRPr>
          </a:p>
          <a:p>
            <a:pPr fontAlgn="base"/>
            <a:r>
              <a:rPr lang="pt-BR" sz="1400" b="1" dirty="0">
                <a:latin typeface="Raleway"/>
              </a:rPr>
              <a:t>Criando um </a:t>
            </a:r>
            <a:r>
              <a:rPr lang="pt-BR" sz="1400" b="1" dirty="0" err="1">
                <a:latin typeface="Raleway"/>
              </a:rPr>
              <a:t>deployment</a:t>
            </a:r>
            <a:r>
              <a:rPr lang="pt-BR" sz="1400" b="1" dirty="0">
                <a:latin typeface="Raleway"/>
              </a:rPr>
              <a:t> com a imagem </a:t>
            </a:r>
            <a:r>
              <a:rPr lang="pt-BR" sz="1400" b="1" dirty="0" err="1">
                <a:latin typeface="Raleway"/>
              </a:rPr>
              <a:t>sanux-httpd</a:t>
            </a:r>
            <a:r>
              <a:rPr lang="pt-BR" sz="1400" b="1" dirty="0">
                <a:latin typeface="Raleway"/>
              </a:rPr>
              <a:t> no </a:t>
            </a:r>
            <a:r>
              <a:rPr lang="pt-BR" sz="1400" b="1" dirty="0" err="1">
                <a:latin typeface="Raleway"/>
              </a:rPr>
              <a:t>namespace</a:t>
            </a:r>
            <a:r>
              <a:rPr lang="pt-BR" sz="1400" b="1" dirty="0">
                <a:latin typeface="Raleway"/>
              </a:rPr>
              <a:t> </a:t>
            </a:r>
            <a:r>
              <a:rPr lang="pt-BR" sz="1400" b="1" dirty="0" err="1">
                <a:latin typeface="Raleway"/>
              </a:rPr>
              <a:t>rj</a:t>
            </a:r>
            <a:endParaRPr lang="pt-BR" sz="1400" b="1" dirty="0">
              <a:latin typeface="Raleway"/>
            </a:endParaRPr>
          </a:p>
          <a:p>
            <a:pPr marL="0" indent="0" fontAlgn="base">
              <a:buNone/>
            </a:pPr>
            <a:r>
              <a:rPr lang="en-US" sz="1400" b="1" dirty="0" err="1">
                <a:latin typeface="Raleway"/>
              </a:rPr>
              <a:t>kubectl</a:t>
            </a:r>
            <a:r>
              <a:rPr lang="en-US" sz="1400" b="1" dirty="0">
                <a:latin typeface="Raleway"/>
              </a:rPr>
              <a:t> create deployment carioca --image=jlasquinha/</a:t>
            </a:r>
            <a:r>
              <a:rPr lang="en-US" sz="1400" b="1" dirty="0" err="1">
                <a:latin typeface="Raleway"/>
              </a:rPr>
              <a:t>sanux</a:t>
            </a:r>
            <a:r>
              <a:rPr lang="en-US" sz="1400" b="1" dirty="0">
                <a:latin typeface="Raleway"/>
              </a:rPr>
              <a:t>-httpd --dry-run=client -o </a:t>
            </a:r>
            <a:r>
              <a:rPr lang="en-US" sz="1400" b="1" dirty="0" err="1">
                <a:latin typeface="Raleway"/>
              </a:rPr>
              <a:t>yaml</a:t>
            </a:r>
            <a:r>
              <a:rPr lang="en-US" sz="1400" b="1" dirty="0">
                <a:latin typeface="Raleway"/>
              </a:rPr>
              <a:t> &gt; </a:t>
            </a:r>
            <a:r>
              <a:rPr lang="en-US" sz="1400" b="1" dirty="0" err="1">
                <a:latin typeface="Raleway"/>
              </a:rPr>
              <a:t>sanux_httpd_depolyment.yaml</a:t>
            </a:r>
            <a:r>
              <a:rPr lang="en-US" sz="1400" b="1" dirty="0">
                <a:latin typeface="Raleway"/>
              </a:rPr>
              <a:t> -n </a:t>
            </a:r>
            <a:r>
              <a:rPr lang="en-US" sz="1400" b="1" dirty="0" err="1">
                <a:latin typeface="Raleway"/>
              </a:rPr>
              <a:t>rj</a:t>
            </a:r>
            <a:endParaRPr lang="en-US" sz="1400" b="1" dirty="0">
              <a:latin typeface="Raleway"/>
            </a:endParaRPr>
          </a:p>
          <a:p>
            <a:pPr fontAlgn="base"/>
            <a:endParaRPr lang="pt-BR" sz="1400" b="1" dirty="0">
              <a:latin typeface="Raleway"/>
            </a:endParaRPr>
          </a:p>
          <a:p>
            <a:pPr fontAlgn="base"/>
            <a:r>
              <a:rPr lang="pt-BR" sz="1400" b="1" dirty="0">
                <a:latin typeface="Raleway"/>
              </a:rPr>
              <a:t>Listando todos os recursos do projeto </a:t>
            </a:r>
            <a:r>
              <a:rPr lang="pt-BR" sz="1400" b="1" dirty="0" err="1">
                <a:latin typeface="Raleway"/>
              </a:rPr>
              <a:t>rj</a:t>
            </a:r>
            <a:endParaRPr lang="pt-BR" sz="1400" b="1" dirty="0">
              <a:latin typeface="Raleway"/>
            </a:endParaRPr>
          </a:p>
          <a:p>
            <a:pPr marL="0" indent="0" fontAlgn="base">
              <a:buNone/>
            </a:pPr>
            <a:r>
              <a:rPr lang="en-US" sz="1400" b="1" dirty="0" err="1">
                <a:latin typeface="Raleway"/>
              </a:rPr>
              <a:t>kubectl</a:t>
            </a:r>
            <a:r>
              <a:rPr lang="en-US" sz="1400" b="1" dirty="0">
                <a:latin typeface="Raleway"/>
              </a:rPr>
              <a:t> get all -n </a:t>
            </a:r>
            <a:r>
              <a:rPr lang="en-US" sz="1400" b="1" dirty="0" err="1">
                <a:latin typeface="Raleway"/>
              </a:rPr>
              <a:t>rj</a:t>
            </a:r>
            <a:endParaRPr lang="en-US"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p:txBody>
      </p:sp>
    </p:spTree>
    <p:extLst>
      <p:ext uri="{BB962C8B-B14F-4D97-AF65-F5344CB8AC3E}">
        <p14:creationId xmlns:p14="http://schemas.microsoft.com/office/powerpoint/2010/main" val="169365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Kubernetes</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336872"/>
            <a:ext cx="9613861" cy="3989283"/>
          </a:xfrm>
        </p:spPr>
        <p:txBody>
          <a:bodyPr>
            <a:normAutofit/>
          </a:bodyPr>
          <a:lstStyle/>
          <a:p>
            <a:pPr fontAlgn="base"/>
            <a:r>
              <a:rPr lang="pt-BR" sz="1400" b="1" dirty="0">
                <a:latin typeface="Raleway"/>
              </a:rPr>
              <a:t>Deletar o pod que foi criado no </a:t>
            </a:r>
            <a:r>
              <a:rPr lang="pt-BR" sz="1400" b="1" dirty="0" err="1">
                <a:latin typeface="Raleway"/>
              </a:rPr>
              <a:t>namespace</a:t>
            </a:r>
            <a:r>
              <a:rPr lang="pt-BR" sz="1400" b="1" dirty="0">
                <a:latin typeface="Raleway"/>
              </a:rPr>
              <a:t> </a:t>
            </a:r>
            <a:r>
              <a:rPr lang="pt-BR" sz="1400" b="1" dirty="0" err="1">
                <a:latin typeface="Raleway"/>
              </a:rPr>
              <a:t>rj</a:t>
            </a:r>
            <a:endParaRPr lang="pt-BR" sz="1400" b="1" dirty="0">
              <a:latin typeface="Raleway"/>
            </a:endParaRPr>
          </a:p>
          <a:p>
            <a:pPr marL="0" indent="0" fontAlgn="base">
              <a:buNone/>
            </a:pPr>
            <a:r>
              <a:rPr lang="pt-BR" sz="1400" b="1" dirty="0" err="1">
                <a:latin typeface="Raleway"/>
              </a:rPr>
              <a:t>kubectl</a:t>
            </a:r>
            <a:r>
              <a:rPr lang="pt-BR" sz="1400" b="1" dirty="0">
                <a:latin typeface="Raleway"/>
              </a:rPr>
              <a:t> delete pod carioca-5c4549fdc5-b7m7q -n </a:t>
            </a:r>
            <a:r>
              <a:rPr lang="pt-BR" sz="1400" b="1" dirty="0" err="1">
                <a:latin typeface="Raleway"/>
              </a:rPr>
              <a:t>rj</a:t>
            </a:r>
            <a:endParaRPr lang="pt-BR" sz="1400" b="1" dirty="0">
              <a:latin typeface="Raleway"/>
            </a:endParaRPr>
          </a:p>
          <a:p>
            <a:pPr marL="0" indent="0" fontAlgn="base">
              <a:buNone/>
            </a:pPr>
            <a:endParaRPr lang="pt-BR" sz="1400" b="1" dirty="0">
              <a:latin typeface="Raleway"/>
            </a:endParaRPr>
          </a:p>
          <a:p>
            <a:pPr fontAlgn="base"/>
            <a:r>
              <a:rPr lang="pt-BR" sz="1400" b="1" dirty="0">
                <a:latin typeface="Raleway"/>
              </a:rPr>
              <a:t>Aumentado para 5 replicas (pod) ou o famoso </a:t>
            </a:r>
            <a:r>
              <a:rPr lang="pt-BR" sz="1400" b="1" dirty="0" err="1">
                <a:latin typeface="Raleway"/>
              </a:rPr>
              <a:t>scale</a:t>
            </a:r>
            <a:r>
              <a:rPr lang="pt-BR" sz="1400" b="1" dirty="0">
                <a:latin typeface="Raleway"/>
              </a:rPr>
              <a:t> </a:t>
            </a:r>
            <a:r>
              <a:rPr lang="pt-BR" sz="1400" b="1" dirty="0" err="1">
                <a:latin typeface="Raleway"/>
              </a:rPr>
              <a:t>up</a:t>
            </a:r>
            <a:endParaRPr lang="pt-BR" sz="1400" b="1" dirty="0">
              <a:latin typeface="Raleway"/>
            </a:endParaRPr>
          </a:p>
          <a:p>
            <a:pPr marL="0" indent="0" fontAlgn="base">
              <a:buNone/>
            </a:pPr>
            <a:r>
              <a:rPr lang="pt-BR" sz="1400" b="1" dirty="0" err="1">
                <a:latin typeface="Raleway"/>
              </a:rPr>
              <a:t>kubectl</a:t>
            </a:r>
            <a:r>
              <a:rPr lang="pt-BR" sz="1400" b="1" dirty="0">
                <a:latin typeface="Raleway"/>
              </a:rPr>
              <a:t> </a:t>
            </a:r>
            <a:r>
              <a:rPr lang="pt-BR" sz="1400" b="1" dirty="0" err="1">
                <a:latin typeface="Raleway"/>
              </a:rPr>
              <a:t>scale</a:t>
            </a:r>
            <a:r>
              <a:rPr lang="pt-BR" sz="1400" b="1" dirty="0">
                <a:latin typeface="Raleway"/>
              </a:rPr>
              <a:t> </a:t>
            </a:r>
            <a:r>
              <a:rPr lang="pt-BR" sz="1400" b="1" dirty="0" err="1">
                <a:latin typeface="Raleway"/>
              </a:rPr>
              <a:t>deployment</a:t>
            </a:r>
            <a:r>
              <a:rPr lang="pt-BR" sz="1400" b="1" dirty="0">
                <a:latin typeface="Raleway"/>
              </a:rPr>
              <a:t> --replicas=5 carioca -n </a:t>
            </a:r>
            <a:r>
              <a:rPr lang="pt-BR" sz="1400" b="1" dirty="0" err="1">
                <a:latin typeface="Raleway"/>
              </a:rPr>
              <a:t>rj</a:t>
            </a:r>
            <a:endParaRPr lang="pt-BR" sz="1400" b="1" dirty="0">
              <a:latin typeface="Raleway"/>
            </a:endParaRPr>
          </a:p>
          <a:p>
            <a:pPr marL="0" indent="0" fontAlgn="base">
              <a:buNone/>
            </a:pPr>
            <a:endParaRPr lang="pt-BR" sz="1400" b="1" dirty="0">
              <a:latin typeface="Raleway"/>
            </a:endParaRPr>
          </a:p>
          <a:p>
            <a:pPr fontAlgn="base"/>
            <a:r>
              <a:rPr lang="pt-BR" sz="1400" b="1" dirty="0">
                <a:latin typeface="Raleway"/>
              </a:rPr>
              <a:t>Dimunir para 1 replicas (pod) ou o famoso </a:t>
            </a:r>
            <a:r>
              <a:rPr lang="pt-BR" sz="1400" b="1" dirty="0" err="1">
                <a:latin typeface="Raleway"/>
              </a:rPr>
              <a:t>scale</a:t>
            </a:r>
            <a:r>
              <a:rPr lang="pt-BR" sz="1400" b="1" dirty="0">
                <a:latin typeface="Raleway"/>
              </a:rPr>
              <a:t> </a:t>
            </a:r>
            <a:r>
              <a:rPr lang="pt-BR" sz="1400" b="1" dirty="0" err="1">
                <a:latin typeface="Raleway"/>
              </a:rPr>
              <a:t>down</a:t>
            </a:r>
            <a:endParaRPr lang="pt-BR" sz="1400" b="1" dirty="0">
              <a:latin typeface="Raleway"/>
            </a:endParaRPr>
          </a:p>
          <a:p>
            <a:pPr marL="0" indent="0" fontAlgn="base">
              <a:buNone/>
            </a:pPr>
            <a:r>
              <a:rPr lang="pt-BR" sz="1400" b="1" dirty="0" err="1">
                <a:latin typeface="Raleway"/>
              </a:rPr>
              <a:t>kubectl</a:t>
            </a:r>
            <a:r>
              <a:rPr lang="pt-BR" sz="1400" b="1" dirty="0">
                <a:latin typeface="Raleway"/>
              </a:rPr>
              <a:t> </a:t>
            </a:r>
            <a:r>
              <a:rPr lang="pt-BR" sz="1400" b="1" dirty="0" err="1">
                <a:latin typeface="Raleway"/>
              </a:rPr>
              <a:t>scale</a:t>
            </a:r>
            <a:r>
              <a:rPr lang="pt-BR" sz="1400" b="1" dirty="0">
                <a:latin typeface="Raleway"/>
              </a:rPr>
              <a:t> </a:t>
            </a:r>
            <a:r>
              <a:rPr lang="pt-BR" sz="1400" b="1" dirty="0" err="1">
                <a:latin typeface="Raleway"/>
              </a:rPr>
              <a:t>deployment</a:t>
            </a:r>
            <a:r>
              <a:rPr lang="pt-BR" sz="1400" b="1" dirty="0">
                <a:latin typeface="Raleway"/>
              </a:rPr>
              <a:t> --replicas=1 carioca -n </a:t>
            </a:r>
            <a:r>
              <a:rPr lang="pt-BR" sz="1400" b="1" dirty="0" err="1">
                <a:latin typeface="Raleway"/>
              </a:rPr>
              <a:t>rj</a:t>
            </a:r>
            <a:endParaRPr lang="pt-BR" sz="1400" b="1" dirty="0">
              <a:latin typeface="Raleway"/>
            </a:endParaRPr>
          </a:p>
          <a:p>
            <a:pPr marL="0" indent="0" fontAlgn="base">
              <a:buNone/>
            </a:pPr>
            <a:endParaRPr lang="pt-BR" sz="1400" b="1" dirty="0">
              <a:latin typeface="Raleway"/>
            </a:endParaRPr>
          </a:p>
          <a:p>
            <a:pPr fontAlgn="base"/>
            <a:r>
              <a:rPr lang="pt-BR" sz="1400" b="1" dirty="0">
                <a:latin typeface="Raleway"/>
              </a:rPr>
              <a:t>Dimunir para nenhuma replicas (pod) e fazer o </a:t>
            </a:r>
            <a:r>
              <a:rPr lang="pt-BR" sz="1400" b="1" dirty="0" err="1">
                <a:latin typeface="Raleway"/>
              </a:rPr>
              <a:t>scale</a:t>
            </a:r>
            <a:r>
              <a:rPr lang="pt-BR" sz="1400" b="1" dirty="0">
                <a:latin typeface="Raleway"/>
              </a:rPr>
              <a:t> </a:t>
            </a:r>
            <a:r>
              <a:rPr lang="pt-BR" sz="1400" b="1" dirty="0" err="1">
                <a:latin typeface="Raleway"/>
              </a:rPr>
              <a:t>up</a:t>
            </a:r>
            <a:r>
              <a:rPr lang="pt-BR" sz="1400" b="1" dirty="0">
                <a:latin typeface="Raleway"/>
              </a:rPr>
              <a:t> pelo </a:t>
            </a:r>
            <a:r>
              <a:rPr lang="pt-BR" sz="1400" b="1" dirty="0" err="1">
                <a:latin typeface="Raleway"/>
              </a:rPr>
              <a:t>edit</a:t>
            </a:r>
            <a:endParaRPr lang="pt-BR" sz="1400" b="1" dirty="0">
              <a:latin typeface="Raleway"/>
            </a:endParaRPr>
          </a:p>
          <a:p>
            <a:pPr marL="0" indent="0" fontAlgn="base">
              <a:buNone/>
            </a:pPr>
            <a:r>
              <a:rPr lang="pt-BR" sz="1400" b="1" dirty="0" err="1">
                <a:latin typeface="Raleway"/>
              </a:rPr>
              <a:t>kubectl</a:t>
            </a:r>
            <a:r>
              <a:rPr lang="pt-BR" sz="1400" b="1" dirty="0">
                <a:latin typeface="Raleway"/>
              </a:rPr>
              <a:t> </a:t>
            </a:r>
            <a:r>
              <a:rPr lang="pt-BR" sz="1400" b="1" dirty="0" err="1">
                <a:latin typeface="Raleway"/>
              </a:rPr>
              <a:t>scale</a:t>
            </a:r>
            <a:r>
              <a:rPr lang="pt-BR" sz="1400" b="1" dirty="0">
                <a:latin typeface="Raleway"/>
              </a:rPr>
              <a:t> </a:t>
            </a:r>
            <a:r>
              <a:rPr lang="pt-BR" sz="1400" b="1" dirty="0" err="1">
                <a:latin typeface="Raleway"/>
              </a:rPr>
              <a:t>deployment</a:t>
            </a:r>
            <a:r>
              <a:rPr lang="pt-BR" sz="1400" b="1" dirty="0">
                <a:latin typeface="Raleway"/>
              </a:rPr>
              <a:t> --replicas=1 carioca -n </a:t>
            </a:r>
            <a:r>
              <a:rPr lang="pt-BR" sz="1400" b="1" dirty="0" err="1">
                <a:latin typeface="Raleway"/>
              </a:rPr>
              <a:t>rj</a:t>
            </a:r>
            <a:endParaRPr lang="pt-BR" sz="1400" b="1" dirty="0">
              <a:latin typeface="Raleway"/>
            </a:endParaRPr>
          </a:p>
          <a:p>
            <a:pPr marL="0" indent="0" fontAlgn="base">
              <a:buNone/>
            </a:pPr>
            <a:r>
              <a:rPr lang="en-US" sz="1400" b="1" dirty="0" err="1">
                <a:latin typeface="Raleway"/>
              </a:rPr>
              <a:t>kubectl</a:t>
            </a:r>
            <a:r>
              <a:rPr lang="en-US" sz="1400" b="1" dirty="0">
                <a:latin typeface="Raleway"/>
              </a:rPr>
              <a:t> edit deployment carioca -n </a:t>
            </a:r>
            <a:r>
              <a:rPr lang="en-US" sz="1400" b="1" dirty="0" err="1">
                <a:latin typeface="Raleway"/>
              </a:rPr>
              <a:t>rj</a:t>
            </a:r>
            <a:endParaRPr lang="en-US" sz="1400" b="1" dirty="0">
              <a:latin typeface="Raleway"/>
            </a:endParaRPr>
          </a:p>
          <a:p>
            <a:pPr marL="0" indent="0" fontAlgn="base">
              <a:buNone/>
            </a:pPr>
            <a:endParaRPr lang="en-US" sz="1400" b="1" dirty="0">
              <a:latin typeface="Raleway"/>
            </a:endParaRPr>
          </a:p>
          <a:p>
            <a:pPr marL="0" indent="0" fontAlgn="base">
              <a:buNone/>
            </a:pPr>
            <a:endParaRPr lang="pt-BR" sz="1400" b="1" dirty="0">
              <a:latin typeface="Raleway"/>
            </a:endParaRPr>
          </a:p>
          <a:p>
            <a:pPr marL="0" indent="0" fontAlgn="base">
              <a:buNone/>
            </a:pPr>
            <a:endParaRPr lang="pt-BR"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p:txBody>
      </p:sp>
    </p:spTree>
    <p:extLst>
      <p:ext uri="{BB962C8B-B14F-4D97-AF65-F5344CB8AC3E}">
        <p14:creationId xmlns:p14="http://schemas.microsoft.com/office/powerpoint/2010/main" val="488201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Kubernetes</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336872"/>
            <a:ext cx="9613861" cy="3989283"/>
          </a:xfrm>
        </p:spPr>
        <p:txBody>
          <a:bodyPr>
            <a:normAutofit/>
          </a:bodyPr>
          <a:lstStyle/>
          <a:p>
            <a:pPr fontAlgn="base"/>
            <a:r>
              <a:rPr lang="pt-BR" sz="1400" b="1" dirty="0">
                <a:latin typeface="Raleway"/>
              </a:rPr>
              <a:t>Expor um </a:t>
            </a:r>
            <a:r>
              <a:rPr lang="pt-BR" sz="1400" b="1" dirty="0" err="1">
                <a:latin typeface="Raleway"/>
              </a:rPr>
              <a:t>deployment</a:t>
            </a:r>
            <a:r>
              <a:rPr lang="pt-BR" sz="1400" b="1" dirty="0">
                <a:latin typeface="Raleway"/>
              </a:rPr>
              <a:t> na porta 80 do tipo </a:t>
            </a:r>
            <a:r>
              <a:rPr lang="pt-BR" sz="1400" b="1" dirty="0" err="1">
                <a:latin typeface="Raleway"/>
              </a:rPr>
              <a:t>NodePort</a:t>
            </a:r>
            <a:endParaRPr lang="en-US" sz="1400" b="1" dirty="0">
              <a:latin typeface="Raleway"/>
            </a:endParaRPr>
          </a:p>
          <a:p>
            <a:pPr marL="0" indent="0" fontAlgn="base">
              <a:buNone/>
            </a:pPr>
            <a:r>
              <a:rPr lang="en-US" sz="1400" b="1" dirty="0" err="1">
                <a:latin typeface="Raleway"/>
              </a:rPr>
              <a:t>kubectl</a:t>
            </a:r>
            <a:r>
              <a:rPr lang="en-US" sz="1400" b="1" dirty="0">
                <a:latin typeface="Raleway"/>
              </a:rPr>
              <a:t> expose deployment carioca --port=80 --type=</a:t>
            </a:r>
            <a:r>
              <a:rPr lang="en-US" sz="1400" b="1" dirty="0" err="1">
                <a:latin typeface="Raleway"/>
              </a:rPr>
              <a:t>NodePort</a:t>
            </a:r>
            <a:r>
              <a:rPr lang="en-US" sz="1400" b="1" dirty="0">
                <a:latin typeface="Raleway"/>
              </a:rPr>
              <a:t> -n </a:t>
            </a:r>
            <a:r>
              <a:rPr lang="en-US" sz="1400" b="1" dirty="0" err="1">
                <a:latin typeface="Raleway"/>
              </a:rPr>
              <a:t>rj</a:t>
            </a:r>
            <a:endParaRPr lang="en-US" sz="1400" b="1" dirty="0">
              <a:latin typeface="Raleway"/>
            </a:endParaRPr>
          </a:p>
          <a:p>
            <a:pPr marL="0" indent="0" fontAlgn="base">
              <a:buNone/>
            </a:pPr>
            <a:endParaRPr lang="pt-BR" sz="1400" b="1" dirty="0">
              <a:latin typeface="Raleway"/>
            </a:endParaRPr>
          </a:p>
          <a:p>
            <a:pPr marL="0" indent="0" fontAlgn="base">
              <a:buNone/>
            </a:pPr>
            <a:r>
              <a:rPr lang="pt-BR" sz="1400" b="1" dirty="0">
                <a:latin typeface="Raleway"/>
              </a:rPr>
              <a:t>Deletar todos os recursos do </a:t>
            </a:r>
            <a:r>
              <a:rPr lang="pt-BR" sz="1400" b="1" dirty="0" err="1">
                <a:latin typeface="Raleway"/>
              </a:rPr>
              <a:t>namaspace</a:t>
            </a:r>
            <a:r>
              <a:rPr lang="pt-BR" sz="1400" b="1" dirty="0">
                <a:latin typeface="Raleway"/>
              </a:rPr>
              <a:t> </a:t>
            </a:r>
            <a:r>
              <a:rPr lang="pt-BR" sz="1400" b="1" dirty="0" err="1">
                <a:latin typeface="Raleway"/>
              </a:rPr>
              <a:t>rj</a:t>
            </a:r>
            <a:endParaRPr lang="pt-BR" sz="1400" b="1" dirty="0">
              <a:latin typeface="Raleway"/>
            </a:endParaRPr>
          </a:p>
          <a:p>
            <a:pPr marL="0" indent="0" fontAlgn="base">
              <a:buNone/>
            </a:pPr>
            <a:r>
              <a:rPr lang="pt-BR" sz="1400" b="1" dirty="0" err="1">
                <a:latin typeface="Raleway"/>
              </a:rPr>
              <a:t>kubectl</a:t>
            </a:r>
            <a:r>
              <a:rPr lang="pt-BR" sz="1400" b="1" dirty="0">
                <a:latin typeface="Raleway"/>
              </a:rPr>
              <a:t> delete </a:t>
            </a:r>
            <a:r>
              <a:rPr lang="pt-BR" sz="1400" b="1" dirty="0" err="1">
                <a:latin typeface="Raleway"/>
              </a:rPr>
              <a:t>all</a:t>
            </a:r>
            <a:r>
              <a:rPr lang="pt-BR" sz="1400" b="1" dirty="0">
                <a:latin typeface="Raleway"/>
              </a:rPr>
              <a:t> -l app=carioca -n </a:t>
            </a:r>
            <a:r>
              <a:rPr lang="pt-BR" sz="1400" b="1" dirty="0" err="1">
                <a:latin typeface="Raleway"/>
              </a:rPr>
              <a:t>rj</a:t>
            </a:r>
            <a:endParaRPr lang="pt-BR" sz="1400" b="1" dirty="0">
              <a:latin typeface="Raleway"/>
            </a:endParaRPr>
          </a:p>
          <a:p>
            <a:pPr marL="0" indent="0" fontAlgn="base">
              <a:buNone/>
            </a:pPr>
            <a:endParaRPr lang="pt-BR" sz="1400" b="1" dirty="0">
              <a:latin typeface="Raleway"/>
            </a:endParaRPr>
          </a:p>
          <a:p>
            <a:pPr marL="0" indent="0" fontAlgn="base">
              <a:buNone/>
            </a:pPr>
            <a:r>
              <a:rPr lang="pt-BR" sz="1400" b="1" dirty="0">
                <a:latin typeface="Raleway"/>
              </a:rPr>
              <a:t>Realizar a criação de um pod pelo arquivo </a:t>
            </a:r>
            <a:r>
              <a:rPr lang="pt-BR" sz="1400" b="1" dirty="0" err="1">
                <a:latin typeface="Raleway"/>
              </a:rPr>
              <a:t>primeiro_pod.yaml</a:t>
            </a:r>
            <a:r>
              <a:rPr lang="pt-BR" sz="1400" b="1" dirty="0">
                <a:latin typeface="Raleway"/>
              </a:rPr>
              <a:t> e validar</a:t>
            </a:r>
          </a:p>
          <a:p>
            <a:pPr marL="0" indent="0" fontAlgn="base">
              <a:buNone/>
            </a:pPr>
            <a:r>
              <a:rPr lang="pt-BR" sz="1400" b="1" dirty="0" err="1">
                <a:latin typeface="Raleway"/>
              </a:rPr>
              <a:t>kubectl</a:t>
            </a:r>
            <a:r>
              <a:rPr lang="pt-BR" sz="1400" b="1" dirty="0">
                <a:latin typeface="Raleway"/>
              </a:rPr>
              <a:t> </a:t>
            </a:r>
            <a:r>
              <a:rPr lang="pt-BR" sz="1400" b="1" dirty="0" err="1">
                <a:latin typeface="Raleway"/>
              </a:rPr>
              <a:t>apply</a:t>
            </a:r>
            <a:r>
              <a:rPr lang="pt-BR" sz="1400" b="1" dirty="0">
                <a:latin typeface="Raleway"/>
              </a:rPr>
              <a:t> -f </a:t>
            </a:r>
            <a:r>
              <a:rPr lang="pt-BR" sz="1400" b="1" dirty="0" err="1">
                <a:latin typeface="Raleway"/>
              </a:rPr>
              <a:t>primeiro_pod.yaml</a:t>
            </a:r>
            <a:endParaRPr lang="pt-BR" sz="1400" b="1" dirty="0">
              <a:latin typeface="Raleway"/>
            </a:endParaRPr>
          </a:p>
          <a:p>
            <a:pPr marL="0" indent="0" fontAlgn="base">
              <a:buNone/>
            </a:pPr>
            <a:r>
              <a:rPr lang="pt-BR" sz="1400" b="1" dirty="0" err="1">
                <a:latin typeface="Raleway"/>
              </a:rPr>
              <a:t>kubectl</a:t>
            </a:r>
            <a:r>
              <a:rPr lang="pt-BR" sz="1400" b="1" dirty="0">
                <a:latin typeface="Raleway"/>
              </a:rPr>
              <a:t> </a:t>
            </a:r>
            <a:r>
              <a:rPr lang="pt-BR" sz="1400" b="1" dirty="0" err="1">
                <a:latin typeface="Raleway"/>
              </a:rPr>
              <a:t>get</a:t>
            </a:r>
            <a:r>
              <a:rPr lang="pt-BR" sz="1400" b="1" dirty="0">
                <a:latin typeface="Raleway"/>
              </a:rPr>
              <a:t> </a:t>
            </a:r>
            <a:r>
              <a:rPr lang="pt-BR" sz="1400" b="1" dirty="0" err="1">
                <a:latin typeface="Raleway"/>
              </a:rPr>
              <a:t>pods</a:t>
            </a:r>
            <a:endParaRPr lang="pt-BR" sz="1400" b="1" dirty="0">
              <a:latin typeface="Raleway"/>
            </a:endParaRPr>
          </a:p>
          <a:p>
            <a:pPr marL="0" indent="0" fontAlgn="base">
              <a:buNone/>
            </a:pPr>
            <a:endParaRPr lang="en-US" sz="1400" b="1" dirty="0">
              <a:latin typeface="Raleway"/>
            </a:endParaRPr>
          </a:p>
          <a:p>
            <a:pPr marL="0" indent="0" fontAlgn="base">
              <a:buNone/>
            </a:pPr>
            <a:r>
              <a:rPr lang="en-US" sz="1400" b="1" dirty="0" err="1">
                <a:latin typeface="Raleway"/>
              </a:rPr>
              <a:t>Deletar</a:t>
            </a:r>
            <a:r>
              <a:rPr lang="en-US" sz="1400" b="1" dirty="0">
                <a:latin typeface="Raleway"/>
              </a:rPr>
              <a:t> o pod </a:t>
            </a:r>
            <a:r>
              <a:rPr lang="en-US" sz="1400" b="1" dirty="0" err="1">
                <a:latin typeface="Raleway"/>
              </a:rPr>
              <a:t>criado</a:t>
            </a:r>
            <a:r>
              <a:rPr lang="en-US" sz="1400" b="1" dirty="0">
                <a:latin typeface="Raleway"/>
              </a:rPr>
              <a:t> </a:t>
            </a:r>
            <a:r>
              <a:rPr lang="en-US" sz="1400" b="1" dirty="0" err="1">
                <a:latin typeface="Raleway"/>
              </a:rPr>
              <a:t>pelo</a:t>
            </a:r>
            <a:r>
              <a:rPr lang="en-US" sz="1400" b="1" dirty="0">
                <a:latin typeface="Raleway"/>
              </a:rPr>
              <a:t> </a:t>
            </a:r>
            <a:r>
              <a:rPr lang="pt-BR" sz="1400" b="1" dirty="0" err="1">
                <a:latin typeface="Raleway"/>
              </a:rPr>
              <a:t>primeiro_pod.yaml</a:t>
            </a:r>
            <a:r>
              <a:rPr lang="pt-BR" sz="1400" b="1" dirty="0">
                <a:latin typeface="Raleway"/>
              </a:rPr>
              <a:t> e validar</a:t>
            </a:r>
          </a:p>
          <a:p>
            <a:pPr marL="0" indent="0" fontAlgn="base">
              <a:buNone/>
            </a:pPr>
            <a:r>
              <a:rPr lang="pt-BR" sz="1400" b="1" dirty="0" err="1">
                <a:latin typeface="Raleway"/>
              </a:rPr>
              <a:t>kubectl</a:t>
            </a:r>
            <a:r>
              <a:rPr lang="pt-BR" sz="1400" b="1" dirty="0">
                <a:latin typeface="Raleway"/>
              </a:rPr>
              <a:t> delete -f </a:t>
            </a:r>
            <a:r>
              <a:rPr lang="pt-BR" sz="1400" b="1" dirty="0" err="1">
                <a:latin typeface="Raleway"/>
              </a:rPr>
              <a:t>primeiro_pod.yaml</a:t>
            </a:r>
            <a:endParaRPr lang="en-US"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p:txBody>
      </p:sp>
    </p:spTree>
    <p:extLst>
      <p:ext uri="{BB962C8B-B14F-4D97-AF65-F5344CB8AC3E}">
        <p14:creationId xmlns:p14="http://schemas.microsoft.com/office/powerpoint/2010/main" val="4170450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Kubernetes</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336872"/>
            <a:ext cx="9613861" cy="3989283"/>
          </a:xfrm>
        </p:spPr>
        <p:txBody>
          <a:bodyPr>
            <a:normAutofit/>
          </a:bodyPr>
          <a:lstStyle/>
          <a:p>
            <a:pPr fontAlgn="base"/>
            <a:r>
              <a:rPr lang="pt-BR" sz="1400" b="1" dirty="0">
                <a:latin typeface="Raleway"/>
              </a:rPr>
              <a:t>Criando </a:t>
            </a:r>
            <a:r>
              <a:rPr lang="pt-BR" sz="1400" b="1" dirty="0" err="1">
                <a:latin typeface="Raleway"/>
              </a:rPr>
              <a:t>namespace</a:t>
            </a:r>
            <a:r>
              <a:rPr lang="pt-BR" sz="1400" b="1" dirty="0">
                <a:latin typeface="Raleway"/>
              </a:rPr>
              <a:t>, </a:t>
            </a:r>
            <a:r>
              <a:rPr lang="pt-BR" sz="1400" b="1" dirty="0" err="1">
                <a:latin typeface="Raleway"/>
              </a:rPr>
              <a:t>deployment</a:t>
            </a:r>
            <a:r>
              <a:rPr lang="pt-BR" sz="1400" b="1" dirty="0">
                <a:latin typeface="Raleway"/>
              </a:rPr>
              <a:t> e serviço por arquivo </a:t>
            </a:r>
            <a:r>
              <a:rPr lang="pt-BR" sz="1400" b="1" dirty="0" err="1">
                <a:latin typeface="Raleway"/>
              </a:rPr>
              <a:t>yaml</a:t>
            </a:r>
            <a:endParaRPr lang="en-US" sz="1400" b="1" dirty="0">
              <a:latin typeface="Raleway"/>
            </a:endParaRPr>
          </a:p>
          <a:p>
            <a:pPr marL="0" indent="0" fontAlgn="base">
              <a:buNone/>
            </a:pPr>
            <a:r>
              <a:rPr lang="en-US" sz="1400" b="1" dirty="0" err="1">
                <a:latin typeface="Raleway"/>
              </a:rPr>
              <a:t>kubectl</a:t>
            </a:r>
            <a:r>
              <a:rPr lang="en-US" sz="1400" b="1" dirty="0">
                <a:latin typeface="Raleway"/>
              </a:rPr>
              <a:t> apply -f </a:t>
            </a:r>
            <a:r>
              <a:rPr lang="en-US" sz="1400" b="1" dirty="0" err="1">
                <a:latin typeface="Raleway"/>
              </a:rPr>
              <a:t>primeiro_namespace.yaml</a:t>
            </a:r>
            <a:endParaRPr lang="en-US" sz="1400" b="1" dirty="0">
              <a:latin typeface="Raleway"/>
            </a:endParaRPr>
          </a:p>
          <a:p>
            <a:pPr marL="0" indent="0" fontAlgn="base">
              <a:buNone/>
            </a:pPr>
            <a:r>
              <a:rPr lang="en-US" sz="1400" b="1" dirty="0" err="1">
                <a:latin typeface="Raleway"/>
              </a:rPr>
              <a:t>kubectl</a:t>
            </a:r>
            <a:r>
              <a:rPr lang="en-US" sz="1400" b="1" dirty="0">
                <a:latin typeface="Raleway"/>
              </a:rPr>
              <a:t> apply -f </a:t>
            </a:r>
            <a:r>
              <a:rPr lang="en-US" sz="1400" b="1" dirty="0" err="1">
                <a:latin typeface="Raleway"/>
              </a:rPr>
              <a:t>primeiro_deployment.yaml</a:t>
            </a:r>
            <a:endParaRPr lang="en-US" sz="1400" b="1" dirty="0">
              <a:latin typeface="Raleway"/>
            </a:endParaRPr>
          </a:p>
          <a:p>
            <a:pPr marL="0" indent="0" fontAlgn="base">
              <a:buNone/>
            </a:pPr>
            <a:r>
              <a:rPr lang="en-US" sz="1400" b="1" dirty="0" err="1">
                <a:latin typeface="Raleway"/>
              </a:rPr>
              <a:t>kubectl</a:t>
            </a:r>
            <a:r>
              <a:rPr lang="en-US" sz="1400" b="1" dirty="0">
                <a:latin typeface="Raleway"/>
              </a:rPr>
              <a:t> apply -f </a:t>
            </a:r>
            <a:r>
              <a:rPr lang="en-US" sz="1400" b="1" dirty="0" err="1">
                <a:latin typeface="Raleway"/>
              </a:rPr>
              <a:t>primeiro_servico.yaml</a:t>
            </a:r>
            <a:endParaRPr lang="en-US" sz="1400" b="1" dirty="0">
              <a:latin typeface="Raleway"/>
            </a:endParaRPr>
          </a:p>
          <a:p>
            <a:pPr marL="0" indent="0" fontAlgn="base">
              <a:buNone/>
            </a:pPr>
            <a:endParaRPr lang="pt-BR" sz="1400" b="1" dirty="0">
              <a:latin typeface="Raleway"/>
            </a:endParaRPr>
          </a:p>
          <a:p>
            <a:pPr fontAlgn="base"/>
            <a:r>
              <a:rPr lang="pt-BR" sz="1400" b="1" dirty="0">
                <a:latin typeface="Raleway"/>
              </a:rPr>
              <a:t>Para testar a criação a cima iremos realizar um </a:t>
            </a:r>
            <a:r>
              <a:rPr lang="pt-BR" sz="1400" b="1" dirty="0" err="1">
                <a:latin typeface="Raleway"/>
              </a:rPr>
              <a:t>curl</a:t>
            </a:r>
            <a:r>
              <a:rPr lang="pt-BR" sz="1400" b="1" dirty="0">
                <a:latin typeface="Raleway"/>
              </a:rPr>
              <a:t> no IP do serviço criado</a:t>
            </a:r>
          </a:p>
          <a:p>
            <a:pPr marL="0" indent="0" fontAlgn="base">
              <a:buNone/>
            </a:pPr>
            <a:r>
              <a:rPr lang="pt-BR" sz="1400" b="1" dirty="0" err="1">
                <a:latin typeface="Raleway"/>
              </a:rPr>
              <a:t>curl</a:t>
            </a:r>
            <a:r>
              <a:rPr lang="pt-BR" sz="1400" b="1" dirty="0">
                <a:latin typeface="Raleway"/>
              </a:rPr>
              <a:t> 10.96.108.204</a:t>
            </a:r>
          </a:p>
          <a:p>
            <a:pPr marL="0" indent="0" fontAlgn="base">
              <a:buNone/>
            </a:pPr>
            <a:endParaRPr lang="pt-BR" sz="1400" b="1" dirty="0">
              <a:latin typeface="Raleway"/>
            </a:endParaRPr>
          </a:p>
          <a:p>
            <a:pPr fontAlgn="base"/>
            <a:r>
              <a:rPr lang="pt-BR" sz="1400" b="1" dirty="0">
                <a:latin typeface="Raleway"/>
              </a:rPr>
              <a:t>Criando um serviço do tipo </a:t>
            </a:r>
            <a:r>
              <a:rPr lang="pt-BR" sz="1400" b="1" dirty="0" err="1">
                <a:latin typeface="Raleway"/>
              </a:rPr>
              <a:t>NodeIp</a:t>
            </a:r>
            <a:r>
              <a:rPr lang="pt-BR" sz="1400" b="1" dirty="0">
                <a:latin typeface="Raleway"/>
              </a:rPr>
              <a:t> e </a:t>
            </a:r>
            <a:r>
              <a:rPr lang="pt-BR" sz="1400" b="1" dirty="0" err="1">
                <a:latin typeface="Raleway"/>
              </a:rPr>
              <a:t>LoadBalancer</a:t>
            </a:r>
            <a:endParaRPr lang="pt-BR" sz="1400" b="1" dirty="0">
              <a:latin typeface="Raleway"/>
            </a:endParaRPr>
          </a:p>
          <a:p>
            <a:pPr marL="0" indent="0" fontAlgn="base">
              <a:buNone/>
            </a:pPr>
            <a:r>
              <a:rPr lang="pt-BR" sz="1400" b="1" dirty="0" err="1">
                <a:latin typeface="Raleway"/>
              </a:rPr>
              <a:t>kubectl</a:t>
            </a:r>
            <a:r>
              <a:rPr lang="pt-BR" sz="1400" b="1" dirty="0">
                <a:latin typeface="Raleway"/>
              </a:rPr>
              <a:t> </a:t>
            </a:r>
            <a:r>
              <a:rPr lang="pt-BR" sz="1400" b="1" dirty="0" err="1">
                <a:latin typeface="Raleway"/>
              </a:rPr>
              <a:t>apply</a:t>
            </a:r>
            <a:r>
              <a:rPr lang="pt-BR" sz="1400" b="1" dirty="0">
                <a:latin typeface="Raleway"/>
              </a:rPr>
              <a:t> -f </a:t>
            </a:r>
            <a:r>
              <a:rPr lang="pt-BR" sz="1400" b="1" dirty="0" err="1">
                <a:latin typeface="Raleway"/>
              </a:rPr>
              <a:t>primeiro_servico_NodePort.yaml</a:t>
            </a:r>
            <a:endParaRPr lang="pt-BR" sz="1400" b="1" dirty="0">
              <a:latin typeface="Raleway"/>
            </a:endParaRPr>
          </a:p>
          <a:p>
            <a:pPr marL="0" indent="0" fontAlgn="base">
              <a:buNone/>
            </a:pPr>
            <a:r>
              <a:rPr lang="pt-BR" sz="1400" b="1" dirty="0" err="1">
                <a:latin typeface="Raleway"/>
              </a:rPr>
              <a:t>kubectl</a:t>
            </a:r>
            <a:r>
              <a:rPr lang="pt-BR" sz="1400" b="1" dirty="0">
                <a:latin typeface="Raleway"/>
              </a:rPr>
              <a:t> </a:t>
            </a:r>
            <a:r>
              <a:rPr lang="pt-BR" sz="1400" b="1" dirty="0" err="1">
                <a:latin typeface="Raleway"/>
              </a:rPr>
              <a:t>apply</a:t>
            </a:r>
            <a:r>
              <a:rPr lang="pt-BR" sz="1400" b="1" dirty="0">
                <a:latin typeface="Raleway"/>
              </a:rPr>
              <a:t> -f </a:t>
            </a:r>
            <a:r>
              <a:rPr lang="pt-BR" sz="1400" b="1" dirty="0" err="1">
                <a:latin typeface="Raleway"/>
              </a:rPr>
              <a:t>primeiro_servico_LoadBalancer.yaml</a:t>
            </a:r>
            <a:endParaRPr lang="pt-BR"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p:txBody>
      </p:sp>
    </p:spTree>
    <p:extLst>
      <p:ext uri="{BB962C8B-B14F-4D97-AF65-F5344CB8AC3E}">
        <p14:creationId xmlns:p14="http://schemas.microsoft.com/office/powerpoint/2010/main" val="3477114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Kubernetes</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336872"/>
            <a:ext cx="9613861" cy="3989283"/>
          </a:xfrm>
        </p:spPr>
        <p:txBody>
          <a:bodyPr>
            <a:normAutofit/>
          </a:bodyPr>
          <a:lstStyle/>
          <a:p>
            <a:pPr fontAlgn="base"/>
            <a:r>
              <a:rPr lang="pt-BR" sz="1400" b="1" dirty="0">
                <a:latin typeface="Raleway"/>
              </a:rPr>
              <a:t>Realizar a instalação do METALLB</a:t>
            </a:r>
          </a:p>
          <a:p>
            <a:pPr marL="0" indent="0" fontAlgn="base">
              <a:buNone/>
            </a:pPr>
            <a:r>
              <a:rPr lang="pt-BR" sz="1400" b="1" dirty="0" err="1">
                <a:latin typeface="Raleway"/>
              </a:rPr>
              <a:t>kubectl</a:t>
            </a:r>
            <a:r>
              <a:rPr lang="pt-BR" sz="1400" b="1" dirty="0">
                <a:latin typeface="Raleway"/>
              </a:rPr>
              <a:t> </a:t>
            </a:r>
            <a:r>
              <a:rPr lang="pt-BR" sz="1400" b="1" dirty="0" err="1">
                <a:latin typeface="Raleway"/>
              </a:rPr>
              <a:t>apply</a:t>
            </a:r>
            <a:r>
              <a:rPr lang="pt-BR" sz="1400" b="1" dirty="0">
                <a:latin typeface="Raleway"/>
              </a:rPr>
              <a:t> -f https://raw.githubusercontent.com/metallb/metallb/v0.10.2/manifests/namespace.yaml</a:t>
            </a:r>
          </a:p>
          <a:p>
            <a:pPr marL="0" indent="0" fontAlgn="base">
              <a:buNone/>
            </a:pPr>
            <a:r>
              <a:rPr lang="pt-BR" sz="1400" b="1" dirty="0" err="1">
                <a:latin typeface="Raleway"/>
              </a:rPr>
              <a:t>kubectl</a:t>
            </a:r>
            <a:r>
              <a:rPr lang="pt-BR" sz="1400" b="1" dirty="0">
                <a:latin typeface="Raleway"/>
              </a:rPr>
              <a:t> </a:t>
            </a:r>
            <a:r>
              <a:rPr lang="pt-BR" sz="1400" b="1" dirty="0" err="1">
                <a:latin typeface="Raleway"/>
              </a:rPr>
              <a:t>apply</a:t>
            </a:r>
            <a:r>
              <a:rPr lang="pt-BR" sz="1400" b="1" dirty="0">
                <a:latin typeface="Raleway"/>
              </a:rPr>
              <a:t> -f https://raw.githubusercontent.com/metallb/metallb/v0.10.2/manifests/metallb.yaml</a:t>
            </a:r>
          </a:p>
          <a:p>
            <a:pPr marL="0" indent="0" fontAlgn="base">
              <a:buNone/>
            </a:pPr>
            <a:endParaRPr lang="pt-BR" sz="1400" b="1" dirty="0">
              <a:latin typeface="Raleway"/>
            </a:endParaRPr>
          </a:p>
          <a:p>
            <a:pPr fontAlgn="base"/>
            <a:r>
              <a:rPr lang="pt-BR" sz="1400" b="1" dirty="0">
                <a:latin typeface="Raleway"/>
              </a:rPr>
              <a:t>Criar o </a:t>
            </a:r>
            <a:r>
              <a:rPr lang="pt-BR" sz="1400" b="1" dirty="0" err="1">
                <a:latin typeface="Raleway"/>
              </a:rPr>
              <a:t>configmap</a:t>
            </a:r>
            <a:r>
              <a:rPr lang="pt-BR" sz="1400" b="1" dirty="0">
                <a:latin typeface="Raleway"/>
              </a:rPr>
              <a:t> do </a:t>
            </a:r>
            <a:r>
              <a:rPr lang="pt-BR" sz="1400" b="1" dirty="0" err="1">
                <a:latin typeface="Raleway"/>
              </a:rPr>
              <a:t>metallb</a:t>
            </a:r>
            <a:endParaRPr lang="pt-BR" sz="1400" b="1" dirty="0">
              <a:latin typeface="Raleway"/>
            </a:endParaRPr>
          </a:p>
          <a:p>
            <a:pPr marL="0" indent="0" fontAlgn="base">
              <a:buNone/>
            </a:pPr>
            <a:r>
              <a:rPr lang="pt-BR" sz="1400" b="1" dirty="0" err="1">
                <a:latin typeface="Raleway"/>
              </a:rPr>
              <a:t>kubectl</a:t>
            </a:r>
            <a:r>
              <a:rPr lang="pt-BR" sz="1400" b="1" dirty="0">
                <a:latin typeface="Raleway"/>
              </a:rPr>
              <a:t> </a:t>
            </a:r>
            <a:r>
              <a:rPr lang="pt-BR" sz="1400" b="1" dirty="0" err="1">
                <a:latin typeface="Raleway"/>
              </a:rPr>
              <a:t>apply</a:t>
            </a:r>
            <a:r>
              <a:rPr lang="pt-BR" sz="1400" b="1" dirty="0">
                <a:latin typeface="Raleway"/>
              </a:rPr>
              <a:t> -f </a:t>
            </a:r>
            <a:r>
              <a:rPr lang="pt-BR" sz="1400" b="1" dirty="0" err="1">
                <a:latin typeface="Raleway"/>
              </a:rPr>
              <a:t>configmap-metallb.yaml</a:t>
            </a:r>
            <a:endParaRPr lang="pt-BR" sz="1400" b="1" dirty="0">
              <a:latin typeface="Raleway"/>
            </a:endParaRPr>
          </a:p>
          <a:p>
            <a:pPr marL="0" indent="0" fontAlgn="base">
              <a:buNone/>
            </a:pPr>
            <a:endParaRPr lang="pt-BR" sz="1400" b="1" dirty="0">
              <a:latin typeface="Raleway"/>
            </a:endParaRPr>
          </a:p>
          <a:p>
            <a:pPr fontAlgn="base"/>
            <a:r>
              <a:rPr lang="pt-BR" sz="1400" b="1" dirty="0">
                <a:latin typeface="Raleway"/>
              </a:rPr>
              <a:t>Validar o  EXTERNAL-IP dos serviços do projeto revoada e testar</a:t>
            </a:r>
          </a:p>
          <a:p>
            <a:pPr marL="0" indent="0" fontAlgn="base">
              <a:buNone/>
            </a:pPr>
            <a:r>
              <a:rPr lang="en-US" sz="1400" b="1" dirty="0" err="1">
                <a:latin typeface="Raleway"/>
              </a:rPr>
              <a:t>kubectl</a:t>
            </a:r>
            <a:r>
              <a:rPr lang="en-US" sz="1400" b="1" dirty="0">
                <a:latin typeface="Raleway"/>
              </a:rPr>
              <a:t> get svc -n </a:t>
            </a:r>
            <a:r>
              <a:rPr lang="en-US" sz="1400" b="1" dirty="0" err="1">
                <a:latin typeface="Raleway"/>
              </a:rPr>
              <a:t>revoada</a:t>
            </a:r>
            <a:endParaRPr lang="en-US" sz="1400" b="1" dirty="0">
              <a:latin typeface="Raleway"/>
            </a:endParaRPr>
          </a:p>
          <a:p>
            <a:pPr marL="0" indent="0" fontAlgn="base">
              <a:buNone/>
            </a:pPr>
            <a:endParaRPr lang="en-US" sz="1400" b="1" dirty="0">
              <a:latin typeface="Raleway"/>
            </a:endParaRPr>
          </a:p>
        </p:txBody>
      </p:sp>
    </p:spTree>
    <p:extLst>
      <p:ext uri="{BB962C8B-B14F-4D97-AF65-F5344CB8AC3E}">
        <p14:creationId xmlns:p14="http://schemas.microsoft.com/office/powerpoint/2010/main" val="1891723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OpenShift</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155372"/>
            <a:ext cx="9613861" cy="4581330"/>
          </a:xfrm>
        </p:spPr>
        <p:txBody>
          <a:bodyPr>
            <a:normAutofit/>
          </a:bodyPr>
          <a:lstStyle/>
          <a:p>
            <a:pPr marL="0" indent="0" fontAlgn="base">
              <a:buFont typeface="Arial" panose="020B0604020202020204" pitchFamily="34" charset="0"/>
              <a:buNone/>
            </a:pPr>
            <a:endParaRPr lang="pt-BR" sz="1400" b="1" dirty="0">
              <a:latin typeface="Raleway"/>
            </a:endParaRPr>
          </a:p>
          <a:p>
            <a:endParaRPr lang="pt-BR" dirty="0"/>
          </a:p>
          <a:p>
            <a:endParaRPr lang="pt-BR" dirty="0"/>
          </a:p>
        </p:txBody>
      </p:sp>
      <p:sp>
        <p:nvSpPr>
          <p:cNvPr id="4" name="Espaço Reservado para Conteúdo 2">
            <a:extLst>
              <a:ext uri="{FF2B5EF4-FFF2-40B4-BE49-F238E27FC236}">
                <a16:creationId xmlns:a16="http://schemas.microsoft.com/office/drawing/2014/main" id="{DBB90D56-1855-4BB1-BFA6-30148DCDE24D}"/>
              </a:ext>
            </a:extLst>
          </p:cNvPr>
          <p:cNvSpPr txBox="1">
            <a:spLocks/>
          </p:cNvSpPr>
          <p:nvPr/>
        </p:nvSpPr>
        <p:spPr>
          <a:xfrm>
            <a:off x="832721" y="2307772"/>
            <a:ext cx="9613861" cy="4581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fontAlgn="base">
              <a:buFont typeface="Arial" panose="020B0604020202020204" pitchFamily="34" charset="0"/>
              <a:buNone/>
            </a:pPr>
            <a:r>
              <a:rPr lang="pt-BR" sz="1400" b="1" dirty="0">
                <a:latin typeface="Raleway"/>
              </a:rPr>
              <a:t>O que vem a ser o OpenShift?</a:t>
            </a:r>
          </a:p>
          <a:p>
            <a:pPr marL="0" indent="0" fontAlgn="base">
              <a:buFont typeface="Arial" panose="020B0604020202020204" pitchFamily="34" charset="0"/>
              <a:buNone/>
            </a:pPr>
            <a:r>
              <a:rPr lang="pt-BR" sz="1400" b="1" dirty="0">
                <a:latin typeface="Raleway"/>
              </a:rPr>
              <a:t>O OpenShift é uma plataforma de código aberto desenvolvida pela </a:t>
            </a:r>
            <a:r>
              <a:rPr lang="pt-BR" sz="1400" b="1" dirty="0" err="1">
                <a:latin typeface="Raleway"/>
              </a:rPr>
              <a:t>Red</a:t>
            </a:r>
            <a:r>
              <a:rPr lang="pt-BR" sz="1400" b="1" dirty="0">
                <a:latin typeface="Raleway"/>
              </a:rPr>
              <a:t> </a:t>
            </a:r>
            <a:r>
              <a:rPr lang="pt-BR" sz="1400" b="1" dirty="0" err="1">
                <a:latin typeface="Raleway"/>
              </a:rPr>
              <a:t>Hat</a:t>
            </a:r>
            <a:r>
              <a:rPr lang="pt-BR" sz="1400" b="1" dirty="0">
                <a:latin typeface="Raleway"/>
              </a:rPr>
              <a:t> que auxilia no processo de orquestração de containers baseada em Kubernetes e containers Linux de maneira independente da plataforma na qual os containers serão executados.</a:t>
            </a:r>
          </a:p>
          <a:p>
            <a:pPr marL="0" indent="0" fontAlgn="base">
              <a:buFont typeface="Arial" panose="020B0604020202020204" pitchFamily="34" charset="0"/>
              <a:buNone/>
            </a:pPr>
            <a:r>
              <a:rPr lang="pt-BR" sz="1400" b="1" dirty="0">
                <a:latin typeface="Raleway"/>
              </a:rPr>
              <a:t>Através de uma interface muito amigável e intuitiva, o OpenShift oferece a possibilidade de controlar todo o ciclo de vida de uma aplicação baseada em containers, desde o </a:t>
            </a:r>
            <a:r>
              <a:rPr lang="pt-BR" sz="1400" b="1" dirty="0" err="1">
                <a:latin typeface="Raleway"/>
              </a:rPr>
              <a:t>deploy</a:t>
            </a:r>
            <a:r>
              <a:rPr lang="pt-BR" sz="1400" b="1" dirty="0">
                <a:latin typeface="Raleway"/>
              </a:rPr>
              <a:t> até a execução efetiva.</a:t>
            </a:r>
          </a:p>
          <a:p>
            <a:pPr marL="0" indent="0" algn="l" fontAlgn="base">
              <a:buNone/>
            </a:pPr>
            <a:r>
              <a:rPr lang="pt-BR" sz="1400" b="1" dirty="0">
                <a:latin typeface="Raleway"/>
              </a:rPr>
              <a:t>Isso é possível graças a integração facilitada com várias outras ferramentas e </a:t>
            </a:r>
            <a:r>
              <a:rPr lang="pt-BR" sz="1400" b="1" dirty="0" err="1">
                <a:latin typeface="Raleway"/>
              </a:rPr>
              <a:t>SDKs</a:t>
            </a:r>
            <a:r>
              <a:rPr lang="pt-BR" sz="1400" b="1" dirty="0">
                <a:latin typeface="Raleway"/>
              </a:rPr>
              <a:t> para diferentes linguagens, o que torna o OpenShift uma ferramenta muito competente e completa não somente para o gerenciamento de containers, mas também para o controle de todo o ciclo de vida de uma aplicação.</a:t>
            </a:r>
          </a:p>
          <a:p>
            <a:pPr marL="0" indent="0" algn="l" fontAlgn="base">
              <a:buNone/>
            </a:pPr>
            <a:r>
              <a:rPr lang="pt-BR" sz="1400" b="1" dirty="0">
                <a:latin typeface="Raleway"/>
              </a:rPr>
              <a:t>O diagrama abaixo, fornecido pela própria </a:t>
            </a:r>
            <a:r>
              <a:rPr lang="pt-BR" sz="1400" b="1" dirty="0" err="1">
                <a:latin typeface="Raleway"/>
              </a:rPr>
              <a:t>Red</a:t>
            </a:r>
            <a:r>
              <a:rPr lang="pt-BR" sz="1400" b="1" dirty="0">
                <a:latin typeface="Raleway"/>
              </a:rPr>
              <a:t> </a:t>
            </a:r>
            <a:r>
              <a:rPr lang="pt-BR" sz="1400" b="1" dirty="0" err="1">
                <a:latin typeface="Raleway"/>
              </a:rPr>
              <a:t>Hat</a:t>
            </a:r>
            <a:r>
              <a:rPr lang="pt-BR" sz="1400" b="1" dirty="0">
                <a:latin typeface="Raleway"/>
              </a:rPr>
              <a:t>, oferece uma visão geral das ferramentas que são integradas e orquestradas pelo OpenShift</a:t>
            </a:r>
          </a:p>
          <a:p>
            <a:pPr marL="0" indent="0" fontAlgn="base">
              <a:buFont typeface="Arial" panose="020B0604020202020204" pitchFamily="34" charset="0"/>
              <a:buNone/>
            </a:pPr>
            <a:endParaRPr lang="pt-BR" dirty="0"/>
          </a:p>
        </p:txBody>
      </p:sp>
    </p:spTree>
    <p:extLst>
      <p:ext uri="{BB962C8B-B14F-4D97-AF65-F5344CB8AC3E}">
        <p14:creationId xmlns:p14="http://schemas.microsoft.com/office/powerpoint/2010/main" val="2269952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Docker</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155372"/>
            <a:ext cx="9613861" cy="4581330"/>
          </a:xfrm>
        </p:spPr>
        <p:txBody>
          <a:bodyPr>
            <a:normAutofit/>
          </a:bodyPr>
          <a:lstStyle/>
          <a:p>
            <a:pPr marL="0" indent="0" fontAlgn="base">
              <a:buFont typeface="Arial" panose="020B0604020202020204" pitchFamily="34" charset="0"/>
              <a:buNone/>
            </a:pPr>
            <a:r>
              <a:rPr lang="pt-BR" sz="1400" b="1" dirty="0">
                <a:latin typeface="Raleway"/>
              </a:rPr>
              <a:t>É algo parecido com uma máquina virtual extremamente leve, mas não se trata de fato de uma máquina virtual.</a:t>
            </a:r>
          </a:p>
          <a:p>
            <a:pPr marL="0" indent="0" fontAlgn="base">
              <a:buFont typeface="Arial" panose="020B0604020202020204" pitchFamily="34" charset="0"/>
              <a:buNone/>
            </a:pPr>
            <a:r>
              <a:rPr lang="pt-BR" sz="1400" b="1" dirty="0">
                <a:latin typeface="Raleway"/>
              </a:rPr>
              <a:t> O Docker utiliza containers que possuem uma arquitetura diferente, permitindo maior portabilidade e eficiência. </a:t>
            </a:r>
          </a:p>
          <a:p>
            <a:pPr marL="0" indent="0" fontAlgn="base">
              <a:buFont typeface="Arial" panose="020B0604020202020204" pitchFamily="34" charset="0"/>
              <a:buNone/>
            </a:pPr>
            <a:r>
              <a:rPr lang="pt-BR" sz="1400" b="1" dirty="0">
                <a:latin typeface="Raleway"/>
              </a:rPr>
              <a:t>O container exclui a virtualização e muda o processo para o Docker.</a:t>
            </a:r>
          </a:p>
          <a:p>
            <a:pPr marL="0" indent="0" fontAlgn="base">
              <a:buFont typeface="Arial" panose="020B0604020202020204" pitchFamily="34" charset="0"/>
              <a:buNone/>
            </a:pPr>
            <a:endParaRPr lang="pt-BR" sz="1400" b="1" dirty="0">
              <a:latin typeface="Raleway"/>
            </a:endParaRPr>
          </a:p>
          <a:p>
            <a:pPr marL="0" indent="0" fontAlgn="base">
              <a:buFont typeface="Arial" panose="020B0604020202020204" pitchFamily="34" charset="0"/>
              <a:buNone/>
            </a:pPr>
            <a:endParaRPr lang="pt-BR" sz="1400" b="1" dirty="0">
              <a:latin typeface="Raleway"/>
            </a:endParaRPr>
          </a:p>
          <a:p>
            <a:pPr marL="0" indent="0" fontAlgn="base">
              <a:buFont typeface="Arial" panose="020B0604020202020204" pitchFamily="34" charset="0"/>
              <a:buNone/>
            </a:pPr>
            <a:endParaRPr lang="pt-BR" sz="1400" b="1" dirty="0">
              <a:latin typeface="Raleway"/>
            </a:endParaRPr>
          </a:p>
          <a:p>
            <a:pPr marL="0" indent="0" fontAlgn="base">
              <a:buFont typeface="Arial" panose="020B0604020202020204" pitchFamily="34" charset="0"/>
              <a:buNone/>
            </a:pPr>
            <a:endParaRPr lang="pt-BR" sz="1400" b="1" dirty="0">
              <a:latin typeface="Raleway"/>
            </a:endParaRPr>
          </a:p>
          <a:p>
            <a:pPr marL="0" indent="0" fontAlgn="base">
              <a:buFont typeface="Arial" panose="020B0604020202020204" pitchFamily="34" charset="0"/>
              <a:buNone/>
            </a:pPr>
            <a:endParaRPr lang="pt-BR" sz="1400" b="1" dirty="0">
              <a:latin typeface="Raleway"/>
            </a:endParaRPr>
          </a:p>
          <a:p>
            <a:pPr marL="0" indent="0" fontAlgn="base">
              <a:buFont typeface="Arial" panose="020B0604020202020204" pitchFamily="34" charset="0"/>
              <a:buNone/>
            </a:pPr>
            <a:endParaRPr lang="pt-BR" sz="1400" b="1" dirty="0">
              <a:latin typeface="Raleway"/>
            </a:endParaRPr>
          </a:p>
          <a:p>
            <a:pPr marL="0" indent="0" fontAlgn="base">
              <a:buFont typeface="Arial" panose="020B0604020202020204" pitchFamily="34" charset="0"/>
              <a:buNone/>
            </a:pPr>
            <a:endParaRPr lang="pt-BR" sz="1400" b="1" dirty="0">
              <a:latin typeface="Raleway"/>
            </a:endParaRPr>
          </a:p>
          <a:p>
            <a:pPr marL="0" indent="0" fontAlgn="base">
              <a:buFont typeface="Arial" panose="020B0604020202020204" pitchFamily="34" charset="0"/>
              <a:buNone/>
            </a:pPr>
            <a:endParaRPr lang="pt-BR" sz="1400" b="1" dirty="0">
              <a:latin typeface="Raleway"/>
            </a:endParaRPr>
          </a:p>
          <a:p>
            <a:pPr marL="0" indent="0">
              <a:buNone/>
            </a:pPr>
            <a:r>
              <a:rPr lang="pt-BR" sz="1400" b="0" i="0" dirty="0">
                <a:effectLst/>
                <a:latin typeface="Raleway"/>
              </a:rPr>
              <a:t>Podemos ver que, na virtualização, temos um maior consumo de recursos, uma vez que para cada aplicação precisamos carregar um sistema operacional. </a:t>
            </a:r>
          </a:p>
          <a:p>
            <a:pPr marL="0" indent="0">
              <a:buNone/>
            </a:pPr>
            <a:r>
              <a:rPr lang="pt-BR" sz="1400" b="0" i="0" dirty="0">
                <a:effectLst/>
                <a:latin typeface="Raleway"/>
              </a:rPr>
              <a:t>Já no Docker, podemos ver que não existe essa necessidade de múltiplos sistemas operacionais convidados.</a:t>
            </a:r>
            <a:endParaRPr lang="pt-BR" sz="1400" dirty="0"/>
          </a:p>
          <a:p>
            <a:pPr marL="0" indent="0" fontAlgn="base">
              <a:buFont typeface="Arial" panose="020B0604020202020204" pitchFamily="34" charset="0"/>
              <a:buNone/>
            </a:pPr>
            <a:endParaRPr lang="pt-BR" sz="1400" b="1" dirty="0">
              <a:latin typeface="Raleway"/>
            </a:endParaRPr>
          </a:p>
          <a:p>
            <a:endParaRPr lang="pt-BR" dirty="0"/>
          </a:p>
          <a:p>
            <a:endParaRPr lang="pt-BR" dirty="0"/>
          </a:p>
        </p:txBody>
      </p:sp>
      <p:pic>
        <p:nvPicPr>
          <p:cNvPr id="1026" name="Picture 2">
            <a:extLst>
              <a:ext uri="{FF2B5EF4-FFF2-40B4-BE49-F238E27FC236}">
                <a16:creationId xmlns:a16="http://schemas.microsoft.com/office/drawing/2014/main" id="{9A0ED131-DAD5-4083-9BBD-34D9B0F2A4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229" y="3429000"/>
            <a:ext cx="5506739" cy="2235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4894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OpenShift</a:t>
            </a:r>
          </a:p>
        </p:txBody>
      </p:sp>
      <p:sp>
        <p:nvSpPr>
          <p:cNvPr id="4" name="Espaço Reservado para Conteúdo 2">
            <a:extLst>
              <a:ext uri="{FF2B5EF4-FFF2-40B4-BE49-F238E27FC236}">
                <a16:creationId xmlns:a16="http://schemas.microsoft.com/office/drawing/2014/main" id="{DBB90D56-1855-4BB1-BFA6-30148DCDE24D}"/>
              </a:ext>
            </a:extLst>
          </p:cNvPr>
          <p:cNvSpPr txBox="1">
            <a:spLocks/>
          </p:cNvSpPr>
          <p:nvPr/>
        </p:nvSpPr>
        <p:spPr>
          <a:xfrm>
            <a:off x="832721" y="2307772"/>
            <a:ext cx="9613861" cy="4581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fontAlgn="base">
              <a:buFont typeface="Arial" panose="020B0604020202020204" pitchFamily="34" charset="0"/>
              <a:buNone/>
            </a:pPr>
            <a:endParaRPr lang="pt-BR" dirty="0"/>
          </a:p>
        </p:txBody>
      </p:sp>
      <p:pic>
        <p:nvPicPr>
          <p:cNvPr id="6146" name="Picture 2">
            <a:extLst>
              <a:ext uri="{FF2B5EF4-FFF2-40B4-BE49-F238E27FC236}">
                <a16:creationId xmlns:a16="http://schemas.microsoft.com/office/drawing/2014/main" id="{95400E2A-A7D9-4E01-BE6E-AC48EEEFF0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7622" y="2200724"/>
            <a:ext cx="3852182" cy="3581447"/>
          </a:xfrm>
          <a:prstGeom prst="rect">
            <a:avLst/>
          </a:prstGeom>
          <a:noFill/>
          <a:extLst>
            <a:ext uri="{909E8E84-426E-40DD-AFC4-6F175D3DCCD1}">
              <a14:hiddenFill xmlns:a14="http://schemas.microsoft.com/office/drawing/2010/main">
                <a:solidFill>
                  <a:srgbClr val="FFFFFF"/>
                </a:solidFill>
              </a14:hiddenFill>
            </a:ext>
          </a:extLst>
        </p:spPr>
      </p:pic>
      <p:sp>
        <p:nvSpPr>
          <p:cNvPr id="6" name="Espaço Reservado para Conteúdo 5">
            <a:extLst>
              <a:ext uri="{FF2B5EF4-FFF2-40B4-BE49-F238E27FC236}">
                <a16:creationId xmlns:a16="http://schemas.microsoft.com/office/drawing/2014/main" id="{0044FB24-DB34-4628-AF48-6F9E96A2FCFE}"/>
              </a:ext>
            </a:extLst>
          </p:cNvPr>
          <p:cNvSpPr>
            <a:spLocks noGrp="1"/>
          </p:cNvSpPr>
          <p:nvPr>
            <p:ph idx="1"/>
          </p:nvPr>
        </p:nvSpPr>
        <p:spPr>
          <a:xfrm>
            <a:off x="934506" y="5889219"/>
            <a:ext cx="9613861" cy="729195"/>
          </a:xfrm>
        </p:spPr>
        <p:txBody>
          <a:bodyPr/>
          <a:lstStyle/>
          <a:p>
            <a:pPr marL="0" indent="0" fontAlgn="base">
              <a:buNone/>
            </a:pPr>
            <a:r>
              <a:rPr lang="pt-BR" sz="1400" b="1" dirty="0">
                <a:latin typeface="Raleway"/>
              </a:rPr>
              <a:t>Segundo a </a:t>
            </a:r>
            <a:r>
              <a:rPr lang="pt-BR" sz="1400" b="1" dirty="0" err="1">
                <a:latin typeface="Raleway"/>
              </a:rPr>
              <a:t>Red</a:t>
            </a:r>
            <a:r>
              <a:rPr lang="pt-BR" sz="1400" b="1" dirty="0">
                <a:latin typeface="Raleway"/>
              </a:rPr>
              <a:t> </a:t>
            </a:r>
            <a:r>
              <a:rPr lang="pt-BR" sz="1400" b="1" dirty="0" err="1">
                <a:latin typeface="Raleway"/>
              </a:rPr>
              <a:t>Hat</a:t>
            </a:r>
            <a:r>
              <a:rPr lang="pt-BR" sz="1400" b="1" dirty="0">
                <a:latin typeface="Raleway"/>
              </a:rPr>
              <a:t>, o OpenShift consegue oferecer todos estes serviços por ser fundamentado em uma arquitetura baseada em </a:t>
            </a:r>
            <a:r>
              <a:rPr lang="pt-BR" sz="1400" b="1" dirty="0" err="1">
                <a:latin typeface="Raleway"/>
                <a:hlinkClick r:id="rId4" tooltip="microsserviços">
                  <a:extLst>
                    <a:ext uri="{A12FA001-AC4F-418D-AE19-62706E023703}">
                      <ahyp:hlinkClr xmlns:ahyp="http://schemas.microsoft.com/office/drawing/2018/hyperlinkcolor" val="tx"/>
                    </a:ext>
                  </a:extLst>
                </a:hlinkClick>
              </a:rPr>
              <a:t>microsserviços</a:t>
            </a:r>
            <a:r>
              <a:rPr lang="pt-BR" sz="1400" b="1" dirty="0">
                <a:latin typeface="Raleway"/>
              </a:rPr>
              <a:t> que conseguem se “encaixar” uns aos outros e prover as diferentes funcionalidades que cada projeto necessita.</a:t>
            </a:r>
          </a:p>
        </p:txBody>
      </p:sp>
    </p:spTree>
    <p:extLst>
      <p:ext uri="{BB962C8B-B14F-4D97-AF65-F5344CB8AC3E}">
        <p14:creationId xmlns:p14="http://schemas.microsoft.com/office/powerpoint/2010/main" val="2253756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OpenShift</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155372"/>
            <a:ext cx="9613861" cy="4581330"/>
          </a:xfrm>
        </p:spPr>
        <p:txBody>
          <a:bodyPr>
            <a:normAutofit/>
          </a:bodyPr>
          <a:lstStyle/>
          <a:p>
            <a:pPr marL="0" indent="0" fontAlgn="base">
              <a:buFont typeface="Arial" panose="020B0604020202020204" pitchFamily="34" charset="0"/>
              <a:buNone/>
            </a:pPr>
            <a:endParaRPr lang="pt-BR" sz="1400" b="1" dirty="0">
              <a:latin typeface="Raleway"/>
            </a:endParaRPr>
          </a:p>
          <a:p>
            <a:endParaRPr lang="pt-BR" dirty="0"/>
          </a:p>
          <a:p>
            <a:endParaRPr lang="pt-BR" dirty="0"/>
          </a:p>
        </p:txBody>
      </p:sp>
      <p:sp>
        <p:nvSpPr>
          <p:cNvPr id="4" name="Espaço Reservado para Conteúdo 2">
            <a:extLst>
              <a:ext uri="{FF2B5EF4-FFF2-40B4-BE49-F238E27FC236}">
                <a16:creationId xmlns:a16="http://schemas.microsoft.com/office/drawing/2014/main" id="{DBB90D56-1855-4BB1-BFA6-30148DCDE24D}"/>
              </a:ext>
            </a:extLst>
          </p:cNvPr>
          <p:cNvSpPr txBox="1">
            <a:spLocks/>
          </p:cNvSpPr>
          <p:nvPr/>
        </p:nvSpPr>
        <p:spPr>
          <a:xfrm>
            <a:off x="832721" y="2307772"/>
            <a:ext cx="9613861" cy="4581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fontAlgn="base">
              <a:buNone/>
            </a:pPr>
            <a:r>
              <a:rPr lang="pt-BR" sz="1400" b="1" dirty="0">
                <a:latin typeface="Raleway"/>
              </a:rPr>
              <a:t>Como o OpenShift funciona?</a:t>
            </a:r>
          </a:p>
          <a:p>
            <a:pPr marL="0" indent="0" fontAlgn="base">
              <a:buNone/>
            </a:pPr>
            <a:r>
              <a:rPr lang="pt-BR" sz="1400" b="1" dirty="0">
                <a:latin typeface="Raleway"/>
              </a:rPr>
              <a:t>Segundo a </a:t>
            </a:r>
            <a:r>
              <a:rPr lang="pt-BR" sz="1400" b="1" dirty="0" err="1">
                <a:latin typeface="Raleway"/>
              </a:rPr>
              <a:t>Red</a:t>
            </a:r>
            <a:r>
              <a:rPr lang="pt-BR" sz="1400" b="1" dirty="0">
                <a:latin typeface="Raleway"/>
              </a:rPr>
              <a:t> </a:t>
            </a:r>
            <a:r>
              <a:rPr lang="pt-BR" sz="1400" b="1" dirty="0" err="1">
                <a:latin typeface="Raleway"/>
              </a:rPr>
              <a:t>Hat</a:t>
            </a:r>
            <a:r>
              <a:rPr lang="pt-BR" sz="1400" b="1" dirty="0">
                <a:latin typeface="Raleway"/>
              </a:rPr>
              <a:t>, o OpenShift funciona em cima de um sistema baseado em camadas, onde cada camada é responsável por determinada funcionalidade. A sobreposição destas camadas é que faz com que o OpenShift consiga oferecer a quantidade de funcionalidades que são oferecidas.</a:t>
            </a:r>
          </a:p>
          <a:p>
            <a:pPr marL="0" indent="0" fontAlgn="base">
              <a:buNone/>
            </a:pPr>
            <a:r>
              <a:rPr lang="pt-BR" sz="1400" b="1" dirty="0">
                <a:latin typeface="Raleway"/>
              </a:rPr>
              <a:t>A imagem abaixo, retirada da própria documentação do OpenShift ilustra estas sobreposições de camadas.</a:t>
            </a:r>
          </a:p>
          <a:p>
            <a:pPr marL="0" indent="0" fontAlgn="base">
              <a:buFont typeface="Arial" panose="020B0604020202020204" pitchFamily="34" charset="0"/>
              <a:buNone/>
            </a:pPr>
            <a:endParaRPr lang="pt-BR" dirty="0"/>
          </a:p>
        </p:txBody>
      </p:sp>
      <p:pic>
        <p:nvPicPr>
          <p:cNvPr id="7170" name="Picture 2">
            <a:extLst>
              <a:ext uri="{FF2B5EF4-FFF2-40B4-BE49-F238E27FC236}">
                <a16:creationId xmlns:a16="http://schemas.microsoft.com/office/drawing/2014/main" id="{E9F64376-8B08-4E18-A308-92137F7CCF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7508" y="3685591"/>
            <a:ext cx="3619431" cy="2955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318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OpenShift</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155372"/>
            <a:ext cx="9613861" cy="4581330"/>
          </a:xfrm>
        </p:spPr>
        <p:txBody>
          <a:bodyPr>
            <a:normAutofit/>
          </a:bodyPr>
          <a:lstStyle/>
          <a:p>
            <a:pPr marL="0" indent="0" fontAlgn="base">
              <a:buFont typeface="Arial" panose="020B0604020202020204" pitchFamily="34" charset="0"/>
              <a:buNone/>
            </a:pPr>
            <a:endParaRPr lang="pt-BR" sz="1400" b="1" dirty="0">
              <a:latin typeface="Raleway"/>
            </a:endParaRPr>
          </a:p>
          <a:p>
            <a:endParaRPr lang="pt-BR" dirty="0"/>
          </a:p>
          <a:p>
            <a:endParaRPr lang="pt-BR" dirty="0"/>
          </a:p>
        </p:txBody>
      </p:sp>
      <p:sp>
        <p:nvSpPr>
          <p:cNvPr id="4" name="Espaço Reservado para Conteúdo 2">
            <a:extLst>
              <a:ext uri="{FF2B5EF4-FFF2-40B4-BE49-F238E27FC236}">
                <a16:creationId xmlns:a16="http://schemas.microsoft.com/office/drawing/2014/main" id="{DBB90D56-1855-4BB1-BFA6-30148DCDE24D}"/>
              </a:ext>
            </a:extLst>
          </p:cNvPr>
          <p:cNvSpPr txBox="1">
            <a:spLocks/>
          </p:cNvSpPr>
          <p:nvPr/>
        </p:nvSpPr>
        <p:spPr>
          <a:xfrm>
            <a:off x="832721" y="2307772"/>
            <a:ext cx="9613861" cy="458133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l" fontAlgn="base">
              <a:buNone/>
            </a:pPr>
            <a:r>
              <a:rPr lang="pt-BR" sz="1400" b="1" dirty="0">
                <a:latin typeface="Raleway"/>
              </a:rPr>
              <a:t>No diagrama acima, percebemos inicialmente um benefício importantíssimo do OpenShift: ele é agnóstico a ferramentas de </a:t>
            </a:r>
            <a:r>
              <a:rPr lang="pt-BR" sz="1400" b="1" dirty="0" err="1">
                <a:latin typeface="Raleway"/>
              </a:rPr>
              <a:t>Continuous</a:t>
            </a:r>
            <a:r>
              <a:rPr lang="pt-BR" sz="1400" b="1" dirty="0">
                <a:latin typeface="Raleway"/>
              </a:rPr>
              <a:t> Integration/</a:t>
            </a:r>
            <a:r>
              <a:rPr lang="pt-BR" sz="1400" b="1" dirty="0" err="1">
                <a:latin typeface="Raleway"/>
              </a:rPr>
              <a:t>Continuous</a:t>
            </a:r>
            <a:r>
              <a:rPr lang="pt-BR" sz="1400" b="1" dirty="0">
                <a:latin typeface="Raleway"/>
              </a:rPr>
              <a:t> Delivery e também a ferramentas de automação de operações, como ferramentas de automação de provisionamento de infraestrutura. Isso quer dizer que você pode utilizar o OpenShift com o Jenkins, </a:t>
            </a:r>
            <a:r>
              <a:rPr lang="pt-BR" sz="1400" b="1" dirty="0" err="1">
                <a:latin typeface="Raleway"/>
              </a:rPr>
              <a:t>CircleCI</a:t>
            </a:r>
            <a:r>
              <a:rPr lang="pt-BR" sz="1400" b="1" dirty="0">
                <a:latin typeface="Raleway"/>
              </a:rPr>
              <a:t>, </a:t>
            </a:r>
            <a:r>
              <a:rPr lang="pt-BR" sz="1400" b="1" dirty="0" err="1">
                <a:latin typeface="Raleway"/>
              </a:rPr>
              <a:t>TravisCI</a:t>
            </a:r>
            <a:r>
              <a:rPr lang="pt-BR" sz="1400" b="1" dirty="0">
                <a:latin typeface="Raleway"/>
              </a:rPr>
              <a:t>, </a:t>
            </a:r>
            <a:r>
              <a:rPr lang="pt-BR" sz="1400" b="1" dirty="0" err="1">
                <a:latin typeface="Raleway"/>
              </a:rPr>
              <a:t>GitLab</a:t>
            </a:r>
            <a:r>
              <a:rPr lang="pt-BR" sz="1400" b="1" dirty="0">
                <a:latin typeface="Raleway"/>
              </a:rPr>
              <a:t>, </a:t>
            </a:r>
            <a:r>
              <a:rPr lang="pt-BR" sz="1400" b="1" dirty="0" err="1">
                <a:latin typeface="Raleway"/>
              </a:rPr>
              <a:t>Terraform</a:t>
            </a:r>
            <a:r>
              <a:rPr lang="pt-BR" sz="1400" b="1" dirty="0">
                <a:latin typeface="Raleway"/>
              </a:rPr>
              <a:t> ou qualquer uma das ferramentas desse nicho.</a:t>
            </a:r>
          </a:p>
          <a:p>
            <a:pPr marL="0" indent="0" algn="l" fontAlgn="base">
              <a:buNone/>
            </a:pPr>
            <a:r>
              <a:rPr lang="pt-BR" sz="1400" b="1" dirty="0">
                <a:latin typeface="Raleway"/>
              </a:rPr>
              <a:t>O OpenShift roda em cima de cluster baseado no Kubernetes, cluster no qual os componentes são organizados em um esquema de </a:t>
            </a:r>
            <a:r>
              <a:rPr lang="pt-BR" sz="1400" b="1" dirty="0" err="1">
                <a:latin typeface="Raleway"/>
              </a:rPr>
              <a:t>microsserviços</a:t>
            </a:r>
            <a:r>
              <a:rPr lang="pt-BR" sz="1400" b="1" dirty="0">
                <a:latin typeface="Raleway"/>
              </a:rPr>
              <a:t>. Estes componentes do coração do OpenShift ficam em um nó master dentro dessa infraestrutura. Entre estes componentes que ficam dentro desse nó master, podemos destacar:</a:t>
            </a:r>
          </a:p>
          <a:p>
            <a:pPr fontAlgn="base"/>
            <a:r>
              <a:rPr lang="pt-BR" sz="1400" b="1" dirty="0">
                <a:latin typeface="Raleway"/>
              </a:rPr>
              <a:t>API/</a:t>
            </a:r>
            <a:r>
              <a:rPr lang="pt-BR" sz="1400" b="1" dirty="0" err="1">
                <a:latin typeface="Raleway"/>
              </a:rPr>
              <a:t>Authentication</a:t>
            </a:r>
            <a:r>
              <a:rPr lang="pt-BR" sz="1400" b="1" dirty="0">
                <a:latin typeface="Raleway"/>
              </a:rPr>
              <a:t>: controle de acesso às APIs do OpenShift e do Kubernetes. Esse processo de autenticação é baseado no padrão </a:t>
            </a:r>
            <a:r>
              <a:rPr lang="pt-BR" sz="1400" b="1" dirty="0" err="1">
                <a:latin typeface="Raleway"/>
              </a:rPr>
              <a:t>OAuth</a:t>
            </a:r>
            <a:r>
              <a:rPr lang="pt-BR" sz="1400" b="1" dirty="0">
                <a:latin typeface="Raleway"/>
              </a:rPr>
              <a:t> e em certificados SSL;</a:t>
            </a:r>
          </a:p>
          <a:p>
            <a:pPr fontAlgn="base"/>
            <a:r>
              <a:rPr lang="pt-BR" sz="1400" b="1" dirty="0">
                <a:latin typeface="Raleway"/>
              </a:rPr>
              <a:t>Data Store: responsável por armazenar o estado e outras informações e </a:t>
            </a:r>
            <a:r>
              <a:rPr lang="pt-BR" sz="1400" b="1" dirty="0" err="1">
                <a:latin typeface="Raleway"/>
              </a:rPr>
              <a:t>meta-informações</a:t>
            </a:r>
            <a:r>
              <a:rPr lang="pt-BR" sz="1400" b="1" dirty="0">
                <a:latin typeface="Raleway"/>
              </a:rPr>
              <a:t> dos componentes do OpenShift. O OpenShift geralmente utiliza o </a:t>
            </a:r>
            <a:r>
              <a:rPr lang="pt-BR" sz="1400" b="1" dirty="0" err="1">
                <a:latin typeface="Raleway"/>
                <a:hlinkClick r:id="rId3" tooltip="etcd">
                  <a:extLst>
                    <a:ext uri="{A12FA001-AC4F-418D-AE19-62706E023703}">
                      <ahyp:hlinkClr xmlns:ahyp="http://schemas.microsoft.com/office/drawing/2018/hyperlinkcolor" val="tx"/>
                    </a:ext>
                  </a:extLst>
                </a:hlinkClick>
              </a:rPr>
              <a:t>etcd</a:t>
            </a:r>
            <a:r>
              <a:rPr lang="pt-BR" sz="1400" b="1" dirty="0">
                <a:latin typeface="Raleway"/>
              </a:rPr>
              <a:t>, uma estrutura de armazenamento baseada em chave/valor, para realizar o armazenamento destes dados;</a:t>
            </a:r>
          </a:p>
          <a:p>
            <a:pPr fontAlgn="base"/>
            <a:r>
              <a:rPr lang="pt-BR" sz="1400" b="1" dirty="0" err="1">
                <a:latin typeface="Raleway"/>
              </a:rPr>
              <a:t>Scheduler</a:t>
            </a:r>
            <a:r>
              <a:rPr lang="pt-BR" sz="1400" b="1" dirty="0">
                <a:latin typeface="Raleway"/>
              </a:rPr>
              <a:t>: responsável por distribuir as cargas de trabalho entre nós dos clusters de componentes do OpenShift. Trata-se de um dos principais componentes do OpenShift;</a:t>
            </a:r>
          </a:p>
          <a:p>
            <a:pPr fontAlgn="base"/>
            <a:r>
              <a:rPr lang="pt-BR" sz="1400" b="1" dirty="0">
                <a:latin typeface="Raleway"/>
              </a:rPr>
              <a:t>Management/</a:t>
            </a:r>
            <a:r>
              <a:rPr lang="pt-BR" sz="1400" b="1" dirty="0" err="1">
                <a:latin typeface="Raleway"/>
              </a:rPr>
              <a:t>Replication</a:t>
            </a:r>
            <a:r>
              <a:rPr lang="pt-BR" sz="1400" b="1" dirty="0">
                <a:latin typeface="Raleway"/>
              </a:rPr>
              <a:t>: mecanismo responsável pelo processo de replicação e por coletar informações sobre o estado dos componentes e elementos do cluster. Ele é basicamente um loop infinito que, de tempos em tempos, coleta estes dados e atualiza o estado dos componentes, armazenando estes estados no Data Store (</a:t>
            </a:r>
            <a:r>
              <a:rPr lang="pt-BR" sz="1400" b="1" dirty="0" err="1">
                <a:latin typeface="Raleway"/>
              </a:rPr>
              <a:t>etcd</a:t>
            </a:r>
            <a:r>
              <a:rPr lang="pt-BR" sz="1400" b="1" dirty="0">
                <a:latin typeface="Raleway"/>
              </a:rPr>
              <a:t>). Estes processos são controlados através de estruturas chamadas </a:t>
            </a:r>
            <a:r>
              <a:rPr lang="pt-BR" sz="1400" b="1" dirty="0" err="1">
                <a:latin typeface="Raleway"/>
              </a:rPr>
              <a:t>controllers</a:t>
            </a:r>
            <a:r>
              <a:rPr lang="pt-BR" sz="1400" b="1" dirty="0">
                <a:latin typeface="Raleway"/>
              </a:rPr>
              <a:t>. Os principais </a:t>
            </a:r>
            <a:r>
              <a:rPr lang="pt-BR" sz="1400" b="1" dirty="0" err="1">
                <a:latin typeface="Raleway"/>
              </a:rPr>
              <a:t>controllers</a:t>
            </a:r>
            <a:r>
              <a:rPr lang="pt-BR" sz="1400" b="1" dirty="0">
                <a:latin typeface="Raleway"/>
              </a:rPr>
              <a:t> dentro do OpenShift são: </a:t>
            </a:r>
            <a:r>
              <a:rPr lang="pt-BR" sz="1400" b="1" dirty="0" err="1">
                <a:latin typeface="Raleway"/>
              </a:rPr>
              <a:t>replication</a:t>
            </a:r>
            <a:r>
              <a:rPr lang="pt-BR" sz="1400" b="1" dirty="0">
                <a:latin typeface="Raleway"/>
              </a:rPr>
              <a:t> </a:t>
            </a:r>
            <a:r>
              <a:rPr lang="pt-BR" sz="1400" b="1" dirty="0" err="1">
                <a:latin typeface="Raleway"/>
              </a:rPr>
              <a:t>controller</a:t>
            </a:r>
            <a:r>
              <a:rPr lang="pt-BR" sz="1400" b="1" dirty="0">
                <a:latin typeface="Raleway"/>
              </a:rPr>
              <a:t>, </a:t>
            </a:r>
            <a:r>
              <a:rPr lang="pt-BR" sz="1400" b="1" dirty="0" err="1">
                <a:latin typeface="Raleway"/>
              </a:rPr>
              <a:t>endpoint</a:t>
            </a:r>
            <a:r>
              <a:rPr lang="pt-BR" sz="1400" b="1" dirty="0">
                <a:latin typeface="Raleway"/>
              </a:rPr>
              <a:t> </a:t>
            </a:r>
            <a:r>
              <a:rPr lang="pt-BR" sz="1400" b="1" dirty="0" err="1">
                <a:latin typeface="Raleway"/>
              </a:rPr>
              <a:t>controller</a:t>
            </a:r>
            <a:r>
              <a:rPr lang="pt-BR" sz="1400" b="1" dirty="0">
                <a:latin typeface="Raleway"/>
              </a:rPr>
              <a:t>, </a:t>
            </a:r>
            <a:r>
              <a:rPr lang="pt-BR" sz="1400" b="1" dirty="0" err="1">
                <a:latin typeface="Raleway"/>
              </a:rPr>
              <a:t>namespace</a:t>
            </a:r>
            <a:r>
              <a:rPr lang="pt-BR" sz="1400" b="1" dirty="0">
                <a:latin typeface="Raleway"/>
              </a:rPr>
              <a:t> </a:t>
            </a:r>
            <a:r>
              <a:rPr lang="pt-BR" sz="1400" b="1" dirty="0" err="1">
                <a:latin typeface="Raleway"/>
              </a:rPr>
              <a:t>controller</a:t>
            </a:r>
            <a:r>
              <a:rPr lang="pt-BR" sz="1400" b="1" dirty="0">
                <a:latin typeface="Raleway"/>
              </a:rPr>
              <a:t> e </a:t>
            </a:r>
            <a:r>
              <a:rPr lang="pt-BR" sz="1400" b="1" dirty="0" err="1">
                <a:latin typeface="Raleway"/>
              </a:rPr>
              <a:t>service</a:t>
            </a:r>
            <a:r>
              <a:rPr lang="pt-BR" sz="1400" b="1" dirty="0">
                <a:latin typeface="Raleway"/>
              </a:rPr>
              <a:t> </a:t>
            </a:r>
            <a:r>
              <a:rPr lang="pt-BR" sz="1400" b="1" dirty="0" err="1">
                <a:latin typeface="Raleway"/>
              </a:rPr>
              <a:t>account</a:t>
            </a:r>
            <a:r>
              <a:rPr lang="pt-BR" sz="1400" b="1" dirty="0">
                <a:latin typeface="Raleway"/>
              </a:rPr>
              <a:t> </a:t>
            </a:r>
            <a:r>
              <a:rPr lang="pt-BR" sz="1400" b="1" dirty="0" err="1">
                <a:latin typeface="Raleway"/>
              </a:rPr>
              <a:t>controller</a:t>
            </a:r>
            <a:r>
              <a:rPr lang="pt-BR" sz="1400" b="1" dirty="0">
                <a:latin typeface="Raleway"/>
              </a:rPr>
              <a:t>. É importante salientar que as informações coletadas pelos </a:t>
            </a:r>
            <a:r>
              <a:rPr lang="pt-BR" sz="1400" b="1" dirty="0" err="1">
                <a:latin typeface="Raleway"/>
              </a:rPr>
              <a:t>controllers</a:t>
            </a:r>
            <a:r>
              <a:rPr lang="pt-BR" sz="1400" b="1" dirty="0">
                <a:latin typeface="Raleway"/>
              </a:rPr>
              <a:t> refletem na API exposta pelo nó master, assim como os comandos dados às APIs do OpenShift e do Kubernetes são executados de fato também pelos </a:t>
            </a:r>
            <a:r>
              <a:rPr lang="pt-BR" sz="1400" b="1" dirty="0" err="1">
                <a:latin typeface="Raleway"/>
              </a:rPr>
              <a:t>controllers</a:t>
            </a:r>
            <a:r>
              <a:rPr lang="pt-BR" sz="1400" b="1" dirty="0">
                <a:latin typeface="Raleway"/>
              </a:rPr>
              <a:t>.</a:t>
            </a:r>
          </a:p>
          <a:p>
            <a:pPr marL="0" indent="0" fontAlgn="base">
              <a:buNone/>
            </a:pPr>
            <a:r>
              <a:rPr lang="pt-BR" sz="1400" b="1" dirty="0">
                <a:latin typeface="Raleway"/>
              </a:rPr>
              <a:t>As aplicações acabam ficando armazenadas nos outros nós da infraestrutura do OpenShift. Na ilustração acima, por exemplo, temos uma estrutura inspirada no Docker: temos as aplicações dentro de containers, containers estes que ficam agrupados pelos </a:t>
            </a:r>
            <a:r>
              <a:rPr lang="pt-BR" sz="1400" b="1" dirty="0" err="1">
                <a:latin typeface="Raleway"/>
              </a:rPr>
              <a:t>pods</a:t>
            </a:r>
            <a:r>
              <a:rPr lang="pt-BR" sz="1400" b="1" dirty="0">
                <a:latin typeface="Raleway"/>
              </a:rPr>
              <a:t>. Todos estes </a:t>
            </a:r>
            <a:r>
              <a:rPr lang="pt-BR" sz="1400" b="1" dirty="0" err="1">
                <a:latin typeface="Raleway"/>
              </a:rPr>
              <a:t>pods</a:t>
            </a:r>
            <a:r>
              <a:rPr lang="pt-BR" sz="1400" b="1" dirty="0">
                <a:latin typeface="Raleway"/>
              </a:rPr>
              <a:t> desenvolvem seu ciclo de vida dentro de um nó, ou seja: uma máquina que faz parte do cluster Kubernetes gerenciado pelo OpenShift.</a:t>
            </a:r>
          </a:p>
          <a:p>
            <a:pPr marL="0" indent="0" fontAlgn="base">
              <a:buFont typeface="Arial" panose="020B0604020202020204" pitchFamily="34" charset="0"/>
              <a:buNone/>
            </a:pPr>
            <a:endParaRPr lang="pt-BR" sz="1400" b="1" dirty="0">
              <a:latin typeface="Raleway"/>
            </a:endParaRPr>
          </a:p>
        </p:txBody>
      </p:sp>
    </p:spTree>
    <p:extLst>
      <p:ext uri="{BB962C8B-B14F-4D97-AF65-F5344CB8AC3E}">
        <p14:creationId xmlns:p14="http://schemas.microsoft.com/office/powerpoint/2010/main" val="407703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OpenShift</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155372"/>
            <a:ext cx="9613861" cy="4581330"/>
          </a:xfrm>
        </p:spPr>
        <p:txBody>
          <a:bodyPr>
            <a:normAutofit/>
          </a:bodyPr>
          <a:lstStyle/>
          <a:p>
            <a:pPr marL="0" indent="0" fontAlgn="base">
              <a:buFont typeface="Arial" panose="020B0604020202020204" pitchFamily="34" charset="0"/>
              <a:buNone/>
            </a:pPr>
            <a:endParaRPr lang="pt-BR" sz="1400" b="1" dirty="0">
              <a:latin typeface="Raleway"/>
            </a:endParaRPr>
          </a:p>
          <a:p>
            <a:endParaRPr lang="pt-BR" dirty="0"/>
          </a:p>
          <a:p>
            <a:endParaRPr lang="pt-BR" dirty="0"/>
          </a:p>
        </p:txBody>
      </p:sp>
      <p:sp>
        <p:nvSpPr>
          <p:cNvPr id="4" name="Espaço Reservado para Conteúdo 2">
            <a:extLst>
              <a:ext uri="{FF2B5EF4-FFF2-40B4-BE49-F238E27FC236}">
                <a16:creationId xmlns:a16="http://schemas.microsoft.com/office/drawing/2014/main" id="{DBB90D56-1855-4BB1-BFA6-30148DCDE24D}"/>
              </a:ext>
            </a:extLst>
          </p:cNvPr>
          <p:cNvSpPr txBox="1">
            <a:spLocks/>
          </p:cNvSpPr>
          <p:nvPr/>
        </p:nvSpPr>
        <p:spPr>
          <a:xfrm>
            <a:off x="832721" y="2307772"/>
            <a:ext cx="9613861" cy="4581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fontAlgn="base">
              <a:buNone/>
            </a:pPr>
            <a:r>
              <a:rPr lang="pt-BR" sz="1400" b="1" dirty="0">
                <a:latin typeface="Raleway"/>
              </a:rPr>
              <a:t>A relação entre o OpenShift e o OKD ?</a:t>
            </a:r>
          </a:p>
          <a:p>
            <a:pPr marL="0" indent="0" fontAlgn="base">
              <a:buNone/>
            </a:pPr>
            <a:r>
              <a:rPr lang="pt-BR" sz="1400" b="1" dirty="0">
                <a:latin typeface="Raleway"/>
              </a:rPr>
              <a:t>O OKD é basicamente uma distribuição “personalizada” do Kubernetes. OKD é um acrônimo para “</a:t>
            </a:r>
            <a:r>
              <a:rPr lang="pt-BR" sz="1400" b="1" dirty="0" err="1">
                <a:latin typeface="Raleway"/>
              </a:rPr>
              <a:t>Origin</a:t>
            </a:r>
            <a:r>
              <a:rPr lang="pt-BR" sz="1400" b="1" dirty="0">
                <a:latin typeface="Raleway"/>
              </a:rPr>
              <a:t> Kubernetes </a:t>
            </a:r>
            <a:r>
              <a:rPr lang="pt-BR" sz="1400" b="1" dirty="0" err="1">
                <a:latin typeface="Raleway"/>
              </a:rPr>
              <a:t>Distribution</a:t>
            </a:r>
            <a:r>
              <a:rPr lang="pt-BR" sz="1400" b="1" dirty="0">
                <a:latin typeface="Raleway"/>
              </a:rPr>
              <a:t>”. O OKD foi criado pela </a:t>
            </a:r>
            <a:r>
              <a:rPr lang="pt-BR" sz="1400" b="1" dirty="0" err="1">
                <a:latin typeface="Raleway"/>
              </a:rPr>
              <a:t>Red</a:t>
            </a:r>
            <a:r>
              <a:rPr lang="pt-BR" sz="1400" b="1" dirty="0">
                <a:latin typeface="Raleway"/>
              </a:rPr>
              <a:t> </a:t>
            </a:r>
            <a:r>
              <a:rPr lang="pt-BR" sz="1400" b="1" dirty="0" err="1">
                <a:latin typeface="Raleway"/>
              </a:rPr>
              <a:t>Hat</a:t>
            </a:r>
            <a:r>
              <a:rPr lang="pt-BR" sz="1400" b="1" dirty="0">
                <a:latin typeface="Raleway"/>
              </a:rPr>
              <a:t> para que existisse uma distribuição do Kubernetes mais otimizada para processos tradicionais em ambientes baseados em nuvem, como aplicações </a:t>
            </a:r>
            <a:r>
              <a:rPr lang="pt-BR" sz="1400" b="1" dirty="0" err="1">
                <a:latin typeface="Raleway"/>
              </a:rPr>
              <a:t>multi-tenancy</a:t>
            </a:r>
            <a:r>
              <a:rPr lang="pt-BR" sz="1400" b="1" dirty="0">
                <a:latin typeface="Raleway"/>
              </a:rPr>
              <a:t> e aplicação de processos de </a:t>
            </a:r>
            <a:r>
              <a:rPr lang="pt-BR" sz="1400" b="1" dirty="0" err="1">
                <a:latin typeface="Raleway"/>
              </a:rPr>
              <a:t>continuous</a:t>
            </a:r>
            <a:r>
              <a:rPr lang="pt-BR" sz="1400" b="1" dirty="0">
                <a:latin typeface="Raleway"/>
              </a:rPr>
              <a:t> delivery/</a:t>
            </a:r>
            <a:r>
              <a:rPr lang="pt-BR" sz="1400" b="1" dirty="0" err="1">
                <a:latin typeface="Raleway"/>
              </a:rPr>
              <a:t>continuous</a:t>
            </a:r>
            <a:r>
              <a:rPr lang="pt-BR" sz="1400" b="1" dirty="0">
                <a:latin typeface="Raleway"/>
              </a:rPr>
              <a:t> </a:t>
            </a:r>
            <a:r>
              <a:rPr lang="pt-BR" sz="1400" b="1" dirty="0" err="1">
                <a:latin typeface="Raleway"/>
              </a:rPr>
              <a:t>integration</a:t>
            </a:r>
            <a:r>
              <a:rPr lang="pt-BR" sz="1400" b="1" dirty="0">
                <a:latin typeface="Raleway"/>
              </a:rPr>
              <a:t>. Ou seja: o OKD é um Kubernetes otimizado para as situações previamente citadas, otimizações estas realizadas pela </a:t>
            </a:r>
            <a:r>
              <a:rPr lang="pt-BR" sz="1400" b="1" dirty="0" err="1">
                <a:latin typeface="Raleway"/>
              </a:rPr>
              <a:t>Red</a:t>
            </a:r>
            <a:r>
              <a:rPr lang="pt-BR" sz="1400" b="1" dirty="0">
                <a:latin typeface="Raleway"/>
              </a:rPr>
              <a:t> </a:t>
            </a:r>
            <a:r>
              <a:rPr lang="pt-BR" sz="1400" b="1" dirty="0" err="1">
                <a:latin typeface="Raleway"/>
              </a:rPr>
              <a:t>Hat</a:t>
            </a:r>
            <a:r>
              <a:rPr lang="pt-BR" sz="1400" b="1" dirty="0">
                <a:latin typeface="Raleway"/>
              </a:rPr>
              <a:t>.</a:t>
            </a:r>
          </a:p>
          <a:p>
            <a:pPr marL="0" indent="0" fontAlgn="base">
              <a:buNone/>
            </a:pPr>
            <a:r>
              <a:rPr lang="pt-BR" sz="1400" b="1" dirty="0">
                <a:latin typeface="Raleway"/>
              </a:rPr>
              <a:t>O OKD não é concorrente do OpenShift. Na verdade, o core do OpenShift é justamente o OKD. A estrutura baseada em Kubernetes que é utilizada pelo OpenShift é, na verdade, o OKD. Caso você julgue necessário, você pode utilizar o OKD de maneira direta, ou seja: sem passar necessariamente pelo OpenShift.</a:t>
            </a:r>
            <a:endParaRPr lang="pt-BR" dirty="0"/>
          </a:p>
        </p:txBody>
      </p:sp>
    </p:spTree>
    <p:extLst>
      <p:ext uri="{BB962C8B-B14F-4D97-AF65-F5344CB8AC3E}">
        <p14:creationId xmlns:p14="http://schemas.microsoft.com/office/powerpoint/2010/main" val="30736203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OpenShift</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336872"/>
            <a:ext cx="9613861" cy="3989283"/>
          </a:xfrm>
        </p:spPr>
        <p:txBody>
          <a:bodyPr>
            <a:normAutofit fontScale="85000" lnSpcReduction="20000"/>
          </a:bodyPr>
          <a:lstStyle/>
          <a:p>
            <a:pPr marL="0" indent="0" fontAlgn="base">
              <a:buNone/>
            </a:pPr>
            <a:r>
              <a:rPr lang="pt-BR" sz="1400" b="1" dirty="0">
                <a:latin typeface="Raleway"/>
              </a:rPr>
              <a:t>Iniciando o </a:t>
            </a:r>
            <a:r>
              <a:rPr lang="pt-BR" sz="1400" b="1" dirty="0" err="1">
                <a:latin typeface="Raleway"/>
              </a:rPr>
              <a:t>Lab</a:t>
            </a:r>
            <a:endParaRPr lang="pt-BR" sz="1400" b="1" dirty="0">
              <a:latin typeface="Raleway"/>
            </a:endParaRPr>
          </a:p>
          <a:p>
            <a:pPr marL="0" indent="0" fontAlgn="base">
              <a:buNone/>
            </a:pPr>
            <a:r>
              <a:rPr lang="pt-BR" sz="1400" b="1" dirty="0">
                <a:latin typeface="Raleway"/>
              </a:rPr>
              <a:t>Adicionar a linha abaixo no arquivo hosts do seu notebook</a:t>
            </a:r>
          </a:p>
          <a:p>
            <a:pPr marL="0" indent="0" fontAlgn="base">
              <a:buNone/>
            </a:pPr>
            <a:endParaRPr lang="pt-BR" sz="1400" b="1" dirty="0">
              <a:latin typeface="Raleway"/>
            </a:endParaRPr>
          </a:p>
          <a:p>
            <a:pPr marL="0" indent="0" fontAlgn="base">
              <a:buNone/>
            </a:pPr>
            <a:r>
              <a:rPr lang="pt-BR" sz="1400" b="1" dirty="0">
                <a:latin typeface="Raleway"/>
              </a:rPr>
              <a:t>Windows</a:t>
            </a:r>
          </a:p>
          <a:p>
            <a:pPr marL="0" indent="0" fontAlgn="base">
              <a:buNone/>
            </a:pPr>
            <a:r>
              <a:rPr lang="nb-NO" sz="1400" b="1" dirty="0">
                <a:latin typeface="Raleway"/>
              </a:rPr>
              <a:t>C:\Windows\System32\drivers\etc\hosts</a:t>
            </a:r>
          </a:p>
          <a:p>
            <a:pPr marL="0" indent="0" fontAlgn="base">
              <a:buNone/>
            </a:pPr>
            <a:r>
              <a:rPr lang="nb-NO" sz="1400" b="1" dirty="0">
                <a:latin typeface="Raleway"/>
              </a:rPr>
              <a:t>Linux</a:t>
            </a:r>
          </a:p>
          <a:p>
            <a:pPr marL="0" indent="0" fontAlgn="base">
              <a:buNone/>
            </a:pPr>
            <a:r>
              <a:rPr lang="pt-BR" sz="1400" b="1" dirty="0">
                <a:latin typeface="Raleway"/>
              </a:rPr>
              <a:t>/etc/hosts</a:t>
            </a:r>
          </a:p>
          <a:p>
            <a:pPr marL="0" indent="0" fontAlgn="base">
              <a:buNone/>
            </a:pPr>
            <a:endParaRPr lang="pt-BR" sz="1400" b="1" dirty="0">
              <a:latin typeface="Raleway"/>
            </a:endParaRPr>
          </a:p>
          <a:p>
            <a:pPr marL="0" indent="0" fontAlgn="base">
              <a:buNone/>
            </a:pPr>
            <a:r>
              <a:rPr lang="pt-BR" sz="1400" b="1" dirty="0">
                <a:latin typeface="Raleway"/>
              </a:rPr>
              <a:t>172.27.11.10       jarvis-10.stark.com jarvis-10 sanux-10.lab.com sanux-1</a:t>
            </a:r>
          </a:p>
          <a:p>
            <a:pPr marL="0" indent="0" fontAlgn="base">
              <a:buNone/>
            </a:pPr>
            <a:endParaRPr lang="pt-BR" sz="1400" b="1" dirty="0">
              <a:latin typeface="Raleway"/>
            </a:endParaRPr>
          </a:p>
          <a:p>
            <a:pPr marL="0" indent="0" fontAlgn="base">
              <a:buNone/>
            </a:pPr>
            <a:r>
              <a:rPr lang="pt-BR" sz="1400" b="1" dirty="0">
                <a:latin typeface="Raleway"/>
              </a:rPr>
              <a:t>Acessar o diretório onde estão os arquivos baixados no passo do Kubernetes </a:t>
            </a:r>
            <a:r>
              <a:rPr lang="pt-BR" sz="1400" b="1" dirty="0" err="1">
                <a:latin typeface="Raleway"/>
              </a:rPr>
              <a:t>Sanux</a:t>
            </a:r>
            <a:r>
              <a:rPr lang="pt-BR" sz="1400" b="1" dirty="0">
                <a:latin typeface="Raleway"/>
              </a:rPr>
              <a:t>\</a:t>
            </a:r>
            <a:r>
              <a:rPr lang="pt-BR" sz="1400" b="1" dirty="0" err="1">
                <a:latin typeface="Raleway"/>
              </a:rPr>
              <a:t>Labs</a:t>
            </a:r>
            <a:r>
              <a:rPr lang="pt-BR" sz="1400" b="1" dirty="0">
                <a:latin typeface="Raleway"/>
              </a:rPr>
              <a:t>\</a:t>
            </a:r>
            <a:r>
              <a:rPr lang="pt-BR" sz="1400" b="1" dirty="0" err="1">
                <a:latin typeface="Raleway"/>
              </a:rPr>
              <a:t>okd</a:t>
            </a:r>
            <a:r>
              <a:rPr lang="pt-BR" sz="1400" b="1" dirty="0">
                <a:latin typeface="Raleway"/>
              </a:rPr>
              <a:t> e iniciar o ambiente</a:t>
            </a:r>
          </a:p>
          <a:p>
            <a:pPr marL="0" indent="0" fontAlgn="base">
              <a:buNone/>
            </a:pPr>
            <a:r>
              <a:rPr lang="pt-BR" sz="1400" b="1" dirty="0" err="1">
                <a:latin typeface="Raleway"/>
              </a:rPr>
              <a:t>vagrant</a:t>
            </a:r>
            <a:r>
              <a:rPr lang="pt-BR" sz="1400" b="1" dirty="0">
                <a:latin typeface="Raleway"/>
              </a:rPr>
              <a:t> </a:t>
            </a:r>
            <a:r>
              <a:rPr lang="pt-BR" sz="1400" b="1" dirty="0" err="1">
                <a:latin typeface="Raleway"/>
              </a:rPr>
              <a:t>up</a:t>
            </a:r>
            <a:endParaRPr lang="pt-BR" sz="1400" b="1" dirty="0">
              <a:latin typeface="Raleway"/>
            </a:endParaRPr>
          </a:p>
          <a:p>
            <a:pPr marL="0" indent="0" fontAlgn="base">
              <a:buNone/>
            </a:pPr>
            <a:endParaRPr lang="pt-BR" sz="1400" b="1" dirty="0">
              <a:latin typeface="Raleway"/>
            </a:endParaRPr>
          </a:p>
          <a:p>
            <a:pPr marL="0" indent="0" fontAlgn="base">
              <a:buNone/>
            </a:pPr>
            <a:r>
              <a:rPr lang="pt-BR" sz="1400" b="1" dirty="0">
                <a:latin typeface="Raleway"/>
              </a:rPr>
              <a:t>Acessar a máquina sanux-10 pelo </a:t>
            </a:r>
            <a:r>
              <a:rPr lang="pt-BR" sz="1400" b="1" dirty="0" err="1">
                <a:latin typeface="Raleway"/>
              </a:rPr>
              <a:t>vagrant</a:t>
            </a:r>
            <a:endParaRPr lang="pt-BR" sz="1400" b="1" dirty="0">
              <a:latin typeface="Raleway"/>
            </a:endParaRPr>
          </a:p>
          <a:p>
            <a:pPr marL="0" indent="0" fontAlgn="base">
              <a:buNone/>
            </a:pPr>
            <a:r>
              <a:rPr lang="pt-BR" sz="1400" b="1" dirty="0" err="1">
                <a:latin typeface="Raleway"/>
              </a:rPr>
              <a:t>vagrant</a:t>
            </a:r>
            <a:r>
              <a:rPr lang="pt-BR" sz="1400" b="1" dirty="0">
                <a:latin typeface="Raleway"/>
              </a:rPr>
              <a:t> </a:t>
            </a:r>
            <a:r>
              <a:rPr lang="pt-BR" sz="1400" b="1" dirty="0" err="1">
                <a:latin typeface="Raleway"/>
              </a:rPr>
              <a:t>ssh</a:t>
            </a:r>
            <a:r>
              <a:rPr lang="pt-BR" sz="1400" b="1" dirty="0">
                <a:latin typeface="Raleway"/>
              </a:rPr>
              <a:t> sanux-10</a:t>
            </a:r>
          </a:p>
          <a:p>
            <a:pPr marL="0" indent="0" fontAlgn="base">
              <a:buNone/>
            </a:pPr>
            <a:endParaRPr lang="en-US"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p:txBody>
      </p:sp>
    </p:spTree>
    <p:extLst>
      <p:ext uri="{BB962C8B-B14F-4D97-AF65-F5344CB8AC3E}">
        <p14:creationId xmlns:p14="http://schemas.microsoft.com/office/powerpoint/2010/main" val="22387473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OpenShift</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336872"/>
            <a:ext cx="9613861" cy="3989283"/>
          </a:xfrm>
        </p:spPr>
        <p:txBody>
          <a:bodyPr>
            <a:normAutofit/>
          </a:bodyPr>
          <a:lstStyle/>
          <a:p>
            <a:pPr marL="0" indent="0" fontAlgn="base">
              <a:buNone/>
            </a:pPr>
            <a:r>
              <a:rPr lang="pt-BR" sz="1400" b="1" dirty="0">
                <a:latin typeface="Raleway"/>
              </a:rPr>
              <a:t>Para realizar login no OKD como system no servidor sanux-10</a:t>
            </a:r>
          </a:p>
          <a:p>
            <a:pPr marL="0" indent="0" fontAlgn="base">
              <a:buNone/>
            </a:pPr>
            <a:r>
              <a:rPr lang="pt-BR" sz="1400" b="1" dirty="0" err="1">
                <a:latin typeface="Raleway"/>
              </a:rPr>
              <a:t>sudo</a:t>
            </a:r>
            <a:r>
              <a:rPr lang="pt-BR" sz="1400" b="1" dirty="0">
                <a:latin typeface="Raleway"/>
              </a:rPr>
              <a:t> </a:t>
            </a:r>
            <a:r>
              <a:rPr lang="pt-BR" sz="1400" b="1" dirty="0" err="1">
                <a:latin typeface="Raleway"/>
              </a:rPr>
              <a:t>su</a:t>
            </a:r>
            <a:r>
              <a:rPr lang="pt-BR" sz="1400" b="1" dirty="0">
                <a:latin typeface="Raleway"/>
              </a:rPr>
              <a:t> –</a:t>
            </a:r>
          </a:p>
          <a:p>
            <a:pPr marL="0" indent="0" fontAlgn="base">
              <a:buNone/>
            </a:pPr>
            <a:r>
              <a:rPr lang="pl-PL" sz="1400" b="1" dirty="0">
                <a:latin typeface="Raleway"/>
              </a:rPr>
              <a:t>oc login https://sanux-10.lab.com:8443 -u system:admin</a:t>
            </a:r>
            <a:endParaRPr lang="pt-BR" sz="1400" b="1" dirty="0">
              <a:latin typeface="Raleway"/>
            </a:endParaRPr>
          </a:p>
          <a:p>
            <a:pPr marL="0" indent="0" fontAlgn="base">
              <a:buNone/>
            </a:pPr>
            <a:endParaRPr lang="pt-BR" sz="1400" b="1" dirty="0">
              <a:latin typeface="Raleway"/>
            </a:endParaRPr>
          </a:p>
          <a:p>
            <a:pPr marL="0" indent="0" fontAlgn="base">
              <a:buNone/>
            </a:pPr>
            <a:r>
              <a:rPr lang="pt-BR" sz="1400" b="1" dirty="0">
                <a:latin typeface="Raleway"/>
              </a:rPr>
              <a:t>Para verificar os nodes </a:t>
            </a:r>
          </a:p>
          <a:p>
            <a:pPr marL="0" indent="0" fontAlgn="base">
              <a:buNone/>
            </a:pPr>
            <a:r>
              <a:rPr lang="pt-BR" sz="1400" b="1" dirty="0" err="1">
                <a:latin typeface="Raleway"/>
              </a:rPr>
              <a:t>oc</a:t>
            </a:r>
            <a:r>
              <a:rPr lang="pt-BR" sz="1400" b="1" dirty="0">
                <a:latin typeface="Raleway"/>
              </a:rPr>
              <a:t> </a:t>
            </a:r>
            <a:r>
              <a:rPr lang="pt-BR" sz="1400" b="1" dirty="0" err="1">
                <a:latin typeface="Raleway"/>
              </a:rPr>
              <a:t>get</a:t>
            </a:r>
            <a:r>
              <a:rPr lang="pt-BR" sz="1400" b="1" dirty="0">
                <a:latin typeface="Raleway"/>
              </a:rPr>
              <a:t> nodes</a:t>
            </a:r>
          </a:p>
          <a:p>
            <a:pPr marL="0" indent="0" fontAlgn="base">
              <a:buNone/>
            </a:pPr>
            <a:endParaRPr lang="pt-BR" sz="1400" b="1" dirty="0">
              <a:latin typeface="Raleway"/>
            </a:endParaRPr>
          </a:p>
          <a:p>
            <a:pPr marL="0" indent="0" fontAlgn="base">
              <a:buNone/>
            </a:pPr>
            <a:r>
              <a:rPr lang="pt-BR" sz="1400" b="1" dirty="0">
                <a:latin typeface="Raleway"/>
              </a:rPr>
              <a:t>Temos que observar se o STAUS está como </a:t>
            </a:r>
            <a:r>
              <a:rPr lang="pt-BR" sz="1400" b="1" dirty="0" err="1">
                <a:latin typeface="Raleway"/>
              </a:rPr>
              <a:t>Ready</a:t>
            </a:r>
            <a:endParaRPr lang="pt-BR" sz="1400" b="1" dirty="0">
              <a:latin typeface="Raleway"/>
            </a:endParaRPr>
          </a:p>
          <a:p>
            <a:pPr marL="0" indent="0" fontAlgn="base">
              <a:buNone/>
            </a:pPr>
            <a:endParaRPr lang="pt-BR" sz="1400" b="1" dirty="0">
              <a:latin typeface="Raleway"/>
            </a:endParaRPr>
          </a:p>
          <a:p>
            <a:pPr marL="0" indent="0" fontAlgn="base">
              <a:buNone/>
            </a:pPr>
            <a:r>
              <a:rPr lang="en-US" sz="1400" b="1" dirty="0">
                <a:latin typeface="Raleway"/>
              </a:rPr>
              <a:t>NAME               STATUS    ROLES          AGE       VERSION</a:t>
            </a:r>
            <a:endParaRPr lang="pt-BR" sz="1400" b="1" dirty="0">
              <a:latin typeface="Raleway"/>
            </a:endParaRPr>
          </a:p>
          <a:p>
            <a:pPr marL="0" indent="0" fontAlgn="base">
              <a:buNone/>
            </a:pPr>
            <a:r>
              <a:rPr lang="pt-BR" sz="1400" b="1" dirty="0">
                <a:latin typeface="Raleway"/>
              </a:rPr>
              <a:t>sanux-10.lab.com   </a:t>
            </a:r>
            <a:r>
              <a:rPr lang="pt-BR" sz="1400" b="1" dirty="0" err="1">
                <a:latin typeface="Raleway"/>
              </a:rPr>
              <a:t>Ready</a:t>
            </a:r>
            <a:r>
              <a:rPr lang="pt-BR" sz="1400" b="1" dirty="0">
                <a:latin typeface="Raleway"/>
              </a:rPr>
              <a:t>     </a:t>
            </a:r>
            <a:r>
              <a:rPr lang="pt-BR" sz="1400" b="1" dirty="0" err="1">
                <a:latin typeface="Raleway"/>
              </a:rPr>
              <a:t>infra,master</a:t>
            </a:r>
            <a:r>
              <a:rPr lang="pt-BR" sz="1400" b="1" dirty="0">
                <a:latin typeface="Raleway"/>
              </a:rPr>
              <a:t>   20m       v1.11.0+d4cacc0</a:t>
            </a:r>
          </a:p>
          <a:p>
            <a:pPr marL="0" indent="0" fontAlgn="base">
              <a:buNone/>
            </a:pPr>
            <a:r>
              <a:rPr lang="pt-BR" sz="1400" b="1" dirty="0">
                <a:latin typeface="Raleway"/>
              </a:rPr>
              <a:t>sanux-20.lab.com   </a:t>
            </a:r>
            <a:r>
              <a:rPr lang="pt-BR" sz="1400" b="1" dirty="0" err="1">
                <a:latin typeface="Raleway"/>
              </a:rPr>
              <a:t>Ready</a:t>
            </a:r>
            <a:r>
              <a:rPr lang="pt-BR" sz="1400" b="1" dirty="0">
                <a:latin typeface="Raleway"/>
              </a:rPr>
              <a:t>     compute        15m       v1.11.0+d4cacc0</a:t>
            </a:r>
          </a:p>
          <a:p>
            <a:pPr marL="0" indent="0" fontAlgn="base">
              <a:buNone/>
            </a:pPr>
            <a:endParaRPr lang="en-US"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p:txBody>
      </p:sp>
    </p:spTree>
    <p:extLst>
      <p:ext uri="{BB962C8B-B14F-4D97-AF65-F5344CB8AC3E}">
        <p14:creationId xmlns:p14="http://schemas.microsoft.com/office/powerpoint/2010/main" val="30181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OpenShift</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336872"/>
            <a:ext cx="9613861" cy="3989283"/>
          </a:xfrm>
        </p:spPr>
        <p:txBody>
          <a:bodyPr>
            <a:normAutofit/>
          </a:bodyPr>
          <a:lstStyle/>
          <a:p>
            <a:pPr marL="0" indent="0" fontAlgn="base">
              <a:buNone/>
            </a:pPr>
            <a:r>
              <a:rPr lang="pt-BR" sz="1400" b="1" dirty="0">
                <a:latin typeface="Raleway"/>
              </a:rPr>
              <a:t>Para realizar login no OKD como system no servidor sanux-10</a:t>
            </a:r>
          </a:p>
          <a:p>
            <a:pPr marL="0" indent="0" fontAlgn="base">
              <a:buNone/>
            </a:pPr>
            <a:r>
              <a:rPr lang="pt-BR" sz="1400" b="1" dirty="0" err="1">
                <a:latin typeface="Raleway"/>
              </a:rPr>
              <a:t>sudo</a:t>
            </a:r>
            <a:r>
              <a:rPr lang="pt-BR" sz="1400" b="1" dirty="0">
                <a:latin typeface="Raleway"/>
              </a:rPr>
              <a:t> </a:t>
            </a:r>
            <a:r>
              <a:rPr lang="pt-BR" sz="1400" b="1" dirty="0" err="1">
                <a:latin typeface="Raleway"/>
              </a:rPr>
              <a:t>su</a:t>
            </a:r>
            <a:r>
              <a:rPr lang="pt-BR" sz="1400" b="1" dirty="0">
                <a:latin typeface="Raleway"/>
              </a:rPr>
              <a:t> –</a:t>
            </a:r>
          </a:p>
          <a:p>
            <a:pPr marL="0" indent="0" fontAlgn="base">
              <a:buNone/>
            </a:pPr>
            <a:r>
              <a:rPr lang="pl-PL" sz="1400" b="1" dirty="0">
                <a:latin typeface="Raleway"/>
              </a:rPr>
              <a:t>oc login https://sanux-10.lab.com:8443 -u system:admin</a:t>
            </a:r>
            <a:endParaRPr lang="pt-BR" sz="1400" b="1" dirty="0">
              <a:latin typeface="Raleway"/>
            </a:endParaRPr>
          </a:p>
          <a:p>
            <a:pPr marL="0" indent="0" fontAlgn="base">
              <a:buNone/>
            </a:pPr>
            <a:endParaRPr lang="pt-BR" sz="1400" b="1" dirty="0">
              <a:latin typeface="Raleway"/>
            </a:endParaRPr>
          </a:p>
          <a:p>
            <a:pPr marL="0" indent="0" fontAlgn="base">
              <a:buNone/>
            </a:pPr>
            <a:r>
              <a:rPr lang="pt-BR" sz="1400" b="1" dirty="0">
                <a:latin typeface="Raleway"/>
              </a:rPr>
              <a:t>Para verificar os nodes </a:t>
            </a:r>
          </a:p>
          <a:p>
            <a:pPr marL="0" indent="0" fontAlgn="base">
              <a:buNone/>
            </a:pPr>
            <a:r>
              <a:rPr lang="pt-BR" sz="1400" b="1" dirty="0" err="1">
                <a:latin typeface="Raleway"/>
              </a:rPr>
              <a:t>oc</a:t>
            </a:r>
            <a:r>
              <a:rPr lang="pt-BR" sz="1400" b="1" dirty="0">
                <a:latin typeface="Raleway"/>
              </a:rPr>
              <a:t> </a:t>
            </a:r>
            <a:r>
              <a:rPr lang="pt-BR" sz="1400" b="1" dirty="0" err="1">
                <a:latin typeface="Raleway"/>
              </a:rPr>
              <a:t>get</a:t>
            </a:r>
            <a:r>
              <a:rPr lang="pt-BR" sz="1400" b="1" dirty="0">
                <a:latin typeface="Raleway"/>
              </a:rPr>
              <a:t> nodes</a:t>
            </a:r>
          </a:p>
          <a:p>
            <a:pPr marL="0" indent="0" fontAlgn="base">
              <a:buNone/>
            </a:pPr>
            <a:endParaRPr lang="pt-BR" sz="1400" b="1" dirty="0">
              <a:latin typeface="Raleway"/>
            </a:endParaRPr>
          </a:p>
          <a:p>
            <a:pPr marL="0" indent="0" fontAlgn="base">
              <a:buNone/>
            </a:pPr>
            <a:r>
              <a:rPr lang="pt-BR" sz="1400" b="1" dirty="0">
                <a:latin typeface="Raleway"/>
              </a:rPr>
              <a:t>Temos que observar se o STAUS está como </a:t>
            </a:r>
            <a:r>
              <a:rPr lang="pt-BR" sz="1400" b="1" dirty="0" err="1">
                <a:latin typeface="Raleway"/>
              </a:rPr>
              <a:t>Ready</a:t>
            </a:r>
            <a:endParaRPr lang="pt-BR" sz="1400" b="1" dirty="0">
              <a:latin typeface="Raleway"/>
            </a:endParaRPr>
          </a:p>
          <a:p>
            <a:pPr marL="0" indent="0" fontAlgn="base">
              <a:buNone/>
            </a:pPr>
            <a:endParaRPr lang="pt-BR" sz="1400" b="1" dirty="0">
              <a:latin typeface="Raleway"/>
            </a:endParaRPr>
          </a:p>
          <a:p>
            <a:pPr marL="0" indent="0" fontAlgn="base">
              <a:buNone/>
            </a:pPr>
            <a:r>
              <a:rPr lang="en-US" sz="1400" b="1" dirty="0">
                <a:latin typeface="Raleway"/>
              </a:rPr>
              <a:t>NAME               STATUS    ROLES          AGE       VERSION</a:t>
            </a:r>
            <a:endParaRPr lang="pt-BR" sz="1400" b="1" dirty="0">
              <a:latin typeface="Raleway"/>
            </a:endParaRPr>
          </a:p>
          <a:p>
            <a:pPr marL="0" indent="0" fontAlgn="base">
              <a:buNone/>
            </a:pPr>
            <a:r>
              <a:rPr lang="pt-BR" sz="1400" b="1" dirty="0">
                <a:latin typeface="Raleway"/>
              </a:rPr>
              <a:t>sanux-10.lab.com   </a:t>
            </a:r>
            <a:r>
              <a:rPr lang="pt-BR" sz="1400" b="1" dirty="0" err="1">
                <a:latin typeface="Raleway"/>
              </a:rPr>
              <a:t>Ready</a:t>
            </a:r>
            <a:r>
              <a:rPr lang="pt-BR" sz="1400" b="1" dirty="0">
                <a:latin typeface="Raleway"/>
              </a:rPr>
              <a:t>     </a:t>
            </a:r>
            <a:r>
              <a:rPr lang="pt-BR" sz="1400" b="1" dirty="0" err="1">
                <a:latin typeface="Raleway"/>
              </a:rPr>
              <a:t>infra,master</a:t>
            </a:r>
            <a:r>
              <a:rPr lang="pt-BR" sz="1400" b="1" dirty="0">
                <a:latin typeface="Raleway"/>
              </a:rPr>
              <a:t>   20m       v1.11.0+d4cacc0</a:t>
            </a:r>
          </a:p>
          <a:p>
            <a:pPr marL="0" indent="0" fontAlgn="base">
              <a:buNone/>
            </a:pPr>
            <a:r>
              <a:rPr lang="pt-BR" sz="1400" b="1" dirty="0">
                <a:latin typeface="Raleway"/>
              </a:rPr>
              <a:t>sanux-20.lab.com   </a:t>
            </a:r>
            <a:r>
              <a:rPr lang="pt-BR" sz="1400" b="1" dirty="0" err="1">
                <a:latin typeface="Raleway"/>
              </a:rPr>
              <a:t>Ready</a:t>
            </a:r>
            <a:r>
              <a:rPr lang="pt-BR" sz="1400" b="1" dirty="0">
                <a:latin typeface="Raleway"/>
              </a:rPr>
              <a:t>     compute        15m       v1.11.0+d4cacc0</a:t>
            </a:r>
          </a:p>
          <a:p>
            <a:pPr marL="0" indent="0" fontAlgn="base">
              <a:buNone/>
            </a:pPr>
            <a:endParaRPr lang="en-US"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p:txBody>
      </p:sp>
    </p:spTree>
    <p:extLst>
      <p:ext uri="{BB962C8B-B14F-4D97-AF65-F5344CB8AC3E}">
        <p14:creationId xmlns:p14="http://schemas.microsoft.com/office/powerpoint/2010/main" val="29373338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err="1"/>
              <a:t>OpenShift</a:t>
            </a:r>
            <a:endParaRPr lang="pt-BR" dirty="0"/>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336872"/>
            <a:ext cx="9613861" cy="3989283"/>
          </a:xfrm>
        </p:spPr>
        <p:txBody>
          <a:bodyPr>
            <a:normAutofit/>
          </a:bodyPr>
          <a:lstStyle/>
          <a:p>
            <a:pPr fontAlgn="base"/>
            <a:r>
              <a:rPr lang="pt-BR" sz="1400" b="1" dirty="0">
                <a:latin typeface="Raleway"/>
              </a:rPr>
              <a:t>Executando um pod usando a  imagem que criamos da </a:t>
            </a:r>
            <a:r>
              <a:rPr lang="pt-BR" sz="1400" b="1" dirty="0" err="1">
                <a:latin typeface="Raleway"/>
              </a:rPr>
              <a:t>sanux-httpd</a:t>
            </a:r>
            <a:r>
              <a:rPr lang="pt-BR" sz="1400" b="1" dirty="0">
                <a:latin typeface="Raleway"/>
              </a:rPr>
              <a:t> no projeto </a:t>
            </a:r>
            <a:r>
              <a:rPr lang="pt-BR" sz="1400" b="1" dirty="0" err="1">
                <a:latin typeface="Raleway"/>
              </a:rPr>
              <a:t>testelab</a:t>
            </a:r>
            <a:endParaRPr lang="pt-BR" sz="1400" b="1" dirty="0">
              <a:latin typeface="Raleway"/>
            </a:endParaRPr>
          </a:p>
          <a:p>
            <a:pPr marL="0" indent="0" fontAlgn="base">
              <a:buNone/>
            </a:pPr>
            <a:r>
              <a:rPr lang="pt-BR" sz="1400" b="1" dirty="0" err="1">
                <a:latin typeface="Raleway"/>
              </a:rPr>
              <a:t>oc</a:t>
            </a:r>
            <a:r>
              <a:rPr lang="pt-BR" sz="1400" b="1" dirty="0">
                <a:latin typeface="Raleway"/>
              </a:rPr>
              <a:t> new-</a:t>
            </a:r>
            <a:r>
              <a:rPr lang="pt-BR" sz="1400" b="1" dirty="0" err="1">
                <a:latin typeface="Raleway"/>
              </a:rPr>
              <a:t>project</a:t>
            </a:r>
            <a:r>
              <a:rPr lang="pt-BR" sz="1400" b="1" dirty="0">
                <a:latin typeface="Raleway"/>
              </a:rPr>
              <a:t> </a:t>
            </a:r>
            <a:r>
              <a:rPr lang="pt-BR" sz="1400" b="1" dirty="0" err="1">
                <a:latin typeface="Raleway"/>
              </a:rPr>
              <a:t>testelab</a:t>
            </a:r>
            <a:r>
              <a:rPr lang="pt-BR" sz="1400" b="1" dirty="0">
                <a:latin typeface="Raleway"/>
              </a:rPr>
              <a:t> --display-</a:t>
            </a:r>
            <a:r>
              <a:rPr lang="pt-BR" sz="1400" b="1" dirty="0" err="1">
                <a:latin typeface="Raleway"/>
              </a:rPr>
              <a:t>name</a:t>
            </a:r>
            <a:r>
              <a:rPr lang="pt-BR" sz="1400" b="1" dirty="0">
                <a:latin typeface="Raleway"/>
              </a:rPr>
              <a:t>="Teste LAB" --</a:t>
            </a:r>
            <a:r>
              <a:rPr lang="pt-BR" sz="1400" b="1" dirty="0" err="1">
                <a:latin typeface="Raleway"/>
              </a:rPr>
              <a:t>description</a:t>
            </a:r>
            <a:r>
              <a:rPr lang="pt-BR" sz="1400" b="1" dirty="0">
                <a:latin typeface="Raleway"/>
              </a:rPr>
              <a:t>="Teste da nossa imagem </a:t>
            </a:r>
            <a:r>
              <a:rPr lang="pt-BR" sz="1400" b="1" dirty="0" err="1">
                <a:latin typeface="Raleway"/>
              </a:rPr>
              <a:t>sanux-httpd</a:t>
            </a:r>
            <a:r>
              <a:rPr lang="pt-BR" sz="1400" b="1" dirty="0">
                <a:latin typeface="Raleway"/>
              </a:rPr>
              <a:t>“</a:t>
            </a:r>
          </a:p>
          <a:p>
            <a:pPr marL="0" indent="0" fontAlgn="base">
              <a:buNone/>
            </a:pPr>
            <a:r>
              <a:rPr lang="en-US" sz="1400" b="1" dirty="0" err="1">
                <a:latin typeface="Raleway"/>
              </a:rPr>
              <a:t>oc</a:t>
            </a:r>
            <a:r>
              <a:rPr lang="en-US" sz="1400" b="1" dirty="0">
                <a:latin typeface="Raleway"/>
              </a:rPr>
              <a:t> new-app --docker-image jlasquinha/</a:t>
            </a:r>
            <a:r>
              <a:rPr lang="en-US" sz="1400" b="1" dirty="0" err="1">
                <a:latin typeface="Raleway"/>
              </a:rPr>
              <a:t>sanux-httpd:latest</a:t>
            </a:r>
            <a:r>
              <a:rPr lang="en-US" sz="1400" b="1" dirty="0">
                <a:latin typeface="Raleway"/>
              </a:rPr>
              <a:t> --name </a:t>
            </a:r>
            <a:r>
              <a:rPr lang="en-US" sz="1400" b="1" dirty="0" err="1">
                <a:latin typeface="Raleway"/>
              </a:rPr>
              <a:t>sanux</a:t>
            </a:r>
            <a:r>
              <a:rPr lang="en-US" sz="1400" b="1" dirty="0">
                <a:latin typeface="Raleway"/>
              </a:rPr>
              <a:t>-httpd</a:t>
            </a:r>
          </a:p>
          <a:p>
            <a:pPr marL="0" indent="0" fontAlgn="base">
              <a:buNone/>
            </a:pPr>
            <a:endParaRPr lang="en-US" sz="1400" b="1" dirty="0">
              <a:latin typeface="Raleway"/>
            </a:endParaRPr>
          </a:p>
          <a:p>
            <a:pPr fontAlgn="base"/>
            <a:r>
              <a:rPr lang="pt-BR" sz="1400" b="1" dirty="0">
                <a:latin typeface="Raleway"/>
              </a:rPr>
              <a:t>Verificar o projeto atual</a:t>
            </a:r>
          </a:p>
          <a:p>
            <a:pPr marL="0" indent="0" fontAlgn="base">
              <a:buNone/>
            </a:pPr>
            <a:r>
              <a:rPr lang="en-US" sz="1400" b="1" dirty="0" err="1">
                <a:latin typeface="Raleway"/>
              </a:rPr>
              <a:t>oc</a:t>
            </a:r>
            <a:r>
              <a:rPr lang="en-US" sz="1400" b="1" dirty="0">
                <a:latin typeface="Raleway"/>
              </a:rPr>
              <a:t> project</a:t>
            </a:r>
          </a:p>
          <a:p>
            <a:pPr marL="0" indent="0" fontAlgn="base">
              <a:buNone/>
            </a:pPr>
            <a:endParaRPr lang="en-US" sz="1400" b="1" dirty="0">
              <a:latin typeface="Raleway"/>
            </a:endParaRPr>
          </a:p>
          <a:p>
            <a:pPr fontAlgn="base"/>
            <a:r>
              <a:rPr lang="pt-BR" sz="1400" b="1" dirty="0">
                <a:latin typeface="Raleway"/>
              </a:rPr>
              <a:t>Listar os </a:t>
            </a:r>
            <a:r>
              <a:rPr lang="pt-BR" sz="1400" b="1" dirty="0" err="1">
                <a:latin typeface="Raleway"/>
              </a:rPr>
              <a:t>pods</a:t>
            </a:r>
            <a:r>
              <a:rPr lang="pt-BR" sz="1400" b="1" dirty="0">
                <a:latin typeface="Raleway"/>
              </a:rPr>
              <a:t> </a:t>
            </a:r>
            <a:r>
              <a:rPr lang="pt-BR" sz="1400" b="1" dirty="0" err="1">
                <a:latin typeface="Raleway"/>
              </a:rPr>
              <a:t>disponiveis</a:t>
            </a:r>
            <a:endParaRPr lang="pt-BR" sz="1400" b="1" dirty="0">
              <a:latin typeface="Raleway"/>
            </a:endParaRPr>
          </a:p>
          <a:p>
            <a:pPr marL="0" indent="0" fontAlgn="base">
              <a:buNone/>
            </a:pPr>
            <a:r>
              <a:rPr lang="pt-BR" sz="1400" b="1" dirty="0" err="1">
                <a:latin typeface="Raleway"/>
              </a:rPr>
              <a:t>oc</a:t>
            </a:r>
            <a:r>
              <a:rPr lang="pt-BR" sz="1400" b="1" dirty="0">
                <a:latin typeface="Raleway"/>
              </a:rPr>
              <a:t> </a:t>
            </a:r>
            <a:r>
              <a:rPr lang="pt-BR" sz="1400" b="1" dirty="0" err="1">
                <a:latin typeface="Raleway"/>
              </a:rPr>
              <a:t>get</a:t>
            </a:r>
            <a:r>
              <a:rPr lang="pt-BR" sz="1400" b="1" dirty="0">
                <a:latin typeface="Raleway"/>
              </a:rPr>
              <a:t> </a:t>
            </a:r>
            <a:r>
              <a:rPr lang="pt-BR" sz="1400" b="1" dirty="0" err="1">
                <a:latin typeface="Raleway"/>
              </a:rPr>
              <a:t>pods</a:t>
            </a:r>
            <a:r>
              <a:rPr lang="pt-BR" sz="1400" b="1" dirty="0">
                <a:latin typeface="Raleway"/>
              </a:rPr>
              <a:t> ou </a:t>
            </a:r>
            <a:r>
              <a:rPr lang="pt-BR" sz="1400" b="1" dirty="0" err="1">
                <a:latin typeface="Raleway"/>
              </a:rPr>
              <a:t>oc</a:t>
            </a:r>
            <a:r>
              <a:rPr lang="en-US" sz="1400" b="1" dirty="0">
                <a:latin typeface="Raleway"/>
              </a:rPr>
              <a:t> get pods -o wide</a:t>
            </a:r>
            <a:endParaRPr lang="pt-BR" sz="1400" b="1" dirty="0">
              <a:latin typeface="Raleway"/>
            </a:endParaRPr>
          </a:p>
          <a:p>
            <a:pPr marL="0" indent="0" fontAlgn="base">
              <a:buNone/>
            </a:pPr>
            <a:endParaRPr lang="pt-BR" sz="1400" b="1" dirty="0">
              <a:latin typeface="Raleway"/>
            </a:endParaRPr>
          </a:p>
          <a:p>
            <a:pPr fontAlgn="base"/>
            <a:r>
              <a:rPr lang="pt-BR" sz="1400" b="1" dirty="0">
                <a:latin typeface="Raleway"/>
              </a:rPr>
              <a:t>Liberar a execução de </a:t>
            </a:r>
            <a:r>
              <a:rPr lang="pt-BR" sz="1400" b="1" dirty="0" err="1">
                <a:latin typeface="Raleway"/>
              </a:rPr>
              <a:t>pods</a:t>
            </a:r>
            <a:r>
              <a:rPr lang="pt-BR" sz="1400" b="1" dirty="0">
                <a:latin typeface="Raleway"/>
              </a:rPr>
              <a:t> com o usuário root</a:t>
            </a:r>
          </a:p>
          <a:p>
            <a:pPr marL="0" indent="0" fontAlgn="base">
              <a:buNone/>
            </a:pPr>
            <a:r>
              <a:rPr lang="en-US" sz="1400" b="1" dirty="0" err="1">
                <a:latin typeface="Raleway"/>
              </a:rPr>
              <a:t>oc</a:t>
            </a:r>
            <a:r>
              <a:rPr lang="en-US" sz="1400" b="1" dirty="0">
                <a:latin typeface="Raleway"/>
              </a:rPr>
              <a:t> </a:t>
            </a:r>
            <a:r>
              <a:rPr lang="en-US" sz="1400" b="1" dirty="0" err="1">
                <a:latin typeface="Raleway"/>
              </a:rPr>
              <a:t>adm</a:t>
            </a:r>
            <a:r>
              <a:rPr lang="en-US" sz="1400" b="1" dirty="0">
                <a:latin typeface="Raleway"/>
              </a:rPr>
              <a:t> policy add-</a:t>
            </a:r>
            <a:r>
              <a:rPr lang="en-US" sz="1400" b="1" dirty="0" err="1">
                <a:latin typeface="Raleway"/>
              </a:rPr>
              <a:t>scc</a:t>
            </a:r>
            <a:r>
              <a:rPr lang="en-US" sz="1400" b="1" dirty="0">
                <a:latin typeface="Raleway"/>
              </a:rPr>
              <a:t>-to-user </a:t>
            </a:r>
            <a:r>
              <a:rPr lang="en-US" sz="1400" b="1" dirty="0" err="1">
                <a:latin typeface="Raleway"/>
              </a:rPr>
              <a:t>anyuid</a:t>
            </a:r>
            <a:r>
              <a:rPr lang="en-US" sz="1400" b="1" dirty="0">
                <a:latin typeface="Raleway"/>
              </a:rPr>
              <a:t> -z default</a:t>
            </a:r>
          </a:p>
          <a:p>
            <a:pPr marL="0" indent="0" fontAlgn="base">
              <a:buNone/>
            </a:pPr>
            <a:endParaRPr lang="pt-BR" sz="1400" b="1" dirty="0">
              <a:latin typeface="Raleway"/>
            </a:endParaRPr>
          </a:p>
          <a:p>
            <a:pPr marL="0" indent="0" fontAlgn="base">
              <a:buNone/>
            </a:pPr>
            <a:endParaRPr lang="pt-BR"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p:txBody>
      </p:sp>
    </p:spTree>
    <p:extLst>
      <p:ext uri="{BB962C8B-B14F-4D97-AF65-F5344CB8AC3E}">
        <p14:creationId xmlns:p14="http://schemas.microsoft.com/office/powerpoint/2010/main" val="8568749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err="1"/>
              <a:t>OpenShift</a:t>
            </a:r>
            <a:endParaRPr lang="pt-BR" dirty="0"/>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336872"/>
            <a:ext cx="9613861" cy="3989283"/>
          </a:xfrm>
        </p:spPr>
        <p:txBody>
          <a:bodyPr>
            <a:normAutofit fontScale="92500" lnSpcReduction="10000"/>
          </a:bodyPr>
          <a:lstStyle/>
          <a:p>
            <a:pPr fontAlgn="base"/>
            <a:r>
              <a:rPr lang="pt-BR" sz="1400" b="1" dirty="0">
                <a:latin typeface="Raleway"/>
              </a:rPr>
              <a:t>Verificar detalhes do </a:t>
            </a:r>
            <a:r>
              <a:rPr lang="pt-BR" sz="1400" b="1" dirty="0" err="1">
                <a:latin typeface="Raleway"/>
              </a:rPr>
              <a:t>pod</a:t>
            </a:r>
            <a:endParaRPr lang="pt-BR" sz="1400" b="1" dirty="0">
              <a:latin typeface="Raleway"/>
            </a:endParaRPr>
          </a:p>
          <a:p>
            <a:pPr marL="0" indent="0" fontAlgn="base">
              <a:buNone/>
            </a:pPr>
            <a:r>
              <a:rPr lang="en-US" sz="1400" b="1" dirty="0" err="1">
                <a:latin typeface="Raleway"/>
              </a:rPr>
              <a:t>oc</a:t>
            </a:r>
            <a:r>
              <a:rPr lang="en-US" sz="1400" b="1" dirty="0">
                <a:latin typeface="Raleway"/>
              </a:rPr>
              <a:t> describe pod sanux-httpd-1-bhsrc</a:t>
            </a:r>
          </a:p>
          <a:p>
            <a:pPr marL="0" indent="0" fontAlgn="base">
              <a:buNone/>
            </a:pPr>
            <a:endParaRPr lang="en-US" sz="1400" b="1" dirty="0">
              <a:latin typeface="Raleway"/>
            </a:endParaRPr>
          </a:p>
          <a:p>
            <a:pPr fontAlgn="base"/>
            <a:r>
              <a:rPr lang="pt-BR" sz="1400" b="1" dirty="0">
                <a:latin typeface="Raleway"/>
              </a:rPr>
              <a:t>Deletar um </a:t>
            </a:r>
            <a:r>
              <a:rPr lang="pt-BR" sz="1400" b="1" dirty="0" err="1">
                <a:latin typeface="Raleway"/>
              </a:rPr>
              <a:t>pod</a:t>
            </a:r>
            <a:endParaRPr lang="pt-BR" sz="1400" b="1" dirty="0">
              <a:latin typeface="Raleway"/>
            </a:endParaRPr>
          </a:p>
          <a:p>
            <a:pPr marL="0" indent="0" fontAlgn="base">
              <a:buNone/>
            </a:pPr>
            <a:r>
              <a:rPr lang="en-US" sz="1400" b="1" dirty="0" err="1">
                <a:latin typeface="Raleway"/>
              </a:rPr>
              <a:t>oc</a:t>
            </a:r>
            <a:r>
              <a:rPr lang="en-US" sz="1400" b="1" dirty="0">
                <a:latin typeface="Raleway"/>
              </a:rPr>
              <a:t> delete pod sanux-httpd-1-bhsrc</a:t>
            </a:r>
          </a:p>
          <a:p>
            <a:pPr marL="0" indent="0" fontAlgn="base">
              <a:buNone/>
            </a:pPr>
            <a:endParaRPr lang="en-US" sz="1400" b="1" dirty="0">
              <a:latin typeface="Raleway"/>
            </a:endParaRPr>
          </a:p>
          <a:p>
            <a:pPr fontAlgn="base"/>
            <a:r>
              <a:rPr lang="pt-BR" sz="1400" b="1" dirty="0">
                <a:latin typeface="Raleway"/>
              </a:rPr>
              <a:t>Listar os </a:t>
            </a:r>
            <a:r>
              <a:rPr lang="pt-BR" sz="1400" b="1" dirty="0" err="1">
                <a:latin typeface="Raleway"/>
              </a:rPr>
              <a:t>pods</a:t>
            </a:r>
            <a:r>
              <a:rPr lang="pt-BR" sz="1400" b="1" dirty="0">
                <a:latin typeface="Raleway"/>
              </a:rPr>
              <a:t> </a:t>
            </a:r>
            <a:r>
              <a:rPr lang="pt-BR" sz="1400" b="1" dirty="0" err="1">
                <a:latin typeface="Raleway"/>
              </a:rPr>
              <a:t>disponiveis</a:t>
            </a:r>
            <a:endParaRPr lang="pt-BR" sz="1400" b="1" dirty="0">
              <a:latin typeface="Raleway"/>
            </a:endParaRPr>
          </a:p>
          <a:p>
            <a:pPr marL="0" indent="0" fontAlgn="base">
              <a:buNone/>
            </a:pPr>
            <a:r>
              <a:rPr lang="pt-BR" sz="1400" b="1" dirty="0" err="1">
                <a:latin typeface="Raleway"/>
              </a:rPr>
              <a:t>oc</a:t>
            </a:r>
            <a:r>
              <a:rPr lang="pt-BR" sz="1400" b="1" dirty="0">
                <a:latin typeface="Raleway"/>
              </a:rPr>
              <a:t> </a:t>
            </a:r>
            <a:r>
              <a:rPr lang="pt-BR" sz="1400" b="1" dirty="0" err="1">
                <a:latin typeface="Raleway"/>
              </a:rPr>
              <a:t>get</a:t>
            </a:r>
            <a:r>
              <a:rPr lang="pt-BR" sz="1400" b="1" dirty="0">
                <a:latin typeface="Raleway"/>
              </a:rPr>
              <a:t> </a:t>
            </a:r>
            <a:r>
              <a:rPr lang="pt-BR" sz="1400" b="1" dirty="0" err="1">
                <a:latin typeface="Raleway"/>
              </a:rPr>
              <a:t>pods</a:t>
            </a:r>
            <a:r>
              <a:rPr lang="pt-BR" sz="1400" b="1" dirty="0">
                <a:latin typeface="Raleway"/>
              </a:rPr>
              <a:t> ou </a:t>
            </a:r>
            <a:r>
              <a:rPr lang="pt-BR" sz="1400" b="1" dirty="0" err="1">
                <a:latin typeface="Raleway"/>
              </a:rPr>
              <a:t>oc</a:t>
            </a:r>
            <a:r>
              <a:rPr lang="en-US" sz="1400" b="1" dirty="0">
                <a:latin typeface="Raleway"/>
              </a:rPr>
              <a:t> get pods -o wide</a:t>
            </a:r>
            <a:endParaRPr lang="pt-BR" sz="1400" b="1" dirty="0">
              <a:latin typeface="Raleway"/>
            </a:endParaRPr>
          </a:p>
          <a:p>
            <a:pPr marL="0" indent="0" fontAlgn="base">
              <a:buNone/>
            </a:pPr>
            <a:endParaRPr lang="pt-BR" sz="1400" b="1" dirty="0">
              <a:latin typeface="Raleway"/>
            </a:endParaRPr>
          </a:p>
          <a:p>
            <a:pPr fontAlgn="base"/>
            <a:r>
              <a:rPr lang="pt-BR" sz="1400" b="1" dirty="0">
                <a:latin typeface="Raleway"/>
              </a:rPr>
              <a:t>Liberar um </a:t>
            </a:r>
            <a:r>
              <a:rPr lang="pt-BR" sz="1400" b="1" dirty="0" err="1">
                <a:latin typeface="Raleway"/>
              </a:rPr>
              <a:t>pod</a:t>
            </a:r>
            <a:r>
              <a:rPr lang="pt-BR" sz="1400" b="1" dirty="0">
                <a:latin typeface="Raleway"/>
              </a:rPr>
              <a:t> para acesso externo</a:t>
            </a:r>
          </a:p>
          <a:p>
            <a:pPr marL="0" indent="0" fontAlgn="base">
              <a:buNone/>
            </a:pPr>
            <a:r>
              <a:rPr lang="pt-BR" sz="1400" b="1" dirty="0" err="1">
                <a:latin typeface="Raleway"/>
              </a:rPr>
              <a:t>oc</a:t>
            </a:r>
            <a:r>
              <a:rPr lang="pt-BR" sz="1400" b="1" dirty="0">
                <a:latin typeface="Raleway"/>
              </a:rPr>
              <a:t> </a:t>
            </a:r>
            <a:r>
              <a:rPr lang="pt-BR" sz="1400" b="1" dirty="0" err="1">
                <a:latin typeface="Raleway"/>
              </a:rPr>
              <a:t>expose</a:t>
            </a:r>
            <a:r>
              <a:rPr lang="pt-BR" sz="1400" b="1" dirty="0">
                <a:latin typeface="Raleway"/>
              </a:rPr>
              <a:t> </a:t>
            </a:r>
            <a:r>
              <a:rPr lang="pt-BR" sz="1400" b="1" dirty="0" err="1">
                <a:latin typeface="Raleway"/>
              </a:rPr>
              <a:t>svc</a:t>
            </a:r>
            <a:r>
              <a:rPr lang="pt-BR" sz="1400" b="1" dirty="0">
                <a:latin typeface="Raleway"/>
              </a:rPr>
              <a:t>/</a:t>
            </a:r>
            <a:r>
              <a:rPr lang="pt-BR" sz="1400" b="1" dirty="0" err="1">
                <a:latin typeface="Raleway"/>
              </a:rPr>
              <a:t>sanux-httpd</a:t>
            </a:r>
            <a:endParaRPr lang="pt-BR" sz="1400" b="1" dirty="0">
              <a:latin typeface="Raleway"/>
            </a:endParaRPr>
          </a:p>
          <a:p>
            <a:pPr marL="0" indent="0" fontAlgn="base">
              <a:buNone/>
            </a:pPr>
            <a:endParaRPr lang="pt-BR" sz="1400" b="1" dirty="0">
              <a:latin typeface="Raleway"/>
            </a:endParaRPr>
          </a:p>
          <a:p>
            <a:pPr fontAlgn="base"/>
            <a:r>
              <a:rPr lang="pt-BR" sz="1400" b="1" dirty="0">
                <a:latin typeface="Raleway"/>
              </a:rPr>
              <a:t>Deletar um projeto</a:t>
            </a:r>
          </a:p>
          <a:p>
            <a:pPr marL="0" indent="0" fontAlgn="base">
              <a:buNone/>
            </a:pPr>
            <a:r>
              <a:rPr lang="pt-BR" sz="1400" b="1" dirty="0" err="1">
                <a:latin typeface="Raleway"/>
              </a:rPr>
              <a:t>oc</a:t>
            </a:r>
            <a:r>
              <a:rPr lang="pt-BR" sz="1400" b="1" dirty="0">
                <a:latin typeface="Raleway"/>
              </a:rPr>
              <a:t> delete </a:t>
            </a:r>
            <a:r>
              <a:rPr lang="pt-BR" sz="1400" b="1" dirty="0" err="1">
                <a:latin typeface="Raleway"/>
              </a:rPr>
              <a:t>project</a:t>
            </a:r>
            <a:r>
              <a:rPr lang="pt-BR" sz="1400" b="1" dirty="0">
                <a:latin typeface="Raleway"/>
              </a:rPr>
              <a:t> </a:t>
            </a:r>
            <a:r>
              <a:rPr lang="pt-BR" sz="1400" b="1" dirty="0" err="1">
                <a:latin typeface="Raleway"/>
              </a:rPr>
              <a:t>testelab</a:t>
            </a:r>
            <a:endParaRPr lang="pt-BR" sz="1400" b="1" dirty="0">
              <a:latin typeface="Raleway"/>
            </a:endParaRPr>
          </a:p>
          <a:p>
            <a:pPr marL="0" indent="0" fontAlgn="base">
              <a:buNone/>
            </a:pPr>
            <a:endParaRPr lang="pt-BR"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p:txBody>
      </p:sp>
    </p:spTree>
    <p:extLst>
      <p:ext uri="{BB962C8B-B14F-4D97-AF65-F5344CB8AC3E}">
        <p14:creationId xmlns:p14="http://schemas.microsoft.com/office/powerpoint/2010/main" val="32632515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err="1"/>
              <a:t>OpenShift</a:t>
            </a:r>
            <a:endParaRPr lang="pt-BR" dirty="0"/>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336872"/>
            <a:ext cx="9613861" cy="3989283"/>
          </a:xfrm>
        </p:spPr>
        <p:txBody>
          <a:bodyPr>
            <a:normAutofit/>
          </a:bodyPr>
          <a:lstStyle/>
          <a:p>
            <a:pPr fontAlgn="base"/>
            <a:r>
              <a:rPr lang="pt-BR" sz="1400" b="1" dirty="0">
                <a:latin typeface="Raleway"/>
              </a:rPr>
              <a:t>Console</a:t>
            </a:r>
          </a:p>
          <a:p>
            <a:pPr marL="0" indent="0" fontAlgn="base">
              <a:buNone/>
            </a:pPr>
            <a:endParaRPr lang="pt-BR" sz="1400" b="1" dirty="0">
              <a:latin typeface="Raleway"/>
            </a:endParaRPr>
          </a:p>
          <a:p>
            <a:pPr marL="0" indent="0" fontAlgn="base">
              <a:buNone/>
            </a:pPr>
            <a:r>
              <a:rPr lang="pt-BR" sz="1400" b="1" dirty="0">
                <a:latin typeface="Raleway"/>
              </a:rPr>
              <a:t>Acessar </a:t>
            </a:r>
            <a:r>
              <a:rPr lang="pt-BR" sz="1400" b="1" dirty="0">
                <a:latin typeface="Raleway"/>
                <a:hlinkClick r:id="rId3"/>
              </a:rPr>
              <a:t>https://sanux-10.lab.com:8443/</a:t>
            </a:r>
            <a:r>
              <a:rPr lang="pt-BR" sz="1400" b="1" dirty="0">
                <a:latin typeface="Raleway"/>
              </a:rPr>
              <a:t> ou </a:t>
            </a:r>
            <a:r>
              <a:rPr lang="pt-BR" sz="1400" b="1" dirty="0">
                <a:latin typeface="Raleway"/>
                <a:hlinkClick r:id="rId4"/>
              </a:rPr>
              <a:t>https://172.27.11.10:8443/</a:t>
            </a:r>
            <a:endParaRPr lang="pt-BR" sz="1400" b="1" dirty="0">
              <a:latin typeface="Raleway"/>
            </a:endParaRPr>
          </a:p>
          <a:p>
            <a:pPr marL="0" indent="0" fontAlgn="base">
              <a:buNone/>
            </a:pPr>
            <a:r>
              <a:rPr lang="pt-BR" sz="1400" b="1" dirty="0">
                <a:latin typeface="Raleway"/>
              </a:rPr>
              <a:t>developer</a:t>
            </a:r>
          </a:p>
          <a:p>
            <a:pPr marL="0" indent="0" fontAlgn="base">
              <a:buNone/>
            </a:pPr>
            <a:r>
              <a:rPr lang="pt-BR" sz="1400" b="1" dirty="0">
                <a:latin typeface="Raleway"/>
              </a:rPr>
              <a:t>developer </a:t>
            </a:r>
            <a:endParaRPr lang="en-US"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a:p>
            <a:pPr marL="0" indent="0" fontAlgn="base">
              <a:buNone/>
            </a:pPr>
            <a:endParaRPr lang="en-US" sz="1400" b="1" dirty="0">
              <a:latin typeface="Raleway"/>
            </a:endParaRPr>
          </a:p>
        </p:txBody>
      </p:sp>
      <p:pic>
        <p:nvPicPr>
          <p:cNvPr id="5" name="Imagem 4" descr="Tela de computador&#10;&#10;Descrição gerada automaticamente">
            <a:extLst>
              <a:ext uri="{FF2B5EF4-FFF2-40B4-BE49-F238E27FC236}">
                <a16:creationId xmlns:a16="http://schemas.microsoft.com/office/drawing/2014/main" id="{AE6CC068-EADB-4A50-83BB-935BE10D2DC2}"/>
              </a:ext>
            </a:extLst>
          </p:cNvPr>
          <p:cNvPicPr>
            <a:picLocks noChangeAspect="1"/>
          </p:cNvPicPr>
          <p:nvPr/>
        </p:nvPicPr>
        <p:blipFill>
          <a:blip r:embed="rId5"/>
          <a:stretch>
            <a:fillRect/>
          </a:stretch>
        </p:blipFill>
        <p:spPr>
          <a:xfrm>
            <a:off x="3236751" y="4207317"/>
            <a:ext cx="3964149" cy="2229834"/>
          </a:xfrm>
          <a:prstGeom prst="rect">
            <a:avLst/>
          </a:prstGeom>
        </p:spPr>
      </p:pic>
    </p:spTree>
    <p:extLst>
      <p:ext uri="{BB962C8B-B14F-4D97-AF65-F5344CB8AC3E}">
        <p14:creationId xmlns:p14="http://schemas.microsoft.com/office/powerpoint/2010/main" val="1015781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Docker</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p:txBody>
          <a:bodyPr>
            <a:normAutofit/>
          </a:bodyPr>
          <a:lstStyle/>
          <a:p>
            <a:pPr marL="0" indent="0" fontAlgn="base">
              <a:buNone/>
            </a:pPr>
            <a:r>
              <a:rPr lang="pt-BR" sz="1400" b="1" dirty="0">
                <a:latin typeface="Raleway"/>
              </a:rPr>
              <a:t>O que são esses containers?</a:t>
            </a:r>
          </a:p>
          <a:p>
            <a:pPr marL="0" indent="0" fontAlgn="base">
              <a:buNone/>
            </a:pPr>
            <a:r>
              <a:rPr lang="pt-BR" sz="1400" b="1" dirty="0">
                <a:latin typeface="Raleway"/>
              </a:rPr>
              <a:t>Um container é um ambiente isolado. Um container contém um conjunto de processos que são executados a partir de uma imagem, imagem esta que fornece todos os arquivos necessários. Os containers compartilham o mesmo kernel e isolam os processos da aplicação do restante do sistema.</a:t>
            </a:r>
          </a:p>
          <a:p>
            <a:pPr marL="0" indent="0" fontAlgn="base">
              <a:buNone/>
            </a:pPr>
            <a:endParaRPr lang="pt-BR" sz="1400" b="1" dirty="0">
              <a:latin typeface="Raleway"/>
            </a:endParaRPr>
          </a:p>
          <a:p>
            <a:pPr marL="0" indent="0" algn="l" fontAlgn="base">
              <a:buNone/>
            </a:pPr>
            <a:r>
              <a:rPr lang="pt-BR" sz="1400" b="1" dirty="0">
                <a:latin typeface="Raleway"/>
              </a:rPr>
              <a:t>Por que utilizar o Docker?</a:t>
            </a:r>
          </a:p>
          <a:p>
            <a:pPr marL="0" indent="0" algn="l" fontAlgn="base">
              <a:buNone/>
            </a:pPr>
            <a:r>
              <a:rPr lang="pt-BR" sz="1400" b="1" dirty="0">
                <a:latin typeface="Raleway"/>
              </a:rPr>
              <a:t>Você já deve ter percebido algumas vantagens de sua utilização, como economia de recursos, melhor disponibilidade do sistema (pelo compartilhamento do SO e de outros componentes), possibilidades de compartilhamento, simplicidade de criação e alteração da infraestrutura, manutenção simplificada (reduzindo o esforço e o risco de problemas com as dependências do aplicativo), entre muitas outras. Sendo assim, você terá muitos motivos e oportunidades para fazer uso do Docker.</a:t>
            </a:r>
          </a:p>
          <a:p>
            <a:pPr marL="0" indent="0" fontAlgn="base">
              <a:buNone/>
            </a:pPr>
            <a:endParaRPr lang="pt-BR" dirty="0"/>
          </a:p>
          <a:p>
            <a:endParaRPr lang="pt-BR" dirty="0"/>
          </a:p>
        </p:txBody>
      </p:sp>
    </p:spTree>
    <p:extLst>
      <p:ext uri="{BB962C8B-B14F-4D97-AF65-F5344CB8AC3E}">
        <p14:creationId xmlns:p14="http://schemas.microsoft.com/office/powerpoint/2010/main" val="17314937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err="1"/>
              <a:t>OpenShift</a:t>
            </a:r>
            <a:endParaRPr lang="pt-BR" dirty="0"/>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336872"/>
            <a:ext cx="9613861" cy="3989283"/>
          </a:xfrm>
        </p:spPr>
        <p:txBody>
          <a:bodyPr>
            <a:normAutofit/>
          </a:bodyPr>
          <a:lstStyle/>
          <a:p>
            <a:pPr fontAlgn="base"/>
            <a:r>
              <a:rPr lang="pt-BR" sz="1400" b="1" dirty="0">
                <a:latin typeface="Raleway"/>
              </a:rPr>
              <a:t>Realizar o login com o usuário developer</a:t>
            </a:r>
          </a:p>
          <a:p>
            <a:pPr marL="0" indent="0" fontAlgn="base">
              <a:buNone/>
            </a:pPr>
            <a:r>
              <a:rPr lang="en-US" sz="1400" b="1" dirty="0" err="1">
                <a:latin typeface="Raleway"/>
              </a:rPr>
              <a:t>oc</a:t>
            </a:r>
            <a:r>
              <a:rPr lang="en-US" sz="1400" b="1" dirty="0">
                <a:latin typeface="Raleway"/>
              </a:rPr>
              <a:t> login https://sanux-10.lab.com:8443 -u developer -p developer</a:t>
            </a:r>
          </a:p>
          <a:p>
            <a:pPr marL="0" indent="0" fontAlgn="base">
              <a:buNone/>
            </a:pPr>
            <a:endParaRPr lang="en-US" sz="1400" b="1" dirty="0">
              <a:latin typeface="Raleway"/>
            </a:endParaRPr>
          </a:p>
          <a:p>
            <a:pPr fontAlgn="base"/>
            <a:r>
              <a:rPr lang="pt-BR" sz="1400" b="1" dirty="0">
                <a:latin typeface="Raleway"/>
              </a:rPr>
              <a:t>Verificar o projeto </a:t>
            </a:r>
          </a:p>
          <a:p>
            <a:pPr marL="0" indent="0" fontAlgn="base">
              <a:buNone/>
            </a:pPr>
            <a:r>
              <a:rPr lang="en-US" sz="1400" b="1" dirty="0" err="1">
                <a:latin typeface="Raleway"/>
              </a:rPr>
              <a:t>oc</a:t>
            </a:r>
            <a:r>
              <a:rPr lang="en-US" sz="1400" b="1" dirty="0">
                <a:latin typeface="Raleway"/>
              </a:rPr>
              <a:t> get project</a:t>
            </a:r>
          </a:p>
          <a:p>
            <a:pPr marL="0" indent="0" fontAlgn="base">
              <a:buNone/>
            </a:pPr>
            <a:endParaRPr lang="en-US" sz="1400" b="1" dirty="0">
              <a:latin typeface="Raleway"/>
            </a:endParaRPr>
          </a:p>
          <a:p>
            <a:pPr fontAlgn="base"/>
            <a:r>
              <a:rPr lang="en-US" sz="1400" b="1" dirty="0">
                <a:latin typeface="Raleway"/>
              </a:rPr>
              <a:t>Para </a:t>
            </a:r>
            <a:r>
              <a:rPr lang="en-US" sz="1400" b="1" dirty="0" err="1">
                <a:latin typeface="Raleway"/>
              </a:rPr>
              <a:t>acessar</a:t>
            </a:r>
            <a:r>
              <a:rPr lang="en-US" sz="1400" b="1" dirty="0">
                <a:latin typeface="Raleway"/>
              </a:rPr>
              <a:t> outro </a:t>
            </a:r>
            <a:r>
              <a:rPr lang="en-US" sz="1400" b="1" dirty="0" err="1">
                <a:latin typeface="Raleway"/>
              </a:rPr>
              <a:t>projeto</a:t>
            </a:r>
            <a:endParaRPr lang="en-US" sz="1400" b="1" dirty="0">
              <a:latin typeface="Raleway"/>
            </a:endParaRPr>
          </a:p>
          <a:p>
            <a:pPr marL="0" indent="0" fontAlgn="base">
              <a:buNone/>
            </a:pPr>
            <a:r>
              <a:rPr lang="en-US" sz="1400" b="1" dirty="0" err="1">
                <a:latin typeface="Raleway"/>
              </a:rPr>
              <a:t>oc</a:t>
            </a:r>
            <a:r>
              <a:rPr lang="en-US" sz="1400" b="1" dirty="0">
                <a:latin typeface="Raleway"/>
              </a:rPr>
              <a:t> project </a:t>
            </a:r>
            <a:r>
              <a:rPr lang="en-US" sz="1400" b="1" dirty="0" err="1">
                <a:latin typeface="Raleway"/>
              </a:rPr>
              <a:t>onfire</a:t>
            </a:r>
            <a:endParaRPr lang="en-US" sz="1400" b="1" dirty="0">
              <a:latin typeface="Raleway"/>
            </a:endParaRPr>
          </a:p>
          <a:p>
            <a:pPr marL="0" indent="0" fontAlgn="base">
              <a:buNone/>
            </a:pPr>
            <a:endParaRPr lang="en-US" sz="1400" b="1" dirty="0">
              <a:latin typeface="Raleway"/>
            </a:endParaRPr>
          </a:p>
          <a:p>
            <a:pPr fontAlgn="base"/>
            <a:r>
              <a:rPr lang="en-US" sz="1400" b="1" dirty="0" err="1">
                <a:latin typeface="Raleway"/>
              </a:rPr>
              <a:t>Liberar</a:t>
            </a:r>
            <a:r>
              <a:rPr lang="en-US" sz="1400" b="1" dirty="0">
                <a:latin typeface="Raleway"/>
              </a:rPr>
              <a:t> as </a:t>
            </a:r>
            <a:r>
              <a:rPr lang="en-US" sz="1400" b="1" dirty="0" err="1">
                <a:latin typeface="Raleway"/>
              </a:rPr>
              <a:t>politicas</a:t>
            </a:r>
            <a:r>
              <a:rPr lang="en-US" sz="1400" b="1" dirty="0">
                <a:latin typeface="Raleway"/>
              </a:rPr>
              <a:t> de </a:t>
            </a:r>
            <a:r>
              <a:rPr lang="en-US" sz="1400" b="1" dirty="0" err="1">
                <a:latin typeface="Raleway"/>
              </a:rPr>
              <a:t>execução</a:t>
            </a:r>
            <a:r>
              <a:rPr lang="en-US" sz="1400" b="1" dirty="0">
                <a:latin typeface="Raleway"/>
              </a:rPr>
              <a:t> com o </a:t>
            </a:r>
            <a:r>
              <a:rPr lang="en-US" sz="1400" b="1" dirty="0" err="1">
                <a:latin typeface="Raleway"/>
              </a:rPr>
              <a:t>usuário</a:t>
            </a:r>
            <a:r>
              <a:rPr lang="en-US" sz="1400" b="1" dirty="0">
                <a:latin typeface="Raleway"/>
              </a:rPr>
              <a:t> system</a:t>
            </a:r>
          </a:p>
          <a:p>
            <a:pPr marL="0" indent="0" fontAlgn="base">
              <a:buNone/>
            </a:pPr>
            <a:r>
              <a:rPr lang="en-US" sz="1400" b="1" dirty="0" err="1">
                <a:latin typeface="Raleway"/>
              </a:rPr>
              <a:t>oc</a:t>
            </a:r>
            <a:r>
              <a:rPr lang="en-US" sz="1400" b="1" dirty="0">
                <a:latin typeface="Raleway"/>
              </a:rPr>
              <a:t> project </a:t>
            </a:r>
            <a:r>
              <a:rPr lang="en-US" sz="1400" b="1" dirty="0" err="1">
                <a:latin typeface="Raleway"/>
              </a:rPr>
              <a:t>paitanon</a:t>
            </a:r>
            <a:endParaRPr lang="en-US" sz="1400" b="1" dirty="0">
              <a:latin typeface="Raleway"/>
            </a:endParaRPr>
          </a:p>
          <a:p>
            <a:pPr marL="0" indent="0" fontAlgn="base">
              <a:buNone/>
            </a:pPr>
            <a:r>
              <a:rPr lang="en-US" sz="1400" b="1" dirty="0" err="1">
                <a:latin typeface="Raleway"/>
              </a:rPr>
              <a:t>oc</a:t>
            </a:r>
            <a:r>
              <a:rPr lang="en-US" sz="1400" b="1" dirty="0">
                <a:latin typeface="Raleway"/>
              </a:rPr>
              <a:t> </a:t>
            </a:r>
            <a:r>
              <a:rPr lang="en-US" sz="1400" b="1" dirty="0" err="1">
                <a:latin typeface="Raleway"/>
              </a:rPr>
              <a:t>adm</a:t>
            </a:r>
            <a:r>
              <a:rPr lang="en-US" sz="1400" b="1" dirty="0">
                <a:latin typeface="Raleway"/>
              </a:rPr>
              <a:t> policy add-</a:t>
            </a:r>
            <a:r>
              <a:rPr lang="en-US" sz="1400" b="1" dirty="0" err="1">
                <a:latin typeface="Raleway"/>
              </a:rPr>
              <a:t>scc</a:t>
            </a:r>
            <a:r>
              <a:rPr lang="en-US" sz="1400" b="1" dirty="0">
                <a:latin typeface="Raleway"/>
              </a:rPr>
              <a:t>-to-user </a:t>
            </a:r>
            <a:r>
              <a:rPr lang="en-US" sz="1400" b="1" dirty="0" err="1">
                <a:latin typeface="Raleway"/>
              </a:rPr>
              <a:t>anyuid</a:t>
            </a:r>
            <a:r>
              <a:rPr lang="en-US" sz="1400" b="1" dirty="0">
                <a:latin typeface="Raleway"/>
              </a:rPr>
              <a:t> -z default</a:t>
            </a:r>
          </a:p>
          <a:p>
            <a:pPr marL="0" indent="0" fontAlgn="base">
              <a:buNone/>
            </a:pPr>
            <a:endParaRPr lang="en-US" sz="1400" b="1" dirty="0">
              <a:latin typeface="Raleway"/>
            </a:endParaRPr>
          </a:p>
          <a:p>
            <a:pPr marL="0" indent="0" fontAlgn="base">
              <a:buNone/>
            </a:pPr>
            <a:endParaRPr lang="en-US" sz="1400" b="1" dirty="0">
              <a:latin typeface="Raleway"/>
            </a:endParaRPr>
          </a:p>
        </p:txBody>
      </p:sp>
    </p:spTree>
    <p:extLst>
      <p:ext uri="{BB962C8B-B14F-4D97-AF65-F5344CB8AC3E}">
        <p14:creationId xmlns:p14="http://schemas.microsoft.com/office/powerpoint/2010/main" val="34678798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err="1"/>
              <a:t>OpenShift</a:t>
            </a:r>
            <a:endParaRPr lang="pt-BR" dirty="0"/>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336872"/>
            <a:ext cx="9613861" cy="3989283"/>
          </a:xfrm>
        </p:spPr>
        <p:txBody>
          <a:bodyPr>
            <a:normAutofit fontScale="70000" lnSpcReduction="20000"/>
          </a:bodyPr>
          <a:lstStyle/>
          <a:p>
            <a:pPr fontAlgn="base"/>
            <a:r>
              <a:rPr lang="en-US" sz="1400" b="1" dirty="0" err="1">
                <a:latin typeface="Raleway"/>
              </a:rPr>
              <a:t>Realizar</a:t>
            </a:r>
            <a:r>
              <a:rPr lang="en-US" sz="1400" b="1" dirty="0">
                <a:latin typeface="Raleway"/>
              </a:rPr>
              <a:t> a </a:t>
            </a:r>
            <a:r>
              <a:rPr lang="en-US" sz="1400" b="1" dirty="0" err="1">
                <a:latin typeface="Raleway"/>
              </a:rPr>
              <a:t>criação</a:t>
            </a:r>
            <a:r>
              <a:rPr lang="en-US" sz="1400" b="1" dirty="0">
                <a:latin typeface="Raleway"/>
              </a:rPr>
              <a:t> do deployment, </a:t>
            </a:r>
            <a:r>
              <a:rPr lang="en-US" sz="1400" b="1" dirty="0" err="1">
                <a:latin typeface="Raleway"/>
              </a:rPr>
              <a:t>serviço</a:t>
            </a:r>
            <a:r>
              <a:rPr lang="en-US" sz="1400" b="1" dirty="0">
                <a:latin typeface="Raleway"/>
              </a:rPr>
              <a:t> e </a:t>
            </a:r>
            <a:r>
              <a:rPr lang="en-US" sz="1400" b="1" dirty="0" err="1">
                <a:latin typeface="Raleway"/>
              </a:rPr>
              <a:t>rota</a:t>
            </a:r>
            <a:r>
              <a:rPr lang="en-US" sz="1400" b="1" dirty="0">
                <a:latin typeface="Raleway"/>
              </a:rPr>
              <a:t> via arquivo .</a:t>
            </a:r>
            <a:r>
              <a:rPr lang="en-US" sz="1400" b="1" dirty="0" err="1">
                <a:latin typeface="Raleway"/>
              </a:rPr>
              <a:t>yaml</a:t>
            </a:r>
            <a:endParaRPr lang="en-US" sz="1400" b="1" dirty="0">
              <a:latin typeface="Raleway"/>
            </a:endParaRPr>
          </a:p>
          <a:p>
            <a:pPr marL="0" indent="0" fontAlgn="base">
              <a:buNone/>
            </a:pPr>
            <a:r>
              <a:rPr lang="en-US" sz="1400" b="1" dirty="0" err="1">
                <a:latin typeface="Raleway"/>
              </a:rPr>
              <a:t>oc</a:t>
            </a:r>
            <a:r>
              <a:rPr lang="en-US" sz="1400" b="1" dirty="0">
                <a:latin typeface="Raleway"/>
              </a:rPr>
              <a:t> apply -f </a:t>
            </a:r>
            <a:r>
              <a:rPr lang="en-US" sz="1400" b="1" dirty="0" err="1">
                <a:latin typeface="Raleway"/>
              </a:rPr>
              <a:t>deployment_primeiro_ocp.yaml</a:t>
            </a:r>
            <a:endParaRPr lang="en-US" sz="1400" b="1" dirty="0">
              <a:latin typeface="Raleway"/>
            </a:endParaRPr>
          </a:p>
          <a:p>
            <a:pPr marL="0" indent="0" fontAlgn="base">
              <a:buNone/>
            </a:pPr>
            <a:r>
              <a:rPr lang="pt-BR" sz="1400" b="1" dirty="0" err="1">
                <a:latin typeface="Raleway"/>
              </a:rPr>
              <a:t>oc</a:t>
            </a:r>
            <a:r>
              <a:rPr lang="pt-BR" sz="1400" b="1" dirty="0">
                <a:latin typeface="Raleway"/>
              </a:rPr>
              <a:t> </a:t>
            </a:r>
            <a:r>
              <a:rPr lang="pt-BR" sz="1400" b="1" dirty="0" err="1">
                <a:latin typeface="Raleway"/>
              </a:rPr>
              <a:t>apply</a:t>
            </a:r>
            <a:r>
              <a:rPr lang="pt-BR" sz="1400" b="1" dirty="0">
                <a:latin typeface="Raleway"/>
              </a:rPr>
              <a:t> -f </a:t>
            </a:r>
            <a:r>
              <a:rPr lang="pt-BR" sz="1400" b="1" dirty="0" err="1">
                <a:latin typeface="Raleway"/>
              </a:rPr>
              <a:t>servico_primeiro_ocp.yaml</a:t>
            </a:r>
            <a:endParaRPr lang="en-US" sz="1400" b="1" dirty="0">
              <a:latin typeface="Raleway"/>
            </a:endParaRPr>
          </a:p>
          <a:p>
            <a:pPr marL="0" indent="0" fontAlgn="base">
              <a:buNone/>
            </a:pPr>
            <a:r>
              <a:rPr lang="en-US" sz="1400" b="1" dirty="0" err="1">
                <a:latin typeface="Raleway"/>
              </a:rPr>
              <a:t>oc</a:t>
            </a:r>
            <a:r>
              <a:rPr lang="en-US" sz="1400" b="1" dirty="0">
                <a:latin typeface="Raleway"/>
              </a:rPr>
              <a:t> apply -f </a:t>
            </a:r>
            <a:r>
              <a:rPr lang="en-US" sz="1400" b="1" dirty="0" err="1">
                <a:latin typeface="Raleway"/>
              </a:rPr>
              <a:t>rota_primeiro_ocp.yaml</a:t>
            </a:r>
            <a:endParaRPr lang="en-US" sz="1400" b="1" dirty="0">
              <a:latin typeface="Raleway"/>
            </a:endParaRPr>
          </a:p>
          <a:p>
            <a:pPr marL="0" indent="0" fontAlgn="base">
              <a:buNone/>
            </a:pPr>
            <a:endParaRPr lang="en-US" sz="1400" b="1" dirty="0">
              <a:latin typeface="Raleway"/>
            </a:endParaRPr>
          </a:p>
          <a:p>
            <a:pPr fontAlgn="base"/>
            <a:r>
              <a:rPr lang="en-US" sz="1400" b="1" dirty="0">
                <a:latin typeface="Raleway"/>
              </a:rPr>
              <a:t>Fazer o scale up e scale down</a:t>
            </a:r>
          </a:p>
          <a:p>
            <a:pPr marL="0" indent="0" fontAlgn="base">
              <a:buNone/>
            </a:pPr>
            <a:r>
              <a:rPr lang="fr-FR" sz="1400" b="1" dirty="0">
                <a:latin typeface="Raleway"/>
              </a:rPr>
              <a:t>oc scale deployment --replicas=5 o-pai-ta-on</a:t>
            </a:r>
            <a:endParaRPr lang="en-US" sz="1400" b="1" dirty="0">
              <a:latin typeface="Raleway"/>
            </a:endParaRPr>
          </a:p>
          <a:p>
            <a:pPr marL="0" indent="0" fontAlgn="base">
              <a:buNone/>
            </a:pPr>
            <a:r>
              <a:rPr lang="fr-FR" sz="1400" b="1" dirty="0">
                <a:latin typeface="Raleway"/>
              </a:rPr>
              <a:t>oc scale deployment --replicas=0 o-pai-ta-on</a:t>
            </a:r>
          </a:p>
          <a:p>
            <a:pPr marL="0" indent="0" fontAlgn="base">
              <a:buNone/>
            </a:pPr>
            <a:endParaRPr lang="fr-FR" sz="1400" b="1" dirty="0">
              <a:latin typeface="Raleway"/>
            </a:endParaRPr>
          </a:p>
          <a:p>
            <a:pPr fontAlgn="base"/>
            <a:r>
              <a:rPr lang="fr-FR" sz="1400" b="1" dirty="0">
                <a:latin typeface="Raleway"/>
              </a:rPr>
              <a:t>Fazer o deployment iniciar com 10 replicas</a:t>
            </a:r>
          </a:p>
          <a:p>
            <a:pPr marL="0" indent="0" fontAlgn="base">
              <a:buNone/>
            </a:pPr>
            <a:r>
              <a:rPr lang="fr-FR" sz="1400" b="1" dirty="0">
                <a:latin typeface="Raleway"/>
              </a:rPr>
              <a:t>vim </a:t>
            </a:r>
            <a:r>
              <a:rPr lang="en-US" sz="1400" b="1" dirty="0" err="1">
                <a:latin typeface="Raleway"/>
              </a:rPr>
              <a:t>deployment_primeiro_ocp.yaml</a:t>
            </a:r>
            <a:endParaRPr lang="en-US" sz="1400" b="1" dirty="0">
              <a:latin typeface="Raleway"/>
            </a:endParaRPr>
          </a:p>
          <a:p>
            <a:pPr marL="0" indent="0" fontAlgn="base">
              <a:buNone/>
            </a:pPr>
            <a:endParaRPr lang="en-US" sz="1400" b="1" dirty="0">
              <a:latin typeface="Raleway"/>
            </a:endParaRPr>
          </a:p>
          <a:p>
            <a:pPr fontAlgn="base"/>
            <a:r>
              <a:rPr lang="en-US" sz="1400" b="1" dirty="0">
                <a:latin typeface="Raleway"/>
              </a:rPr>
              <a:t>Via </a:t>
            </a:r>
            <a:r>
              <a:rPr lang="en-US" sz="1400" b="1" dirty="0" err="1">
                <a:latin typeface="Raleway"/>
              </a:rPr>
              <a:t>oc</a:t>
            </a:r>
            <a:r>
              <a:rPr lang="en-US" sz="1400" b="1" dirty="0">
                <a:latin typeface="Raleway"/>
              </a:rPr>
              <a:t> edit </a:t>
            </a:r>
            <a:r>
              <a:rPr lang="en-US" sz="1400" b="1" dirty="0" err="1">
                <a:latin typeface="Raleway"/>
              </a:rPr>
              <a:t>configurar</a:t>
            </a:r>
            <a:r>
              <a:rPr lang="en-US" sz="1400" b="1" dirty="0">
                <a:latin typeface="Raleway"/>
              </a:rPr>
              <a:t> para 1 replica</a:t>
            </a:r>
          </a:p>
          <a:p>
            <a:pPr marL="0" indent="0" fontAlgn="base">
              <a:buNone/>
            </a:pPr>
            <a:r>
              <a:rPr lang="en-US" sz="1400" b="1" dirty="0" err="1">
                <a:latin typeface="Raleway"/>
              </a:rPr>
              <a:t>oc</a:t>
            </a:r>
            <a:r>
              <a:rPr lang="en-US" sz="1400" b="1" dirty="0">
                <a:latin typeface="Raleway"/>
              </a:rPr>
              <a:t> edit deployment o-pai-ta-on</a:t>
            </a:r>
          </a:p>
          <a:p>
            <a:pPr marL="0" indent="0" fontAlgn="base">
              <a:buNone/>
            </a:pPr>
            <a:endParaRPr lang="en-US" sz="1400" b="1" dirty="0">
              <a:latin typeface="Raleway"/>
            </a:endParaRPr>
          </a:p>
          <a:p>
            <a:pPr fontAlgn="base"/>
            <a:r>
              <a:rPr lang="en-US" sz="1400" b="1" dirty="0" err="1">
                <a:latin typeface="Raleway"/>
              </a:rPr>
              <a:t>Deletar</a:t>
            </a:r>
            <a:r>
              <a:rPr lang="en-US" sz="1400" b="1" dirty="0">
                <a:latin typeface="Raleway"/>
              </a:rPr>
              <a:t> </a:t>
            </a:r>
            <a:r>
              <a:rPr lang="en-US" sz="1400" b="1" dirty="0" err="1">
                <a:latin typeface="Raleway"/>
              </a:rPr>
              <a:t>tudo</a:t>
            </a:r>
            <a:r>
              <a:rPr lang="en-US" sz="1400" b="1" dirty="0">
                <a:latin typeface="Raleway"/>
              </a:rPr>
              <a:t> que </a:t>
            </a:r>
            <a:r>
              <a:rPr lang="en-US" sz="1400" b="1" dirty="0" err="1">
                <a:latin typeface="Raleway"/>
              </a:rPr>
              <a:t>tiver</a:t>
            </a:r>
            <a:r>
              <a:rPr lang="en-US" sz="1400" b="1" dirty="0">
                <a:latin typeface="Raleway"/>
              </a:rPr>
              <a:t> com a label app=online</a:t>
            </a:r>
          </a:p>
          <a:p>
            <a:pPr marL="0" indent="0" fontAlgn="base">
              <a:buNone/>
            </a:pPr>
            <a:r>
              <a:rPr lang="en-US" sz="1400" b="1" dirty="0">
                <a:latin typeface="Raleway"/>
              </a:rPr>
              <a:t> </a:t>
            </a:r>
            <a:r>
              <a:rPr lang="en-US" sz="1400" b="1" dirty="0" err="1">
                <a:latin typeface="Raleway"/>
              </a:rPr>
              <a:t>oc</a:t>
            </a:r>
            <a:r>
              <a:rPr lang="en-US" sz="1400" b="1" dirty="0">
                <a:latin typeface="Raleway"/>
              </a:rPr>
              <a:t> delete all -l app=online 	</a:t>
            </a:r>
          </a:p>
        </p:txBody>
      </p:sp>
    </p:spTree>
    <p:extLst>
      <p:ext uri="{BB962C8B-B14F-4D97-AF65-F5344CB8AC3E}">
        <p14:creationId xmlns:p14="http://schemas.microsoft.com/office/powerpoint/2010/main" val="4183807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err="1"/>
              <a:t>OpenShift</a:t>
            </a:r>
            <a:endParaRPr lang="pt-BR" dirty="0"/>
          </a:p>
        </p:txBody>
      </p:sp>
      <p:pic>
        <p:nvPicPr>
          <p:cNvPr id="2052" name="Picture 4" descr="That&amp;#39;s All Folks HD - YouTube">
            <a:extLst>
              <a:ext uri="{FF2B5EF4-FFF2-40B4-BE49-F238E27FC236}">
                <a16:creationId xmlns:a16="http://schemas.microsoft.com/office/drawing/2014/main" id="{EFBDD9CB-0E9E-4512-9796-C3379C9E12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064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Docker</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p:txBody>
          <a:bodyPr>
            <a:normAutofit/>
          </a:bodyPr>
          <a:lstStyle/>
          <a:p>
            <a:pPr marL="0" indent="0" fontAlgn="base">
              <a:buNone/>
            </a:pPr>
            <a:r>
              <a:rPr lang="pt-BR" sz="1400" b="1" dirty="0">
                <a:latin typeface="Raleway"/>
              </a:rPr>
              <a:t>Instalação</a:t>
            </a:r>
          </a:p>
          <a:p>
            <a:pPr marL="0" indent="0" fontAlgn="base">
              <a:buNone/>
            </a:pPr>
            <a:r>
              <a:rPr lang="pt-BR" sz="1400" b="1" dirty="0">
                <a:latin typeface="Raleway"/>
              </a:rPr>
              <a:t>MacOS</a:t>
            </a:r>
          </a:p>
          <a:p>
            <a:pPr marL="0" indent="0" fontAlgn="base">
              <a:buNone/>
            </a:pPr>
            <a:r>
              <a:rPr lang="pt-BR" sz="1400" b="1" dirty="0">
                <a:latin typeface="Raleway"/>
                <a:hlinkClick r:id="rId3">
                  <a:extLst>
                    <a:ext uri="{A12FA001-AC4F-418D-AE19-62706E023703}">
                      <ahyp:hlinkClr xmlns:ahyp="http://schemas.microsoft.com/office/drawing/2018/hyperlinkcolor" val="tx"/>
                    </a:ext>
                  </a:extLst>
                </a:hlinkClick>
              </a:rPr>
              <a:t>Baixe o Docker para Mac</a:t>
            </a:r>
            <a:endParaRPr lang="pt-BR" sz="1400" b="1" dirty="0">
              <a:latin typeface="Raleway"/>
            </a:endParaRPr>
          </a:p>
          <a:p>
            <a:pPr marL="0" indent="0" fontAlgn="base">
              <a:buNone/>
            </a:pPr>
            <a:endParaRPr lang="pt-BR" sz="1400" b="1" dirty="0">
              <a:latin typeface="Raleway"/>
            </a:endParaRPr>
          </a:p>
          <a:p>
            <a:pPr marL="0" indent="0" fontAlgn="base">
              <a:buNone/>
            </a:pPr>
            <a:r>
              <a:rPr lang="pt-BR" sz="1400" b="1" dirty="0">
                <a:latin typeface="Raleway"/>
              </a:rPr>
              <a:t>Linux</a:t>
            </a:r>
          </a:p>
          <a:p>
            <a:pPr marL="0" indent="0" fontAlgn="base">
              <a:buNone/>
            </a:pPr>
            <a:r>
              <a:rPr lang="pt-BR" sz="1400" b="1" dirty="0" err="1">
                <a:latin typeface="Raleway"/>
              </a:rPr>
              <a:t>sudo</a:t>
            </a:r>
            <a:r>
              <a:rPr lang="pt-BR" sz="1400" b="1" dirty="0">
                <a:latin typeface="Raleway"/>
              </a:rPr>
              <a:t> </a:t>
            </a:r>
            <a:r>
              <a:rPr lang="pt-BR" sz="1400" b="1" dirty="0" err="1">
                <a:latin typeface="Raleway"/>
              </a:rPr>
              <a:t>apt</a:t>
            </a:r>
            <a:r>
              <a:rPr lang="pt-BR" sz="1400" b="1" dirty="0">
                <a:latin typeface="Raleway"/>
              </a:rPr>
              <a:t> update &amp;&amp; </a:t>
            </a:r>
            <a:r>
              <a:rPr lang="pt-BR" sz="1400" b="1" dirty="0" err="1">
                <a:latin typeface="Raleway"/>
              </a:rPr>
              <a:t>sudo</a:t>
            </a:r>
            <a:r>
              <a:rPr lang="pt-BR" sz="1400" b="1" dirty="0">
                <a:latin typeface="Raleway"/>
              </a:rPr>
              <a:t> </a:t>
            </a:r>
            <a:r>
              <a:rPr lang="pt-BR" sz="1400" b="1" dirty="0" err="1">
                <a:latin typeface="Raleway"/>
              </a:rPr>
              <a:t>apt</a:t>
            </a:r>
            <a:r>
              <a:rPr lang="pt-BR" sz="1400" b="1" dirty="0">
                <a:latin typeface="Raleway"/>
              </a:rPr>
              <a:t> upgrade</a:t>
            </a:r>
          </a:p>
          <a:p>
            <a:pPr marL="0" indent="0" fontAlgn="base">
              <a:buNone/>
            </a:pPr>
            <a:r>
              <a:rPr lang="sv-SE" sz="1400" b="1" dirty="0">
                <a:latin typeface="Raleway"/>
              </a:rPr>
              <a:t>sudo apt install docker.io </a:t>
            </a:r>
            <a:endParaRPr lang="pt-BR" sz="1400" b="1" dirty="0">
              <a:latin typeface="Raleway"/>
            </a:endParaRPr>
          </a:p>
          <a:p>
            <a:pPr marL="0" indent="0" fontAlgn="base">
              <a:buNone/>
            </a:pPr>
            <a:endParaRPr lang="pt-BR" sz="1400" b="1" dirty="0">
              <a:latin typeface="Raleway"/>
            </a:endParaRPr>
          </a:p>
          <a:p>
            <a:pPr marL="0" indent="0" fontAlgn="base">
              <a:buNone/>
            </a:pPr>
            <a:r>
              <a:rPr lang="pt-BR" sz="1400" b="1" dirty="0">
                <a:latin typeface="Raleway"/>
              </a:rPr>
              <a:t>Windows</a:t>
            </a:r>
          </a:p>
          <a:p>
            <a:pPr marL="0" indent="0" fontAlgn="base">
              <a:buNone/>
            </a:pPr>
            <a:r>
              <a:rPr lang="en-US" sz="1400" b="1" dirty="0">
                <a:latin typeface="Raleway"/>
                <a:hlinkClick r:id="rId4">
                  <a:extLst>
                    <a:ext uri="{A12FA001-AC4F-418D-AE19-62706E023703}">
                      <ahyp:hlinkClr xmlns:ahyp="http://schemas.microsoft.com/office/drawing/2018/hyperlinkcolor" val="tx"/>
                    </a:ext>
                  </a:extLst>
                </a:hlinkClick>
              </a:rPr>
              <a:t>Baixe o Docker para Windows</a:t>
            </a:r>
            <a:endParaRPr lang="en-US" sz="1400" b="1" dirty="0">
              <a:latin typeface="Raleway"/>
            </a:endParaRPr>
          </a:p>
        </p:txBody>
      </p:sp>
    </p:spTree>
    <p:extLst>
      <p:ext uri="{BB962C8B-B14F-4D97-AF65-F5344CB8AC3E}">
        <p14:creationId xmlns:p14="http://schemas.microsoft.com/office/powerpoint/2010/main" val="1363140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Docker</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174033"/>
            <a:ext cx="11169557" cy="4357395"/>
          </a:xfrm>
        </p:spPr>
        <p:txBody>
          <a:bodyPr>
            <a:normAutofit fontScale="85000" lnSpcReduction="20000"/>
          </a:bodyPr>
          <a:lstStyle/>
          <a:p>
            <a:pPr marL="0" indent="0" fontAlgn="base">
              <a:buNone/>
            </a:pPr>
            <a:r>
              <a:rPr lang="pt-BR" sz="1400" b="1" dirty="0">
                <a:latin typeface="Raleway"/>
              </a:rPr>
              <a:t>Executar um container com o nome de webserver que use a  porta 80 na máquina local e utilize uma imagem do nginx na porta 80</a:t>
            </a:r>
          </a:p>
          <a:p>
            <a:pPr marL="0" indent="0" fontAlgn="base">
              <a:buNone/>
            </a:pPr>
            <a:r>
              <a:rPr lang="en-US" sz="1400" b="1" dirty="0">
                <a:latin typeface="Raleway"/>
              </a:rPr>
              <a:t>docker run -d -p 80:80 --name webserver </a:t>
            </a:r>
            <a:r>
              <a:rPr lang="pt-BR" sz="1400" b="1" dirty="0" err="1">
                <a:latin typeface="Raleway"/>
              </a:rPr>
              <a:t>testpy</a:t>
            </a:r>
            <a:endParaRPr lang="en-US" sz="1400" b="1" dirty="0">
              <a:latin typeface="Raleway"/>
            </a:endParaRPr>
          </a:p>
          <a:p>
            <a:pPr marL="0" indent="0" fontAlgn="base">
              <a:buNone/>
            </a:pPr>
            <a:endParaRPr lang="en-US" sz="1400" b="1" dirty="0">
              <a:latin typeface="Raleway"/>
            </a:endParaRPr>
          </a:p>
          <a:p>
            <a:pPr marL="0" indent="0" fontAlgn="base">
              <a:buNone/>
            </a:pPr>
            <a:r>
              <a:rPr lang="en-US" sz="1400" b="1" dirty="0">
                <a:latin typeface="Raleway"/>
              </a:rPr>
              <a:t>E de onde está sendo baixado está imagem do </a:t>
            </a:r>
            <a:r>
              <a:rPr lang="pt-BR" sz="1400" b="1" dirty="0" err="1">
                <a:latin typeface="Raleway"/>
              </a:rPr>
              <a:t>testpy</a:t>
            </a:r>
            <a:r>
              <a:rPr lang="en-US" sz="1400" b="1" dirty="0">
                <a:latin typeface="Raleway"/>
              </a:rPr>
              <a:t> ?</a:t>
            </a:r>
          </a:p>
          <a:p>
            <a:pPr marL="0" indent="0" fontAlgn="base">
              <a:buNone/>
            </a:pPr>
            <a:r>
              <a:rPr lang="pt-BR" sz="1400" b="1" dirty="0">
                <a:latin typeface="Raleway"/>
              </a:rPr>
              <a:t>Do Docker Hub</a:t>
            </a:r>
          </a:p>
          <a:p>
            <a:pPr marL="0" indent="0" fontAlgn="base">
              <a:buNone/>
            </a:pPr>
            <a:endParaRPr lang="pt-BR" sz="1400" b="1" dirty="0">
              <a:latin typeface="Raleway"/>
            </a:endParaRPr>
          </a:p>
          <a:p>
            <a:pPr marL="0" indent="0" fontAlgn="base">
              <a:buNone/>
            </a:pPr>
            <a:r>
              <a:rPr lang="pt-BR" sz="1400" b="1" dirty="0">
                <a:latin typeface="Raleway"/>
              </a:rPr>
              <a:t>E o que é o Docker Hub ?</a:t>
            </a:r>
          </a:p>
          <a:p>
            <a:pPr marL="0" indent="0" fontAlgn="base">
              <a:buNone/>
            </a:pPr>
            <a:r>
              <a:rPr lang="pt-BR" sz="1400" b="1" dirty="0">
                <a:latin typeface="Raleway"/>
              </a:rPr>
              <a:t>É um repositório público onde empresas podem publicar suas imagens</a:t>
            </a:r>
          </a:p>
          <a:p>
            <a:pPr marL="0" indent="0" fontAlgn="base">
              <a:buNone/>
            </a:pPr>
            <a:endParaRPr lang="pt-BR" sz="1400" b="1" dirty="0">
              <a:latin typeface="Raleway"/>
            </a:endParaRPr>
          </a:p>
          <a:p>
            <a:pPr marL="0" indent="0" fontAlgn="base">
              <a:buNone/>
            </a:pPr>
            <a:r>
              <a:rPr lang="pt-BR" sz="1400" b="1" dirty="0">
                <a:latin typeface="Raleway"/>
              </a:rPr>
              <a:t>Como fazer login para usar um repositório ?</a:t>
            </a:r>
          </a:p>
          <a:p>
            <a:pPr marL="0" indent="0" fontAlgn="base">
              <a:lnSpc>
                <a:spcPct val="100000"/>
              </a:lnSpc>
              <a:buNone/>
            </a:pPr>
            <a:r>
              <a:rPr lang="pt-BR" sz="1400" b="1" dirty="0">
                <a:latin typeface="Raleway"/>
              </a:rPr>
              <a:t>docker login </a:t>
            </a:r>
            <a:r>
              <a:rPr lang="pt-BR" sz="1500" b="1" dirty="0">
                <a:latin typeface="Raleway"/>
                <a:hlinkClick r:id="rId3">
                  <a:extLst>
                    <a:ext uri="{A12FA001-AC4F-418D-AE19-62706E023703}">
                      <ahyp:hlinkClr xmlns:ahyp="http://schemas.microsoft.com/office/drawing/2018/hyperlinkcolor" val="tx"/>
                    </a:ext>
                  </a:extLst>
                </a:hlinkClick>
              </a:rPr>
              <a:t>https://hub.docker.com/</a:t>
            </a:r>
            <a:endParaRPr lang="pt-BR" sz="1500" b="1" dirty="0">
              <a:latin typeface="Raleway"/>
            </a:endParaRPr>
          </a:p>
          <a:p>
            <a:pPr marL="0" indent="0" fontAlgn="base">
              <a:buNone/>
            </a:pPr>
            <a:endParaRPr lang="en-US" sz="1400" b="1" dirty="0">
              <a:latin typeface="Raleway"/>
            </a:endParaRPr>
          </a:p>
          <a:p>
            <a:pPr marL="0" indent="0" fontAlgn="base">
              <a:buNone/>
            </a:pPr>
            <a:r>
              <a:rPr lang="en-US" sz="1400" b="1" dirty="0">
                <a:latin typeface="Raleway"/>
              </a:rPr>
              <a:t>Como </a:t>
            </a:r>
            <a:r>
              <a:rPr lang="en-US" sz="1400" b="1" dirty="0" err="1">
                <a:latin typeface="Raleway"/>
              </a:rPr>
              <a:t>procurar</a:t>
            </a:r>
            <a:r>
              <a:rPr lang="en-US" sz="1400" b="1" dirty="0">
                <a:latin typeface="Raleway"/>
              </a:rPr>
              <a:t> uma imagem de um repositório?</a:t>
            </a:r>
          </a:p>
          <a:p>
            <a:pPr marL="0" indent="0" fontAlgn="base">
              <a:buNone/>
            </a:pPr>
            <a:r>
              <a:rPr lang="en-US" sz="1400" b="1" dirty="0">
                <a:latin typeface="Raleway"/>
              </a:rPr>
              <a:t>docker search </a:t>
            </a:r>
            <a:r>
              <a:rPr lang="pt-BR" sz="1400" b="1" dirty="0" err="1">
                <a:latin typeface="Raleway"/>
              </a:rPr>
              <a:t>ubuntu</a:t>
            </a:r>
            <a:endParaRPr lang="en-US" sz="1400" b="1" dirty="0">
              <a:latin typeface="Raleway"/>
            </a:endParaRPr>
          </a:p>
          <a:p>
            <a:pPr marL="0" indent="0" fontAlgn="base">
              <a:buNone/>
            </a:pPr>
            <a:endParaRPr lang="en-US" sz="1400" b="1" dirty="0">
              <a:latin typeface="Raleway"/>
            </a:endParaRPr>
          </a:p>
          <a:p>
            <a:pPr marL="0" indent="0" fontAlgn="base">
              <a:buNone/>
            </a:pPr>
            <a:r>
              <a:rPr lang="en-US" sz="1400" b="1" dirty="0">
                <a:latin typeface="Raleway"/>
              </a:rPr>
              <a:t>Como </a:t>
            </a:r>
            <a:r>
              <a:rPr lang="en-US" sz="1400" b="1" dirty="0" err="1">
                <a:latin typeface="Raleway"/>
              </a:rPr>
              <a:t>baixar</a:t>
            </a:r>
            <a:r>
              <a:rPr lang="en-US" sz="1400" b="1" dirty="0">
                <a:latin typeface="Raleway"/>
              </a:rPr>
              <a:t> uma imagem de um repositório?</a:t>
            </a:r>
          </a:p>
          <a:p>
            <a:pPr marL="0" indent="0" fontAlgn="base">
              <a:buNone/>
            </a:pPr>
            <a:r>
              <a:rPr lang="en-US" sz="1400" b="1" dirty="0">
                <a:latin typeface="Raleway"/>
              </a:rPr>
              <a:t>docker push </a:t>
            </a:r>
            <a:r>
              <a:rPr lang="pt-BR" sz="1400" b="1" dirty="0" err="1">
                <a:latin typeface="Raleway"/>
              </a:rPr>
              <a:t>ubuntu</a:t>
            </a:r>
            <a:endParaRPr lang="en-US" sz="1400" b="1" dirty="0">
              <a:latin typeface="Raleway"/>
            </a:endParaRPr>
          </a:p>
          <a:p>
            <a:pPr marL="0" indent="0" fontAlgn="base">
              <a:buNone/>
            </a:pPr>
            <a:endParaRPr lang="pt-BR" sz="1400" b="1" dirty="0">
              <a:latin typeface="Raleway"/>
            </a:endParaRPr>
          </a:p>
        </p:txBody>
      </p:sp>
    </p:spTree>
    <p:extLst>
      <p:ext uri="{BB962C8B-B14F-4D97-AF65-F5344CB8AC3E}">
        <p14:creationId xmlns:p14="http://schemas.microsoft.com/office/powerpoint/2010/main" val="334774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Docker</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174033"/>
            <a:ext cx="11169557" cy="4376057"/>
          </a:xfrm>
        </p:spPr>
        <p:txBody>
          <a:bodyPr>
            <a:normAutofit fontScale="85000" lnSpcReduction="20000"/>
          </a:bodyPr>
          <a:lstStyle/>
          <a:p>
            <a:pPr marL="0" indent="0" fontAlgn="base">
              <a:buNone/>
            </a:pPr>
            <a:r>
              <a:rPr lang="pt-BR" sz="1400" b="1" dirty="0">
                <a:latin typeface="Raleway"/>
              </a:rPr>
              <a:t>Como acessar um container</a:t>
            </a:r>
          </a:p>
          <a:p>
            <a:pPr marL="0" indent="0" fontAlgn="base">
              <a:buNone/>
            </a:pPr>
            <a:r>
              <a:rPr lang="en-US" sz="1400" b="1" dirty="0">
                <a:latin typeface="Raleway"/>
              </a:rPr>
              <a:t>docker exec -it webserver /bin/</a:t>
            </a:r>
            <a:r>
              <a:rPr lang="pt-BR" sz="1400" b="1" dirty="0" err="1">
                <a:latin typeface="Raleway"/>
              </a:rPr>
              <a:t>bash</a:t>
            </a:r>
            <a:endParaRPr lang="en-US" sz="1400" b="1" dirty="0">
              <a:latin typeface="Raleway"/>
            </a:endParaRPr>
          </a:p>
          <a:p>
            <a:pPr marL="0" indent="0" fontAlgn="base">
              <a:buNone/>
            </a:pPr>
            <a:endParaRPr lang="en-US" sz="1400" b="1" dirty="0">
              <a:latin typeface="Raleway"/>
            </a:endParaRPr>
          </a:p>
          <a:p>
            <a:pPr marL="0" indent="0" fontAlgn="base">
              <a:buNone/>
            </a:pPr>
            <a:r>
              <a:rPr lang="en-US" sz="1400" b="1" dirty="0">
                <a:latin typeface="Raleway"/>
              </a:rPr>
              <a:t>Criar um arquivo no container e copiar para sua máquina</a:t>
            </a:r>
          </a:p>
          <a:p>
            <a:pPr marL="0" indent="0" fontAlgn="base">
              <a:buNone/>
            </a:pPr>
            <a:r>
              <a:rPr lang="en-US" sz="1400" b="1" dirty="0">
                <a:latin typeface="Raleway"/>
              </a:rPr>
              <a:t>touch /tmp/teste.txt</a:t>
            </a:r>
          </a:p>
          <a:p>
            <a:pPr marL="0" indent="0" fontAlgn="base">
              <a:buNone/>
            </a:pPr>
            <a:r>
              <a:rPr lang="pt-BR" sz="1400" b="1" dirty="0">
                <a:latin typeface="Raleway"/>
              </a:rPr>
              <a:t>docker cp </a:t>
            </a:r>
            <a:r>
              <a:rPr lang="en-US" sz="1400" b="1" dirty="0">
                <a:latin typeface="Raleway"/>
              </a:rPr>
              <a:t>webserver</a:t>
            </a:r>
            <a:r>
              <a:rPr lang="pt-BR" sz="1400" b="1" dirty="0">
                <a:latin typeface="Raleway"/>
              </a:rPr>
              <a:t>:/tmp/teste.txt .</a:t>
            </a:r>
          </a:p>
          <a:p>
            <a:pPr marL="0" indent="0" fontAlgn="base">
              <a:buNone/>
            </a:pPr>
            <a:endParaRPr lang="pt-BR" sz="1400" b="1" dirty="0">
              <a:latin typeface="Raleway"/>
            </a:endParaRPr>
          </a:p>
          <a:p>
            <a:pPr marL="0" marR="0" indent="0" fontAlgn="base">
              <a:spcAft>
                <a:spcPts val="0"/>
              </a:spcAft>
              <a:buNone/>
            </a:pPr>
            <a:r>
              <a:rPr lang="pt-BR" sz="1400" b="1" dirty="0">
                <a:latin typeface="Raleway"/>
              </a:rPr>
              <a:t>Copiar um arquivo para um container</a:t>
            </a:r>
          </a:p>
          <a:p>
            <a:pPr marL="0" marR="0" indent="0" fontAlgn="base">
              <a:spcAft>
                <a:spcPts val="0"/>
              </a:spcAft>
              <a:buNone/>
            </a:pPr>
            <a:r>
              <a:rPr lang="pt-BR" sz="1400" b="1" dirty="0">
                <a:latin typeface="Raleway"/>
              </a:rPr>
              <a:t>docker cp teste2.txt </a:t>
            </a:r>
            <a:r>
              <a:rPr lang="en-US" sz="1400" b="1" dirty="0">
                <a:latin typeface="Raleway"/>
              </a:rPr>
              <a:t>webserver</a:t>
            </a:r>
            <a:r>
              <a:rPr lang="pt-BR" sz="1400" b="1" dirty="0">
                <a:latin typeface="Raleway"/>
              </a:rPr>
              <a:t>:/tmp</a:t>
            </a:r>
          </a:p>
          <a:p>
            <a:pPr marL="0" indent="0" fontAlgn="base">
              <a:buNone/>
            </a:pPr>
            <a:endParaRPr lang="pt-BR" sz="1400" b="1" dirty="0">
              <a:latin typeface="Raleway"/>
            </a:endParaRPr>
          </a:p>
          <a:p>
            <a:pPr marL="0" marR="0" indent="0">
              <a:spcBef>
                <a:spcPts val="0"/>
              </a:spcBef>
              <a:spcAft>
                <a:spcPts val="0"/>
              </a:spcAft>
              <a:buNone/>
            </a:pPr>
            <a:r>
              <a:rPr lang="pt-BR" sz="1400" b="1" dirty="0">
                <a:latin typeface="Raleway"/>
              </a:rPr>
              <a:t>Verificar a porta de um container</a:t>
            </a:r>
          </a:p>
          <a:p>
            <a:pPr marL="0" marR="0" indent="0">
              <a:spcBef>
                <a:spcPts val="0"/>
              </a:spcBef>
              <a:spcAft>
                <a:spcPts val="0"/>
              </a:spcAft>
              <a:buNone/>
            </a:pPr>
            <a:r>
              <a:rPr lang="pt-BR" sz="1400" b="1" dirty="0">
                <a:latin typeface="Raleway"/>
              </a:rPr>
              <a:t>docker port </a:t>
            </a:r>
            <a:r>
              <a:rPr lang="en-US" sz="1400" b="1" dirty="0">
                <a:latin typeface="Raleway"/>
              </a:rPr>
              <a:t>webserver</a:t>
            </a:r>
          </a:p>
          <a:p>
            <a:pPr marL="0" marR="0" indent="0">
              <a:spcBef>
                <a:spcPts val="0"/>
              </a:spcBef>
              <a:spcAft>
                <a:spcPts val="0"/>
              </a:spcAft>
              <a:buNone/>
            </a:pPr>
            <a:endParaRPr lang="en-US" sz="1400" b="1" dirty="0">
              <a:latin typeface="Raleway"/>
            </a:endParaRPr>
          </a:p>
          <a:p>
            <a:pPr marL="0" marR="0" indent="0">
              <a:spcBef>
                <a:spcPts val="0"/>
              </a:spcBef>
              <a:spcAft>
                <a:spcPts val="0"/>
              </a:spcAft>
              <a:buNone/>
            </a:pPr>
            <a:endParaRPr lang="pt-BR" sz="1400" b="1" dirty="0">
              <a:latin typeface="Raleway"/>
            </a:endParaRPr>
          </a:p>
          <a:p>
            <a:pPr marL="0" marR="0" indent="0">
              <a:spcBef>
                <a:spcPts val="0"/>
              </a:spcBef>
              <a:spcAft>
                <a:spcPts val="0"/>
              </a:spcAft>
              <a:buNone/>
            </a:pPr>
            <a:r>
              <a:rPr lang="pt-BR" sz="1400" b="1" dirty="0">
                <a:latin typeface="Raleway"/>
              </a:rPr>
              <a:t>Ver os logs de um container</a:t>
            </a:r>
          </a:p>
          <a:p>
            <a:pPr marL="0" marR="0" indent="0">
              <a:spcBef>
                <a:spcPts val="0"/>
              </a:spcBef>
              <a:spcAft>
                <a:spcPts val="0"/>
              </a:spcAft>
              <a:buNone/>
            </a:pPr>
            <a:r>
              <a:rPr lang="pt-BR" sz="1400" b="1" dirty="0">
                <a:latin typeface="Raleway"/>
              </a:rPr>
              <a:t>docker logs </a:t>
            </a:r>
            <a:r>
              <a:rPr lang="en-US" sz="1400" b="1" dirty="0">
                <a:latin typeface="Raleway"/>
              </a:rPr>
              <a:t>webserver</a:t>
            </a:r>
            <a:r>
              <a:rPr lang="pt-BR" sz="1400" b="1" dirty="0">
                <a:latin typeface="Raleway"/>
              </a:rPr>
              <a:t> </a:t>
            </a:r>
          </a:p>
          <a:p>
            <a:pPr marL="0" marR="0" indent="0">
              <a:spcBef>
                <a:spcPts val="0"/>
              </a:spcBef>
              <a:spcAft>
                <a:spcPts val="0"/>
              </a:spcAft>
              <a:buNone/>
            </a:pPr>
            <a:r>
              <a:rPr lang="pt-BR" sz="1400" b="1" dirty="0">
                <a:latin typeface="Raleway"/>
              </a:rPr>
              <a:t>docker logs -f </a:t>
            </a:r>
            <a:r>
              <a:rPr lang="en-US" sz="1400" b="1" dirty="0">
                <a:latin typeface="Raleway"/>
              </a:rPr>
              <a:t>webserver</a:t>
            </a:r>
            <a:r>
              <a:rPr lang="pt-BR" sz="1400" b="1" dirty="0">
                <a:latin typeface="Raleway"/>
              </a:rPr>
              <a:t> #temporeal</a:t>
            </a:r>
          </a:p>
          <a:p>
            <a:pPr marL="0" marR="0" indent="0">
              <a:spcBef>
                <a:spcPts val="0"/>
              </a:spcBef>
              <a:spcAft>
                <a:spcPts val="0"/>
              </a:spcAft>
              <a:buNone/>
            </a:pPr>
            <a:endParaRPr lang="en-US" sz="1400" b="1" dirty="0">
              <a:latin typeface="Raleway"/>
            </a:endParaRPr>
          </a:p>
          <a:p>
            <a:pPr marL="0" marR="0" indent="0">
              <a:spcBef>
                <a:spcPts val="0"/>
              </a:spcBef>
              <a:spcAft>
                <a:spcPts val="0"/>
              </a:spcAft>
              <a:buNone/>
            </a:pPr>
            <a:endParaRPr lang="pt-BR" sz="1400" b="1" dirty="0">
              <a:latin typeface="Raleway"/>
            </a:endParaRPr>
          </a:p>
          <a:p>
            <a:pPr marL="0" marR="0" indent="0">
              <a:spcBef>
                <a:spcPts val="0"/>
              </a:spcBef>
              <a:spcAft>
                <a:spcPts val="0"/>
              </a:spcAft>
              <a:buNone/>
            </a:pPr>
            <a:r>
              <a:rPr lang="pt-BR" sz="1400" b="1" dirty="0">
                <a:latin typeface="Raleway"/>
              </a:rPr>
              <a:t>Inspecionar um container </a:t>
            </a:r>
          </a:p>
          <a:p>
            <a:pPr marL="0" indent="0">
              <a:spcBef>
                <a:spcPts val="0"/>
              </a:spcBef>
              <a:buNone/>
            </a:pPr>
            <a:r>
              <a:rPr lang="pt-BR" sz="1400" b="1" dirty="0">
                <a:latin typeface="Raleway"/>
              </a:rPr>
              <a:t>docker </a:t>
            </a:r>
            <a:r>
              <a:rPr lang="pt-BR" sz="1400" b="1" dirty="0" err="1">
                <a:latin typeface="Raleway"/>
              </a:rPr>
              <a:t>inspect</a:t>
            </a:r>
            <a:r>
              <a:rPr lang="pt-BR" sz="1400" b="1" dirty="0">
                <a:latin typeface="Raleway"/>
              </a:rPr>
              <a:t> </a:t>
            </a:r>
            <a:r>
              <a:rPr lang="en-US" sz="1400" b="1" dirty="0">
                <a:latin typeface="Raleway"/>
              </a:rPr>
              <a:t>webserver</a:t>
            </a:r>
          </a:p>
          <a:p>
            <a:pPr marL="0" marR="0" indent="0">
              <a:spcBef>
                <a:spcPts val="0"/>
              </a:spcBef>
              <a:spcAft>
                <a:spcPts val="0"/>
              </a:spcAft>
              <a:buNone/>
            </a:pPr>
            <a:endParaRPr lang="en-US" sz="1400" b="1" dirty="0">
              <a:latin typeface="Raleway"/>
            </a:endParaRPr>
          </a:p>
          <a:p>
            <a:pPr marL="0" marR="0" indent="0">
              <a:spcBef>
                <a:spcPts val="0"/>
              </a:spcBef>
              <a:spcAft>
                <a:spcPts val="0"/>
              </a:spcAft>
              <a:buNone/>
            </a:pPr>
            <a:endParaRPr lang="en-US" sz="1400" b="1" dirty="0">
              <a:latin typeface="Raleway"/>
            </a:endParaRPr>
          </a:p>
          <a:p>
            <a:pPr marL="0" marR="0" indent="0">
              <a:spcBef>
                <a:spcPts val="0"/>
              </a:spcBef>
              <a:spcAft>
                <a:spcPts val="0"/>
              </a:spcAft>
              <a:buNone/>
            </a:pPr>
            <a:r>
              <a:rPr lang="pt-BR" sz="1400" b="1" dirty="0">
                <a:latin typeface="Raleway"/>
              </a:rPr>
              <a:t> </a:t>
            </a:r>
          </a:p>
          <a:p>
            <a:pPr marL="0" indent="0" fontAlgn="base">
              <a:buNone/>
            </a:pPr>
            <a:endParaRPr lang="pt-BR" sz="1400" b="1" dirty="0">
              <a:latin typeface="Raleway"/>
            </a:endParaRPr>
          </a:p>
          <a:p>
            <a:pPr marL="0" indent="0" fontAlgn="base">
              <a:buNone/>
            </a:pPr>
            <a:endParaRPr lang="pt-BR" sz="1400" b="1" dirty="0">
              <a:latin typeface="Raleway"/>
            </a:endParaRPr>
          </a:p>
        </p:txBody>
      </p:sp>
    </p:spTree>
    <p:extLst>
      <p:ext uri="{BB962C8B-B14F-4D97-AF65-F5344CB8AC3E}">
        <p14:creationId xmlns:p14="http://schemas.microsoft.com/office/powerpoint/2010/main" val="1078289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Docker</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174033"/>
            <a:ext cx="11169557" cy="4376057"/>
          </a:xfrm>
        </p:spPr>
        <p:txBody>
          <a:bodyPr>
            <a:normAutofit/>
          </a:bodyPr>
          <a:lstStyle/>
          <a:p>
            <a:pPr marL="0" marR="0" indent="0">
              <a:spcBef>
                <a:spcPts val="0"/>
              </a:spcBef>
              <a:spcAft>
                <a:spcPts val="0"/>
              </a:spcAft>
              <a:buNone/>
            </a:pPr>
            <a:r>
              <a:rPr lang="pt-BR" sz="1400" b="1" dirty="0">
                <a:latin typeface="Raleway"/>
              </a:rPr>
              <a:t>Parar um container em execução</a:t>
            </a:r>
          </a:p>
          <a:p>
            <a:pPr marL="0" marR="0" indent="0">
              <a:spcBef>
                <a:spcPts val="0"/>
              </a:spcBef>
              <a:spcAft>
                <a:spcPts val="0"/>
              </a:spcAft>
              <a:buNone/>
            </a:pPr>
            <a:r>
              <a:rPr lang="pt-BR" sz="1400" b="1" dirty="0">
                <a:latin typeface="Raleway"/>
              </a:rPr>
              <a:t>docker stop </a:t>
            </a:r>
            <a:r>
              <a:rPr lang="en-US" sz="1400" b="1" dirty="0">
                <a:latin typeface="Raleway"/>
              </a:rPr>
              <a:t>webserver</a:t>
            </a:r>
          </a:p>
          <a:p>
            <a:pPr marL="0" marR="0" indent="0">
              <a:spcBef>
                <a:spcPts val="0"/>
              </a:spcBef>
              <a:spcAft>
                <a:spcPts val="0"/>
              </a:spcAft>
              <a:buNone/>
            </a:pPr>
            <a:r>
              <a:rPr lang="pt-BR" sz="1400" b="1" dirty="0">
                <a:latin typeface="Raleway"/>
              </a:rPr>
              <a:t>docker stop –a ) #parartodosqueestãoemexecução</a:t>
            </a:r>
          </a:p>
          <a:p>
            <a:pPr marL="0" marR="0" indent="0">
              <a:spcBef>
                <a:spcPts val="0"/>
              </a:spcBef>
              <a:spcAft>
                <a:spcPts val="0"/>
              </a:spcAft>
              <a:buNone/>
            </a:pPr>
            <a:endParaRPr lang="pt-BR" sz="1400" b="1" dirty="0">
              <a:latin typeface="Raleway"/>
            </a:endParaRPr>
          </a:p>
          <a:p>
            <a:pPr marL="0" marR="0" indent="0">
              <a:spcBef>
                <a:spcPts val="0"/>
              </a:spcBef>
              <a:spcAft>
                <a:spcPts val="0"/>
              </a:spcAft>
              <a:buNone/>
            </a:pPr>
            <a:r>
              <a:rPr lang="pt-BR" sz="1400" b="1" dirty="0">
                <a:latin typeface="Raleway"/>
              </a:rPr>
              <a:t>Iniciar um container </a:t>
            </a:r>
          </a:p>
          <a:p>
            <a:pPr marL="0" indent="0">
              <a:spcBef>
                <a:spcPts val="0"/>
              </a:spcBef>
              <a:buNone/>
            </a:pPr>
            <a:r>
              <a:rPr lang="pt-BR" sz="1400" b="1" dirty="0">
                <a:latin typeface="Raleway"/>
              </a:rPr>
              <a:t>docker start </a:t>
            </a:r>
            <a:r>
              <a:rPr lang="en-US" sz="1400" b="1" dirty="0">
                <a:latin typeface="Raleway"/>
              </a:rPr>
              <a:t>webserver</a:t>
            </a:r>
          </a:p>
          <a:p>
            <a:pPr marL="0" marR="0" indent="0">
              <a:spcBef>
                <a:spcPts val="0"/>
              </a:spcBef>
              <a:spcAft>
                <a:spcPts val="0"/>
              </a:spcAft>
              <a:buNone/>
            </a:pPr>
            <a:endParaRPr lang="pt-BR" sz="1400" b="1" dirty="0">
              <a:latin typeface="Raleway"/>
            </a:endParaRPr>
          </a:p>
          <a:p>
            <a:pPr marL="0" marR="0" indent="0">
              <a:spcBef>
                <a:spcPts val="0"/>
              </a:spcBef>
              <a:spcAft>
                <a:spcPts val="0"/>
              </a:spcAft>
              <a:buNone/>
            </a:pPr>
            <a:r>
              <a:rPr lang="pt-BR" sz="1400" b="1" dirty="0">
                <a:latin typeface="Raleway"/>
              </a:rPr>
              <a:t>Deletar um container</a:t>
            </a:r>
          </a:p>
          <a:p>
            <a:pPr marL="0" marR="0" indent="0">
              <a:spcBef>
                <a:spcPts val="0"/>
              </a:spcBef>
              <a:spcAft>
                <a:spcPts val="0"/>
              </a:spcAft>
              <a:buNone/>
            </a:pPr>
            <a:r>
              <a:rPr lang="pt-BR" sz="1400" b="1" dirty="0">
                <a:latin typeface="Raleway"/>
              </a:rPr>
              <a:t>docker </a:t>
            </a:r>
            <a:r>
              <a:rPr lang="pt-BR" sz="1400" b="1" dirty="0" err="1">
                <a:latin typeface="Raleway"/>
              </a:rPr>
              <a:t>rm</a:t>
            </a:r>
            <a:r>
              <a:rPr lang="pt-BR" sz="1400" b="1" dirty="0">
                <a:latin typeface="Raleway"/>
              </a:rPr>
              <a:t>  </a:t>
            </a:r>
            <a:r>
              <a:rPr lang="en-US" sz="1400" b="1" dirty="0">
                <a:latin typeface="Raleway"/>
              </a:rPr>
              <a:t>webserver</a:t>
            </a:r>
          </a:p>
          <a:p>
            <a:pPr marL="0" indent="0">
              <a:spcBef>
                <a:spcPts val="0"/>
              </a:spcBef>
              <a:buNone/>
            </a:pPr>
            <a:r>
              <a:rPr lang="pt-BR" sz="1400" b="1" dirty="0">
                <a:latin typeface="Raleway"/>
              </a:rPr>
              <a:t>docker </a:t>
            </a:r>
            <a:r>
              <a:rPr lang="pt-BR" sz="1400" b="1" dirty="0" err="1">
                <a:latin typeface="Raleway"/>
              </a:rPr>
              <a:t>rm</a:t>
            </a:r>
            <a:r>
              <a:rPr lang="pt-BR" sz="1400" b="1" dirty="0">
                <a:latin typeface="Raleway"/>
              </a:rPr>
              <a:t> -f </a:t>
            </a:r>
            <a:r>
              <a:rPr lang="en-US" sz="1400" b="1" dirty="0">
                <a:latin typeface="Raleway"/>
              </a:rPr>
              <a:t>webserver </a:t>
            </a:r>
            <a:r>
              <a:rPr lang="pt-BR" sz="1400" b="1" dirty="0">
                <a:latin typeface="Raleway"/>
              </a:rPr>
              <a:t> #emexecução</a:t>
            </a:r>
          </a:p>
          <a:p>
            <a:pPr marL="0" indent="0">
              <a:spcBef>
                <a:spcPts val="0"/>
              </a:spcBef>
              <a:buNone/>
            </a:pPr>
            <a:r>
              <a:rPr lang="pt-BR" sz="1400" b="1" dirty="0">
                <a:latin typeface="Raleway"/>
              </a:rPr>
              <a:t>docker </a:t>
            </a:r>
            <a:r>
              <a:rPr lang="pt-BR" sz="1400" b="1" dirty="0" err="1">
                <a:latin typeface="Raleway"/>
              </a:rPr>
              <a:t>rm</a:t>
            </a:r>
            <a:r>
              <a:rPr lang="pt-BR" sz="1400" b="1" dirty="0">
                <a:latin typeface="Raleway"/>
              </a:rPr>
              <a:t> -f $(docker container </a:t>
            </a:r>
            <a:r>
              <a:rPr lang="pt-BR" sz="1400" b="1" dirty="0" err="1">
                <a:latin typeface="Raleway"/>
              </a:rPr>
              <a:t>ls</a:t>
            </a:r>
            <a:r>
              <a:rPr lang="pt-BR" sz="1400" b="1" dirty="0">
                <a:latin typeface="Raleway"/>
              </a:rPr>
              <a:t>  -a -q) #todososcontainers</a:t>
            </a:r>
          </a:p>
          <a:p>
            <a:pPr marL="0" indent="0">
              <a:spcBef>
                <a:spcPts val="0"/>
              </a:spcBef>
              <a:buNone/>
            </a:pPr>
            <a:endParaRPr lang="pt-BR" sz="1400" b="1" dirty="0">
              <a:latin typeface="Raleway"/>
            </a:endParaRPr>
          </a:p>
          <a:p>
            <a:pPr marL="0" indent="0">
              <a:spcBef>
                <a:spcPts val="0"/>
              </a:spcBef>
              <a:buNone/>
            </a:pPr>
            <a:endParaRPr lang="pt-BR" sz="1400" b="1" dirty="0">
              <a:latin typeface="Raleway"/>
            </a:endParaRPr>
          </a:p>
          <a:p>
            <a:pPr marL="0" indent="0">
              <a:spcBef>
                <a:spcPts val="0"/>
              </a:spcBef>
              <a:buNone/>
            </a:pPr>
            <a:endParaRPr lang="pt-BR" sz="1400" b="1" dirty="0">
              <a:latin typeface="Raleway"/>
            </a:endParaRPr>
          </a:p>
          <a:p>
            <a:pPr marL="0" indent="0">
              <a:spcBef>
                <a:spcPts val="0"/>
              </a:spcBef>
              <a:buNone/>
            </a:pPr>
            <a:endParaRPr lang="pt-BR" sz="1400" b="1" dirty="0">
              <a:latin typeface="Raleway"/>
            </a:endParaRPr>
          </a:p>
          <a:p>
            <a:pPr marL="0" indent="0">
              <a:spcBef>
                <a:spcPts val="0"/>
              </a:spcBef>
              <a:buNone/>
            </a:pPr>
            <a:endParaRPr lang="pt-BR" sz="1400" b="1" dirty="0">
              <a:latin typeface="Raleway"/>
            </a:endParaRPr>
          </a:p>
          <a:p>
            <a:pPr marL="0" indent="0">
              <a:spcBef>
                <a:spcPts val="0"/>
              </a:spcBef>
              <a:buNone/>
            </a:pPr>
            <a:endParaRPr lang="pt-BR" sz="1400" b="1" dirty="0">
              <a:latin typeface="Raleway"/>
            </a:endParaRPr>
          </a:p>
          <a:p>
            <a:pPr marL="0" indent="0">
              <a:spcBef>
                <a:spcPts val="0"/>
              </a:spcBef>
              <a:buNone/>
            </a:pPr>
            <a:endParaRPr lang="pt-BR" sz="1400" b="1" dirty="0">
              <a:latin typeface="Raleway"/>
            </a:endParaRPr>
          </a:p>
          <a:p>
            <a:pPr marL="0" indent="0">
              <a:spcBef>
                <a:spcPts val="0"/>
              </a:spcBef>
              <a:buNone/>
            </a:pPr>
            <a:endParaRPr lang="pt-BR" sz="1400" b="1" dirty="0">
              <a:latin typeface="Raleway"/>
            </a:endParaRPr>
          </a:p>
          <a:p>
            <a:pPr marL="0" marR="0" indent="0">
              <a:spcBef>
                <a:spcPts val="0"/>
              </a:spcBef>
              <a:spcAft>
                <a:spcPts val="0"/>
              </a:spcAft>
              <a:buNone/>
            </a:pPr>
            <a:endParaRPr lang="pt-BR" sz="1400" b="1" dirty="0">
              <a:latin typeface="Raleway"/>
            </a:endParaRPr>
          </a:p>
          <a:p>
            <a:pPr marL="0" marR="0" indent="0">
              <a:spcBef>
                <a:spcPts val="0"/>
              </a:spcBef>
              <a:spcAft>
                <a:spcPts val="0"/>
              </a:spcAft>
              <a:buNone/>
            </a:pPr>
            <a:r>
              <a:rPr lang="pt-BR" sz="1400" b="1" dirty="0">
                <a:latin typeface="Raleway"/>
              </a:rPr>
              <a:t> </a:t>
            </a:r>
          </a:p>
          <a:p>
            <a:pPr marL="0" indent="0" fontAlgn="base">
              <a:buNone/>
            </a:pPr>
            <a:endParaRPr lang="pt-BR" sz="1400" b="1" dirty="0">
              <a:latin typeface="Raleway"/>
            </a:endParaRPr>
          </a:p>
          <a:p>
            <a:pPr marL="0" indent="0" fontAlgn="base">
              <a:buNone/>
            </a:pPr>
            <a:endParaRPr lang="pt-BR" sz="1400" b="1" dirty="0">
              <a:latin typeface="Raleway"/>
            </a:endParaRPr>
          </a:p>
        </p:txBody>
      </p:sp>
    </p:spTree>
    <p:extLst>
      <p:ext uri="{BB962C8B-B14F-4D97-AF65-F5344CB8AC3E}">
        <p14:creationId xmlns:p14="http://schemas.microsoft.com/office/powerpoint/2010/main" val="3061032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99831-AA8A-41D6-A913-899FB9DD225A}"/>
              </a:ext>
            </a:extLst>
          </p:cNvPr>
          <p:cNvSpPr>
            <a:spLocks noGrp="1"/>
          </p:cNvSpPr>
          <p:nvPr>
            <p:ph type="title"/>
          </p:nvPr>
        </p:nvSpPr>
        <p:spPr/>
        <p:txBody>
          <a:bodyPr/>
          <a:lstStyle/>
          <a:p>
            <a:r>
              <a:rPr lang="pt-BR" dirty="0"/>
              <a:t>Docker</a:t>
            </a:r>
          </a:p>
        </p:txBody>
      </p:sp>
      <p:sp>
        <p:nvSpPr>
          <p:cNvPr id="3" name="Espaço Reservado para Conteúdo 2">
            <a:extLst>
              <a:ext uri="{FF2B5EF4-FFF2-40B4-BE49-F238E27FC236}">
                <a16:creationId xmlns:a16="http://schemas.microsoft.com/office/drawing/2014/main" id="{2823FEDE-501F-44E7-9ABE-0A8B887D954A}"/>
              </a:ext>
            </a:extLst>
          </p:cNvPr>
          <p:cNvSpPr>
            <a:spLocks noGrp="1"/>
          </p:cNvSpPr>
          <p:nvPr>
            <p:ph idx="1"/>
          </p:nvPr>
        </p:nvSpPr>
        <p:spPr>
          <a:xfrm>
            <a:off x="680321" y="2174032"/>
            <a:ext cx="11150895" cy="4488025"/>
          </a:xfrm>
        </p:spPr>
        <p:txBody>
          <a:bodyPr>
            <a:normAutofit fontScale="25000" lnSpcReduction="20000"/>
          </a:bodyPr>
          <a:lstStyle/>
          <a:p>
            <a:pPr marL="0" marR="0" indent="0">
              <a:spcBef>
                <a:spcPts val="0"/>
              </a:spcBef>
              <a:spcAft>
                <a:spcPts val="0"/>
              </a:spcAft>
              <a:buNone/>
            </a:pPr>
            <a:r>
              <a:rPr lang="pt-BR" sz="5600" b="1" dirty="0">
                <a:latin typeface="Raleway"/>
              </a:rPr>
              <a:t>Criar uma imagem</a:t>
            </a:r>
          </a:p>
          <a:p>
            <a:pPr marL="0" indent="0">
              <a:spcBef>
                <a:spcPts val="0"/>
              </a:spcBef>
              <a:buNone/>
            </a:pPr>
            <a:endParaRPr lang="pt-BR" sz="5600" b="1" dirty="0">
              <a:latin typeface="Raleway"/>
            </a:endParaRPr>
          </a:p>
          <a:p>
            <a:pPr marL="0" indent="0">
              <a:spcBef>
                <a:spcPts val="0"/>
              </a:spcBef>
              <a:buNone/>
            </a:pPr>
            <a:endParaRPr lang="pt-BR" sz="5600" b="1" dirty="0">
              <a:latin typeface="Raleway"/>
            </a:endParaRPr>
          </a:p>
          <a:p>
            <a:pPr marL="0" indent="0">
              <a:spcBef>
                <a:spcPts val="0"/>
              </a:spcBef>
              <a:buNone/>
            </a:pPr>
            <a:r>
              <a:rPr lang="pt-BR" sz="5600" b="1" dirty="0">
                <a:latin typeface="Raleway"/>
              </a:rPr>
              <a:t>Iniciar um container com o nome a imagem </a:t>
            </a:r>
            <a:r>
              <a:rPr lang="pt-BR" sz="5600" b="1" dirty="0" err="1">
                <a:latin typeface="Raleway"/>
              </a:rPr>
              <a:t>httpd</a:t>
            </a:r>
            <a:r>
              <a:rPr lang="pt-BR" sz="5600" b="1" dirty="0">
                <a:latin typeface="Raleway"/>
              </a:rPr>
              <a:t> que acesse pela máquina na porta 8080 e o container execute na porta 80 </a:t>
            </a:r>
          </a:p>
          <a:p>
            <a:pPr marL="0" marR="0" indent="0">
              <a:spcBef>
                <a:spcPts val="0"/>
              </a:spcBef>
              <a:spcAft>
                <a:spcPts val="0"/>
              </a:spcAft>
              <a:buNone/>
            </a:pPr>
            <a:r>
              <a:rPr lang="pt-BR" sz="5600" b="1" dirty="0">
                <a:latin typeface="Raleway"/>
              </a:rPr>
              <a:t>docker </a:t>
            </a:r>
            <a:r>
              <a:rPr lang="pt-BR" sz="5600" b="1" dirty="0" err="1">
                <a:latin typeface="Raleway"/>
              </a:rPr>
              <a:t>run</a:t>
            </a:r>
            <a:r>
              <a:rPr lang="pt-BR" sz="5600" b="1" dirty="0">
                <a:latin typeface="Raleway"/>
              </a:rPr>
              <a:t> -d --</a:t>
            </a:r>
            <a:r>
              <a:rPr lang="pt-BR" sz="5600" b="1" dirty="0" err="1">
                <a:latin typeface="Raleway"/>
              </a:rPr>
              <a:t>name</a:t>
            </a:r>
            <a:r>
              <a:rPr lang="pt-BR" sz="5600" b="1" dirty="0">
                <a:latin typeface="Raleway"/>
              </a:rPr>
              <a:t> </a:t>
            </a:r>
            <a:r>
              <a:rPr lang="pt-BR" sz="5600" b="1" dirty="0" err="1">
                <a:latin typeface="Raleway"/>
              </a:rPr>
              <a:t>httpd</a:t>
            </a:r>
            <a:r>
              <a:rPr lang="pt-BR" sz="5600" b="1" dirty="0">
                <a:latin typeface="Raleway"/>
              </a:rPr>
              <a:t> -p 8080:80 </a:t>
            </a:r>
            <a:r>
              <a:rPr lang="pt-BR" sz="5600" b="1" dirty="0" err="1">
                <a:latin typeface="Raleway"/>
              </a:rPr>
              <a:t>httpd</a:t>
            </a:r>
            <a:endParaRPr lang="pt-BR" sz="5600" b="1" dirty="0">
              <a:latin typeface="Raleway"/>
            </a:endParaRPr>
          </a:p>
          <a:p>
            <a:pPr marL="0" marR="0" indent="0">
              <a:spcBef>
                <a:spcPts val="0"/>
              </a:spcBef>
              <a:spcAft>
                <a:spcPts val="0"/>
              </a:spcAft>
              <a:buNone/>
            </a:pPr>
            <a:endParaRPr lang="pt-BR" sz="5600" b="1" dirty="0">
              <a:latin typeface="Raleway"/>
            </a:endParaRPr>
          </a:p>
          <a:p>
            <a:pPr marL="0" marR="0" indent="0">
              <a:spcBef>
                <a:spcPts val="0"/>
              </a:spcBef>
              <a:spcAft>
                <a:spcPts val="0"/>
              </a:spcAft>
              <a:buNone/>
            </a:pPr>
            <a:r>
              <a:rPr lang="pt-BR" sz="5600" b="1" dirty="0">
                <a:latin typeface="Raleway"/>
              </a:rPr>
              <a:t>Executar o comando no container para o ajuste na página principal do </a:t>
            </a:r>
            <a:r>
              <a:rPr lang="pt-BR" sz="5600" b="1" dirty="0" err="1">
                <a:latin typeface="Raleway"/>
              </a:rPr>
              <a:t>httpd</a:t>
            </a:r>
            <a:endParaRPr lang="pt-BR" sz="5600" b="1" dirty="0">
              <a:latin typeface="Raleway"/>
            </a:endParaRPr>
          </a:p>
          <a:p>
            <a:pPr marL="0" marR="0" indent="0">
              <a:spcBef>
                <a:spcPts val="0"/>
              </a:spcBef>
              <a:spcAft>
                <a:spcPts val="0"/>
              </a:spcAft>
              <a:buNone/>
            </a:pPr>
            <a:r>
              <a:rPr lang="pt-BR" sz="5600" b="1" dirty="0">
                <a:latin typeface="Raleway"/>
              </a:rPr>
              <a:t>docker </a:t>
            </a:r>
            <a:r>
              <a:rPr lang="pt-BR" sz="5600" b="1" dirty="0" err="1">
                <a:latin typeface="Raleway"/>
              </a:rPr>
              <a:t>exec</a:t>
            </a:r>
            <a:r>
              <a:rPr lang="pt-BR" sz="5600" b="1" dirty="0">
                <a:latin typeface="Raleway"/>
              </a:rPr>
              <a:t> -it </a:t>
            </a:r>
            <a:r>
              <a:rPr lang="pt-BR" sz="5600" b="1" dirty="0" err="1">
                <a:latin typeface="Raleway"/>
              </a:rPr>
              <a:t>httpd</a:t>
            </a:r>
            <a:r>
              <a:rPr lang="pt-BR" sz="5600" b="1" dirty="0">
                <a:latin typeface="Raleway"/>
              </a:rPr>
              <a:t> /bin/</a:t>
            </a:r>
            <a:r>
              <a:rPr lang="pt-BR" sz="5600" b="1" dirty="0" err="1">
                <a:latin typeface="Raleway"/>
              </a:rPr>
              <a:t>bash</a:t>
            </a:r>
            <a:endParaRPr lang="pt-BR" sz="5600" b="1" dirty="0">
              <a:latin typeface="Raleway"/>
            </a:endParaRPr>
          </a:p>
          <a:p>
            <a:pPr marL="0" marR="0" indent="0">
              <a:spcBef>
                <a:spcPts val="0"/>
              </a:spcBef>
              <a:spcAft>
                <a:spcPts val="0"/>
              </a:spcAft>
              <a:buNone/>
            </a:pPr>
            <a:r>
              <a:rPr lang="pt-BR" sz="5600" b="1" dirty="0" err="1">
                <a:latin typeface="Raleway"/>
              </a:rPr>
              <a:t>echo</a:t>
            </a:r>
            <a:r>
              <a:rPr lang="pt-BR" sz="5600" b="1" dirty="0">
                <a:latin typeface="Raleway"/>
              </a:rPr>
              <a:t> "</a:t>
            </a:r>
            <a:r>
              <a:rPr lang="pt-BR" sz="5600" b="1" dirty="0" err="1">
                <a:latin typeface="Raleway"/>
              </a:rPr>
              <a:t>Salveee</a:t>
            </a:r>
            <a:r>
              <a:rPr lang="pt-BR" sz="5600" b="1" dirty="0">
                <a:latin typeface="Raleway"/>
              </a:rPr>
              <a:t> Quebrada! &lt;</a:t>
            </a:r>
            <a:r>
              <a:rPr lang="pt-BR" sz="5600" b="1" dirty="0" err="1">
                <a:latin typeface="Raleway"/>
              </a:rPr>
              <a:t>br</a:t>
            </a:r>
            <a:r>
              <a:rPr lang="pt-BR" sz="5600" b="1" dirty="0">
                <a:latin typeface="Raleway"/>
              </a:rPr>
              <a:t>&gt; &lt;</a:t>
            </a:r>
            <a:r>
              <a:rPr lang="pt-BR" sz="5600" b="1" dirty="0" err="1">
                <a:latin typeface="Raleway"/>
              </a:rPr>
              <a:t>br</a:t>
            </a:r>
            <a:r>
              <a:rPr lang="pt-BR" sz="5600" b="1" dirty="0">
                <a:latin typeface="Raleway"/>
              </a:rPr>
              <a:t>&gt; &lt;a </a:t>
            </a:r>
            <a:r>
              <a:rPr lang="pt-BR" sz="5600" b="1" dirty="0" err="1">
                <a:latin typeface="Raleway"/>
              </a:rPr>
              <a:t>href</a:t>
            </a:r>
            <a:r>
              <a:rPr lang="pt-BR" sz="5600" b="1" dirty="0">
                <a:latin typeface="Raleway"/>
              </a:rPr>
              <a:t>="https://www.sanuxgroup.com/2021"&gt; </a:t>
            </a:r>
            <a:r>
              <a:rPr lang="pt-BR" sz="5600" b="1" dirty="0" err="1">
                <a:latin typeface="Raleway"/>
              </a:rPr>
              <a:t>Sanux</a:t>
            </a:r>
            <a:r>
              <a:rPr lang="pt-BR" sz="5600" b="1" dirty="0">
                <a:latin typeface="Raleway"/>
              </a:rPr>
              <a:t> </a:t>
            </a:r>
            <a:r>
              <a:rPr lang="pt-BR" sz="5600" b="1" dirty="0" err="1">
                <a:latin typeface="Raleway"/>
              </a:rPr>
              <a:t>Group</a:t>
            </a:r>
            <a:r>
              <a:rPr lang="pt-BR" sz="5600" b="1" dirty="0">
                <a:latin typeface="Raleway"/>
              </a:rPr>
              <a:t> &lt;/a&gt;" &gt; /</a:t>
            </a:r>
            <a:r>
              <a:rPr lang="pt-BR" sz="5600" b="1" dirty="0" err="1">
                <a:latin typeface="Raleway"/>
              </a:rPr>
              <a:t>usr</a:t>
            </a:r>
            <a:r>
              <a:rPr lang="pt-BR" sz="5600" b="1" dirty="0">
                <a:latin typeface="Raleway"/>
              </a:rPr>
              <a:t>/local/apache2/</a:t>
            </a:r>
            <a:r>
              <a:rPr lang="pt-BR" sz="5600" b="1" dirty="0" err="1">
                <a:latin typeface="Raleway"/>
              </a:rPr>
              <a:t>htdocs</a:t>
            </a:r>
            <a:r>
              <a:rPr lang="pt-BR" sz="5600" b="1" dirty="0">
                <a:latin typeface="Raleway"/>
              </a:rPr>
              <a:t>/index.html</a:t>
            </a:r>
          </a:p>
          <a:p>
            <a:pPr marL="0" marR="0" indent="0">
              <a:spcBef>
                <a:spcPts val="0"/>
              </a:spcBef>
              <a:spcAft>
                <a:spcPts val="0"/>
              </a:spcAft>
              <a:buNone/>
            </a:pPr>
            <a:endParaRPr lang="pt-BR" sz="5600" b="1" dirty="0">
              <a:latin typeface="Raleway"/>
            </a:endParaRPr>
          </a:p>
          <a:p>
            <a:pPr marL="0" marR="0" indent="0">
              <a:spcBef>
                <a:spcPts val="0"/>
              </a:spcBef>
              <a:spcAft>
                <a:spcPts val="0"/>
              </a:spcAft>
              <a:buNone/>
            </a:pPr>
            <a:r>
              <a:rPr lang="pt-BR" sz="5600" b="1" dirty="0">
                <a:latin typeface="Raleway"/>
              </a:rPr>
              <a:t>Parar o container </a:t>
            </a:r>
          </a:p>
          <a:p>
            <a:pPr marL="0" marR="0" indent="0">
              <a:spcBef>
                <a:spcPts val="0"/>
              </a:spcBef>
              <a:spcAft>
                <a:spcPts val="0"/>
              </a:spcAft>
              <a:buNone/>
            </a:pPr>
            <a:r>
              <a:rPr lang="pt-BR" sz="5600" b="1" dirty="0">
                <a:latin typeface="Raleway"/>
              </a:rPr>
              <a:t>docker stop </a:t>
            </a:r>
            <a:r>
              <a:rPr lang="pt-BR" sz="5600" b="1" dirty="0" err="1">
                <a:latin typeface="Raleway"/>
              </a:rPr>
              <a:t>httpd</a:t>
            </a:r>
            <a:endParaRPr lang="pt-BR" sz="5600" b="1" dirty="0">
              <a:latin typeface="Raleway"/>
            </a:endParaRPr>
          </a:p>
          <a:p>
            <a:pPr marL="0" marR="0" indent="0">
              <a:spcBef>
                <a:spcPts val="0"/>
              </a:spcBef>
              <a:spcAft>
                <a:spcPts val="0"/>
              </a:spcAft>
              <a:buNone/>
            </a:pPr>
            <a:endParaRPr lang="pt-BR" sz="5600" b="1" dirty="0">
              <a:latin typeface="Raleway"/>
            </a:endParaRPr>
          </a:p>
          <a:p>
            <a:pPr marL="0" marR="0" indent="0">
              <a:spcBef>
                <a:spcPts val="0"/>
              </a:spcBef>
              <a:spcAft>
                <a:spcPts val="0"/>
              </a:spcAft>
              <a:buNone/>
            </a:pPr>
            <a:r>
              <a:rPr lang="pt-BR" sz="5600" b="1" dirty="0" err="1">
                <a:latin typeface="Raleway"/>
              </a:rPr>
              <a:t>Commit</a:t>
            </a:r>
            <a:r>
              <a:rPr lang="pt-BR" sz="5600" b="1" dirty="0">
                <a:latin typeface="Raleway"/>
              </a:rPr>
              <a:t> parar criar a imagem</a:t>
            </a:r>
          </a:p>
          <a:p>
            <a:pPr marL="0" marR="0" indent="0">
              <a:spcBef>
                <a:spcPts val="0"/>
              </a:spcBef>
              <a:spcAft>
                <a:spcPts val="0"/>
              </a:spcAft>
              <a:buNone/>
            </a:pPr>
            <a:r>
              <a:rPr lang="pt-BR" sz="5600" b="1" dirty="0">
                <a:latin typeface="Raleway"/>
              </a:rPr>
              <a:t>docker </a:t>
            </a:r>
            <a:r>
              <a:rPr lang="pt-BR" sz="5600" b="1" dirty="0" err="1">
                <a:latin typeface="Raleway"/>
              </a:rPr>
              <a:t>commit</a:t>
            </a:r>
            <a:r>
              <a:rPr lang="pt-BR" sz="5600" b="1" dirty="0">
                <a:latin typeface="Raleway"/>
              </a:rPr>
              <a:t> -a '</a:t>
            </a:r>
            <a:r>
              <a:rPr lang="pt-BR" sz="5600" b="1" dirty="0" err="1">
                <a:latin typeface="Raleway"/>
              </a:rPr>
              <a:t>ExemploSanux</a:t>
            </a:r>
            <a:r>
              <a:rPr lang="pt-BR" sz="5600" b="1" dirty="0">
                <a:latin typeface="Raleway"/>
              </a:rPr>
              <a:t>' </a:t>
            </a:r>
            <a:r>
              <a:rPr lang="pt-BR" sz="5600" b="1" dirty="0" err="1">
                <a:latin typeface="Raleway"/>
              </a:rPr>
              <a:t>httpd</a:t>
            </a:r>
            <a:r>
              <a:rPr lang="pt-BR" sz="5600" b="1" dirty="0">
                <a:latin typeface="Raleway"/>
              </a:rPr>
              <a:t> </a:t>
            </a:r>
            <a:r>
              <a:rPr lang="pt-BR" sz="5600" b="1" dirty="0" err="1">
                <a:latin typeface="Raleway"/>
              </a:rPr>
              <a:t>httpd-sanux</a:t>
            </a:r>
            <a:endParaRPr lang="pt-BR" sz="5600" b="1" dirty="0">
              <a:latin typeface="Raleway"/>
            </a:endParaRPr>
          </a:p>
          <a:p>
            <a:pPr marL="0" marR="0" indent="0">
              <a:spcBef>
                <a:spcPts val="0"/>
              </a:spcBef>
              <a:spcAft>
                <a:spcPts val="0"/>
              </a:spcAft>
              <a:buNone/>
            </a:pPr>
            <a:endParaRPr lang="pt-BR" sz="5600" b="1" dirty="0">
              <a:latin typeface="Raleway"/>
            </a:endParaRPr>
          </a:p>
          <a:p>
            <a:pPr marL="0" marR="0" indent="0">
              <a:spcBef>
                <a:spcPts val="0"/>
              </a:spcBef>
              <a:spcAft>
                <a:spcPts val="0"/>
              </a:spcAft>
              <a:buNone/>
            </a:pPr>
            <a:r>
              <a:rPr lang="pt-BR" sz="5600" b="1" dirty="0" err="1">
                <a:latin typeface="Raleway"/>
              </a:rPr>
              <a:t>Tag</a:t>
            </a:r>
            <a:r>
              <a:rPr lang="pt-BR" sz="5600" b="1" dirty="0">
                <a:latin typeface="Raleway"/>
              </a:rPr>
              <a:t> na imagem para importar ao Docker Hub</a:t>
            </a:r>
          </a:p>
          <a:p>
            <a:pPr marL="0" marR="0" indent="0">
              <a:spcBef>
                <a:spcPts val="0"/>
              </a:spcBef>
              <a:spcAft>
                <a:spcPts val="0"/>
              </a:spcAft>
              <a:buNone/>
            </a:pPr>
            <a:r>
              <a:rPr lang="sv-SE" sz="5600" b="1" dirty="0">
                <a:latin typeface="Raleway"/>
              </a:rPr>
              <a:t>docker tag httpd-sanux jlasquinha/sanux-httpd</a:t>
            </a:r>
          </a:p>
          <a:p>
            <a:pPr marL="0" marR="0" indent="0">
              <a:spcBef>
                <a:spcPts val="0"/>
              </a:spcBef>
              <a:spcAft>
                <a:spcPts val="0"/>
              </a:spcAft>
              <a:buNone/>
            </a:pPr>
            <a:endParaRPr lang="pt-BR" sz="5600" b="1" dirty="0">
              <a:latin typeface="Raleway"/>
            </a:endParaRPr>
          </a:p>
          <a:p>
            <a:pPr marL="0" marR="0" indent="0">
              <a:spcBef>
                <a:spcPts val="0"/>
              </a:spcBef>
              <a:spcAft>
                <a:spcPts val="0"/>
              </a:spcAft>
              <a:buNone/>
            </a:pPr>
            <a:r>
              <a:rPr lang="pt-BR" sz="5600" b="1" dirty="0">
                <a:latin typeface="Raleway"/>
              </a:rPr>
              <a:t>Enviar a imagem para o Docker Hub</a:t>
            </a:r>
          </a:p>
          <a:p>
            <a:pPr marL="0" marR="0" indent="0">
              <a:spcBef>
                <a:spcPts val="0"/>
              </a:spcBef>
              <a:spcAft>
                <a:spcPts val="0"/>
              </a:spcAft>
              <a:buNone/>
            </a:pPr>
            <a:r>
              <a:rPr lang="pt-BR" sz="5600" b="1" dirty="0">
                <a:latin typeface="Raleway"/>
              </a:rPr>
              <a:t>docker </a:t>
            </a:r>
            <a:r>
              <a:rPr lang="pt-BR" sz="5600" b="1" dirty="0" err="1">
                <a:latin typeface="Raleway"/>
              </a:rPr>
              <a:t>push</a:t>
            </a:r>
            <a:r>
              <a:rPr lang="pt-BR" sz="5600" b="1" dirty="0">
                <a:latin typeface="Raleway"/>
              </a:rPr>
              <a:t> jlasquinha/</a:t>
            </a:r>
            <a:r>
              <a:rPr lang="pt-BR" sz="5600" b="1" dirty="0" err="1">
                <a:latin typeface="Raleway"/>
              </a:rPr>
              <a:t>sanux-httpd</a:t>
            </a:r>
            <a:endParaRPr lang="pt-BR" sz="5600" b="1" dirty="0">
              <a:latin typeface="Raleway"/>
            </a:endParaRPr>
          </a:p>
          <a:p>
            <a:pPr marL="0" marR="0" indent="0">
              <a:spcBef>
                <a:spcPts val="0"/>
              </a:spcBef>
              <a:spcAft>
                <a:spcPts val="0"/>
              </a:spcAft>
              <a:buNone/>
            </a:pPr>
            <a:endParaRPr lang="pt-BR" sz="5600" b="1" dirty="0">
              <a:latin typeface="Raleway"/>
            </a:endParaRPr>
          </a:p>
          <a:p>
            <a:pPr marL="0" marR="0" indent="0">
              <a:spcBef>
                <a:spcPts val="0"/>
              </a:spcBef>
              <a:spcAft>
                <a:spcPts val="0"/>
              </a:spcAft>
              <a:buNone/>
            </a:pPr>
            <a:r>
              <a:rPr lang="pt-BR" sz="5600" b="1" dirty="0">
                <a:latin typeface="Raleway"/>
              </a:rPr>
              <a:t>Verificar se a imagem está disponível </a:t>
            </a:r>
          </a:p>
          <a:p>
            <a:pPr marL="0" marR="0" indent="0">
              <a:spcBef>
                <a:spcPts val="0"/>
              </a:spcBef>
              <a:spcAft>
                <a:spcPts val="0"/>
              </a:spcAft>
              <a:buNone/>
            </a:pPr>
            <a:r>
              <a:rPr lang="pt-BR" sz="5600" b="1" dirty="0">
                <a:latin typeface="Raleway"/>
              </a:rPr>
              <a:t>docker </a:t>
            </a:r>
            <a:r>
              <a:rPr lang="pt-BR" sz="5600" b="1" dirty="0" err="1">
                <a:latin typeface="Raleway"/>
              </a:rPr>
              <a:t>pull</a:t>
            </a:r>
            <a:r>
              <a:rPr lang="pt-BR" sz="5600" b="1" dirty="0">
                <a:latin typeface="Raleway"/>
              </a:rPr>
              <a:t> -q jlasquinha/</a:t>
            </a:r>
            <a:r>
              <a:rPr lang="pt-BR" sz="5600" b="1" dirty="0" err="1">
                <a:latin typeface="Raleway"/>
              </a:rPr>
              <a:t>sanux-httpd</a:t>
            </a:r>
            <a:endParaRPr lang="pt-BR" sz="5600" b="1" dirty="0">
              <a:latin typeface="Raleway"/>
            </a:endParaRPr>
          </a:p>
          <a:p>
            <a:pPr marL="0" marR="0" indent="0">
              <a:spcBef>
                <a:spcPts val="0"/>
              </a:spcBef>
              <a:spcAft>
                <a:spcPts val="0"/>
              </a:spcAft>
              <a:buNone/>
            </a:pPr>
            <a:endParaRPr lang="pt-BR" sz="5600" b="1" dirty="0">
              <a:latin typeface="Raleway"/>
            </a:endParaRPr>
          </a:p>
          <a:p>
            <a:pPr marL="0" marR="0" indent="0">
              <a:spcBef>
                <a:spcPts val="0"/>
              </a:spcBef>
              <a:spcAft>
                <a:spcPts val="0"/>
              </a:spcAft>
              <a:buNone/>
            </a:pPr>
            <a:r>
              <a:rPr lang="pt-BR" sz="5600" b="1" dirty="0">
                <a:latin typeface="Raleway"/>
              </a:rPr>
              <a:t>Executar a imagem com o nome de </a:t>
            </a:r>
            <a:r>
              <a:rPr lang="pt-BR" sz="5600" b="1" dirty="0" err="1">
                <a:latin typeface="Raleway"/>
              </a:rPr>
              <a:t>httpd-sanux</a:t>
            </a:r>
            <a:r>
              <a:rPr lang="pt-BR" sz="5600" b="1" dirty="0">
                <a:latin typeface="Raleway"/>
              </a:rPr>
              <a:t> que acesse pela máquina na porta 8082 e o container execute na porta 80</a:t>
            </a:r>
            <a:r>
              <a:rPr lang="pt-BR" sz="5200" b="1" dirty="0">
                <a:latin typeface="Raleway"/>
              </a:rPr>
              <a:t>docker docker </a:t>
            </a:r>
            <a:r>
              <a:rPr lang="pt-BR" sz="5200" b="1" dirty="0" err="1">
                <a:latin typeface="Raleway"/>
              </a:rPr>
              <a:t>run</a:t>
            </a:r>
            <a:r>
              <a:rPr lang="pt-BR" sz="5200" b="1" dirty="0">
                <a:latin typeface="Raleway"/>
              </a:rPr>
              <a:t> -d --</a:t>
            </a:r>
            <a:r>
              <a:rPr lang="pt-BR" sz="5200" b="1" dirty="0" err="1">
                <a:latin typeface="Raleway"/>
              </a:rPr>
              <a:t>name</a:t>
            </a:r>
            <a:r>
              <a:rPr lang="pt-BR" sz="5200" b="1" dirty="0">
                <a:latin typeface="Raleway"/>
              </a:rPr>
              <a:t> </a:t>
            </a:r>
            <a:r>
              <a:rPr lang="pt-BR" sz="5200" b="1" dirty="0" err="1">
                <a:latin typeface="Raleway"/>
              </a:rPr>
              <a:t>httpd-sanux</a:t>
            </a:r>
            <a:r>
              <a:rPr lang="pt-BR" sz="5200" b="1" dirty="0">
                <a:latin typeface="Raleway"/>
              </a:rPr>
              <a:t>  -p 8082:80 jlasquinha/</a:t>
            </a:r>
            <a:r>
              <a:rPr lang="pt-BR" sz="5200" b="1" dirty="0" err="1">
                <a:latin typeface="Raleway"/>
              </a:rPr>
              <a:t>sanux-httpd</a:t>
            </a:r>
            <a:endParaRPr lang="pt-BR" sz="5200" b="1" dirty="0">
              <a:latin typeface="Raleway"/>
            </a:endParaRPr>
          </a:p>
          <a:p>
            <a:pPr marL="0" indent="0">
              <a:spcBef>
                <a:spcPts val="0"/>
              </a:spcBef>
              <a:buNone/>
            </a:pPr>
            <a:endParaRPr lang="pt-BR" sz="3200" b="1" dirty="0">
              <a:latin typeface="Raleway"/>
            </a:endParaRPr>
          </a:p>
          <a:p>
            <a:pPr marL="0" indent="0">
              <a:spcBef>
                <a:spcPts val="0"/>
              </a:spcBef>
              <a:buNone/>
            </a:pPr>
            <a:endParaRPr lang="pt-BR" sz="3200" b="1" dirty="0">
              <a:latin typeface="Raleway"/>
            </a:endParaRPr>
          </a:p>
          <a:p>
            <a:pPr marL="0" indent="0">
              <a:spcBef>
                <a:spcPts val="0"/>
              </a:spcBef>
              <a:buNone/>
            </a:pPr>
            <a:endParaRPr lang="pt-BR" sz="3200" b="1" dirty="0">
              <a:latin typeface="Raleway"/>
            </a:endParaRPr>
          </a:p>
          <a:p>
            <a:pPr marL="0" indent="0">
              <a:spcBef>
                <a:spcPts val="0"/>
              </a:spcBef>
              <a:buNone/>
            </a:pPr>
            <a:endParaRPr lang="pt-BR" sz="3200" b="1" dirty="0">
              <a:latin typeface="Raleway"/>
            </a:endParaRPr>
          </a:p>
          <a:p>
            <a:pPr marL="0" indent="0">
              <a:spcBef>
                <a:spcPts val="0"/>
              </a:spcBef>
              <a:buNone/>
            </a:pPr>
            <a:endParaRPr lang="pt-BR" sz="3200" b="1" dirty="0">
              <a:latin typeface="Raleway"/>
            </a:endParaRPr>
          </a:p>
          <a:p>
            <a:pPr marL="0" indent="0">
              <a:spcBef>
                <a:spcPts val="0"/>
              </a:spcBef>
              <a:buNone/>
            </a:pPr>
            <a:endParaRPr lang="pt-BR" sz="3200" b="1" dirty="0">
              <a:latin typeface="Raleway"/>
            </a:endParaRPr>
          </a:p>
          <a:p>
            <a:pPr marL="0" indent="0">
              <a:spcBef>
                <a:spcPts val="0"/>
              </a:spcBef>
              <a:buNone/>
            </a:pPr>
            <a:endParaRPr lang="pt-BR" sz="3200" b="1" dirty="0">
              <a:latin typeface="Raleway"/>
            </a:endParaRPr>
          </a:p>
          <a:p>
            <a:pPr marL="0" indent="0">
              <a:spcBef>
                <a:spcPts val="0"/>
              </a:spcBef>
              <a:buNone/>
            </a:pPr>
            <a:endParaRPr lang="pt-BR" sz="3200" b="1" dirty="0">
              <a:latin typeface="Raleway"/>
            </a:endParaRPr>
          </a:p>
          <a:p>
            <a:pPr marL="0" marR="0" indent="0">
              <a:spcBef>
                <a:spcPts val="0"/>
              </a:spcBef>
              <a:spcAft>
                <a:spcPts val="0"/>
              </a:spcAft>
              <a:buNone/>
            </a:pPr>
            <a:endParaRPr lang="pt-BR" sz="1400" b="1" dirty="0">
              <a:latin typeface="Raleway"/>
            </a:endParaRPr>
          </a:p>
          <a:p>
            <a:pPr marL="0" marR="0" indent="0">
              <a:spcBef>
                <a:spcPts val="0"/>
              </a:spcBef>
              <a:spcAft>
                <a:spcPts val="0"/>
              </a:spcAft>
              <a:buNone/>
            </a:pPr>
            <a:r>
              <a:rPr lang="pt-BR" sz="1400" b="1" dirty="0">
                <a:latin typeface="Raleway"/>
              </a:rPr>
              <a:t> </a:t>
            </a:r>
          </a:p>
          <a:p>
            <a:pPr marL="0" indent="0" fontAlgn="base">
              <a:buNone/>
            </a:pPr>
            <a:endParaRPr lang="pt-BR" sz="1400" b="1" dirty="0">
              <a:latin typeface="Raleway"/>
            </a:endParaRPr>
          </a:p>
          <a:p>
            <a:pPr marL="0" indent="0" fontAlgn="base">
              <a:buNone/>
            </a:pPr>
            <a:endParaRPr lang="pt-BR" sz="1400" b="1" dirty="0">
              <a:latin typeface="Raleway"/>
            </a:endParaRPr>
          </a:p>
        </p:txBody>
      </p:sp>
    </p:spTree>
    <p:extLst>
      <p:ext uri="{BB962C8B-B14F-4D97-AF65-F5344CB8AC3E}">
        <p14:creationId xmlns:p14="http://schemas.microsoft.com/office/powerpoint/2010/main" val="139086418"/>
      </p:ext>
    </p:extLst>
  </p:cSld>
  <p:clrMapOvr>
    <a:masterClrMapping/>
  </p:clrMapOvr>
</p:sld>
</file>

<file path=ppt/theme/theme1.xml><?xml version="1.0" encoding="utf-8"?>
<a:theme xmlns:a="http://schemas.openxmlformats.org/drawingml/2006/main" name="Berlim">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TM04033917[[fn=Berlim]]</Template>
  <TotalTime>635</TotalTime>
  <Words>3747</Words>
  <Application>Microsoft Office PowerPoint</Application>
  <PresentationFormat>Widescreen</PresentationFormat>
  <Paragraphs>555</Paragraphs>
  <Slides>42</Slides>
  <Notes>41</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42</vt:i4>
      </vt:variant>
    </vt:vector>
  </HeadingPairs>
  <TitlesOfParts>
    <vt:vector size="47" baseType="lpstr">
      <vt:lpstr>Arial</vt:lpstr>
      <vt:lpstr>Calibri</vt:lpstr>
      <vt:lpstr>Raleway</vt:lpstr>
      <vt:lpstr>Trebuchet MS</vt:lpstr>
      <vt:lpstr>Berlim</vt:lpstr>
      <vt:lpstr>Introdução Container</vt:lpstr>
      <vt:lpstr>Introdução</vt:lpstr>
      <vt:lpstr>Docker</vt:lpstr>
      <vt:lpstr>Docker</vt:lpstr>
      <vt:lpstr>Docker</vt:lpstr>
      <vt:lpstr>Docker</vt:lpstr>
      <vt:lpstr>Docker</vt:lpstr>
      <vt:lpstr>Docker</vt:lpstr>
      <vt:lpstr>Docker</vt:lpstr>
      <vt:lpstr>Docker</vt:lpstr>
      <vt:lpstr>Docker</vt:lpstr>
      <vt:lpstr>Kubernetes</vt:lpstr>
      <vt:lpstr>Kubernetes</vt:lpstr>
      <vt:lpstr>Kubernetes</vt:lpstr>
      <vt:lpstr>Kubernetes</vt:lpstr>
      <vt:lpstr>Kubernetes</vt:lpstr>
      <vt:lpstr>Kubernetes</vt:lpstr>
      <vt:lpstr>Kubernetes</vt:lpstr>
      <vt:lpstr>Kubernetes</vt:lpstr>
      <vt:lpstr>Kubernetes</vt:lpstr>
      <vt:lpstr>Kubernetes</vt:lpstr>
      <vt:lpstr>Kubernetes</vt:lpstr>
      <vt:lpstr>Kubernetes</vt:lpstr>
      <vt:lpstr>Kubernetes</vt:lpstr>
      <vt:lpstr>Kubernetes</vt:lpstr>
      <vt:lpstr>Kubernetes</vt:lpstr>
      <vt:lpstr>Kubernetes</vt:lpstr>
      <vt:lpstr>Kubernetes</vt:lpstr>
      <vt:lpstr>OpenShift</vt:lpstr>
      <vt:lpstr>OpenShift</vt:lpstr>
      <vt:lpstr>OpenShift</vt:lpstr>
      <vt:lpstr>OpenShift</vt:lpstr>
      <vt:lpstr>OpenShift</vt:lpstr>
      <vt:lpstr>OpenShift</vt:lpstr>
      <vt:lpstr>OpenShift</vt:lpstr>
      <vt:lpstr>OpenShift</vt:lpstr>
      <vt:lpstr>OpenShift</vt:lpstr>
      <vt:lpstr>OpenShift</vt:lpstr>
      <vt:lpstr>OpenShift</vt:lpstr>
      <vt:lpstr>OpenShift</vt:lpstr>
      <vt:lpstr>OpenShift</vt:lpstr>
      <vt:lpstr>OpenShift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Introdução Container</dc:title>
  <dc:creator>Jorge Silveira</dc:creator>
  <cp:lastModifiedBy>Jorge Silveira</cp:lastModifiedBy>
  <cp:revision>43</cp:revision>
  <dcterms:created xsi:type="dcterms:W3CDTF">2021-07-24T19:12:41Z</dcterms:created>
  <dcterms:modified xsi:type="dcterms:W3CDTF">2021-08-14T18:47:31Z</dcterms:modified>
</cp:coreProperties>
</file>