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258" r:id="rId3"/>
    <p:sldId id="259" r:id="rId4"/>
    <p:sldId id="260" r:id="rId5"/>
    <p:sldId id="277" r:id="rId6"/>
    <p:sldId id="264" r:id="rId7"/>
    <p:sldId id="266" r:id="rId8"/>
    <p:sldId id="267" r:id="rId9"/>
    <p:sldId id="261" r:id="rId10"/>
    <p:sldId id="262" r:id="rId11"/>
    <p:sldId id="263" r:id="rId12"/>
    <p:sldId id="268" r:id="rId13"/>
    <p:sldId id="265" r:id="rId14"/>
    <p:sldId id="270" r:id="rId15"/>
    <p:sldId id="269" r:id="rId16"/>
    <p:sldId id="271" r:id="rId17"/>
    <p:sldId id="272" r:id="rId18"/>
    <p:sldId id="273" r:id="rId19"/>
    <p:sldId id="274" r:id="rId20"/>
    <p:sldId id="275" r:id="rId21"/>
    <p:sldId id="279" r:id="rId22"/>
    <p:sldId id="278" r:id="rId23"/>
    <p:sldId id="280" r:id="rId24"/>
    <p:sldId id="276" r:id="rId25"/>
    <p:sldId id="281" r:id="rId26"/>
    <p:sldId id="283" r:id="rId27"/>
    <p:sldId id="284" r:id="rId28"/>
    <p:sldId id="285" r:id="rId29"/>
    <p:sldId id="286" r:id="rId30"/>
    <p:sldId id="287" r:id="rId31"/>
    <p:sldId id="288" r:id="rId32"/>
    <p:sldId id="289" r:id="rId33"/>
    <p:sldId id="290" r:id="rId34"/>
    <p:sldId id="292" r:id="rId35"/>
    <p:sldId id="291" r:id="rId36"/>
    <p:sldId id="293" r:id="rId37"/>
    <p:sldId id="294" r:id="rId38"/>
    <p:sldId id="295" r:id="rId39"/>
    <p:sldId id="297" r:id="rId40"/>
    <p:sldId id="298" r:id="rId41"/>
    <p:sldId id="299" r:id="rId42"/>
    <p:sldId id="300" r:id="rId43"/>
    <p:sldId id="301" r:id="rId44"/>
    <p:sldId id="304" r:id="rId45"/>
    <p:sldId id="302" r:id="rId46"/>
    <p:sldId id="305" r:id="rId47"/>
    <p:sldId id="303" r:id="rId48"/>
    <p:sldId id="306" r:id="rId49"/>
    <p:sldId id="296" r:id="rId50"/>
    <p:sldId id="282" r:id="rId51"/>
    <p:sldId id="307" r:id="rId52"/>
    <p:sldId id="323" r:id="rId53"/>
    <p:sldId id="318" r:id="rId54"/>
    <p:sldId id="369" r:id="rId55"/>
    <p:sldId id="368" r:id="rId56"/>
    <p:sldId id="320" r:id="rId57"/>
    <p:sldId id="322" r:id="rId58"/>
    <p:sldId id="310" r:id="rId59"/>
    <p:sldId id="309" r:id="rId60"/>
    <p:sldId id="312" r:id="rId61"/>
    <p:sldId id="313" r:id="rId62"/>
    <p:sldId id="314" r:id="rId63"/>
    <p:sldId id="315" r:id="rId64"/>
    <p:sldId id="365" r:id="rId65"/>
    <p:sldId id="324" r:id="rId66"/>
    <p:sldId id="325" r:id="rId67"/>
    <p:sldId id="326" r:id="rId68"/>
    <p:sldId id="327" r:id="rId69"/>
    <p:sldId id="328" r:id="rId70"/>
    <p:sldId id="329" r:id="rId71"/>
    <p:sldId id="330" r:id="rId72"/>
    <p:sldId id="332" r:id="rId73"/>
    <p:sldId id="337" r:id="rId74"/>
    <p:sldId id="331" r:id="rId75"/>
    <p:sldId id="339" r:id="rId76"/>
    <p:sldId id="333" r:id="rId77"/>
    <p:sldId id="334" r:id="rId78"/>
    <p:sldId id="340" r:id="rId79"/>
    <p:sldId id="341" r:id="rId80"/>
    <p:sldId id="342" r:id="rId81"/>
    <p:sldId id="343" r:id="rId82"/>
    <p:sldId id="338" r:id="rId83"/>
    <p:sldId id="344" r:id="rId84"/>
    <p:sldId id="345" r:id="rId85"/>
    <p:sldId id="346" r:id="rId86"/>
    <p:sldId id="347" r:id="rId87"/>
    <p:sldId id="348" r:id="rId88"/>
    <p:sldId id="349" r:id="rId89"/>
    <p:sldId id="350" r:id="rId90"/>
    <p:sldId id="351" r:id="rId91"/>
    <p:sldId id="352" r:id="rId92"/>
    <p:sldId id="353" r:id="rId93"/>
    <p:sldId id="354" r:id="rId94"/>
    <p:sldId id="357" r:id="rId95"/>
    <p:sldId id="359" r:id="rId96"/>
    <p:sldId id="361" r:id="rId97"/>
    <p:sldId id="362" r:id="rId98"/>
    <p:sldId id="363" r:id="rId99"/>
    <p:sldId id="364" r:id="rId100"/>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110"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N"/>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8E546-30C0-49D8-A660-3ADA0BB69AE6}" type="datetimeFigureOut">
              <a:rPr lang="fr-TN" smtClean="0"/>
              <a:t>31/10/2021</a:t>
            </a:fld>
            <a:endParaRPr lang="fr-TN"/>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TN"/>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N"/>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7860A-4C15-4517-B19A-50424FA79084}" type="slidenum">
              <a:rPr lang="fr-TN" smtClean="0"/>
              <a:t>‹N°›</a:t>
            </a:fld>
            <a:endParaRPr lang="fr-TN"/>
          </a:p>
        </p:txBody>
      </p:sp>
    </p:spTree>
    <p:extLst>
      <p:ext uri="{BB962C8B-B14F-4D97-AF65-F5344CB8AC3E}">
        <p14:creationId xmlns:p14="http://schemas.microsoft.com/office/powerpoint/2010/main" val="276367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Requête    •Une expression mentale d’un utilisateur. - Ensemble de mots-clés - Expressions écrites en langage naturel.</a:t>
            </a:r>
            <a:endParaRPr lang="fr-TN" dirty="0"/>
          </a:p>
        </p:txBody>
      </p:sp>
      <p:sp>
        <p:nvSpPr>
          <p:cNvPr id="4" name="Espace réservé du numéro de diapositive 3"/>
          <p:cNvSpPr>
            <a:spLocks noGrp="1"/>
          </p:cNvSpPr>
          <p:nvPr>
            <p:ph type="sldNum" sz="quarter" idx="5"/>
          </p:nvPr>
        </p:nvSpPr>
        <p:spPr/>
        <p:txBody>
          <a:bodyPr/>
          <a:lstStyle/>
          <a:p>
            <a:fld id="{E127860A-4C15-4517-B19A-50424FA79084}" type="slidenum">
              <a:rPr lang="fr-TN" smtClean="0"/>
              <a:t>4</a:t>
            </a:fld>
            <a:endParaRPr lang="fr-TN"/>
          </a:p>
        </p:txBody>
      </p:sp>
    </p:spTree>
    <p:extLst>
      <p:ext uri="{BB962C8B-B14F-4D97-AF65-F5344CB8AC3E}">
        <p14:creationId xmlns:p14="http://schemas.microsoft.com/office/powerpoint/2010/main" val="564514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E127860A-4C15-4517-B19A-50424FA79084}" type="slidenum">
              <a:rPr lang="fr-TN" smtClean="0"/>
              <a:t>36</a:t>
            </a:fld>
            <a:endParaRPr lang="fr-TN"/>
          </a:p>
        </p:txBody>
      </p:sp>
    </p:spTree>
    <p:extLst>
      <p:ext uri="{BB962C8B-B14F-4D97-AF65-F5344CB8AC3E}">
        <p14:creationId xmlns:p14="http://schemas.microsoft.com/office/powerpoint/2010/main" val="198813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E127860A-4C15-4517-B19A-50424FA79084}" type="slidenum">
              <a:rPr lang="fr-TN" smtClean="0"/>
              <a:t>45</a:t>
            </a:fld>
            <a:endParaRPr lang="fr-TN"/>
          </a:p>
        </p:txBody>
      </p:sp>
    </p:spTree>
    <p:extLst>
      <p:ext uri="{BB962C8B-B14F-4D97-AF65-F5344CB8AC3E}">
        <p14:creationId xmlns:p14="http://schemas.microsoft.com/office/powerpoint/2010/main" val="361674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E127860A-4C15-4517-B19A-50424FA79084}" type="slidenum">
              <a:rPr lang="fr-TN" smtClean="0"/>
              <a:t>46</a:t>
            </a:fld>
            <a:endParaRPr lang="fr-TN"/>
          </a:p>
        </p:txBody>
      </p:sp>
    </p:spTree>
    <p:extLst>
      <p:ext uri="{BB962C8B-B14F-4D97-AF65-F5344CB8AC3E}">
        <p14:creationId xmlns:p14="http://schemas.microsoft.com/office/powerpoint/2010/main" val="270148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N" dirty="0"/>
          </a:p>
        </p:txBody>
      </p:sp>
      <p:sp>
        <p:nvSpPr>
          <p:cNvPr id="4" name="Espace réservé du numéro de diapositive 3"/>
          <p:cNvSpPr>
            <a:spLocks noGrp="1"/>
          </p:cNvSpPr>
          <p:nvPr>
            <p:ph type="sldNum" sz="quarter" idx="5"/>
          </p:nvPr>
        </p:nvSpPr>
        <p:spPr/>
        <p:txBody>
          <a:bodyPr/>
          <a:lstStyle/>
          <a:p>
            <a:fld id="{E127860A-4C15-4517-B19A-50424FA79084}" type="slidenum">
              <a:rPr lang="fr-TN" smtClean="0"/>
              <a:t>81</a:t>
            </a:fld>
            <a:endParaRPr lang="fr-TN"/>
          </a:p>
        </p:txBody>
      </p:sp>
    </p:spTree>
    <p:extLst>
      <p:ext uri="{BB962C8B-B14F-4D97-AF65-F5344CB8AC3E}">
        <p14:creationId xmlns:p14="http://schemas.microsoft.com/office/powerpoint/2010/main" val="70088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36349-97D1-4FED-BF1D-A80A26FD156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ED636741-BD53-4836-B57D-9E62B1377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CA2D148A-09D2-4BA4-BC03-FE66D58F5604}"/>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5" name="Espace réservé du pied de page 4">
            <a:extLst>
              <a:ext uri="{FF2B5EF4-FFF2-40B4-BE49-F238E27FC236}">
                <a16:creationId xmlns:a16="http://schemas.microsoft.com/office/drawing/2014/main" id="{6E9D8BC4-9140-4BC0-AC91-BFE0999A2931}"/>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4A5D001E-63DB-448D-87B6-C85917933507}"/>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343380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737529-E0CB-4B57-89D4-0F3860DCE891}"/>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94BC1ECA-32C0-4404-9824-CCA014F24AA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3E72A71D-5599-4376-B2FB-FD35616902FC}"/>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5" name="Espace réservé du pied de page 4">
            <a:extLst>
              <a:ext uri="{FF2B5EF4-FFF2-40B4-BE49-F238E27FC236}">
                <a16:creationId xmlns:a16="http://schemas.microsoft.com/office/drawing/2014/main" id="{ED857229-9CEF-4977-9401-C9CF98B7B7A6}"/>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2D3224BD-0B82-4A16-A43D-272FD2ECB277}"/>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17826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A675B1F-D411-41B8-9AAE-B98AD7E0853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F0023F3A-448B-4959-87FE-069C070E86D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C1FE8DAA-3108-4472-A651-4EA7C47B8E35}"/>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5" name="Espace réservé du pied de page 4">
            <a:extLst>
              <a:ext uri="{FF2B5EF4-FFF2-40B4-BE49-F238E27FC236}">
                <a16:creationId xmlns:a16="http://schemas.microsoft.com/office/drawing/2014/main" id="{CF677688-C8AC-4E9B-B8F7-48739D04CD70}"/>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86A73156-9C4B-4143-9D80-DA71991D30B5}"/>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167982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5DDF5F-24AF-42D6-88FC-B0EF8E501C6E}"/>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946E0EEE-7949-4F88-952C-16DB874922B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85970EEF-7EF1-4656-AF95-64D858B8E484}"/>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5" name="Espace réservé du pied de page 4">
            <a:extLst>
              <a:ext uri="{FF2B5EF4-FFF2-40B4-BE49-F238E27FC236}">
                <a16:creationId xmlns:a16="http://schemas.microsoft.com/office/drawing/2014/main" id="{3F46A061-59E5-4B0C-A69B-2A3A85470460}"/>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2701866-642C-455F-85A0-CBCB745770A4}"/>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374684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07AF6-8D90-4F7B-95BE-531FF6D6F82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E84A7354-936D-4CD5-A67A-CA197B641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E376199-6AE5-42EB-96B5-AF2122A0FE99}"/>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5" name="Espace réservé du pied de page 4">
            <a:extLst>
              <a:ext uri="{FF2B5EF4-FFF2-40B4-BE49-F238E27FC236}">
                <a16:creationId xmlns:a16="http://schemas.microsoft.com/office/drawing/2014/main" id="{4AFF5647-B485-4478-9DBF-305D35A935D2}"/>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41E71032-D90B-4C38-AFCA-CE9943C2B97C}"/>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16460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1772C-2DAA-4D05-9093-85887A661E8F}"/>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CED6EC99-7703-4690-9C2B-11A437DC83D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C84F5554-9A4C-429A-874D-9890CA3B5FB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6C890455-151B-4F78-9F08-5A640450DB1E}"/>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6" name="Espace réservé du pied de page 5">
            <a:extLst>
              <a:ext uri="{FF2B5EF4-FFF2-40B4-BE49-F238E27FC236}">
                <a16:creationId xmlns:a16="http://schemas.microsoft.com/office/drawing/2014/main" id="{FE787F69-BACF-4168-B801-0B89C2386ED7}"/>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41D364D-3026-49F9-B765-DAA6B04EF897}"/>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264104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17AD9-DFEA-4B69-A0B5-697D8C12F80A}"/>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423D188C-75FC-4DBC-9B30-B37A1A6C3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6A71262-0FD1-46D7-9217-AF99A72FC4F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EEDD6EEA-5764-4120-8983-96A512FB0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56C9564-E697-4186-95D0-6A2B5F12F8C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ABCCAA2F-D08A-4FE8-B427-92ADB41332AC}"/>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8" name="Espace réservé du pied de page 7">
            <a:extLst>
              <a:ext uri="{FF2B5EF4-FFF2-40B4-BE49-F238E27FC236}">
                <a16:creationId xmlns:a16="http://schemas.microsoft.com/office/drawing/2014/main" id="{C4C35BF1-87D5-462A-A6A5-E6CFC98E8B68}"/>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D6E0D103-11A7-458B-85D2-C038F0C649CE}"/>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165935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0C72E-104E-4217-AA62-B48B060F59B8}"/>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BF363330-5176-45D1-AE56-007769C70822}"/>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4" name="Espace réservé du pied de page 3">
            <a:extLst>
              <a:ext uri="{FF2B5EF4-FFF2-40B4-BE49-F238E27FC236}">
                <a16:creationId xmlns:a16="http://schemas.microsoft.com/office/drawing/2014/main" id="{D690153F-2E0D-499E-B63E-E31A8D17AA3B}"/>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99A94BC8-DAB0-4225-AECF-C4430F289BA1}"/>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280299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E4A0D0B-0A27-4596-8B01-2643E62D54D4}"/>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3" name="Espace réservé du pied de page 2">
            <a:extLst>
              <a:ext uri="{FF2B5EF4-FFF2-40B4-BE49-F238E27FC236}">
                <a16:creationId xmlns:a16="http://schemas.microsoft.com/office/drawing/2014/main" id="{00810BE3-7D9F-44BB-B344-893168DE7819}"/>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2AF5584D-9B6C-4F3E-97A0-4F63D9C7F5DA}"/>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70083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81002-BD03-4698-A7E2-4ACC871CFCF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8564B605-4A3C-4E65-8AF1-1046D7F73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DCB9961F-C4FC-4097-94A0-1C7D5F9F1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F939D1-44C2-4794-930E-3C9E2236EC2D}"/>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6" name="Espace réservé du pied de page 5">
            <a:extLst>
              <a:ext uri="{FF2B5EF4-FFF2-40B4-BE49-F238E27FC236}">
                <a16:creationId xmlns:a16="http://schemas.microsoft.com/office/drawing/2014/main" id="{8DE20CFC-D575-45C1-BAFC-FE19DD78854B}"/>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05B8462C-5275-429B-B07C-035F23AEDF3B}"/>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338425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CB9A4B-EA3A-4299-B24E-788790F3125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C7070B65-52BF-4B95-A381-79679E36B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6CD691E2-8240-4EC0-BD46-AF2E00182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5B1B20-4874-45AE-BADF-AFD8C51D2653}"/>
              </a:ext>
            </a:extLst>
          </p:cNvPr>
          <p:cNvSpPr>
            <a:spLocks noGrp="1"/>
          </p:cNvSpPr>
          <p:nvPr>
            <p:ph type="dt" sz="half" idx="10"/>
          </p:nvPr>
        </p:nvSpPr>
        <p:spPr/>
        <p:txBody>
          <a:bodyPr/>
          <a:lstStyle/>
          <a:p>
            <a:fld id="{29C50B38-5E07-4E8D-9EF8-64BB1B63EA52}" type="datetimeFigureOut">
              <a:rPr lang="fr-TN" smtClean="0"/>
              <a:t>31/10/2021</a:t>
            </a:fld>
            <a:endParaRPr lang="fr-TN"/>
          </a:p>
        </p:txBody>
      </p:sp>
      <p:sp>
        <p:nvSpPr>
          <p:cNvPr id="6" name="Espace réservé du pied de page 5">
            <a:extLst>
              <a:ext uri="{FF2B5EF4-FFF2-40B4-BE49-F238E27FC236}">
                <a16:creationId xmlns:a16="http://schemas.microsoft.com/office/drawing/2014/main" id="{95CFBFA8-CE28-4A47-9AD9-744D72AC0F3E}"/>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F9115093-52BF-488A-B52F-1A7A726A813F}"/>
              </a:ext>
            </a:extLst>
          </p:cNvPr>
          <p:cNvSpPr>
            <a:spLocks noGrp="1"/>
          </p:cNvSpPr>
          <p:nvPr>
            <p:ph type="sldNum" sz="quarter" idx="12"/>
          </p:nvPr>
        </p:nvSpPr>
        <p:spPr/>
        <p:txBody>
          <a:bodyPr/>
          <a:lstStyle/>
          <a:p>
            <a:fld id="{6EF4D9A8-4437-4186-A89D-1A742C391806}" type="slidenum">
              <a:rPr lang="fr-TN" smtClean="0"/>
              <a:t>‹N°›</a:t>
            </a:fld>
            <a:endParaRPr lang="fr-TN"/>
          </a:p>
        </p:txBody>
      </p:sp>
    </p:spTree>
    <p:extLst>
      <p:ext uri="{BB962C8B-B14F-4D97-AF65-F5344CB8AC3E}">
        <p14:creationId xmlns:p14="http://schemas.microsoft.com/office/powerpoint/2010/main" val="214926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02737C8-6C7E-4A74-B986-B0D8E86C8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3A9D79FD-83F3-4B1B-AB2C-35C9021D8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4AEA4FA7-7291-46F1-8AB5-21B1192E3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50B38-5E07-4E8D-9EF8-64BB1B63EA52}" type="datetimeFigureOut">
              <a:rPr lang="fr-TN" smtClean="0"/>
              <a:t>31/10/2021</a:t>
            </a:fld>
            <a:endParaRPr lang="fr-TN"/>
          </a:p>
        </p:txBody>
      </p:sp>
      <p:sp>
        <p:nvSpPr>
          <p:cNvPr id="5" name="Espace réservé du pied de page 4">
            <a:extLst>
              <a:ext uri="{FF2B5EF4-FFF2-40B4-BE49-F238E27FC236}">
                <a16:creationId xmlns:a16="http://schemas.microsoft.com/office/drawing/2014/main" id="{24B4C608-AE38-4412-947F-7C66CADA5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10860F5C-F2FD-4E56-B1B3-6F16451ED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4D9A8-4437-4186-A89D-1A742C391806}" type="slidenum">
              <a:rPr lang="fr-TN" smtClean="0"/>
              <a:t>‹N°›</a:t>
            </a:fld>
            <a:endParaRPr lang="fr-TN"/>
          </a:p>
        </p:txBody>
      </p:sp>
    </p:spTree>
    <p:extLst>
      <p:ext uri="{BB962C8B-B14F-4D97-AF65-F5344CB8AC3E}">
        <p14:creationId xmlns:p14="http://schemas.microsoft.com/office/powerpoint/2010/main" val="77744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5.png"/></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299129" y="2744924"/>
            <a:ext cx="11719754" cy="1368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algn="ctr">
              <a:lnSpc>
                <a:spcPct val="90000"/>
              </a:lnSpc>
              <a:buClr>
                <a:srgbClr val="262626"/>
              </a:buClr>
              <a:buSzPts val="3600"/>
            </a:pPr>
            <a:r>
              <a:rPr lang="fr-FR" sz="4800" b="1" dirty="0"/>
              <a:t>Techniques d’Indexation et Recherche Multimédia</a:t>
            </a:r>
            <a:endParaRPr sz="4800" b="1" dirty="0">
              <a:solidFill>
                <a:srgbClr val="262626"/>
              </a:solidFill>
              <a:latin typeface="Arial"/>
              <a:ea typeface="Arial"/>
              <a:cs typeface="Arial"/>
              <a:sym typeface="Arial"/>
            </a:endParaRPr>
          </a:p>
        </p:txBody>
      </p:sp>
      <p:sp>
        <p:nvSpPr>
          <p:cNvPr id="98" name="Google Shape;98;p14"/>
          <p:cNvSpPr txBox="1"/>
          <p:nvPr/>
        </p:nvSpPr>
        <p:spPr>
          <a:xfrm>
            <a:off x="8586717" y="6027003"/>
            <a:ext cx="7620000" cy="830997"/>
          </a:xfrm>
          <a:prstGeom prst="rect">
            <a:avLst/>
          </a:prstGeom>
          <a:noFill/>
          <a:ln>
            <a:noFill/>
          </a:ln>
        </p:spPr>
        <p:txBody>
          <a:bodyPr spcFirstLastPara="1" wrap="square" lIns="91425" tIns="45700" rIns="91425" bIns="45700" anchor="t" anchorCtr="0">
            <a:noAutofit/>
          </a:bodyPr>
          <a:lstStyle/>
          <a:p>
            <a:r>
              <a:rPr lang="fr-FR" sz="2400" dirty="0">
                <a:solidFill>
                  <a:srgbClr val="606060"/>
                </a:solidFill>
                <a:latin typeface="Arial"/>
                <a:ea typeface="Arial"/>
                <a:cs typeface="Arial"/>
                <a:sym typeface="Arial"/>
              </a:rPr>
              <a:t>Dr. Baazouzi Wiem </a:t>
            </a:r>
            <a:endParaRPr sz="2400" b="1" dirty="0">
              <a:solidFill>
                <a:srgbClr val="606060"/>
              </a:solidFill>
              <a:latin typeface="Arial"/>
              <a:ea typeface="Arial"/>
              <a:cs typeface="Arial"/>
              <a:sym typeface="Arial"/>
            </a:endParaRPr>
          </a:p>
        </p:txBody>
      </p:sp>
      <p:sp>
        <p:nvSpPr>
          <p:cNvPr id="99" name="Google Shape;99;p14"/>
          <p:cNvSpPr/>
          <p:nvPr/>
        </p:nvSpPr>
        <p:spPr>
          <a:xfrm>
            <a:off x="12022" y="3573025"/>
            <a:ext cx="11880849" cy="1200329"/>
          </a:xfrm>
          <a:prstGeom prst="rect">
            <a:avLst/>
          </a:prstGeom>
          <a:noFill/>
          <a:ln>
            <a:noFill/>
          </a:ln>
        </p:spPr>
        <p:txBody>
          <a:bodyPr spcFirstLastPara="1" wrap="square" lIns="91425" tIns="45700" rIns="91425" bIns="45700" anchor="t" anchorCtr="0">
            <a:noAutofit/>
          </a:bodyPr>
          <a:lstStyle/>
          <a:p>
            <a:pPr algn="ctr"/>
            <a:endParaRPr sz="2400" b="1" dirty="0">
              <a:solidFill>
                <a:srgbClr val="606060"/>
              </a:solidFill>
              <a:latin typeface="Arial"/>
              <a:ea typeface="Arial"/>
              <a:cs typeface="Arial"/>
              <a:sym typeface="Arial"/>
            </a:endParaRPr>
          </a:p>
        </p:txBody>
      </p:sp>
      <p:sp>
        <p:nvSpPr>
          <p:cNvPr id="100" name="Google Shape;100;p14" descr="Résultat de recherche d'images pour &quot;laboratoire cristal ensi tunisie&quot;"/>
          <p:cNvSpPr/>
          <p:nvPr/>
        </p:nvSpPr>
        <p:spPr>
          <a:xfrm>
            <a:off x="401741" y="7947"/>
            <a:ext cx="396028" cy="304801"/>
          </a:xfrm>
          <a:prstGeom prst="rect">
            <a:avLst/>
          </a:prstGeom>
          <a:noFill/>
          <a:ln>
            <a:noFill/>
          </a:ln>
        </p:spPr>
        <p:txBody>
          <a:bodyPr spcFirstLastPara="1" wrap="square" lIns="91425" tIns="45700" rIns="91425" bIns="45700" anchor="t" anchorCtr="0">
            <a:noAutofit/>
          </a:bodyPr>
          <a:lstStyle/>
          <a:p>
            <a:endParaRPr sz="2400">
              <a:solidFill>
                <a:schemeClr val="dk1"/>
              </a:solidFill>
              <a:latin typeface="Calibri"/>
              <a:ea typeface="Calibri"/>
              <a:cs typeface="Calibri"/>
              <a:sym typeface="Calibri"/>
            </a:endParaRPr>
          </a:p>
        </p:txBody>
      </p:sp>
      <p:sp>
        <p:nvSpPr>
          <p:cNvPr id="101" name="Google Shape;101;p14" descr="Résultat de recherche d'images pour &quot;laboratoire cristal ensi tunisie&quot;"/>
          <p:cNvSpPr/>
          <p:nvPr/>
        </p:nvSpPr>
        <p:spPr>
          <a:xfrm>
            <a:off x="599755" y="160347"/>
            <a:ext cx="396028" cy="304801"/>
          </a:xfrm>
          <a:prstGeom prst="rect">
            <a:avLst/>
          </a:prstGeom>
          <a:noFill/>
          <a:ln>
            <a:noFill/>
          </a:ln>
        </p:spPr>
        <p:txBody>
          <a:bodyPr spcFirstLastPara="1" wrap="square" lIns="91425" tIns="45700" rIns="91425" bIns="45700" anchor="t" anchorCtr="0">
            <a:noAutofit/>
          </a:bodyPr>
          <a:lstStyle/>
          <a:p>
            <a:endParaRPr sz="2400">
              <a:solidFill>
                <a:schemeClr val="dk1"/>
              </a:solidFill>
              <a:latin typeface="Calibri"/>
              <a:ea typeface="Calibri"/>
              <a:cs typeface="Calibri"/>
              <a:sym typeface="Calibri"/>
            </a:endParaRPr>
          </a:p>
        </p:txBody>
      </p:sp>
      <p:sp>
        <p:nvSpPr>
          <p:cNvPr id="103" name="Google Shape;103;p14"/>
          <p:cNvSpPr txBox="1">
            <a:spLocks noGrp="1"/>
          </p:cNvSpPr>
          <p:nvPr>
            <p:ph type="sldNum" idx="12"/>
          </p:nvPr>
        </p:nvSpPr>
        <p:spPr>
          <a:xfrm>
            <a:off x="8736915" y="6356354"/>
            <a:ext cx="2844059"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fr-FR"/>
              <a:pPr/>
              <a:t>1</a:t>
            </a:fld>
            <a:endParaRPr/>
          </a:p>
        </p:txBody>
      </p:sp>
      <p:pic>
        <p:nvPicPr>
          <p:cNvPr id="3" name="Image 2">
            <a:extLst>
              <a:ext uri="{FF2B5EF4-FFF2-40B4-BE49-F238E27FC236}">
                <a16:creationId xmlns:a16="http://schemas.microsoft.com/office/drawing/2014/main" id="{AC39A16C-C033-4CB7-A3A9-7F588F58AE03}"/>
              </a:ext>
            </a:extLst>
          </p:cNvPr>
          <p:cNvPicPr>
            <a:picLocks noChangeAspect="1"/>
          </p:cNvPicPr>
          <p:nvPr/>
        </p:nvPicPr>
        <p:blipFill>
          <a:blip r:embed="rId3"/>
          <a:stretch>
            <a:fillRect/>
          </a:stretch>
        </p:blipFill>
        <p:spPr>
          <a:xfrm>
            <a:off x="4228421" y="220534"/>
            <a:ext cx="3448050" cy="1200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pic>
        <p:nvPicPr>
          <p:cNvPr id="5" name="Image 4">
            <a:extLst>
              <a:ext uri="{FF2B5EF4-FFF2-40B4-BE49-F238E27FC236}">
                <a16:creationId xmlns:a16="http://schemas.microsoft.com/office/drawing/2014/main" id="{004C2342-A2D4-46DB-BD10-74A87B472FA0}"/>
              </a:ext>
            </a:extLst>
          </p:cNvPr>
          <p:cNvPicPr>
            <a:picLocks noChangeAspect="1"/>
          </p:cNvPicPr>
          <p:nvPr/>
        </p:nvPicPr>
        <p:blipFill>
          <a:blip r:embed="rId2"/>
          <a:stretch>
            <a:fillRect/>
          </a:stretch>
        </p:blipFill>
        <p:spPr>
          <a:xfrm>
            <a:off x="198647" y="1343025"/>
            <a:ext cx="11483601" cy="5105072"/>
          </a:xfrm>
          <a:prstGeom prst="rect">
            <a:avLst/>
          </a:prstGeom>
        </p:spPr>
      </p:pic>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57101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pic>
        <p:nvPicPr>
          <p:cNvPr id="5" name="Image 4">
            <a:extLst>
              <a:ext uri="{FF2B5EF4-FFF2-40B4-BE49-F238E27FC236}">
                <a16:creationId xmlns:a16="http://schemas.microsoft.com/office/drawing/2014/main" id="{2404C932-FA80-46A5-8CED-DAC343968660}"/>
              </a:ext>
            </a:extLst>
          </p:cNvPr>
          <p:cNvPicPr>
            <a:picLocks noChangeAspect="1"/>
          </p:cNvPicPr>
          <p:nvPr/>
        </p:nvPicPr>
        <p:blipFill>
          <a:blip r:embed="rId2"/>
          <a:stretch>
            <a:fillRect/>
          </a:stretch>
        </p:blipFill>
        <p:spPr>
          <a:xfrm>
            <a:off x="198647" y="1290637"/>
            <a:ext cx="11830443" cy="5188991"/>
          </a:xfrm>
          <a:prstGeom prst="rect">
            <a:avLst/>
          </a:prstGeom>
        </p:spPr>
      </p:pic>
    </p:spTree>
    <p:extLst>
      <p:ext uri="{BB962C8B-B14F-4D97-AF65-F5344CB8AC3E}">
        <p14:creationId xmlns:p14="http://schemas.microsoft.com/office/powerpoint/2010/main" val="196220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551793" y="1668135"/>
            <a:ext cx="11098923" cy="4602927"/>
          </a:xfrm>
          <a:prstGeom prst="rect">
            <a:avLst/>
          </a:prstGeom>
          <a:noFill/>
          <a:ln>
            <a:solidFill>
              <a:schemeClr val="accent1"/>
            </a:solidFill>
          </a:ln>
        </p:spPr>
        <p:txBody>
          <a:bodyPr wrap="square">
            <a:spAutoFit/>
          </a:bodyPr>
          <a:lstStyle/>
          <a:p>
            <a:pPr>
              <a:lnSpc>
                <a:spcPct val="150000"/>
              </a:lnSpc>
              <a:spcAft>
                <a:spcPts val="1000"/>
              </a:spcAft>
            </a:pPr>
            <a:r>
              <a:rPr lang="fr-FR" sz="3200" b="1" dirty="0">
                <a:effectLst/>
                <a:latin typeface="Calibri" panose="020F0502020204030204" pitchFamily="34" charset="0"/>
                <a:ea typeface="Calibri" panose="020F0502020204030204" pitchFamily="34" charset="0"/>
              </a:rPr>
              <a:t>Exercice 1</a:t>
            </a:r>
            <a:r>
              <a:rPr lang="fr-FR" sz="3200" dirty="0">
                <a:effectLst/>
                <a:latin typeface="Calibri" panose="020F0502020204030204" pitchFamily="34" charset="0"/>
                <a:ea typeface="Calibri" panose="020F0502020204030204" pitchFamily="34" charset="0"/>
              </a:rPr>
              <a:t> :</a:t>
            </a:r>
            <a:r>
              <a:rPr lang="fr-FR" sz="2400" dirty="0">
                <a:effectLst/>
                <a:latin typeface="Calibri" panose="020F0502020204030204" pitchFamily="34" charset="0"/>
                <a:ea typeface="Calibri" panose="020F0502020204030204" pitchFamily="34" charset="0"/>
              </a:rPr>
              <a:t> </a:t>
            </a:r>
            <a:r>
              <a:rPr lang="fr-FR" sz="3200" dirty="0">
                <a:effectLst/>
                <a:latin typeface="Calibri" panose="020F0502020204030204" pitchFamily="34" charset="0"/>
                <a:ea typeface="Calibri" panose="020F0502020204030204" pitchFamily="34" charset="0"/>
              </a:rPr>
              <a:t>Questions de cours</a:t>
            </a:r>
          </a:p>
          <a:p>
            <a:pPr>
              <a:lnSpc>
                <a:spcPct val="150000"/>
              </a:lnSpc>
              <a:spcAft>
                <a:spcPts val="1000"/>
              </a:spcAft>
            </a:pPr>
            <a:endParaRPr lang="fr-TN" sz="2400" dirty="0">
              <a:solidFill>
                <a:schemeClr val="bg1">
                  <a:lumMod val="75000"/>
                </a:schemeClr>
              </a:solidFill>
              <a:effectLst/>
              <a:latin typeface="Calibri" panose="020F0502020204030204" pitchFamily="34" charset="0"/>
              <a:ea typeface="Calibri" panose="020F0502020204030204" pitchFamily="34" charset="0"/>
            </a:endParaRPr>
          </a:p>
          <a:p>
            <a:pPr marL="514350" indent="-514350" algn="just">
              <a:lnSpc>
                <a:spcPct val="115000"/>
              </a:lnSpc>
              <a:spcAft>
                <a:spcPts val="1000"/>
              </a:spcAft>
              <a:buAutoNum type="arabicParenR"/>
            </a:pPr>
            <a:r>
              <a:rPr lang="fr-FR" sz="2800" dirty="0">
                <a:solidFill>
                  <a:schemeClr val="bg1">
                    <a:lumMod val="75000"/>
                  </a:schemeClr>
                </a:solidFill>
                <a:effectLst/>
                <a:latin typeface="Calibri" panose="020F0502020204030204" pitchFamily="34" charset="0"/>
                <a:ea typeface="Calibri" panose="020F0502020204030204" pitchFamily="34" charset="0"/>
              </a:rPr>
              <a:t>Est ce qu'il y a une différence entre un système de gestion de base </a:t>
            </a:r>
          </a:p>
          <a:p>
            <a:pPr algn="just">
              <a:lnSpc>
                <a:spcPct val="115000"/>
              </a:lnSpc>
              <a:spcAft>
                <a:spcPts val="1000"/>
              </a:spcAft>
            </a:pPr>
            <a:r>
              <a:rPr lang="fr-FR" sz="2800" dirty="0">
                <a:solidFill>
                  <a:schemeClr val="bg1">
                    <a:lumMod val="75000"/>
                  </a:schemeClr>
                </a:solidFill>
                <a:latin typeface="Calibri" panose="020F0502020204030204" pitchFamily="34" charset="0"/>
                <a:ea typeface="Calibri" panose="020F0502020204030204" pitchFamily="34" charset="0"/>
              </a:rPr>
              <a:t> </a:t>
            </a:r>
            <a:r>
              <a:rPr lang="fr-FR" sz="2800" dirty="0">
                <a:solidFill>
                  <a:schemeClr val="bg1">
                    <a:lumMod val="75000"/>
                  </a:schemeClr>
                </a:solidFill>
                <a:effectLst/>
                <a:latin typeface="Calibri" panose="020F0502020204030204" pitchFamily="34" charset="0"/>
                <a:ea typeface="Calibri" panose="020F0502020204030204" pitchFamily="34" charset="0"/>
              </a:rPr>
              <a:t>de données et un système de recherche d’information ? Justifiez.</a:t>
            </a:r>
            <a:endParaRPr lang="fr-TN" sz="2400" dirty="0">
              <a:solidFill>
                <a:schemeClr val="bg1">
                  <a:lumMod val="75000"/>
                </a:schemeClr>
              </a:solidFill>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effectLst/>
                <a:latin typeface="Calibri" panose="020F0502020204030204" pitchFamily="34" charset="0"/>
                <a:ea typeface="Calibri" panose="020F0502020204030204" pitchFamily="34" charset="0"/>
              </a:rPr>
              <a:t>2) Rappelez la définition de l’indexation ?</a:t>
            </a:r>
            <a:endParaRPr lang="fr-TN" sz="2400" dirty="0">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solidFill>
                  <a:schemeClr val="bg1">
                    <a:lumMod val="75000"/>
                  </a:schemeClr>
                </a:solidFill>
                <a:effectLst/>
                <a:latin typeface="Calibri" panose="020F0502020204030204" pitchFamily="34" charset="0"/>
                <a:ea typeface="Calibri" panose="020F0502020204030204" pitchFamily="34" charset="0"/>
              </a:rPr>
              <a:t>3) Quelles sont les étapes fondamentales de l’indexation ?</a:t>
            </a: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2704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551793" y="1668135"/>
            <a:ext cx="11098923" cy="4602927"/>
          </a:xfrm>
          <a:prstGeom prst="rect">
            <a:avLst/>
          </a:prstGeom>
          <a:noFill/>
          <a:ln>
            <a:solidFill>
              <a:schemeClr val="accent1"/>
            </a:solidFill>
          </a:ln>
        </p:spPr>
        <p:txBody>
          <a:bodyPr wrap="square">
            <a:spAutoFit/>
          </a:bodyPr>
          <a:lstStyle/>
          <a:p>
            <a:pPr>
              <a:lnSpc>
                <a:spcPct val="150000"/>
              </a:lnSpc>
              <a:spcAft>
                <a:spcPts val="1000"/>
              </a:spcAft>
            </a:pPr>
            <a:r>
              <a:rPr lang="fr-FR" sz="3200" b="1" dirty="0">
                <a:effectLst/>
                <a:latin typeface="Calibri" panose="020F0502020204030204" pitchFamily="34" charset="0"/>
                <a:ea typeface="Calibri" panose="020F0502020204030204" pitchFamily="34" charset="0"/>
              </a:rPr>
              <a:t>Exercice 1</a:t>
            </a:r>
            <a:r>
              <a:rPr lang="fr-FR" sz="3200" dirty="0">
                <a:effectLst/>
                <a:latin typeface="Calibri" panose="020F0502020204030204" pitchFamily="34" charset="0"/>
                <a:ea typeface="Calibri" panose="020F0502020204030204" pitchFamily="34" charset="0"/>
              </a:rPr>
              <a:t> :</a:t>
            </a:r>
            <a:r>
              <a:rPr lang="fr-FR" sz="2400" dirty="0">
                <a:effectLst/>
                <a:latin typeface="Calibri" panose="020F0502020204030204" pitchFamily="34" charset="0"/>
                <a:ea typeface="Calibri" panose="020F0502020204030204" pitchFamily="34" charset="0"/>
              </a:rPr>
              <a:t> </a:t>
            </a:r>
            <a:r>
              <a:rPr lang="fr-FR" sz="3200" dirty="0">
                <a:effectLst/>
                <a:latin typeface="Calibri" panose="020F0502020204030204" pitchFamily="34" charset="0"/>
                <a:ea typeface="Calibri" panose="020F0502020204030204" pitchFamily="34" charset="0"/>
              </a:rPr>
              <a:t>Questions de cours</a:t>
            </a:r>
          </a:p>
          <a:p>
            <a:pPr>
              <a:lnSpc>
                <a:spcPct val="150000"/>
              </a:lnSpc>
              <a:spcAft>
                <a:spcPts val="1000"/>
              </a:spcAft>
            </a:pPr>
            <a:endParaRPr lang="fr-TN" sz="2400" dirty="0">
              <a:effectLst/>
              <a:latin typeface="Calibri" panose="020F0502020204030204" pitchFamily="34" charset="0"/>
              <a:ea typeface="Calibri" panose="020F0502020204030204" pitchFamily="34" charset="0"/>
            </a:endParaRPr>
          </a:p>
          <a:p>
            <a:pPr marL="514350" indent="-514350" algn="just">
              <a:lnSpc>
                <a:spcPct val="115000"/>
              </a:lnSpc>
              <a:spcAft>
                <a:spcPts val="1000"/>
              </a:spcAft>
              <a:buAutoNum type="arabicParenR"/>
            </a:pPr>
            <a:r>
              <a:rPr lang="fr-FR" sz="2800" dirty="0">
                <a:solidFill>
                  <a:schemeClr val="bg1">
                    <a:lumMod val="65000"/>
                  </a:schemeClr>
                </a:solidFill>
                <a:effectLst/>
                <a:latin typeface="Calibri" panose="020F0502020204030204" pitchFamily="34" charset="0"/>
                <a:ea typeface="Calibri" panose="020F0502020204030204" pitchFamily="34" charset="0"/>
              </a:rPr>
              <a:t>Est ce qu'il y a une différence entre un système de gestion de base </a:t>
            </a:r>
          </a:p>
          <a:p>
            <a:pPr algn="just">
              <a:lnSpc>
                <a:spcPct val="115000"/>
              </a:lnSpc>
              <a:spcAft>
                <a:spcPts val="1000"/>
              </a:spcAft>
            </a:pPr>
            <a:r>
              <a:rPr lang="fr-FR" sz="2800" dirty="0">
                <a:solidFill>
                  <a:schemeClr val="bg1">
                    <a:lumMod val="65000"/>
                  </a:schemeClr>
                </a:solidFill>
                <a:latin typeface="Calibri" panose="020F0502020204030204" pitchFamily="34" charset="0"/>
                <a:ea typeface="Calibri" panose="020F0502020204030204" pitchFamily="34" charset="0"/>
              </a:rPr>
              <a:t> </a:t>
            </a:r>
            <a:r>
              <a:rPr lang="fr-FR" sz="2800" dirty="0">
                <a:solidFill>
                  <a:schemeClr val="bg1">
                    <a:lumMod val="65000"/>
                  </a:schemeClr>
                </a:solidFill>
                <a:effectLst/>
                <a:latin typeface="Calibri" panose="020F0502020204030204" pitchFamily="34" charset="0"/>
                <a:ea typeface="Calibri" panose="020F0502020204030204" pitchFamily="34" charset="0"/>
              </a:rPr>
              <a:t>de données et un système de recherche d’information ? Justifiez.</a:t>
            </a:r>
            <a:endParaRPr lang="fr-TN" sz="2400" dirty="0">
              <a:solidFill>
                <a:schemeClr val="bg1">
                  <a:lumMod val="65000"/>
                </a:schemeClr>
              </a:solidFill>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solidFill>
                  <a:schemeClr val="bg1">
                    <a:lumMod val="65000"/>
                  </a:schemeClr>
                </a:solidFill>
                <a:effectLst/>
                <a:latin typeface="Calibri" panose="020F0502020204030204" pitchFamily="34" charset="0"/>
                <a:ea typeface="Calibri" panose="020F0502020204030204" pitchFamily="34" charset="0"/>
              </a:rPr>
              <a:t>2) Rappelez la définition de l’indexation ?</a:t>
            </a:r>
            <a:endParaRPr lang="fr-TN" sz="2400" dirty="0">
              <a:solidFill>
                <a:schemeClr val="bg1">
                  <a:lumMod val="65000"/>
                </a:schemeClr>
              </a:solidFill>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effectLst/>
                <a:latin typeface="Calibri" panose="020F0502020204030204" pitchFamily="34" charset="0"/>
                <a:ea typeface="Calibri" panose="020F0502020204030204" pitchFamily="34" charset="0"/>
              </a:rPr>
              <a:t>3) Quelles sont les étapes fondamentales de l’indexation ?</a:t>
            </a: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3395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475593" y="1225048"/>
            <a:ext cx="11240814" cy="5009192"/>
          </a:xfrm>
          <a:prstGeom prst="rect">
            <a:avLst/>
          </a:prstGeom>
          <a:noFill/>
          <a:ln>
            <a:solidFill>
              <a:schemeClr val="accent1"/>
            </a:solidFill>
          </a:ln>
        </p:spPr>
        <p:txBody>
          <a:bodyPr wrap="square">
            <a:spAutoFit/>
          </a:bodyPr>
          <a:lstStyle/>
          <a:p>
            <a:pPr>
              <a:lnSpc>
                <a:spcPct val="115000"/>
              </a:lnSpc>
              <a:spcAft>
                <a:spcPts val="1000"/>
              </a:spcAft>
            </a:pPr>
            <a:r>
              <a:rPr lang="fr-FR" sz="1800" b="1" dirty="0">
                <a:effectLst/>
                <a:latin typeface="Calibri" panose="020F0502020204030204" pitchFamily="34" charset="0"/>
                <a:ea typeface="Calibri" panose="020F0502020204030204" pitchFamily="34" charset="0"/>
              </a:rPr>
              <a:t>Exercice 2 :</a:t>
            </a: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marL="25400">
              <a:lnSpc>
                <a:spcPct val="115000"/>
              </a:lnSpc>
              <a:spcAft>
                <a:spcPts val="1000"/>
              </a:spcAft>
            </a:pPr>
            <a:r>
              <a:rPr lang="fr-FR" sz="1800" dirty="0">
                <a:effectLst/>
                <a:latin typeface="Times New Roman" panose="02020603050405020304" pitchFamily="18" charset="0"/>
                <a:ea typeface="Times New Roman" panose="02020603050405020304" pitchFamily="18" charset="0"/>
              </a:rPr>
              <a:t>Soit le document </a:t>
            </a:r>
            <a:r>
              <a:rPr lang="fr-FR" sz="1800" i="1" dirty="0">
                <a:effectLst/>
                <a:latin typeface="Times New Roman" panose="02020603050405020304" pitchFamily="18" charset="0"/>
                <a:ea typeface="Times New Roman" panose="02020603050405020304" pitchFamily="18" charset="0"/>
              </a:rPr>
              <a:t>d</a:t>
            </a:r>
            <a:r>
              <a:rPr lang="fr-FR" sz="1800" dirty="0">
                <a:effectLst/>
                <a:latin typeface="Times New Roman" panose="02020603050405020304" pitchFamily="18" charset="0"/>
                <a:ea typeface="Times New Roman" panose="02020603050405020304" pitchFamily="18" charset="0"/>
              </a:rPr>
              <a:t> suivant :</a:t>
            </a:r>
            <a:endParaRPr lang="fr-TN" sz="18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1800" dirty="0">
                <a:effectLst/>
                <a:latin typeface="Times New Roman" panose="02020603050405020304" pitchFamily="18" charset="0"/>
                <a:ea typeface="Times New Roman" panose="02020603050405020304" pitchFamily="18" charset="0"/>
              </a:rPr>
              <a:t>« La pondération d’un terme d’indexation est l’association de valeurs numériques à ce terme de manière à représenter son pouvoir de discrimination pour chaque document de la collection. Cette caractérisation est liée au pouvoir informatif du terme pour le document donné. Pour approfondir la notion de pondération en Recherche d’Information, le lecteur pourra se référé à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1987] où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décrit et compare différentes approches de la pondération des termes. »</a:t>
            </a:r>
            <a:endParaRPr lang="fr-FR" sz="2800" dirty="0">
              <a:latin typeface="Calibri" panose="020F0502020204030204" pitchFamily="34" charset="0"/>
              <a:ea typeface="Calibri" panose="020F0502020204030204" pitchFamily="34" charset="0"/>
            </a:endParaRPr>
          </a:p>
          <a:p>
            <a:pPr marL="342900" indent="-342900" algn="just">
              <a:lnSpc>
                <a:spcPct val="115000"/>
              </a:lnSpc>
              <a:spcAft>
                <a:spcPts val="1000"/>
              </a:spcAft>
              <a:buAutoNum type="arabicParenR"/>
            </a:pPr>
            <a:r>
              <a:rPr lang="fr-FR" sz="1800" dirty="0">
                <a:effectLst/>
                <a:latin typeface="Calibri" panose="020F0502020204030204" pitchFamily="34" charset="0"/>
                <a:ea typeface="Calibri" panose="020F0502020204030204" pitchFamily="34" charset="0"/>
              </a:rPr>
              <a:t>Donner la liste des mots retenus du document après la phase d’extraction.</a:t>
            </a:r>
            <a:r>
              <a:rPr lang="fr-FR" sz="2800" dirty="0">
                <a:effectLst/>
                <a:latin typeface="Calibri" panose="020F0502020204030204" pitchFamily="34" charset="0"/>
                <a:ea typeface="Calibri" panose="020F0502020204030204" pitchFamily="34" charset="0"/>
              </a:rPr>
              <a:t> </a:t>
            </a:r>
          </a:p>
          <a:p>
            <a:pPr algn="just">
              <a:lnSpc>
                <a:spcPct val="115000"/>
              </a:lnSpc>
              <a:spcAft>
                <a:spcPts val="1000"/>
              </a:spcAft>
            </a:pPr>
            <a:r>
              <a:rPr lang="fr-FR" sz="1800" dirty="0">
                <a:effectLst/>
                <a:latin typeface="Times New Roman" panose="02020603050405020304" pitchFamily="18" charset="0"/>
                <a:ea typeface="Times New Roman" panose="02020603050405020304" pitchFamily="18" charset="0"/>
              </a:rPr>
              <a:t>Lors de l’étape d’extraction, nous considérons les séparateurs suivants : l’espace, la ponctuation, les parenthèses, le tiret et l’apostrophe.</a:t>
            </a:r>
            <a:endParaRPr lang="fr-TN" sz="18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6019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551793" y="1668135"/>
            <a:ext cx="11098923" cy="4597797"/>
          </a:xfrm>
          <a:prstGeom prst="rect">
            <a:avLst/>
          </a:prstGeom>
          <a:noFill/>
          <a:ln>
            <a:solidFill>
              <a:schemeClr val="accent1"/>
            </a:solidFill>
          </a:ln>
        </p:spPr>
        <p:txBody>
          <a:bodyPr wrap="square">
            <a:spAutoFit/>
          </a:bodyPr>
          <a:lstStyle/>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Extraction : Les termes d’indexation retenus sont :</a:t>
            </a:r>
          </a:p>
          <a:p>
            <a:pPr marL="25400" algn="just">
              <a:lnSpc>
                <a:spcPct val="115000"/>
              </a:lnSpc>
              <a:spcAft>
                <a:spcPts val="1000"/>
              </a:spcAft>
            </a:pPr>
            <a:endParaRPr lang="fr-TN" sz="24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la/pondération/d/un/terme/d/indexation/est/l/association/de/valeurs/numériques/à/ce/terme/de/manière/à/représenter/son/pouvoir/de/discrimination/pour/chaque/document/de/la/collection/cette/caractérisation/est/liée/au/pouvoir/informatif/du/terme/pour/le/document/</a:t>
            </a: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donné/Pour/approfondir/la/notion/de/pondération/en/Recherche/d/Information/le/lecteur/pourra/se/référé/à/</a:t>
            </a:r>
            <a:r>
              <a:rPr lang="fr-FR" sz="2400" dirty="0" err="1">
                <a:solidFill>
                  <a:srgbClr val="FF0000"/>
                </a:solidFill>
                <a:effectLst/>
                <a:latin typeface="Times New Roman" panose="02020603050405020304" pitchFamily="18" charset="0"/>
                <a:ea typeface="Times New Roman" panose="02020603050405020304" pitchFamily="18" charset="0"/>
              </a:rPr>
              <a:t>Salton</a:t>
            </a:r>
            <a:r>
              <a:rPr lang="fr-FR" sz="2400" dirty="0">
                <a:solidFill>
                  <a:srgbClr val="FF0000"/>
                </a:solidFill>
                <a:effectLst/>
                <a:latin typeface="Times New Roman" panose="02020603050405020304" pitchFamily="18" charset="0"/>
                <a:ea typeface="Times New Roman" panose="02020603050405020304" pitchFamily="18" charset="0"/>
              </a:rPr>
              <a:t>/1987/où/</a:t>
            </a:r>
            <a:r>
              <a:rPr lang="fr-FR" sz="2400" dirty="0" err="1">
                <a:solidFill>
                  <a:srgbClr val="FF0000"/>
                </a:solidFill>
                <a:effectLst/>
                <a:latin typeface="Times New Roman" panose="02020603050405020304" pitchFamily="18" charset="0"/>
                <a:ea typeface="Times New Roman" panose="02020603050405020304" pitchFamily="18" charset="0"/>
              </a:rPr>
              <a:t>Salton</a:t>
            </a:r>
            <a:r>
              <a:rPr lang="fr-FR" sz="2400" dirty="0">
                <a:solidFill>
                  <a:srgbClr val="FF0000"/>
                </a:solidFill>
                <a:effectLst/>
                <a:latin typeface="Times New Roman" panose="02020603050405020304" pitchFamily="18" charset="0"/>
                <a:ea typeface="Times New Roman" panose="02020603050405020304" pitchFamily="18" charset="0"/>
              </a:rPr>
              <a:t>/décrit/et/compare/différentes/approches/de/la/</a:t>
            </a: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pondération/des/termes</a:t>
            </a:r>
            <a:endParaRPr lang="fr-TN" sz="24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850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475593" y="1225048"/>
            <a:ext cx="11240814" cy="5137432"/>
          </a:xfrm>
          <a:prstGeom prst="rect">
            <a:avLst/>
          </a:prstGeom>
          <a:noFill/>
          <a:ln>
            <a:solidFill>
              <a:schemeClr val="accent1"/>
            </a:solidFill>
          </a:ln>
        </p:spPr>
        <p:txBody>
          <a:bodyPr wrap="square">
            <a:spAutoFit/>
          </a:bodyPr>
          <a:lstStyle/>
          <a:p>
            <a:pPr>
              <a:lnSpc>
                <a:spcPct val="115000"/>
              </a:lnSpc>
              <a:spcAft>
                <a:spcPts val="1000"/>
              </a:spcAft>
            </a:pPr>
            <a:r>
              <a:rPr lang="fr-FR" sz="1800" b="1" dirty="0">
                <a:effectLst/>
                <a:latin typeface="Calibri" panose="020F0502020204030204" pitchFamily="34" charset="0"/>
                <a:ea typeface="Calibri" panose="020F0502020204030204" pitchFamily="34" charset="0"/>
              </a:rPr>
              <a:t>Exercice 2 :</a:t>
            </a: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marL="25400">
              <a:lnSpc>
                <a:spcPct val="115000"/>
              </a:lnSpc>
              <a:spcAft>
                <a:spcPts val="1000"/>
              </a:spcAft>
            </a:pPr>
            <a:r>
              <a:rPr lang="fr-FR" sz="1800" dirty="0">
                <a:effectLst/>
                <a:latin typeface="Times New Roman" panose="02020603050405020304" pitchFamily="18" charset="0"/>
                <a:ea typeface="Times New Roman" panose="02020603050405020304" pitchFamily="18" charset="0"/>
              </a:rPr>
              <a:t>Soit le document </a:t>
            </a:r>
            <a:r>
              <a:rPr lang="fr-FR" sz="1800" i="1" dirty="0">
                <a:effectLst/>
                <a:latin typeface="Times New Roman" panose="02020603050405020304" pitchFamily="18" charset="0"/>
                <a:ea typeface="Times New Roman" panose="02020603050405020304" pitchFamily="18" charset="0"/>
              </a:rPr>
              <a:t>d</a:t>
            </a:r>
            <a:r>
              <a:rPr lang="fr-FR" sz="1800" dirty="0">
                <a:effectLst/>
                <a:latin typeface="Times New Roman" panose="02020603050405020304" pitchFamily="18" charset="0"/>
                <a:ea typeface="Times New Roman" panose="02020603050405020304" pitchFamily="18" charset="0"/>
              </a:rPr>
              <a:t> suivant :</a:t>
            </a:r>
            <a:endParaRPr lang="fr-TN" sz="18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1800" dirty="0">
                <a:effectLst/>
                <a:latin typeface="Times New Roman" panose="02020603050405020304" pitchFamily="18" charset="0"/>
                <a:ea typeface="Times New Roman" panose="02020603050405020304" pitchFamily="18" charset="0"/>
              </a:rPr>
              <a:t>« La pondération d’un terme d’indexation est l’association de valeurs numériques à ce terme de manière à représenter son pouvoir de discrimination pour chaque document de la collection. Cette caractérisation est liée au pouvoir informatif du terme pour le document donné. Pour approfondir la notion de pondération en Recherche d’Information, le lecteur pourra se référé à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1987] où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décrit et compare différentes approches de la pondération des termes. »</a:t>
            </a:r>
          </a:p>
          <a:p>
            <a:pPr marL="25400" algn="just">
              <a:lnSpc>
                <a:spcPct val="115000"/>
              </a:lnSpc>
              <a:spcAft>
                <a:spcPts val="1000"/>
              </a:spcAft>
            </a:pPr>
            <a:endParaRPr lang="fr-FR" sz="2800" dirty="0">
              <a:latin typeface="Calibri" panose="020F0502020204030204" pitchFamily="34" charset="0"/>
              <a:ea typeface="Calibri" panose="020F0502020204030204" pitchFamily="34" charset="0"/>
            </a:endParaRPr>
          </a:p>
          <a:p>
            <a:pPr marL="342900" indent="-342900" algn="just">
              <a:lnSpc>
                <a:spcPct val="115000"/>
              </a:lnSpc>
              <a:spcAft>
                <a:spcPts val="1000"/>
              </a:spcAft>
              <a:buAutoNum type="arabicParenR" startAt="2"/>
            </a:pPr>
            <a:r>
              <a:rPr lang="fr-FR" sz="1800" dirty="0">
                <a:effectLst/>
                <a:latin typeface="Calibri" panose="020F0502020204030204" pitchFamily="34" charset="0"/>
                <a:ea typeface="Calibri" panose="020F0502020204030204" pitchFamily="34" charset="0"/>
              </a:rPr>
              <a:t>Donner la liste des mots retenus du document après la phase d’élagage.</a:t>
            </a:r>
            <a:endParaRPr lang="fr-FR" sz="28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1800" dirty="0">
                <a:effectLst/>
                <a:latin typeface="Times New Roman" panose="02020603050405020304" pitchFamily="18" charset="0"/>
                <a:ea typeface="Times New Roman" panose="02020603050405020304" pitchFamily="18" charset="0"/>
              </a:rPr>
              <a:t>Nous considérons les mots vides suivants : les mots de longueur&lt;= 3, les verbes être et avoir, pour et cette.</a:t>
            </a:r>
            <a:endParaRPr lang="fr-TN" sz="18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1511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475592" y="1225048"/>
            <a:ext cx="11553497" cy="4840941"/>
          </a:xfrm>
          <a:prstGeom prst="rect">
            <a:avLst/>
          </a:prstGeom>
          <a:noFill/>
          <a:ln>
            <a:solidFill>
              <a:schemeClr val="accent1"/>
            </a:solidFill>
          </a:ln>
        </p:spPr>
        <p:txBody>
          <a:bodyPr wrap="square">
            <a:spAutoFit/>
          </a:bodyPr>
          <a:lstStyle/>
          <a:p>
            <a:pPr marL="25400" algn="just">
              <a:lnSpc>
                <a:spcPct val="115000"/>
              </a:lnSpc>
              <a:spcAft>
                <a:spcPts val="1000"/>
              </a:spcAft>
            </a:pPr>
            <a:endParaRPr lang="fr-FR" sz="1800" dirty="0">
              <a:solidFill>
                <a:srgbClr val="FF0000"/>
              </a:solidFill>
              <a:effectLst/>
              <a:latin typeface="Times New Roman" panose="02020603050405020304" pitchFamily="18" charset="0"/>
              <a:ea typeface="Times New Roman" panose="02020603050405020304" pitchFamily="18" charset="0"/>
            </a:endParaRPr>
          </a:p>
          <a:p>
            <a:pPr marL="25400" algn="just">
              <a:lnSpc>
                <a:spcPct val="115000"/>
              </a:lnSpc>
              <a:spcAft>
                <a:spcPts val="1000"/>
              </a:spcAft>
            </a:pPr>
            <a:endParaRPr lang="fr-FR" dirty="0">
              <a:solidFill>
                <a:srgbClr val="FF0000"/>
              </a:solidFill>
              <a:latin typeface="Times New Roman" panose="02020603050405020304" pitchFamily="18" charset="0"/>
              <a:ea typeface="Times New Roman" panose="02020603050405020304" pitchFamily="18" charset="0"/>
            </a:endParaRPr>
          </a:p>
          <a:p>
            <a:pPr marL="25400" algn="just">
              <a:lnSpc>
                <a:spcPct val="115000"/>
              </a:lnSpc>
              <a:spcAft>
                <a:spcPts val="1000"/>
              </a:spcAft>
            </a:pPr>
            <a:r>
              <a:rPr lang="fr-FR" sz="2800" dirty="0">
                <a:solidFill>
                  <a:srgbClr val="FF0000"/>
                </a:solidFill>
                <a:effectLst/>
                <a:latin typeface="Times New Roman" panose="02020603050405020304" pitchFamily="18" charset="0"/>
                <a:ea typeface="Times New Roman" panose="02020603050405020304" pitchFamily="18" charset="0"/>
              </a:rPr>
              <a:t>Après l’élagage : selon la liste des mots vides</a:t>
            </a:r>
            <a:endParaRPr lang="fr-TN" sz="28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pondération/terme/indexation/association/valeurs/numériques/terme/manière/</a:t>
            </a: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représenter/pouvoir/discrimination/chaque/document/collection/caractérisation/liée/pouvoir/</a:t>
            </a: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informatif/terme//document/donné/approfondir/notion/pondération/Recherche/Information/</a:t>
            </a: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lecteur/pourra/référé/</a:t>
            </a:r>
            <a:r>
              <a:rPr lang="fr-FR" sz="2400" dirty="0" err="1">
                <a:solidFill>
                  <a:srgbClr val="FF0000"/>
                </a:solidFill>
                <a:effectLst/>
                <a:latin typeface="Times New Roman" panose="02020603050405020304" pitchFamily="18" charset="0"/>
                <a:ea typeface="Times New Roman" panose="02020603050405020304" pitchFamily="18" charset="0"/>
              </a:rPr>
              <a:t>Salton</a:t>
            </a:r>
            <a:r>
              <a:rPr lang="fr-FR" sz="2400" dirty="0">
                <a:solidFill>
                  <a:srgbClr val="FF0000"/>
                </a:solidFill>
                <a:effectLst/>
                <a:latin typeface="Times New Roman" panose="02020603050405020304" pitchFamily="18" charset="0"/>
                <a:ea typeface="Times New Roman" panose="02020603050405020304" pitchFamily="18" charset="0"/>
              </a:rPr>
              <a:t>/1987/</a:t>
            </a:r>
            <a:r>
              <a:rPr lang="fr-FR" sz="2400" dirty="0" err="1">
                <a:solidFill>
                  <a:srgbClr val="FF0000"/>
                </a:solidFill>
                <a:effectLst/>
                <a:latin typeface="Times New Roman" panose="02020603050405020304" pitchFamily="18" charset="0"/>
                <a:ea typeface="Times New Roman" panose="02020603050405020304" pitchFamily="18" charset="0"/>
              </a:rPr>
              <a:t>Salton</a:t>
            </a:r>
            <a:r>
              <a:rPr lang="fr-FR" sz="2400" dirty="0">
                <a:solidFill>
                  <a:srgbClr val="FF0000"/>
                </a:solidFill>
                <a:effectLst/>
                <a:latin typeface="Times New Roman" panose="02020603050405020304" pitchFamily="18" charset="0"/>
                <a:ea typeface="Times New Roman" panose="02020603050405020304" pitchFamily="18" charset="0"/>
              </a:rPr>
              <a:t>/décrit/compare/différentes/approches/pondération</a:t>
            </a: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/terme</a:t>
            </a:r>
            <a:endParaRPr lang="fr-TN" sz="24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28229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475593" y="1225048"/>
            <a:ext cx="11240814" cy="4243854"/>
          </a:xfrm>
          <a:prstGeom prst="rect">
            <a:avLst/>
          </a:prstGeom>
          <a:noFill/>
          <a:ln>
            <a:solidFill>
              <a:schemeClr val="accent1"/>
            </a:solidFill>
          </a:ln>
        </p:spPr>
        <p:txBody>
          <a:bodyPr wrap="square">
            <a:spAutoFit/>
          </a:bodyPr>
          <a:lstStyle/>
          <a:p>
            <a:pPr>
              <a:lnSpc>
                <a:spcPct val="115000"/>
              </a:lnSpc>
              <a:spcAft>
                <a:spcPts val="1000"/>
              </a:spcAft>
            </a:pPr>
            <a:r>
              <a:rPr lang="fr-FR" sz="1800" b="1" dirty="0">
                <a:effectLst/>
                <a:latin typeface="Calibri" panose="020F0502020204030204" pitchFamily="34" charset="0"/>
                <a:ea typeface="Calibri" panose="020F0502020204030204" pitchFamily="34" charset="0"/>
              </a:rPr>
              <a:t>Exercice 2 :</a:t>
            </a: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marL="25400">
              <a:lnSpc>
                <a:spcPct val="115000"/>
              </a:lnSpc>
              <a:spcAft>
                <a:spcPts val="1000"/>
              </a:spcAft>
            </a:pPr>
            <a:r>
              <a:rPr lang="fr-FR" sz="1800" dirty="0">
                <a:effectLst/>
                <a:latin typeface="Times New Roman" panose="02020603050405020304" pitchFamily="18" charset="0"/>
                <a:ea typeface="Times New Roman" panose="02020603050405020304" pitchFamily="18" charset="0"/>
              </a:rPr>
              <a:t>Soit le document </a:t>
            </a:r>
            <a:r>
              <a:rPr lang="fr-FR" sz="1800" i="1" dirty="0">
                <a:effectLst/>
                <a:latin typeface="Times New Roman" panose="02020603050405020304" pitchFamily="18" charset="0"/>
                <a:ea typeface="Times New Roman" panose="02020603050405020304" pitchFamily="18" charset="0"/>
              </a:rPr>
              <a:t>d</a:t>
            </a:r>
            <a:r>
              <a:rPr lang="fr-FR" sz="1800" dirty="0">
                <a:effectLst/>
                <a:latin typeface="Times New Roman" panose="02020603050405020304" pitchFamily="18" charset="0"/>
                <a:ea typeface="Times New Roman" panose="02020603050405020304" pitchFamily="18" charset="0"/>
              </a:rPr>
              <a:t> suivant :</a:t>
            </a:r>
            <a:endParaRPr lang="fr-TN" sz="18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1800" dirty="0">
                <a:effectLst/>
                <a:latin typeface="Times New Roman" panose="02020603050405020304" pitchFamily="18" charset="0"/>
                <a:ea typeface="Times New Roman" panose="02020603050405020304" pitchFamily="18" charset="0"/>
              </a:rPr>
              <a:t>« La pondération d’un terme d’indexation est l’association de valeurs numériques à ce terme de manière à représenter son pouvoir de discrimination pour chaque document de la collection. Cette caractérisation est liée au pouvoir informatif du terme pour le document donné. Pour approfondir la notion de pondération en Recherche d’Information, le lecteur pourra se référé à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1987] où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décrit et compare différentes approches de la pondération des termes. »</a:t>
            </a: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a:p>
            <a:pPr algn="just">
              <a:lnSpc>
                <a:spcPct val="115000"/>
              </a:lnSpc>
              <a:spcAft>
                <a:spcPts val="1000"/>
              </a:spcAft>
            </a:pPr>
            <a:r>
              <a:rPr lang="fr-FR" sz="2000" dirty="0">
                <a:effectLst/>
                <a:latin typeface="Calibri" panose="020F0502020204030204" pitchFamily="34" charset="0"/>
                <a:ea typeface="Calibri" panose="020F0502020204030204" pitchFamily="34" charset="0"/>
              </a:rPr>
              <a:t>3)</a:t>
            </a:r>
            <a:r>
              <a:rPr lang="fr-FR" sz="1400" dirty="0">
                <a:effectLst/>
                <a:latin typeface="Calibri" panose="020F0502020204030204" pitchFamily="34" charset="0"/>
                <a:ea typeface="Calibri" panose="020F0502020204030204" pitchFamily="34" charset="0"/>
              </a:rPr>
              <a:t> </a:t>
            </a:r>
            <a:r>
              <a:rPr lang="fr-FR" sz="1800" dirty="0">
                <a:effectLst/>
                <a:latin typeface="Calibri" panose="020F0502020204030204" pitchFamily="34" charset="0"/>
                <a:ea typeface="Calibri" panose="020F0502020204030204" pitchFamily="34" charset="0"/>
              </a:rPr>
              <a:t>Donner la liste des mots retenus du document après une phase de normalisation basée </a:t>
            </a:r>
            <a:r>
              <a:rPr lang="fr-FR" sz="2000" b="1" dirty="0">
                <a:effectLst/>
                <a:latin typeface="Calibri" panose="020F0502020204030204" pitchFamily="34" charset="0"/>
                <a:ea typeface="Calibri" panose="020F0502020204030204" pitchFamily="34" charset="0"/>
              </a:rPr>
              <a:t>sur la lemmatisation</a:t>
            </a:r>
            <a:r>
              <a:rPr lang="fr-FR" sz="1800" dirty="0">
                <a:effectLst/>
                <a:latin typeface="Calibri" panose="020F0502020204030204" pitchFamily="34" charset="0"/>
                <a:ea typeface="Calibri" panose="020F0502020204030204" pitchFamily="34" charset="0"/>
              </a:rPr>
              <a:t>.</a:t>
            </a: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1213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8" name="ZoneTexte 7">
            <a:extLst>
              <a:ext uri="{FF2B5EF4-FFF2-40B4-BE49-F238E27FC236}">
                <a16:creationId xmlns:a16="http://schemas.microsoft.com/office/drawing/2014/main" id="{947030F1-14EA-4E8E-B042-174DF6FC2666}"/>
              </a:ext>
            </a:extLst>
          </p:cNvPr>
          <p:cNvSpPr txBox="1"/>
          <p:nvPr/>
        </p:nvSpPr>
        <p:spPr>
          <a:xfrm>
            <a:off x="198646" y="1363997"/>
            <a:ext cx="11042167" cy="1285737"/>
          </a:xfrm>
          <a:prstGeom prst="rect">
            <a:avLst/>
          </a:prstGeom>
          <a:noFill/>
        </p:spPr>
        <p:txBody>
          <a:bodyPr wrap="square">
            <a:spAutoFit/>
          </a:bodyPr>
          <a:lstStyle/>
          <a:p>
            <a:pPr>
              <a:lnSpc>
                <a:spcPct val="115000"/>
              </a:lnSpc>
              <a:spcAft>
                <a:spcPts val="1000"/>
              </a:spcAft>
            </a:pPr>
            <a:r>
              <a:rPr lang="fr-FR" sz="1800" dirty="0">
                <a:effectLst/>
                <a:latin typeface="Calibri" panose="020F0502020204030204" pitchFamily="34" charset="0"/>
                <a:ea typeface="Calibri" panose="020F0502020204030204" pitchFamily="34" charset="0"/>
              </a:rPr>
              <a:t>3) Donner la liste des mots retenus du document après une phase de normalisation basée sur la lemmatisation.</a:t>
            </a:r>
            <a:endParaRPr lang="fr-TN" sz="16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rPr>
              <a:t> </a:t>
            </a:r>
            <a:endParaRPr lang="fr-TN" sz="16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Analyse morphosyntaxique (</a:t>
            </a:r>
            <a:r>
              <a:rPr lang="fr-FR" sz="1800" dirty="0" err="1">
                <a:solidFill>
                  <a:srgbClr val="FF0000"/>
                </a:solidFill>
                <a:effectLst/>
                <a:latin typeface="Calibri" panose="020F0502020204030204" pitchFamily="34" charset="0"/>
                <a:ea typeface="Calibri" panose="020F0502020204030204" pitchFamily="34" charset="0"/>
              </a:rPr>
              <a:t>Tree</a:t>
            </a:r>
            <a:r>
              <a:rPr lang="fr-FR" sz="1800" dirty="0">
                <a:solidFill>
                  <a:srgbClr val="FF0000"/>
                </a:solidFill>
                <a:effectLst/>
                <a:latin typeface="Calibri" panose="020F0502020204030204" pitchFamily="34" charset="0"/>
                <a:ea typeface="Calibri" panose="020F0502020204030204" pitchFamily="34" charset="0"/>
              </a:rPr>
              <a:t> Tagger : https://cental.uclouvain.be/treetagger/) et lemmatisation </a:t>
            </a:r>
            <a:endParaRPr lang="fr-TN" sz="1600" dirty="0">
              <a:effectLst/>
              <a:latin typeface="Calibri" panose="020F0502020204030204" pitchFamily="34" charset="0"/>
              <a:ea typeface="Calibri" panose="020F0502020204030204" pitchFamily="34" charset="0"/>
            </a:endParaRPr>
          </a:p>
        </p:txBody>
      </p:sp>
      <p:pic>
        <p:nvPicPr>
          <p:cNvPr id="5" name="Image 4">
            <a:extLst>
              <a:ext uri="{FF2B5EF4-FFF2-40B4-BE49-F238E27FC236}">
                <a16:creationId xmlns:a16="http://schemas.microsoft.com/office/drawing/2014/main" id="{FDFE3A0E-2463-4642-9956-D38D6D6671BB}"/>
              </a:ext>
            </a:extLst>
          </p:cNvPr>
          <p:cNvPicPr>
            <a:picLocks noChangeAspect="1"/>
          </p:cNvPicPr>
          <p:nvPr/>
        </p:nvPicPr>
        <p:blipFill>
          <a:blip r:embed="rId2"/>
          <a:stretch>
            <a:fillRect/>
          </a:stretch>
        </p:blipFill>
        <p:spPr>
          <a:xfrm>
            <a:off x="707312" y="2821206"/>
            <a:ext cx="10533501" cy="3811507"/>
          </a:xfrm>
          <a:prstGeom prst="rect">
            <a:avLst/>
          </a:prstGeom>
        </p:spPr>
      </p:pic>
    </p:spTree>
    <p:extLst>
      <p:ext uri="{BB962C8B-B14F-4D97-AF65-F5344CB8AC3E}">
        <p14:creationId xmlns:p14="http://schemas.microsoft.com/office/powerpoint/2010/main" val="262054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p:nvPr/>
        </p:nvSpPr>
        <p:spPr>
          <a:xfrm>
            <a:off x="153809" y="3793712"/>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sp>
        <p:nvSpPr>
          <p:cNvPr id="110" name="Google Shape;110;p15"/>
          <p:cNvSpPr txBox="1"/>
          <p:nvPr/>
        </p:nvSpPr>
        <p:spPr>
          <a:xfrm>
            <a:off x="304803" y="152401"/>
            <a:ext cx="11582400" cy="711081"/>
          </a:xfrm>
          <a:prstGeom prst="rect">
            <a:avLst/>
          </a:prstGeom>
          <a:solidFill>
            <a:schemeClr val="lt1"/>
          </a:soli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algn="ctr">
              <a:lnSpc>
                <a:spcPct val="80000"/>
              </a:lnSpc>
              <a:buClr>
                <a:srgbClr val="17365D"/>
              </a:buClr>
              <a:buSzPts val="4950"/>
            </a:pPr>
            <a:r>
              <a:rPr lang="fr-FR" sz="4950" b="1">
                <a:solidFill>
                  <a:srgbClr val="17365D"/>
                </a:solidFill>
                <a:latin typeface="Times New Roman"/>
                <a:ea typeface="Times New Roman"/>
                <a:cs typeface="Times New Roman"/>
                <a:sym typeface="Times New Roman"/>
              </a:rPr>
              <a:t>Plan</a:t>
            </a:r>
            <a:endParaRPr/>
          </a:p>
        </p:txBody>
      </p:sp>
      <p:sp>
        <p:nvSpPr>
          <p:cNvPr id="111" name="Google Shape;111;p15"/>
          <p:cNvSpPr/>
          <p:nvPr/>
        </p:nvSpPr>
        <p:spPr>
          <a:xfrm>
            <a:off x="10591800" y="228600"/>
            <a:ext cx="685800" cy="533400"/>
          </a:xfrm>
          <a:prstGeom prst="chevron">
            <a:avLst>
              <a:gd name="adj" fmla="val 50000"/>
            </a:avLst>
          </a:prstGeom>
          <a:solidFill>
            <a:srgbClr val="17365D"/>
          </a:solidFill>
          <a:ln>
            <a:noFill/>
          </a:ln>
        </p:spPr>
        <p:txBody>
          <a:bodyPr spcFirstLastPara="1" wrap="square" lIns="91425" tIns="45700" rIns="91425" bIns="45700" anchor="ctr" anchorCtr="0">
            <a:noAutofit/>
          </a:bodyPr>
          <a:lstStyle/>
          <a:p>
            <a:pPr algn="ctr"/>
            <a:endParaRPr sz="2400">
              <a:solidFill>
                <a:schemeClr val="dk1"/>
              </a:solidFill>
              <a:latin typeface="Calibri"/>
              <a:ea typeface="Calibri"/>
              <a:cs typeface="Calibri"/>
              <a:sym typeface="Calibri"/>
            </a:endParaRPr>
          </a:p>
        </p:txBody>
      </p:sp>
      <p:sp>
        <p:nvSpPr>
          <p:cNvPr id="112" name="Google Shape;112;p15"/>
          <p:cNvSpPr/>
          <p:nvPr/>
        </p:nvSpPr>
        <p:spPr>
          <a:xfrm>
            <a:off x="11125200" y="228600"/>
            <a:ext cx="685800" cy="533400"/>
          </a:xfrm>
          <a:prstGeom prst="chevron">
            <a:avLst>
              <a:gd name="adj" fmla="val 50000"/>
            </a:avLst>
          </a:prstGeom>
          <a:solidFill>
            <a:srgbClr val="0F243E"/>
          </a:solidFill>
          <a:ln>
            <a:noFill/>
          </a:ln>
        </p:spPr>
        <p:txBody>
          <a:bodyPr spcFirstLastPara="1" wrap="square" lIns="91425" tIns="45700" rIns="91425" bIns="45700" anchor="ctr" anchorCtr="0">
            <a:noAutofit/>
          </a:bodyPr>
          <a:lstStyle/>
          <a:p>
            <a:pPr algn="ctr"/>
            <a:endParaRPr sz="2400">
              <a:solidFill>
                <a:schemeClr val="dk1"/>
              </a:solidFill>
              <a:latin typeface="Calibri"/>
              <a:ea typeface="Calibri"/>
              <a:cs typeface="Calibri"/>
              <a:sym typeface="Calibri"/>
            </a:endParaRPr>
          </a:p>
        </p:txBody>
      </p:sp>
      <p:sp>
        <p:nvSpPr>
          <p:cNvPr id="113" name="Google Shape;113;p15"/>
          <p:cNvSpPr/>
          <p:nvPr/>
        </p:nvSpPr>
        <p:spPr>
          <a:xfrm>
            <a:off x="10058400" y="228600"/>
            <a:ext cx="685800" cy="533400"/>
          </a:xfrm>
          <a:prstGeom prst="chevron">
            <a:avLst>
              <a:gd name="adj" fmla="val 50000"/>
            </a:avLst>
          </a:prstGeom>
          <a:solidFill>
            <a:srgbClr val="B7CCE4"/>
          </a:solidFill>
          <a:ln>
            <a:noFill/>
          </a:ln>
        </p:spPr>
        <p:txBody>
          <a:bodyPr spcFirstLastPara="1" wrap="square" lIns="91425" tIns="45700" rIns="91425" bIns="45700" anchor="ctr" anchorCtr="0">
            <a:noAutofit/>
          </a:bodyPr>
          <a:lstStyle/>
          <a:p>
            <a:pPr algn="ctr"/>
            <a:endParaRPr sz="2400">
              <a:solidFill>
                <a:schemeClr val="dk1"/>
              </a:solidFill>
              <a:latin typeface="Calibri"/>
              <a:ea typeface="Calibri"/>
              <a:cs typeface="Calibri"/>
              <a:sym typeface="Calibri"/>
            </a:endParaRPr>
          </a:p>
        </p:txBody>
      </p:sp>
      <p:sp>
        <p:nvSpPr>
          <p:cNvPr id="114" name="Google Shape;114;p15"/>
          <p:cNvSpPr/>
          <p:nvPr/>
        </p:nvSpPr>
        <p:spPr>
          <a:xfrm rot="-10627167">
            <a:off x="851169" y="245496"/>
            <a:ext cx="685800" cy="533400"/>
          </a:xfrm>
          <a:prstGeom prst="chevron">
            <a:avLst>
              <a:gd name="adj" fmla="val 50000"/>
            </a:avLst>
          </a:prstGeom>
          <a:solidFill>
            <a:srgbClr val="17365D"/>
          </a:solidFill>
          <a:ln>
            <a:noFill/>
          </a:ln>
        </p:spPr>
        <p:txBody>
          <a:bodyPr spcFirstLastPara="1" wrap="square" lIns="91425" tIns="45700" rIns="91425" bIns="45700" anchor="ctr" anchorCtr="0">
            <a:noAutofit/>
          </a:bodyPr>
          <a:lstStyle/>
          <a:p>
            <a:pPr algn="ctr"/>
            <a:endParaRPr sz="2400">
              <a:solidFill>
                <a:schemeClr val="dk1"/>
              </a:solidFill>
              <a:latin typeface="Calibri"/>
              <a:ea typeface="Calibri"/>
              <a:cs typeface="Calibri"/>
              <a:sym typeface="Calibri"/>
            </a:endParaRPr>
          </a:p>
        </p:txBody>
      </p:sp>
      <p:sp>
        <p:nvSpPr>
          <p:cNvPr id="115" name="Google Shape;115;p15"/>
          <p:cNvSpPr/>
          <p:nvPr/>
        </p:nvSpPr>
        <p:spPr>
          <a:xfrm rot="-10627167">
            <a:off x="1384570" y="245496"/>
            <a:ext cx="685800" cy="533400"/>
          </a:xfrm>
          <a:prstGeom prst="chevron">
            <a:avLst>
              <a:gd name="adj" fmla="val 50000"/>
            </a:avLst>
          </a:prstGeom>
          <a:solidFill>
            <a:srgbClr val="0F243E"/>
          </a:solidFill>
          <a:ln>
            <a:noFill/>
          </a:ln>
        </p:spPr>
        <p:txBody>
          <a:bodyPr spcFirstLastPara="1" wrap="square" lIns="91425" tIns="45700" rIns="91425" bIns="45700" anchor="ctr" anchorCtr="0">
            <a:noAutofit/>
          </a:bodyPr>
          <a:lstStyle/>
          <a:p>
            <a:pPr algn="ctr"/>
            <a:endParaRPr sz="2400">
              <a:solidFill>
                <a:schemeClr val="dk1"/>
              </a:solidFill>
              <a:latin typeface="Calibri"/>
              <a:ea typeface="Calibri"/>
              <a:cs typeface="Calibri"/>
              <a:sym typeface="Calibri"/>
            </a:endParaRPr>
          </a:p>
        </p:txBody>
      </p:sp>
      <p:sp>
        <p:nvSpPr>
          <p:cNvPr id="116" name="Google Shape;116;p15"/>
          <p:cNvSpPr/>
          <p:nvPr/>
        </p:nvSpPr>
        <p:spPr>
          <a:xfrm rot="-10627167">
            <a:off x="317770" y="245496"/>
            <a:ext cx="685800" cy="533400"/>
          </a:xfrm>
          <a:prstGeom prst="chevron">
            <a:avLst>
              <a:gd name="adj" fmla="val 50000"/>
            </a:avLst>
          </a:prstGeom>
          <a:solidFill>
            <a:srgbClr val="B7CCE4"/>
          </a:solidFill>
          <a:ln>
            <a:noFill/>
          </a:ln>
        </p:spPr>
        <p:txBody>
          <a:bodyPr spcFirstLastPara="1" wrap="square" lIns="91425" tIns="45700" rIns="91425" bIns="45700" anchor="ctr" anchorCtr="0">
            <a:noAutofit/>
          </a:bodyPr>
          <a:lstStyle/>
          <a:p>
            <a:pPr algn="ctr"/>
            <a:endParaRPr sz="2400">
              <a:solidFill>
                <a:schemeClr val="dk1"/>
              </a:solidFill>
              <a:latin typeface="Calibri"/>
              <a:ea typeface="Calibri"/>
              <a:cs typeface="Calibri"/>
              <a:sym typeface="Calibri"/>
            </a:endParaRPr>
          </a:p>
        </p:txBody>
      </p:sp>
      <p:sp>
        <p:nvSpPr>
          <p:cNvPr id="117" name="Google Shape;117;p15"/>
          <p:cNvSpPr/>
          <p:nvPr/>
        </p:nvSpPr>
        <p:spPr>
          <a:xfrm>
            <a:off x="79377" y="1432560"/>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118" name="Google Shape;118;p15"/>
          <p:cNvSpPr/>
          <p:nvPr/>
        </p:nvSpPr>
        <p:spPr>
          <a:xfrm>
            <a:off x="153809" y="2626357"/>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19" name="Google Shape;119;p15"/>
          <p:cNvSpPr/>
          <p:nvPr/>
        </p:nvSpPr>
        <p:spPr>
          <a:xfrm>
            <a:off x="153809" y="5070887"/>
            <a:ext cx="12036604" cy="993601"/>
          </a:xfrm>
          <a:prstGeom prst="homePlate">
            <a:avLst>
              <a:gd name="adj" fmla="val 50000"/>
            </a:avLst>
          </a:prstGeom>
          <a:solidFill>
            <a:srgbClr val="5F497A"/>
          </a:solidFill>
          <a:ln>
            <a:noFill/>
          </a:ln>
        </p:spPr>
        <p:txBody>
          <a:bodyPr spcFirstLastPara="1" wrap="square" lIns="91425" tIns="45700" rIns="91425" bIns="45700" anchor="ctr" anchorCtr="0">
            <a:noAutofit/>
          </a:bodyPr>
          <a:lstStyle/>
          <a:p>
            <a:pPr algn="l"/>
            <a:r>
              <a:rPr lang="fr-FR" sz="2400" b="1" i="0" dirty="0">
                <a:solidFill>
                  <a:srgbClr val="222222"/>
                </a:solidFill>
                <a:effectLst/>
                <a:latin typeface="courier new" panose="02070309020205020404" pitchFamily="49" charset="0"/>
              </a:rPr>
              <a:t>                    Reformulation des Requêtes</a:t>
            </a:r>
          </a:p>
        </p:txBody>
      </p:sp>
      <p:sp>
        <p:nvSpPr>
          <p:cNvPr id="122" name="Google Shape;122;p15"/>
          <p:cNvSpPr/>
          <p:nvPr/>
        </p:nvSpPr>
        <p:spPr>
          <a:xfrm>
            <a:off x="10972800" y="1524000"/>
            <a:ext cx="685800" cy="533400"/>
          </a:xfrm>
          <a:custGeom>
            <a:avLst/>
            <a:gdLst/>
            <a:ahLst/>
            <a:cxnLst/>
            <a:rect l="l" t="t" r="r" b="b"/>
            <a:pathLst>
              <a:path w="3739" h="3201" extrusionOk="0">
                <a:moveTo>
                  <a:pt x="1881" y="2916"/>
                </a:moveTo>
                <a:lnTo>
                  <a:pt x="2554" y="2916"/>
                </a:lnTo>
                <a:lnTo>
                  <a:pt x="2554" y="3186"/>
                </a:lnTo>
                <a:lnTo>
                  <a:pt x="1881" y="3186"/>
                </a:lnTo>
                <a:lnTo>
                  <a:pt x="1881" y="2916"/>
                </a:lnTo>
                <a:close/>
                <a:moveTo>
                  <a:pt x="0" y="2916"/>
                </a:moveTo>
                <a:lnTo>
                  <a:pt x="672" y="2916"/>
                </a:lnTo>
                <a:lnTo>
                  <a:pt x="672" y="3186"/>
                </a:lnTo>
                <a:lnTo>
                  <a:pt x="0" y="3186"/>
                </a:lnTo>
                <a:lnTo>
                  <a:pt x="0" y="2916"/>
                </a:lnTo>
                <a:close/>
                <a:moveTo>
                  <a:pt x="3686" y="2842"/>
                </a:moveTo>
                <a:lnTo>
                  <a:pt x="3739" y="3107"/>
                </a:lnTo>
                <a:lnTo>
                  <a:pt x="3279" y="3201"/>
                </a:lnTo>
                <a:lnTo>
                  <a:pt x="3226" y="2937"/>
                </a:lnTo>
                <a:lnTo>
                  <a:pt x="3686" y="2842"/>
                </a:lnTo>
                <a:close/>
                <a:moveTo>
                  <a:pt x="1276" y="2782"/>
                </a:moveTo>
                <a:lnTo>
                  <a:pt x="1338" y="2783"/>
                </a:lnTo>
                <a:lnTo>
                  <a:pt x="1393" y="2787"/>
                </a:lnTo>
                <a:lnTo>
                  <a:pt x="1443" y="2791"/>
                </a:lnTo>
                <a:lnTo>
                  <a:pt x="1487" y="2798"/>
                </a:lnTo>
                <a:lnTo>
                  <a:pt x="1527" y="2806"/>
                </a:lnTo>
                <a:lnTo>
                  <a:pt x="1561" y="2815"/>
                </a:lnTo>
                <a:lnTo>
                  <a:pt x="1591" y="2824"/>
                </a:lnTo>
                <a:lnTo>
                  <a:pt x="1617" y="2834"/>
                </a:lnTo>
                <a:lnTo>
                  <a:pt x="1638" y="2843"/>
                </a:lnTo>
                <a:lnTo>
                  <a:pt x="1655" y="2853"/>
                </a:lnTo>
                <a:lnTo>
                  <a:pt x="1670" y="2861"/>
                </a:lnTo>
                <a:lnTo>
                  <a:pt x="1680" y="2867"/>
                </a:lnTo>
                <a:lnTo>
                  <a:pt x="1680" y="3186"/>
                </a:lnTo>
                <a:lnTo>
                  <a:pt x="807" y="3186"/>
                </a:lnTo>
                <a:lnTo>
                  <a:pt x="807" y="2870"/>
                </a:lnTo>
                <a:lnTo>
                  <a:pt x="830" y="2858"/>
                </a:lnTo>
                <a:lnTo>
                  <a:pt x="860" y="2848"/>
                </a:lnTo>
                <a:lnTo>
                  <a:pt x="894" y="2836"/>
                </a:lnTo>
                <a:lnTo>
                  <a:pt x="933" y="2824"/>
                </a:lnTo>
                <a:lnTo>
                  <a:pt x="977" y="2813"/>
                </a:lnTo>
                <a:lnTo>
                  <a:pt x="1027" y="2802"/>
                </a:lnTo>
                <a:lnTo>
                  <a:pt x="1081" y="2795"/>
                </a:lnTo>
                <a:lnTo>
                  <a:pt x="1141" y="2788"/>
                </a:lnTo>
                <a:lnTo>
                  <a:pt x="1206" y="2783"/>
                </a:lnTo>
                <a:lnTo>
                  <a:pt x="1276" y="2782"/>
                </a:lnTo>
                <a:close/>
                <a:moveTo>
                  <a:pt x="1881" y="2579"/>
                </a:moveTo>
                <a:lnTo>
                  <a:pt x="2554" y="2579"/>
                </a:lnTo>
                <a:lnTo>
                  <a:pt x="2554" y="2782"/>
                </a:lnTo>
                <a:lnTo>
                  <a:pt x="1881" y="2782"/>
                </a:lnTo>
                <a:lnTo>
                  <a:pt x="1881" y="2579"/>
                </a:lnTo>
                <a:close/>
                <a:moveTo>
                  <a:pt x="334" y="2146"/>
                </a:moveTo>
                <a:lnTo>
                  <a:pt x="295" y="2150"/>
                </a:lnTo>
                <a:lnTo>
                  <a:pt x="260" y="2159"/>
                </a:lnTo>
                <a:lnTo>
                  <a:pt x="227" y="2175"/>
                </a:lnTo>
                <a:lnTo>
                  <a:pt x="197" y="2195"/>
                </a:lnTo>
                <a:lnTo>
                  <a:pt x="172" y="2222"/>
                </a:lnTo>
                <a:lnTo>
                  <a:pt x="152" y="2251"/>
                </a:lnTo>
                <a:lnTo>
                  <a:pt x="136" y="2283"/>
                </a:lnTo>
                <a:lnTo>
                  <a:pt x="127" y="2320"/>
                </a:lnTo>
                <a:lnTo>
                  <a:pt x="124" y="2357"/>
                </a:lnTo>
                <a:lnTo>
                  <a:pt x="127" y="2395"/>
                </a:lnTo>
                <a:lnTo>
                  <a:pt x="136" y="2431"/>
                </a:lnTo>
                <a:lnTo>
                  <a:pt x="152" y="2463"/>
                </a:lnTo>
                <a:lnTo>
                  <a:pt x="172" y="2493"/>
                </a:lnTo>
                <a:lnTo>
                  <a:pt x="197" y="2519"/>
                </a:lnTo>
                <a:lnTo>
                  <a:pt x="227" y="2539"/>
                </a:lnTo>
                <a:lnTo>
                  <a:pt x="260" y="2554"/>
                </a:lnTo>
                <a:lnTo>
                  <a:pt x="295" y="2564"/>
                </a:lnTo>
                <a:lnTo>
                  <a:pt x="334" y="2568"/>
                </a:lnTo>
                <a:lnTo>
                  <a:pt x="371" y="2564"/>
                </a:lnTo>
                <a:lnTo>
                  <a:pt x="406" y="2554"/>
                </a:lnTo>
                <a:lnTo>
                  <a:pt x="439" y="2539"/>
                </a:lnTo>
                <a:lnTo>
                  <a:pt x="469" y="2519"/>
                </a:lnTo>
                <a:lnTo>
                  <a:pt x="494" y="2493"/>
                </a:lnTo>
                <a:lnTo>
                  <a:pt x="514" y="2463"/>
                </a:lnTo>
                <a:lnTo>
                  <a:pt x="530" y="2431"/>
                </a:lnTo>
                <a:lnTo>
                  <a:pt x="540" y="2395"/>
                </a:lnTo>
                <a:lnTo>
                  <a:pt x="543" y="2357"/>
                </a:lnTo>
                <a:lnTo>
                  <a:pt x="540" y="2320"/>
                </a:lnTo>
                <a:lnTo>
                  <a:pt x="530" y="2283"/>
                </a:lnTo>
                <a:lnTo>
                  <a:pt x="514" y="2251"/>
                </a:lnTo>
                <a:lnTo>
                  <a:pt x="494" y="2222"/>
                </a:lnTo>
                <a:lnTo>
                  <a:pt x="469" y="2195"/>
                </a:lnTo>
                <a:lnTo>
                  <a:pt x="439" y="2175"/>
                </a:lnTo>
                <a:lnTo>
                  <a:pt x="406" y="2159"/>
                </a:lnTo>
                <a:lnTo>
                  <a:pt x="371" y="2150"/>
                </a:lnTo>
                <a:lnTo>
                  <a:pt x="334" y="2146"/>
                </a:lnTo>
                <a:close/>
                <a:moveTo>
                  <a:pt x="3325" y="2134"/>
                </a:moveTo>
                <a:lnTo>
                  <a:pt x="3296" y="2136"/>
                </a:lnTo>
                <a:lnTo>
                  <a:pt x="3271" y="2144"/>
                </a:lnTo>
                <a:lnTo>
                  <a:pt x="3248" y="2157"/>
                </a:lnTo>
                <a:lnTo>
                  <a:pt x="3228" y="2175"/>
                </a:lnTo>
                <a:lnTo>
                  <a:pt x="3210" y="2195"/>
                </a:lnTo>
                <a:lnTo>
                  <a:pt x="3195" y="2220"/>
                </a:lnTo>
                <a:lnTo>
                  <a:pt x="3184" y="2248"/>
                </a:lnTo>
                <a:lnTo>
                  <a:pt x="3177" y="2277"/>
                </a:lnTo>
                <a:lnTo>
                  <a:pt x="3173" y="2309"/>
                </a:lnTo>
                <a:lnTo>
                  <a:pt x="3173" y="2342"/>
                </a:lnTo>
                <a:lnTo>
                  <a:pt x="3178" y="2375"/>
                </a:lnTo>
                <a:lnTo>
                  <a:pt x="3188" y="2412"/>
                </a:lnTo>
                <a:lnTo>
                  <a:pt x="3203" y="2446"/>
                </a:lnTo>
                <a:lnTo>
                  <a:pt x="3221" y="2476"/>
                </a:lnTo>
                <a:lnTo>
                  <a:pt x="3243" y="2501"/>
                </a:lnTo>
                <a:lnTo>
                  <a:pt x="3267" y="2522"/>
                </a:lnTo>
                <a:lnTo>
                  <a:pt x="3294" y="2538"/>
                </a:lnTo>
                <a:lnTo>
                  <a:pt x="3322" y="2547"/>
                </a:lnTo>
                <a:lnTo>
                  <a:pt x="3351" y="2552"/>
                </a:lnTo>
                <a:lnTo>
                  <a:pt x="3381" y="2550"/>
                </a:lnTo>
                <a:lnTo>
                  <a:pt x="3406" y="2540"/>
                </a:lnTo>
                <a:lnTo>
                  <a:pt x="3430" y="2528"/>
                </a:lnTo>
                <a:lnTo>
                  <a:pt x="3450" y="2511"/>
                </a:lnTo>
                <a:lnTo>
                  <a:pt x="3467" y="2489"/>
                </a:lnTo>
                <a:lnTo>
                  <a:pt x="3482" y="2465"/>
                </a:lnTo>
                <a:lnTo>
                  <a:pt x="3493" y="2438"/>
                </a:lnTo>
                <a:lnTo>
                  <a:pt x="3500" y="2408"/>
                </a:lnTo>
                <a:lnTo>
                  <a:pt x="3505" y="2376"/>
                </a:lnTo>
                <a:lnTo>
                  <a:pt x="3503" y="2343"/>
                </a:lnTo>
                <a:lnTo>
                  <a:pt x="3499" y="2309"/>
                </a:lnTo>
                <a:lnTo>
                  <a:pt x="3489" y="2273"/>
                </a:lnTo>
                <a:lnTo>
                  <a:pt x="3474" y="2240"/>
                </a:lnTo>
                <a:lnTo>
                  <a:pt x="3456" y="2210"/>
                </a:lnTo>
                <a:lnTo>
                  <a:pt x="3434" y="2184"/>
                </a:lnTo>
                <a:lnTo>
                  <a:pt x="3409" y="2163"/>
                </a:lnTo>
                <a:lnTo>
                  <a:pt x="3383" y="2148"/>
                </a:lnTo>
                <a:lnTo>
                  <a:pt x="3355" y="2137"/>
                </a:lnTo>
                <a:lnTo>
                  <a:pt x="3325" y="2134"/>
                </a:lnTo>
                <a:close/>
                <a:moveTo>
                  <a:pt x="807" y="1074"/>
                </a:moveTo>
                <a:lnTo>
                  <a:pt x="841" y="1087"/>
                </a:lnTo>
                <a:lnTo>
                  <a:pt x="880" y="1098"/>
                </a:lnTo>
                <a:lnTo>
                  <a:pt x="924" y="1111"/>
                </a:lnTo>
                <a:lnTo>
                  <a:pt x="971" y="1121"/>
                </a:lnTo>
                <a:lnTo>
                  <a:pt x="1023" y="1131"/>
                </a:lnTo>
                <a:lnTo>
                  <a:pt x="1080" y="1139"/>
                </a:lnTo>
                <a:lnTo>
                  <a:pt x="1141" y="1145"/>
                </a:lnTo>
                <a:lnTo>
                  <a:pt x="1207" y="1150"/>
                </a:lnTo>
                <a:lnTo>
                  <a:pt x="1276" y="1151"/>
                </a:lnTo>
                <a:lnTo>
                  <a:pt x="1340" y="1150"/>
                </a:lnTo>
                <a:lnTo>
                  <a:pt x="1398" y="1146"/>
                </a:lnTo>
                <a:lnTo>
                  <a:pt x="1451" y="1142"/>
                </a:lnTo>
                <a:lnTo>
                  <a:pt x="1499" y="1135"/>
                </a:lnTo>
                <a:lnTo>
                  <a:pt x="1543" y="1126"/>
                </a:lnTo>
                <a:lnTo>
                  <a:pt x="1584" y="1117"/>
                </a:lnTo>
                <a:lnTo>
                  <a:pt x="1619" y="1105"/>
                </a:lnTo>
                <a:lnTo>
                  <a:pt x="1652" y="1095"/>
                </a:lnTo>
                <a:lnTo>
                  <a:pt x="1680" y="1082"/>
                </a:lnTo>
                <a:lnTo>
                  <a:pt x="1680" y="2715"/>
                </a:lnTo>
                <a:lnTo>
                  <a:pt x="1652" y="2703"/>
                </a:lnTo>
                <a:lnTo>
                  <a:pt x="1619" y="2692"/>
                </a:lnTo>
                <a:lnTo>
                  <a:pt x="1584" y="2682"/>
                </a:lnTo>
                <a:lnTo>
                  <a:pt x="1543" y="2671"/>
                </a:lnTo>
                <a:lnTo>
                  <a:pt x="1499" y="2664"/>
                </a:lnTo>
                <a:lnTo>
                  <a:pt x="1451" y="2657"/>
                </a:lnTo>
                <a:lnTo>
                  <a:pt x="1398" y="2651"/>
                </a:lnTo>
                <a:lnTo>
                  <a:pt x="1340" y="2648"/>
                </a:lnTo>
                <a:lnTo>
                  <a:pt x="1276" y="2646"/>
                </a:lnTo>
                <a:lnTo>
                  <a:pt x="1207" y="2648"/>
                </a:lnTo>
                <a:lnTo>
                  <a:pt x="1141" y="2652"/>
                </a:lnTo>
                <a:lnTo>
                  <a:pt x="1080" y="2658"/>
                </a:lnTo>
                <a:lnTo>
                  <a:pt x="1023" y="2667"/>
                </a:lnTo>
                <a:lnTo>
                  <a:pt x="971" y="2676"/>
                </a:lnTo>
                <a:lnTo>
                  <a:pt x="924" y="2687"/>
                </a:lnTo>
                <a:lnTo>
                  <a:pt x="880" y="2699"/>
                </a:lnTo>
                <a:lnTo>
                  <a:pt x="841" y="2711"/>
                </a:lnTo>
                <a:lnTo>
                  <a:pt x="807" y="2723"/>
                </a:lnTo>
                <a:lnTo>
                  <a:pt x="807" y="1074"/>
                </a:lnTo>
                <a:close/>
                <a:moveTo>
                  <a:pt x="1881" y="825"/>
                </a:moveTo>
                <a:lnTo>
                  <a:pt x="2554" y="825"/>
                </a:lnTo>
                <a:lnTo>
                  <a:pt x="2554" y="2445"/>
                </a:lnTo>
                <a:lnTo>
                  <a:pt x="1881" y="2445"/>
                </a:lnTo>
                <a:lnTo>
                  <a:pt x="1881" y="825"/>
                </a:lnTo>
                <a:close/>
                <a:moveTo>
                  <a:pt x="807" y="689"/>
                </a:moveTo>
                <a:lnTo>
                  <a:pt x="1680" y="689"/>
                </a:lnTo>
                <a:lnTo>
                  <a:pt x="1680" y="930"/>
                </a:lnTo>
                <a:lnTo>
                  <a:pt x="1669" y="937"/>
                </a:lnTo>
                <a:lnTo>
                  <a:pt x="1655" y="946"/>
                </a:lnTo>
                <a:lnTo>
                  <a:pt x="1637" y="955"/>
                </a:lnTo>
                <a:lnTo>
                  <a:pt x="1616" y="964"/>
                </a:lnTo>
                <a:lnTo>
                  <a:pt x="1591" y="973"/>
                </a:lnTo>
                <a:lnTo>
                  <a:pt x="1560" y="983"/>
                </a:lnTo>
                <a:lnTo>
                  <a:pt x="1526" y="991"/>
                </a:lnTo>
                <a:lnTo>
                  <a:pt x="1486" y="999"/>
                </a:lnTo>
                <a:lnTo>
                  <a:pt x="1442" y="1006"/>
                </a:lnTo>
                <a:lnTo>
                  <a:pt x="1393" y="1012"/>
                </a:lnTo>
                <a:lnTo>
                  <a:pt x="1338" y="1015"/>
                </a:lnTo>
                <a:lnTo>
                  <a:pt x="1276" y="1016"/>
                </a:lnTo>
                <a:lnTo>
                  <a:pt x="1206" y="1014"/>
                </a:lnTo>
                <a:lnTo>
                  <a:pt x="1141" y="1011"/>
                </a:lnTo>
                <a:lnTo>
                  <a:pt x="1081" y="1004"/>
                </a:lnTo>
                <a:lnTo>
                  <a:pt x="1027" y="995"/>
                </a:lnTo>
                <a:lnTo>
                  <a:pt x="977" y="985"/>
                </a:lnTo>
                <a:lnTo>
                  <a:pt x="933" y="973"/>
                </a:lnTo>
                <a:lnTo>
                  <a:pt x="894" y="962"/>
                </a:lnTo>
                <a:lnTo>
                  <a:pt x="860" y="950"/>
                </a:lnTo>
                <a:lnTo>
                  <a:pt x="830" y="939"/>
                </a:lnTo>
                <a:lnTo>
                  <a:pt x="807" y="929"/>
                </a:lnTo>
                <a:lnTo>
                  <a:pt x="807" y="689"/>
                </a:lnTo>
                <a:close/>
                <a:moveTo>
                  <a:pt x="1881" y="488"/>
                </a:moveTo>
                <a:lnTo>
                  <a:pt x="2554" y="488"/>
                </a:lnTo>
                <a:lnTo>
                  <a:pt x="2554" y="689"/>
                </a:lnTo>
                <a:lnTo>
                  <a:pt x="1881" y="689"/>
                </a:lnTo>
                <a:lnTo>
                  <a:pt x="1881" y="488"/>
                </a:lnTo>
                <a:close/>
                <a:moveTo>
                  <a:pt x="0" y="488"/>
                </a:moveTo>
                <a:lnTo>
                  <a:pt x="672" y="488"/>
                </a:lnTo>
                <a:lnTo>
                  <a:pt x="672" y="2782"/>
                </a:lnTo>
                <a:lnTo>
                  <a:pt x="0" y="2782"/>
                </a:lnTo>
                <a:lnTo>
                  <a:pt x="0" y="488"/>
                </a:lnTo>
                <a:close/>
                <a:moveTo>
                  <a:pt x="3199" y="463"/>
                </a:moveTo>
                <a:lnTo>
                  <a:pt x="3659" y="2710"/>
                </a:lnTo>
                <a:lnTo>
                  <a:pt x="3198" y="2805"/>
                </a:lnTo>
                <a:lnTo>
                  <a:pt x="2739" y="557"/>
                </a:lnTo>
                <a:lnTo>
                  <a:pt x="3199" y="463"/>
                </a:lnTo>
                <a:close/>
                <a:moveTo>
                  <a:pt x="1881" y="15"/>
                </a:moveTo>
                <a:lnTo>
                  <a:pt x="2554" y="15"/>
                </a:lnTo>
                <a:lnTo>
                  <a:pt x="2554" y="352"/>
                </a:lnTo>
                <a:lnTo>
                  <a:pt x="1881" y="352"/>
                </a:lnTo>
                <a:lnTo>
                  <a:pt x="1881" y="15"/>
                </a:lnTo>
                <a:close/>
                <a:moveTo>
                  <a:pt x="0" y="15"/>
                </a:moveTo>
                <a:lnTo>
                  <a:pt x="672" y="15"/>
                </a:lnTo>
                <a:lnTo>
                  <a:pt x="672" y="352"/>
                </a:lnTo>
                <a:lnTo>
                  <a:pt x="0" y="352"/>
                </a:lnTo>
                <a:lnTo>
                  <a:pt x="0" y="15"/>
                </a:lnTo>
                <a:close/>
                <a:moveTo>
                  <a:pt x="3105" y="0"/>
                </a:moveTo>
                <a:lnTo>
                  <a:pt x="3172" y="331"/>
                </a:lnTo>
                <a:lnTo>
                  <a:pt x="2712" y="425"/>
                </a:lnTo>
                <a:lnTo>
                  <a:pt x="2645" y="95"/>
                </a:lnTo>
                <a:lnTo>
                  <a:pt x="3105" y="0"/>
                </a:lnTo>
                <a:close/>
              </a:path>
            </a:pathLst>
          </a:custGeom>
          <a:solidFill>
            <a:schemeClr val="lt1"/>
          </a:solidFill>
          <a:ln>
            <a:noFill/>
          </a:ln>
        </p:spPr>
        <p:txBody>
          <a:bodyPr spcFirstLastPara="1" wrap="square" lIns="91425" tIns="45700" rIns="91425" bIns="45700" anchor="t" anchorCtr="0">
            <a:noAutofit/>
          </a:bodyPr>
          <a:lstStyle/>
          <a:p>
            <a:endParaRPr sz="2000" b="1">
              <a:solidFill>
                <a:schemeClr val="dk1"/>
              </a:solidFill>
              <a:latin typeface="Times New Roman"/>
              <a:ea typeface="Times New Roman"/>
              <a:cs typeface="Times New Roman"/>
              <a:sym typeface="Times New Roman"/>
            </a:endParaRPr>
          </a:p>
        </p:txBody>
      </p:sp>
      <p:grpSp>
        <p:nvGrpSpPr>
          <p:cNvPr id="123" name="Google Shape;123;p15"/>
          <p:cNvGrpSpPr/>
          <p:nvPr/>
        </p:nvGrpSpPr>
        <p:grpSpPr>
          <a:xfrm>
            <a:off x="11049001" y="2747424"/>
            <a:ext cx="685798" cy="609600"/>
            <a:chOff x="6656388" y="1300163"/>
            <a:chExt cx="347662" cy="381000"/>
          </a:xfrm>
        </p:grpSpPr>
        <p:sp>
          <p:nvSpPr>
            <p:cNvPr id="124" name="Google Shape;124;p15"/>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5" name="Google Shape;125;p15"/>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6" name="Google Shape;126;p15"/>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7" name="Google Shape;127;p15"/>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8" name="Google Shape;128;p15"/>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9" name="Google Shape;129;p15"/>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0" name="Google Shape;130;p15"/>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1" name="Google Shape;131;p15"/>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2" name="Google Shape;132;p15"/>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3" name="Google Shape;133;p15"/>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4" name="Google Shape;134;p15"/>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5" name="Google Shape;135;p15"/>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grpSp>
        <p:nvGrpSpPr>
          <p:cNvPr id="141" name="Google Shape;141;p15"/>
          <p:cNvGrpSpPr/>
          <p:nvPr/>
        </p:nvGrpSpPr>
        <p:grpSpPr>
          <a:xfrm>
            <a:off x="8991600" y="228600"/>
            <a:ext cx="762000" cy="609600"/>
            <a:chOff x="5976938" y="1301751"/>
            <a:chExt cx="481013" cy="376238"/>
          </a:xfrm>
        </p:grpSpPr>
        <p:sp>
          <p:nvSpPr>
            <p:cNvPr id="142" name="Google Shape;142;p15"/>
            <p:cNvSpPr/>
            <p:nvPr/>
          </p:nvSpPr>
          <p:spPr>
            <a:xfrm>
              <a:off x="6059488" y="1635126"/>
              <a:ext cx="315913" cy="42863"/>
            </a:xfrm>
            <a:custGeom>
              <a:avLst/>
              <a:gdLst/>
              <a:ahLst/>
              <a:cxnLst/>
              <a:rect l="l" t="t" r="r" b="b"/>
              <a:pathLst>
                <a:path w="2195" h="299" extrusionOk="0">
                  <a:moveTo>
                    <a:pt x="151" y="0"/>
                  </a:moveTo>
                  <a:lnTo>
                    <a:pt x="2043" y="0"/>
                  </a:lnTo>
                  <a:lnTo>
                    <a:pt x="2074" y="3"/>
                  </a:lnTo>
                  <a:lnTo>
                    <a:pt x="2102" y="12"/>
                  </a:lnTo>
                  <a:lnTo>
                    <a:pt x="2128" y="26"/>
                  </a:lnTo>
                  <a:lnTo>
                    <a:pt x="2150" y="44"/>
                  </a:lnTo>
                  <a:lnTo>
                    <a:pt x="2169" y="66"/>
                  </a:lnTo>
                  <a:lnTo>
                    <a:pt x="2183" y="91"/>
                  </a:lnTo>
                  <a:lnTo>
                    <a:pt x="2192" y="120"/>
                  </a:lnTo>
                  <a:lnTo>
                    <a:pt x="2195" y="150"/>
                  </a:lnTo>
                  <a:lnTo>
                    <a:pt x="2192" y="180"/>
                  </a:lnTo>
                  <a:lnTo>
                    <a:pt x="2183" y="208"/>
                  </a:lnTo>
                  <a:lnTo>
                    <a:pt x="2169" y="233"/>
                  </a:lnTo>
                  <a:lnTo>
                    <a:pt x="2150" y="255"/>
                  </a:lnTo>
                  <a:lnTo>
                    <a:pt x="2128" y="273"/>
                  </a:lnTo>
                  <a:lnTo>
                    <a:pt x="2102" y="287"/>
                  </a:lnTo>
                  <a:lnTo>
                    <a:pt x="2074" y="296"/>
                  </a:lnTo>
                  <a:lnTo>
                    <a:pt x="2043" y="299"/>
                  </a:lnTo>
                  <a:lnTo>
                    <a:pt x="151" y="299"/>
                  </a:lnTo>
                  <a:lnTo>
                    <a:pt x="121" y="296"/>
                  </a:lnTo>
                  <a:lnTo>
                    <a:pt x="92" y="287"/>
                  </a:lnTo>
                  <a:lnTo>
                    <a:pt x="66" y="273"/>
                  </a:lnTo>
                  <a:lnTo>
                    <a:pt x="44" y="255"/>
                  </a:lnTo>
                  <a:lnTo>
                    <a:pt x="26" y="233"/>
                  </a:lnTo>
                  <a:lnTo>
                    <a:pt x="11" y="208"/>
                  </a:lnTo>
                  <a:lnTo>
                    <a:pt x="3" y="180"/>
                  </a:lnTo>
                  <a:lnTo>
                    <a:pt x="0" y="150"/>
                  </a:lnTo>
                  <a:lnTo>
                    <a:pt x="3" y="120"/>
                  </a:lnTo>
                  <a:lnTo>
                    <a:pt x="11" y="91"/>
                  </a:lnTo>
                  <a:lnTo>
                    <a:pt x="26" y="66"/>
                  </a:lnTo>
                  <a:lnTo>
                    <a:pt x="44" y="44"/>
                  </a:lnTo>
                  <a:lnTo>
                    <a:pt x="66" y="26"/>
                  </a:lnTo>
                  <a:lnTo>
                    <a:pt x="92" y="12"/>
                  </a:lnTo>
                  <a:lnTo>
                    <a:pt x="121" y="3"/>
                  </a:lnTo>
                  <a:lnTo>
                    <a:pt x="151"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3" name="Google Shape;143;p15"/>
            <p:cNvSpPr/>
            <p:nvPr/>
          </p:nvSpPr>
          <p:spPr>
            <a:xfrm>
              <a:off x="6053138" y="1457326"/>
              <a:ext cx="33338" cy="85725"/>
            </a:xfrm>
            <a:custGeom>
              <a:avLst/>
              <a:gdLst/>
              <a:ahLst/>
              <a:cxnLst/>
              <a:rect l="l" t="t" r="r" b="b"/>
              <a:pathLst>
                <a:path w="228" h="596" extrusionOk="0">
                  <a:moveTo>
                    <a:pt x="115" y="0"/>
                  </a:moveTo>
                  <a:lnTo>
                    <a:pt x="140" y="3"/>
                  </a:lnTo>
                  <a:lnTo>
                    <a:pt x="165" y="11"/>
                  </a:lnTo>
                  <a:lnTo>
                    <a:pt x="186" y="24"/>
                  </a:lnTo>
                  <a:lnTo>
                    <a:pt x="203" y="42"/>
                  </a:lnTo>
                  <a:lnTo>
                    <a:pt x="217" y="62"/>
                  </a:lnTo>
                  <a:lnTo>
                    <a:pt x="225" y="86"/>
                  </a:lnTo>
                  <a:lnTo>
                    <a:pt x="228" y="111"/>
                  </a:lnTo>
                  <a:lnTo>
                    <a:pt x="228" y="484"/>
                  </a:lnTo>
                  <a:lnTo>
                    <a:pt x="225" y="510"/>
                  </a:lnTo>
                  <a:lnTo>
                    <a:pt x="217" y="533"/>
                  </a:lnTo>
                  <a:lnTo>
                    <a:pt x="203" y="555"/>
                  </a:lnTo>
                  <a:lnTo>
                    <a:pt x="186" y="572"/>
                  </a:lnTo>
                  <a:lnTo>
                    <a:pt x="165" y="585"/>
                  </a:lnTo>
                  <a:lnTo>
                    <a:pt x="140" y="594"/>
                  </a:lnTo>
                  <a:lnTo>
                    <a:pt x="115" y="596"/>
                  </a:lnTo>
                  <a:lnTo>
                    <a:pt x="88" y="594"/>
                  </a:lnTo>
                  <a:lnTo>
                    <a:pt x="65" y="585"/>
                  </a:lnTo>
                  <a:lnTo>
                    <a:pt x="43" y="572"/>
                  </a:lnTo>
                  <a:lnTo>
                    <a:pt x="26" y="555"/>
                  </a:lnTo>
                  <a:lnTo>
                    <a:pt x="13" y="533"/>
                  </a:lnTo>
                  <a:lnTo>
                    <a:pt x="3" y="510"/>
                  </a:lnTo>
                  <a:lnTo>
                    <a:pt x="0" y="484"/>
                  </a:lnTo>
                  <a:lnTo>
                    <a:pt x="0" y="111"/>
                  </a:lnTo>
                  <a:lnTo>
                    <a:pt x="3" y="86"/>
                  </a:lnTo>
                  <a:lnTo>
                    <a:pt x="13" y="62"/>
                  </a:lnTo>
                  <a:lnTo>
                    <a:pt x="26" y="42"/>
                  </a:lnTo>
                  <a:lnTo>
                    <a:pt x="43" y="24"/>
                  </a:lnTo>
                  <a:lnTo>
                    <a:pt x="65" y="11"/>
                  </a:lnTo>
                  <a:lnTo>
                    <a:pt x="88" y="3"/>
                  </a:lnTo>
                  <a:lnTo>
                    <a:pt x="11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4" name="Google Shape;144;p15"/>
            <p:cNvSpPr/>
            <p:nvPr/>
          </p:nvSpPr>
          <p:spPr>
            <a:xfrm>
              <a:off x="6108701" y="1435101"/>
              <a:ext cx="31750" cy="107950"/>
            </a:xfrm>
            <a:custGeom>
              <a:avLst/>
              <a:gdLst/>
              <a:ahLst/>
              <a:cxnLst/>
              <a:rect l="l" t="t" r="r" b="b"/>
              <a:pathLst>
                <a:path w="227" h="746" extrusionOk="0">
                  <a:moveTo>
                    <a:pt x="114" y="0"/>
                  </a:moveTo>
                  <a:lnTo>
                    <a:pt x="140" y="3"/>
                  </a:lnTo>
                  <a:lnTo>
                    <a:pt x="164" y="12"/>
                  </a:lnTo>
                  <a:lnTo>
                    <a:pt x="184" y="25"/>
                  </a:lnTo>
                  <a:lnTo>
                    <a:pt x="203" y="42"/>
                  </a:lnTo>
                  <a:lnTo>
                    <a:pt x="216" y="63"/>
                  </a:lnTo>
                  <a:lnTo>
                    <a:pt x="224" y="86"/>
                  </a:lnTo>
                  <a:lnTo>
                    <a:pt x="227" y="112"/>
                  </a:lnTo>
                  <a:lnTo>
                    <a:pt x="227" y="634"/>
                  </a:lnTo>
                  <a:lnTo>
                    <a:pt x="224" y="660"/>
                  </a:lnTo>
                  <a:lnTo>
                    <a:pt x="216" y="683"/>
                  </a:lnTo>
                  <a:lnTo>
                    <a:pt x="203" y="705"/>
                  </a:lnTo>
                  <a:lnTo>
                    <a:pt x="184" y="722"/>
                  </a:lnTo>
                  <a:lnTo>
                    <a:pt x="164" y="735"/>
                  </a:lnTo>
                  <a:lnTo>
                    <a:pt x="140" y="744"/>
                  </a:lnTo>
                  <a:lnTo>
                    <a:pt x="114" y="746"/>
                  </a:lnTo>
                  <a:lnTo>
                    <a:pt x="88" y="744"/>
                  </a:lnTo>
                  <a:lnTo>
                    <a:pt x="64" y="735"/>
                  </a:lnTo>
                  <a:lnTo>
                    <a:pt x="43" y="722"/>
                  </a:lnTo>
                  <a:lnTo>
                    <a:pt x="25" y="705"/>
                  </a:lnTo>
                  <a:lnTo>
                    <a:pt x="12" y="683"/>
                  </a:lnTo>
                  <a:lnTo>
                    <a:pt x="3" y="660"/>
                  </a:lnTo>
                  <a:lnTo>
                    <a:pt x="0" y="634"/>
                  </a:lnTo>
                  <a:lnTo>
                    <a:pt x="0" y="112"/>
                  </a:lnTo>
                  <a:lnTo>
                    <a:pt x="3" y="86"/>
                  </a:lnTo>
                  <a:lnTo>
                    <a:pt x="12" y="63"/>
                  </a:lnTo>
                  <a:lnTo>
                    <a:pt x="25" y="42"/>
                  </a:lnTo>
                  <a:lnTo>
                    <a:pt x="43" y="25"/>
                  </a:lnTo>
                  <a:lnTo>
                    <a:pt x="64" y="12"/>
                  </a:lnTo>
                  <a:lnTo>
                    <a:pt x="88" y="3"/>
                  </a:lnTo>
                  <a:lnTo>
                    <a:pt x="11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5" name="Google Shape;145;p15"/>
            <p:cNvSpPr/>
            <p:nvPr/>
          </p:nvSpPr>
          <p:spPr>
            <a:xfrm>
              <a:off x="6162676" y="1414463"/>
              <a:ext cx="33338" cy="128588"/>
            </a:xfrm>
            <a:custGeom>
              <a:avLst/>
              <a:gdLst/>
              <a:ahLst/>
              <a:cxnLst/>
              <a:rect l="l" t="t" r="r" b="b"/>
              <a:pathLst>
                <a:path w="227" h="895" extrusionOk="0">
                  <a:moveTo>
                    <a:pt x="113" y="0"/>
                  </a:moveTo>
                  <a:lnTo>
                    <a:pt x="139" y="3"/>
                  </a:lnTo>
                  <a:lnTo>
                    <a:pt x="163" y="11"/>
                  </a:lnTo>
                  <a:lnTo>
                    <a:pt x="184" y="24"/>
                  </a:lnTo>
                  <a:lnTo>
                    <a:pt x="202" y="42"/>
                  </a:lnTo>
                  <a:lnTo>
                    <a:pt x="215" y="62"/>
                  </a:lnTo>
                  <a:lnTo>
                    <a:pt x="224" y="87"/>
                  </a:lnTo>
                  <a:lnTo>
                    <a:pt x="227" y="112"/>
                  </a:lnTo>
                  <a:lnTo>
                    <a:pt x="227" y="783"/>
                  </a:lnTo>
                  <a:lnTo>
                    <a:pt x="224" y="809"/>
                  </a:lnTo>
                  <a:lnTo>
                    <a:pt x="215" y="832"/>
                  </a:lnTo>
                  <a:lnTo>
                    <a:pt x="202" y="854"/>
                  </a:lnTo>
                  <a:lnTo>
                    <a:pt x="184" y="871"/>
                  </a:lnTo>
                  <a:lnTo>
                    <a:pt x="163" y="884"/>
                  </a:lnTo>
                  <a:lnTo>
                    <a:pt x="139" y="893"/>
                  </a:lnTo>
                  <a:lnTo>
                    <a:pt x="113" y="895"/>
                  </a:lnTo>
                  <a:lnTo>
                    <a:pt x="87" y="893"/>
                  </a:lnTo>
                  <a:lnTo>
                    <a:pt x="63" y="884"/>
                  </a:lnTo>
                  <a:lnTo>
                    <a:pt x="42" y="871"/>
                  </a:lnTo>
                  <a:lnTo>
                    <a:pt x="25" y="854"/>
                  </a:lnTo>
                  <a:lnTo>
                    <a:pt x="11" y="832"/>
                  </a:lnTo>
                  <a:lnTo>
                    <a:pt x="3" y="809"/>
                  </a:lnTo>
                  <a:lnTo>
                    <a:pt x="0" y="783"/>
                  </a:lnTo>
                  <a:lnTo>
                    <a:pt x="0" y="112"/>
                  </a:lnTo>
                  <a:lnTo>
                    <a:pt x="3" y="87"/>
                  </a:lnTo>
                  <a:lnTo>
                    <a:pt x="11" y="62"/>
                  </a:lnTo>
                  <a:lnTo>
                    <a:pt x="25" y="42"/>
                  </a:lnTo>
                  <a:lnTo>
                    <a:pt x="42" y="24"/>
                  </a:lnTo>
                  <a:lnTo>
                    <a:pt x="63" y="11"/>
                  </a:lnTo>
                  <a:lnTo>
                    <a:pt x="87" y="3"/>
                  </a:lnTo>
                  <a:lnTo>
                    <a:pt x="11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6" name="Google Shape;146;p15"/>
            <p:cNvSpPr/>
            <p:nvPr/>
          </p:nvSpPr>
          <p:spPr>
            <a:xfrm>
              <a:off x="5976938" y="1301751"/>
              <a:ext cx="481013" cy="311150"/>
            </a:xfrm>
            <a:custGeom>
              <a:avLst/>
              <a:gdLst/>
              <a:ahLst/>
              <a:cxnLst/>
              <a:rect l="l" t="t" r="r" b="b"/>
              <a:pathLst>
                <a:path w="3330" h="2163" extrusionOk="0">
                  <a:moveTo>
                    <a:pt x="152" y="0"/>
                  </a:moveTo>
                  <a:lnTo>
                    <a:pt x="3179" y="0"/>
                  </a:lnTo>
                  <a:lnTo>
                    <a:pt x="3210" y="3"/>
                  </a:lnTo>
                  <a:lnTo>
                    <a:pt x="3239" y="11"/>
                  </a:lnTo>
                  <a:lnTo>
                    <a:pt x="3264" y="25"/>
                  </a:lnTo>
                  <a:lnTo>
                    <a:pt x="3286" y="43"/>
                  </a:lnTo>
                  <a:lnTo>
                    <a:pt x="3305" y="65"/>
                  </a:lnTo>
                  <a:lnTo>
                    <a:pt x="3319" y="91"/>
                  </a:lnTo>
                  <a:lnTo>
                    <a:pt x="3327" y="119"/>
                  </a:lnTo>
                  <a:lnTo>
                    <a:pt x="3330" y="149"/>
                  </a:lnTo>
                  <a:lnTo>
                    <a:pt x="3330" y="1841"/>
                  </a:lnTo>
                  <a:lnTo>
                    <a:pt x="3127" y="1640"/>
                  </a:lnTo>
                  <a:lnTo>
                    <a:pt x="3159" y="1579"/>
                  </a:lnTo>
                  <a:lnTo>
                    <a:pt x="3184" y="1516"/>
                  </a:lnTo>
                  <a:lnTo>
                    <a:pt x="3205" y="1452"/>
                  </a:lnTo>
                  <a:lnTo>
                    <a:pt x="3220" y="1384"/>
                  </a:lnTo>
                  <a:lnTo>
                    <a:pt x="3229" y="1317"/>
                  </a:lnTo>
                  <a:lnTo>
                    <a:pt x="3232" y="1249"/>
                  </a:lnTo>
                  <a:lnTo>
                    <a:pt x="3229" y="1183"/>
                  </a:lnTo>
                  <a:lnTo>
                    <a:pt x="3221" y="1119"/>
                  </a:lnTo>
                  <a:lnTo>
                    <a:pt x="3208" y="1056"/>
                  </a:lnTo>
                  <a:lnTo>
                    <a:pt x="3191" y="994"/>
                  </a:lnTo>
                  <a:lnTo>
                    <a:pt x="3167" y="935"/>
                  </a:lnTo>
                  <a:lnTo>
                    <a:pt x="3140" y="878"/>
                  </a:lnTo>
                  <a:lnTo>
                    <a:pt x="3107" y="821"/>
                  </a:lnTo>
                  <a:lnTo>
                    <a:pt x="3069" y="769"/>
                  </a:lnTo>
                  <a:lnTo>
                    <a:pt x="3027" y="719"/>
                  </a:lnTo>
                  <a:lnTo>
                    <a:pt x="3027" y="299"/>
                  </a:lnTo>
                  <a:lnTo>
                    <a:pt x="303" y="299"/>
                  </a:lnTo>
                  <a:lnTo>
                    <a:pt x="303" y="1865"/>
                  </a:lnTo>
                  <a:lnTo>
                    <a:pt x="1902" y="1865"/>
                  </a:lnTo>
                  <a:lnTo>
                    <a:pt x="1952" y="1903"/>
                  </a:lnTo>
                  <a:lnTo>
                    <a:pt x="2004" y="1936"/>
                  </a:lnTo>
                  <a:lnTo>
                    <a:pt x="2058" y="1965"/>
                  </a:lnTo>
                  <a:lnTo>
                    <a:pt x="2114" y="1990"/>
                  </a:lnTo>
                  <a:lnTo>
                    <a:pt x="2173" y="2011"/>
                  </a:lnTo>
                  <a:lnTo>
                    <a:pt x="2233" y="2028"/>
                  </a:lnTo>
                  <a:lnTo>
                    <a:pt x="2294" y="2040"/>
                  </a:lnTo>
                  <a:lnTo>
                    <a:pt x="2356" y="2047"/>
                  </a:lnTo>
                  <a:lnTo>
                    <a:pt x="2419" y="2049"/>
                  </a:lnTo>
                  <a:lnTo>
                    <a:pt x="2490" y="2046"/>
                  </a:lnTo>
                  <a:lnTo>
                    <a:pt x="2558" y="2037"/>
                  </a:lnTo>
                  <a:lnTo>
                    <a:pt x="2625" y="2023"/>
                  </a:lnTo>
                  <a:lnTo>
                    <a:pt x="2692" y="2002"/>
                  </a:lnTo>
                  <a:lnTo>
                    <a:pt x="2756" y="1976"/>
                  </a:lnTo>
                  <a:lnTo>
                    <a:pt x="2817" y="1945"/>
                  </a:lnTo>
                  <a:lnTo>
                    <a:pt x="3027" y="2152"/>
                  </a:lnTo>
                  <a:lnTo>
                    <a:pt x="3031" y="2156"/>
                  </a:lnTo>
                  <a:lnTo>
                    <a:pt x="3037" y="2159"/>
                  </a:lnTo>
                  <a:lnTo>
                    <a:pt x="3041" y="2163"/>
                  </a:lnTo>
                  <a:lnTo>
                    <a:pt x="152" y="2163"/>
                  </a:lnTo>
                  <a:lnTo>
                    <a:pt x="121" y="2160"/>
                  </a:lnTo>
                  <a:lnTo>
                    <a:pt x="93" y="2151"/>
                  </a:lnTo>
                  <a:lnTo>
                    <a:pt x="67" y="2138"/>
                  </a:lnTo>
                  <a:lnTo>
                    <a:pt x="45" y="2119"/>
                  </a:lnTo>
                  <a:lnTo>
                    <a:pt x="26" y="2097"/>
                  </a:lnTo>
                  <a:lnTo>
                    <a:pt x="12" y="2072"/>
                  </a:lnTo>
                  <a:lnTo>
                    <a:pt x="3" y="2044"/>
                  </a:lnTo>
                  <a:lnTo>
                    <a:pt x="0" y="2014"/>
                  </a:lnTo>
                  <a:lnTo>
                    <a:pt x="0" y="149"/>
                  </a:lnTo>
                  <a:lnTo>
                    <a:pt x="3" y="119"/>
                  </a:lnTo>
                  <a:lnTo>
                    <a:pt x="12" y="92"/>
                  </a:lnTo>
                  <a:lnTo>
                    <a:pt x="26" y="65"/>
                  </a:lnTo>
                  <a:lnTo>
                    <a:pt x="45" y="43"/>
                  </a:lnTo>
                  <a:lnTo>
                    <a:pt x="67" y="25"/>
                  </a:lnTo>
                  <a:lnTo>
                    <a:pt x="93" y="11"/>
                  </a:lnTo>
                  <a:lnTo>
                    <a:pt x="121" y="3"/>
                  </a:lnTo>
                  <a:lnTo>
                    <a:pt x="15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7" name="Google Shape;147;p15"/>
            <p:cNvSpPr/>
            <p:nvPr/>
          </p:nvSpPr>
          <p:spPr>
            <a:xfrm>
              <a:off x="6230938" y="1387476"/>
              <a:ext cx="214313" cy="212725"/>
            </a:xfrm>
            <a:custGeom>
              <a:avLst/>
              <a:gdLst/>
              <a:ahLst/>
              <a:cxnLst/>
              <a:rect l="l" t="t" r="r" b="b"/>
              <a:pathLst>
                <a:path w="1492" h="1469" extrusionOk="0">
                  <a:moveTo>
                    <a:pt x="661" y="134"/>
                  </a:moveTo>
                  <a:lnTo>
                    <a:pt x="609" y="136"/>
                  </a:lnTo>
                  <a:lnTo>
                    <a:pt x="558" y="144"/>
                  </a:lnTo>
                  <a:lnTo>
                    <a:pt x="508" y="156"/>
                  </a:lnTo>
                  <a:lnTo>
                    <a:pt x="461" y="173"/>
                  </a:lnTo>
                  <a:lnTo>
                    <a:pt x="415" y="194"/>
                  </a:lnTo>
                  <a:lnTo>
                    <a:pt x="371" y="220"/>
                  </a:lnTo>
                  <a:lnTo>
                    <a:pt x="329" y="250"/>
                  </a:lnTo>
                  <a:lnTo>
                    <a:pt x="290" y="286"/>
                  </a:lnTo>
                  <a:lnTo>
                    <a:pt x="255" y="324"/>
                  </a:lnTo>
                  <a:lnTo>
                    <a:pt x="225" y="364"/>
                  </a:lnTo>
                  <a:lnTo>
                    <a:pt x="198" y="407"/>
                  </a:lnTo>
                  <a:lnTo>
                    <a:pt x="176" y="453"/>
                  </a:lnTo>
                  <a:lnTo>
                    <a:pt x="159" y="501"/>
                  </a:lnTo>
                  <a:lnTo>
                    <a:pt x="146" y="550"/>
                  </a:lnTo>
                  <a:lnTo>
                    <a:pt x="139" y="600"/>
                  </a:lnTo>
                  <a:lnTo>
                    <a:pt x="136" y="652"/>
                  </a:lnTo>
                  <a:lnTo>
                    <a:pt x="139" y="703"/>
                  </a:lnTo>
                  <a:lnTo>
                    <a:pt x="146" y="753"/>
                  </a:lnTo>
                  <a:lnTo>
                    <a:pt x="159" y="802"/>
                  </a:lnTo>
                  <a:lnTo>
                    <a:pt x="176" y="850"/>
                  </a:lnTo>
                  <a:lnTo>
                    <a:pt x="198" y="895"/>
                  </a:lnTo>
                  <a:lnTo>
                    <a:pt x="225" y="938"/>
                  </a:lnTo>
                  <a:lnTo>
                    <a:pt x="255" y="979"/>
                  </a:lnTo>
                  <a:lnTo>
                    <a:pt x="290" y="1017"/>
                  </a:lnTo>
                  <a:lnTo>
                    <a:pt x="329" y="1052"/>
                  </a:lnTo>
                  <a:lnTo>
                    <a:pt x="371" y="1082"/>
                  </a:lnTo>
                  <a:lnTo>
                    <a:pt x="415" y="1108"/>
                  </a:lnTo>
                  <a:lnTo>
                    <a:pt x="461" y="1130"/>
                  </a:lnTo>
                  <a:lnTo>
                    <a:pt x="508" y="1147"/>
                  </a:lnTo>
                  <a:lnTo>
                    <a:pt x="558" y="1159"/>
                  </a:lnTo>
                  <a:lnTo>
                    <a:pt x="609" y="1166"/>
                  </a:lnTo>
                  <a:lnTo>
                    <a:pt x="661" y="1169"/>
                  </a:lnTo>
                  <a:lnTo>
                    <a:pt x="713" y="1166"/>
                  </a:lnTo>
                  <a:lnTo>
                    <a:pt x="765" y="1159"/>
                  </a:lnTo>
                  <a:lnTo>
                    <a:pt x="814" y="1147"/>
                  </a:lnTo>
                  <a:lnTo>
                    <a:pt x="863" y="1130"/>
                  </a:lnTo>
                  <a:lnTo>
                    <a:pt x="909" y="1108"/>
                  </a:lnTo>
                  <a:lnTo>
                    <a:pt x="953" y="1082"/>
                  </a:lnTo>
                  <a:lnTo>
                    <a:pt x="995" y="1052"/>
                  </a:lnTo>
                  <a:lnTo>
                    <a:pt x="1034" y="1017"/>
                  </a:lnTo>
                  <a:lnTo>
                    <a:pt x="1068" y="979"/>
                  </a:lnTo>
                  <a:lnTo>
                    <a:pt x="1099" y="938"/>
                  </a:lnTo>
                  <a:lnTo>
                    <a:pt x="1126" y="895"/>
                  </a:lnTo>
                  <a:lnTo>
                    <a:pt x="1147" y="850"/>
                  </a:lnTo>
                  <a:lnTo>
                    <a:pt x="1164" y="802"/>
                  </a:lnTo>
                  <a:lnTo>
                    <a:pt x="1177" y="753"/>
                  </a:lnTo>
                  <a:lnTo>
                    <a:pt x="1185" y="703"/>
                  </a:lnTo>
                  <a:lnTo>
                    <a:pt x="1187" y="652"/>
                  </a:lnTo>
                  <a:lnTo>
                    <a:pt x="1185" y="600"/>
                  </a:lnTo>
                  <a:lnTo>
                    <a:pt x="1177" y="550"/>
                  </a:lnTo>
                  <a:lnTo>
                    <a:pt x="1164" y="501"/>
                  </a:lnTo>
                  <a:lnTo>
                    <a:pt x="1147" y="453"/>
                  </a:lnTo>
                  <a:lnTo>
                    <a:pt x="1126" y="407"/>
                  </a:lnTo>
                  <a:lnTo>
                    <a:pt x="1099" y="364"/>
                  </a:lnTo>
                  <a:lnTo>
                    <a:pt x="1068" y="324"/>
                  </a:lnTo>
                  <a:lnTo>
                    <a:pt x="1034" y="286"/>
                  </a:lnTo>
                  <a:lnTo>
                    <a:pt x="995" y="250"/>
                  </a:lnTo>
                  <a:lnTo>
                    <a:pt x="953" y="220"/>
                  </a:lnTo>
                  <a:lnTo>
                    <a:pt x="909" y="194"/>
                  </a:lnTo>
                  <a:lnTo>
                    <a:pt x="863" y="173"/>
                  </a:lnTo>
                  <a:lnTo>
                    <a:pt x="814" y="156"/>
                  </a:lnTo>
                  <a:lnTo>
                    <a:pt x="765" y="144"/>
                  </a:lnTo>
                  <a:lnTo>
                    <a:pt x="713" y="136"/>
                  </a:lnTo>
                  <a:lnTo>
                    <a:pt x="661" y="134"/>
                  </a:lnTo>
                  <a:close/>
                  <a:moveTo>
                    <a:pt x="661" y="0"/>
                  </a:moveTo>
                  <a:lnTo>
                    <a:pt x="721" y="2"/>
                  </a:lnTo>
                  <a:lnTo>
                    <a:pt x="778" y="10"/>
                  </a:lnTo>
                  <a:lnTo>
                    <a:pt x="834" y="22"/>
                  </a:lnTo>
                  <a:lnTo>
                    <a:pt x="888" y="39"/>
                  </a:lnTo>
                  <a:lnTo>
                    <a:pt x="941" y="60"/>
                  </a:lnTo>
                  <a:lnTo>
                    <a:pt x="992" y="87"/>
                  </a:lnTo>
                  <a:lnTo>
                    <a:pt x="1040" y="117"/>
                  </a:lnTo>
                  <a:lnTo>
                    <a:pt x="1086" y="152"/>
                  </a:lnTo>
                  <a:lnTo>
                    <a:pt x="1130" y="191"/>
                  </a:lnTo>
                  <a:lnTo>
                    <a:pt x="1168" y="233"/>
                  </a:lnTo>
                  <a:lnTo>
                    <a:pt x="1204" y="279"/>
                  </a:lnTo>
                  <a:lnTo>
                    <a:pt x="1235" y="326"/>
                  </a:lnTo>
                  <a:lnTo>
                    <a:pt x="1261" y="376"/>
                  </a:lnTo>
                  <a:lnTo>
                    <a:pt x="1283" y="428"/>
                  </a:lnTo>
                  <a:lnTo>
                    <a:pt x="1300" y="482"/>
                  </a:lnTo>
                  <a:lnTo>
                    <a:pt x="1312" y="537"/>
                  </a:lnTo>
                  <a:lnTo>
                    <a:pt x="1320" y="593"/>
                  </a:lnTo>
                  <a:lnTo>
                    <a:pt x="1322" y="652"/>
                  </a:lnTo>
                  <a:lnTo>
                    <a:pt x="1319" y="711"/>
                  </a:lnTo>
                  <a:lnTo>
                    <a:pt x="1312" y="769"/>
                  </a:lnTo>
                  <a:lnTo>
                    <a:pt x="1298" y="826"/>
                  </a:lnTo>
                  <a:lnTo>
                    <a:pt x="1280" y="882"/>
                  </a:lnTo>
                  <a:lnTo>
                    <a:pt x="1256" y="935"/>
                  </a:lnTo>
                  <a:lnTo>
                    <a:pt x="1229" y="986"/>
                  </a:lnTo>
                  <a:lnTo>
                    <a:pt x="1195" y="1034"/>
                  </a:lnTo>
                  <a:lnTo>
                    <a:pt x="1157" y="1081"/>
                  </a:lnTo>
                  <a:lnTo>
                    <a:pt x="1189" y="1112"/>
                  </a:lnTo>
                  <a:lnTo>
                    <a:pt x="1204" y="1112"/>
                  </a:lnTo>
                  <a:lnTo>
                    <a:pt x="1218" y="1115"/>
                  </a:lnTo>
                  <a:lnTo>
                    <a:pt x="1233" y="1122"/>
                  </a:lnTo>
                  <a:lnTo>
                    <a:pt x="1245" y="1131"/>
                  </a:lnTo>
                  <a:lnTo>
                    <a:pt x="1472" y="1356"/>
                  </a:lnTo>
                  <a:lnTo>
                    <a:pt x="1484" y="1370"/>
                  </a:lnTo>
                  <a:lnTo>
                    <a:pt x="1490" y="1386"/>
                  </a:lnTo>
                  <a:lnTo>
                    <a:pt x="1492" y="1402"/>
                  </a:lnTo>
                  <a:lnTo>
                    <a:pt x="1490" y="1419"/>
                  </a:lnTo>
                  <a:lnTo>
                    <a:pt x="1484" y="1436"/>
                  </a:lnTo>
                  <a:lnTo>
                    <a:pt x="1472" y="1450"/>
                  </a:lnTo>
                  <a:lnTo>
                    <a:pt x="1458" y="1461"/>
                  </a:lnTo>
                  <a:lnTo>
                    <a:pt x="1442" y="1467"/>
                  </a:lnTo>
                  <a:lnTo>
                    <a:pt x="1424" y="1469"/>
                  </a:lnTo>
                  <a:lnTo>
                    <a:pt x="1407" y="1467"/>
                  </a:lnTo>
                  <a:lnTo>
                    <a:pt x="1391" y="1461"/>
                  </a:lnTo>
                  <a:lnTo>
                    <a:pt x="1376" y="1450"/>
                  </a:lnTo>
                  <a:lnTo>
                    <a:pt x="1149" y="1225"/>
                  </a:lnTo>
                  <a:lnTo>
                    <a:pt x="1139" y="1213"/>
                  </a:lnTo>
                  <a:lnTo>
                    <a:pt x="1133" y="1200"/>
                  </a:lnTo>
                  <a:lnTo>
                    <a:pt x="1130" y="1186"/>
                  </a:lnTo>
                  <a:lnTo>
                    <a:pt x="1130" y="1171"/>
                  </a:lnTo>
                  <a:lnTo>
                    <a:pt x="1098" y="1140"/>
                  </a:lnTo>
                  <a:lnTo>
                    <a:pt x="1051" y="1177"/>
                  </a:lnTo>
                  <a:lnTo>
                    <a:pt x="1001" y="1209"/>
                  </a:lnTo>
                  <a:lnTo>
                    <a:pt x="949" y="1238"/>
                  </a:lnTo>
                  <a:lnTo>
                    <a:pt x="895" y="1261"/>
                  </a:lnTo>
                  <a:lnTo>
                    <a:pt x="839" y="1279"/>
                  </a:lnTo>
                  <a:lnTo>
                    <a:pt x="782" y="1292"/>
                  </a:lnTo>
                  <a:lnTo>
                    <a:pt x="722" y="1300"/>
                  </a:lnTo>
                  <a:lnTo>
                    <a:pt x="661" y="1303"/>
                  </a:lnTo>
                  <a:lnTo>
                    <a:pt x="603" y="1300"/>
                  </a:lnTo>
                  <a:lnTo>
                    <a:pt x="546" y="1293"/>
                  </a:lnTo>
                  <a:lnTo>
                    <a:pt x="490" y="1281"/>
                  </a:lnTo>
                  <a:lnTo>
                    <a:pt x="435" y="1264"/>
                  </a:lnTo>
                  <a:lnTo>
                    <a:pt x="383" y="1242"/>
                  </a:lnTo>
                  <a:lnTo>
                    <a:pt x="332" y="1216"/>
                  </a:lnTo>
                  <a:lnTo>
                    <a:pt x="283" y="1185"/>
                  </a:lnTo>
                  <a:lnTo>
                    <a:pt x="238" y="1151"/>
                  </a:lnTo>
                  <a:lnTo>
                    <a:pt x="194" y="1112"/>
                  </a:lnTo>
                  <a:lnTo>
                    <a:pt x="155" y="1070"/>
                  </a:lnTo>
                  <a:lnTo>
                    <a:pt x="120" y="1024"/>
                  </a:lnTo>
                  <a:lnTo>
                    <a:pt x="89" y="976"/>
                  </a:lnTo>
                  <a:lnTo>
                    <a:pt x="63" y="926"/>
                  </a:lnTo>
                  <a:lnTo>
                    <a:pt x="40" y="875"/>
                  </a:lnTo>
                  <a:lnTo>
                    <a:pt x="23" y="820"/>
                  </a:lnTo>
                  <a:lnTo>
                    <a:pt x="11" y="765"/>
                  </a:lnTo>
                  <a:lnTo>
                    <a:pt x="4" y="709"/>
                  </a:lnTo>
                  <a:lnTo>
                    <a:pt x="0" y="652"/>
                  </a:lnTo>
                  <a:lnTo>
                    <a:pt x="4" y="593"/>
                  </a:lnTo>
                  <a:lnTo>
                    <a:pt x="11" y="537"/>
                  </a:lnTo>
                  <a:lnTo>
                    <a:pt x="23" y="482"/>
                  </a:lnTo>
                  <a:lnTo>
                    <a:pt x="40" y="428"/>
                  </a:lnTo>
                  <a:lnTo>
                    <a:pt x="63" y="376"/>
                  </a:lnTo>
                  <a:lnTo>
                    <a:pt x="89" y="326"/>
                  </a:lnTo>
                  <a:lnTo>
                    <a:pt x="120" y="279"/>
                  </a:lnTo>
                  <a:lnTo>
                    <a:pt x="155" y="233"/>
                  </a:lnTo>
                  <a:lnTo>
                    <a:pt x="194" y="191"/>
                  </a:lnTo>
                  <a:lnTo>
                    <a:pt x="238" y="152"/>
                  </a:lnTo>
                  <a:lnTo>
                    <a:pt x="283" y="117"/>
                  </a:lnTo>
                  <a:lnTo>
                    <a:pt x="332" y="87"/>
                  </a:lnTo>
                  <a:lnTo>
                    <a:pt x="383" y="60"/>
                  </a:lnTo>
                  <a:lnTo>
                    <a:pt x="435" y="39"/>
                  </a:lnTo>
                  <a:lnTo>
                    <a:pt x="490" y="22"/>
                  </a:lnTo>
                  <a:lnTo>
                    <a:pt x="546" y="10"/>
                  </a:lnTo>
                  <a:lnTo>
                    <a:pt x="603" y="2"/>
                  </a:lnTo>
                  <a:lnTo>
                    <a:pt x="661"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48" name="Google Shape;148;p15"/>
          <p:cNvSpPr txBox="1"/>
          <p:nvPr/>
        </p:nvSpPr>
        <p:spPr>
          <a:xfrm>
            <a:off x="3962401" y="6492884"/>
            <a:ext cx="2844059" cy="365125"/>
          </a:xfrm>
          <a:prstGeom prst="rect">
            <a:avLst/>
          </a:prstGeom>
          <a:noFill/>
          <a:ln>
            <a:noFill/>
          </a:ln>
        </p:spPr>
        <p:txBody>
          <a:bodyPr spcFirstLastPara="1" wrap="square" lIns="91425" tIns="45700" rIns="91425" bIns="45700" anchor="ctr" anchorCtr="0">
            <a:noAutofit/>
          </a:bodyPr>
          <a:lstStyle/>
          <a:p>
            <a:pPr algn="r">
              <a:buClr>
                <a:schemeClr val="dk1"/>
              </a:buClr>
              <a:buSzPts val="2000"/>
            </a:pPr>
            <a:fld id="{00000000-1234-1234-1234-123412341234}" type="slidenum">
              <a:rPr lang="fr-FR" sz="2000" b="1">
                <a:solidFill>
                  <a:schemeClr val="dk1"/>
                </a:solidFill>
                <a:latin typeface="Times New Roman"/>
                <a:ea typeface="Times New Roman"/>
                <a:cs typeface="Times New Roman"/>
                <a:sym typeface="Times New Roman"/>
              </a:rPr>
              <a:pPr algn="r">
                <a:buClr>
                  <a:schemeClr val="dk1"/>
                </a:buClr>
                <a:buSzPts val="2000"/>
              </a:pPr>
              <a:t>2</a:t>
            </a:fld>
            <a:endParaRPr sz="2000" b="1">
              <a:solidFill>
                <a:schemeClr val="dk1"/>
              </a:solidFill>
              <a:latin typeface="Times New Roman"/>
              <a:ea typeface="Times New Roman"/>
              <a:cs typeface="Times New Roman"/>
              <a:sym typeface="Times New Roman"/>
            </a:endParaRPr>
          </a:p>
        </p:txBody>
      </p:sp>
      <p:grpSp>
        <p:nvGrpSpPr>
          <p:cNvPr id="150" name="Google Shape;150;p15"/>
          <p:cNvGrpSpPr/>
          <p:nvPr/>
        </p:nvGrpSpPr>
        <p:grpSpPr>
          <a:xfrm>
            <a:off x="11049001" y="3789218"/>
            <a:ext cx="685798" cy="609600"/>
            <a:chOff x="6656388" y="1300163"/>
            <a:chExt cx="347662" cy="381000"/>
          </a:xfrm>
        </p:grpSpPr>
        <p:sp>
          <p:nvSpPr>
            <p:cNvPr id="151" name="Google Shape;151;p15"/>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2" name="Google Shape;152;p15"/>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3" name="Google Shape;153;p15"/>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4" name="Google Shape;154;p15"/>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5" name="Google Shape;155;p15"/>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6" name="Google Shape;156;p15"/>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7" name="Google Shape;157;p15"/>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8" name="Google Shape;158;p15"/>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9" name="Google Shape;159;p15"/>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0" name="Google Shape;160;p15"/>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1" name="Google Shape;161;p15"/>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2" name="Google Shape;162;p15"/>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grpSp>
        <p:nvGrpSpPr>
          <p:cNvPr id="189" name="Google Shape;189;p15"/>
          <p:cNvGrpSpPr/>
          <p:nvPr/>
        </p:nvGrpSpPr>
        <p:grpSpPr>
          <a:xfrm>
            <a:off x="11096972" y="5240020"/>
            <a:ext cx="685798" cy="609600"/>
            <a:chOff x="6656388" y="1300163"/>
            <a:chExt cx="347662" cy="381000"/>
          </a:xfrm>
        </p:grpSpPr>
        <p:sp>
          <p:nvSpPr>
            <p:cNvPr id="190" name="Google Shape;190;p15"/>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1" name="Google Shape;191;p15"/>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2" name="Google Shape;192;p15"/>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3" name="Google Shape;193;p15"/>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4" name="Google Shape;194;p15"/>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5" name="Google Shape;195;p15"/>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6" name="Google Shape;196;p15"/>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7" name="Google Shape;197;p15"/>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8" name="Google Shape;198;p15"/>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9" name="Google Shape;199;p15"/>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00" name="Google Shape;200;p15"/>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01" name="Google Shape;201;p15"/>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210" name="Google Shape;210;p15"/>
          <p:cNvSpPr/>
          <p:nvPr/>
        </p:nvSpPr>
        <p:spPr>
          <a:xfrm>
            <a:off x="914401" y="1524000"/>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211" name="Google Shape;211;p15"/>
          <p:cNvSpPr/>
          <p:nvPr/>
        </p:nvSpPr>
        <p:spPr>
          <a:xfrm>
            <a:off x="914401" y="2776634"/>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
        <p:nvSpPr>
          <p:cNvPr id="212" name="Google Shape;212;p15"/>
          <p:cNvSpPr/>
          <p:nvPr/>
        </p:nvSpPr>
        <p:spPr>
          <a:xfrm>
            <a:off x="937727" y="3937056"/>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13" name="Google Shape;213;p15"/>
          <p:cNvSpPr/>
          <p:nvPr/>
        </p:nvSpPr>
        <p:spPr>
          <a:xfrm>
            <a:off x="914401" y="5278120"/>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a:solidFill>
                  <a:schemeClr val="dk1"/>
                </a:solidFill>
                <a:latin typeface="Times New Roman"/>
                <a:ea typeface="Times New Roman"/>
                <a:cs typeface="Times New Roman"/>
                <a:sym typeface="Times New Roman"/>
              </a:rPr>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fill="hold"/>
                                        <p:tgtEl>
                                          <p:spTgt spid="118"/>
                                        </p:tgtEl>
                                        <p:attrNameLst>
                                          <p:attrName>ppt_x</p:attrName>
                                        </p:attrNameLst>
                                      </p:cBhvr>
                                      <p:tavLst>
                                        <p:tav tm="0">
                                          <p:val>
                                            <p:strVal val="0-#ppt_w/2"/>
                                          </p:val>
                                        </p:tav>
                                        <p:tav tm="100000">
                                          <p:val>
                                            <p:strVal val="#ppt_x"/>
                                          </p:val>
                                        </p:tav>
                                      </p:tavLst>
                                    </p:anim>
                                    <p:anim calcmode="lin" valueType="num">
                                      <p:cBhvr additive="base">
                                        <p:cTn id="8" dur="500" fill="hold"/>
                                        <p:tgtEl>
                                          <p:spTgt spid="1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1"/>
                                        </p:tgtEl>
                                        <p:attrNameLst>
                                          <p:attrName>style.visibility</p:attrName>
                                        </p:attrNameLst>
                                      </p:cBhvr>
                                      <p:to>
                                        <p:strVal val="visible"/>
                                      </p:to>
                                    </p:set>
                                    <p:anim calcmode="lin" valueType="num">
                                      <p:cBhvr additive="base">
                                        <p:cTn id="11" dur="500" fill="hold"/>
                                        <p:tgtEl>
                                          <p:spTgt spid="211"/>
                                        </p:tgtEl>
                                        <p:attrNameLst>
                                          <p:attrName>ppt_x</p:attrName>
                                        </p:attrNameLst>
                                      </p:cBhvr>
                                      <p:tavLst>
                                        <p:tav tm="0">
                                          <p:val>
                                            <p:strVal val="0-#ppt_w/2"/>
                                          </p:val>
                                        </p:tav>
                                        <p:tav tm="100000">
                                          <p:val>
                                            <p:strVal val="#ppt_x"/>
                                          </p:val>
                                        </p:tav>
                                      </p:tavLst>
                                    </p:anim>
                                    <p:anim calcmode="lin" valueType="num">
                                      <p:cBhvr additive="base">
                                        <p:cTn id="12" dur="500" fill="hold"/>
                                        <p:tgtEl>
                                          <p:spTgt spid="2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 calcmode="lin" valueType="num">
                                      <p:cBhvr additive="base">
                                        <p:cTn id="17" dur="500" fill="hold"/>
                                        <p:tgtEl>
                                          <p:spTgt spid="109"/>
                                        </p:tgtEl>
                                        <p:attrNameLst>
                                          <p:attrName>ppt_x</p:attrName>
                                        </p:attrNameLst>
                                      </p:cBhvr>
                                      <p:tavLst>
                                        <p:tav tm="0">
                                          <p:val>
                                            <p:strVal val="0-#ppt_w/2"/>
                                          </p:val>
                                        </p:tav>
                                        <p:tav tm="100000">
                                          <p:val>
                                            <p:strVal val="#ppt_x"/>
                                          </p:val>
                                        </p:tav>
                                      </p:tavLst>
                                    </p:anim>
                                    <p:anim calcmode="lin" valueType="num">
                                      <p:cBhvr additive="base">
                                        <p:cTn id="18" dur="500" fill="hold"/>
                                        <p:tgtEl>
                                          <p:spTgt spid="10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2"/>
                                        </p:tgtEl>
                                        <p:attrNameLst>
                                          <p:attrName>style.visibility</p:attrName>
                                        </p:attrNameLst>
                                      </p:cBhvr>
                                      <p:to>
                                        <p:strVal val="visible"/>
                                      </p:to>
                                    </p:set>
                                    <p:anim calcmode="lin" valueType="num">
                                      <p:cBhvr additive="base">
                                        <p:cTn id="21" dur="500" fill="hold"/>
                                        <p:tgtEl>
                                          <p:spTgt spid="212"/>
                                        </p:tgtEl>
                                        <p:attrNameLst>
                                          <p:attrName>ppt_x</p:attrName>
                                        </p:attrNameLst>
                                      </p:cBhvr>
                                      <p:tavLst>
                                        <p:tav tm="0">
                                          <p:val>
                                            <p:strVal val="0-#ppt_w/2"/>
                                          </p:val>
                                        </p:tav>
                                        <p:tav tm="100000">
                                          <p:val>
                                            <p:strVal val="#ppt_x"/>
                                          </p:val>
                                        </p:tav>
                                      </p:tavLst>
                                    </p:anim>
                                    <p:anim calcmode="lin" valueType="num">
                                      <p:cBhvr additive="base">
                                        <p:cTn id="22"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500" fill="hold"/>
                                        <p:tgtEl>
                                          <p:spTgt spid="119"/>
                                        </p:tgtEl>
                                        <p:attrNameLst>
                                          <p:attrName>ppt_x</p:attrName>
                                        </p:attrNameLst>
                                      </p:cBhvr>
                                      <p:tavLst>
                                        <p:tav tm="0">
                                          <p:val>
                                            <p:strVal val="0-#ppt_w/2"/>
                                          </p:val>
                                        </p:tav>
                                        <p:tav tm="100000">
                                          <p:val>
                                            <p:strVal val="#ppt_x"/>
                                          </p:val>
                                        </p:tav>
                                      </p:tavLst>
                                    </p:anim>
                                    <p:anim calcmode="lin" valueType="num">
                                      <p:cBhvr additive="base">
                                        <p:cTn id="28" dur="500" fill="hold"/>
                                        <p:tgtEl>
                                          <p:spTgt spid="119"/>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3"/>
                                        </p:tgtEl>
                                        <p:attrNameLst>
                                          <p:attrName>style.visibility</p:attrName>
                                        </p:attrNameLst>
                                      </p:cBhvr>
                                      <p:to>
                                        <p:strVal val="visible"/>
                                      </p:to>
                                    </p:set>
                                    <p:anim calcmode="lin" valueType="num">
                                      <p:cBhvr additive="base">
                                        <p:cTn id="31" dur="500" fill="hold"/>
                                        <p:tgtEl>
                                          <p:spTgt spid="213"/>
                                        </p:tgtEl>
                                        <p:attrNameLst>
                                          <p:attrName>ppt_x</p:attrName>
                                        </p:attrNameLst>
                                      </p:cBhvr>
                                      <p:tavLst>
                                        <p:tav tm="0">
                                          <p:val>
                                            <p:strVal val="#ppt_x"/>
                                          </p:val>
                                        </p:tav>
                                        <p:tav tm="100000">
                                          <p:val>
                                            <p:strVal val="#ppt_x"/>
                                          </p:val>
                                        </p:tav>
                                      </p:tavLst>
                                    </p:anim>
                                    <p:anim calcmode="lin" valueType="num">
                                      <p:cBhvr additive="base">
                                        <p:cTn id="32"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8" grpId="0" animBg="1"/>
      <p:bldP spid="119" grpId="0" animBg="1"/>
      <p:bldP spid="211" grpId="0" animBg="1"/>
      <p:bldP spid="212" grpId="0" animBg="1"/>
      <p:bldP spid="2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13088B2-328A-4CCC-9E40-D47237E6E5E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1878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7CFDA-E08D-4237-A325-F01FF9AA6C0D}"/>
              </a:ext>
            </a:extLst>
          </p:cNvPr>
          <p:cNvSpPr>
            <a:spLocks noGrp="1"/>
          </p:cNvSpPr>
          <p:nvPr>
            <p:ph type="title"/>
          </p:nvPr>
        </p:nvSpPr>
        <p:spPr/>
        <p:txBody>
          <a:bodyPr/>
          <a:lstStyle/>
          <a:p>
            <a:endParaRPr lang="fr-TN"/>
          </a:p>
        </p:txBody>
      </p:sp>
      <p:pic>
        <p:nvPicPr>
          <p:cNvPr id="4" name="Image 3">
            <a:extLst>
              <a:ext uri="{FF2B5EF4-FFF2-40B4-BE49-F238E27FC236}">
                <a16:creationId xmlns:a16="http://schemas.microsoft.com/office/drawing/2014/main" id="{FA5F5992-3B42-4FBC-A3C7-5BBD28A6525F}"/>
              </a:ext>
            </a:extLst>
          </p:cNvPr>
          <p:cNvPicPr>
            <a:picLocks noChangeAspect="1"/>
          </p:cNvPicPr>
          <p:nvPr/>
        </p:nvPicPr>
        <p:blipFill>
          <a:blip r:embed="rId2"/>
          <a:stretch>
            <a:fillRect/>
          </a:stretch>
        </p:blipFill>
        <p:spPr>
          <a:xfrm>
            <a:off x="0" y="-33250"/>
            <a:ext cx="12192000" cy="6858000"/>
          </a:xfrm>
          <a:prstGeom prst="rect">
            <a:avLst/>
          </a:prstGeom>
        </p:spPr>
      </p:pic>
    </p:spTree>
    <p:extLst>
      <p:ext uri="{BB962C8B-B14F-4D97-AF65-F5344CB8AC3E}">
        <p14:creationId xmlns:p14="http://schemas.microsoft.com/office/powerpoint/2010/main" val="428650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475593" y="1225048"/>
            <a:ext cx="11240814" cy="3453510"/>
          </a:xfrm>
          <a:prstGeom prst="rect">
            <a:avLst/>
          </a:prstGeom>
          <a:noFill/>
          <a:ln>
            <a:solidFill>
              <a:schemeClr val="accent1"/>
            </a:solidFill>
          </a:ln>
        </p:spPr>
        <p:txBody>
          <a:bodyPr wrap="square">
            <a:spAutoFit/>
          </a:bodyPr>
          <a:lstStyle/>
          <a:p>
            <a:pPr>
              <a:lnSpc>
                <a:spcPct val="115000"/>
              </a:lnSpc>
              <a:spcAft>
                <a:spcPts val="1000"/>
              </a:spcAft>
            </a:pPr>
            <a:r>
              <a:rPr lang="fr-FR" sz="1800" b="1" dirty="0">
                <a:effectLst/>
                <a:latin typeface="Calibri" panose="020F0502020204030204" pitchFamily="34" charset="0"/>
                <a:ea typeface="Calibri" panose="020F0502020204030204" pitchFamily="34" charset="0"/>
              </a:rPr>
              <a:t>Exercice 2 :</a:t>
            </a: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marL="25400">
              <a:lnSpc>
                <a:spcPct val="115000"/>
              </a:lnSpc>
              <a:spcAft>
                <a:spcPts val="1000"/>
              </a:spcAft>
            </a:pPr>
            <a:r>
              <a:rPr lang="fr-FR" sz="1800" dirty="0">
                <a:effectLst/>
                <a:latin typeface="Times New Roman" panose="02020603050405020304" pitchFamily="18" charset="0"/>
                <a:ea typeface="Times New Roman" panose="02020603050405020304" pitchFamily="18" charset="0"/>
              </a:rPr>
              <a:t>Soit le document </a:t>
            </a:r>
            <a:r>
              <a:rPr lang="fr-FR" sz="1800" i="1" dirty="0">
                <a:effectLst/>
                <a:latin typeface="Times New Roman" panose="02020603050405020304" pitchFamily="18" charset="0"/>
                <a:ea typeface="Times New Roman" panose="02020603050405020304" pitchFamily="18" charset="0"/>
              </a:rPr>
              <a:t>d</a:t>
            </a:r>
            <a:r>
              <a:rPr lang="fr-FR" sz="1800" dirty="0">
                <a:effectLst/>
                <a:latin typeface="Times New Roman" panose="02020603050405020304" pitchFamily="18" charset="0"/>
                <a:ea typeface="Times New Roman" panose="02020603050405020304" pitchFamily="18" charset="0"/>
              </a:rPr>
              <a:t> suivant :</a:t>
            </a:r>
            <a:endParaRPr lang="fr-TN" sz="18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1800" dirty="0">
                <a:effectLst/>
                <a:latin typeface="Times New Roman" panose="02020603050405020304" pitchFamily="18" charset="0"/>
                <a:ea typeface="Times New Roman" panose="02020603050405020304" pitchFamily="18" charset="0"/>
              </a:rPr>
              <a:t>« La pondération d’un terme d’indexation est l’association de valeurs numériques à ce terme de manière à représenter son pouvoir de discrimination pour chaque document de la collection. Cette caractérisation est liée au pouvoir informatif du terme pour le document donné. Pour approfondir la notion de pondération en Recherche d’Information, le lecteur pourra se référé à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1987] où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décrit et compare différentes approches de la pondération des termes. »</a:t>
            </a: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4) A partir du résultat de la question 3, déterminer </a:t>
            </a:r>
            <a:r>
              <a:rPr lang="fr-FR" dirty="0">
                <a:solidFill>
                  <a:srgbClr val="FF0000"/>
                </a:solidFill>
                <a:latin typeface="Calibri" panose="020F0502020204030204" pitchFamily="34" charset="0"/>
                <a:ea typeface="Calibri" panose="020F0502020204030204" pitchFamily="34" charset="0"/>
              </a:rPr>
              <a:t>phase de pondération de chaque termes  ( poids )</a:t>
            </a: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8288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475593" y="1225048"/>
            <a:ext cx="11240814" cy="4243854"/>
          </a:xfrm>
          <a:prstGeom prst="rect">
            <a:avLst/>
          </a:prstGeom>
          <a:noFill/>
          <a:ln>
            <a:solidFill>
              <a:schemeClr val="accent1"/>
            </a:solidFill>
          </a:ln>
        </p:spPr>
        <p:txBody>
          <a:bodyPr wrap="square">
            <a:spAutoFit/>
          </a:bodyPr>
          <a:lstStyle/>
          <a:p>
            <a:pPr>
              <a:lnSpc>
                <a:spcPct val="115000"/>
              </a:lnSpc>
              <a:spcAft>
                <a:spcPts val="1000"/>
              </a:spcAft>
            </a:pPr>
            <a:r>
              <a:rPr lang="fr-FR" sz="1800" b="1" dirty="0">
                <a:effectLst/>
                <a:latin typeface="Calibri" panose="020F0502020204030204" pitchFamily="34" charset="0"/>
                <a:ea typeface="Calibri" panose="020F0502020204030204" pitchFamily="34" charset="0"/>
              </a:rPr>
              <a:t>Exercice 2 :</a:t>
            </a: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rPr>
              <a:t> </a:t>
            </a:r>
            <a:endParaRPr lang="fr-TN" sz="1800" dirty="0">
              <a:effectLst/>
              <a:latin typeface="Calibri" panose="020F0502020204030204" pitchFamily="34" charset="0"/>
              <a:ea typeface="Calibri" panose="020F0502020204030204" pitchFamily="34" charset="0"/>
            </a:endParaRPr>
          </a:p>
          <a:p>
            <a:pPr marL="25400">
              <a:lnSpc>
                <a:spcPct val="115000"/>
              </a:lnSpc>
              <a:spcAft>
                <a:spcPts val="1000"/>
              </a:spcAft>
            </a:pPr>
            <a:r>
              <a:rPr lang="fr-FR" sz="1800" dirty="0">
                <a:effectLst/>
                <a:latin typeface="Times New Roman" panose="02020603050405020304" pitchFamily="18" charset="0"/>
                <a:ea typeface="Times New Roman" panose="02020603050405020304" pitchFamily="18" charset="0"/>
              </a:rPr>
              <a:t>Soit le document </a:t>
            </a:r>
            <a:r>
              <a:rPr lang="fr-FR" sz="1800" i="1" dirty="0">
                <a:effectLst/>
                <a:latin typeface="Times New Roman" panose="02020603050405020304" pitchFamily="18" charset="0"/>
                <a:ea typeface="Times New Roman" panose="02020603050405020304" pitchFamily="18" charset="0"/>
              </a:rPr>
              <a:t>d</a:t>
            </a:r>
            <a:r>
              <a:rPr lang="fr-FR" sz="1800" dirty="0">
                <a:effectLst/>
                <a:latin typeface="Times New Roman" panose="02020603050405020304" pitchFamily="18" charset="0"/>
                <a:ea typeface="Times New Roman" panose="02020603050405020304" pitchFamily="18" charset="0"/>
              </a:rPr>
              <a:t> suivant :</a:t>
            </a:r>
            <a:endParaRPr lang="fr-TN" sz="1800" dirty="0">
              <a:effectLst/>
              <a:latin typeface="Calibri" panose="020F0502020204030204" pitchFamily="34" charset="0"/>
              <a:ea typeface="Calibri" panose="020F0502020204030204" pitchFamily="34" charset="0"/>
            </a:endParaRPr>
          </a:p>
          <a:p>
            <a:pPr marL="25400" algn="just">
              <a:lnSpc>
                <a:spcPct val="115000"/>
              </a:lnSpc>
              <a:spcAft>
                <a:spcPts val="1000"/>
              </a:spcAft>
            </a:pPr>
            <a:r>
              <a:rPr lang="fr-FR" sz="1800" dirty="0">
                <a:effectLst/>
                <a:latin typeface="Times New Roman" panose="02020603050405020304" pitchFamily="18" charset="0"/>
                <a:ea typeface="Times New Roman" panose="02020603050405020304" pitchFamily="18" charset="0"/>
              </a:rPr>
              <a:t>« La pondération d’un terme d’indexation est l’association de valeurs numériques à ce terme de manière à représenter son pouvoir de discrimination pour chaque document de la collection. Cette caractérisation est liée au pouvoir informatif du terme pour le document donné. Pour approfondir la notion de pondération en Recherche d’Information, le lecteur pourra se référé à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1987] où </a:t>
            </a:r>
            <a:r>
              <a:rPr lang="fr-FR" sz="1800" dirty="0" err="1">
                <a:effectLst/>
                <a:latin typeface="Times New Roman" panose="02020603050405020304" pitchFamily="18" charset="0"/>
                <a:ea typeface="Times New Roman" panose="02020603050405020304" pitchFamily="18" charset="0"/>
              </a:rPr>
              <a:t>Salton</a:t>
            </a:r>
            <a:r>
              <a:rPr lang="fr-FR" sz="1800" dirty="0">
                <a:effectLst/>
                <a:latin typeface="Times New Roman" panose="02020603050405020304" pitchFamily="18" charset="0"/>
                <a:ea typeface="Times New Roman" panose="02020603050405020304" pitchFamily="18" charset="0"/>
              </a:rPr>
              <a:t> décrit et compare différentes approches de la pondération des termes. »</a:t>
            </a: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a:p>
            <a:pPr algn="just">
              <a:lnSpc>
                <a:spcPct val="115000"/>
              </a:lnSpc>
              <a:spcAft>
                <a:spcPts val="1000"/>
              </a:spcAft>
            </a:pPr>
            <a:r>
              <a:rPr lang="fr-FR" sz="2000" dirty="0">
                <a:latin typeface="Calibri" panose="020F0502020204030204" pitchFamily="34" charset="0"/>
                <a:ea typeface="Calibri" panose="020F0502020204030204" pitchFamily="34" charset="0"/>
              </a:rPr>
              <a:t>4</a:t>
            </a:r>
            <a:r>
              <a:rPr lang="fr-FR" sz="2000" dirty="0">
                <a:effectLst/>
                <a:latin typeface="Calibri" panose="020F0502020204030204" pitchFamily="34" charset="0"/>
                <a:ea typeface="Calibri" panose="020F0502020204030204" pitchFamily="34" charset="0"/>
              </a:rPr>
              <a:t>)</a:t>
            </a:r>
            <a:r>
              <a:rPr lang="fr-FR" sz="1400" dirty="0">
                <a:effectLst/>
                <a:latin typeface="Calibri" panose="020F0502020204030204" pitchFamily="34" charset="0"/>
                <a:ea typeface="Calibri" panose="020F0502020204030204" pitchFamily="34" charset="0"/>
              </a:rPr>
              <a:t> </a:t>
            </a:r>
            <a:r>
              <a:rPr lang="fr-FR" sz="1800" dirty="0">
                <a:effectLst/>
                <a:latin typeface="Calibri" panose="020F0502020204030204" pitchFamily="34" charset="0"/>
                <a:ea typeface="Calibri" panose="020F0502020204030204" pitchFamily="34" charset="0"/>
              </a:rPr>
              <a:t>A partir du résultat de la question 3, déterminer la </a:t>
            </a:r>
            <a:r>
              <a:rPr lang="fr-FR" sz="1800" b="1" dirty="0">
                <a:effectLst/>
                <a:latin typeface="Calibri" panose="020F0502020204030204" pitchFamily="34" charset="0"/>
                <a:ea typeface="Calibri" panose="020F0502020204030204" pitchFamily="34" charset="0"/>
              </a:rPr>
              <a:t>pondération</a:t>
            </a:r>
            <a:r>
              <a:rPr lang="fr-FR" sz="1800" dirty="0">
                <a:effectLst/>
                <a:latin typeface="Calibri" panose="020F0502020204030204" pitchFamily="34" charset="0"/>
                <a:ea typeface="Calibri" panose="020F0502020204030204" pitchFamily="34" charset="0"/>
              </a:rPr>
              <a:t> de d ?</a:t>
            </a: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2539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B1C8DDF-1C14-44A5-941A-BD728EDD43DD}"/>
              </a:ext>
            </a:extLst>
          </p:cNvPr>
          <p:cNvPicPr>
            <a:picLocks noChangeAspect="1"/>
          </p:cNvPicPr>
          <p:nvPr/>
        </p:nvPicPr>
        <p:blipFill>
          <a:blip r:embed="rId2"/>
          <a:stretch>
            <a:fillRect/>
          </a:stretch>
        </p:blipFill>
        <p:spPr>
          <a:xfrm>
            <a:off x="2427890" y="0"/>
            <a:ext cx="10058399" cy="6858000"/>
          </a:xfrm>
          <a:prstGeom prst="rect">
            <a:avLst/>
          </a:prstGeom>
        </p:spPr>
      </p:pic>
    </p:spTree>
    <p:extLst>
      <p:ext uri="{BB962C8B-B14F-4D97-AF65-F5344CB8AC3E}">
        <p14:creationId xmlns:p14="http://schemas.microsoft.com/office/powerpoint/2010/main" val="1764314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pic>
        <p:nvPicPr>
          <p:cNvPr id="5" name="Image 4">
            <a:extLst>
              <a:ext uri="{FF2B5EF4-FFF2-40B4-BE49-F238E27FC236}">
                <a16:creationId xmlns:a16="http://schemas.microsoft.com/office/drawing/2014/main" id="{004C2342-A2D4-46DB-BD10-74A87B472FA0}"/>
              </a:ext>
            </a:extLst>
          </p:cNvPr>
          <p:cNvPicPr>
            <a:picLocks noChangeAspect="1"/>
          </p:cNvPicPr>
          <p:nvPr/>
        </p:nvPicPr>
        <p:blipFill>
          <a:blip r:embed="rId2"/>
          <a:stretch>
            <a:fillRect/>
          </a:stretch>
        </p:blipFill>
        <p:spPr>
          <a:xfrm>
            <a:off x="198647" y="1343025"/>
            <a:ext cx="11483601" cy="5105072"/>
          </a:xfrm>
          <a:prstGeom prst="rect">
            <a:avLst/>
          </a:prstGeom>
        </p:spPr>
      </p:pic>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3357216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2" name="Image 1">
            <a:extLst>
              <a:ext uri="{FF2B5EF4-FFF2-40B4-BE49-F238E27FC236}">
                <a16:creationId xmlns:a16="http://schemas.microsoft.com/office/drawing/2014/main" id="{2470F2B7-C4BD-45F4-B2E4-9B538AE940D9}"/>
              </a:ext>
            </a:extLst>
          </p:cNvPr>
          <p:cNvPicPr>
            <a:picLocks noChangeAspect="1"/>
          </p:cNvPicPr>
          <p:nvPr/>
        </p:nvPicPr>
        <p:blipFill>
          <a:blip r:embed="rId2"/>
          <a:stretch>
            <a:fillRect/>
          </a:stretch>
        </p:blipFill>
        <p:spPr>
          <a:xfrm>
            <a:off x="1765738" y="1119353"/>
            <a:ext cx="9601200" cy="5139558"/>
          </a:xfrm>
          <a:prstGeom prst="rect">
            <a:avLst/>
          </a:prstGeom>
        </p:spPr>
      </p:pic>
    </p:spTree>
    <p:extLst>
      <p:ext uri="{BB962C8B-B14F-4D97-AF65-F5344CB8AC3E}">
        <p14:creationId xmlns:p14="http://schemas.microsoft.com/office/powerpoint/2010/main" val="2281718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69539E29-6721-4A48-A116-D3CF9AD221E6}"/>
              </a:ext>
            </a:extLst>
          </p:cNvPr>
          <p:cNvPicPr>
            <a:picLocks noChangeAspect="1"/>
          </p:cNvPicPr>
          <p:nvPr/>
        </p:nvPicPr>
        <p:blipFill>
          <a:blip r:embed="rId2"/>
          <a:stretch>
            <a:fillRect/>
          </a:stretch>
        </p:blipFill>
        <p:spPr>
          <a:xfrm>
            <a:off x="425669" y="1434661"/>
            <a:ext cx="11567683" cy="4855779"/>
          </a:xfrm>
          <a:prstGeom prst="rect">
            <a:avLst/>
          </a:prstGeom>
        </p:spPr>
      </p:pic>
      <p:sp>
        <p:nvSpPr>
          <p:cNvPr id="8" name="Google Shape;118;p15">
            <a:extLst>
              <a:ext uri="{FF2B5EF4-FFF2-40B4-BE49-F238E27FC236}">
                <a16:creationId xmlns:a16="http://schemas.microsoft.com/office/drawing/2014/main" id="{F8013A38-6BD1-4EDE-9DC5-05326E34FAB0}"/>
              </a:ext>
            </a:extLst>
          </p:cNvPr>
          <p:cNvSpPr/>
          <p:nvPr/>
        </p:nvSpPr>
        <p:spPr>
          <a:xfrm>
            <a:off x="155396" y="87284"/>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grpSp>
        <p:nvGrpSpPr>
          <p:cNvPr id="9" name="Google Shape;123;p15">
            <a:extLst>
              <a:ext uri="{FF2B5EF4-FFF2-40B4-BE49-F238E27FC236}">
                <a16:creationId xmlns:a16="http://schemas.microsoft.com/office/drawing/2014/main" id="{E1FBB389-63FD-4C1A-8C5B-0351EF0756E1}"/>
              </a:ext>
            </a:extLst>
          </p:cNvPr>
          <p:cNvGrpSpPr/>
          <p:nvPr/>
        </p:nvGrpSpPr>
        <p:grpSpPr>
          <a:xfrm>
            <a:off x="11050588" y="208351"/>
            <a:ext cx="685798" cy="609600"/>
            <a:chOff x="6656388" y="1300163"/>
            <a:chExt cx="347662" cy="381000"/>
          </a:xfrm>
        </p:grpSpPr>
        <p:sp>
          <p:nvSpPr>
            <p:cNvPr id="10" name="Google Shape;124;p15">
              <a:extLst>
                <a:ext uri="{FF2B5EF4-FFF2-40B4-BE49-F238E27FC236}">
                  <a16:creationId xmlns:a16="http://schemas.microsoft.com/office/drawing/2014/main" id="{EA9608E0-ED18-4469-810A-F0B96E3F718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25;p15">
              <a:extLst>
                <a:ext uri="{FF2B5EF4-FFF2-40B4-BE49-F238E27FC236}">
                  <a16:creationId xmlns:a16="http://schemas.microsoft.com/office/drawing/2014/main" id="{9D5E7C93-C831-415F-8404-99793AE18BBC}"/>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26;p15">
              <a:extLst>
                <a:ext uri="{FF2B5EF4-FFF2-40B4-BE49-F238E27FC236}">
                  <a16:creationId xmlns:a16="http://schemas.microsoft.com/office/drawing/2014/main" id="{5E44D306-BE8D-4F33-AD18-6BB63636AB35}"/>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27;p15">
              <a:extLst>
                <a:ext uri="{FF2B5EF4-FFF2-40B4-BE49-F238E27FC236}">
                  <a16:creationId xmlns:a16="http://schemas.microsoft.com/office/drawing/2014/main" id="{D506D207-E0BC-4795-93BE-614E2C4BAAC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28;p15">
              <a:extLst>
                <a:ext uri="{FF2B5EF4-FFF2-40B4-BE49-F238E27FC236}">
                  <a16:creationId xmlns:a16="http://schemas.microsoft.com/office/drawing/2014/main" id="{7688D2EF-EC6D-4142-9450-AD4E66EC9E5B}"/>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29;p15">
              <a:extLst>
                <a:ext uri="{FF2B5EF4-FFF2-40B4-BE49-F238E27FC236}">
                  <a16:creationId xmlns:a16="http://schemas.microsoft.com/office/drawing/2014/main" id="{7FA2372A-FF64-4EC4-8933-4815C956B50F}"/>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30;p15">
              <a:extLst>
                <a:ext uri="{FF2B5EF4-FFF2-40B4-BE49-F238E27FC236}">
                  <a16:creationId xmlns:a16="http://schemas.microsoft.com/office/drawing/2014/main" id="{6A06E999-87F1-480C-AF39-6A913863A4E9}"/>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31;p15">
              <a:extLst>
                <a:ext uri="{FF2B5EF4-FFF2-40B4-BE49-F238E27FC236}">
                  <a16:creationId xmlns:a16="http://schemas.microsoft.com/office/drawing/2014/main" id="{7FA3DB9F-F921-47C0-B7CD-C0A59DF5D6DE}"/>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32;p15">
              <a:extLst>
                <a:ext uri="{FF2B5EF4-FFF2-40B4-BE49-F238E27FC236}">
                  <a16:creationId xmlns:a16="http://schemas.microsoft.com/office/drawing/2014/main" id="{FADDAC08-4A86-420C-A1AE-1A9F4C3B685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 name="Google Shape;133;p15">
              <a:extLst>
                <a:ext uri="{FF2B5EF4-FFF2-40B4-BE49-F238E27FC236}">
                  <a16:creationId xmlns:a16="http://schemas.microsoft.com/office/drawing/2014/main" id="{026C4737-50DF-4BCD-B595-CE5E95C3631C}"/>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0" name="Google Shape;134;p15">
              <a:extLst>
                <a:ext uri="{FF2B5EF4-FFF2-40B4-BE49-F238E27FC236}">
                  <a16:creationId xmlns:a16="http://schemas.microsoft.com/office/drawing/2014/main" id="{AB08196B-934F-4A35-8846-C4D2C1B55D36}"/>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1" name="Google Shape;135;p15">
              <a:extLst>
                <a:ext uri="{FF2B5EF4-FFF2-40B4-BE49-F238E27FC236}">
                  <a16:creationId xmlns:a16="http://schemas.microsoft.com/office/drawing/2014/main" id="{43BA75CB-1FC5-4F67-81C4-19C0D6F11AA2}"/>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22" name="Google Shape;211;p15">
            <a:extLst>
              <a:ext uri="{FF2B5EF4-FFF2-40B4-BE49-F238E27FC236}">
                <a16:creationId xmlns:a16="http://schemas.microsoft.com/office/drawing/2014/main" id="{25D9F396-9DA2-47DD-A175-8A86183A189C}"/>
              </a:ext>
            </a:extLst>
          </p:cNvPr>
          <p:cNvSpPr/>
          <p:nvPr/>
        </p:nvSpPr>
        <p:spPr>
          <a:xfrm>
            <a:off x="915988" y="23756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54611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3" name="Image 2">
            <a:extLst>
              <a:ext uri="{FF2B5EF4-FFF2-40B4-BE49-F238E27FC236}">
                <a16:creationId xmlns:a16="http://schemas.microsoft.com/office/drawing/2014/main" id="{9E2833D6-6919-4F55-8C91-8F2A6C892B98}"/>
              </a:ext>
            </a:extLst>
          </p:cNvPr>
          <p:cNvPicPr>
            <a:picLocks noChangeAspect="1"/>
          </p:cNvPicPr>
          <p:nvPr/>
        </p:nvPicPr>
        <p:blipFill>
          <a:blip r:embed="rId2"/>
          <a:stretch>
            <a:fillRect/>
          </a:stretch>
        </p:blipFill>
        <p:spPr>
          <a:xfrm>
            <a:off x="198647" y="1077457"/>
            <a:ext cx="11993353" cy="5555256"/>
          </a:xfrm>
          <a:prstGeom prst="rect">
            <a:avLst/>
          </a:prstGeom>
        </p:spPr>
      </p:pic>
      <p:sp>
        <p:nvSpPr>
          <p:cNvPr id="8" name="Google Shape;118;p15">
            <a:extLst>
              <a:ext uri="{FF2B5EF4-FFF2-40B4-BE49-F238E27FC236}">
                <a16:creationId xmlns:a16="http://schemas.microsoft.com/office/drawing/2014/main" id="{5ACEF9D1-3A0D-4FCE-A3A1-AEE9EAA477B2}"/>
              </a:ext>
            </a:extLst>
          </p:cNvPr>
          <p:cNvSpPr/>
          <p:nvPr/>
        </p:nvSpPr>
        <p:spPr>
          <a:xfrm>
            <a:off x="155396" y="153820"/>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grpSp>
        <p:nvGrpSpPr>
          <p:cNvPr id="9" name="Google Shape;123;p15">
            <a:extLst>
              <a:ext uri="{FF2B5EF4-FFF2-40B4-BE49-F238E27FC236}">
                <a16:creationId xmlns:a16="http://schemas.microsoft.com/office/drawing/2014/main" id="{781C4A60-5449-41FB-93B2-0A4B8B54F058}"/>
              </a:ext>
            </a:extLst>
          </p:cNvPr>
          <p:cNvGrpSpPr/>
          <p:nvPr/>
        </p:nvGrpSpPr>
        <p:grpSpPr>
          <a:xfrm>
            <a:off x="11050588" y="274887"/>
            <a:ext cx="685798" cy="609600"/>
            <a:chOff x="6656388" y="1300163"/>
            <a:chExt cx="347662" cy="381000"/>
          </a:xfrm>
        </p:grpSpPr>
        <p:sp>
          <p:nvSpPr>
            <p:cNvPr id="10" name="Google Shape;124;p15">
              <a:extLst>
                <a:ext uri="{FF2B5EF4-FFF2-40B4-BE49-F238E27FC236}">
                  <a16:creationId xmlns:a16="http://schemas.microsoft.com/office/drawing/2014/main" id="{F7769D45-9EB6-48BE-9C62-40B8F1644769}"/>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25;p15">
              <a:extLst>
                <a:ext uri="{FF2B5EF4-FFF2-40B4-BE49-F238E27FC236}">
                  <a16:creationId xmlns:a16="http://schemas.microsoft.com/office/drawing/2014/main" id="{14AE71EA-21AB-47C3-8DC3-A292462CD309}"/>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26;p15">
              <a:extLst>
                <a:ext uri="{FF2B5EF4-FFF2-40B4-BE49-F238E27FC236}">
                  <a16:creationId xmlns:a16="http://schemas.microsoft.com/office/drawing/2014/main" id="{A794CEF6-D5B0-46B0-B381-430976628B04}"/>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27;p15">
              <a:extLst>
                <a:ext uri="{FF2B5EF4-FFF2-40B4-BE49-F238E27FC236}">
                  <a16:creationId xmlns:a16="http://schemas.microsoft.com/office/drawing/2014/main" id="{A0D19D43-DB3B-4FA9-BDDE-53E3D679E731}"/>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28;p15">
              <a:extLst>
                <a:ext uri="{FF2B5EF4-FFF2-40B4-BE49-F238E27FC236}">
                  <a16:creationId xmlns:a16="http://schemas.microsoft.com/office/drawing/2014/main" id="{77E811A3-2E16-4515-9312-3B2E281082E9}"/>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29;p15">
              <a:extLst>
                <a:ext uri="{FF2B5EF4-FFF2-40B4-BE49-F238E27FC236}">
                  <a16:creationId xmlns:a16="http://schemas.microsoft.com/office/drawing/2014/main" id="{A67EC698-CC9F-48E3-8957-0A4A65950E72}"/>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30;p15">
              <a:extLst>
                <a:ext uri="{FF2B5EF4-FFF2-40B4-BE49-F238E27FC236}">
                  <a16:creationId xmlns:a16="http://schemas.microsoft.com/office/drawing/2014/main" id="{F4B261CE-FF99-4EB8-8A9D-50416D7B8964}"/>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31;p15">
              <a:extLst>
                <a:ext uri="{FF2B5EF4-FFF2-40B4-BE49-F238E27FC236}">
                  <a16:creationId xmlns:a16="http://schemas.microsoft.com/office/drawing/2014/main" id="{C1E3BFDB-A018-464D-9AB9-5DE4CCDC02E1}"/>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32;p15">
              <a:extLst>
                <a:ext uri="{FF2B5EF4-FFF2-40B4-BE49-F238E27FC236}">
                  <a16:creationId xmlns:a16="http://schemas.microsoft.com/office/drawing/2014/main" id="{B710629C-94F0-4295-80A2-A1E7B77A003B}"/>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 name="Google Shape;133;p15">
              <a:extLst>
                <a:ext uri="{FF2B5EF4-FFF2-40B4-BE49-F238E27FC236}">
                  <a16:creationId xmlns:a16="http://schemas.microsoft.com/office/drawing/2014/main" id="{CEC0BB96-6A03-4C64-BD95-964B3829E30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0" name="Google Shape;134;p15">
              <a:extLst>
                <a:ext uri="{FF2B5EF4-FFF2-40B4-BE49-F238E27FC236}">
                  <a16:creationId xmlns:a16="http://schemas.microsoft.com/office/drawing/2014/main" id="{8E8A45D9-81A9-44CE-98B8-E5865FAFF91F}"/>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1" name="Google Shape;135;p15">
              <a:extLst>
                <a:ext uri="{FF2B5EF4-FFF2-40B4-BE49-F238E27FC236}">
                  <a16:creationId xmlns:a16="http://schemas.microsoft.com/office/drawing/2014/main" id="{9315BF40-442A-427C-A61D-5D64442F879B}"/>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22" name="Google Shape;211;p15">
            <a:extLst>
              <a:ext uri="{FF2B5EF4-FFF2-40B4-BE49-F238E27FC236}">
                <a16:creationId xmlns:a16="http://schemas.microsoft.com/office/drawing/2014/main" id="{7D81834D-90E4-4F71-B06A-D75860AD2E67}"/>
              </a:ext>
            </a:extLst>
          </p:cNvPr>
          <p:cNvSpPr/>
          <p:nvPr/>
        </p:nvSpPr>
        <p:spPr>
          <a:xfrm>
            <a:off x="915988" y="30409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7315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A6CD2284-6CBC-470A-A66B-1B9DB395BF93}"/>
              </a:ext>
            </a:extLst>
          </p:cNvPr>
          <p:cNvSpPr txBox="1"/>
          <p:nvPr/>
        </p:nvSpPr>
        <p:spPr>
          <a:xfrm>
            <a:off x="618796" y="1697751"/>
            <a:ext cx="10748142" cy="2080249"/>
          </a:xfrm>
          <a:prstGeom prst="rect">
            <a:avLst/>
          </a:prstGeom>
          <a:noFill/>
        </p:spPr>
        <p:txBody>
          <a:bodyPr wrap="square">
            <a:spAutoFit/>
          </a:bodyPr>
          <a:lstStyle/>
          <a:p>
            <a:pPr marL="25400" algn="just">
              <a:lnSpc>
                <a:spcPct val="115000"/>
              </a:lnSpc>
              <a:spcAft>
                <a:spcPts val="1000"/>
              </a:spcAft>
            </a:pPr>
            <a:r>
              <a:rPr lang="fr-FR" sz="2400" dirty="0">
                <a:effectLst/>
                <a:latin typeface="Times New Roman" panose="02020603050405020304" pitchFamily="18" charset="0"/>
                <a:ea typeface="Times New Roman" panose="02020603050405020304" pitchFamily="18" charset="0"/>
              </a:rPr>
              <a:t>Soient les requêtes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1 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«la relation texte-image »</a:t>
            </a:r>
          </a:p>
          <a:p>
            <a:pPr marL="25400" algn="just">
              <a:lnSpc>
                <a:spcPct val="115000"/>
              </a:lnSpc>
              <a:spcAft>
                <a:spcPts val="1000"/>
              </a:spcAft>
            </a:pPr>
            <a:r>
              <a:rPr lang="fr-FR" sz="2400" dirty="0">
                <a:effectLst/>
                <a:latin typeface="Times New Roman" panose="02020603050405020304" pitchFamily="18" charset="0"/>
                <a:ea typeface="Times New Roman" panose="02020603050405020304" pitchFamily="18" charset="0"/>
              </a:rPr>
              <a:t>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indexation et recherche d’information ».</a:t>
            </a:r>
          </a:p>
          <a:p>
            <a:pPr marL="25400" algn="just">
              <a:lnSpc>
                <a:spcPct val="115000"/>
              </a:lnSpc>
              <a:spcAft>
                <a:spcPts val="1000"/>
              </a:spcAft>
            </a:pPr>
            <a:endParaRPr lang="fr-TN" sz="2000" dirty="0">
              <a:effectLst/>
              <a:latin typeface="Calibri" panose="020F0502020204030204" pitchFamily="34" charset="0"/>
              <a:ea typeface="Calibri" panose="020F0502020204030204" pitchFamily="34" charset="0"/>
            </a:endParaRPr>
          </a:p>
          <a:p>
            <a:pPr algn="just">
              <a:lnSpc>
                <a:spcPct val="115000"/>
              </a:lnSpc>
              <a:spcAft>
                <a:spcPts val="1000"/>
              </a:spcAft>
            </a:pPr>
            <a:r>
              <a:rPr lang="fr-FR" sz="2400" dirty="0">
                <a:effectLst/>
                <a:latin typeface="Calibri" panose="020F0502020204030204" pitchFamily="34" charset="0"/>
                <a:ea typeface="Calibri" panose="020F0502020204030204" pitchFamily="34" charset="0"/>
              </a:rPr>
              <a:t>1) Donner la liste des mots retenus des documents après la phase d’extraction.</a:t>
            </a:r>
            <a:endParaRPr lang="fr-TN" sz="2000" dirty="0">
              <a:effectLst/>
              <a:latin typeface="Calibri" panose="020F0502020204030204" pitchFamily="34" charset="0"/>
              <a:ea typeface="Calibri" panose="020F0502020204030204" pitchFamily="34" charset="0"/>
            </a:endParaRPr>
          </a:p>
        </p:txBody>
      </p:sp>
      <p:sp>
        <p:nvSpPr>
          <p:cNvPr id="10" name="ZoneTexte 9">
            <a:extLst>
              <a:ext uri="{FF2B5EF4-FFF2-40B4-BE49-F238E27FC236}">
                <a16:creationId xmlns:a16="http://schemas.microsoft.com/office/drawing/2014/main" id="{C50C5627-39C0-4EA7-A57C-DCD8EAA209BF}"/>
              </a:ext>
            </a:extLst>
          </p:cNvPr>
          <p:cNvSpPr txBox="1"/>
          <p:nvPr/>
        </p:nvSpPr>
        <p:spPr>
          <a:xfrm>
            <a:off x="618796" y="4252220"/>
            <a:ext cx="10874266" cy="1045094"/>
          </a:xfrm>
          <a:prstGeom prst="rect">
            <a:avLst/>
          </a:prstGeom>
          <a:noFill/>
        </p:spPr>
        <p:txBody>
          <a:bodyPr wrap="square">
            <a:spAutoFit/>
          </a:bodyPr>
          <a:lstStyle/>
          <a:p>
            <a:pPr marL="25400" algn="just">
              <a:lnSpc>
                <a:spcPct val="115000"/>
              </a:lnSpc>
              <a:spcAft>
                <a:spcPts val="1000"/>
              </a:spcAft>
            </a:pPr>
            <a:r>
              <a:rPr lang="fr-FR" sz="2400" dirty="0">
                <a:solidFill>
                  <a:schemeClr val="accent1"/>
                </a:solidFill>
                <a:effectLst/>
                <a:ea typeface="Times New Roman" panose="02020603050405020304" pitchFamily="18" charset="0"/>
              </a:rPr>
              <a:t>Lors de l’étape d’extraction, nous considérons les séparateurs suivants :</a:t>
            </a:r>
          </a:p>
          <a:p>
            <a:pPr marL="25400" algn="just">
              <a:lnSpc>
                <a:spcPct val="115000"/>
              </a:lnSpc>
              <a:spcAft>
                <a:spcPts val="1000"/>
              </a:spcAft>
            </a:pPr>
            <a:r>
              <a:rPr lang="fr-FR" sz="2400" dirty="0">
                <a:solidFill>
                  <a:schemeClr val="accent1"/>
                </a:solidFill>
                <a:effectLst/>
                <a:ea typeface="Times New Roman" panose="02020603050405020304" pitchFamily="18" charset="0"/>
              </a:rPr>
              <a:t> l’espace, la ponctuation, les parenthèses, le tiret et l’apostrophe.</a:t>
            </a:r>
            <a:endParaRPr lang="fr-TN" sz="2000" dirty="0">
              <a:solidFill>
                <a:schemeClr val="accent1"/>
              </a:solidFill>
              <a:effectLst/>
              <a:ea typeface="Calibri" panose="020F0502020204030204" pitchFamily="34" charset="0"/>
            </a:endParaRPr>
          </a:p>
        </p:txBody>
      </p:sp>
      <p:sp>
        <p:nvSpPr>
          <p:cNvPr id="13" name="Google Shape;118;p15">
            <a:extLst>
              <a:ext uri="{FF2B5EF4-FFF2-40B4-BE49-F238E27FC236}">
                <a16:creationId xmlns:a16="http://schemas.microsoft.com/office/drawing/2014/main" id="{68D0762C-E857-4DF6-9499-CA73681D8928}"/>
              </a:ext>
            </a:extLst>
          </p:cNvPr>
          <p:cNvSpPr/>
          <p:nvPr/>
        </p:nvSpPr>
        <p:spPr>
          <a:xfrm>
            <a:off x="155396" y="64766"/>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grpSp>
        <p:nvGrpSpPr>
          <p:cNvPr id="14" name="Google Shape;123;p15">
            <a:extLst>
              <a:ext uri="{FF2B5EF4-FFF2-40B4-BE49-F238E27FC236}">
                <a16:creationId xmlns:a16="http://schemas.microsoft.com/office/drawing/2014/main" id="{A9A607B6-60FD-4860-8654-A905C9C330B5}"/>
              </a:ext>
            </a:extLst>
          </p:cNvPr>
          <p:cNvGrpSpPr/>
          <p:nvPr/>
        </p:nvGrpSpPr>
        <p:grpSpPr>
          <a:xfrm>
            <a:off x="11050588" y="185833"/>
            <a:ext cx="685798" cy="609600"/>
            <a:chOff x="6656388" y="1300163"/>
            <a:chExt cx="347662" cy="381000"/>
          </a:xfrm>
        </p:grpSpPr>
        <p:sp>
          <p:nvSpPr>
            <p:cNvPr id="15" name="Google Shape;124;p15">
              <a:extLst>
                <a:ext uri="{FF2B5EF4-FFF2-40B4-BE49-F238E27FC236}">
                  <a16:creationId xmlns:a16="http://schemas.microsoft.com/office/drawing/2014/main" id="{34B08A29-A449-470F-A425-3F686DCA0E2D}"/>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25;p15">
              <a:extLst>
                <a:ext uri="{FF2B5EF4-FFF2-40B4-BE49-F238E27FC236}">
                  <a16:creationId xmlns:a16="http://schemas.microsoft.com/office/drawing/2014/main" id="{0F222D66-6802-4E86-AA04-D3D3D1A99A37}"/>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26;p15">
              <a:extLst>
                <a:ext uri="{FF2B5EF4-FFF2-40B4-BE49-F238E27FC236}">
                  <a16:creationId xmlns:a16="http://schemas.microsoft.com/office/drawing/2014/main" id="{6E553062-DB03-4F0B-AAF6-56B0DD3DA99D}"/>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27;p15">
              <a:extLst>
                <a:ext uri="{FF2B5EF4-FFF2-40B4-BE49-F238E27FC236}">
                  <a16:creationId xmlns:a16="http://schemas.microsoft.com/office/drawing/2014/main" id="{8CF26D57-6807-4BCD-ABF9-0754E915E2F3}"/>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 name="Google Shape;128;p15">
              <a:extLst>
                <a:ext uri="{FF2B5EF4-FFF2-40B4-BE49-F238E27FC236}">
                  <a16:creationId xmlns:a16="http://schemas.microsoft.com/office/drawing/2014/main" id="{8D1C3DEF-10E8-4AD5-A72C-C7832B5B629E}"/>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0" name="Google Shape;129;p15">
              <a:extLst>
                <a:ext uri="{FF2B5EF4-FFF2-40B4-BE49-F238E27FC236}">
                  <a16:creationId xmlns:a16="http://schemas.microsoft.com/office/drawing/2014/main" id="{2DF0C8D3-B5F0-4064-854A-AE5CB7DC8A3F}"/>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1" name="Google Shape;130;p15">
              <a:extLst>
                <a:ext uri="{FF2B5EF4-FFF2-40B4-BE49-F238E27FC236}">
                  <a16:creationId xmlns:a16="http://schemas.microsoft.com/office/drawing/2014/main" id="{894E3C2D-0C85-4C94-933C-18480D199F7F}"/>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2" name="Google Shape;131;p15">
              <a:extLst>
                <a:ext uri="{FF2B5EF4-FFF2-40B4-BE49-F238E27FC236}">
                  <a16:creationId xmlns:a16="http://schemas.microsoft.com/office/drawing/2014/main" id="{FE6E37C4-D0EC-418A-8FF6-0D9A39F5BFD9}"/>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3" name="Google Shape;132;p15">
              <a:extLst>
                <a:ext uri="{FF2B5EF4-FFF2-40B4-BE49-F238E27FC236}">
                  <a16:creationId xmlns:a16="http://schemas.microsoft.com/office/drawing/2014/main" id="{869CADE2-E588-423B-9F00-B26708F84070}"/>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4" name="Google Shape;133;p15">
              <a:extLst>
                <a:ext uri="{FF2B5EF4-FFF2-40B4-BE49-F238E27FC236}">
                  <a16:creationId xmlns:a16="http://schemas.microsoft.com/office/drawing/2014/main" id="{246C4516-F4A3-45C9-A84E-26D2C7294A54}"/>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5" name="Google Shape;134;p15">
              <a:extLst>
                <a:ext uri="{FF2B5EF4-FFF2-40B4-BE49-F238E27FC236}">
                  <a16:creationId xmlns:a16="http://schemas.microsoft.com/office/drawing/2014/main" id="{47CD9E75-900A-4D88-B4A0-BFE7F9E92D43}"/>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6" name="Google Shape;135;p15">
              <a:extLst>
                <a:ext uri="{FF2B5EF4-FFF2-40B4-BE49-F238E27FC236}">
                  <a16:creationId xmlns:a16="http://schemas.microsoft.com/office/drawing/2014/main" id="{D88572F3-C46C-4C20-BF08-92DEC992CA02}"/>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27" name="Google Shape;211;p15">
            <a:extLst>
              <a:ext uri="{FF2B5EF4-FFF2-40B4-BE49-F238E27FC236}">
                <a16:creationId xmlns:a16="http://schemas.microsoft.com/office/drawing/2014/main" id="{F6C3BA71-BCA5-4A9D-947E-A5A9878DD763}"/>
              </a:ext>
            </a:extLst>
          </p:cNvPr>
          <p:cNvSpPr/>
          <p:nvPr/>
        </p:nvSpPr>
        <p:spPr>
          <a:xfrm>
            <a:off x="915988" y="215043"/>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41475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pic>
        <p:nvPicPr>
          <p:cNvPr id="8" name="Image 7">
            <a:extLst>
              <a:ext uri="{FF2B5EF4-FFF2-40B4-BE49-F238E27FC236}">
                <a16:creationId xmlns:a16="http://schemas.microsoft.com/office/drawing/2014/main" id="{87E37CAC-0D78-4F69-8B46-0DA5F69000C6}"/>
              </a:ext>
            </a:extLst>
          </p:cNvPr>
          <p:cNvPicPr>
            <a:picLocks noChangeAspect="1"/>
          </p:cNvPicPr>
          <p:nvPr/>
        </p:nvPicPr>
        <p:blipFill>
          <a:blip r:embed="rId2"/>
          <a:stretch>
            <a:fillRect/>
          </a:stretch>
        </p:blipFill>
        <p:spPr>
          <a:xfrm>
            <a:off x="1033671" y="2109787"/>
            <a:ext cx="10190919" cy="3800683"/>
          </a:xfrm>
          <a:prstGeom prst="rect">
            <a:avLst/>
          </a:prstGeom>
        </p:spPr>
      </p:pic>
    </p:spTree>
    <p:extLst>
      <p:ext uri="{BB962C8B-B14F-4D97-AF65-F5344CB8AC3E}">
        <p14:creationId xmlns:p14="http://schemas.microsoft.com/office/powerpoint/2010/main" val="2740487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69539E29-6721-4A48-A116-D3CF9AD221E6}"/>
              </a:ext>
            </a:extLst>
          </p:cNvPr>
          <p:cNvPicPr>
            <a:picLocks noChangeAspect="1"/>
          </p:cNvPicPr>
          <p:nvPr/>
        </p:nvPicPr>
        <p:blipFill>
          <a:blip r:embed="rId2"/>
          <a:stretch>
            <a:fillRect/>
          </a:stretch>
        </p:blipFill>
        <p:spPr>
          <a:xfrm>
            <a:off x="425669" y="1434661"/>
            <a:ext cx="11567683" cy="4855779"/>
          </a:xfrm>
          <a:prstGeom prst="rect">
            <a:avLst/>
          </a:prstGeom>
        </p:spPr>
      </p:pic>
      <p:sp>
        <p:nvSpPr>
          <p:cNvPr id="8" name="Google Shape;118;p15">
            <a:extLst>
              <a:ext uri="{FF2B5EF4-FFF2-40B4-BE49-F238E27FC236}">
                <a16:creationId xmlns:a16="http://schemas.microsoft.com/office/drawing/2014/main" id="{121498BA-14F8-4A59-B12A-94A0609BE5EA}"/>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grpSp>
        <p:nvGrpSpPr>
          <p:cNvPr id="9" name="Google Shape;123;p15">
            <a:extLst>
              <a:ext uri="{FF2B5EF4-FFF2-40B4-BE49-F238E27FC236}">
                <a16:creationId xmlns:a16="http://schemas.microsoft.com/office/drawing/2014/main" id="{5EDAE4AB-EEC7-4BDF-9368-81C48FC457A7}"/>
              </a:ext>
            </a:extLst>
          </p:cNvPr>
          <p:cNvGrpSpPr/>
          <p:nvPr/>
        </p:nvGrpSpPr>
        <p:grpSpPr>
          <a:xfrm>
            <a:off x="11050588" y="226808"/>
            <a:ext cx="685798" cy="609600"/>
            <a:chOff x="6656388" y="1300163"/>
            <a:chExt cx="347662" cy="381000"/>
          </a:xfrm>
        </p:grpSpPr>
        <p:sp>
          <p:nvSpPr>
            <p:cNvPr id="10" name="Google Shape;124;p15">
              <a:extLst>
                <a:ext uri="{FF2B5EF4-FFF2-40B4-BE49-F238E27FC236}">
                  <a16:creationId xmlns:a16="http://schemas.microsoft.com/office/drawing/2014/main" id="{C7771BC3-ABE9-4BCE-A922-1A68DFAAE49B}"/>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25;p15">
              <a:extLst>
                <a:ext uri="{FF2B5EF4-FFF2-40B4-BE49-F238E27FC236}">
                  <a16:creationId xmlns:a16="http://schemas.microsoft.com/office/drawing/2014/main" id="{C29ED308-2A01-4D26-AE04-94DB93B20F65}"/>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26;p15">
              <a:extLst>
                <a:ext uri="{FF2B5EF4-FFF2-40B4-BE49-F238E27FC236}">
                  <a16:creationId xmlns:a16="http://schemas.microsoft.com/office/drawing/2014/main" id="{238EDF2F-85F1-4D75-B884-C44B3A7A0871}"/>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27;p15">
              <a:extLst>
                <a:ext uri="{FF2B5EF4-FFF2-40B4-BE49-F238E27FC236}">
                  <a16:creationId xmlns:a16="http://schemas.microsoft.com/office/drawing/2014/main" id="{BEF31B06-483B-453D-909D-F239409FA100}"/>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28;p15">
              <a:extLst>
                <a:ext uri="{FF2B5EF4-FFF2-40B4-BE49-F238E27FC236}">
                  <a16:creationId xmlns:a16="http://schemas.microsoft.com/office/drawing/2014/main" id="{9FA6D2AD-2CAB-4D3D-8B11-BF89344433D3}"/>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29;p15">
              <a:extLst>
                <a:ext uri="{FF2B5EF4-FFF2-40B4-BE49-F238E27FC236}">
                  <a16:creationId xmlns:a16="http://schemas.microsoft.com/office/drawing/2014/main" id="{28D616B8-2356-40B8-BF36-7A1B180F02BB}"/>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30;p15">
              <a:extLst>
                <a:ext uri="{FF2B5EF4-FFF2-40B4-BE49-F238E27FC236}">
                  <a16:creationId xmlns:a16="http://schemas.microsoft.com/office/drawing/2014/main" id="{87EEA7A0-E38F-4435-AB2A-C41CBCD64B61}"/>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31;p15">
              <a:extLst>
                <a:ext uri="{FF2B5EF4-FFF2-40B4-BE49-F238E27FC236}">
                  <a16:creationId xmlns:a16="http://schemas.microsoft.com/office/drawing/2014/main" id="{73B546BE-4EA5-4363-B8F9-DEE5F53FA741}"/>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32;p15">
              <a:extLst>
                <a:ext uri="{FF2B5EF4-FFF2-40B4-BE49-F238E27FC236}">
                  <a16:creationId xmlns:a16="http://schemas.microsoft.com/office/drawing/2014/main" id="{610A5850-2FE1-4EFF-8A45-A4554A9FAE41}"/>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9" name="Google Shape;133;p15">
              <a:extLst>
                <a:ext uri="{FF2B5EF4-FFF2-40B4-BE49-F238E27FC236}">
                  <a16:creationId xmlns:a16="http://schemas.microsoft.com/office/drawing/2014/main" id="{57846F9E-9160-45BB-8FB6-0CBDCA1D635B}"/>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0" name="Google Shape;134;p15">
              <a:extLst>
                <a:ext uri="{FF2B5EF4-FFF2-40B4-BE49-F238E27FC236}">
                  <a16:creationId xmlns:a16="http://schemas.microsoft.com/office/drawing/2014/main" id="{EB5359A9-A8BD-4A3B-B3BF-8D188B512427}"/>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21" name="Google Shape;135;p15">
              <a:extLst>
                <a:ext uri="{FF2B5EF4-FFF2-40B4-BE49-F238E27FC236}">
                  <a16:creationId xmlns:a16="http://schemas.microsoft.com/office/drawing/2014/main" id="{0B205C5A-DF5C-4000-AAD1-CCEB36F6ECB6}"/>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22" name="Google Shape;211;p15">
            <a:extLst>
              <a:ext uri="{FF2B5EF4-FFF2-40B4-BE49-F238E27FC236}">
                <a16:creationId xmlns:a16="http://schemas.microsoft.com/office/drawing/2014/main" id="{54E9E61F-3EA8-4F0E-BDE8-AACB3107C7CE}"/>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4140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BCD601D8-065D-4830-B501-5590CD38CDB5}"/>
              </a:ext>
            </a:extLst>
          </p:cNvPr>
          <p:cNvSpPr txBox="1"/>
          <p:nvPr/>
        </p:nvSpPr>
        <p:spPr>
          <a:xfrm>
            <a:off x="538655" y="1661168"/>
            <a:ext cx="11114690" cy="4216539"/>
          </a:xfrm>
          <a:prstGeom prst="rect">
            <a:avLst/>
          </a:prstGeom>
          <a:noFill/>
        </p:spPr>
        <p:txBody>
          <a:bodyPr wrap="square">
            <a:spAutoFit/>
          </a:bodyPr>
          <a:lstStyle/>
          <a:p>
            <a:r>
              <a:rPr lang="fr-FR" sz="2800" b="1" dirty="0">
                <a:effectLst/>
                <a:latin typeface="Calibri" panose="020F0502020204030204" pitchFamily="34" charset="0"/>
                <a:ea typeface="Calibri" panose="020F0502020204030204" pitchFamily="34" charset="0"/>
              </a:rPr>
              <a:t>D1:</a:t>
            </a:r>
          </a:p>
          <a:p>
            <a:endParaRPr lang="fr-FR" sz="2400" dirty="0">
              <a:solidFill>
                <a:srgbClr val="FF0000"/>
              </a:solidFill>
              <a:latin typeface="Calibri" panose="020F0502020204030204" pitchFamily="34" charset="0"/>
              <a:ea typeface="Calibri" panose="020F0502020204030204" pitchFamily="34" charset="0"/>
            </a:endParaRPr>
          </a:p>
          <a:p>
            <a:r>
              <a:rPr lang="fr-FR" sz="2400" dirty="0">
                <a:solidFill>
                  <a:srgbClr val="FF0000"/>
                </a:solidFill>
                <a:effectLst/>
                <a:latin typeface="Calibri" panose="020F0502020204030204" pitchFamily="34" charset="0"/>
                <a:ea typeface="Calibri" panose="020F0502020204030204" pitchFamily="34" charset="0"/>
              </a:rPr>
              <a:t>Un/élément/de/la/structure/abstraite/logique/du/texte/est/explicitement/lié/à/un/élément/de/la/structure/logique/de/l/image/titre/d/un/chapitre/ou/plus/fréquemment/d/une/section/ou/d/un/paragraphe/identique/au/titre/de/l/image/Cette/relation/est/appuyée/fréquemment/par/un/renvoi/explicite/du/titre/du/chapitre/paragraphe/ou/de/la/section/à/l/image/renvoi/exprimé/par/voir/</a:t>
            </a:r>
            <a:r>
              <a:rPr lang="fr-FR" sz="2400" dirty="0" err="1">
                <a:solidFill>
                  <a:srgbClr val="FF0000"/>
                </a:solidFill>
                <a:effectLst/>
                <a:latin typeface="Calibri" panose="020F0502020204030204" pitchFamily="34" charset="0"/>
                <a:ea typeface="Calibri" panose="020F0502020204030204" pitchFamily="34" charset="0"/>
              </a:rPr>
              <a:t>fig</a:t>
            </a:r>
            <a:r>
              <a:rPr lang="fr-FR" sz="2400" dirty="0">
                <a:solidFill>
                  <a:srgbClr val="FF0000"/>
                </a:solidFill>
                <a:effectLst/>
                <a:latin typeface="Calibri" panose="020F0502020204030204" pitchFamily="34" charset="0"/>
                <a:ea typeface="Calibri" panose="020F0502020204030204" pitchFamily="34" charset="0"/>
              </a:rPr>
              <a:t>/voir/tableau/voir/page/voir/</a:t>
            </a:r>
            <a:r>
              <a:rPr lang="fr-FR" sz="2400" dirty="0" err="1">
                <a:solidFill>
                  <a:srgbClr val="FF0000"/>
                </a:solidFill>
                <a:effectLst/>
                <a:latin typeface="Calibri" panose="020F0502020204030204" pitchFamily="34" charset="0"/>
                <a:ea typeface="Calibri" panose="020F0502020204030204" pitchFamily="34" charset="0"/>
              </a:rPr>
              <a:t>etc</a:t>
            </a:r>
            <a:r>
              <a:rPr lang="fr-FR" sz="2400" dirty="0">
                <a:solidFill>
                  <a:srgbClr val="FF0000"/>
                </a:solidFill>
                <a:effectLst/>
                <a:latin typeface="Calibri" panose="020F0502020204030204" pitchFamily="34" charset="0"/>
                <a:ea typeface="Calibri" panose="020F0502020204030204" pitchFamily="34" charset="0"/>
              </a:rPr>
              <a:t>/Cette/image/peut/ainsi/être/positionnée/immédiatement/ou/plus/loin/de/l/élément/textuel/titre/Il/apparaît/donc/une/relation/entre/le/texte/et/l/image/exprimée/par/l/identité/de/l/élément/structurel/titre/la/proximité/immédiate/des/deux/médias/et/ou/le/renvoi/à/une/position/plus/lointaine/de/l/élément/non/textuel</a:t>
            </a:r>
            <a:endParaRPr lang="fr-TN" sz="2400" dirty="0">
              <a:solidFill>
                <a:srgbClr val="FF0000"/>
              </a:solidFill>
            </a:endParaRPr>
          </a:p>
        </p:txBody>
      </p:sp>
      <p:sp>
        <p:nvSpPr>
          <p:cNvPr id="10" name="Google Shape;118;p15">
            <a:extLst>
              <a:ext uri="{FF2B5EF4-FFF2-40B4-BE49-F238E27FC236}">
                <a16:creationId xmlns:a16="http://schemas.microsoft.com/office/drawing/2014/main" id="{B3F7CB21-72DC-4446-ACFB-5EA6DDD636C0}"/>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1" name="Google Shape;211;p15">
            <a:extLst>
              <a:ext uri="{FF2B5EF4-FFF2-40B4-BE49-F238E27FC236}">
                <a16:creationId xmlns:a16="http://schemas.microsoft.com/office/drawing/2014/main" id="{6ABD200E-D98B-4700-82D4-66291AE75129}"/>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29604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3" name="Image 2">
            <a:extLst>
              <a:ext uri="{FF2B5EF4-FFF2-40B4-BE49-F238E27FC236}">
                <a16:creationId xmlns:a16="http://schemas.microsoft.com/office/drawing/2014/main" id="{9E2833D6-6919-4F55-8C91-8F2A6C892B98}"/>
              </a:ext>
            </a:extLst>
          </p:cNvPr>
          <p:cNvPicPr>
            <a:picLocks noChangeAspect="1"/>
          </p:cNvPicPr>
          <p:nvPr/>
        </p:nvPicPr>
        <p:blipFill>
          <a:blip r:embed="rId2"/>
          <a:stretch>
            <a:fillRect/>
          </a:stretch>
        </p:blipFill>
        <p:spPr>
          <a:xfrm>
            <a:off x="198647" y="1077457"/>
            <a:ext cx="11993353" cy="5555256"/>
          </a:xfrm>
          <a:prstGeom prst="rect">
            <a:avLst/>
          </a:prstGeom>
        </p:spPr>
      </p:pic>
      <p:sp>
        <p:nvSpPr>
          <p:cNvPr id="8" name="Google Shape;118;p15">
            <a:extLst>
              <a:ext uri="{FF2B5EF4-FFF2-40B4-BE49-F238E27FC236}">
                <a16:creationId xmlns:a16="http://schemas.microsoft.com/office/drawing/2014/main" id="{C671A0DB-037A-42EE-9164-4226063D756D}"/>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9" name="Google Shape;211;p15">
            <a:extLst>
              <a:ext uri="{FF2B5EF4-FFF2-40B4-BE49-F238E27FC236}">
                <a16:creationId xmlns:a16="http://schemas.microsoft.com/office/drawing/2014/main" id="{17B80F20-0B40-4B7B-82D7-F91D54CA9297}"/>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272188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91DD613C-6E03-4CA0-96DB-61D24087FAE7}"/>
              </a:ext>
            </a:extLst>
          </p:cNvPr>
          <p:cNvSpPr txBox="1"/>
          <p:nvPr/>
        </p:nvSpPr>
        <p:spPr>
          <a:xfrm>
            <a:off x="404648" y="1168897"/>
            <a:ext cx="11382704" cy="5130379"/>
          </a:xfrm>
          <a:prstGeom prst="rect">
            <a:avLst/>
          </a:prstGeom>
          <a:noFill/>
        </p:spPr>
        <p:txBody>
          <a:bodyPr wrap="square">
            <a:spAutoFit/>
          </a:bodyPr>
          <a:lstStyle/>
          <a:p>
            <a:pPr>
              <a:lnSpc>
                <a:spcPct val="115000"/>
              </a:lnSpc>
              <a:spcAft>
                <a:spcPts val="1000"/>
              </a:spcAft>
            </a:pPr>
            <a:r>
              <a:rPr lang="fr-FR" sz="2400" b="1" dirty="0">
                <a:effectLst/>
                <a:latin typeface="Calibri" panose="020F0502020204030204" pitchFamily="34" charset="0"/>
                <a:ea typeface="Calibri" panose="020F0502020204030204" pitchFamily="34" charset="0"/>
              </a:rPr>
              <a:t>D2 : </a:t>
            </a:r>
            <a:endParaRPr lang="fr-TN" sz="24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Dans/les/cas/des/relations/de/types/1/et/2/l/indexation/structurelle/peut/s/appliquer/dans/la/mesure/où/l/unité/documentaire/descriptive/appartient/à/la/structure/globale/Mais/dans/le/cas/des/relations/de/type/3/il/y/a/introduction/de/nouvelles/données/les/parties/de/l/image/qui/relèvent/d/une/autre/structure/leur/structure/propre/et/le/contenu/descriptif/du/chapitre/qui/explicite/l/image/et/la/rend/plus/compréhensible/Ainsi/l/indexation/structurelle/peut/être/complétée/par/ce/que/nous/appelons/une/indexation/élémentaire/l/extraction/automatique/des/termes/descriptifs/représentatifs/de/l/image/semble/plus/facile/dans/le/cas/où/il/s/accompagne/d/un/discours/L/homogénéisation/de/traitement/aussi/puisque/le/discours/peut/se/substituer/à/l/image</a:t>
            </a:r>
            <a:endParaRPr lang="fr-TN" sz="1800" dirty="0">
              <a:solidFill>
                <a:srgbClr val="FF0000"/>
              </a:solidFill>
              <a:effectLst/>
              <a:latin typeface="Calibri" panose="020F0502020204030204" pitchFamily="34" charset="0"/>
              <a:ea typeface="Calibri" panose="020F0502020204030204" pitchFamily="34" charset="0"/>
            </a:endParaRPr>
          </a:p>
          <a:p>
            <a:pPr>
              <a:lnSpc>
                <a:spcPct val="115000"/>
              </a:lnSpc>
              <a:spcAft>
                <a:spcPts val="1000"/>
              </a:spcAft>
            </a:pPr>
            <a:r>
              <a:rPr lang="fr-FR" sz="2400" b="1" dirty="0">
                <a:effectLst/>
                <a:latin typeface="Calibri" panose="020F0502020204030204" pitchFamily="34" charset="0"/>
                <a:ea typeface="Calibri" panose="020F0502020204030204" pitchFamily="34" charset="0"/>
              </a:rPr>
              <a:t>D3 : </a:t>
            </a:r>
            <a:endParaRPr lang="fr-TN" sz="24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La/problématique/de/la/recherche/d/information/tient/d/une/part/à/la/disponibilité/d/une/masse/importante/d/information/contenue/dans/un/corpus/de/documents/et/d/autre/part/aux/besoins/en/information/d/utilisateurs/potentiels/Pour/satisfaire/leurs/besoins/d/information/ces/utilisateurs/devraient/lire/tous/les/documents/de/ce/corpus/et/retenir/ceux/ou/les/parties/de/ceux/qui/sont/pertinents/selon/eux/L/indexation/propose/des/outils/susceptibles/d/anticiper/ce/travail/fastidieux/d/investigation/et/de/leur/apporter/ainsi/une/aide</a:t>
            </a:r>
            <a:endParaRPr lang="fr-TN" sz="1800" dirty="0">
              <a:solidFill>
                <a:srgbClr val="FF0000"/>
              </a:solidFill>
              <a:effectLst/>
              <a:latin typeface="Calibri" panose="020F0502020204030204" pitchFamily="34" charset="0"/>
              <a:ea typeface="Calibri" panose="020F0502020204030204" pitchFamily="34" charset="0"/>
            </a:endParaRPr>
          </a:p>
        </p:txBody>
      </p:sp>
      <p:sp>
        <p:nvSpPr>
          <p:cNvPr id="9" name="Google Shape;118;p15">
            <a:extLst>
              <a:ext uri="{FF2B5EF4-FFF2-40B4-BE49-F238E27FC236}">
                <a16:creationId xmlns:a16="http://schemas.microsoft.com/office/drawing/2014/main" id="{CA1C3538-48D1-4D81-9CEB-C66A6C96B9D6}"/>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4D8406C8-B297-4522-968E-AC7F6966A9BC}"/>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7011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A6CD2284-6CBC-470A-A66B-1B9DB395BF93}"/>
              </a:ext>
            </a:extLst>
          </p:cNvPr>
          <p:cNvSpPr txBox="1"/>
          <p:nvPr/>
        </p:nvSpPr>
        <p:spPr>
          <a:xfrm>
            <a:off x="618796" y="1697751"/>
            <a:ext cx="10748142" cy="4296304"/>
          </a:xfrm>
          <a:prstGeom prst="rect">
            <a:avLst/>
          </a:prstGeom>
          <a:noFill/>
        </p:spPr>
        <p:txBody>
          <a:bodyPr wrap="square">
            <a:spAutoFit/>
          </a:bodyPr>
          <a:lstStyle/>
          <a:p>
            <a:pPr marL="25400" algn="just">
              <a:lnSpc>
                <a:spcPct val="115000"/>
              </a:lnSpc>
              <a:spcAft>
                <a:spcPts val="1000"/>
              </a:spcAft>
            </a:pP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1 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«la relation texte-image »</a:t>
            </a:r>
          </a:p>
          <a:p>
            <a:pPr marL="25400" algn="just">
              <a:lnSpc>
                <a:spcPct val="115000"/>
              </a:lnSpc>
              <a:spcAft>
                <a:spcPts val="1000"/>
              </a:spcAft>
            </a:pPr>
            <a:r>
              <a:rPr lang="fr-FR" sz="2400" dirty="0">
                <a:latin typeface="Times New Roman" panose="02020603050405020304" pitchFamily="18" charset="0"/>
                <a:ea typeface="Times New Roman" panose="02020603050405020304" pitchFamily="18" charset="0"/>
              </a:rPr>
              <a:t>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1 </a:t>
            </a:r>
            <a:r>
              <a:rPr lang="fr-FR" sz="2400" i="1" dirty="0">
                <a:effectLst/>
                <a:latin typeface="Times New Roman" panose="02020603050405020304" pitchFamily="18" charset="0"/>
                <a:ea typeface="Times New Roman" panose="02020603050405020304" pitchFamily="18" charset="0"/>
              </a:rPr>
              <a:t>:</a:t>
            </a:r>
            <a:r>
              <a:rPr lang="fr-FR" sz="2400" i="1" dirty="0">
                <a:latin typeface="Times New Roman" panose="02020603050405020304" pitchFamily="18" charset="0"/>
                <a:ea typeface="Times New Roman" panose="02020603050405020304" pitchFamily="18" charset="0"/>
              </a:rPr>
              <a:t>   </a:t>
            </a:r>
            <a:r>
              <a:rPr lang="fr-FR" sz="2400" dirty="0">
                <a:solidFill>
                  <a:srgbClr val="FF0000"/>
                </a:solidFill>
                <a:effectLst/>
                <a:latin typeface="Times New Roman" panose="02020603050405020304" pitchFamily="18" charset="0"/>
                <a:ea typeface="Times New Roman" panose="02020603050405020304" pitchFamily="18" charset="0"/>
              </a:rPr>
              <a:t>la/relation/texte/image </a:t>
            </a:r>
          </a:p>
          <a:p>
            <a:pPr marL="25400" algn="just">
              <a:lnSpc>
                <a:spcPct val="115000"/>
              </a:lnSpc>
              <a:spcAft>
                <a:spcPts val="1000"/>
              </a:spcAft>
            </a:pPr>
            <a:endParaRPr lang="fr-FR" sz="2400" dirty="0">
              <a:latin typeface="Times New Roman" panose="02020603050405020304" pitchFamily="18" charset="0"/>
              <a:ea typeface="Times New Roman" panose="02020603050405020304" pitchFamily="18" charset="0"/>
            </a:endParaRPr>
          </a:p>
          <a:p>
            <a:pPr marL="368300" indent="-342900" algn="just">
              <a:lnSpc>
                <a:spcPct val="115000"/>
              </a:lnSpc>
              <a:spcAft>
                <a:spcPts val="1000"/>
              </a:spcAft>
              <a:buFont typeface="Wingdings" panose="05000000000000000000" pitchFamily="2" charset="2"/>
              <a:buChar char="Ø"/>
            </a:pPr>
            <a:endParaRPr lang="fr-FR" sz="2400" dirty="0">
              <a:effectLst/>
              <a:latin typeface="Times New Roman" panose="02020603050405020304" pitchFamily="18" charset="0"/>
              <a:ea typeface="Times New Roman" panose="02020603050405020304" pitchFamily="18" charset="0"/>
            </a:endParaRPr>
          </a:p>
          <a:p>
            <a:pPr marL="25400" algn="just">
              <a:lnSpc>
                <a:spcPct val="115000"/>
              </a:lnSpc>
              <a:spcAft>
                <a:spcPts val="1000"/>
              </a:spcAft>
            </a:pPr>
            <a:endParaRPr lang="fr-FR" sz="2400" dirty="0">
              <a:effectLst/>
              <a:latin typeface="Times New Roman" panose="02020603050405020304" pitchFamily="18" charset="0"/>
              <a:ea typeface="Times New Roman" panose="02020603050405020304" pitchFamily="18" charset="0"/>
            </a:endParaRPr>
          </a:p>
          <a:p>
            <a:pPr marL="25400" algn="just">
              <a:lnSpc>
                <a:spcPct val="115000"/>
              </a:lnSpc>
              <a:spcAft>
                <a:spcPts val="1000"/>
              </a:spcAft>
            </a:pP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indexation et recherche d’information »</a:t>
            </a:r>
          </a:p>
          <a:p>
            <a:pPr marL="25400" algn="just">
              <a:lnSpc>
                <a:spcPct val="115000"/>
              </a:lnSpc>
              <a:spcAft>
                <a:spcPts val="1000"/>
              </a:spcAft>
            </a:pPr>
            <a:r>
              <a:rPr lang="fr-FR" sz="2400" dirty="0">
                <a:latin typeface="Times New Roman" panose="02020603050405020304" pitchFamily="18" charset="0"/>
                <a:ea typeface="Times New Roman" panose="02020603050405020304" pitchFamily="18" charset="0"/>
              </a:rPr>
              <a:t>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a:t>
            </a:r>
            <a:r>
              <a:rPr lang="fr-FR" sz="2400" dirty="0">
                <a:solidFill>
                  <a:srgbClr val="FF0000"/>
                </a:solidFill>
                <a:effectLst/>
                <a:latin typeface="Times New Roman" panose="02020603050405020304" pitchFamily="18" charset="0"/>
                <a:ea typeface="Times New Roman" panose="02020603050405020304" pitchFamily="18" charset="0"/>
              </a:rPr>
              <a:t>indexation/et/recherche/d/information </a:t>
            </a:r>
          </a:p>
          <a:p>
            <a:pPr algn="just">
              <a:lnSpc>
                <a:spcPct val="115000"/>
              </a:lnSpc>
              <a:spcAft>
                <a:spcPts val="1000"/>
              </a:spcAft>
            </a:pPr>
            <a:endParaRPr lang="fr-TN" sz="2000" dirty="0">
              <a:effectLst/>
              <a:latin typeface="Calibri" panose="020F0502020204030204" pitchFamily="34" charset="0"/>
              <a:ea typeface="Calibri" panose="020F0502020204030204" pitchFamily="34" charset="0"/>
            </a:endParaRPr>
          </a:p>
        </p:txBody>
      </p:sp>
      <p:sp>
        <p:nvSpPr>
          <p:cNvPr id="2" name="Flèche : droite 1">
            <a:extLst>
              <a:ext uri="{FF2B5EF4-FFF2-40B4-BE49-F238E27FC236}">
                <a16:creationId xmlns:a16="http://schemas.microsoft.com/office/drawing/2014/main" id="{FF3AF71A-4FC7-40EF-9158-F1F0BC5F57C1}"/>
              </a:ext>
            </a:extLst>
          </p:cNvPr>
          <p:cNvSpPr/>
          <p:nvPr/>
        </p:nvSpPr>
        <p:spPr>
          <a:xfrm>
            <a:off x="2569779" y="2459421"/>
            <a:ext cx="378373" cy="2364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Flèche : droite 2">
            <a:extLst>
              <a:ext uri="{FF2B5EF4-FFF2-40B4-BE49-F238E27FC236}">
                <a16:creationId xmlns:a16="http://schemas.microsoft.com/office/drawing/2014/main" id="{65CB11A8-76D0-4E8A-A7EB-7449AC3D2356}"/>
              </a:ext>
            </a:extLst>
          </p:cNvPr>
          <p:cNvSpPr/>
          <p:nvPr/>
        </p:nvSpPr>
        <p:spPr>
          <a:xfrm>
            <a:off x="2569778" y="5160249"/>
            <a:ext cx="378373" cy="2364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Google Shape;118;p15">
            <a:extLst>
              <a:ext uri="{FF2B5EF4-FFF2-40B4-BE49-F238E27FC236}">
                <a16:creationId xmlns:a16="http://schemas.microsoft.com/office/drawing/2014/main" id="{C6682843-5117-439C-8B10-DF52DC009C0C}"/>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2" name="Google Shape;211;p15">
            <a:extLst>
              <a:ext uri="{FF2B5EF4-FFF2-40B4-BE49-F238E27FC236}">
                <a16:creationId xmlns:a16="http://schemas.microsoft.com/office/drawing/2014/main" id="{CCCCB5FF-5709-418C-8B99-9567BF499211}"/>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1918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03CD6FB6-BB37-4B33-8071-948E9A8E8BF4}"/>
              </a:ext>
            </a:extLst>
          </p:cNvPr>
          <p:cNvSpPr txBox="1"/>
          <p:nvPr/>
        </p:nvSpPr>
        <p:spPr>
          <a:xfrm>
            <a:off x="350783" y="1522563"/>
            <a:ext cx="11642570" cy="1768946"/>
          </a:xfrm>
          <a:prstGeom prst="rect">
            <a:avLst/>
          </a:prstGeom>
          <a:noFill/>
        </p:spPr>
        <p:txBody>
          <a:bodyPr wrap="square">
            <a:spAutoFit/>
          </a:bodyPr>
          <a:lstStyle/>
          <a:p>
            <a:pPr algn="just">
              <a:lnSpc>
                <a:spcPct val="115000"/>
              </a:lnSpc>
              <a:spcAft>
                <a:spcPts val="750"/>
              </a:spcAft>
            </a:pPr>
            <a:r>
              <a:rPr lang="fr-FR" sz="2000" dirty="0">
                <a:solidFill>
                  <a:srgbClr val="000000"/>
                </a:solidFill>
                <a:effectLst/>
                <a:latin typeface="Times New Roman" panose="02020603050405020304" pitchFamily="18" charset="0"/>
                <a:ea typeface="Times New Roman" panose="02020603050405020304" pitchFamily="18" charset="0"/>
              </a:rPr>
              <a:t>2. En </a:t>
            </a:r>
            <a:r>
              <a:rPr lang="fr-FR" sz="2400" dirty="0">
                <a:solidFill>
                  <a:srgbClr val="000000"/>
                </a:solidFill>
                <a:effectLst/>
                <a:latin typeface="Times New Roman" panose="02020603050405020304" pitchFamily="18" charset="0"/>
                <a:ea typeface="Times New Roman" panose="02020603050405020304" pitchFamily="18" charset="0"/>
              </a:rPr>
              <a:t>considérant les trois documents, calculer le degré de correspondance </a:t>
            </a:r>
            <a:r>
              <a:rPr lang="fr-FR" sz="2400" b="1" i="1" dirty="0">
                <a:solidFill>
                  <a:srgbClr val="000000"/>
                </a:solidFill>
                <a:effectLst/>
                <a:latin typeface="Times New Roman" panose="02020603050405020304" pitchFamily="18" charset="0"/>
                <a:ea typeface="Times New Roman" panose="02020603050405020304" pitchFamily="18" charset="0"/>
              </a:rPr>
              <a:t>R(D</a:t>
            </a:r>
            <a:r>
              <a:rPr lang="fr-FR" sz="2400" b="1" i="1" baseline="-25000" dirty="0">
                <a:solidFill>
                  <a:srgbClr val="000000"/>
                </a:solidFill>
                <a:effectLst/>
                <a:latin typeface="Times New Roman" panose="02020603050405020304" pitchFamily="18" charset="0"/>
                <a:ea typeface="Times New Roman" panose="02020603050405020304" pitchFamily="18" charset="0"/>
              </a:rPr>
              <a:t>i</a:t>
            </a:r>
            <a:r>
              <a:rPr lang="fr-FR" sz="2400" b="1" i="1" dirty="0">
                <a:solidFill>
                  <a:srgbClr val="000000"/>
                </a:solidFill>
                <a:effectLst/>
                <a:latin typeface="Times New Roman" panose="02020603050405020304" pitchFamily="18" charset="0"/>
                <a:ea typeface="Times New Roman" panose="02020603050405020304" pitchFamily="18" charset="0"/>
              </a:rPr>
              <a:t>, Q) =</a:t>
            </a:r>
            <a:r>
              <a:rPr lang="fr-FR" sz="2400" b="1" i="1" dirty="0">
                <a:solidFill>
                  <a:srgbClr val="000000"/>
                </a:solidFill>
                <a:effectLst/>
                <a:latin typeface="Symbol" panose="05050102010706020507" pitchFamily="18" charset="2"/>
                <a:ea typeface="Symbol" panose="05050102010706020507" pitchFamily="18" charset="2"/>
                <a:cs typeface="Symbol" panose="05050102010706020507" pitchFamily="18" charset="2"/>
              </a:rPr>
              <a:t>∑</a:t>
            </a:r>
            <a:r>
              <a:rPr lang="fr-FR" sz="2400" b="1" i="1" dirty="0">
                <a:solidFill>
                  <a:srgbClr val="000000"/>
                </a:solidFill>
                <a:effectLst/>
                <a:latin typeface="Times New Roman" panose="02020603050405020304" pitchFamily="18" charset="0"/>
                <a:ea typeface="Times New Roman" panose="02020603050405020304" pitchFamily="18" charset="0"/>
              </a:rPr>
              <a:t> w(</a:t>
            </a:r>
            <a:r>
              <a:rPr lang="fr-FR" sz="2400" b="1" i="1" dirty="0" err="1">
                <a:solidFill>
                  <a:srgbClr val="000000"/>
                </a:solidFill>
                <a:effectLst/>
                <a:latin typeface="Times New Roman" panose="02020603050405020304" pitchFamily="18" charset="0"/>
                <a:ea typeface="Times New Roman" panose="02020603050405020304" pitchFamily="18" charset="0"/>
              </a:rPr>
              <a:t>t</a:t>
            </a:r>
            <a:r>
              <a:rPr lang="fr-FR" sz="2400" b="1" i="1" baseline="-25000" dirty="0" err="1">
                <a:solidFill>
                  <a:srgbClr val="000000"/>
                </a:solidFill>
                <a:effectLst/>
                <a:latin typeface="Times New Roman" panose="02020603050405020304" pitchFamily="18" charset="0"/>
                <a:ea typeface="Times New Roman" panose="02020603050405020304" pitchFamily="18" charset="0"/>
              </a:rPr>
              <a:t>q</a:t>
            </a:r>
            <a:r>
              <a:rPr lang="fr-FR" sz="2400" b="1" i="1" dirty="0">
                <a:solidFill>
                  <a:srgbClr val="000000"/>
                </a:solidFill>
                <a:effectLst/>
                <a:latin typeface="Times New Roman" panose="02020603050405020304" pitchFamily="18" charset="0"/>
                <a:ea typeface="Times New Roman" panose="02020603050405020304" pitchFamily="18" charset="0"/>
              </a:rPr>
              <a:t>, D</a:t>
            </a:r>
            <a:r>
              <a:rPr lang="fr-FR" sz="2400" b="1" i="1" baseline="-25000" dirty="0">
                <a:solidFill>
                  <a:srgbClr val="000000"/>
                </a:solidFill>
                <a:effectLst/>
                <a:latin typeface="Times New Roman" panose="02020603050405020304" pitchFamily="18" charset="0"/>
                <a:ea typeface="Times New Roman" panose="02020603050405020304" pitchFamily="18" charset="0"/>
              </a:rPr>
              <a:t>i</a:t>
            </a:r>
            <a:r>
              <a:rPr lang="fr-FR" sz="2400" b="1" i="1" dirty="0">
                <a:solidFill>
                  <a:srgbClr val="000000"/>
                </a:solidFill>
                <a:effectLst/>
                <a:latin typeface="Times New Roman" panose="02020603050405020304" pitchFamily="18" charset="0"/>
                <a:ea typeface="Times New Roman" panose="02020603050405020304" pitchFamily="18" charset="0"/>
              </a:rPr>
              <a:t>) </a:t>
            </a:r>
            <a:r>
              <a:rPr lang="fr-FR" sz="2400" dirty="0">
                <a:solidFill>
                  <a:srgbClr val="000000"/>
                </a:solidFill>
                <a:effectLst/>
                <a:latin typeface="Times New Roman" panose="02020603050405020304" pitchFamily="18" charset="0"/>
                <a:ea typeface="Times New Roman" panose="02020603050405020304" pitchFamily="18" charset="0"/>
              </a:rPr>
              <a:t>représentant la somme des fréquences des termes de la requête </a:t>
            </a:r>
            <a:r>
              <a:rPr lang="fr-FR" sz="2400" b="1" i="1" dirty="0" err="1">
                <a:solidFill>
                  <a:srgbClr val="000000"/>
                </a:solidFill>
                <a:effectLst/>
                <a:latin typeface="Times New Roman" panose="02020603050405020304" pitchFamily="18" charset="0"/>
                <a:ea typeface="Times New Roman" panose="02020603050405020304" pitchFamily="18" charset="0"/>
              </a:rPr>
              <a:t>t</a:t>
            </a:r>
            <a:r>
              <a:rPr lang="fr-FR" sz="2400" b="1" i="1" baseline="-25000" dirty="0" err="1">
                <a:solidFill>
                  <a:srgbClr val="000000"/>
                </a:solidFill>
                <a:effectLst/>
                <a:latin typeface="Times New Roman" panose="02020603050405020304" pitchFamily="18" charset="0"/>
                <a:ea typeface="Times New Roman" panose="02020603050405020304" pitchFamily="18" charset="0"/>
              </a:rPr>
              <a:t>q</a:t>
            </a:r>
            <a:r>
              <a:rPr lang="fr-FR" sz="2400" b="1" i="1" baseline="-25000" dirty="0">
                <a:solidFill>
                  <a:srgbClr val="000000"/>
                </a:solidFill>
                <a:effectLst/>
                <a:latin typeface="Times New Roman" panose="02020603050405020304" pitchFamily="18" charset="0"/>
                <a:ea typeface="Times New Roman" panose="02020603050405020304" pitchFamily="18" charset="0"/>
              </a:rPr>
              <a:t> </a:t>
            </a:r>
            <a:r>
              <a:rPr lang="fr-FR" sz="2400" dirty="0">
                <a:solidFill>
                  <a:srgbClr val="000000"/>
                </a:solidFill>
                <a:effectLst/>
                <a:latin typeface="Times New Roman" panose="02020603050405020304" pitchFamily="18" charset="0"/>
                <a:ea typeface="Times New Roman" panose="02020603050405020304" pitchFamily="18" charset="0"/>
              </a:rPr>
              <a:t>dans le document </a:t>
            </a:r>
            <a:r>
              <a:rPr lang="fr-FR" sz="2400" b="1" i="1" dirty="0">
                <a:solidFill>
                  <a:srgbClr val="000000"/>
                </a:solidFill>
                <a:effectLst/>
                <a:latin typeface="Times New Roman" panose="02020603050405020304" pitchFamily="18" charset="0"/>
                <a:ea typeface="Times New Roman" panose="02020603050405020304" pitchFamily="18" charset="0"/>
              </a:rPr>
              <a:t>D</a:t>
            </a:r>
            <a:r>
              <a:rPr lang="fr-FR" sz="2400" b="1" i="1" baseline="-25000" dirty="0">
                <a:solidFill>
                  <a:srgbClr val="000000"/>
                </a:solidFill>
                <a:effectLst/>
                <a:latin typeface="Times New Roman" panose="02020603050405020304" pitchFamily="18" charset="0"/>
                <a:ea typeface="Times New Roman" panose="02020603050405020304" pitchFamily="18" charset="0"/>
              </a:rPr>
              <a:t>i</a:t>
            </a:r>
            <a:r>
              <a:rPr lang="fr-FR" sz="2400" dirty="0">
                <a:solidFill>
                  <a:srgbClr val="000000"/>
                </a:solidFill>
                <a:effectLst/>
                <a:latin typeface="Times New Roman" panose="02020603050405020304" pitchFamily="18" charset="0"/>
                <a:ea typeface="Times New Roman" panose="02020603050405020304" pitchFamily="18" charset="0"/>
              </a:rPr>
              <a:t>. Quel est le document le plus pertinent par rapport à</a:t>
            </a:r>
            <a:r>
              <a:rPr lang="fr-FR" sz="2400" i="1" dirty="0">
                <a:solidFill>
                  <a:srgbClr val="000000"/>
                </a:solidFill>
                <a:effectLst/>
                <a:latin typeface="Times New Roman" panose="02020603050405020304" pitchFamily="18" charset="0"/>
                <a:ea typeface="Times New Roman" panose="02020603050405020304" pitchFamily="18" charset="0"/>
              </a:rPr>
              <a:t> Q</a:t>
            </a:r>
            <a:r>
              <a:rPr lang="fr-FR" sz="2400" i="1" baseline="-25000" dirty="0">
                <a:solidFill>
                  <a:srgbClr val="000000"/>
                </a:solidFill>
                <a:effectLst/>
                <a:latin typeface="Times New Roman" panose="02020603050405020304" pitchFamily="18" charset="0"/>
                <a:ea typeface="Times New Roman" panose="02020603050405020304" pitchFamily="18" charset="0"/>
              </a:rPr>
              <a:t>1</a:t>
            </a:r>
            <a:r>
              <a:rPr lang="fr-FR" sz="2400" dirty="0">
                <a:solidFill>
                  <a:srgbClr val="000000"/>
                </a:solidFill>
                <a:effectLst/>
                <a:latin typeface="Times New Roman" panose="02020603050405020304" pitchFamily="18" charset="0"/>
                <a:ea typeface="Times New Roman" panose="02020603050405020304" pitchFamily="18" charset="0"/>
              </a:rPr>
              <a:t> et </a:t>
            </a:r>
            <a:r>
              <a:rPr lang="fr-FR" sz="2400" i="1" dirty="0">
                <a:solidFill>
                  <a:srgbClr val="000000"/>
                </a:solidFill>
                <a:effectLst/>
                <a:latin typeface="Times New Roman" panose="02020603050405020304" pitchFamily="18" charset="0"/>
                <a:ea typeface="Times New Roman" panose="02020603050405020304" pitchFamily="18" charset="0"/>
              </a:rPr>
              <a:t>Q</a:t>
            </a:r>
            <a:r>
              <a:rPr lang="fr-FR" sz="2400" i="1" baseline="-25000" dirty="0">
                <a:solidFill>
                  <a:srgbClr val="000000"/>
                </a:solidFill>
                <a:effectLst/>
                <a:latin typeface="Times New Roman" panose="02020603050405020304" pitchFamily="18" charset="0"/>
                <a:ea typeface="Times New Roman" panose="02020603050405020304" pitchFamily="18" charset="0"/>
              </a:rPr>
              <a:t>2</a:t>
            </a:r>
            <a:r>
              <a:rPr lang="fr-FR" sz="2400" dirty="0">
                <a:solidFill>
                  <a:srgbClr val="000000"/>
                </a:solidFill>
                <a:effectLst/>
                <a:latin typeface="Times New Roman" panose="02020603050405020304" pitchFamily="18" charset="0"/>
                <a:ea typeface="Times New Roman" panose="02020603050405020304" pitchFamily="18" charset="0"/>
              </a:rPr>
              <a:t>.</a:t>
            </a:r>
          </a:p>
          <a:p>
            <a:pPr algn="just">
              <a:lnSpc>
                <a:spcPct val="115000"/>
              </a:lnSpc>
              <a:spcAft>
                <a:spcPts val="750"/>
              </a:spcAft>
            </a:pPr>
            <a:endParaRPr lang="fr-TN" dirty="0">
              <a:effectLst/>
              <a:latin typeface="Calibri" panose="020F0502020204030204" pitchFamily="34" charset="0"/>
              <a:ea typeface="Calibri" panose="020F0502020204030204" pitchFamily="34" charset="0"/>
            </a:endParaRPr>
          </a:p>
        </p:txBody>
      </p:sp>
      <p:graphicFrame>
        <p:nvGraphicFramePr>
          <p:cNvPr id="11" name="Tableau 11">
            <a:extLst>
              <a:ext uri="{FF2B5EF4-FFF2-40B4-BE49-F238E27FC236}">
                <a16:creationId xmlns:a16="http://schemas.microsoft.com/office/drawing/2014/main" id="{72D1B83F-56AA-491F-9C23-B572120AE635}"/>
              </a:ext>
            </a:extLst>
          </p:cNvPr>
          <p:cNvGraphicFramePr>
            <a:graphicFrameLocks noGrp="1"/>
          </p:cNvGraphicFramePr>
          <p:nvPr>
            <p:extLst>
              <p:ext uri="{D42A27DB-BD31-4B8C-83A1-F6EECF244321}">
                <p14:modId xmlns:p14="http://schemas.microsoft.com/office/powerpoint/2010/main" val="48711042"/>
              </p:ext>
            </p:extLst>
          </p:nvPr>
        </p:nvGraphicFramePr>
        <p:xfrm>
          <a:off x="2032000" y="4329969"/>
          <a:ext cx="8128000" cy="10363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4260762092"/>
                    </a:ext>
                  </a:extLst>
                </a:gridCol>
                <a:gridCol w="1625600">
                  <a:extLst>
                    <a:ext uri="{9D8B030D-6E8A-4147-A177-3AD203B41FA5}">
                      <a16:colId xmlns:a16="http://schemas.microsoft.com/office/drawing/2014/main" val="465436776"/>
                    </a:ext>
                  </a:extLst>
                </a:gridCol>
                <a:gridCol w="1625600">
                  <a:extLst>
                    <a:ext uri="{9D8B030D-6E8A-4147-A177-3AD203B41FA5}">
                      <a16:colId xmlns:a16="http://schemas.microsoft.com/office/drawing/2014/main" val="845333925"/>
                    </a:ext>
                  </a:extLst>
                </a:gridCol>
                <a:gridCol w="1625600">
                  <a:extLst>
                    <a:ext uri="{9D8B030D-6E8A-4147-A177-3AD203B41FA5}">
                      <a16:colId xmlns:a16="http://schemas.microsoft.com/office/drawing/2014/main" val="1167010759"/>
                    </a:ext>
                  </a:extLst>
                </a:gridCol>
                <a:gridCol w="1625600">
                  <a:extLst>
                    <a:ext uri="{9D8B030D-6E8A-4147-A177-3AD203B41FA5}">
                      <a16:colId xmlns:a16="http://schemas.microsoft.com/office/drawing/2014/main" val="3764196715"/>
                    </a:ext>
                  </a:extLst>
                </a:gridCol>
              </a:tblGrid>
              <a:tr h="370840">
                <a:tc>
                  <a:txBody>
                    <a:bodyPr/>
                    <a:lstStyle/>
                    <a:p>
                      <a:endParaRPr lang="fr-TN" dirty="0"/>
                    </a:p>
                  </a:txBody>
                  <a:tcPr/>
                </a:tc>
                <a:tc>
                  <a:txBody>
                    <a:bodyPr/>
                    <a:lstStyle/>
                    <a:p>
                      <a:pPr algn="ctr"/>
                      <a:r>
                        <a:rPr lang="fr-FR" sz="2400" dirty="0"/>
                        <a:t> </a:t>
                      </a:r>
                      <a:r>
                        <a:rPr lang="fr-FR" sz="2400" dirty="0">
                          <a:solidFill>
                            <a:srgbClr val="FF0000"/>
                          </a:solidFill>
                          <a:effectLst/>
                          <a:latin typeface="Times New Roman" panose="02020603050405020304" pitchFamily="18" charset="0"/>
                          <a:ea typeface="Times New Roman" panose="02020603050405020304" pitchFamily="18" charset="0"/>
                        </a:rPr>
                        <a:t>la</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relation</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texte</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image</a:t>
                      </a:r>
                      <a:endParaRPr lang="fr-TN" sz="2400" dirty="0"/>
                    </a:p>
                  </a:txBody>
                  <a:tcPr/>
                </a:tc>
                <a:extLst>
                  <a:ext uri="{0D108BD9-81ED-4DB2-BD59-A6C34878D82A}">
                    <a16:rowId xmlns:a16="http://schemas.microsoft.com/office/drawing/2014/main" val="2531111129"/>
                  </a:ext>
                </a:extLst>
              </a:tr>
              <a:tr h="370840">
                <a:tc>
                  <a:txBody>
                    <a:bodyPr/>
                    <a:lstStyle/>
                    <a:p>
                      <a:r>
                        <a:rPr lang="fr-FR" sz="3200" dirty="0"/>
                        <a:t> Q1/D1</a:t>
                      </a:r>
                      <a:endParaRPr lang="fr-TN" sz="3200" dirty="0"/>
                    </a:p>
                  </a:txBody>
                  <a:tcPr/>
                </a:tc>
                <a:tc>
                  <a:txBody>
                    <a:bodyPr/>
                    <a:lstStyle/>
                    <a:p>
                      <a:endParaRPr lang="fr-TN"/>
                    </a:p>
                  </a:txBody>
                  <a:tcPr/>
                </a:tc>
                <a:tc>
                  <a:txBody>
                    <a:bodyPr/>
                    <a:lstStyle/>
                    <a:p>
                      <a:endParaRPr lang="fr-TN"/>
                    </a:p>
                  </a:txBody>
                  <a:tcPr/>
                </a:tc>
                <a:tc>
                  <a:txBody>
                    <a:bodyPr/>
                    <a:lstStyle/>
                    <a:p>
                      <a:endParaRPr lang="fr-TN"/>
                    </a:p>
                  </a:txBody>
                  <a:tcPr/>
                </a:tc>
                <a:tc>
                  <a:txBody>
                    <a:bodyPr/>
                    <a:lstStyle/>
                    <a:p>
                      <a:endParaRPr lang="fr-TN" dirty="0"/>
                    </a:p>
                  </a:txBody>
                  <a:tcPr/>
                </a:tc>
                <a:extLst>
                  <a:ext uri="{0D108BD9-81ED-4DB2-BD59-A6C34878D82A}">
                    <a16:rowId xmlns:a16="http://schemas.microsoft.com/office/drawing/2014/main" val="92326780"/>
                  </a:ext>
                </a:extLst>
              </a:tr>
            </a:tbl>
          </a:graphicData>
        </a:graphic>
      </p:graphicFrame>
      <p:sp>
        <p:nvSpPr>
          <p:cNvPr id="13" name="ZoneTexte 12">
            <a:extLst>
              <a:ext uri="{FF2B5EF4-FFF2-40B4-BE49-F238E27FC236}">
                <a16:creationId xmlns:a16="http://schemas.microsoft.com/office/drawing/2014/main" id="{6DDCB7D7-9AE2-47F5-837B-9935F9B77745}"/>
              </a:ext>
            </a:extLst>
          </p:cNvPr>
          <p:cNvSpPr txBox="1"/>
          <p:nvPr/>
        </p:nvSpPr>
        <p:spPr>
          <a:xfrm>
            <a:off x="3046686" y="3244334"/>
            <a:ext cx="6093372" cy="646331"/>
          </a:xfrm>
          <a:prstGeom prst="rect">
            <a:avLst/>
          </a:prstGeom>
          <a:noFill/>
        </p:spPr>
        <p:txBody>
          <a:bodyPr wrap="square">
            <a:spAutoFit/>
          </a:bodyPr>
          <a:lstStyle/>
          <a:p>
            <a:r>
              <a:rPr lang="fr-FR" sz="1800" dirty="0">
                <a:latin typeface="Times New Roman" panose="02020603050405020304" pitchFamily="18" charset="0"/>
                <a:ea typeface="Times New Roman" panose="02020603050405020304" pitchFamily="18" charset="0"/>
              </a:rPr>
              <a:t> </a:t>
            </a:r>
            <a:r>
              <a:rPr lang="fr-FR" sz="3600" i="1" dirty="0">
                <a:effectLst/>
                <a:latin typeface="Times New Roman" panose="02020603050405020304" pitchFamily="18" charset="0"/>
                <a:ea typeface="Times New Roman" panose="02020603050405020304" pitchFamily="18" charset="0"/>
              </a:rPr>
              <a:t>Q</a:t>
            </a:r>
            <a:r>
              <a:rPr lang="fr-FR" sz="3600" i="1" baseline="-25000" dirty="0">
                <a:effectLst/>
                <a:latin typeface="Times New Roman" panose="02020603050405020304" pitchFamily="18" charset="0"/>
                <a:ea typeface="Times New Roman" panose="02020603050405020304" pitchFamily="18" charset="0"/>
              </a:rPr>
              <a:t>1 </a:t>
            </a:r>
            <a:r>
              <a:rPr lang="fr-FR" sz="3600" i="1" dirty="0">
                <a:effectLst/>
                <a:latin typeface="Times New Roman" panose="02020603050405020304" pitchFamily="18" charset="0"/>
                <a:ea typeface="Times New Roman" panose="02020603050405020304" pitchFamily="18" charset="0"/>
              </a:rPr>
              <a:t>:</a:t>
            </a:r>
            <a:r>
              <a:rPr lang="fr-FR" sz="3600" i="1" dirty="0">
                <a:latin typeface="Times New Roman" panose="02020603050405020304" pitchFamily="18" charset="0"/>
                <a:ea typeface="Times New Roman" panose="02020603050405020304" pitchFamily="18" charset="0"/>
              </a:rPr>
              <a:t>   </a:t>
            </a:r>
            <a:r>
              <a:rPr lang="fr-FR" sz="3600" dirty="0">
                <a:solidFill>
                  <a:srgbClr val="FF0000"/>
                </a:solidFill>
                <a:effectLst/>
                <a:latin typeface="Times New Roman" panose="02020603050405020304" pitchFamily="18" charset="0"/>
                <a:ea typeface="Times New Roman" panose="02020603050405020304" pitchFamily="18" charset="0"/>
              </a:rPr>
              <a:t>la/relation/texte/image </a:t>
            </a:r>
            <a:endParaRPr lang="fr-TN" dirty="0"/>
          </a:p>
        </p:txBody>
      </p:sp>
      <p:sp>
        <p:nvSpPr>
          <p:cNvPr id="14" name="Google Shape;118;p15">
            <a:extLst>
              <a:ext uri="{FF2B5EF4-FFF2-40B4-BE49-F238E27FC236}">
                <a16:creationId xmlns:a16="http://schemas.microsoft.com/office/drawing/2014/main" id="{D4C2D3C8-4CB3-4103-A488-A80A4845A748}"/>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5" name="Google Shape;211;p15">
            <a:extLst>
              <a:ext uri="{FF2B5EF4-FFF2-40B4-BE49-F238E27FC236}">
                <a16:creationId xmlns:a16="http://schemas.microsoft.com/office/drawing/2014/main" id="{3A1E2690-5EAD-451D-961C-4126DA6A3DE2}"/>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988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graphicFrame>
        <p:nvGraphicFramePr>
          <p:cNvPr id="2" name="Tableau 11">
            <a:extLst>
              <a:ext uri="{FF2B5EF4-FFF2-40B4-BE49-F238E27FC236}">
                <a16:creationId xmlns:a16="http://schemas.microsoft.com/office/drawing/2014/main" id="{CCA1305D-B7C9-4A30-898C-A265D60030D2}"/>
              </a:ext>
            </a:extLst>
          </p:cNvPr>
          <p:cNvGraphicFramePr>
            <a:graphicFrameLocks noGrp="1"/>
          </p:cNvGraphicFramePr>
          <p:nvPr>
            <p:extLst>
              <p:ext uri="{D42A27DB-BD31-4B8C-83A1-F6EECF244321}">
                <p14:modId xmlns:p14="http://schemas.microsoft.com/office/powerpoint/2010/main" val="2521192537"/>
              </p:ext>
            </p:extLst>
          </p:nvPr>
        </p:nvGraphicFramePr>
        <p:xfrm>
          <a:off x="1567070" y="2109162"/>
          <a:ext cx="8128002" cy="445008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4260762092"/>
                    </a:ext>
                  </a:extLst>
                </a:gridCol>
                <a:gridCol w="1354667">
                  <a:extLst>
                    <a:ext uri="{9D8B030D-6E8A-4147-A177-3AD203B41FA5}">
                      <a16:colId xmlns:a16="http://schemas.microsoft.com/office/drawing/2014/main" val="465436776"/>
                    </a:ext>
                  </a:extLst>
                </a:gridCol>
                <a:gridCol w="1354667">
                  <a:extLst>
                    <a:ext uri="{9D8B030D-6E8A-4147-A177-3AD203B41FA5}">
                      <a16:colId xmlns:a16="http://schemas.microsoft.com/office/drawing/2014/main" val="845333925"/>
                    </a:ext>
                  </a:extLst>
                </a:gridCol>
                <a:gridCol w="1354667">
                  <a:extLst>
                    <a:ext uri="{9D8B030D-6E8A-4147-A177-3AD203B41FA5}">
                      <a16:colId xmlns:a16="http://schemas.microsoft.com/office/drawing/2014/main" val="1167010759"/>
                    </a:ext>
                  </a:extLst>
                </a:gridCol>
                <a:gridCol w="1354667">
                  <a:extLst>
                    <a:ext uri="{9D8B030D-6E8A-4147-A177-3AD203B41FA5}">
                      <a16:colId xmlns:a16="http://schemas.microsoft.com/office/drawing/2014/main" val="3764196715"/>
                    </a:ext>
                  </a:extLst>
                </a:gridCol>
                <a:gridCol w="1354667">
                  <a:extLst>
                    <a:ext uri="{9D8B030D-6E8A-4147-A177-3AD203B41FA5}">
                      <a16:colId xmlns:a16="http://schemas.microsoft.com/office/drawing/2014/main" val="3673296403"/>
                    </a:ext>
                  </a:extLst>
                </a:gridCol>
              </a:tblGrid>
              <a:tr h="418245">
                <a:tc>
                  <a:txBody>
                    <a:bodyPr/>
                    <a:lstStyle/>
                    <a:p>
                      <a:endParaRPr lang="fr-TN" dirty="0"/>
                    </a:p>
                  </a:txBody>
                  <a:tcPr/>
                </a:tc>
                <a:tc>
                  <a:txBody>
                    <a:bodyPr/>
                    <a:lstStyle/>
                    <a:p>
                      <a:pPr algn="ctr"/>
                      <a:r>
                        <a:rPr lang="fr-FR" sz="2400" dirty="0"/>
                        <a:t> </a:t>
                      </a:r>
                      <a:r>
                        <a:rPr lang="fr-FR" sz="2400" dirty="0">
                          <a:solidFill>
                            <a:srgbClr val="FF0000"/>
                          </a:solidFill>
                          <a:effectLst/>
                          <a:latin typeface="Times New Roman" panose="02020603050405020304" pitchFamily="18" charset="0"/>
                          <a:ea typeface="Times New Roman" panose="02020603050405020304" pitchFamily="18" charset="0"/>
                        </a:rPr>
                        <a:t>la</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relation</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texte</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image</a:t>
                      </a:r>
                      <a:endParaRPr lang="fr-TN" sz="2400" dirty="0"/>
                    </a:p>
                  </a:txBody>
                  <a:tcPr/>
                </a:tc>
                <a:tc>
                  <a:txBody>
                    <a:bodyPr/>
                    <a:lstStyle/>
                    <a:p>
                      <a:pPr algn="ctr"/>
                      <a:endParaRPr lang="fr-TN" sz="2400" dirty="0"/>
                    </a:p>
                  </a:txBody>
                  <a:tcPr/>
                </a:tc>
                <a:extLst>
                  <a:ext uri="{0D108BD9-81ED-4DB2-BD59-A6C34878D82A}">
                    <a16:rowId xmlns:a16="http://schemas.microsoft.com/office/drawing/2014/main" val="2531111129"/>
                  </a:ext>
                </a:extLst>
              </a:tr>
              <a:tr h="1254736">
                <a:tc>
                  <a:txBody>
                    <a:bodyPr/>
                    <a:lstStyle/>
                    <a:p>
                      <a:r>
                        <a:rPr lang="fr-FR" sz="3200" dirty="0"/>
                        <a:t> Q1/D1</a:t>
                      </a:r>
                      <a:endParaRPr lang="fr-TN" sz="3200" dirty="0"/>
                    </a:p>
                  </a:txBody>
                  <a:tcPr/>
                </a:tc>
                <a:tc>
                  <a:txBody>
                    <a:bodyPr/>
                    <a:lstStyle/>
                    <a:p>
                      <a:pPr algn="ctr"/>
                      <a:endParaRPr lang="fr-FR" sz="2800" dirty="0"/>
                    </a:p>
                    <a:p>
                      <a:pPr algn="ctr"/>
                      <a:r>
                        <a:rPr lang="fr-FR" sz="2800" dirty="0"/>
                        <a:t>4</a:t>
                      </a:r>
                      <a:endParaRPr lang="fr-TN" sz="2800" dirty="0"/>
                    </a:p>
                  </a:txBody>
                  <a:tcPr/>
                </a:tc>
                <a:tc>
                  <a:txBody>
                    <a:bodyPr/>
                    <a:lstStyle/>
                    <a:p>
                      <a:pPr algn="ctr"/>
                      <a:endParaRPr lang="fr-FR" sz="2800" dirty="0"/>
                    </a:p>
                    <a:p>
                      <a:pPr algn="ctr"/>
                      <a:r>
                        <a:rPr lang="fr-FR" sz="2800" dirty="0"/>
                        <a:t>2</a:t>
                      </a:r>
                    </a:p>
                    <a:p>
                      <a:pPr algn="ctr"/>
                      <a:endParaRPr lang="fr-TN" sz="2800" dirty="0"/>
                    </a:p>
                  </a:txBody>
                  <a:tcPr/>
                </a:tc>
                <a:tc>
                  <a:txBody>
                    <a:bodyPr/>
                    <a:lstStyle/>
                    <a:p>
                      <a:pPr algn="ctr"/>
                      <a:endParaRPr lang="fr-FR" sz="2800" dirty="0"/>
                    </a:p>
                    <a:p>
                      <a:pPr algn="ctr"/>
                      <a:r>
                        <a:rPr lang="fr-FR" sz="2800" dirty="0"/>
                        <a:t>2</a:t>
                      </a:r>
                      <a:endParaRPr lang="fr-TN" sz="2800" dirty="0"/>
                    </a:p>
                  </a:txBody>
                  <a:tcPr/>
                </a:tc>
                <a:tc>
                  <a:txBody>
                    <a:bodyPr/>
                    <a:lstStyle/>
                    <a:p>
                      <a:pPr algn="ctr"/>
                      <a:endParaRPr lang="fr-FR" sz="2800" dirty="0"/>
                    </a:p>
                    <a:p>
                      <a:pPr algn="ctr"/>
                      <a:r>
                        <a:rPr lang="fr-FR" sz="2800" dirty="0"/>
                        <a:t>5</a:t>
                      </a:r>
                      <a:endParaRPr lang="fr-TN" sz="2800" dirty="0"/>
                    </a:p>
                  </a:txBody>
                  <a:tcPr/>
                </a:tc>
                <a:tc>
                  <a:txBody>
                    <a:bodyPr/>
                    <a:lstStyle/>
                    <a:p>
                      <a:endParaRPr lang="fr-FR" sz="2800" dirty="0"/>
                    </a:p>
                    <a:p>
                      <a:r>
                        <a:rPr lang="fr-FR" sz="2800" dirty="0"/>
                        <a:t>13</a:t>
                      </a:r>
                      <a:endParaRPr lang="fr-TN" sz="2800" dirty="0"/>
                    </a:p>
                  </a:txBody>
                  <a:tcPr/>
                </a:tc>
                <a:extLst>
                  <a:ext uri="{0D108BD9-81ED-4DB2-BD59-A6C34878D82A}">
                    <a16:rowId xmlns:a16="http://schemas.microsoft.com/office/drawing/2014/main" val="92326780"/>
                  </a:ext>
                </a:extLst>
              </a:tr>
              <a:tr h="975906">
                <a:tc>
                  <a:txBody>
                    <a:bodyPr/>
                    <a:lstStyle/>
                    <a:p>
                      <a:r>
                        <a:rPr lang="fr-FR" sz="3200" dirty="0"/>
                        <a:t> Q1/D2</a:t>
                      </a:r>
                      <a:endParaRPr lang="fr-TN" sz="3200" dirty="0"/>
                    </a:p>
                  </a:txBody>
                  <a:tcPr/>
                </a:tc>
                <a:tc>
                  <a:txBody>
                    <a:bodyPr/>
                    <a:lstStyle/>
                    <a:p>
                      <a:r>
                        <a:rPr lang="fr-FR" sz="2800" dirty="0"/>
                        <a:t>3</a:t>
                      </a:r>
                      <a:endParaRPr lang="fr-TN" sz="2800" dirty="0"/>
                    </a:p>
                  </a:txBody>
                  <a:tcPr/>
                </a:tc>
                <a:tc>
                  <a:txBody>
                    <a:bodyPr/>
                    <a:lstStyle/>
                    <a:p>
                      <a:r>
                        <a:rPr lang="fr-FR" sz="2800" dirty="0"/>
                        <a:t>2</a:t>
                      </a:r>
                    </a:p>
                    <a:p>
                      <a:endParaRPr lang="fr-TN" sz="2800" dirty="0"/>
                    </a:p>
                  </a:txBody>
                  <a:tcPr/>
                </a:tc>
                <a:tc>
                  <a:txBody>
                    <a:bodyPr/>
                    <a:lstStyle/>
                    <a:p>
                      <a:r>
                        <a:rPr lang="fr-FR" sz="2800" dirty="0"/>
                        <a:t>0</a:t>
                      </a:r>
                      <a:endParaRPr lang="fr-TN" sz="2800" dirty="0"/>
                    </a:p>
                  </a:txBody>
                  <a:tcPr/>
                </a:tc>
                <a:tc>
                  <a:txBody>
                    <a:bodyPr/>
                    <a:lstStyle/>
                    <a:p>
                      <a:r>
                        <a:rPr lang="fr-FR" sz="2800" dirty="0"/>
                        <a:t>3</a:t>
                      </a:r>
                      <a:endParaRPr lang="fr-TN" sz="2800" dirty="0"/>
                    </a:p>
                  </a:txBody>
                  <a:tcPr/>
                </a:tc>
                <a:tc>
                  <a:txBody>
                    <a:bodyPr/>
                    <a:lstStyle/>
                    <a:p>
                      <a:r>
                        <a:rPr lang="fr-FR" sz="2800" dirty="0"/>
                        <a:t>8</a:t>
                      </a:r>
                      <a:endParaRPr lang="fr-TN" sz="2800" dirty="0"/>
                    </a:p>
                  </a:txBody>
                  <a:tcPr/>
                </a:tc>
                <a:extLst>
                  <a:ext uri="{0D108BD9-81ED-4DB2-BD59-A6C34878D82A}">
                    <a16:rowId xmlns:a16="http://schemas.microsoft.com/office/drawing/2014/main" val="699196678"/>
                  </a:ext>
                </a:extLst>
              </a:tr>
              <a:tr h="1422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3200" dirty="0"/>
                        <a:t>  Q1/D3</a:t>
                      </a:r>
                      <a:endParaRPr lang="fr-TN" sz="3200" dirty="0"/>
                    </a:p>
                    <a:p>
                      <a:endParaRPr lang="fr-TN" sz="3200" dirty="0"/>
                    </a:p>
                  </a:txBody>
                  <a:tcPr/>
                </a:tc>
                <a:tc>
                  <a:txBody>
                    <a:bodyPr/>
                    <a:lstStyle/>
                    <a:p>
                      <a:r>
                        <a:rPr lang="fr-FR" sz="2800" dirty="0"/>
                        <a:t>3</a:t>
                      </a:r>
                      <a:endParaRPr lang="fr-TN" sz="2800" dirty="0"/>
                    </a:p>
                  </a:txBody>
                  <a:tcPr/>
                </a:tc>
                <a:tc>
                  <a:txBody>
                    <a:bodyPr/>
                    <a:lstStyle/>
                    <a:p>
                      <a:r>
                        <a:rPr lang="fr-FR" sz="2800" dirty="0"/>
                        <a:t>0</a:t>
                      </a:r>
                      <a:endParaRPr lang="fr-TN" sz="2800" dirty="0"/>
                    </a:p>
                  </a:txBody>
                  <a:tcPr/>
                </a:tc>
                <a:tc>
                  <a:txBody>
                    <a:bodyPr/>
                    <a:lstStyle/>
                    <a:p>
                      <a:r>
                        <a:rPr lang="fr-FR" sz="2800" dirty="0"/>
                        <a:t>0</a:t>
                      </a:r>
                      <a:endParaRPr lang="fr-TN" sz="2800" dirty="0"/>
                    </a:p>
                  </a:txBody>
                  <a:tcPr/>
                </a:tc>
                <a:tc>
                  <a:txBody>
                    <a:bodyPr/>
                    <a:lstStyle/>
                    <a:p>
                      <a:r>
                        <a:rPr lang="fr-FR" sz="2800" dirty="0"/>
                        <a:t>0</a:t>
                      </a:r>
                      <a:endParaRPr lang="fr-TN" sz="2800" dirty="0"/>
                    </a:p>
                  </a:txBody>
                  <a:tcPr/>
                </a:tc>
                <a:tc>
                  <a:txBody>
                    <a:bodyPr/>
                    <a:lstStyle/>
                    <a:p>
                      <a:r>
                        <a:rPr lang="fr-FR" sz="2800" dirty="0"/>
                        <a:t>3</a:t>
                      </a:r>
                      <a:endParaRPr lang="fr-TN" sz="2800" dirty="0"/>
                    </a:p>
                  </a:txBody>
                  <a:tcPr/>
                </a:tc>
                <a:extLst>
                  <a:ext uri="{0D108BD9-81ED-4DB2-BD59-A6C34878D82A}">
                    <a16:rowId xmlns:a16="http://schemas.microsoft.com/office/drawing/2014/main" val="924224209"/>
                  </a:ext>
                </a:extLst>
              </a:tr>
            </a:tbl>
          </a:graphicData>
        </a:graphic>
      </p:graphicFrame>
      <p:sp>
        <p:nvSpPr>
          <p:cNvPr id="3" name="ZoneTexte 2">
            <a:extLst>
              <a:ext uri="{FF2B5EF4-FFF2-40B4-BE49-F238E27FC236}">
                <a16:creationId xmlns:a16="http://schemas.microsoft.com/office/drawing/2014/main" id="{0F95580F-1EEA-442B-84BA-72EF1D4BEFEE}"/>
              </a:ext>
            </a:extLst>
          </p:cNvPr>
          <p:cNvSpPr txBox="1"/>
          <p:nvPr/>
        </p:nvSpPr>
        <p:spPr>
          <a:xfrm>
            <a:off x="3049314" y="1462831"/>
            <a:ext cx="6093372" cy="646331"/>
          </a:xfrm>
          <a:prstGeom prst="rect">
            <a:avLst/>
          </a:prstGeom>
          <a:noFill/>
        </p:spPr>
        <p:txBody>
          <a:bodyPr wrap="square">
            <a:spAutoFit/>
          </a:bodyPr>
          <a:lstStyle/>
          <a:p>
            <a:r>
              <a:rPr lang="fr-FR" sz="1800" dirty="0">
                <a:latin typeface="Times New Roman" panose="02020603050405020304" pitchFamily="18" charset="0"/>
                <a:ea typeface="Times New Roman" panose="02020603050405020304" pitchFamily="18" charset="0"/>
              </a:rPr>
              <a:t> </a:t>
            </a:r>
            <a:r>
              <a:rPr lang="fr-FR" sz="3600" i="1" dirty="0">
                <a:effectLst/>
                <a:latin typeface="Times New Roman" panose="02020603050405020304" pitchFamily="18" charset="0"/>
                <a:ea typeface="Times New Roman" panose="02020603050405020304" pitchFamily="18" charset="0"/>
              </a:rPr>
              <a:t>Q</a:t>
            </a:r>
            <a:r>
              <a:rPr lang="fr-FR" sz="3600" i="1" baseline="-25000" dirty="0">
                <a:effectLst/>
                <a:latin typeface="Times New Roman" panose="02020603050405020304" pitchFamily="18" charset="0"/>
                <a:ea typeface="Times New Roman" panose="02020603050405020304" pitchFamily="18" charset="0"/>
              </a:rPr>
              <a:t>1 </a:t>
            </a:r>
            <a:r>
              <a:rPr lang="fr-FR" sz="3600" i="1" dirty="0">
                <a:effectLst/>
                <a:latin typeface="Times New Roman" panose="02020603050405020304" pitchFamily="18" charset="0"/>
                <a:ea typeface="Times New Roman" panose="02020603050405020304" pitchFamily="18" charset="0"/>
              </a:rPr>
              <a:t>:</a:t>
            </a:r>
            <a:r>
              <a:rPr lang="fr-FR" sz="3600" i="1" dirty="0">
                <a:latin typeface="Times New Roman" panose="02020603050405020304" pitchFamily="18" charset="0"/>
                <a:ea typeface="Times New Roman" panose="02020603050405020304" pitchFamily="18" charset="0"/>
              </a:rPr>
              <a:t>   </a:t>
            </a:r>
            <a:r>
              <a:rPr lang="fr-FR" sz="3600" dirty="0">
                <a:solidFill>
                  <a:srgbClr val="FF0000"/>
                </a:solidFill>
                <a:effectLst/>
                <a:latin typeface="Times New Roman" panose="02020603050405020304" pitchFamily="18" charset="0"/>
                <a:ea typeface="Times New Roman" panose="02020603050405020304" pitchFamily="18" charset="0"/>
              </a:rPr>
              <a:t>la/relation/texte/image </a:t>
            </a:r>
            <a:endParaRPr lang="fr-TN" dirty="0"/>
          </a:p>
        </p:txBody>
      </p:sp>
      <p:sp>
        <p:nvSpPr>
          <p:cNvPr id="9" name="Rectangle 8">
            <a:extLst>
              <a:ext uri="{FF2B5EF4-FFF2-40B4-BE49-F238E27FC236}">
                <a16:creationId xmlns:a16="http://schemas.microsoft.com/office/drawing/2014/main" id="{9544C472-0281-4572-8C9B-1FED2B39C34B}"/>
              </a:ext>
            </a:extLst>
          </p:cNvPr>
          <p:cNvSpPr/>
          <p:nvPr/>
        </p:nvSpPr>
        <p:spPr>
          <a:xfrm>
            <a:off x="1567070" y="2601310"/>
            <a:ext cx="8128002" cy="1324304"/>
          </a:xfrm>
          <a:prstGeom prst="rect">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ZoneTexte 10">
            <a:extLst>
              <a:ext uri="{FF2B5EF4-FFF2-40B4-BE49-F238E27FC236}">
                <a16:creationId xmlns:a16="http://schemas.microsoft.com/office/drawing/2014/main" id="{4636DD22-408B-4A69-8D0B-1B1D222DEE11}"/>
              </a:ext>
            </a:extLst>
          </p:cNvPr>
          <p:cNvSpPr txBox="1"/>
          <p:nvPr/>
        </p:nvSpPr>
        <p:spPr>
          <a:xfrm>
            <a:off x="9846426" y="2601310"/>
            <a:ext cx="6093228" cy="1166666"/>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1800" b="1" i="1" dirty="0">
                <a:effectLst/>
                <a:latin typeface="TimesNewRomanPS-BoldItalicMT"/>
                <a:ea typeface="Cambria" panose="02040503050406030204" pitchFamily="18" charset="0"/>
                <a:cs typeface="TimesNewRomanPS-BoldItalicMT"/>
              </a:rPr>
              <a:t>D1 est le plus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pertinent par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rapport Q1</a:t>
            </a:r>
          </a:p>
        </p:txBody>
      </p:sp>
      <p:sp>
        <p:nvSpPr>
          <p:cNvPr id="12" name="Google Shape;118;p15">
            <a:extLst>
              <a:ext uri="{FF2B5EF4-FFF2-40B4-BE49-F238E27FC236}">
                <a16:creationId xmlns:a16="http://schemas.microsoft.com/office/drawing/2014/main" id="{92706D9E-14FF-47C6-877D-6DEC0ED21C1C}"/>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3" name="Google Shape;211;p15">
            <a:extLst>
              <a:ext uri="{FF2B5EF4-FFF2-40B4-BE49-F238E27FC236}">
                <a16:creationId xmlns:a16="http://schemas.microsoft.com/office/drawing/2014/main" id="{D1259EEF-7D66-4F36-85AA-63E381BD2A0B}"/>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14950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A9924902-7BE3-4C9A-B9E3-0D3FED0E494A}"/>
              </a:ext>
            </a:extLst>
          </p:cNvPr>
          <p:cNvSpPr txBox="1"/>
          <p:nvPr/>
        </p:nvSpPr>
        <p:spPr>
          <a:xfrm>
            <a:off x="2243302" y="1286687"/>
            <a:ext cx="7705396" cy="613245"/>
          </a:xfrm>
          <a:prstGeom prst="rect">
            <a:avLst/>
          </a:prstGeom>
          <a:noFill/>
        </p:spPr>
        <p:txBody>
          <a:bodyPr wrap="square">
            <a:spAutoFit/>
          </a:bodyPr>
          <a:lstStyle/>
          <a:p>
            <a:pPr marL="25400" algn="just">
              <a:lnSpc>
                <a:spcPct val="115000"/>
              </a:lnSpc>
              <a:spcAft>
                <a:spcPts val="1000"/>
              </a:spcAft>
            </a:pP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a:t>
            </a:r>
            <a:r>
              <a:rPr lang="fr-FR" sz="2800" dirty="0">
                <a:effectLst/>
                <a:latin typeface="Times New Roman" panose="02020603050405020304" pitchFamily="18" charset="0"/>
                <a:ea typeface="Times New Roman" panose="02020603050405020304" pitchFamily="18" charset="0"/>
              </a:rPr>
              <a:t>  </a:t>
            </a:r>
            <a:r>
              <a:rPr lang="fr-FR" sz="3200" dirty="0">
                <a:solidFill>
                  <a:srgbClr val="FF0000"/>
                </a:solidFill>
                <a:effectLst/>
                <a:latin typeface="Times New Roman" panose="02020603050405020304" pitchFamily="18" charset="0"/>
                <a:ea typeface="Times New Roman" panose="02020603050405020304" pitchFamily="18" charset="0"/>
              </a:rPr>
              <a:t>indexation/et/recherche/d/information </a:t>
            </a:r>
            <a:endParaRPr lang="fr-FR" sz="2400" dirty="0">
              <a:solidFill>
                <a:srgbClr val="FF0000"/>
              </a:solidFill>
              <a:effectLst/>
              <a:latin typeface="Times New Roman" panose="02020603050405020304" pitchFamily="18" charset="0"/>
              <a:ea typeface="Times New Roman" panose="02020603050405020304" pitchFamily="18" charset="0"/>
            </a:endParaRPr>
          </a:p>
        </p:txBody>
      </p:sp>
      <p:graphicFrame>
        <p:nvGraphicFramePr>
          <p:cNvPr id="3" name="Tableau 11">
            <a:extLst>
              <a:ext uri="{FF2B5EF4-FFF2-40B4-BE49-F238E27FC236}">
                <a16:creationId xmlns:a16="http://schemas.microsoft.com/office/drawing/2014/main" id="{47AA01DF-E6F1-4F5B-9285-DFB53B4FED69}"/>
              </a:ext>
            </a:extLst>
          </p:cNvPr>
          <p:cNvGraphicFramePr>
            <a:graphicFrameLocks noGrp="1"/>
          </p:cNvGraphicFramePr>
          <p:nvPr>
            <p:extLst>
              <p:ext uri="{D42A27DB-BD31-4B8C-83A1-F6EECF244321}">
                <p14:modId xmlns:p14="http://schemas.microsoft.com/office/powerpoint/2010/main" val="696422987"/>
              </p:ext>
            </p:extLst>
          </p:nvPr>
        </p:nvGraphicFramePr>
        <p:xfrm>
          <a:off x="636903" y="2109162"/>
          <a:ext cx="9404872" cy="4221229"/>
        </p:xfrm>
        <a:graphic>
          <a:graphicData uri="http://schemas.openxmlformats.org/drawingml/2006/table">
            <a:tbl>
              <a:tblPr firstRow="1" bandRow="1">
                <a:tableStyleId>{5940675A-B579-460E-94D1-54222C63F5DA}</a:tableStyleId>
              </a:tblPr>
              <a:tblGrid>
                <a:gridCol w="1351266">
                  <a:extLst>
                    <a:ext uri="{9D8B030D-6E8A-4147-A177-3AD203B41FA5}">
                      <a16:colId xmlns:a16="http://schemas.microsoft.com/office/drawing/2014/main" val="4260762092"/>
                    </a:ext>
                  </a:extLst>
                </a:gridCol>
                <a:gridCol w="1351266">
                  <a:extLst>
                    <a:ext uri="{9D8B030D-6E8A-4147-A177-3AD203B41FA5}">
                      <a16:colId xmlns:a16="http://schemas.microsoft.com/office/drawing/2014/main" val="465436776"/>
                    </a:ext>
                  </a:extLst>
                </a:gridCol>
                <a:gridCol w="930432">
                  <a:extLst>
                    <a:ext uri="{9D8B030D-6E8A-4147-A177-3AD203B41FA5}">
                      <a16:colId xmlns:a16="http://schemas.microsoft.com/office/drawing/2014/main" val="845333925"/>
                    </a:ext>
                  </a:extLst>
                </a:gridCol>
                <a:gridCol w="1772099">
                  <a:extLst>
                    <a:ext uri="{9D8B030D-6E8A-4147-A177-3AD203B41FA5}">
                      <a16:colId xmlns:a16="http://schemas.microsoft.com/office/drawing/2014/main" val="1167010759"/>
                    </a:ext>
                  </a:extLst>
                </a:gridCol>
                <a:gridCol w="889861">
                  <a:extLst>
                    <a:ext uri="{9D8B030D-6E8A-4147-A177-3AD203B41FA5}">
                      <a16:colId xmlns:a16="http://schemas.microsoft.com/office/drawing/2014/main" val="3764196715"/>
                    </a:ext>
                  </a:extLst>
                </a:gridCol>
                <a:gridCol w="1812669">
                  <a:extLst>
                    <a:ext uri="{9D8B030D-6E8A-4147-A177-3AD203B41FA5}">
                      <a16:colId xmlns:a16="http://schemas.microsoft.com/office/drawing/2014/main" val="3673296403"/>
                    </a:ext>
                  </a:extLst>
                </a:gridCol>
                <a:gridCol w="1297279">
                  <a:extLst>
                    <a:ext uri="{9D8B030D-6E8A-4147-A177-3AD203B41FA5}">
                      <a16:colId xmlns:a16="http://schemas.microsoft.com/office/drawing/2014/main" val="1393302877"/>
                    </a:ext>
                  </a:extLst>
                </a:gridCol>
              </a:tblGrid>
              <a:tr h="800293">
                <a:tc>
                  <a:txBody>
                    <a:bodyPr/>
                    <a:lstStyle/>
                    <a:p>
                      <a:endParaRPr lang="fr-TN" sz="16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indexation</a:t>
                      </a:r>
                      <a:endParaRPr lang="fr-TN" sz="20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Et</a:t>
                      </a:r>
                      <a:endParaRPr lang="fr-TN" sz="20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Recherche</a:t>
                      </a:r>
                      <a:endParaRPr lang="fr-TN" sz="20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d</a:t>
                      </a:r>
                      <a:endParaRPr lang="fr-TN" sz="2000" dirty="0"/>
                    </a:p>
                  </a:txBody>
                  <a:tcPr/>
                </a:tc>
                <a:tc>
                  <a:txBody>
                    <a:bodyPr/>
                    <a:lstStyle/>
                    <a:p>
                      <a:pPr algn="ctr"/>
                      <a:r>
                        <a:rPr lang="fr-FR" sz="2000" dirty="0">
                          <a:solidFill>
                            <a:srgbClr val="FF0000"/>
                          </a:solidFill>
                        </a:rPr>
                        <a:t>information</a:t>
                      </a:r>
                      <a:endParaRPr lang="fr-TN" sz="2000" dirty="0">
                        <a:solidFill>
                          <a:srgbClr val="FF0000"/>
                        </a:solidFill>
                      </a:endParaRPr>
                    </a:p>
                  </a:txBody>
                  <a:tcPr/>
                </a:tc>
                <a:tc>
                  <a:txBody>
                    <a:bodyPr/>
                    <a:lstStyle/>
                    <a:p>
                      <a:pPr algn="ctr"/>
                      <a:endParaRPr lang="fr-TN" sz="2000" dirty="0">
                        <a:solidFill>
                          <a:srgbClr val="FF0000"/>
                        </a:solidFill>
                      </a:endParaRPr>
                    </a:p>
                  </a:txBody>
                  <a:tcPr/>
                </a:tc>
                <a:extLst>
                  <a:ext uri="{0D108BD9-81ED-4DB2-BD59-A6C34878D82A}">
                    <a16:rowId xmlns:a16="http://schemas.microsoft.com/office/drawing/2014/main" val="2531111129"/>
                  </a:ext>
                </a:extLst>
              </a:tr>
              <a:tr h="989527">
                <a:tc>
                  <a:txBody>
                    <a:bodyPr/>
                    <a:lstStyle/>
                    <a:p>
                      <a:pPr algn="ctr"/>
                      <a:r>
                        <a:rPr lang="fr-FR" sz="2800" dirty="0"/>
                        <a:t> Q2/D1</a:t>
                      </a:r>
                      <a:endParaRPr lang="fr-TN" sz="2800" dirty="0"/>
                    </a:p>
                  </a:txBody>
                  <a:tcPr/>
                </a:tc>
                <a:tc>
                  <a:txBody>
                    <a:bodyPr/>
                    <a:lstStyle/>
                    <a:p>
                      <a:pPr algn="ctr"/>
                      <a:r>
                        <a:rPr lang="fr-FR" sz="2400" dirty="0"/>
                        <a:t>0</a:t>
                      </a:r>
                      <a:endParaRPr lang="fr-TN" sz="2400" dirty="0"/>
                    </a:p>
                  </a:txBody>
                  <a:tcPr/>
                </a:tc>
                <a:tc>
                  <a:txBody>
                    <a:bodyPr/>
                    <a:lstStyle/>
                    <a:p>
                      <a:pPr algn="ctr"/>
                      <a:r>
                        <a:rPr lang="fr-FR" sz="2400" dirty="0"/>
                        <a:t>2</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2</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4</a:t>
                      </a:r>
                      <a:endParaRPr lang="fr-TN" sz="2400" dirty="0"/>
                    </a:p>
                  </a:txBody>
                  <a:tcPr/>
                </a:tc>
                <a:extLst>
                  <a:ext uri="{0D108BD9-81ED-4DB2-BD59-A6C34878D82A}">
                    <a16:rowId xmlns:a16="http://schemas.microsoft.com/office/drawing/2014/main" val="92326780"/>
                  </a:ext>
                </a:extLst>
              </a:tr>
              <a:tr h="989527">
                <a:tc>
                  <a:txBody>
                    <a:bodyPr/>
                    <a:lstStyle/>
                    <a:p>
                      <a:pPr algn="ctr"/>
                      <a:r>
                        <a:rPr lang="fr-FR" sz="2800" dirty="0"/>
                        <a:t> Q2/D2</a:t>
                      </a:r>
                      <a:endParaRPr lang="fr-TN" sz="2800" dirty="0"/>
                    </a:p>
                  </a:txBody>
                  <a:tcPr/>
                </a:tc>
                <a:tc>
                  <a:txBody>
                    <a:bodyPr/>
                    <a:lstStyle/>
                    <a:p>
                      <a:pPr algn="ctr"/>
                      <a:r>
                        <a:rPr lang="fr-FR" sz="2400" dirty="0"/>
                        <a:t>3</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5</a:t>
                      </a:r>
                      <a:endParaRPr lang="fr-TN" sz="2400" dirty="0"/>
                    </a:p>
                  </a:txBody>
                  <a:tcPr/>
                </a:tc>
                <a:extLst>
                  <a:ext uri="{0D108BD9-81ED-4DB2-BD59-A6C34878D82A}">
                    <a16:rowId xmlns:a16="http://schemas.microsoft.com/office/drawing/2014/main" val="699196678"/>
                  </a:ext>
                </a:extLst>
              </a:tr>
              <a:tr h="14418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t>  Q2/D3</a:t>
                      </a:r>
                      <a:endParaRPr lang="fr-TN" sz="2800" dirty="0"/>
                    </a:p>
                  </a:txBody>
                  <a:tcPr/>
                </a:tc>
                <a:tc>
                  <a:txBody>
                    <a:bodyPr/>
                    <a:lstStyle/>
                    <a:p>
                      <a:pPr algn="ctr"/>
                      <a:r>
                        <a:rPr lang="fr-FR" sz="2400" dirty="0"/>
                        <a:t>3</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7</a:t>
                      </a:r>
                      <a:endParaRPr lang="fr-TN" sz="2400" dirty="0"/>
                    </a:p>
                  </a:txBody>
                  <a:tcPr/>
                </a:tc>
                <a:tc>
                  <a:txBody>
                    <a:bodyPr/>
                    <a:lstStyle/>
                    <a:p>
                      <a:pPr algn="ctr"/>
                      <a:r>
                        <a:rPr lang="fr-FR" sz="2400" dirty="0"/>
                        <a:t>3</a:t>
                      </a:r>
                      <a:endParaRPr lang="fr-TN" sz="2400" dirty="0"/>
                    </a:p>
                  </a:txBody>
                  <a:tcPr/>
                </a:tc>
                <a:tc>
                  <a:txBody>
                    <a:bodyPr/>
                    <a:lstStyle/>
                    <a:p>
                      <a:pPr algn="ctr"/>
                      <a:r>
                        <a:rPr lang="fr-FR" sz="2400" dirty="0"/>
                        <a:t>15</a:t>
                      </a:r>
                      <a:endParaRPr lang="fr-TN" sz="2400" dirty="0"/>
                    </a:p>
                  </a:txBody>
                  <a:tcPr/>
                </a:tc>
                <a:extLst>
                  <a:ext uri="{0D108BD9-81ED-4DB2-BD59-A6C34878D82A}">
                    <a16:rowId xmlns:a16="http://schemas.microsoft.com/office/drawing/2014/main" val="924224209"/>
                  </a:ext>
                </a:extLst>
              </a:tr>
            </a:tbl>
          </a:graphicData>
        </a:graphic>
      </p:graphicFrame>
      <p:sp>
        <p:nvSpPr>
          <p:cNvPr id="10" name="Rectangle 9">
            <a:extLst>
              <a:ext uri="{FF2B5EF4-FFF2-40B4-BE49-F238E27FC236}">
                <a16:creationId xmlns:a16="http://schemas.microsoft.com/office/drawing/2014/main" id="{C0127C85-505E-4377-A1FF-5D6049EBC66C}"/>
              </a:ext>
            </a:extLst>
          </p:cNvPr>
          <p:cNvSpPr/>
          <p:nvPr/>
        </p:nvSpPr>
        <p:spPr>
          <a:xfrm>
            <a:off x="636903" y="4903075"/>
            <a:ext cx="9487999" cy="943610"/>
          </a:xfrm>
          <a:prstGeom prst="rect">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5" name="ZoneTexte 4">
            <a:extLst>
              <a:ext uri="{FF2B5EF4-FFF2-40B4-BE49-F238E27FC236}">
                <a16:creationId xmlns:a16="http://schemas.microsoft.com/office/drawing/2014/main" id="{5D20D915-8DA2-4F0C-B68C-CF744A2C65E4}"/>
              </a:ext>
            </a:extLst>
          </p:cNvPr>
          <p:cNvSpPr txBox="1"/>
          <p:nvPr/>
        </p:nvSpPr>
        <p:spPr>
          <a:xfrm>
            <a:off x="10245437" y="5060713"/>
            <a:ext cx="6093228" cy="1166666"/>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1800" b="1" i="1" dirty="0">
                <a:effectLst/>
                <a:latin typeface="TimesNewRomanPS-BoldItalicMT"/>
                <a:ea typeface="Cambria" panose="02040503050406030204" pitchFamily="18" charset="0"/>
                <a:cs typeface="TimesNewRomanPS-BoldItalicMT"/>
              </a:rPr>
              <a:t>D3 est le plus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pertinent par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rapport Q2</a:t>
            </a:r>
          </a:p>
        </p:txBody>
      </p:sp>
      <p:sp>
        <p:nvSpPr>
          <p:cNvPr id="12" name="Google Shape;118;p15">
            <a:extLst>
              <a:ext uri="{FF2B5EF4-FFF2-40B4-BE49-F238E27FC236}">
                <a16:creationId xmlns:a16="http://schemas.microsoft.com/office/drawing/2014/main" id="{C0649ECE-E337-464A-A58B-06EA49356917}"/>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3" name="Google Shape;211;p15">
            <a:extLst>
              <a:ext uri="{FF2B5EF4-FFF2-40B4-BE49-F238E27FC236}">
                <a16:creationId xmlns:a16="http://schemas.microsoft.com/office/drawing/2014/main" id="{D75E7EF2-6790-42F3-A453-9A0C46AD8047}"/>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295377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ZoneTexte 8">
            <a:extLst>
              <a:ext uri="{FF2B5EF4-FFF2-40B4-BE49-F238E27FC236}">
                <a16:creationId xmlns:a16="http://schemas.microsoft.com/office/drawing/2014/main" id="{44C217B6-DE9F-4A3F-9B77-BD8A7159234F}"/>
              </a:ext>
            </a:extLst>
          </p:cNvPr>
          <p:cNvSpPr txBox="1"/>
          <p:nvPr/>
        </p:nvSpPr>
        <p:spPr>
          <a:xfrm>
            <a:off x="835429" y="1848256"/>
            <a:ext cx="10952018" cy="1051955"/>
          </a:xfrm>
          <a:prstGeom prst="rect">
            <a:avLst/>
          </a:prstGeom>
          <a:noFill/>
        </p:spPr>
        <p:txBody>
          <a:bodyPr wrap="square">
            <a:spAutoFit/>
          </a:bodyPr>
          <a:lstStyle/>
          <a:p>
            <a:pPr algn="just">
              <a:lnSpc>
                <a:spcPct val="115000"/>
              </a:lnSpc>
              <a:spcAft>
                <a:spcPts val="750"/>
              </a:spcAft>
            </a:pPr>
            <a:r>
              <a:rPr lang="fr-FR" sz="2800" dirty="0">
                <a:solidFill>
                  <a:srgbClr val="000000"/>
                </a:solidFill>
                <a:effectLst/>
                <a:latin typeface="Times New Roman" panose="02020603050405020304" pitchFamily="18" charset="0"/>
                <a:ea typeface="Times New Roman" panose="02020603050405020304" pitchFamily="18" charset="0"/>
              </a:rPr>
              <a:t>3. Donner la liste des mots retenus après l’élagage pour les documents et les requêtes </a:t>
            </a:r>
            <a:endParaRPr lang="fr-TN" sz="2400" dirty="0">
              <a:effectLst/>
              <a:latin typeface="Calibri" panose="020F0502020204030204" pitchFamily="34" charset="0"/>
              <a:ea typeface="Calibri" panose="020F0502020204030204" pitchFamily="34" charset="0"/>
            </a:endParaRPr>
          </a:p>
        </p:txBody>
      </p:sp>
      <p:sp>
        <p:nvSpPr>
          <p:cNvPr id="10" name="ZoneTexte 9">
            <a:extLst>
              <a:ext uri="{FF2B5EF4-FFF2-40B4-BE49-F238E27FC236}">
                <a16:creationId xmlns:a16="http://schemas.microsoft.com/office/drawing/2014/main" id="{DF8DCFC0-C1B2-49B7-9AE7-298ECC69C938}"/>
              </a:ext>
            </a:extLst>
          </p:cNvPr>
          <p:cNvSpPr txBox="1"/>
          <p:nvPr/>
        </p:nvSpPr>
        <p:spPr>
          <a:xfrm>
            <a:off x="951784" y="3429000"/>
            <a:ext cx="10487077" cy="1547475"/>
          </a:xfrm>
          <a:prstGeom prst="rect">
            <a:avLst/>
          </a:prstGeom>
          <a:noFill/>
        </p:spPr>
        <p:txBody>
          <a:bodyPr wrap="square">
            <a:spAutoFit/>
          </a:bodyPr>
          <a:lstStyle/>
          <a:p>
            <a:pPr marL="25400" algn="just">
              <a:lnSpc>
                <a:spcPct val="115000"/>
              </a:lnSpc>
              <a:spcAft>
                <a:spcPts val="1000"/>
              </a:spcAft>
            </a:pPr>
            <a:r>
              <a:rPr lang="fr-FR" sz="2800" dirty="0">
                <a:solidFill>
                  <a:schemeClr val="accent1"/>
                </a:solidFill>
                <a:effectLst/>
                <a:latin typeface="Times New Roman" panose="02020603050405020304" pitchFamily="18" charset="0"/>
                <a:ea typeface="Times New Roman" panose="02020603050405020304" pitchFamily="18" charset="0"/>
              </a:rPr>
              <a:t>Nous considérons les mots vides suivants : les mots de longueur&lt;= 3, les verbes être et avoir, mais, plus, dans, aussi, autre, cette, donc, entre, tous, tout, leurs, ceux, selon, ainsi.</a:t>
            </a:r>
            <a:endParaRPr lang="fr-TN" sz="2400" dirty="0">
              <a:solidFill>
                <a:schemeClr val="accent1"/>
              </a:solidFill>
              <a:effectLst/>
              <a:latin typeface="Calibri" panose="020F0502020204030204" pitchFamily="34" charset="0"/>
              <a:ea typeface="Calibri" panose="020F0502020204030204" pitchFamily="34" charset="0"/>
            </a:endParaRPr>
          </a:p>
        </p:txBody>
      </p:sp>
      <p:sp>
        <p:nvSpPr>
          <p:cNvPr id="11" name="Google Shape;118;p15">
            <a:extLst>
              <a:ext uri="{FF2B5EF4-FFF2-40B4-BE49-F238E27FC236}">
                <a16:creationId xmlns:a16="http://schemas.microsoft.com/office/drawing/2014/main" id="{D8BF2428-3394-42D6-B451-EE60A34F839B}"/>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2" name="Google Shape;211;p15">
            <a:extLst>
              <a:ext uri="{FF2B5EF4-FFF2-40B4-BE49-F238E27FC236}">
                <a16:creationId xmlns:a16="http://schemas.microsoft.com/office/drawing/2014/main" id="{13F2B55C-BF61-42A5-A102-6ACE328856ED}"/>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8556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BCD601D8-065D-4830-B501-5590CD38CDB5}"/>
              </a:ext>
            </a:extLst>
          </p:cNvPr>
          <p:cNvSpPr txBox="1"/>
          <p:nvPr/>
        </p:nvSpPr>
        <p:spPr>
          <a:xfrm>
            <a:off x="538655" y="1661168"/>
            <a:ext cx="11114690" cy="4216539"/>
          </a:xfrm>
          <a:prstGeom prst="rect">
            <a:avLst/>
          </a:prstGeom>
          <a:noFill/>
        </p:spPr>
        <p:txBody>
          <a:bodyPr wrap="square">
            <a:spAutoFit/>
          </a:bodyPr>
          <a:lstStyle/>
          <a:p>
            <a:r>
              <a:rPr lang="fr-FR" sz="2800" b="1" dirty="0">
                <a:effectLst/>
                <a:latin typeface="Calibri" panose="020F0502020204030204" pitchFamily="34" charset="0"/>
                <a:ea typeface="Calibri" panose="020F0502020204030204" pitchFamily="34" charset="0"/>
              </a:rPr>
              <a:t>D1:</a:t>
            </a:r>
          </a:p>
          <a:p>
            <a:endParaRPr lang="fr-FR" sz="2400" dirty="0">
              <a:solidFill>
                <a:srgbClr val="FF0000"/>
              </a:solidFill>
              <a:latin typeface="Calibri" panose="020F0502020204030204" pitchFamily="34" charset="0"/>
              <a:ea typeface="Calibri" panose="020F0502020204030204" pitchFamily="34" charset="0"/>
            </a:endParaRPr>
          </a:p>
          <a:p>
            <a:r>
              <a:rPr lang="fr-FR" sz="2400" dirty="0">
                <a:solidFill>
                  <a:srgbClr val="FF0000"/>
                </a:solidFill>
                <a:effectLst/>
                <a:latin typeface="Calibri" panose="020F0502020204030204" pitchFamily="34" charset="0"/>
                <a:ea typeface="Calibri" panose="020F0502020204030204" pitchFamily="34" charset="0"/>
              </a:rPr>
              <a:t>Un/élément/de/la/structure/abstraite/logique/du/texte/est/explicitement/lié/à/un/élément/de/la/structure/logique/de/l/image/titre/d/un/chapitre/ou/plus/fréquemment/d/une/section/ou/d/un/paragraphe/identique/au/titre/de/l/image/Cette/relation/est/appuyée/fréquemment/par/un/renvoi/explicite/du/titre/du/chapitre/paragraphe/ou/de/la/section/à/l/image/renvoi/exprimé/par/voir/</a:t>
            </a:r>
            <a:r>
              <a:rPr lang="fr-FR" sz="2400" dirty="0" err="1">
                <a:solidFill>
                  <a:srgbClr val="FF0000"/>
                </a:solidFill>
                <a:effectLst/>
                <a:latin typeface="Calibri" panose="020F0502020204030204" pitchFamily="34" charset="0"/>
                <a:ea typeface="Calibri" panose="020F0502020204030204" pitchFamily="34" charset="0"/>
              </a:rPr>
              <a:t>fig</a:t>
            </a:r>
            <a:r>
              <a:rPr lang="fr-FR" sz="2400" dirty="0">
                <a:solidFill>
                  <a:srgbClr val="FF0000"/>
                </a:solidFill>
                <a:effectLst/>
                <a:latin typeface="Calibri" panose="020F0502020204030204" pitchFamily="34" charset="0"/>
                <a:ea typeface="Calibri" panose="020F0502020204030204" pitchFamily="34" charset="0"/>
              </a:rPr>
              <a:t>/voir/tableau/voir/page/voir/</a:t>
            </a:r>
            <a:r>
              <a:rPr lang="fr-FR" sz="2400" dirty="0" err="1">
                <a:solidFill>
                  <a:srgbClr val="FF0000"/>
                </a:solidFill>
                <a:effectLst/>
                <a:latin typeface="Calibri" panose="020F0502020204030204" pitchFamily="34" charset="0"/>
                <a:ea typeface="Calibri" panose="020F0502020204030204" pitchFamily="34" charset="0"/>
              </a:rPr>
              <a:t>etc</a:t>
            </a:r>
            <a:r>
              <a:rPr lang="fr-FR" sz="2400" dirty="0">
                <a:solidFill>
                  <a:srgbClr val="FF0000"/>
                </a:solidFill>
                <a:effectLst/>
                <a:latin typeface="Calibri" panose="020F0502020204030204" pitchFamily="34" charset="0"/>
                <a:ea typeface="Calibri" panose="020F0502020204030204" pitchFamily="34" charset="0"/>
              </a:rPr>
              <a:t>/Cette/image/peut/ainsi/être/positionnée/immédiatement/ou/plus/loin/de/l/élément/textuel/titre/Il/apparaît/donc/une/relation/entre/le/texte/et/l/image/exprimée/par/l/identité/de/l/élément/structurel/titre/la/proximité/immédiate/des/deux/médias/et/ou/le/renvoi/à/une/position/plus/lointaine/de/l/élément/non/textuel</a:t>
            </a:r>
            <a:endParaRPr lang="fr-TN" sz="2400" dirty="0">
              <a:solidFill>
                <a:srgbClr val="FF0000"/>
              </a:solidFill>
            </a:endParaRPr>
          </a:p>
        </p:txBody>
      </p:sp>
      <p:sp>
        <p:nvSpPr>
          <p:cNvPr id="9" name="Google Shape;118;p15">
            <a:extLst>
              <a:ext uri="{FF2B5EF4-FFF2-40B4-BE49-F238E27FC236}">
                <a16:creationId xmlns:a16="http://schemas.microsoft.com/office/drawing/2014/main" id="{FF2772E5-03D1-4310-BF73-97E42941F417}"/>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D3071005-BE08-4E2E-8F67-DE26AC4DF4BA}"/>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51347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pic>
        <p:nvPicPr>
          <p:cNvPr id="8" name="Image 7">
            <a:extLst>
              <a:ext uri="{FF2B5EF4-FFF2-40B4-BE49-F238E27FC236}">
                <a16:creationId xmlns:a16="http://schemas.microsoft.com/office/drawing/2014/main" id="{87E37CAC-0D78-4F69-8B46-0DA5F69000C6}"/>
              </a:ext>
            </a:extLst>
          </p:cNvPr>
          <p:cNvPicPr>
            <a:picLocks noChangeAspect="1"/>
          </p:cNvPicPr>
          <p:nvPr/>
        </p:nvPicPr>
        <p:blipFill>
          <a:blip r:embed="rId3"/>
          <a:stretch>
            <a:fillRect/>
          </a:stretch>
        </p:blipFill>
        <p:spPr>
          <a:xfrm>
            <a:off x="1000540" y="2529469"/>
            <a:ext cx="10190919" cy="3800683"/>
          </a:xfrm>
          <a:prstGeom prst="rect">
            <a:avLst/>
          </a:prstGeom>
        </p:spPr>
      </p:pic>
      <p:sp>
        <p:nvSpPr>
          <p:cNvPr id="2" name="Bulle narrative : rectangle à coins arrondis 1">
            <a:extLst>
              <a:ext uri="{FF2B5EF4-FFF2-40B4-BE49-F238E27FC236}">
                <a16:creationId xmlns:a16="http://schemas.microsoft.com/office/drawing/2014/main" id="{BFF7062C-E235-4060-9729-007338ECB965}"/>
              </a:ext>
            </a:extLst>
          </p:cNvPr>
          <p:cNvSpPr/>
          <p:nvPr/>
        </p:nvSpPr>
        <p:spPr>
          <a:xfrm>
            <a:off x="1050236" y="1311965"/>
            <a:ext cx="3395640" cy="1128784"/>
          </a:xfrm>
          <a:prstGeom prst="wedgeRoundRectCallout">
            <a:avLst>
              <a:gd name="adj1" fmla="val -33487"/>
              <a:gd name="adj2" fmla="val 70571"/>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Ensemble de mots-clés - Expressions écrites en langage naturel.</a:t>
            </a:r>
            <a:endParaRPr lang="fr-TN" dirty="0">
              <a:solidFill>
                <a:schemeClr val="tx1"/>
              </a:solidFill>
            </a:endParaRPr>
          </a:p>
        </p:txBody>
      </p:sp>
      <p:sp>
        <p:nvSpPr>
          <p:cNvPr id="7" name="Bulle narrative : rectangle à coins arrondis 6">
            <a:extLst>
              <a:ext uri="{FF2B5EF4-FFF2-40B4-BE49-F238E27FC236}">
                <a16:creationId xmlns:a16="http://schemas.microsoft.com/office/drawing/2014/main" id="{FB50E9C9-CE6C-4FA3-BF59-661ADBB819F1}"/>
              </a:ext>
            </a:extLst>
          </p:cNvPr>
          <p:cNvSpPr/>
          <p:nvPr/>
        </p:nvSpPr>
        <p:spPr>
          <a:xfrm>
            <a:off x="6436787" y="1350712"/>
            <a:ext cx="4754671" cy="1128784"/>
          </a:xfrm>
          <a:prstGeom prst="wedgeRoundRectCallout">
            <a:avLst>
              <a:gd name="adj1" fmla="val -33487"/>
              <a:gd name="adj2" fmla="val 70571"/>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 texte : semi – structuré / Non structuré </a:t>
            </a:r>
          </a:p>
          <a:p>
            <a:r>
              <a:rPr lang="fr-FR" dirty="0">
                <a:solidFill>
                  <a:schemeClr val="tx1"/>
                </a:solidFill>
              </a:rPr>
              <a:t> </a:t>
            </a:r>
          </a:p>
          <a:p>
            <a:r>
              <a:rPr lang="fr-FR" dirty="0">
                <a:solidFill>
                  <a:schemeClr val="tx1"/>
                </a:solidFill>
              </a:rPr>
              <a:t> • binaire : vidéo , son , image  …. </a:t>
            </a:r>
            <a:endParaRPr lang="fr-TN" dirty="0">
              <a:solidFill>
                <a:schemeClr val="tx1"/>
              </a:solidFill>
            </a:endParaRPr>
          </a:p>
        </p:txBody>
      </p:sp>
    </p:spTree>
    <p:extLst>
      <p:ext uri="{BB962C8B-B14F-4D97-AF65-F5344CB8AC3E}">
        <p14:creationId xmlns:p14="http://schemas.microsoft.com/office/powerpoint/2010/main" val="269776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BCD601D8-065D-4830-B501-5590CD38CDB5}"/>
              </a:ext>
            </a:extLst>
          </p:cNvPr>
          <p:cNvSpPr txBox="1"/>
          <p:nvPr/>
        </p:nvSpPr>
        <p:spPr>
          <a:xfrm>
            <a:off x="538655" y="1661168"/>
            <a:ext cx="11232167" cy="3840731"/>
          </a:xfrm>
          <a:prstGeom prst="rect">
            <a:avLst/>
          </a:prstGeom>
          <a:noFill/>
        </p:spPr>
        <p:txBody>
          <a:bodyPr wrap="square">
            <a:spAutoFit/>
          </a:bodyPr>
          <a:lstStyle/>
          <a:p>
            <a:r>
              <a:rPr lang="fr-FR" sz="2800" b="1" dirty="0">
                <a:effectLst/>
                <a:latin typeface="Calibri" panose="020F0502020204030204" pitchFamily="34" charset="0"/>
                <a:ea typeface="Calibri" panose="020F0502020204030204" pitchFamily="34" charset="0"/>
              </a:rPr>
              <a:t>D1:   </a:t>
            </a:r>
            <a:r>
              <a:rPr lang="fr-FR" sz="2400" dirty="0">
                <a:solidFill>
                  <a:srgbClr val="1F497D"/>
                </a:solidFill>
                <a:effectLst/>
                <a:latin typeface="Calibri" panose="020F0502020204030204" pitchFamily="34" charset="0"/>
                <a:ea typeface="Calibri" panose="020F0502020204030204" pitchFamily="34" charset="0"/>
              </a:rPr>
              <a:t>La liste des mots retenus après la phase d’élagage </a:t>
            </a:r>
            <a:endParaRPr lang="fr-FR" sz="3600" b="1" dirty="0">
              <a:effectLst/>
              <a:latin typeface="Calibri" panose="020F0502020204030204" pitchFamily="34" charset="0"/>
              <a:ea typeface="Calibri" panose="020F0502020204030204" pitchFamily="34" charset="0"/>
            </a:endParaRPr>
          </a:p>
          <a:p>
            <a:endParaRPr lang="fr-FR" sz="2400" dirty="0">
              <a:solidFill>
                <a:srgbClr val="FF0000"/>
              </a:solidFill>
              <a:latin typeface="Calibri" panose="020F0502020204030204" pitchFamily="34" charset="0"/>
              <a:ea typeface="Calibri" panose="020F0502020204030204" pitchFamily="34" charset="0"/>
            </a:endParaRPr>
          </a:p>
          <a:p>
            <a:pPr>
              <a:lnSpc>
                <a:spcPct val="115000"/>
              </a:lnSpc>
              <a:spcAft>
                <a:spcPts val="1000"/>
              </a:spcAft>
            </a:pPr>
            <a:r>
              <a:rPr lang="fr-FR" sz="2400" dirty="0">
                <a:solidFill>
                  <a:srgbClr val="FF0000"/>
                </a:solidFill>
                <a:effectLst/>
                <a:latin typeface="Calibri" panose="020F0502020204030204" pitchFamily="34" charset="0"/>
                <a:ea typeface="Calibri" panose="020F0502020204030204" pitchFamily="34" charset="0"/>
              </a:rPr>
              <a:t>élément /structure /abstraite/logique /texte / explicitement/élément / structure/ logique /image/ titre  /chapitre /fréquemment/ / section/ paragraphe/ identique  /titre/ image/ relation / appuyée/ fréquemment/ renvoi/explicite /titre/ chapitre/paragraphe/ section/image/ renvoi /exprimé/voir /voir/tableau /voir /page/voir / image/peut/ positionnée/immédiatement /loin/élément /textuel /titre/apparaît /relation/texte /image/exprimée/ identité/ élément/structurel/titre/proximité/ immédiate/ deux/médias/renvoi /position/ lointaine  /élément/textuel</a:t>
            </a:r>
            <a:endParaRPr lang="fr-TN" sz="2400" dirty="0">
              <a:solidFill>
                <a:srgbClr val="FF0000"/>
              </a:solidFill>
              <a:effectLst/>
              <a:latin typeface="Calibri" panose="020F0502020204030204" pitchFamily="34" charset="0"/>
              <a:ea typeface="Calibri" panose="020F0502020204030204" pitchFamily="34" charset="0"/>
            </a:endParaRPr>
          </a:p>
        </p:txBody>
      </p:sp>
      <p:sp>
        <p:nvSpPr>
          <p:cNvPr id="9" name="Google Shape;118;p15">
            <a:extLst>
              <a:ext uri="{FF2B5EF4-FFF2-40B4-BE49-F238E27FC236}">
                <a16:creationId xmlns:a16="http://schemas.microsoft.com/office/drawing/2014/main" id="{3E8763D7-83F6-4D1A-AD3F-B92FFF28794A}"/>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4F7B9A9E-4851-4F26-87E3-FE2BA8C09D4C}"/>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58990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91DD613C-6E03-4CA0-96DB-61D24087FAE7}"/>
              </a:ext>
            </a:extLst>
          </p:cNvPr>
          <p:cNvSpPr txBox="1"/>
          <p:nvPr/>
        </p:nvSpPr>
        <p:spPr>
          <a:xfrm>
            <a:off x="404648" y="1168897"/>
            <a:ext cx="11382704" cy="5130379"/>
          </a:xfrm>
          <a:prstGeom prst="rect">
            <a:avLst/>
          </a:prstGeom>
          <a:noFill/>
        </p:spPr>
        <p:txBody>
          <a:bodyPr wrap="square">
            <a:spAutoFit/>
          </a:bodyPr>
          <a:lstStyle/>
          <a:p>
            <a:pPr>
              <a:lnSpc>
                <a:spcPct val="115000"/>
              </a:lnSpc>
              <a:spcAft>
                <a:spcPts val="1000"/>
              </a:spcAft>
            </a:pPr>
            <a:r>
              <a:rPr lang="fr-FR" sz="2400" b="1" dirty="0">
                <a:effectLst/>
                <a:latin typeface="Calibri" panose="020F0502020204030204" pitchFamily="34" charset="0"/>
                <a:ea typeface="Calibri" panose="020F0502020204030204" pitchFamily="34" charset="0"/>
              </a:rPr>
              <a:t>D2 : </a:t>
            </a:r>
            <a:endParaRPr lang="fr-TN" sz="24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Dans/les/cas/des/relations/de/types/1/et/2/l/indexation/structurelle/peut/s/appliquer/dans/la/mesure/où/l/unité/documentaire/descriptive/appartient/à/la/structure/globale/Mais/dans/le/cas/des/relations/de/type/3/il/y/a/introduction/de/nouvelles/données/les/parties/de/l/image/qui/relèvent/d/une/autre/structure/leur/structure/propre/et/le/contenu/descriptif/du/chapitre/qui/explicite/l/image/et/la/rend/plus/compréhensible/Ainsi/l/indexation/structurelle/peut/être/complétée/par/ce/que/nous/appelons/une/indexation/élémentaire/l/extraction/automatique/des/termes/descriptifs/représentatifs/de/l/image/semble/plus/facile/dans/le/cas/où/il/s/accompagne/d/un/discours/L/homogénéisation/de/traitement/aussi/puisque/le/discours/peut/se/substituer/à/l/image</a:t>
            </a:r>
            <a:endParaRPr lang="fr-TN" sz="1800" dirty="0">
              <a:solidFill>
                <a:srgbClr val="FF0000"/>
              </a:solidFill>
              <a:effectLst/>
              <a:latin typeface="Calibri" panose="020F0502020204030204" pitchFamily="34" charset="0"/>
              <a:ea typeface="Calibri" panose="020F0502020204030204" pitchFamily="34" charset="0"/>
            </a:endParaRPr>
          </a:p>
          <a:p>
            <a:pPr>
              <a:lnSpc>
                <a:spcPct val="115000"/>
              </a:lnSpc>
              <a:spcAft>
                <a:spcPts val="1000"/>
              </a:spcAft>
            </a:pPr>
            <a:r>
              <a:rPr lang="fr-FR" sz="2400" b="1" dirty="0">
                <a:effectLst/>
                <a:latin typeface="Calibri" panose="020F0502020204030204" pitchFamily="34" charset="0"/>
                <a:ea typeface="Calibri" panose="020F0502020204030204" pitchFamily="34" charset="0"/>
              </a:rPr>
              <a:t>D3 : </a:t>
            </a:r>
            <a:endParaRPr lang="fr-TN" sz="24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La/problématique/de/la/recherche/d/information/tient/d/une/part/à/la/disponibilité/d/une/masse/importante/d/information/contenue/dans/un/corpus/de/documents/et/d/autre/part/aux/besoins/en/information/d/utilisateurs/potentiels/Pour/satisfaire/leurs/besoins/d/information/ces/utilisateurs/devraient/lire/tous/les/documents/de/ce/corpus/et/retenir/ceux/ou/les/parties/de/ceux/qui/sont/pertinents/selon/eux/L/indexation/propose/des/outils/susceptibles/d/anticiper/ce/travail/fastidieux/d/investigation/et/de/leur/apporter/ainsi/une/aide</a:t>
            </a:r>
            <a:endParaRPr lang="fr-TN" sz="1800" dirty="0">
              <a:solidFill>
                <a:srgbClr val="FF0000"/>
              </a:solidFill>
              <a:effectLst/>
              <a:latin typeface="Calibri" panose="020F0502020204030204" pitchFamily="34" charset="0"/>
              <a:ea typeface="Calibri" panose="020F0502020204030204" pitchFamily="34" charset="0"/>
            </a:endParaRPr>
          </a:p>
        </p:txBody>
      </p:sp>
      <p:sp>
        <p:nvSpPr>
          <p:cNvPr id="9" name="Google Shape;118;p15">
            <a:extLst>
              <a:ext uri="{FF2B5EF4-FFF2-40B4-BE49-F238E27FC236}">
                <a16:creationId xmlns:a16="http://schemas.microsoft.com/office/drawing/2014/main" id="{5A8890E2-0A89-40CA-8EA5-8FDF7667C491}"/>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2BC55E75-CF24-480A-9F9E-0730ACEBF21D}"/>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9875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91DD613C-6E03-4CA0-96DB-61D24087FAE7}"/>
              </a:ext>
            </a:extLst>
          </p:cNvPr>
          <p:cNvSpPr txBox="1"/>
          <p:nvPr/>
        </p:nvSpPr>
        <p:spPr>
          <a:xfrm>
            <a:off x="404648" y="1168897"/>
            <a:ext cx="11382704" cy="4493281"/>
          </a:xfrm>
          <a:prstGeom prst="rect">
            <a:avLst/>
          </a:prstGeom>
          <a:noFill/>
        </p:spPr>
        <p:txBody>
          <a:bodyPr wrap="square">
            <a:spAutoFit/>
          </a:bodyPr>
          <a:lstStyle/>
          <a:p>
            <a:pPr>
              <a:lnSpc>
                <a:spcPct val="115000"/>
              </a:lnSpc>
              <a:spcAft>
                <a:spcPts val="1000"/>
              </a:spcAft>
            </a:pPr>
            <a:r>
              <a:rPr lang="fr-FR" sz="2400" b="1" dirty="0">
                <a:effectLst/>
                <a:latin typeface="Calibri" panose="020F0502020204030204" pitchFamily="34" charset="0"/>
                <a:ea typeface="Calibri" panose="020F0502020204030204" pitchFamily="34" charset="0"/>
              </a:rPr>
              <a:t>D2 :  </a:t>
            </a:r>
            <a:r>
              <a:rPr lang="fr-FR" sz="2400" dirty="0">
                <a:solidFill>
                  <a:srgbClr val="1F497D"/>
                </a:solidFill>
                <a:effectLst/>
                <a:latin typeface="Calibri" panose="020F0502020204030204" pitchFamily="34" charset="0"/>
                <a:ea typeface="Calibri" panose="020F0502020204030204" pitchFamily="34" charset="0"/>
              </a:rPr>
              <a:t>La liste des mots retenus après la phase d’élagage </a:t>
            </a:r>
            <a:endParaRPr lang="fr-TN" sz="24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relations/ types /indexation/structurelle/peut/appliquer/ mesure/unité/documentaire/descriptive /appartient/ structure/globale/ relations /type /introduction /nouvelles/données/les parties/ image/ relèvent /structure/leur/structure/propre/ contenu/descriptif/ chapitre / explicite/image/ rend/ compréhensible/ indexation/structurelle/peut/ complétée/ nous/appelons/indexation/élémentaire / extraction/automatique/ termes/descriptifs/représentatifs/ image/semble/ facile/ accompagne/ discours/homogénéisation/ traitement /puisque/ discours/peut/ substituer / image</a:t>
            </a:r>
            <a:endParaRPr lang="fr-TN" sz="1800" dirty="0">
              <a:solidFill>
                <a:srgbClr val="FF0000"/>
              </a:solidFill>
              <a:effectLst/>
              <a:latin typeface="Calibri" panose="020F0502020204030204" pitchFamily="34" charset="0"/>
              <a:ea typeface="Calibri" panose="020F0502020204030204" pitchFamily="34" charset="0"/>
            </a:endParaRPr>
          </a:p>
          <a:p>
            <a:pPr>
              <a:lnSpc>
                <a:spcPct val="115000"/>
              </a:lnSpc>
              <a:spcAft>
                <a:spcPts val="1000"/>
              </a:spcAft>
            </a:pPr>
            <a:r>
              <a:rPr lang="fr-FR" sz="2400" b="1" dirty="0">
                <a:effectLst/>
                <a:latin typeface="Calibri" panose="020F0502020204030204" pitchFamily="34" charset="0"/>
                <a:ea typeface="Calibri" panose="020F0502020204030204" pitchFamily="34" charset="0"/>
              </a:rPr>
              <a:t>D3 :  </a:t>
            </a:r>
            <a:r>
              <a:rPr lang="fr-FR" sz="2400" dirty="0">
                <a:solidFill>
                  <a:srgbClr val="1F497D"/>
                </a:solidFill>
                <a:effectLst/>
                <a:latin typeface="Calibri" panose="020F0502020204030204" pitchFamily="34" charset="0"/>
                <a:ea typeface="Calibri" panose="020F0502020204030204" pitchFamily="34" charset="0"/>
              </a:rPr>
              <a:t>La liste des mots retenus après la phase d’élagage </a:t>
            </a:r>
            <a:endParaRPr lang="fr-TN" sz="2400" dirty="0">
              <a:effectLst/>
              <a:latin typeface="Calibri" panose="020F0502020204030204" pitchFamily="34" charset="0"/>
              <a:ea typeface="Calibri" panose="020F0502020204030204" pitchFamily="34" charset="0"/>
            </a:endParaRPr>
          </a:p>
          <a:p>
            <a:pPr>
              <a:lnSpc>
                <a:spcPct val="115000"/>
              </a:lnSpc>
              <a:spcAft>
                <a:spcPts val="1000"/>
              </a:spcAft>
            </a:pPr>
            <a:r>
              <a:rPr lang="fr-FR" sz="1800" dirty="0">
                <a:solidFill>
                  <a:srgbClr val="FF0000"/>
                </a:solidFill>
                <a:effectLst/>
                <a:latin typeface="Calibri" panose="020F0502020204030204" pitchFamily="34" charset="0"/>
                <a:ea typeface="Calibri" panose="020F0502020204030204" pitchFamily="34" charset="0"/>
              </a:rPr>
              <a:t>Problématique/ recherche/information/tient/ disponibilité/ masse/ importante/information/ contenue /corpus/ documents/ part/aux/besoins/ information/utilisateurs/potentiels/Pour /satisfaire / besoins/ information/utilisateurs/devraient/lire/ documents/ corpus/ retenir/ parties/ pertinents/indexation/propose/ outils/susceptibles/anticiper/travail/fastidieux/investigation/ apporter/ aide</a:t>
            </a:r>
            <a:endParaRPr lang="fr-TN" sz="1800" dirty="0">
              <a:solidFill>
                <a:srgbClr val="FF0000"/>
              </a:solidFill>
              <a:effectLst/>
              <a:latin typeface="Calibri" panose="020F0502020204030204" pitchFamily="34" charset="0"/>
              <a:ea typeface="Calibri" panose="020F0502020204030204" pitchFamily="34" charset="0"/>
            </a:endParaRPr>
          </a:p>
        </p:txBody>
      </p:sp>
      <p:sp>
        <p:nvSpPr>
          <p:cNvPr id="9" name="Google Shape;118;p15">
            <a:extLst>
              <a:ext uri="{FF2B5EF4-FFF2-40B4-BE49-F238E27FC236}">
                <a16:creationId xmlns:a16="http://schemas.microsoft.com/office/drawing/2014/main" id="{310693EA-C48A-446E-86A4-AC0FED9300A8}"/>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395D3E8F-2D70-49FF-ABB5-400EE173DC78}"/>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272688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A6CD2284-6CBC-470A-A66B-1B9DB395BF93}"/>
              </a:ext>
            </a:extLst>
          </p:cNvPr>
          <p:cNvSpPr txBox="1"/>
          <p:nvPr/>
        </p:nvSpPr>
        <p:spPr>
          <a:xfrm>
            <a:off x="618796" y="1378103"/>
            <a:ext cx="10748142" cy="5402248"/>
          </a:xfrm>
          <a:prstGeom prst="rect">
            <a:avLst/>
          </a:prstGeom>
          <a:noFill/>
        </p:spPr>
        <p:txBody>
          <a:bodyPr wrap="square">
            <a:spAutoFit/>
          </a:bodyPr>
          <a:lstStyle/>
          <a:p>
            <a:pPr marL="25400" algn="just">
              <a:lnSpc>
                <a:spcPct val="115000"/>
              </a:lnSpc>
              <a:spcAft>
                <a:spcPts val="1000"/>
              </a:spcAft>
            </a:pP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1 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«la relation texte-image »</a:t>
            </a:r>
          </a:p>
          <a:p>
            <a:pPr marL="25400" algn="just">
              <a:lnSpc>
                <a:spcPct val="115000"/>
              </a:lnSpc>
              <a:spcAft>
                <a:spcPts val="1000"/>
              </a:spcAft>
            </a:pPr>
            <a:r>
              <a:rPr lang="fr-FR" sz="2400" dirty="0">
                <a:latin typeface="Times New Roman" panose="02020603050405020304" pitchFamily="18" charset="0"/>
                <a:ea typeface="Times New Roman" panose="02020603050405020304" pitchFamily="18" charset="0"/>
              </a:rPr>
              <a:t>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1 </a:t>
            </a:r>
            <a:r>
              <a:rPr lang="fr-FR" sz="2400" i="1" dirty="0">
                <a:effectLst/>
                <a:latin typeface="Times New Roman" panose="02020603050405020304" pitchFamily="18" charset="0"/>
                <a:ea typeface="Times New Roman" panose="02020603050405020304" pitchFamily="18" charset="0"/>
              </a:rPr>
              <a:t>:</a:t>
            </a:r>
            <a:r>
              <a:rPr lang="fr-FR" sz="2400" i="1" dirty="0">
                <a:latin typeface="Times New Roman" panose="02020603050405020304" pitchFamily="18" charset="0"/>
                <a:ea typeface="Times New Roman" panose="02020603050405020304" pitchFamily="18" charset="0"/>
              </a:rPr>
              <a:t>   </a:t>
            </a:r>
            <a:r>
              <a:rPr lang="fr-FR" sz="2400" dirty="0">
                <a:solidFill>
                  <a:srgbClr val="FF0000"/>
                </a:solidFill>
                <a:effectLst/>
                <a:latin typeface="Times New Roman" panose="02020603050405020304" pitchFamily="18" charset="0"/>
                <a:ea typeface="Times New Roman" panose="02020603050405020304" pitchFamily="18" charset="0"/>
              </a:rPr>
              <a:t>la/relation/texte/image     </a:t>
            </a:r>
          </a:p>
          <a:p>
            <a:pPr marL="25400" algn="just">
              <a:lnSpc>
                <a:spcPct val="115000"/>
              </a:lnSpc>
              <a:spcAft>
                <a:spcPts val="1000"/>
              </a:spcAft>
            </a:pPr>
            <a:r>
              <a:rPr lang="fr-FR" sz="2400" dirty="0">
                <a:solidFill>
                  <a:srgbClr val="002060"/>
                </a:solidFill>
                <a:latin typeface="Times New Roman" panose="02020603050405020304" pitchFamily="18" charset="0"/>
                <a:ea typeface="Times New Roman" panose="02020603050405020304" pitchFamily="18" charset="0"/>
              </a:rPr>
              <a:t> L</a:t>
            </a:r>
            <a:r>
              <a:rPr lang="fr-FR" sz="2400" dirty="0">
                <a:solidFill>
                  <a:srgbClr val="002060"/>
                </a:solidFill>
                <a:effectLst/>
                <a:latin typeface="Calibri" panose="020F0502020204030204" pitchFamily="34" charset="0"/>
                <a:ea typeface="Calibri" panose="020F0502020204030204" pitchFamily="34" charset="0"/>
              </a:rPr>
              <a:t>a liste des mots retenus après la phase d’élagage</a:t>
            </a:r>
            <a:endParaRPr lang="fr-FR" sz="2400" dirty="0">
              <a:effectLst/>
              <a:latin typeface="Times New Roman" panose="02020603050405020304" pitchFamily="18" charset="0"/>
              <a:ea typeface="Times New Roman" panose="02020603050405020304" pitchFamily="18" charset="0"/>
            </a:endParaRPr>
          </a:p>
          <a:p>
            <a:pPr marL="25400" algn="just">
              <a:lnSpc>
                <a:spcPct val="115000"/>
              </a:lnSpc>
              <a:spcAft>
                <a:spcPts val="1000"/>
              </a:spcAft>
            </a:pPr>
            <a:r>
              <a:rPr lang="fr-FR" sz="2400" dirty="0">
                <a:effectLst/>
                <a:latin typeface="Times New Roman" panose="02020603050405020304" pitchFamily="18" charset="0"/>
                <a:ea typeface="Times New Roman" panose="02020603050405020304" pitchFamily="18" charset="0"/>
              </a:rPr>
              <a:t>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1 </a:t>
            </a:r>
            <a:r>
              <a:rPr lang="fr-FR" sz="2400" i="1" dirty="0">
                <a:effectLst/>
                <a:latin typeface="Times New Roman" panose="02020603050405020304" pitchFamily="18" charset="0"/>
                <a:ea typeface="Times New Roman" panose="02020603050405020304" pitchFamily="18" charset="0"/>
              </a:rPr>
              <a:t>:</a:t>
            </a:r>
            <a:r>
              <a:rPr lang="fr-FR" sz="2400" i="1" dirty="0">
                <a:latin typeface="Times New Roman" panose="02020603050405020304" pitchFamily="18" charset="0"/>
                <a:ea typeface="Times New Roman" panose="02020603050405020304" pitchFamily="18" charset="0"/>
              </a:rPr>
              <a:t>   </a:t>
            </a:r>
            <a:r>
              <a:rPr lang="fr-FR" sz="2400" dirty="0">
                <a:solidFill>
                  <a:srgbClr val="FF0000"/>
                </a:solidFill>
                <a:effectLst/>
                <a:latin typeface="Times New Roman" panose="02020603050405020304" pitchFamily="18" charset="0"/>
                <a:ea typeface="Times New Roman" panose="02020603050405020304" pitchFamily="18" charset="0"/>
              </a:rPr>
              <a:t>relation/texte/image</a:t>
            </a:r>
          </a:p>
          <a:p>
            <a:pPr marL="25400" algn="just">
              <a:lnSpc>
                <a:spcPct val="115000"/>
              </a:lnSpc>
              <a:spcAft>
                <a:spcPts val="1000"/>
              </a:spcAft>
            </a:pPr>
            <a:endParaRPr lang="fr-FR" sz="2400" dirty="0">
              <a:effectLst/>
              <a:latin typeface="Times New Roman" panose="02020603050405020304" pitchFamily="18" charset="0"/>
              <a:ea typeface="Times New Roman" panose="02020603050405020304" pitchFamily="18" charset="0"/>
            </a:endParaRPr>
          </a:p>
          <a:p>
            <a:pPr marL="25400" algn="just">
              <a:lnSpc>
                <a:spcPct val="115000"/>
              </a:lnSpc>
              <a:spcAft>
                <a:spcPts val="1000"/>
              </a:spcAft>
            </a:pP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indexation et recherche d’information »</a:t>
            </a:r>
          </a:p>
          <a:p>
            <a:pPr marL="25400" algn="just">
              <a:lnSpc>
                <a:spcPct val="115000"/>
              </a:lnSpc>
              <a:spcAft>
                <a:spcPts val="1000"/>
              </a:spcAft>
            </a:pPr>
            <a:r>
              <a:rPr lang="fr-FR" sz="2400" dirty="0">
                <a:latin typeface="Times New Roman" panose="02020603050405020304" pitchFamily="18" charset="0"/>
                <a:ea typeface="Times New Roman" panose="02020603050405020304" pitchFamily="18" charset="0"/>
              </a:rPr>
              <a:t>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a:t>
            </a:r>
            <a:r>
              <a:rPr lang="fr-FR" sz="2400" dirty="0">
                <a:solidFill>
                  <a:srgbClr val="FF0000"/>
                </a:solidFill>
                <a:effectLst/>
                <a:latin typeface="Times New Roman" panose="02020603050405020304" pitchFamily="18" charset="0"/>
                <a:ea typeface="Times New Roman" panose="02020603050405020304" pitchFamily="18" charset="0"/>
              </a:rPr>
              <a:t>indexation/et/recherche/d/information</a:t>
            </a:r>
          </a:p>
          <a:p>
            <a:pPr marL="25400" algn="just">
              <a:lnSpc>
                <a:spcPct val="115000"/>
              </a:lnSpc>
              <a:spcAft>
                <a:spcPts val="1000"/>
              </a:spcAft>
            </a:pPr>
            <a:r>
              <a:rPr lang="fr-FR" sz="2400" dirty="0">
                <a:solidFill>
                  <a:srgbClr val="002060"/>
                </a:solidFill>
                <a:latin typeface="Times New Roman" panose="02020603050405020304" pitchFamily="18" charset="0"/>
                <a:ea typeface="Times New Roman" panose="02020603050405020304" pitchFamily="18" charset="0"/>
              </a:rPr>
              <a:t> L</a:t>
            </a:r>
            <a:r>
              <a:rPr lang="fr-FR" sz="2400" dirty="0">
                <a:solidFill>
                  <a:srgbClr val="002060"/>
                </a:solidFill>
                <a:effectLst/>
                <a:latin typeface="Calibri" panose="020F0502020204030204" pitchFamily="34" charset="0"/>
                <a:ea typeface="Calibri" panose="020F0502020204030204" pitchFamily="34" charset="0"/>
              </a:rPr>
              <a:t>a liste des mots retenus après la phase d’élagage</a:t>
            </a:r>
            <a:endParaRPr lang="fr-FR" sz="2400" dirty="0">
              <a:solidFill>
                <a:srgbClr val="FF0000"/>
              </a:solidFill>
              <a:effectLst/>
              <a:latin typeface="Times New Roman" panose="02020603050405020304" pitchFamily="18" charset="0"/>
              <a:ea typeface="Times New Roman" panose="02020603050405020304" pitchFamily="18" charset="0"/>
            </a:endParaRPr>
          </a:p>
          <a:p>
            <a:pPr marL="25400" algn="just">
              <a:lnSpc>
                <a:spcPct val="115000"/>
              </a:lnSpc>
              <a:spcAft>
                <a:spcPts val="1000"/>
              </a:spcAft>
            </a:pPr>
            <a:r>
              <a:rPr lang="fr-FR" sz="2400" dirty="0">
                <a:solidFill>
                  <a:srgbClr val="FF0000"/>
                </a:solidFill>
                <a:effectLst/>
                <a:latin typeface="Times New Roman" panose="02020603050405020304" pitchFamily="18" charset="0"/>
                <a:ea typeface="Times New Roman" panose="02020603050405020304" pitchFamily="18" charset="0"/>
              </a:rPr>
              <a:t> </a:t>
            </a:r>
            <a:r>
              <a:rPr lang="fr-FR" sz="2400" dirty="0">
                <a:latin typeface="Times New Roman" panose="02020603050405020304" pitchFamily="18" charset="0"/>
                <a:ea typeface="Times New Roman" panose="02020603050405020304" pitchFamily="18" charset="0"/>
              </a:rPr>
              <a:t>                               </a:t>
            </a: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a:t>
            </a:r>
            <a:r>
              <a:rPr lang="fr-FR" sz="2400" dirty="0">
                <a:solidFill>
                  <a:srgbClr val="FF0000"/>
                </a:solidFill>
                <a:effectLst/>
                <a:latin typeface="Times New Roman" panose="02020603050405020304" pitchFamily="18" charset="0"/>
                <a:ea typeface="Times New Roman" panose="02020603050405020304" pitchFamily="18" charset="0"/>
              </a:rPr>
              <a:t>indexation/recherche/information</a:t>
            </a:r>
          </a:p>
          <a:p>
            <a:pPr algn="just">
              <a:lnSpc>
                <a:spcPct val="115000"/>
              </a:lnSpc>
              <a:spcAft>
                <a:spcPts val="1000"/>
              </a:spcAft>
            </a:pPr>
            <a:endParaRPr lang="fr-TN" sz="2000" dirty="0">
              <a:effectLst/>
              <a:latin typeface="Calibri" panose="020F0502020204030204" pitchFamily="34" charset="0"/>
              <a:ea typeface="Calibri" panose="020F0502020204030204" pitchFamily="34" charset="0"/>
            </a:endParaRPr>
          </a:p>
        </p:txBody>
      </p:sp>
      <p:sp>
        <p:nvSpPr>
          <p:cNvPr id="2" name="Flèche : droite 1">
            <a:extLst>
              <a:ext uri="{FF2B5EF4-FFF2-40B4-BE49-F238E27FC236}">
                <a16:creationId xmlns:a16="http://schemas.microsoft.com/office/drawing/2014/main" id="{FF3AF71A-4FC7-40EF-9158-F1F0BC5F57C1}"/>
              </a:ext>
            </a:extLst>
          </p:cNvPr>
          <p:cNvSpPr/>
          <p:nvPr/>
        </p:nvSpPr>
        <p:spPr>
          <a:xfrm>
            <a:off x="2569778" y="2160163"/>
            <a:ext cx="378373" cy="2364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 name="Flèche : droite 2">
            <a:extLst>
              <a:ext uri="{FF2B5EF4-FFF2-40B4-BE49-F238E27FC236}">
                <a16:creationId xmlns:a16="http://schemas.microsoft.com/office/drawing/2014/main" id="{65CB11A8-76D0-4E8A-A7EB-7449AC3D2356}"/>
              </a:ext>
            </a:extLst>
          </p:cNvPr>
          <p:cNvSpPr/>
          <p:nvPr/>
        </p:nvSpPr>
        <p:spPr>
          <a:xfrm>
            <a:off x="2569778" y="4844365"/>
            <a:ext cx="378373" cy="2364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Google Shape;118;p15">
            <a:extLst>
              <a:ext uri="{FF2B5EF4-FFF2-40B4-BE49-F238E27FC236}">
                <a16:creationId xmlns:a16="http://schemas.microsoft.com/office/drawing/2014/main" id="{78172D76-E0C6-4365-9259-989E0256BD5A}"/>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7CC83078-9207-4C86-8E02-B6A849A8993C}"/>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51512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8C5FEA7C-ABEF-4EF4-A796-2DE6951E400A}"/>
              </a:ext>
            </a:extLst>
          </p:cNvPr>
          <p:cNvSpPr txBox="1"/>
          <p:nvPr/>
        </p:nvSpPr>
        <p:spPr>
          <a:xfrm>
            <a:off x="1033671" y="2081013"/>
            <a:ext cx="9722998" cy="1154547"/>
          </a:xfrm>
          <a:prstGeom prst="rect">
            <a:avLst/>
          </a:prstGeom>
          <a:noFill/>
        </p:spPr>
        <p:txBody>
          <a:bodyPr wrap="square">
            <a:spAutoFit/>
          </a:bodyPr>
          <a:lstStyle/>
          <a:p>
            <a:pPr algn="just">
              <a:lnSpc>
                <a:spcPct val="115000"/>
              </a:lnSpc>
              <a:spcAft>
                <a:spcPts val="750"/>
              </a:spcAft>
            </a:pPr>
            <a:r>
              <a:rPr lang="fr-FR" sz="2800" dirty="0">
                <a:solidFill>
                  <a:srgbClr val="000000"/>
                </a:solidFill>
                <a:effectLst/>
                <a:latin typeface="Times New Roman" panose="02020603050405020304" pitchFamily="18" charset="0"/>
                <a:ea typeface="Times New Roman" panose="02020603050405020304" pitchFamily="18" charset="0"/>
              </a:rPr>
              <a:t>4. Reprenez la question 2 après une phase d’élagage.</a:t>
            </a:r>
          </a:p>
          <a:p>
            <a:pPr algn="just">
              <a:lnSpc>
                <a:spcPct val="115000"/>
              </a:lnSpc>
              <a:spcAft>
                <a:spcPts val="750"/>
              </a:spcAft>
            </a:pPr>
            <a:r>
              <a:rPr lang="fr-FR" sz="2800" dirty="0">
                <a:solidFill>
                  <a:srgbClr val="000000"/>
                </a:solidFill>
                <a:effectLst/>
                <a:latin typeface="Times New Roman" panose="02020603050405020304" pitchFamily="18" charset="0"/>
                <a:ea typeface="Times New Roman" panose="02020603050405020304" pitchFamily="18" charset="0"/>
              </a:rPr>
              <a:t> Qu’est ce que vous remarquez ? </a:t>
            </a:r>
            <a:endParaRPr lang="fr-TN" sz="2400" dirty="0">
              <a:effectLst/>
              <a:latin typeface="Calibri" panose="020F0502020204030204" pitchFamily="34" charset="0"/>
              <a:ea typeface="Calibri" panose="020F0502020204030204" pitchFamily="34" charset="0"/>
            </a:endParaRPr>
          </a:p>
        </p:txBody>
      </p:sp>
      <p:sp>
        <p:nvSpPr>
          <p:cNvPr id="9" name="Google Shape;118;p15">
            <a:extLst>
              <a:ext uri="{FF2B5EF4-FFF2-40B4-BE49-F238E27FC236}">
                <a16:creationId xmlns:a16="http://schemas.microsoft.com/office/drawing/2014/main" id="{264EEA01-F015-4F70-A9E8-5DCBF817F1F2}"/>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10169E46-0B31-47BD-B03C-013EAF611A23}"/>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07659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graphicFrame>
        <p:nvGraphicFramePr>
          <p:cNvPr id="2" name="Tableau 11">
            <a:extLst>
              <a:ext uri="{FF2B5EF4-FFF2-40B4-BE49-F238E27FC236}">
                <a16:creationId xmlns:a16="http://schemas.microsoft.com/office/drawing/2014/main" id="{CCA1305D-B7C9-4A30-898C-A265D60030D2}"/>
              </a:ext>
            </a:extLst>
          </p:cNvPr>
          <p:cNvGraphicFramePr>
            <a:graphicFrameLocks noGrp="1"/>
          </p:cNvGraphicFramePr>
          <p:nvPr/>
        </p:nvGraphicFramePr>
        <p:xfrm>
          <a:off x="1567070" y="2109162"/>
          <a:ext cx="8128002" cy="445008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4260762092"/>
                    </a:ext>
                  </a:extLst>
                </a:gridCol>
                <a:gridCol w="1354667">
                  <a:extLst>
                    <a:ext uri="{9D8B030D-6E8A-4147-A177-3AD203B41FA5}">
                      <a16:colId xmlns:a16="http://schemas.microsoft.com/office/drawing/2014/main" val="465436776"/>
                    </a:ext>
                  </a:extLst>
                </a:gridCol>
                <a:gridCol w="1354667">
                  <a:extLst>
                    <a:ext uri="{9D8B030D-6E8A-4147-A177-3AD203B41FA5}">
                      <a16:colId xmlns:a16="http://schemas.microsoft.com/office/drawing/2014/main" val="845333925"/>
                    </a:ext>
                  </a:extLst>
                </a:gridCol>
                <a:gridCol w="1354667">
                  <a:extLst>
                    <a:ext uri="{9D8B030D-6E8A-4147-A177-3AD203B41FA5}">
                      <a16:colId xmlns:a16="http://schemas.microsoft.com/office/drawing/2014/main" val="1167010759"/>
                    </a:ext>
                  </a:extLst>
                </a:gridCol>
                <a:gridCol w="1354667">
                  <a:extLst>
                    <a:ext uri="{9D8B030D-6E8A-4147-A177-3AD203B41FA5}">
                      <a16:colId xmlns:a16="http://schemas.microsoft.com/office/drawing/2014/main" val="3764196715"/>
                    </a:ext>
                  </a:extLst>
                </a:gridCol>
                <a:gridCol w="1354667">
                  <a:extLst>
                    <a:ext uri="{9D8B030D-6E8A-4147-A177-3AD203B41FA5}">
                      <a16:colId xmlns:a16="http://schemas.microsoft.com/office/drawing/2014/main" val="3673296403"/>
                    </a:ext>
                  </a:extLst>
                </a:gridCol>
              </a:tblGrid>
              <a:tr h="418245">
                <a:tc>
                  <a:txBody>
                    <a:bodyPr/>
                    <a:lstStyle/>
                    <a:p>
                      <a:endParaRPr lang="fr-TN" dirty="0"/>
                    </a:p>
                  </a:txBody>
                  <a:tcPr/>
                </a:tc>
                <a:tc>
                  <a:txBody>
                    <a:bodyPr/>
                    <a:lstStyle/>
                    <a:p>
                      <a:pPr algn="ctr"/>
                      <a:r>
                        <a:rPr lang="fr-FR" sz="2400" dirty="0"/>
                        <a:t> </a:t>
                      </a:r>
                      <a:r>
                        <a:rPr lang="fr-FR" sz="2400" dirty="0">
                          <a:solidFill>
                            <a:srgbClr val="FF0000"/>
                          </a:solidFill>
                          <a:effectLst/>
                          <a:latin typeface="Times New Roman" panose="02020603050405020304" pitchFamily="18" charset="0"/>
                          <a:ea typeface="Times New Roman" panose="02020603050405020304" pitchFamily="18" charset="0"/>
                        </a:rPr>
                        <a:t>la</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relation</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texte</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image</a:t>
                      </a:r>
                      <a:endParaRPr lang="fr-TN" sz="2400" dirty="0"/>
                    </a:p>
                  </a:txBody>
                  <a:tcPr/>
                </a:tc>
                <a:tc>
                  <a:txBody>
                    <a:bodyPr/>
                    <a:lstStyle/>
                    <a:p>
                      <a:pPr algn="ctr"/>
                      <a:endParaRPr lang="fr-TN" sz="2400" dirty="0"/>
                    </a:p>
                  </a:txBody>
                  <a:tcPr/>
                </a:tc>
                <a:extLst>
                  <a:ext uri="{0D108BD9-81ED-4DB2-BD59-A6C34878D82A}">
                    <a16:rowId xmlns:a16="http://schemas.microsoft.com/office/drawing/2014/main" val="2531111129"/>
                  </a:ext>
                </a:extLst>
              </a:tr>
              <a:tr h="1254736">
                <a:tc>
                  <a:txBody>
                    <a:bodyPr/>
                    <a:lstStyle/>
                    <a:p>
                      <a:r>
                        <a:rPr lang="fr-FR" sz="3200" dirty="0"/>
                        <a:t> Q1/D1</a:t>
                      </a:r>
                      <a:endParaRPr lang="fr-TN" sz="3200" dirty="0"/>
                    </a:p>
                  </a:txBody>
                  <a:tcPr/>
                </a:tc>
                <a:tc>
                  <a:txBody>
                    <a:bodyPr/>
                    <a:lstStyle/>
                    <a:p>
                      <a:pPr algn="ctr"/>
                      <a:endParaRPr lang="fr-FR" sz="2800" dirty="0"/>
                    </a:p>
                    <a:p>
                      <a:pPr algn="ctr"/>
                      <a:r>
                        <a:rPr lang="fr-FR" sz="2800" dirty="0"/>
                        <a:t>4</a:t>
                      </a:r>
                      <a:endParaRPr lang="fr-TN" sz="2800" dirty="0"/>
                    </a:p>
                  </a:txBody>
                  <a:tcPr/>
                </a:tc>
                <a:tc>
                  <a:txBody>
                    <a:bodyPr/>
                    <a:lstStyle/>
                    <a:p>
                      <a:pPr algn="ctr"/>
                      <a:endParaRPr lang="fr-FR" sz="2800" dirty="0"/>
                    </a:p>
                    <a:p>
                      <a:pPr algn="ctr"/>
                      <a:r>
                        <a:rPr lang="fr-FR" sz="2800" dirty="0"/>
                        <a:t>2</a:t>
                      </a:r>
                    </a:p>
                    <a:p>
                      <a:pPr algn="ctr"/>
                      <a:endParaRPr lang="fr-TN" sz="2800" dirty="0"/>
                    </a:p>
                  </a:txBody>
                  <a:tcPr/>
                </a:tc>
                <a:tc>
                  <a:txBody>
                    <a:bodyPr/>
                    <a:lstStyle/>
                    <a:p>
                      <a:pPr algn="ctr"/>
                      <a:endParaRPr lang="fr-FR" sz="2800" dirty="0"/>
                    </a:p>
                    <a:p>
                      <a:pPr algn="ctr"/>
                      <a:r>
                        <a:rPr lang="fr-FR" sz="2800" dirty="0"/>
                        <a:t>2</a:t>
                      </a:r>
                      <a:endParaRPr lang="fr-TN" sz="2800" dirty="0"/>
                    </a:p>
                  </a:txBody>
                  <a:tcPr/>
                </a:tc>
                <a:tc>
                  <a:txBody>
                    <a:bodyPr/>
                    <a:lstStyle/>
                    <a:p>
                      <a:pPr algn="ctr"/>
                      <a:endParaRPr lang="fr-FR" sz="2800" dirty="0"/>
                    </a:p>
                    <a:p>
                      <a:pPr algn="ctr"/>
                      <a:r>
                        <a:rPr lang="fr-FR" sz="2800" dirty="0"/>
                        <a:t>5</a:t>
                      </a:r>
                      <a:endParaRPr lang="fr-TN" sz="2800" dirty="0"/>
                    </a:p>
                  </a:txBody>
                  <a:tcPr/>
                </a:tc>
                <a:tc>
                  <a:txBody>
                    <a:bodyPr/>
                    <a:lstStyle/>
                    <a:p>
                      <a:endParaRPr lang="fr-FR" sz="2800" dirty="0"/>
                    </a:p>
                    <a:p>
                      <a:r>
                        <a:rPr lang="fr-FR" sz="2800" dirty="0"/>
                        <a:t>13</a:t>
                      </a:r>
                      <a:endParaRPr lang="fr-TN" sz="2800" dirty="0"/>
                    </a:p>
                  </a:txBody>
                  <a:tcPr/>
                </a:tc>
                <a:extLst>
                  <a:ext uri="{0D108BD9-81ED-4DB2-BD59-A6C34878D82A}">
                    <a16:rowId xmlns:a16="http://schemas.microsoft.com/office/drawing/2014/main" val="92326780"/>
                  </a:ext>
                </a:extLst>
              </a:tr>
              <a:tr h="975906">
                <a:tc>
                  <a:txBody>
                    <a:bodyPr/>
                    <a:lstStyle/>
                    <a:p>
                      <a:r>
                        <a:rPr lang="fr-FR" sz="3200" dirty="0"/>
                        <a:t> Q1/D2</a:t>
                      </a:r>
                      <a:endParaRPr lang="fr-TN" sz="3200" dirty="0"/>
                    </a:p>
                  </a:txBody>
                  <a:tcPr/>
                </a:tc>
                <a:tc>
                  <a:txBody>
                    <a:bodyPr/>
                    <a:lstStyle/>
                    <a:p>
                      <a:r>
                        <a:rPr lang="fr-FR" sz="2800" dirty="0"/>
                        <a:t>3</a:t>
                      </a:r>
                      <a:endParaRPr lang="fr-TN" sz="2800" dirty="0"/>
                    </a:p>
                  </a:txBody>
                  <a:tcPr/>
                </a:tc>
                <a:tc>
                  <a:txBody>
                    <a:bodyPr/>
                    <a:lstStyle/>
                    <a:p>
                      <a:r>
                        <a:rPr lang="fr-FR" sz="2800" dirty="0"/>
                        <a:t>2</a:t>
                      </a:r>
                    </a:p>
                    <a:p>
                      <a:endParaRPr lang="fr-TN" sz="2800" dirty="0"/>
                    </a:p>
                  </a:txBody>
                  <a:tcPr/>
                </a:tc>
                <a:tc>
                  <a:txBody>
                    <a:bodyPr/>
                    <a:lstStyle/>
                    <a:p>
                      <a:r>
                        <a:rPr lang="fr-FR" sz="2800" dirty="0"/>
                        <a:t>0</a:t>
                      </a:r>
                      <a:endParaRPr lang="fr-TN" sz="2800" dirty="0"/>
                    </a:p>
                  </a:txBody>
                  <a:tcPr/>
                </a:tc>
                <a:tc>
                  <a:txBody>
                    <a:bodyPr/>
                    <a:lstStyle/>
                    <a:p>
                      <a:r>
                        <a:rPr lang="fr-FR" sz="2800" dirty="0"/>
                        <a:t>3</a:t>
                      </a:r>
                      <a:endParaRPr lang="fr-TN" sz="2800" dirty="0"/>
                    </a:p>
                  </a:txBody>
                  <a:tcPr/>
                </a:tc>
                <a:tc>
                  <a:txBody>
                    <a:bodyPr/>
                    <a:lstStyle/>
                    <a:p>
                      <a:r>
                        <a:rPr lang="fr-FR" sz="2800" dirty="0"/>
                        <a:t>8</a:t>
                      </a:r>
                      <a:endParaRPr lang="fr-TN" sz="2800" dirty="0"/>
                    </a:p>
                  </a:txBody>
                  <a:tcPr/>
                </a:tc>
                <a:extLst>
                  <a:ext uri="{0D108BD9-81ED-4DB2-BD59-A6C34878D82A}">
                    <a16:rowId xmlns:a16="http://schemas.microsoft.com/office/drawing/2014/main" val="699196678"/>
                  </a:ext>
                </a:extLst>
              </a:tr>
              <a:tr h="1422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3200" dirty="0"/>
                        <a:t>  Q1/D3</a:t>
                      </a:r>
                      <a:endParaRPr lang="fr-TN" sz="3200" dirty="0"/>
                    </a:p>
                    <a:p>
                      <a:endParaRPr lang="fr-TN" sz="3200" dirty="0"/>
                    </a:p>
                  </a:txBody>
                  <a:tcPr/>
                </a:tc>
                <a:tc>
                  <a:txBody>
                    <a:bodyPr/>
                    <a:lstStyle/>
                    <a:p>
                      <a:r>
                        <a:rPr lang="fr-FR" sz="2800" dirty="0"/>
                        <a:t>3</a:t>
                      </a:r>
                      <a:endParaRPr lang="fr-TN" sz="2800" dirty="0"/>
                    </a:p>
                  </a:txBody>
                  <a:tcPr/>
                </a:tc>
                <a:tc>
                  <a:txBody>
                    <a:bodyPr/>
                    <a:lstStyle/>
                    <a:p>
                      <a:r>
                        <a:rPr lang="fr-FR" sz="2800" dirty="0"/>
                        <a:t>0</a:t>
                      </a:r>
                      <a:endParaRPr lang="fr-TN" sz="2800" dirty="0"/>
                    </a:p>
                  </a:txBody>
                  <a:tcPr/>
                </a:tc>
                <a:tc>
                  <a:txBody>
                    <a:bodyPr/>
                    <a:lstStyle/>
                    <a:p>
                      <a:r>
                        <a:rPr lang="fr-FR" sz="2800" dirty="0"/>
                        <a:t>0</a:t>
                      </a:r>
                      <a:endParaRPr lang="fr-TN" sz="2800" dirty="0"/>
                    </a:p>
                  </a:txBody>
                  <a:tcPr/>
                </a:tc>
                <a:tc>
                  <a:txBody>
                    <a:bodyPr/>
                    <a:lstStyle/>
                    <a:p>
                      <a:r>
                        <a:rPr lang="fr-FR" sz="2800" dirty="0"/>
                        <a:t>0</a:t>
                      </a:r>
                      <a:endParaRPr lang="fr-TN" sz="2800" dirty="0"/>
                    </a:p>
                  </a:txBody>
                  <a:tcPr/>
                </a:tc>
                <a:tc>
                  <a:txBody>
                    <a:bodyPr/>
                    <a:lstStyle/>
                    <a:p>
                      <a:r>
                        <a:rPr lang="fr-FR" sz="2800" dirty="0"/>
                        <a:t>3</a:t>
                      </a:r>
                      <a:endParaRPr lang="fr-TN" sz="2800" dirty="0"/>
                    </a:p>
                  </a:txBody>
                  <a:tcPr/>
                </a:tc>
                <a:extLst>
                  <a:ext uri="{0D108BD9-81ED-4DB2-BD59-A6C34878D82A}">
                    <a16:rowId xmlns:a16="http://schemas.microsoft.com/office/drawing/2014/main" val="924224209"/>
                  </a:ext>
                </a:extLst>
              </a:tr>
            </a:tbl>
          </a:graphicData>
        </a:graphic>
      </p:graphicFrame>
      <p:sp>
        <p:nvSpPr>
          <p:cNvPr id="3" name="ZoneTexte 2">
            <a:extLst>
              <a:ext uri="{FF2B5EF4-FFF2-40B4-BE49-F238E27FC236}">
                <a16:creationId xmlns:a16="http://schemas.microsoft.com/office/drawing/2014/main" id="{0F95580F-1EEA-442B-84BA-72EF1D4BEFEE}"/>
              </a:ext>
            </a:extLst>
          </p:cNvPr>
          <p:cNvSpPr txBox="1"/>
          <p:nvPr/>
        </p:nvSpPr>
        <p:spPr>
          <a:xfrm>
            <a:off x="3049314" y="1462831"/>
            <a:ext cx="6093372" cy="646331"/>
          </a:xfrm>
          <a:prstGeom prst="rect">
            <a:avLst/>
          </a:prstGeom>
          <a:noFill/>
        </p:spPr>
        <p:txBody>
          <a:bodyPr wrap="square">
            <a:spAutoFit/>
          </a:bodyPr>
          <a:lstStyle/>
          <a:p>
            <a:r>
              <a:rPr lang="fr-FR" sz="1800" dirty="0">
                <a:latin typeface="Times New Roman" panose="02020603050405020304" pitchFamily="18" charset="0"/>
                <a:ea typeface="Times New Roman" panose="02020603050405020304" pitchFamily="18" charset="0"/>
              </a:rPr>
              <a:t> </a:t>
            </a:r>
            <a:r>
              <a:rPr lang="fr-FR" sz="3600" i="1" dirty="0">
                <a:effectLst/>
                <a:latin typeface="Times New Roman" panose="02020603050405020304" pitchFamily="18" charset="0"/>
                <a:ea typeface="Times New Roman" panose="02020603050405020304" pitchFamily="18" charset="0"/>
              </a:rPr>
              <a:t>Q</a:t>
            </a:r>
            <a:r>
              <a:rPr lang="fr-FR" sz="3600" i="1" baseline="-25000" dirty="0">
                <a:effectLst/>
                <a:latin typeface="Times New Roman" panose="02020603050405020304" pitchFamily="18" charset="0"/>
                <a:ea typeface="Times New Roman" panose="02020603050405020304" pitchFamily="18" charset="0"/>
              </a:rPr>
              <a:t>1 </a:t>
            </a:r>
            <a:r>
              <a:rPr lang="fr-FR" sz="3600" i="1" dirty="0">
                <a:effectLst/>
                <a:latin typeface="Times New Roman" panose="02020603050405020304" pitchFamily="18" charset="0"/>
                <a:ea typeface="Times New Roman" panose="02020603050405020304" pitchFamily="18" charset="0"/>
              </a:rPr>
              <a:t>:</a:t>
            </a:r>
            <a:r>
              <a:rPr lang="fr-FR" sz="3600" i="1" dirty="0">
                <a:latin typeface="Times New Roman" panose="02020603050405020304" pitchFamily="18" charset="0"/>
                <a:ea typeface="Times New Roman" panose="02020603050405020304" pitchFamily="18" charset="0"/>
              </a:rPr>
              <a:t>   </a:t>
            </a:r>
            <a:r>
              <a:rPr lang="fr-FR" sz="3600" dirty="0">
                <a:solidFill>
                  <a:srgbClr val="FF0000"/>
                </a:solidFill>
                <a:effectLst/>
                <a:latin typeface="Times New Roman" panose="02020603050405020304" pitchFamily="18" charset="0"/>
                <a:ea typeface="Times New Roman" panose="02020603050405020304" pitchFamily="18" charset="0"/>
              </a:rPr>
              <a:t>la/relation/texte/image </a:t>
            </a:r>
            <a:endParaRPr lang="fr-TN" dirty="0"/>
          </a:p>
        </p:txBody>
      </p:sp>
      <p:sp>
        <p:nvSpPr>
          <p:cNvPr id="9" name="Rectangle 8">
            <a:extLst>
              <a:ext uri="{FF2B5EF4-FFF2-40B4-BE49-F238E27FC236}">
                <a16:creationId xmlns:a16="http://schemas.microsoft.com/office/drawing/2014/main" id="{9544C472-0281-4572-8C9B-1FED2B39C34B}"/>
              </a:ext>
            </a:extLst>
          </p:cNvPr>
          <p:cNvSpPr/>
          <p:nvPr/>
        </p:nvSpPr>
        <p:spPr>
          <a:xfrm>
            <a:off x="1567070" y="2601310"/>
            <a:ext cx="8128002" cy="1324304"/>
          </a:xfrm>
          <a:prstGeom prst="rect">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ZoneTexte 10">
            <a:extLst>
              <a:ext uri="{FF2B5EF4-FFF2-40B4-BE49-F238E27FC236}">
                <a16:creationId xmlns:a16="http://schemas.microsoft.com/office/drawing/2014/main" id="{4636DD22-408B-4A69-8D0B-1B1D222DEE11}"/>
              </a:ext>
            </a:extLst>
          </p:cNvPr>
          <p:cNvSpPr txBox="1"/>
          <p:nvPr/>
        </p:nvSpPr>
        <p:spPr>
          <a:xfrm>
            <a:off x="9846426" y="2601310"/>
            <a:ext cx="6093228" cy="1166666"/>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1800" b="1" i="1" dirty="0">
                <a:effectLst/>
                <a:latin typeface="TimesNewRomanPS-BoldItalicMT"/>
                <a:ea typeface="Cambria" panose="02040503050406030204" pitchFamily="18" charset="0"/>
                <a:cs typeface="TimesNewRomanPS-BoldItalicMT"/>
              </a:rPr>
              <a:t>D1 est le plus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pertinent par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rapport Q1</a:t>
            </a:r>
          </a:p>
        </p:txBody>
      </p:sp>
      <p:sp>
        <p:nvSpPr>
          <p:cNvPr id="10" name="Google Shape;118;p15">
            <a:extLst>
              <a:ext uri="{FF2B5EF4-FFF2-40B4-BE49-F238E27FC236}">
                <a16:creationId xmlns:a16="http://schemas.microsoft.com/office/drawing/2014/main" id="{A3C05E1C-B6F8-4D2D-B95B-EAC93E79F34E}"/>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2" name="Google Shape;211;p15">
            <a:extLst>
              <a:ext uri="{FF2B5EF4-FFF2-40B4-BE49-F238E27FC236}">
                <a16:creationId xmlns:a16="http://schemas.microsoft.com/office/drawing/2014/main" id="{EA7BB605-3726-4FE7-95BE-1473EAB88240}"/>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47958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0"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graphicFrame>
        <p:nvGraphicFramePr>
          <p:cNvPr id="2" name="Tableau 11">
            <a:extLst>
              <a:ext uri="{FF2B5EF4-FFF2-40B4-BE49-F238E27FC236}">
                <a16:creationId xmlns:a16="http://schemas.microsoft.com/office/drawing/2014/main" id="{CCA1305D-B7C9-4A30-898C-A265D60030D2}"/>
              </a:ext>
            </a:extLst>
          </p:cNvPr>
          <p:cNvGraphicFramePr>
            <a:graphicFrameLocks noGrp="1"/>
          </p:cNvGraphicFramePr>
          <p:nvPr>
            <p:extLst>
              <p:ext uri="{D42A27DB-BD31-4B8C-83A1-F6EECF244321}">
                <p14:modId xmlns:p14="http://schemas.microsoft.com/office/powerpoint/2010/main" val="2757069656"/>
              </p:ext>
            </p:extLst>
          </p:nvPr>
        </p:nvGraphicFramePr>
        <p:xfrm>
          <a:off x="1567070" y="2109162"/>
          <a:ext cx="6773335" cy="445008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4260762092"/>
                    </a:ext>
                  </a:extLst>
                </a:gridCol>
                <a:gridCol w="1354667">
                  <a:extLst>
                    <a:ext uri="{9D8B030D-6E8A-4147-A177-3AD203B41FA5}">
                      <a16:colId xmlns:a16="http://schemas.microsoft.com/office/drawing/2014/main" val="845333925"/>
                    </a:ext>
                  </a:extLst>
                </a:gridCol>
                <a:gridCol w="1354667">
                  <a:extLst>
                    <a:ext uri="{9D8B030D-6E8A-4147-A177-3AD203B41FA5}">
                      <a16:colId xmlns:a16="http://schemas.microsoft.com/office/drawing/2014/main" val="1167010759"/>
                    </a:ext>
                  </a:extLst>
                </a:gridCol>
                <a:gridCol w="1354667">
                  <a:extLst>
                    <a:ext uri="{9D8B030D-6E8A-4147-A177-3AD203B41FA5}">
                      <a16:colId xmlns:a16="http://schemas.microsoft.com/office/drawing/2014/main" val="3764196715"/>
                    </a:ext>
                  </a:extLst>
                </a:gridCol>
                <a:gridCol w="1354667">
                  <a:extLst>
                    <a:ext uri="{9D8B030D-6E8A-4147-A177-3AD203B41FA5}">
                      <a16:colId xmlns:a16="http://schemas.microsoft.com/office/drawing/2014/main" val="3673296403"/>
                    </a:ext>
                  </a:extLst>
                </a:gridCol>
              </a:tblGrid>
              <a:tr h="418245">
                <a:tc>
                  <a:txBody>
                    <a:bodyPr/>
                    <a:lstStyle/>
                    <a:p>
                      <a:endParaRPr lang="fr-TN"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relation</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texte</a:t>
                      </a:r>
                      <a:endParaRPr lang="fr-TN" sz="2400" dirty="0"/>
                    </a:p>
                  </a:txBody>
                  <a:tcPr/>
                </a:tc>
                <a:tc>
                  <a:txBody>
                    <a:bodyPr/>
                    <a:lstStyle/>
                    <a:p>
                      <a:pPr algn="ctr"/>
                      <a:r>
                        <a:rPr lang="fr-FR" sz="2400" dirty="0">
                          <a:solidFill>
                            <a:srgbClr val="FF0000"/>
                          </a:solidFill>
                          <a:effectLst/>
                          <a:latin typeface="Times New Roman" panose="02020603050405020304" pitchFamily="18" charset="0"/>
                          <a:ea typeface="Times New Roman" panose="02020603050405020304" pitchFamily="18" charset="0"/>
                        </a:rPr>
                        <a:t>image</a:t>
                      </a:r>
                      <a:endParaRPr lang="fr-TN" sz="2400" dirty="0"/>
                    </a:p>
                  </a:txBody>
                  <a:tcPr/>
                </a:tc>
                <a:tc>
                  <a:txBody>
                    <a:bodyPr/>
                    <a:lstStyle/>
                    <a:p>
                      <a:pPr algn="ctr"/>
                      <a:endParaRPr lang="fr-TN" sz="2400" dirty="0"/>
                    </a:p>
                  </a:txBody>
                  <a:tcPr/>
                </a:tc>
                <a:extLst>
                  <a:ext uri="{0D108BD9-81ED-4DB2-BD59-A6C34878D82A}">
                    <a16:rowId xmlns:a16="http://schemas.microsoft.com/office/drawing/2014/main" val="2531111129"/>
                  </a:ext>
                </a:extLst>
              </a:tr>
              <a:tr h="1254736">
                <a:tc>
                  <a:txBody>
                    <a:bodyPr/>
                    <a:lstStyle/>
                    <a:p>
                      <a:r>
                        <a:rPr lang="fr-FR" sz="3200" dirty="0"/>
                        <a:t> Q1/D1</a:t>
                      </a:r>
                      <a:endParaRPr lang="fr-TN" sz="3200" dirty="0"/>
                    </a:p>
                  </a:txBody>
                  <a:tcPr/>
                </a:tc>
                <a:tc>
                  <a:txBody>
                    <a:bodyPr/>
                    <a:lstStyle/>
                    <a:p>
                      <a:pPr algn="ctr"/>
                      <a:endParaRPr lang="fr-FR" sz="2800" dirty="0"/>
                    </a:p>
                    <a:p>
                      <a:pPr algn="ctr"/>
                      <a:r>
                        <a:rPr lang="fr-FR" sz="2800" dirty="0"/>
                        <a:t>2</a:t>
                      </a:r>
                    </a:p>
                    <a:p>
                      <a:pPr algn="ctr"/>
                      <a:endParaRPr lang="fr-TN" sz="2800" dirty="0"/>
                    </a:p>
                  </a:txBody>
                  <a:tcPr/>
                </a:tc>
                <a:tc>
                  <a:txBody>
                    <a:bodyPr/>
                    <a:lstStyle/>
                    <a:p>
                      <a:pPr algn="ctr"/>
                      <a:endParaRPr lang="fr-FR" sz="2800" dirty="0"/>
                    </a:p>
                    <a:p>
                      <a:pPr algn="ctr"/>
                      <a:r>
                        <a:rPr lang="fr-FR" sz="2800" dirty="0"/>
                        <a:t>2</a:t>
                      </a:r>
                      <a:endParaRPr lang="fr-TN" sz="2800" dirty="0"/>
                    </a:p>
                  </a:txBody>
                  <a:tcPr/>
                </a:tc>
                <a:tc>
                  <a:txBody>
                    <a:bodyPr/>
                    <a:lstStyle/>
                    <a:p>
                      <a:pPr algn="ctr"/>
                      <a:endParaRPr lang="fr-FR" sz="2800" dirty="0"/>
                    </a:p>
                    <a:p>
                      <a:pPr algn="ctr"/>
                      <a:r>
                        <a:rPr lang="fr-FR" sz="2800" dirty="0"/>
                        <a:t>5</a:t>
                      </a:r>
                      <a:endParaRPr lang="fr-TN" sz="2800" dirty="0"/>
                    </a:p>
                  </a:txBody>
                  <a:tcPr/>
                </a:tc>
                <a:tc>
                  <a:txBody>
                    <a:bodyPr/>
                    <a:lstStyle/>
                    <a:p>
                      <a:endParaRPr lang="fr-FR" sz="2800" dirty="0"/>
                    </a:p>
                    <a:p>
                      <a:r>
                        <a:rPr lang="fr-FR" sz="2800" dirty="0"/>
                        <a:t>9</a:t>
                      </a:r>
                      <a:endParaRPr lang="fr-TN" sz="2800" dirty="0"/>
                    </a:p>
                  </a:txBody>
                  <a:tcPr/>
                </a:tc>
                <a:extLst>
                  <a:ext uri="{0D108BD9-81ED-4DB2-BD59-A6C34878D82A}">
                    <a16:rowId xmlns:a16="http://schemas.microsoft.com/office/drawing/2014/main" val="92326780"/>
                  </a:ext>
                </a:extLst>
              </a:tr>
              <a:tr h="975906">
                <a:tc>
                  <a:txBody>
                    <a:bodyPr/>
                    <a:lstStyle/>
                    <a:p>
                      <a:r>
                        <a:rPr lang="fr-FR" sz="3200" dirty="0"/>
                        <a:t> Q1/D2</a:t>
                      </a:r>
                      <a:endParaRPr lang="fr-TN" sz="3200" dirty="0"/>
                    </a:p>
                  </a:txBody>
                  <a:tcPr/>
                </a:tc>
                <a:tc>
                  <a:txBody>
                    <a:bodyPr/>
                    <a:lstStyle/>
                    <a:p>
                      <a:r>
                        <a:rPr lang="fr-FR" sz="2800" dirty="0"/>
                        <a:t>2</a:t>
                      </a:r>
                    </a:p>
                    <a:p>
                      <a:endParaRPr lang="fr-TN" sz="2800" dirty="0"/>
                    </a:p>
                  </a:txBody>
                  <a:tcPr/>
                </a:tc>
                <a:tc>
                  <a:txBody>
                    <a:bodyPr/>
                    <a:lstStyle/>
                    <a:p>
                      <a:r>
                        <a:rPr lang="fr-FR" sz="2800" dirty="0"/>
                        <a:t>0</a:t>
                      </a:r>
                      <a:endParaRPr lang="fr-TN" sz="2800" dirty="0"/>
                    </a:p>
                  </a:txBody>
                  <a:tcPr/>
                </a:tc>
                <a:tc>
                  <a:txBody>
                    <a:bodyPr/>
                    <a:lstStyle/>
                    <a:p>
                      <a:r>
                        <a:rPr lang="fr-FR" sz="2800" dirty="0"/>
                        <a:t>3</a:t>
                      </a:r>
                      <a:endParaRPr lang="fr-TN" sz="2800" dirty="0"/>
                    </a:p>
                  </a:txBody>
                  <a:tcPr/>
                </a:tc>
                <a:tc>
                  <a:txBody>
                    <a:bodyPr/>
                    <a:lstStyle/>
                    <a:p>
                      <a:r>
                        <a:rPr lang="fr-FR" sz="2800" dirty="0"/>
                        <a:t>5</a:t>
                      </a:r>
                      <a:endParaRPr lang="fr-TN" sz="2800" dirty="0"/>
                    </a:p>
                  </a:txBody>
                  <a:tcPr/>
                </a:tc>
                <a:extLst>
                  <a:ext uri="{0D108BD9-81ED-4DB2-BD59-A6C34878D82A}">
                    <a16:rowId xmlns:a16="http://schemas.microsoft.com/office/drawing/2014/main" val="699196678"/>
                  </a:ext>
                </a:extLst>
              </a:tr>
              <a:tr h="1422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3200" dirty="0"/>
                        <a:t>  Q1/D3</a:t>
                      </a:r>
                      <a:endParaRPr lang="fr-TN" sz="3200" dirty="0"/>
                    </a:p>
                    <a:p>
                      <a:endParaRPr lang="fr-TN" sz="3200" dirty="0"/>
                    </a:p>
                  </a:txBody>
                  <a:tcPr/>
                </a:tc>
                <a:tc>
                  <a:txBody>
                    <a:bodyPr/>
                    <a:lstStyle/>
                    <a:p>
                      <a:r>
                        <a:rPr lang="fr-FR" sz="2800" dirty="0"/>
                        <a:t>0</a:t>
                      </a:r>
                      <a:endParaRPr lang="fr-TN" sz="2800" dirty="0"/>
                    </a:p>
                  </a:txBody>
                  <a:tcPr/>
                </a:tc>
                <a:tc>
                  <a:txBody>
                    <a:bodyPr/>
                    <a:lstStyle/>
                    <a:p>
                      <a:r>
                        <a:rPr lang="fr-FR" sz="2800" dirty="0"/>
                        <a:t>0</a:t>
                      </a:r>
                      <a:endParaRPr lang="fr-TN" sz="2800" dirty="0"/>
                    </a:p>
                  </a:txBody>
                  <a:tcPr/>
                </a:tc>
                <a:tc>
                  <a:txBody>
                    <a:bodyPr/>
                    <a:lstStyle/>
                    <a:p>
                      <a:r>
                        <a:rPr lang="fr-FR" sz="2800" dirty="0"/>
                        <a:t>0</a:t>
                      </a:r>
                      <a:endParaRPr lang="fr-TN" sz="2800" dirty="0"/>
                    </a:p>
                  </a:txBody>
                  <a:tcPr/>
                </a:tc>
                <a:tc>
                  <a:txBody>
                    <a:bodyPr/>
                    <a:lstStyle/>
                    <a:p>
                      <a:r>
                        <a:rPr lang="fr-FR" sz="2800" dirty="0"/>
                        <a:t>0</a:t>
                      </a:r>
                      <a:endParaRPr lang="fr-TN" sz="2800" dirty="0"/>
                    </a:p>
                  </a:txBody>
                  <a:tcPr/>
                </a:tc>
                <a:extLst>
                  <a:ext uri="{0D108BD9-81ED-4DB2-BD59-A6C34878D82A}">
                    <a16:rowId xmlns:a16="http://schemas.microsoft.com/office/drawing/2014/main" val="924224209"/>
                  </a:ext>
                </a:extLst>
              </a:tr>
            </a:tbl>
          </a:graphicData>
        </a:graphic>
      </p:graphicFrame>
      <p:sp>
        <p:nvSpPr>
          <p:cNvPr id="3" name="ZoneTexte 2">
            <a:extLst>
              <a:ext uri="{FF2B5EF4-FFF2-40B4-BE49-F238E27FC236}">
                <a16:creationId xmlns:a16="http://schemas.microsoft.com/office/drawing/2014/main" id="{0F95580F-1EEA-442B-84BA-72EF1D4BEFEE}"/>
              </a:ext>
            </a:extLst>
          </p:cNvPr>
          <p:cNvSpPr txBox="1"/>
          <p:nvPr/>
        </p:nvSpPr>
        <p:spPr>
          <a:xfrm>
            <a:off x="3049314" y="1462831"/>
            <a:ext cx="6093372" cy="646331"/>
          </a:xfrm>
          <a:prstGeom prst="rect">
            <a:avLst/>
          </a:prstGeom>
          <a:noFill/>
        </p:spPr>
        <p:txBody>
          <a:bodyPr wrap="square">
            <a:spAutoFit/>
          </a:bodyPr>
          <a:lstStyle/>
          <a:p>
            <a:r>
              <a:rPr lang="fr-FR" sz="1800" dirty="0">
                <a:latin typeface="Times New Roman" panose="02020603050405020304" pitchFamily="18" charset="0"/>
                <a:ea typeface="Times New Roman" panose="02020603050405020304" pitchFamily="18" charset="0"/>
              </a:rPr>
              <a:t> </a:t>
            </a:r>
            <a:r>
              <a:rPr lang="fr-FR" sz="3600" i="1" dirty="0">
                <a:effectLst/>
                <a:latin typeface="Times New Roman" panose="02020603050405020304" pitchFamily="18" charset="0"/>
                <a:ea typeface="Times New Roman" panose="02020603050405020304" pitchFamily="18" charset="0"/>
              </a:rPr>
              <a:t>Q</a:t>
            </a:r>
            <a:r>
              <a:rPr lang="fr-FR" sz="3600" i="1" baseline="-25000" dirty="0">
                <a:effectLst/>
                <a:latin typeface="Times New Roman" panose="02020603050405020304" pitchFamily="18" charset="0"/>
                <a:ea typeface="Times New Roman" panose="02020603050405020304" pitchFamily="18" charset="0"/>
              </a:rPr>
              <a:t>1 </a:t>
            </a:r>
            <a:r>
              <a:rPr lang="fr-FR" sz="3600" i="1" dirty="0">
                <a:effectLst/>
                <a:latin typeface="Times New Roman" panose="02020603050405020304" pitchFamily="18" charset="0"/>
                <a:ea typeface="Times New Roman" panose="02020603050405020304" pitchFamily="18" charset="0"/>
              </a:rPr>
              <a:t>:</a:t>
            </a:r>
            <a:r>
              <a:rPr lang="fr-FR" sz="3600" i="1" dirty="0">
                <a:latin typeface="Times New Roman" panose="02020603050405020304" pitchFamily="18" charset="0"/>
                <a:ea typeface="Times New Roman" panose="02020603050405020304" pitchFamily="18" charset="0"/>
              </a:rPr>
              <a:t>   </a:t>
            </a:r>
            <a:r>
              <a:rPr lang="fr-FR" sz="3600" dirty="0">
                <a:solidFill>
                  <a:srgbClr val="FF0000"/>
                </a:solidFill>
                <a:effectLst/>
                <a:latin typeface="Times New Roman" panose="02020603050405020304" pitchFamily="18" charset="0"/>
                <a:ea typeface="Times New Roman" panose="02020603050405020304" pitchFamily="18" charset="0"/>
              </a:rPr>
              <a:t>la/relation/texte/image </a:t>
            </a:r>
            <a:endParaRPr lang="fr-TN" dirty="0"/>
          </a:p>
        </p:txBody>
      </p:sp>
      <p:sp>
        <p:nvSpPr>
          <p:cNvPr id="9" name="Rectangle 8">
            <a:extLst>
              <a:ext uri="{FF2B5EF4-FFF2-40B4-BE49-F238E27FC236}">
                <a16:creationId xmlns:a16="http://schemas.microsoft.com/office/drawing/2014/main" id="{9544C472-0281-4572-8C9B-1FED2B39C34B}"/>
              </a:ext>
            </a:extLst>
          </p:cNvPr>
          <p:cNvSpPr/>
          <p:nvPr/>
        </p:nvSpPr>
        <p:spPr>
          <a:xfrm>
            <a:off x="1567070" y="2601310"/>
            <a:ext cx="8128002" cy="1324304"/>
          </a:xfrm>
          <a:prstGeom prst="rect">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ZoneTexte 10">
            <a:extLst>
              <a:ext uri="{FF2B5EF4-FFF2-40B4-BE49-F238E27FC236}">
                <a16:creationId xmlns:a16="http://schemas.microsoft.com/office/drawing/2014/main" id="{4636DD22-408B-4A69-8D0B-1B1D222DEE11}"/>
              </a:ext>
            </a:extLst>
          </p:cNvPr>
          <p:cNvSpPr txBox="1"/>
          <p:nvPr/>
        </p:nvSpPr>
        <p:spPr>
          <a:xfrm>
            <a:off x="9846426" y="2601310"/>
            <a:ext cx="6093228" cy="1166666"/>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1800" b="1" i="1" dirty="0">
                <a:effectLst/>
                <a:latin typeface="TimesNewRomanPS-BoldItalicMT"/>
                <a:ea typeface="Cambria" panose="02040503050406030204" pitchFamily="18" charset="0"/>
                <a:cs typeface="TimesNewRomanPS-BoldItalicMT"/>
              </a:rPr>
              <a:t>D1 est le plus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pertinent par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rapport Q1</a:t>
            </a:r>
          </a:p>
        </p:txBody>
      </p:sp>
      <p:sp>
        <p:nvSpPr>
          <p:cNvPr id="10" name="Google Shape;118;p15">
            <a:extLst>
              <a:ext uri="{FF2B5EF4-FFF2-40B4-BE49-F238E27FC236}">
                <a16:creationId xmlns:a16="http://schemas.microsoft.com/office/drawing/2014/main" id="{1261668D-E6C4-42CA-A267-F80A2CF0CBEC}"/>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2" name="Google Shape;211;p15">
            <a:extLst>
              <a:ext uri="{FF2B5EF4-FFF2-40B4-BE49-F238E27FC236}">
                <a16:creationId xmlns:a16="http://schemas.microsoft.com/office/drawing/2014/main" id="{68DA6ACD-2585-4B96-8D32-5487DB51CBA6}"/>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299712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0"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A9924902-7BE3-4C9A-B9E3-0D3FED0E494A}"/>
              </a:ext>
            </a:extLst>
          </p:cNvPr>
          <p:cNvSpPr txBox="1"/>
          <p:nvPr/>
        </p:nvSpPr>
        <p:spPr>
          <a:xfrm>
            <a:off x="2243302" y="1286687"/>
            <a:ext cx="7705396" cy="613245"/>
          </a:xfrm>
          <a:prstGeom prst="rect">
            <a:avLst/>
          </a:prstGeom>
          <a:noFill/>
        </p:spPr>
        <p:txBody>
          <a:bodyPr wrap="square">
            <a:spAutoFit/>
          </a:bodyPr>
          <a:lstStyle/>
          <a:p>
            <a:pPr marL="25400" algn="just">
              <a:lnSpc>
                <a:spcPct val="115000"/>
              </a:lnSpc>
              <a:spcAft>
                <a:spcPts val="1000"/>
              </a:spcAft>
            </a:pP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a:t>
            </a:r>
            <a:r>
              <a:rPr lang="fr-FR" sz="2800" dirty="0">
                <a:effectLst/>
                <a:latin typeface="Times New Roman" panose="02020603050405020304" pitchFamily="18" charset="0"/>
                <a:ea typeface="Times New Roman" panose="02020603050405020304" pitchFamily="18" charset="0"/>
              </a:rPr>
              <a:t>  </a:t>
            </a:r>
            <a:r>
              <a:rPr lang="fr-FR" sz="3200" dirty="0">
                <a:solidFill>
                  <a:srgbClr val="FF0000"/>
                </a:solidFill>
                <a:effectLst/>
                <a:latin typeface="Times New Roman" panose="02020603050405020304" pitchFamily="18" charset="0"/>
                <a:ea typeface="Times New Roman" panose="02020603050405020304" pitchFamily="18" charset="0"/>
              </a:rPr>
              <a:t>indexation/et/recherche/d/information </a:t>
            </a:r>
            <a:endParaRPr lang="fr-FR" sz="2400" dirty="0">
              <a:solidFill>
                <a:srgbClr val="FF0000"/>
              </a:solidFill>
              <a:effectLst/>
              <a:latin typeface="Times New Roman" panose="02020603050405020304" pitchFamily="18" charset="0"/>
              <a:ea typeface="Times New Roman" panose="02020603050405020304" pitchFamily="18" charset="0"/>
            </a:endParaRPr>
          </a:p>
        </p:txBody>
      </p:sp>
      <p:graphicFrame>
        <p:nvGraphicFramePr>
          <p:cNvPr id="3" name="Tableau 11">
            <a:extLst>
              <a:ext uri="{FF2B5EF4-FFF2-40B4-BE49-F238E27FC236}">
                <a16:creationId xmlns:a16="http://schemas.microsoft.com/office/drawing/2014/main" id="{47AA01DF-E6F1-4F5B-9285-DFB53B4FED69}"/>
              </a:ext>
            </a:extLst>
          </p:cNvPr>
          <p:cNvGraphicFramePr>
            <a:graphicFrameLocks noGrp="1"/>
          </p:cNvGraphicFramePr>
          <p:nvPr/>
        </p:nvGraphicFramePr>
        <p:xfrm>
          <a:off x="636903" y="2109162"/>
          <a:ext cx="9404872" cy="4221229"/>
        </p:xfrm>
        <a:graphic>
          <a:graphicData uri="http://schemas.openxmlformats.org/drawingml/2006/table">
            <a:tbl>
              <a:tblPr firstRow="1" bandRow="1">
                <a:tableStyleId>{5940675A-B579-460E-94D1-54222C63F5DA}</a:tableStyleId>
              </a:tblPr>
              <a:tblGrid>
                <a:gridCol w="1351266">
                  <a:extLst>
                    <a:ext uri="{9D8B030D-6E8A-4147-A177-3AD203B41FA5}">
                      <a16:colId xmlns:a16="http://schemas.microsoft.com/office/drawing/2014/main" val="4260762092"/>
                    </a:ext>
                  </a:extLst>
                </a:gridCol>
                <a:gridCol w="1351266">
                  <a:extLst>
                    <a:ext uri="{9D8B030D-6E8A-4147-A177-3AD203B41FA5}">
                      <a16:colId xmlns:a16="http://schemas.microsoft.com/office/drawing/2014/main" val="465436776"/>
                    </a:ext>
                  </a:extLst>
                </a:gridCol>
                <a:gridCol w="930432">
                  <a:extLst>
                    <a:ext uri="{9D8B030D-6E8A-4147-A177-3AD203B41FA5}">
                      <a16:colId xmlns:a16="http://schemas.microsoft.com/office/drawing/2014/main" val="845333925"/>
                    </a:ext>
                  </a:extLst>
                </a:gridCol>
                <a:gridCol w="1772099">
                  <a:extLst>
                    <a:ext uri="{9D8B030D-6E8A-4147-A177-3AD203B41FA5}">
                      <a16:colId xmlns:a16="http://schemas.microsoft.com/office/drawing/2014/main" val="1167010759"/>
                    </a:ext>
                  </a:extLst>
                </a:gridCol>
                <a:gridCol w="889861">
                  <a:extLst>
                    <a:ext uri="{9D8B030D-6E8A-4147-A177-3AD203B41FA5}">
                      <a16:colId xmlns:a16="http://schemas.microsoft.com/office/drawing/2014/main" val="3764196715"/>
                    </a:ext>
                  </a:extLst>
                </a:gridCol>
                <a:gridCol w="1812669">
                  <a:extLst>
                    <a:ext uri="{9D8B030D-6E8A-4147-A177-3AD203B41FA5}">
                      <a16:colId xmlns:a16="http://schemas.microsoft.com/office/drawing/2014/main" val="3673296403"/>
                    </a:ext>
                  </a:extLst>
                </a:gridCol>
                <a:gridCol w="1297279">
                  <a:extLst>
                    <a:ext uri="{9D8B030D-6E8A-4147-A177-3AD203B41FA5}">
                      <a16:colId xmlns:a16="http://schemas.microsoft.com/office/drawing/2014/main" val="1393302877"/>
                    </a:ext>
                  </a:extLst>
                </a:gridCol>
              </a:tblGrid>
              <a:tr h="800293">
                <a:tc>
                  <a:txBody>
                    <a:bodyPr/>
                    <a:lstStyle/>
                    <a:p>
                      <a:endParaRPr lang="fr-TN" sz="16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indexation</a:t>
                      </a:r>
                      <a:endParaRPr lang="fr-TN" sz="20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Et</a:t>
                      </a:r>
                      <a:endParaRPr lang="fr-TN" sz="20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Recherche</a:t>
                      </a:r>
                      <a:endParaRPr lang="fr-TN" sz="20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d</a:t>
                      </a:r>
                      <a:endParaRPr lang="fr-TN" sz="2000" dirty="0"/>
                    </a:p>
                  </a:txBody>
                  <a:tcPr/>
                </a:tc>
                <a:tc>
                  <a:txBody>
                    <a:bodyPr/>
                    <a:lstStyle/>
                    <a:p>
                      <a:pPr algn="ctr"/>
                      <a:r>
                        <a:rPr lang="fr-FR" sz="2000" dirty="0">
                          <a:solidFill>
                            <a:srgbClr val="FF0000"/>
                          </a:solidFill>
                        </a:rPr>
                        <a:t>information</a:t>
                      </a:r>
                      <a:endParaRPr lang="fr-TN" sz="2000" dirty="0">
                        <a:solidFill>
                          <a:srgbClr val="FF0000"/>
                        </a:solidFill>
                      </a:endParaRPr>
                    </a:p>
                  </a:txBody>
                  <a:tcPr/>
                </a:tc>
                <a:tc>
                  <a:txBody>
                    <a:bodyPr/>
                    <a:lstStyle/>
                    <a:p>
                      <a:pPr algn="ctr"/>
                      <a:endParaRPr lang="fr-TN" sz="2000" dirty="0">
                        <a:solidFill>
                          <a:srgbClr val="FF0000"/>
                        </a:solidFill>
                      </a:endParaRPr>
                    </a:p>
                  </a:txBody>
                  <a:tcPr/>
                </a:tc>
                <a:extLst>
                  <a:ext uri="{0D108BD9-81ED-4DB2-BD59-A6C34878D82A}">
                    <a16:rowId xmlns:a16="http://schemas.microsoft.com/office/drawing/2014/main" val="2531111129"/>
                  </a:ext>
                </a:extLst>
              </a:tr>
              <a:tr h="989527">
                <a:tc>
                  <a:txBody>
                    <a:bodyPr/>
                    <a:lstStyle/>
                    <a:p>
                      <a:pPr algn="ctr"/>
                      <a:r>
                        <a:rPr lang="fr-FR" sz="2800" dirty="0"/>
                        <a:t> Q2/D1</a:t>
                      </a:r>
                      <a:endParaRPr lang="fr-TN" sz="2800" dirty="0"/>
                    </a:p>
                  </a:txBody>
                  <a:tcPr/>
                </a:tc>
                <a:tc>
                  <a:txBody>
                    <a:bodyPr/>
                    <a:lstStyle/>
                    <a:p>
                      <a:pPr algn="ctr"/>
                      <a:r>
                        <a:rPr lang="fr-FR" sz="2400" dirty="0"/>
                        <a:t>0</a:t>
                      </a:r>
                      <a:endParaRPr lang="fr-TN" sz="2400" dirty="0"/>
                    </a:p>
                  </a:txBody>
                  <a:tcPr/>
                </a:tc>
                <a:tc>
                  <a:txBody>
                    <a:bodyPr/>
                    <a:lstStyle/>
                    <a:p>
                      <a:pPr algn="ctr"/>
                      <a:r>
                        <a:rPr lang="fr-FR" sz="2400" dirty="0"/>
                        <a:t>2</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2</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4</a:t>
                      </a:r>
                      <a:endParaRPr lang="fr-TN" sz="2400" dirty="0"/>
                    </a:p>
                  </a:txBody>
                  <a:tcPr/>
                </a:tc>
                <a:extLst>
                  <a:ext uri="{0D108BD9-81ED-4DB2-BD59-A6C34878D82A}">
                    <a16:rowId xmlns:a16="http://schemas.microsoft.com/office/drawing/2014/main" val="92326780"/>
                  </a:ext>
                </a:extLst>
              </a:tr>
              <a:tr h="989527">
                <a:tc>
                  <a:txBody>
                    <a:bodyPr/>
                    <a:lstStyle/>
                    <a:p>
                      <a:pPr algn="ctr"/>
                      <a:r>
                        <a:rPr lang="fr-FR" sz="2800" dirty="0"/>
                        <a:t> Q2/D2</a:t>
                      </a:r>
                      <a:endParaRPr lang="fr-TN" sz="2800" dirty="0"/>
                    </a:p>
                  </a:txBody>
                  <a:tcPr/>
                </a:tc>
                <a:tc>
                  <a:txBody>
                    <a:bodyPr/>
                    <a:lstStyle/>
                    <a:p>
                      <a:pPr algn="ctr"/>
                      <a:r>
                        <a:rPr lang="fr-FR" sz="2400" dirty="0"/>
                        <a:t>3</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5</a:t>
                      </a:r>
                      <a:endParaRPr lang="fr-TN" sz="2400" dirty="0"/>
                    </a:p>
                  </a:txBody>
                  <a:tcPr/>
                </a:tc>
                <a:extLst>
                  <a:ext uri="{0D108BD9-81ED-4DB2-BD59-A6C34878D82A}">
                    <a16:rowId xmlns:a16="http://schemas.microsoft.com/office/drawing/2014/main" val="699196678"/>
                  </a:ext>
                </a:extLst>
              </a:tr>
              <a:tr h="14418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t>  Q2/D3</a:t>
                      </a:r>
                      <a:endParaRPr lang="fr-TN" sz="2800" dirty="0"/>
                    </a:p>
                  </a:txBody>
                  <a:tcPr/>
                </a:tc>
                <a:tc>
                  <a:txBody>
                    <a:bodyPr/>
                    <a:lstStyle/>
                    <a:p>
                      <a:pPr algn="ctr"/>
                      <a:r>
                        <a:rPr lang="fr-FR" sz="2400" dirty="0"/>
                        <a:t>3</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7</a:t>
                      </a:r>
                      <a:endParaRPr lang="fr-TN" sz="2400" dirty="0"/>
                    </a:p>
                  </a:txBody>
                  <a:tcPr/>
                </a:tc>
                <a:tc>
                  <a:txBody>
                    <a:bodyPr/>
                    <a:lstStyle/>
                    <a:p>
                      <a:pPr algn="ctr"/>
                      <a:r>
                        <a:rPr lang="fr-FR" sz="2400" dirty="0"/>
                        <a:t>3</a:t>
                      </a:r>
                      <a:endParaRPr lang="fr-TN" sz="2400" dirty="0"/>
                    </a:p>
                  </a:txBody>
                  <a:tcPr/>
                </a:tc>
                <a:tc>
                  <a:txBody>
                    <a:bodyPr/>
                    <a:lstStyle/>
                    <a:p>
                      <a:pPr algn="ctr"/>
                      <a:r>
                        <a:rPr lang="fr-FR" sz="2400" dirty="0"/>
                        <a:t>15</a:t>
                      </a:r>
                      <a:endParaRPr lang="fr-TN" sz="2400" dirty="0"/>
                    </a:p>
                  </a:txBody>
                  <a:tcPr/>
                </a:tc>
                <a:extLst>
                  <a:ext uri="{0D108BD9-81ED-4DB2-BD59-A6C34878D82A}">
                    <a16:rowId xmlns:a16="http://schemas.microsoft.com/office/drawing/2014/main" val="924224209"/>
                  </a:ext>
                </a:extLst>
              </a:tr>
            </a:tbl>
          </a:graphicData>
        </a:graphic>
      </p:graphicFrame>
      <p:sp>
        <p:nvSpPr>
          <p:cNvPr id="10" name="Rectangle 9">
            <a:extLst>
              <a:ext uri="{FF2B5EF4-FFF2-40B4-BE49-F238E27FC236}">
                <a16:creationId xmlns:a16="http://schemas.microsoft.com/office/drawing/2014/main" id="{C0127C85-505E-4377-A1FF-5D6049EBC66C}"/>
              </a:ext>
            </a:extLst>
          </p:cNvPr>
          <p:cNvSpPr/>
          <p:nvPr/>
        </p:nvSpPr>
        <p:spPr>
          <a:xfrm>
            <a:off x="636903" y="4903075"/>
            <a:ext cx="9487999" cy="943610"/>
          </a:xfrm>
          <a:prstGeom prst="rect">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5" name="ZoneTexte 4">
            <a:extLst>
              <a:ext uri="{FF2B5EF4-FFF2-40B4-BE49-F238E27FC236}">
                <a16:creationId xmlns:a16="http://schemas.microsoft.com/office/drawing/2014/main" id="{5D20D915-8DA2-4F0C-B68C-CF744A2C65E4}"/>
              </a:ext>
            </a:extLst>
          </p:cNvPr>
          <p:cNvSpPr txBox="1"/>
          <p:nvPr/>
        </p:nvSpPr>
        <p:spPr>
          <a:xfrm>
            <a:off x="10245437" y="5060713"/>
            <a:ext cx="6093228" cy="1166666"/>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1800" b="1" i="1" dirty="0">
                <a:effectLst/>
                <a:latin typeface="TimesNewRomanPS-BoldItalicMT"/>
                <a:ea typeface="Cambria" panose="02040503050406030204" pitchFamily="18" charset="0"/>
                <a:cs typeface="TimesNewRomanPS-BoldItalicMT"/>
              </a:rPr>
              <a:t>D3 est le plus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pertinent par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rapport Q2</a:t>
            </a:r>
          </a:p>
        </p:txBody>
      </p:sp>
      <p:sp>
        <p:nvSpPr>
          <p:cNvPr id="9" name="Google Shape;118;p15">
            <a:extLst>
              <a:ext uri="{FF2B5EF4-FFF2-40B4-BE49-F238E27FC236}">
                <a16:creationId xmlns:a16="http://schemas.microsoft.com/office/drawing/2014/main" id="{46B2198C-0037-4111-B515-0E55D2F2134C}"/>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1" name="Google Shape;211;p15">
            <a:extLst>
              <a:ext uri="{FF2B5EF4-FFF2-40B4-BE49-F238E27FC236}">
                <a16:creationId xmlns:a16="http://schemas.microsoft.com/office/drawing/2014/main" id="{119116F0-70D9-490A-883E-FCAF433788D8}"/>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361216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9"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A9924902-7BE3-4C9A-B9E3-0D3FED0E494A}"/>
              </a:ext>
            </a:extLst>
          </p:cNvPr>
          <p:cNvSpPr txBox="1"/>
          <p:nvPr/>
        </p:nvSpPr>
        <p:spPr>
          <a:xfrm>
            <a:off x="2243302" y="1286687"/>
            <a:ext cx="7705396" cy="613245"/>
          </a:xfrm>
          <a:prstGeom prst="rect">
            <a:avLst/>
          </a:prstGeom>
          <a:noFill/>
        </p:spPr>
        <p:txBody>
          <a:bodyPr wrap="square">
            <a:spAutoFit/>
          </a:bodyPr>
          <a:lstStyle/>
          <a:p>
            <a:pPr marL="25400" algn="just">
              <a:lnSpc>
                <a:spcPct val="115000"/>
              </a:lnSpc>
              <a:spcAft>
                <a:spcPts val="1000"/>
              </a:spcAft>
            </a:pPr>
            <a:r>
              <a:rPr lang="fr-FR" sz="2400" i="1" dirty="0">
                <a:effectLst/>
                <a:latin typeface="Times New Roman" panose="02020603050405020304" pitchFamily="18" charset="0"/>
                <a:ea typeface="Times New Roman" panose="02020603050405020304" pitchFamily="18" charset="0"/>
              </a:rPr>
              <a:t>Q</a:t>
            </a:r>
            <a:r>
              <a:rPr lang="fr-FR" sz="2400" i="1" baseline="-25000" dirty="0">
                <a:effectLst/>
                <a:latin typeface="Times New Roman" panose="02020603050405020304" pitchFamily="18" charset="0"/>
                <a:ea typeface="Times New Roman" panose="02020603050405020304" pitchFamily="18" charset="0"/>
              </a:rPr>
              <a:t>2 </a:t>
            </a:r>
            <a:r>
              <a:rPr lang="fr-FR" sz="2400" i="1" dirty="0">
                <a:effectLst/>
                <a:latin typeface="Times New Roman" panose="02020603050405020304" pitchFamily="18" charset="0"/>
                <a:ea typeface="Times New Roman" panose="02020603050405020304" pitchFamily="18" charset="0"/>
              </a:rPr>
              <a:t>:</a:t>
            </a:r>
            <a:r>
              <a:rPr lang="fr-FR" sz="2400" dirty="0">
                <a:effectLst/>
                <a:latin typeface="Times New Roman" panose="02020603050405020304" pitchFamily="18" charset="0"/>
                <a:ea typeface="Times New Roman" panose="02020603050405020304" pitchFamily="18" charset="0"/>
              </a:rPr>
              <a:t> </a:t>
            </a:r>
            <a:r>
              <a:rPr lang="fr-FR" sz="2800" dirty="0">
                <a:effectLst/>
                <a:latin typeface="Times New Roman" panose="02020603050405020304" pitchFamily="18" charset="0"/>
                <a:ea typeface="Times New Roman" panose="02020603050405020304" pitchFamily="18" charset="0"/>
              </a:rPr>
              <a:t>  </a:t>
            </a:r>
            <a:r>
              <a:rPr lang="fr-FR" sz="3200" dirty="0">
                <a:solidFill>
                  <a:srgbClr val="FF0000"/>
                </a:solidFill>
                <a:effectLst/>
                <a:latin typeface="Times New Roman" panose="02020603050405020304" pitchFamily="18" charset="0"/>
                <a:ea typeface="Times New Roman" panose="02020603050405020304" pitchFamily="18" charset="0"/>
              </a:rPr>
              <a:t>indexation/et/recherche/d/information </a:t>
            </a:r>
            <a:endParaRPr lang="fr-FR" sz="2400" dirty="0">
              <a:solidFill>
                <a:srgbClr val="FF0000"/>
              </a:solidFill>
              <a:effectLst/>
              <a:latin typeface="Times New Roman" panose="02020603050405020304" pitchFamily="18" charset="0"/>
              <a:ea typeface="Times New Roman" panose="02020603050405020304" pitchFamily="18" charset="0"/>
            </a:endParaRPr>
          </a:p>
        </p:txBody>
      </p:sp>
      <p:graphicFrame>
        <p:nvGraphicFramePr>
          <p:cNvPr id="3" name="Tableau 11">
            <a:extLst>
              <a:ext uri="{FF2B5EF4-FFF2-40B4-BE49-F238E27FC236}">
                <a16:creationId xmlns:a16="http://schemas.microsoft.com/office/drawing/2014/main" id="{47AA01DF-E6F1-4F5B-9285-DFB53B4FED69}"/>
              </a:ext>
            </a:extLst>
          </p:cNvPr>
          <p:cNvGraphicFramePr>
            <a:graphicFrameLocks noGrp="1"/>
          </p:cNvGraphicFramePr>
          <p:nvPr>
            <p:extLst>
              <p:ext uri="{D42A27DB-BD31-4B8C-83A1-F6EECF244321}">
                <p14:modId xmlns:p14="http://schemas.microsoft.com/office/powerpoint/2010/main" val="2690597171"/>
              </p:ext>
            </p:extLst>
          </p:nvPr>
        </p:nvGraphicFramePr>
        <p:xfrm>
          <a:off x="636903" y="2109162"/>
          <a:ext cx="7584579" cy="4221229"/>
        </p:xfrm>
        <a:graphic>
          <a:graphicData uri="http://schemas.openxmlformats.org/drawingml/2006/table">
            <a:tbl>
              <a:tblPr firstRow="1" bandRow="1">
                <a:tableStyleId>{5940675A-B579-460E-94D1-54222C63F5DA}</a:tableStyleId>
              </a:tblPr>
              <a:tblGrid>
                <a:gridCol w="1351266">
                  <a:extLst>
                    <a:ext uri="{9D8B030D-6E8A-4147-A177-3AD203B41FA5}">
                      <a16:colId xmlns:a16="http://schemas.microsoft.com/office/drawing/2014/main" val="4260762092"/>
                    </a:ext>
                  </a:extLst>
                </a:gridCol>
                <a:gridCol w="1351266">
                  <a:extLst>
                    <a:ext uri="{9D8B030D-6E8A-4147-A177-3AD203B41FA5}">
                      <a16:colId xmlns:a16="http://schemas.microsoft.com/office/drawing/2014/main" val="465436776"/>
                    </a:ext>
                  </a:extLst>
                </a:gridCol>
                <a:gridCol w="1772099">
                  <a:extLst>
                    <a:ext uri="{9D8B030D-6E8A-4147-A177-3AD203B41FA5}">
                      <a16:colId xmlns:a16="http://schemas.microsoft.com/office/drawing/2014/main" val="1167010759"/>
                    </a:ext>
                  </a:extLst>
                </a:gridCol>
                <a:gridCol w="1812669">
                  <a:extLst>
                    <a:ext uri="{9D8B030D-6E8A-4147-A177-3AD203B41FA5}">
                      <a16:colId xmlns:a16="http://schemas.microsoft.com/office/drawing/2014/main" val="3673296403"/>
                    </a:ext>
                  </a:extLst>
                </a:gridCol>
                <a:gridCol w="1297279">
                  <a:extLst>
                    <a:ext uri="{9D8B030D-6E8A-4147-A177-3AD203B41FA5}">
                      <a16:colId xmlns:a16="http://schemas.microsoft.com/office/drawing/2014/main" val="1393302877"/>
                    </a:ext>
                  </a:extLst>
                </a:gridCol>
              </a:tblGrid>
              <a:tr h="800293">
                <a:tc>
                  <a:txBody>
                    <a:bodyPr/>
                    <a:lstStyle/>
                    <a:p>
                      <a:endParaRPr lang="fr-TN" sz="16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indexation</a:t>
                      </a:r>
                      <a:endParaRPr lang="fr-TN" sz="2000" dirty="0"/>
                    </a:p>
                  </a:txBody>
                  <a:tcPr/>
                </a:tc>
                <a:tc>
                  <a:txBody>
                    <a:bodyPr/>
                    <a:lstStyle/>
                    <a:p>
                      <a:pPr algn="ctr"/>
                      <a:r>
                        <a:rPr lang="fr-FR" sz="2000" dirty="0">
                          <a:solidFill>
                            <a:srgbClr val="FF0000"/>
                          </a:solidFill>
                          <a:effectLst/>
                          <a:latin typeface="Times New Roman" panose="02020603050405020304" pitchFamily="18" charset="0"/>
                          <a:ea typeface="Times New Roman" panose="02020603050405020304" pitchFamily="18" charset="0"/>
                        </a:rPr>
                        <a:t>Recherche</a:t>
                      </a:r>
                      <a:endParaRPr lang="fr-TN" sz="2000" dirty="0"/>
                    </a:p>
                  </a:txBody>
                  <a:tcPr/>
                </a:tc>
                <a:tc>
                  <a:txBody>
                    <a:bodyPr/>
                    <a:lstStyle/>
                    <a:p>
                      <a:pPr algn="ctr"/>
                      <a:r>
                        <a:rPr lang="fr-FR" sz="2000" dirty="0">
                          <a:solidFill>
                            <a:srgbClr val="FF0000"/>
                          </a:solidFill>
                        </a:rPr>
                        <a:t>information</a:t>
                      </a:r>
                      <a:endParaRPr lang="fr-TN" sz="2000" dirty="0">
                        <a:solidFill>
                          <a:srgbClr val="FF0000"/>
                        </a:solidFill>
                      </a:endParaRPr>
                    </a:p>
                  </a:txBody>
                  <a:tcPr/>
                </a:tc>
                <a:tc>
                  <a:txBody>
                    <a:bodyPr/>
                    <a:lstStyle/>
                    <a:p>
                      <a:pPr algn="ctr"/>
                      <a:endParaRPr lang="fr-TN" sz="2000" dirty="0">
                        <a:solidFill>
                          <a:srgbClr val="FF0000"/>
                        </a:solidFill>
                      </a:endParaRPr>
                    </a:p>
                  </a:txBody>
                  <a:tcPr/>
                </a:tc>
                <a:extLst>
                  <a:ext uri="{0D108BD9-81ED-4DB2-BD59-A6C34878D82A}">
                    <a16:rowId xmlns:a16="http://schemas.microsoft.com/office/drawing/2014/main" val="2531111129"/>
                  </a:ext>
                </a:extLst>
              </a:tr>
              <a:tr h="989527">
                <a:tc>
                  <a:txBody>
                    <a:bodyPr/>
                    <a:lstStyle/>
                    <a:p>
                      <a:pPr algn="ctr"/>
                      <a:r>
                        <a:rPr lang="fr-FR" sz="2800" dirty="0"/>
                        <a:t> Q2/D1</a:t>
                      </a:r>
                      <a:endParaRPr lang="fr-TN" sz="2800" dirty="0"/>
                    </a:p>
                  </a:txBody>
                  <a:tcPr/>
                </a:tc>
                <a:tc>
                  <a:txBody>
                    <a:bodyPr/>
                    <a:lstStyle/>
                    <a:p>
                      <a:pPr algn="ctr"/>
                      <a:r>
                        <a:rPr lang="fr-FR" sz="2400" dirty="0"/>
                        <a:t>0</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0</a:t>
                      </a:r>
                      <a:endParaRPr lang="fr-TN" sz="2400" dirty="0"/>
                    </a:p>
                  </a:txBody>
                  <a:tcPr/>
                </a:tc>
                <a:extLst>
                  <a:ext uri="{0D108BD9-81ED-4DB2-BD59-A6C34878D82A}">
                    <a16:rowId xmlns:a16="http://schemas.microsoft.com/office/drawing/2014/main" val="92326780"/>
                  </a:ext>
                </a:extLst>
              </a:tr>
              <a:tr h="989527">
                <a:tc>
                  <a:txBody>
                    <a:bodyPr/>
                    <a:lstStyle/>
                    <a:p>
                      <a:pPr algn="ctr"/>
                      <a:r>
                        <a:rPr lang="fr-FR" sz="2800" dirty="0"/>
                        <a:t> Q2/D2</a:t>
                      </a:r>
                      <a:endParaRPr lang="fr-TN" sz="2800" dirty="0"/>
                    </a:p>
                  </a:txBody>
                  <a:tcPr/>
                </a:tc>
                <a:tc>
                  <a:txBody>
                    <a:bodyPr/>
                    <a:lstStyle/>
                    <a:p>
                      <a:pPr algn="ctr"/>
                      <a:r>
                        <a:rPr lang="fr-FR" sz="2400" dirty="0"/>
                        <a:t>3</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0</a:t>
                      </a:r>
                      <a:endParaRPr lang="fr-TN" sz="2400" dirty="0"/>
                    </a:p>
                  </a:txBody>
                  <a:tcPr/>
                </a:tc>
                <a:tc>
                  <a:txBody>
                    <a:bodyPr/>
                    <a:lstStyle/>
                    <a:p>
                      <a:pPr algn="ctr"/>
                      <a:r>
                        <a:rPr lang="fr-FR" sz="2400" dirty="0"/>
                        <a:t>3</a:t>
                      </a:r>
                      <a:endParaRPr lang="fr-TN" sz="2400" dirty="0"/>
                    </a:p>
                  </a:txBody>
                  <a:tcPr/>
                </a:tc>
                <a:extLst>
                  <a:ext uri="{0D108BD9-81ED-4DB2-BD59-A6C34878D82A}">
                    <a16:rowId xmlns:a16="http://schemas.microsoft.com/office/drawing/2014/main" val="699196678"/>
                  </a:ext>
                </a:extLst>
              </a:tr>
              <a:tr h="14418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t>  Q2/D3</a:t>
                      </a:r>
                      <a:endParaRPr lang="fr-TN" sz="2800" dirty="0"/>
                    </a:p>
                  </a:txBody>
                  <a:tcPr/>
                </a:tc>
                <a:tc>
                  <a:txBody>
                    <a:bodyPr/>
                    <a:lstStyle/>
                    <a:p>
                      <a:pPr algn="ctr"/>
                      <a:r>
                        <a:rPr lang="fr-FR" sz="2400" dirty="0"/>
                        <a:t>3</a:t>
                      </a:r>
                      <a:endParaRPr lang="fr-TN" sz="2400" dirty="0"/>
                    </a:p>
                  </a:txBody>
                  <a:tcPr/>
                </a:tc>
                <a:tc>
                  <a:txBody>
                    <a:bodyPr/>
                    <a:lstStyle/>
                    <a:p>
                      <a:pPr algn="ctr"/>
                      <a:r>
                        <a:rPr lang="fr-FR" sz="2400" dirty="0"/>
                        <a:t>1</a:t>
                      </a:r>
                      <a:endParaRPr lang="fr-TN" sz="2400" dirty="0"/>
                    </a:p>
                  </a:txBody>
                  <a:tcPr/>
                </a:tc>
                <a:tc>
                  <a:txBody>
                    <a:bodyPr/>
                    <a:lstStyle/>
                    <a:p>
                      <a:pPr algn="ctr"/>
                      <a:r>
                        <a:rPr lang="fr-FR" sz="2400" dirty="0"/>
                        <a:t>3</a:t>
                      </a:r>
                      <a:endParaRPr lang="fr-TN" sz="2400" dirty="0"/>
                    </a:p>
                  </a:txBody>
                  <a:tcPr/>
                </a:tc>
                <a:tc>
                  <a:txBody>
                    <a:bodyPr/>
                    <a:lstStyle/>
                    <a:p>
                      <a:pPr algn="ctr"/>
                      <a:r>
                        <a:rPr lang="fr-FR" sz="2400" dirty="0"/>
                        <a:t>7</a:t>
                      </a:r>
                      <a:endParaRPr lang="fr-TN" sz="2400" dirty="0"/>
                    </a:p>
                  </a:txBody>
                  <a:tcPr/>
                </a:tc>
                <a:extLst>
                  <a:ext uri="{0D108BD9-81ED-4DB2-BD59-A6C34878D82A}">
                    <a16:rowId xmlns:a16="http://schemas.microsoft.com/office/drawing/2014/main" val="924224209"/>
                  </a:ext>
                </a:extLst>
              </a:tr>
            </a:tbl>
          </a:graphicData>
        </a:graphic>
      </p:graphicFrame>
      <p:sp>
        <p:nvSpPr>
          <p:cNvPr id="10" name="Rectangle 9">
            <a:extLst>
              <a:ext uri="{FF2B5EF4-FFF2-40B4-BE49-F238E27FC236}">
                <a16:creationId xmlns:a16="http://schemas.microsoft.com/office/drawing/2014/main" id="{C0127C85-505E-4377-A1FF-5D6049EBC66C}"/>
              </a:ext>
            </a:extLst>
          </p:cNvPr>
          <p:cNvSpPr/>
          <p:nvPr/>
        </p:nvSpPr>
        <p:spPr>
          <a:xfrm>
            <a:off x="636903" y="4903075"/>
            <a:ext cx="9487999" cy="943610"/>
          </a:xfrm>
          <a:prstGeom prst="rect">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5" name="ZoneTexte 4">
            <a:extLst>
              <a:ext uri="{FF2B5EF4-FFF2-40B4-BE49-F238E27FC236}">
                <a16:creationId xmlns:a16="http://schemas.microsoft.com/office/drawing/2014/main" id="{5D20D915-8DA2-4F0C-B68C-CF744A2C65E4}"/>
              </a:ext>
            </a:extLst>
          </p:cNvPr>
          <p:cNvSpPr txBox="1"/>
          <p:nvPr/>
        </p:nvSpPr>
        <p:spPr>
          <a:xfrm>
            <a:off x="10245437" y="5060713"/>
            <a:ext cx="6093228" cy="1166666"/>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1800" b="1" i="1" dirty="0">
                <a:effectLst/>
                <a:latin typeface="TimesNewRomanPS-BoldItalicMT"/>
                <a:ea typeface="Cambria" panose="02040503050406030204" pitchFamily="18" charset="0"/>
                <a:cs typeface="TimesNewRomanPS-BoldItalicMT"/>
              </a:rPr>
              <a:t>D3 est le plus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pertinent par </a:t>
            </a:r>
          </a:p>
          <a:p>
            <a:pPr lvl="0">
              <a:lnSpc>
                <a:spcPct val="107000"/>
              </a:lnSpc>
              <a:spcAft>
                <a:spcPts val="800"/>
              </a:spcAft>
            </a:pPr>
            <a:r>
              <a:rPr lang="fr-FR" sz="1800" b="1" i="1" dirty="0">
                <a:effectLst/>
                <a:latin typeface="TimesNewRomanPS-BoldItalicMT"/>
                <a:ea typeface="Cambria" panose="02040503050406030204" pitchFamily="18" charset="0"/>
                <a:cs typeface="TimesNewRomanPS-BoldItalicMT"/>
              </a:rPr>
              <a:t>  rapport Q2</a:t>
            </a:r>
          </a:p>
        </p:txBody>
      </p:sp>
      <p:sp>
        <p:nvSpPr>
          <p:cNvPr id="11" name="Google Shape;118;p15">
            <a:extLst>
              <a:ext uri="{FF2B5EF4-FFF2-40B4-BE49-F238E27FC236}">
                <a16:creationId xmlns:a16="http://schemas.microsoft.com/office/drawing/2014/main" id="{347732B3-24D5-4846-B8DB-C1D17F2504FC}"/>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2" name="Google Shape;211;p15">
            <a:extLst>
              <a:ext uri="{FF2B5EF4-FFF2-40B4-BE49-F238E27FC236}">
                <a16:creationId xmlns:a16="http://schemas.microsoft.com/office/drawing/2014/main" id="{2A2DC8B0-9990-47B0-8939-37D034FC0B46}"/>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2105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Rectangle 6">
            <a:extLst>
              <a:ext uri="{FF2B5EF4-FFF2-40B4-BE49-F238E27FC236}">
                <a16:creationId xmlns:a16="http://schemas.microsoft.com/office/drawing/2014/main" id="{6E66A08F-4FF0-4081-BE30-F5963BB47028}"/>
              </a:ext>
            </a:extLst>
          </p:cNvPr>
          <p:cNvSpPr/>
          <p:nvPr/>
        </p:nvSpPr>
        <p:spPr>
          <a:xfrm>
            <a:off x="11366938" y="6006662"/>
            <a:ext cx="626415" cy="441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ZoneTexte 7">
            <a:extLst>
              <a:ext uri="{FF2B5EF4-FFF2-40B4-BE49-F238E27FC236}">
                <a16:creationId xmlns:a16="http://schemas.microsoft.com/office/drawing/2014/main" id="{37396BDC-18F2-4726-9E4E-60195E5B6136}"/>
              </a:ext>
            </a:extLst>
          </p:cNvPr>
          <p:cNvSpPr txBox="1"/>
          <p:nvPr/>
        </p:nvSpPr>
        <p:spPr>
          <a:xfrm>
            <a:off x="1567070" y="2617533"/>
            <a:ext cx="8946738" cy="126034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2400" b="1" i="1" dirty="0">
                <a:solidFill>
                  <a:srgbClr val="0070C0"/>
                </a:solidFill>
                <a:effectLst/>
                <a:ea typeface="Cambria" panose="02040503050406030204" pitchFamily="18" charset="0"/>
                <a:cs typeface="TimesNewRomanPS-BoldItalicMT"/>
              </a:rPr>
              <a:t>On a le même résultat mais après la phase d’élagage la recherche de documents pertinents est plus facile vue le nombre de mots de chaque document  </a:t>
            </a:r>
            <a:endParaRPr lang="fr-TN" sz="2000" dirty="0">
              <a:solidFill>
                <a:srgbClr val="0070C0"/>
              </a:solidFill>
              <a:effectLst/>
              <a:ea typeface="Cambria" panose="02040503050406030204" pitchFamily="18" charset="0"/>
              <a:cs typeface="TimesNewRomanPS-BoldItalicMT"/>
            </a:endParaRPr>
          </a:p>
        </p:txBody>
      </p:sp>
      <p:sp>
        <p:nvSpPr>
          <p:cNvPr id="3" name="Rectangle : coins arrondis 2">
            <a:extLst>
              <a:ext uri="{FF2B5EF4-FFF2-40B4-BE49-F238E27FC236}">
                <a16:creationId xmlns:a16="http://schemas.microsoft.com/office/drawing/2014/main" id="{1AF6C95B-13FF-4EA7-B014-CF3D42C0AFA7}"/>
              </a:ext>
            </a:extLst>
          </p:cNvPr>
          <p:cNvSpPr/>
          <p:nvPr/>
        </p:nvSpPr>
        <p:spPr>
          <a:xfrm>
            <a:off x="1033671" y="2310938"/>
            <a:ext cx="10005631" cy="1878677"/>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Google Shape;118;p15">
            <a:extLst>
              <a:ext uri="{FF2B5EF4-FFF2-40B4-BE49-F238E27FC236}">
                <a16:creationId xmlns:a16="http://schemas.microsoft.com/office/drawing/2014/main" id="{6B22D911-0460-43BE-A4A6-1FE5D0F4A89B}"/>
              </a:ext>
            </a:extLst>
          </p:cNvPr>
          <p:cNvSpPr/>
          <p:nvPr/>
        </p:nvSpPr>
        <p:spPr>
          <a:xfrm>
            <a:off x="155396" y="105741"/>
            <a:ext cx="12036604" cy="923637"/>
          </a:xfrm>
          <a:prstGeom prst="homePlate">
            <a:avLst>
              <a:gd name="adj" fmla="val 50000"/>
            </a:avLst>
          </a:prstGeom>
          <a:solidFill>
            <a:srgbClr val="366092"/>
          </a:solidFill>
          <a:ln>
            <a:noFill/>
          </a:ln>
        </p:spPr>
        <p:txBody>
          <a:bodyPr spcFirstLastPara="1" wrap="square" lIns="91425" tIns="45700" rIns="91425" bIns="45700" anchor="ctr" anchorCtr="0">
            <a:noAutofit/>
          </a:bodyPr>
          <a:lstStyle/>
          <a:p>
            <a:pPr algn="ctr"/>
            <a:r>
              <a:rPr lang="fr-FR" sz="2400" b="1" dirty="0">
                <a:solidFill>
                  <a:schemeClr val="dk1"/>
                </a:solidFill>
                <a:latin typeface="Times New Roman"/>
                <a:ea typeface="Times New Roman"/>
                <a:cs typeface="Times New Roman"/>
                <a:sym typeface="Times New Roman"/>
              </a:rPr>
              <a:t> </a:t>
            </a:r>
          </a:p>
          <a:p>
            <a:pPr algn="ctr"/>
            <a:r>
              <a:rPr lang="fr-FR" sz="2400" b="1" dirty="0">
                <a:solidFill>
                  <a:schemeClr val="dk1"/>
                </a:solidFill>
                <a:latin typeface="Times New Roman"/>
                <a:ea typeface="Times New Roman"/>
                <a:cs typeface="Times New Roman"/>
                <a:sym typeface="Times New Roman"/>
              </a:rPr>
              <a:t> </a:t>
            </a:r>
            <a:r>
              <a:rPr lang="fr-FR" sz="2400" b="1" i="0" dirty="0">
                <a:solidFill>
                  <a:srgbClr val="222222"/>
                </a:solidFill>
                <a:effectLst/>
                <a:latin typeface="courier new" panose="02070309020205020404" pitchFamily="49" charset="0"/>
              </a:rPr>
              <a:t>L'indexation</a:t>
            </a:r>
          </a:p>
          <a:p>
            <a:pPr algn="ctr"/>
            <a:endParaRPr sz="2000" b="1" dirty="0">
              <a:solidFill>
                <a:schemeClr val="dk1"/>
              </a:solidFill>
              <a:latin typeface="Times New Roman"/>
              <a:ea typeface="Times New Roman"/>
              <a:cs typeface="Times New Roman"/>
              <a:sym typeface="Times New Roman"/>
            </a:endParaRPr>
          </a:p>
        </p:txBody>
      </p:sp>
      <p:sp>
        <p:nvSpPr>
          <p:cNvPr id="10" name="Google Shape;211;p15">
            <a:extLst>
              <a:ext uri="{FF2B5EF4-FFF2-40B4-BE49-F238E27FC236}">
                <a16:creationId xmlns:a16="http://schemas.microsoft.com/office/drawing/2014/main" id="{DF131818-411B-40EB-8161-5DF23544FF4A}"/>
              </a:ext>
            </a:extLst>
          </p:cNvPr>
          <p:cNvSpPr/>
          <p:nvPr/>
        </p:nvSpPr>
        <p:spPr>
          <a:xfrm>
            <a:off x="915988" y="256018"/>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02</a:t>
            </a:r>
            <a:endParaRPr dirty="0"/>
          </a:p>
        </p:txBody>
      </p:sp>
    </p:spTree>
    <p:extLst>
      <p:ext uri="{BB962C8B-B14F-4D97-AF65-F5344CB8AC3E}">
        <p14:creationId xmlns:p14="http://schemas.microsoft.com/office/powerpoint/2010/main" val="158013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953B2-A7FD-4DB3-8152-E68F5F10EE7A}"/>
              </a:ext>
            </a:extLst>
          </p:cNvPr>
          <p:cNvSpPr>
            <a:spLocks noGrp="1"/>
          </p:cNvSpPr>
          <p:nvPr>
            <p:ph type="ctrTitle"/>
          </p:nvPr>
        </p:nvSpPr>
        <p:spPr/>
        <p:txBody>
          <a:bodyPr/>
          <a:lstStyle/>
          <a:p>
            <a:endParaRPr lang="fr-TN"/>
          </a:p>
        </p:txBody>
      </p:sp>
      <p:sp>
        <p:nvSpPr>
          <p:cNvPr id="3" name="Sous-titre 2">
            <a:extLst>
              <a:ext uri="{FF2B5EF4-FFF2-40B4-BE49-F238E27FC236}">
                <a16:creationId xmlns:a16="http://schemas.microsoft.com/office/drawing/2014/main" id="{5E5A9146-819F-4AEB-9A91-3FB848A9CA82}"/>
              </a:ext>
            </a:extLst>
          </p:cNvPr>
          <p:cNvSpPr>
            <a:spLocks noGrp="1"/>
          </p:cNvSpPr>
          <p:nvPr>
            <p:ph type="subTitle" idx="1"/>
          </p:nvPr>
        </p:nvSpPr>
        <p:spPr/>
        <p:txBody>
          <a:bodyPr/>
          <a:lstStyle/>
          <a:p>
            <a:endParaRPr lang="fr-TN"/>
          </a:p>
        </p:txBody>
      </p:sp>
      <p:pic>
        <p:nvPicPr>
          <p:cNvPr id="1026" name="Picture 2" descr="Importer un fichier XML dans Excel | Audit &amp; Systèmes d'Information">
            <a:extLst>
              <a:ext uri="{FF2B5EF4-FFF2-40B4-BE49-F238E27FC236}">
                <a16:creationId xmlns:a16="http://schemas.microsoft.com/office/drawing/2014/main" id="{DEB50632-0348-4975-BFF8-D84FB4A3E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1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24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pic>
        <p:nvPicPr>
          <p:cNvPr id="21" name="Image 20">
            <a:extLst>
              <a:ext uri="{FF2B5EF4-FFF2-40B4-BE49-F238E27FC236}">
                <a16:creationId xmlns:a16="http://schemas.microsoft.com/office/drawing/2014/main" id="{89F569DF-C53D-4C66-B77D-08AA77728E8D}"/>
              </a:ext>
            </a:extLst>
          </p:cNvPr>
          <p:cNvPicPr>
            <a:picLocks noChangeAspect="1"/>
          </p:cNvPicPr>
          <p:nvPr/>
        </p:nvPicPr>
        <p:blipFill>
          <a:blip r:embed="rId2"/>
          <a:stretch>
            <a:fillRect/>
          </a:stretch>
        </p:blipFill>
        <p:spPr>
          <a:xfrm>
            <a:off x="198647" y="1343025"/>
            <a:ext cx="11483601" cy="5105072"/>
          </a:xfrm>
          <a:prstGeom prst="rect">
            <a:avLst/>
          </a:prstGeom>
        </p:spPr>
      </p:pic>
    </p:spTree>
    <p:extLst>
      <p:ext uri="{BB962C8B-B14F-4D97-AF65-F5344CB8AC3E}">
        <p14:creationId xmlns:p14="http://schemas.microsoft.com/office/powerpoint/2010/main" val="341816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835375"/>
            <a:ext cx="6093228" cy="58375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3200" b="1" i="1" dirty="0" err="1">
                <a:effectLst/>
                <a:latin typeface="TimesNewRomanPS-BoldItalicMT"/>
                <a:ea typeface="Cambria" panose="02040503050406030204" pitchFamily="18" charset="0"/>
                <a:cs typeface="TimesNewRomanPS-BoldItalicMT"/>
              </a:rPr>
              <a:t>Qu</a:t>
            </a:r>
            <a:r>
              <a:rPr lang="fr-FR" sz="3200" b="1" i="1" dirty="0">
                <a:effectLst/>
                <a:latin typeface="TimesNewRomanPS-BoldItalicMT"/>
                <a:ea typeface="Cambria" panose="02040503050406030204" pitchFamily="18" charset="0"/>
                <a:cs typeface="TimesNewRomanPS-BoldItalicMT"/>
              </a:rPr>
              <a:t> ’est ce  qu’un modèle  RI ?</a:t>
            </a:r>
          </a:p>
        </p:txBody>
      </p:sp>
      <p:sp>
        <p:nvSpPr>
          <p:cNvPr id="2" name="ZoneTexte 1">
            <a:extLst>
              <a:ext uri="{FF2B5EF4-FFF2-40B4-BE49-F238E27FC236}">
                <a16:creationId xmlns:a16="http://schemas.microsoft.com/office/drawing/2014/main" id="{F6856401-FF42-46F8-94E3-6F7C4A0E54F4}"/>
              </a:ext>
            </a:extLst>
          </p:cNvPr>
          <p:cNvSpPr txBox="1"/>
          <p:nvPr/>
        </p:nvSpPr>
        <p:spPr>
          <a:xfrm>
            <a:off x="1622631" y="3058050"/>
            <a:ext cx="8946738" cy="1660134"/>
          </a:xfrm>
          <a:prstGeom prst="rect">
            <a:avLst/>
          </a:prstGeom>
          <a:noFill/>
        </p:spPr>
        <p:txBody>
          <a:bodyPr wrap="square">
            <a:spAutoFit/>
          </a:bodyPr>
          <a:lstStyle/>
          <a:p>
            <a:pPr marL="457200" lvl="0" indent="-457200">
              <a:lnSpc>
                <a:spcPct val="107000"/>
              </a:lnSpc>
              <a:spcAft>
                <a:spcPts val="800"/>
              </a:spcAft>
              <a:buFont typeface="Arial" panose="020B0604020202020204" pitchFamily="34" charset="0"/>
              <a:buChar char="•"/>
            </a:pPr>
            <a:r>
              <a:rPr lang="fr-FR" sz="2800" dirty="0">
                <a:solidFill>
                  <a:srgbClr val="0070C0"/>
                </a:solidFill>
                <a:effectLst/>
                <a:ea typeface="Cambria" panose="02040503050406030204" pitchFamily="18" charset="0"/>
                <a:cs typeface="TimesNewRomanPS-BoldItalicMT"/>
              </a:rPr>
              <a:t>Décrire le processus de correspondance </a:t>
            </a:r>
          </a:p>
          <a:p>
            <a:pPr marL="457200" lvl="0" indent="-457200">
              <a:lnSpc>
                <a:spcPct val="107000"/>
              </a:lnSpc>
              <a:spcAft>
                <a:spcPts val="800"/>
              </a:spcAft>
              <a:buFont typeface="Arial" panose="020B0604020202020204" pitchFamily="34" charset="0"/>
              <a:buChar char="•"/>
            </a:pPr>
            <a:endParaRPr lang="fr-FR" sz="2800" dirty="0">
              <a:solidFill>
                <a:srgbClr val="0070C0"/>
              </a:solidFill>
              <a:ea typeface="Cambria" panose="02040503050406030204" pitchFamily="18" charset="0"/>
              <a:cs typeface="TimesNewRomanPS-BoldItalicMT"/>
            </a:endParaRPr>
          </a:p>
          <a:p>
            <a:pPr marL="457200" lvl="0" indent="-457200">
              <a:lnSpc>
                <a:spcPct val="107000"/>
              </a:lnSpc>
              <a:spcAft>
                <a:spcPts val="800"/>
              </a:spcAft>
              <a:buFont typeface="Arial" panose="020B0604020202020204" pitchFamily="34" charset="0"/>
              <a:buChar char="•"/>
            </a:pPr>
            <a:r>
              <a:rPr lang="fr-FR" sz="2800" dirty="0">
                <a:solidFill>
                  <a:srgbClr val="0070C0"/>
                </a:solidFill>
                <a:effectLst/>
                <a:ea typeface="Cambria" panose="02040503050406030204" pitchFamily="18" charset="0"/>
                <a:cs typeface="TimesNewRomanPS-BoldItalicMT"/>
              </a:rPr>
              <a:t>Comment les documents retournés sont ordonnées </a:t>
            </a:r>
            <a:endParaRPr lang="fr-TN" sz="2800" dirty="0">
              <a:solidFill>
                <a:srgbClr val="0070C0"/>
              </a:solidFill>
              <a:effectLst/>
              <a:ea typeface="Cambria" panose="02040503050406030204" pitchFamily="18" charset="0"/>
              <a:cs typeface="TimesNewRomanPS-BoldItalicMT"/>
            </a:endParaRPr>
          </a:p>
        </p:txBody>
      </p:sp>
    </p:spTree>
    <p:extLst>
      <p:ext uri="{BB962C8B-B14F-4D97-AF65-F5344CB8AC3E}">
        <p14:creationId xmlns:p14="http://schemas.microsoft.com/office/powerpoint/2010/main" val="321066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835375"/>
            <a:ext cx="6093228" cy="58375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3200" b="1" i="1" dirty="0">
                <a:effectLst/>
                <a:latin typeface="TimesNewRomanPS-BoldItalicMT"/>
                <a:ea typeface="Cambria" panose="02040503050406030204" pitchFamily="18" charset="0"/>
                <a:cs typeface="TimesNewRomanPS-BoldItalicMT"/>
              </a:rPr>
              <a:t>Les modèle  RI </a:t>
            </a:r>
          </a:p>
        </p:txBody>
      </p:sp>
      <p:sp>
        <p:nvSpPr>
          <p:cNvPr id="3" name="ZoneTexte 2">
            <a:extLst>
              <a:ext uri="{FF2B5EF4-FFF2-40B4-BE49-F238E27FC236}">
                <a16:creationId xmlns:a16="http://schemas.microsoft.com/office/drawing/2014/main" id="{DE7A716B-F2C4-43D1-A5D4-84D09C7B46F1}"/>
              </a:ext>
            </a:extLst>
          </p:cNvPr>
          <p:cNvSpPr txBox="1"/>
          <p:nvPr/>
        </p:nvSpPr>
        <p:spPr>
          <a:xfrm>
            <a:off x="1622630" y="3058050"/>
            <a:ext cx="9726039" cy="2787366"/>
          </a:xfrm>
          <a:prstGeom prst="rect">
            <a:avLst/>
          </a:prstGeom>
          <a:noFill/>
        </p:spPr>
        <p:txBody>
          <a:bodyPr wrap="square">
            <a:spAutoFit/>
          </a:bodyPr>
          <a:lstStyle/>
          <a:p>
            <a:pPr marL="457200" lvl="0" indent="-457200">
              <a:lnSpc>
                <a:spcPct val="107000"/>
              </a:lnSpc>
              <a:spcAft>
                <a:spcPts val="800"/>
              </a:spcAft>
              <a:buFont typeface="Arial" panose="020B0604020202020204" pitchFamily="34" charset="0"/>
              <a:buChar char="•"/>
            </a:pPr>
            <a:r>
              <a:rPr lang="fr-FR" sz="2800" dirty="0">
                <a:solidFill>
                  <a:srgbClr val="0070C0"/>
                </a:solidFill>
                <a:effectLst/>
                <a:ea typeface="Cambria" panose="02040503050406030204" pitchFamily="18" charset="0"/>
                <a:cs typeface="TimesNewRomanPS-BoldItalicMT"/>
              </a:rPr>
              <a:t>Modèle Booléen </a:t>
            </a:r>
          </a:p>
          <a:p>
            <a:pPr marL="457200" lvl="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Modèle Vectoriel</a:t>
            </a:r>
          </a:p>
          <a:p>
            <a:pPr marL="457200" lvl="0" indent="-457200">
              <a:lnSpc>
                <a:spcPct val="107000"/>
              </a:lnSpc>
              <a:spcAft>
                <a:spcPts val="800"/>
              </a:spcAft>
              <a:buFont typeface="Arial" panose="020B0604020202020204" pitchFamily="34" charset="0"/>
              <a:buChar char="•"/>
            </a:pPr>
            <a:r>
              <a:rPr lang="fr-FR" sz="2800" dirty="0">
                <a:solidFill>
                  <a:srgbClr val="0070C0"/>
                </a:solidFill>
                <a:effectLst/>
                <a:ea typeface="Cambria" panose="02040503050406030204" pitchFamily="18" charset="0"/>
                <a:cs typeface="TimesNewRomanPS-BoldItalicMT"/>
              </a:rPr>
              <a:t>Modèle Probabiliste</a:t>
            </a:r>
          </a:p>
          <a:p>
            <a:pPr marL="457200" lvl="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Modèle de langue</a:t>
            </a:r>
          </a:p>
          <a:p>
            <a:pPr marL="457200" lvl="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Autres Modèles : réseaux d’inférences, Modèles logiques …   </a:t>
            </a:r>
          </a:p>
        </p:txBody>
      </p:sp>
    </p:spTree>
    <p:extLst>
      <p:ext uri="{BB962C8B-B14F-4D97-AF65-F5344CB8AC3E}">
        <p14:creationId xmlns:p14="http://schemas.microsoft.com/office/powerpoint/2010/main" val="157134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4" name="ZoneTexte 23">
            <a:extLst>
              <a:ext uri="{FF2B5EF4-FFF2-40B4-BE49-F238E27FC236}">
                <a16:creationId xmlns:a16="http://schemas.microsoft.com/office/drawing/2014/main" id="{6F496980-EAC9-43F4-88EF-D511F184B4DE}"/>
              </a:ext>
            </a:extLst>
          </p:cNvPr>
          <p:cNvSpPr txBox="1"/>
          <p:nvPr/>
        </p:nvSpPr>
        <p:spPr>
          <a:xfrm>
            <a:off x="722864" y="2194027"/>
            <a:ext cx="11089179" cy="1938992"/>
          </a:xfrm>
          <a:prstGeom prst="rect">
            <a:avLst/>
          </a:prstGeom>
          <a:noFill/>
        </p:spPr>
        <p:txBody>
          <a:bodyPr wrap="square">
            <a:spAutoFit/>
          </a:bodyPr>
          <a:lstStyle/>
          <a:p>
            <a:r>
              <a:rPr lang="fr-FR" sz="3200" b="1" dirty="0"/>
              <a:t>Exercice 1 : </a:t>
            </a:r>
            <a:r>
              <a:rPr lang="fr-FR" sz="3200" dirty="0"/>
              <a:t>Questions de cours </a:t>
            </a:r>
          </a:p>
          <a:p>
            <a:endParaRPr lang="fr-FR" sz="3200" dirty="0"/>
          </a:p>
          <a:p>
            <a:r>
              <a:rPr lang="fr-FR" sz="2800" dirty="0"/>
              <a:t>1. Que signifient </a:t>
            </a:r>
            <a:r>
              <a:rPr lang="fr-FR" sz="2800" dirty="0" err="1"/>
              <a:t>tf</a:t>
            </a:r>
            <a:r>
              <a:rPr lang="fr-FR" sz="2800" dirty="0"/>
              <a:t> et </a:t>
            </a:r>
            <a:r>
              <a:rPr lang="fr-FR" sz="2800" dirty="0" err="1"/>
              <a:t>idf</a:t>
            </a:r>
            <a:r>
              <a:rPr lang="fr-FR" sz="2800" dirty="0"/>
              <a:t>? Pourquoi utilise-t-on </a:t>
            </a:r>
            <a:r>
              <a:rPr lang="fr-FR" sz="2800" dirty="0" err="1"/>
              <a:t>l'idf</a:t>
            </a:r>
            <a:r>
              <a:rPr lang="fr-FR" sz="2800" dirty="0"/>
              <a:t> sur les termes de la requête?</a:t>
            </a:r>
            <a:endParaRPr lang="fr-TN" sz="2800" dirty="0">
              <a:solidFill>
                <a:schemeClr val="bg1">
                  <a:lumMod val="75000"/>
                </a:schemeClr>
              </a:solidFill>
            </a:endParaRPr>
          </a:p>
        </p:txBody>
      </p:sp>
      <p:sp>
        <p:nvSpPr>
          <p:cNvPr id="20" name="ZoneTexte 19">
            <a:extLst>
              <a:ext uri="{FF2B5EF4-FFF2-40B4-BE49-F238E27FC236}">
                <a16:creationId xmlns:a16="http://schemas.microsoft.com/office/drawing/2014/main" id="{FF56FB2E-FF73-490D-A7EB-9ACD554BC3D9}"/>
              </a:ext>
            </a:extLst>
          </p:cNvPr>
          <p:cNvSpPr txBox="1"/>
          <p:nvPr/>
        </p:nvSpPr>
        <p:spPr>
          <a:xfrm>
            <a:off x="893182" y="4420042"/>
            <a:ext cx="10405635" cy="1339662"/>
          </a:xfrm>
          <a:prstGeom prst="rect">
            <a:avLst/>
          </a:prstGeom>
          <a:noFill/>
        </p:spPr>
        <p:txBody>
          <a:bodyPr wrap="square">
            <a:spAutoFit/>
          </a:bodyPr>
          <a:lstStyle/>
          <a:p>
            <a:pPr algn="just">
              <a:lnSpc>
                <a:spcPct val="115000"/>
              </a:lnSpc>
              <a:spcAft>
                <a:spcPts val="1000"/>
              </a:spcAft>
            </a:pPr>
            <a:r>
              <a:rPr lang="fr-FR" sz="2400" dirty="0" err="1">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L'idf</a:t>
            </a:r>
            <a:r>
              <a:rPr lang="fr-FR" sz="24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 permet au système de prendre en compte la rareté des termes dans les documents. Plus un terme est rare, plus il sera pris en compte dans la requête lors de l'utilisation de l'IDF.</a:t>
            </a:r>
            <a:endParaRPr lang="fr-TN" sz="2000" dirty="0">
              <a:solidFill>
                <a:srgbClr val="00206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546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4" name="ZoneTexte 23">
            <a:extLst>
              <a:ext uri="{FF2B5EF4-FFF2-40B4-BE49-F238E27FC236}">
                <a16:creationId xmlns:a16="http://schemas.microsoft.com/office/drawing/2014/main" id="{6F496980-EAC9-43F4-88EF-D511F184B4DE}"/>
              </a:ext>
            </a:extLst>
          </p:cNvPr>
          <p:cNvSpPr txBox="1"/>
          <p:nvPr/>
        </p:nvSpPr>
        <p:spPr>
          <a:xfrm>
            <a:off x="722864" y="2194027"/>
            <a:ext cx="11089179" cy="1508105"/>
          </a:xfrm>
          <a:prstGeom prst="rect">
            <a:avLst/>
          </a:prstGeom>
          <a:noFill/>
        </p:spPr>
        <p:txBody>
          <a:bodyPr wrap="square">
            <a:spAutoFit/>
          </a:bodyPr>
          <a:lstStyle/>
          <a:p>
            <a:r>
              <a:rPr lang="fr-FR" sz="3200" b="1" dirty="0"/>
              <a:t>Exercice 1 : </a:t>
            </a:r>
            <a:r>
              <a:rPr lang="fr-FR" sz="3200" dirty="0"/>
              <a:t>Questions de cours </a:t>
            </a:r>
          </a:p>
          <a:p>
            <a:endParaRPr lang="fr-FR" sz="3200" dirty="0"/>
          </a:p>
          <a:p>
            <a:r>
              <a:rPr lang="fr-FR" sz="2800" dirty="0"/>
              <a:t>2 </a:t>
            </a:r>
            <a:r>
              <a:rPr lang="fr-FR" dirty="0"/>
              <a:t>. </a:t>
            </a:r>
            <a:r>
              <a:rPr lang="fr-FR" sz="2800" dirty="0">
                <a:latin typeface="Times New Roman" panose="02020603050405020304" pitchFamily="18" charset="0"/>
                <a:cs typeface="Times New Roman" panose="02020603050405020304" pitchFamily="18" charset="0"/>
              </a:rPr>
              <a:t>Est-il nécessaire d'utiliser </a:t>
            </a:r>
            <a:r>
              <a:rPr lang="fr-FR" sz="2800" dirty="0" err="1">
                <a:latin typeface="Times New Roman" panose="02020603050405020304" pitchFamily="18" charset="0"/>
                <a:cs typeface="Times New Roman" panose="02020603050405020304" pitchFamily="18" charset="0"/>
              </a:rPr>
              <a:t>l'idf</a:t>
            </a:r>
            <a:r>
              <a:rPr lang="fr-FR" sz="2800" dirty="0">
                <a:latin typeface="Times New Roman" panose="02020603050405020304" pitchFamily="18" charset="0"/>
                <a:cs typeface="Times New Roman" panose="02020603050405020304" pitchFamily="18" charset="0"/>
              </a:rPr>
              <a:t> si la requête contient un seul terme?</a:t>
            </a:r>
            <a:endParaRPr lang="fr-TN" sz="28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20" name="ZoneTexte 19">
            <a:extLst>
              <a:ext uri="{FF2B5EF4-FFF2-40B4-BE49-F238E27FC236}">
                <a16:creationId xmlns:a16="http://schemas.microsoft.com/office/drawing/2014/main" id="{FF56FB2E-FF73-490D-A7EB-9ACD554BC3D9}"/>
              </a:ext>
            </a:extLst>
          </p:cNvPr>
          <p:cNvSpPr txBox="1"/>
          <p:nvPr/>
        </p:nvSpPr>
        <p:spPr>
          <a:xfrm>
            <a:off x="1036980" y="3954529"/>
            <a:ext cx="10405635" cy="830997"/>
          </a:xfrm>
          <a:prstGeom prst="rect">
            <a:avLst/>
          </a:prstGeom>
          <a:noFill/>
        </p:spPr>
        <p:txBody>
          <a:bodyPr wrap="square">
            <a:spAutoFit/>
          </a:bodyPr>
          <a:lstStyle/>
          <a:p>
            <a:r>
              <a:rPr lang="fr-FR" sz="2400" dirty="0">
                <a:solidFill>
                  <a:srgbClr val="002060"/>
                </a:solidFill>
                <a:latin typeface="Times New Roman" panose="02020603050405020304" pitchFamily="18" charset="0"/>
                <a:cs typeface="Times New Roman" panose="02020603050405020304" pitchFamily="18" charset="0"/>
              </a:rPr>
              <a:t>Non, c'est absolument inutile. Le poids d'un seul terme ne peut pas être plus ou moins important pour d'autres termes lorsqu'il n'y a pas d'autre terme</a:t>
            </a:r>
            <a:endParaRPr lang="fr-T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52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4" name="ZoneTexte 23">
            <a:extLst>
              <a:ext uri="{FF2B5EF4-FFF2-40B4-BE49-F238E27FC236}">
                <a16:creationId xmlns:a16="http://schemas.microsoft.com/office/drawing/2014/main" id="{6F496980-EAC9-43F4-88EF-D511F184B4DE}"/>
              </a:ext>
            </a:extLst>
          </p:cNvPr>
          <p:cNvSpPr txBox="1"/>
          <p:nvPr/>
        </p:nvSpPr>
        <p:spPr>
          <a:xfrm>
            <a:off x="722864" y="2194027"/>
            <a:ext cx="11089179" cy="3662541"/>
          </a:xfrm>
          <a:prstGeom prst="rect">
            <a:avLst/>
          </a:prstGeom>
          <a:noFill/>
        </p:spPr>
        <p:txBody>
          <a:bodyPr wrap="square">
            <a:spAutoFit/>
          </a:bodyPr>
          <a:lstStyle/>
          <a:p>
            <a:r>
              <a:rPr lang="fr-FR" sz="3200" b="1" dirty="0"/>
              <a:t>Exercice 1 : </a:t>
            </a:r>
            <a:r>
              <a:rPr lang="fr-FR" sz="3200" dirty="0"/>
              <a:t>Questions de cours </a:t>
            </a:r>
          </a:p>
          <a:p>
            <a:endParaRPr lang="fr-FR" sz="3200" dirty="0"/>
          </a:p>
          <a:p>
            <a:r>
              <a:rPr lang="fr-FR" sz="2800" dirty="0"/>
              <a:t>3. Citez les deux principales étapes pour la recherche d’information avec un modèle vectoriel. </a:t>
            </a:r>
          </a:p>
          <a:p>
            <a:endParaRPr lang="fr-FR" sz="2800" dirty="0"/>
          </a:p>
          <a:p>
            <a:pPr marL="514350" indent="-514350">
              <a:buAutoNum type="arabicPeriod"/>
            </a:pPr>
            <a:endParaRPr lang="fr-FR" sz="2800" dirty="0"/>
          </a:p>
          <a:p>
            <a:r>
              <a:rPr lang="fr-FR" sz="2800" dirty="0">
                <a:solidFill>
                  <a:schemeClr val="bg1">
                    <a:lumMod val="75000"/>
                  </a:schemeClr>
                </a:solidFill>
              </a:rPr>
              <a:t>2.  Dans le modèle vectoriel, à quoi correspondent les axes de l'espace vectoriel?</a:t>
            </a:r>
            <a:endParaRPr lang="fr-TN" sz="2800" dirty="0">
              <a:solidFill>
                <a:schemeClr val="bg1">
                  <a:lumMod val="75000"/>
                </a:schemeClr>
              </a:solidFill>
            </a:endParaRPr>
          </a:p>
        </p:txBody>
      </p:sp>
    </p:spTree>
    <p:extLst>
      <p:ext uri="{BB962C8B-B14F-4D97-AF65-F5344CB8AC3E}">
        <p14:creationId xmlns:p14="http://schemas.microsoft.com/office/powerpoint/2010/main" val="736473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4" name="ZoneTexte 23">
            <a:extLst>
              <a:ext uri="{FF2B5EF4-FFF2-40B4-BE49-F238E27FC236}">
                <a16:creationId xmlns:a16="http://schemas.microsoft.com/office/drawing/2014/main" id="{6F496980-EAC9-43F4-88EF-D511F184B4DE}"/>
              </a:ext>
            </a:extLst>
          </p:cNvPr>
          <p:cNvSpPr txBox="1"/>
          <p:nvPr/>
        </p:nvSpPr>
        <p:spPr>
          <a:xfrm>
            <a:off x="620051" y="1928019"/>
            <a:ext cx="11089179" cy="2246769"/>
          </a:xfrm>
          <a:prstGeom prst="rect">
            <a:avLst/>
          </a:prstGeom>
          <a:noFill/>
        </p:spPr>
        <p:txBody>
          <a:bodyPr wrap="square">
            <a:spAutoFit/>
          </a:bodyPr>
          <a:lstStyle/>
          <a:p>
            <a:r>
              <a:rPr lang="fr-FR" sz="3200" b="1" dirty="0"/>
              <a:t>Exercice 1 : </a:t>
            </a:r>
            <a:r>
              <a:rPr lang="fr-FR" sz="3200" dirty="0"/>
              <a:t>Questions de cours </a:t>
            </a:r>
          </a:p>
          <a:p>
            <a:endParaRPr lang="fr-FR" sz="3200" dirty="0"/>
          </a:p>
          <a:p>
            <a:r>
              <a:rPr lang="fr-FR" sz="2400" dirty="0">
                <a:latin typeface="Times New Roman" panose="02020603050405020304" pitchFamily="18" charset="0"/>
                <a:cs typeface="Times New Roman" panose="02020603050405020304" pitchFamily="18" charset="0"/>
              </a:rPr>
              <a:t>3 . Citez les deux principales étapes pour la recherche d’information avec un modèle vectoriel. </a:t>
            </a:r>
          </a:p>
          <a:p>
            <a:endParaRPr lang="fr-FR" sz="2800" dirty="0"/>
          </a:p>
        </p:txBody>
      </p:sp>
      <p:sp>
        <p:nvSpPr>
          <p:cNvPr id="19" name="ZoneTexte 18">
            <a:extLst>
              <a:ext uri="{FF2B5EF4-FFF2-40B4-BE49-F238E27FC236}">
                <a16:creationId xmlns:a16="http://schemas.microsoft.com/office/drawing/2014/main" id="{0DF3AFB6-2AB2-4DFD-9E05-9B7A99FCCF2F}"/>
              </a:ext>
            </a:extLst>
          </p:cNvPr>
          <p:cNvSpPr txBox="1"/>
          <p:nvPr/>
        </p:nvSpPr>
        <p:spPr>
          <a:xfrm>
            <a:off x="1087084" y="3904055"/>
            <a:ext cx="10951898" cy="461665"/>
          </a:xfrm>
          <a:prstGeom prst="rect">
            <a:avLst/>
          </a:prstGeom>
          <a:noFill/>
        </p:spPr>
        <p:txBody>
          <a:bodyPr wrap="square">
            <a:spAutoFit/>
          </a:bodyPr>
          <a:lstStyle/>
          <a:p>
            <a:r>
              <a:rPr lang="fr-TN" sz="2400" b="1" u="sng" dirty="0">
                <a:solidFill>
                  <a:srgbClr val="0070C0"/>
                </a:solidFill>
              </a:rPr>
              <a:t>Réponse :</a:t>
            </a:r>
          </a:p>
        </p:txBody>
      </p:sp>
      <p:sp>
        <p:nvSpPr>
          <p:cNvPr id="20" name="ZoneTexte 19">
            <a:extLst>
              <a:ext uri="{FF2B5EF4-FFF2-40B4-BE49-F238E27FC236}">
                <a16:creationId xmlns:a16="http://schemas.microsoft.com/office/drawing/2014/main" id="{994BBD19-4279-42AE-98D0-C6D29DBDF5DC}"/>
              </a:ext>
            </a:extLst>
          </p:cNvPr>
          <p:cNvSpPr txBox="1"/>
          <p:nvPr/>
        </p:nvSpPr>
        <p:spPr>
          <a:xfrm>
            <a:off x="386534" y="4565969"/>
            <a:ext cx="11418931" cy="830997"/>
          </a:xfrm>
          <a:prstGeom prst="rect">
            <a:avLst/>
          </a:prstGeom>
          <a:noFill/>
        </p:spPr>
        <p:txBody>
          <a:bodyPr wrap="square">
            <a:spAutoFit/>
          </a:bodyPr>
          <a:lstStyle/>
          <a:p>
            <a:r>
              <a:rPr lang="fr-TN" sz="2400" dirty="0"/>
              <a:t>1. Calculer les scores de similarité entre les documents d’une collection et une requête</a:t>
            </a:r>
          </a:p>
          <a:p>
            <a:r>
              <a:rPr lang="fr-TN" sz="2400" dirty="0"/>
              <a:t>donnée.</a:t>
            </a:r>
          </a:p>
        </p:txBody>
      </p:sp>
      <p:sp>
        <p:nvSpPr>
          <p:cNvPr id="23" name="ZoneTexte 22">
            <a:extLst>
              <a:ext uri="{FF2B5EF4-FFF2-40B4-BE49-F238E27FC236}">
                <a16:creationId xmlns:a16="http://schemas.microsoft.com/office/drawing/2014/main" id="{41D7086B-612A-495C-8749-BF1AAE3BC6EC}"/>
              </a:ext>
            </a:extLst>
          </p:cNvPr>
          <p:cNvSpPr txBox="1"/>
          <p:nvPr/>
        </p:nvSpPr>
        <p:spPr>
          <a:xfrm>
            <a:off x="386533" y="5552145"/>
            <a:ext cx="11418931" cy="830997"/>
          </a:xfrm>
          <a:prstGeom prst="rect">
            <a:avLst/>
          </a:prstGeom>
          <a:noFill/>
        </p:spPr>
        <p:txBody>
          <a:bodyPr wrap="square">
            <a:spAutoFit/>
          </a:bodyPr>
          <a:lstStyle/>
          <a:p>
            <a:r>
              <a:rPr lang="fr-TN" sz="2400" dirty="0"/>
              <a:t>2. Présenter à l’utilisateur le résultat de la recherche constitué des L premiers documents de</a:t>
            </a:r>
            <a:r>
              <a:rPr lang="fr-FR" sz="2400" dirty="0"/>
              <a:t> </a:t>
            </a:r>
            <a:r>
              <a:rPr lang="fr-TN" sz="2400" dirty="0"/>
              <a:t>plus haut score</a:t>
            </a:r>
            <a:r>
              <a:rPr lang="fr-FR" sz="2400" dirty="0"/>
              <a:t>.</a:t>
            </a:r>
            <a:endParaRPr lang="fr-TN" sz="2400" dirty="0"/>
          </a:p>
        </p:txBody>
      </p:sp>
    </p:spTree>
    <p:extLst>
      <p:ext uri="{BB962C8B-B14F-4D97-AF65-F5344CB8AC3E}">
        <p14:creationId xmlns:p14="http://schemas.microsoft.com/office/powerpoint/2010/main" val="256026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 calcmode="lin" valueType="num">
                                      <p:cBhvr additive="base">
                                        <p:cTn id="13"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 calcmode="lin" valueType="num">
                                      <p:cBhvr additive="base">
                                        <p:cTn id="17"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4" name="ZoneTexte 23">
            <a:extLst>
              <a:ext uri="{FF2B5EF4-FFF2-40B4-BE49-F238E27FC236}">
                <a16:creationId xmlns:a16="http://schemas.microsoft.com/office/drawing/2014/main" id="{6F496980-EAC9-43F4-88EF-D511F184B4DE}"/>
              </a:ext>
            </a:extLst>
          </p:cNvPr>
          <p:cNvSpPr txBox="1"/>
          <p:nvPr/>
        </p:nvSpPr>
        <p:spPr>
          <a:xfrm>
            <a:off x="722864" y="2194027"/>
            <a:ext cx="11089179" cy="1877437"/>
          </a:xfrm>
          <a:prstGeom prst="rect">
            <a:avLst/>
          </a:prstGeom>
          <a:noFill/>
        </p:spPr>
        <p:txBody>
          <a:bodyPr wrap="square">
            <a:spAutoFit/>
          </a:bodyPr>
          <a:lstStyle/>
          <a:p>
            <a:r>
              <a:rPr lang="fr-FR" sz="3200" b="1" dirty="0"/>
              <a:t>Exercice 1 : </a:t>
            </a:r>
            <a:r>
              <a:rPr lang="fr-FR" sz="3200" dirty="0"/>
              <a:t>Questions de cours </a:t>
            </a:r>
            <a:endParaRPr lang="fr-FR" sz="2800" dirty="0"/>
          </a:p>
          <a:p>
            <a:pPr marL="514350" indent="-514350">
              <a:buAutoNum type="arabicPeriod"/>
            </a:pPr>
            <a:endParaRPr lang="fr-FR" sz="2800" dirty="0"/>
          </a:p>
          <a:p>
            <a:r>
              <a:rPr lang="fr-FR" sz="2800" dirty="0"/>
              <a:t>4.  Dans le modèle vectoriel, à quoi correspondent les axes de l'espace vectoriel?</a:t>
            </a:r>
            <a:endParaRPr lang="fr-TN" sz="2800" dirty="0"/>
          </a:p>
        </p:txBody>
      </p:sp>
      <p:sp>
        <p:nvSpPr>
          <p:cNvPr id="20" name="ZoneTexte 19">
            <a:extLst>
              <a:ext uri="{FF2B5EF4-FFF2-40B4-BE49-F238E27FC236}">
                <a16:creationId xmlns:a16="http://schemas.microsoft.com/office/drawing/2014/main" id="{66E94254-D077-4A86-BAD6-C06BF62FBFFF}"/>
              </a:ext>
            </a:extLst>
          </p:cNvPr>
          <p:cNvSpPr txBox="1"/>
          <p:nvPr/>
        </p:nvSpPr>
        <p:spPr>
          <a:xfrm>
            <a:off x="722864" y="4537677"/>
            <a:ext cx="10607016" cy="830997"/>
          </a:xfrm>
          <a:prstGeom prst="rect">
            <a:avLst/>
          </a:prstGeom>
          <a:noFill/>
        </p:spPr>
        <p:txBody>
          <a:bodyPr wrap="square">
            <a:spAutoFit/>
          </a:bodyPr>
          <a:lstStyle/>
          <a:p>
            <a:pPr marL="342900" indent="-342900">
              <a:buFont typeface="Wingdings" panose="05000000000000000000" pitchFamily="2" charset="2"/>
              <a:buChar char="Ø"/>
            </a:pPr>
            <a:r>
              <a:rPr lang="fr-TN" sz="2400" dirty="0"/>
              <a:t>Les axes de l</a:t>
            </a:r>
            <a:r>
              <a:rPr lang="fr-FR" sz="2400" dirty="0"/>
              <a:t>’</a:t>
            </a:r>
            <a:r>
              <a:rPr lang="fr-TN" sz="2400" dirty="0"/>
              <a:t>espace vectoriel correspondent aux </a:t>
            </a:r>
            <a:r>
              <a:rPr lang="fr-TN" sz="2400" b="1" dirty="0">
                <a:solidFill>
                  <a:srgbClr val="FF0000"/>
                </a:solidFill>
              </a:rPr>
              <a:t>termes de la collection de documents</a:t>
            </a:r>
            <a:r>
              <a:rPr lang="fr-TN" dirty="0"/>
              <a:t>.</a:t>
            </a:r>
          </a:p>
        </p:txBody>
      </p:sp>
    </p:spTree>
    <p:extLst>
      <p:ext uri="{BB962C8B-B14F-4D97-AF65-F5344CB8AC3E}">
        <p14:creationId xmlns:p14="http://schemas.microsoft.com/office/powerpoint/2010/main" val="33709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835375"/>
            <a:ext cx="6093228" cy="58375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fr-FR" sz="3200" b="1" i="1" dirty="0">
                <a:effectLst/>
                <a:latin typeface="TimesNewRomanPS-BoldItalicMT"/>
                <a:ea typeface="Cambria" panose="02040503050406030204" pitchFamily="18" charset="0"/>
                <a:cs typeface="TimesNewRomanPS-BoldItalicMT"/>
              </a:rPr>
              <a:t>Les modèle  RI </a:t>
            </a:r>
          </a:p>
        </p:txBody>
      </p:sp>
      <p:sp>
        <p:nvSpPr>
          <p:cNvPr id="3" name="ZoneTexte 2">
            <a:extLst>
              <a:ext uri="{FF2B5EF4-FFF2-40B4-BE49-F238E27FC236}">
                <a16:creationId xmlns:a16="http://schemas.microsoft.com/office/drawing/2014/main" id="{DE7A716B-F2C4-43D1-A5D4-84D09C7B46F1}"/>
              </a:ext>
            </a:extLst>
          </p:cNvPr>
          <p:cNvSpPr txBox="1"/>
          <p:nvPr/>
        </p:nvSpPr>
        <p:spPr>
          <a:xfrm>
            <a:off x="1622630" y="3058050"/>
            <a:ext cx="9726039" cy="2787366"/>
          </a:xfrm>
          <a:prstGeom prst="rect">
            <a:avLst/>
          </a:prstGeom>
          <a:noFill/>
        </p:spPr>
        <p:txBody>
          <a:bodyPr wrap="square">
            <a:spAutoFit/>
          </a:bodyPr>
          <a:lstStyle/>
          <a:p>
            <a:pPr marL="457200" lvl="0" indent="-457200">
              <a:lnSpc>
                <a:spcPct val="107000"/>
              </a:lnSpc>
              <a:spcAft>
                <a:spcPts val="800"/>
              </a:spcAft>
              <a:buFont typeface="Arial" panose="020B0604020202020204" pitchFamily="34" charset="0"/>
              <a:buChar char="•"/>
            </a:pPr>
            <a:r>
              <a:rPr lang="fr-FR" sz="2800" dirty="0">
                <a:solidFill>
                  <a:srgbClr val="FF0000"/>
                </a:solidFill>
                <a:effectLst/>
                <a:ea typeface="Cambria" panose="02040503050406030204" pitchFamily="18" charset="0"/>
                <a:cs typeface="TimesNewRomanPS-BoldItalicMT"/>
              </a:rPr>
              <a:t>Modèle Booléen</a:t>
            </a:r>
            <a:r>
              <a:rPr lang="fr-FR" sz="2800" dirty="0">
                <a:solidFill>
                  <a:srgbClr val="0070C0"/>
                </a:solidFill>
                <a:effectLst/>
                <a:ea typeface="Cambria" panose="02040503050406030204" pitchFamily="18" charset="0"/>
                <a:cs typeface="TimesNewRomanPS-BoldItalicMT"/>
              </a:rPr>
              <a:t> </a:t>
            </a:r>
          </a:p>
          <a:p>
            <a:pPr marL="457200" lvl="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Modèle Vectoriel</a:t>
            </a:r>
          </a:p>
          <a:p>
            <a:pPr marL="457200" lvl="0" indent="-457200">
              <a:lnSpc>
                <a:spcPct val="107000"/>
              </a:lnSpc>
              <a:spcAft>
                <a:spcPts val="800"/>
              </a:spcAft>
              <a:buFont typeface="Arial" panose="020B0604020202020204" pitchFamily="34" charset="0"/>
              <a:buChar char="•"/>
            </a:pPr>
            <a:r>
              <a:rPr lang="fr-FR" sz="2800" dirty="0">
                <a:solidFill>
                  <a:srgbClr val="0070C0"/>
                </a:solidFill>
                <a:effectLst/>
                <a:ea typeface="Cambria" panose="02040503050406030204" pitchFamily="18" charset="0"/>
                <a:cs typeface="TimesNewRomanPS-BoldItalicMT"/>
              </a:rPr>
              <a:t>Modèle Probabiliste</a:t>
            </a:r>
          </a:p>
          <a:p>
            <a:pPr marL="457200" lvl="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Modèle de langue</a:t>
            </a:r>
          </a:p>
          <a:p>
            <a:pPr marL="457200" lvl="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Autres Modèles : réseaux d’inférences, Modèles logiques …   </a:t>
            </a:r>
          </a:p>
        </p:txBody>
      </p:sp>
    </p:spTree>
    <p:extLst>
      <p:ext uri="{BB962C8B-B14F-4D97-AF65-F5344CB8AC3E}">
        <p14:creationId xmlns:p14="http://schemas.microsoft.com/office/powerpoint/2010/main" val="303485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835375"/>
            <a:ext cx="7550864" cy="1213281"/>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fr-FR" sz="3200" b="1" i="1" dirty="0">
                <a:effectLst/>
                <a:latin typeface="TimesNewRomanPS-BoldItalicMT"/>
                <a:ea typeface="Cambria" panose="02040503050406030204" pitchFamily="18" charset="0"/>
                <a:cs typeface="TimesNewRomanPS-BoldItalicMT"/>
              </a:rPr>
              <a:t>Les modèle  RI  : </a:t>
            </a:r>
            <a:r>
              <a:rPr lang="fr-FR" sz="3200" dirty="0">
                <a:solidFill>
                  <a:srgbClr val="FF0000"/>
                </a:solidFill>
                <a:ea typeface="Cambria" panose="02040503050406030204" pitchFamily="18" charset="0"/>
                <a:cs typeface="TimesNewRomanPS-BoldItalicMT"/>
              </a:rPr>
              <a:t>Modèle Booléen</a:t>
            </a:r>
            <a:r>
              <a:rPr lang="fr-FR" sz="3200" dirty="0">
                <a:solidFill>
                  <a:srgbClr val="0070C0"/>
                </a:solidFill>
                <a:ea typeface="Cambria" panose="02040503050406030204" pitchFamily="18" charset="0"/>
                <a:cs typeface="TimesNewRomanPS-BoldItalicMT"/>
              </a:rPr>
              <a:t> </a:t>
            </a:r>
          </a:p>
          <a:p>
            <a:pPr marL="342900" lvl="0" indent="-342900">
              <a:lnSpc>
                <a:spcPct val="107000"/>
              </a:lnSpc>
              <a:spcAft>
                <a:spcPts val="800"/>
              </a:spcAft>
              <a:buFont typeface="Wingdings" panose="05000000000000000000" pitchFamily="2" charset="2"/>
              <a:buChar char=""/>
            </a:pPr>
            <a:endParaRPr lang="fr-FR" sz="3200" b="1" i="1" dirty="0">
              <a:effectLst/>
              <a:latin typeface="TimesNewRomanPS-BoldItalicMT"/>
              <a:ea typeface="Cambria" panose="02040503050406030204" pitchFamily="18" charset="0"/>
              <a:cs typeface="TimesNewRomanPS-BoldItalicMT"/>
            </a:endParaRPr>
          </a:p>
        </p:txBody>
      </p:sp>
      <p:sp>
        <p:nvSpPr>
          <p:cNvPr id="2" name="ZoneTexte 1">
            <a:extLst>
              <a:ext uri="{FF2B5EF4-FFF2-40B4-BE49-F238E27FC236}">
                <a16:creationId xmlns:a16="http://schemas.microsoft.com/office/drawing/2014/main" id="{7534662A-213A-4088-8073-0058F23C406C}"/>
              </a:ext>
            </a:extLst>
          </p:cNvPr>
          <p:cNvSpPr txBox="1"/>
          <p:nvPr/>
        </p:nvSpPr>
        <p:spPr>
          <a:xfrm>
            <a:off x="1622631" y="3058050"/>
            <a:ext cx="8946738" cy="3914598"/>
          </a:xfrm>
          <a:prstGeom prst="rect">
            <a:avLst/>
          </a:prstGeom>
          <a:noFill/>
        </p:spPr>
        <p:txBody>
          <a:bodyPr wrap="square">
            <a:spAutoFit/>
          </a:bodyPr>
          <a:lstStyle/>
          <a:p>
            <a:pPr marL="457200" lvl="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R(D/t) = 1 si t </a:t>
            </a:r>
            <a:r>
              <a:rPr lang="fr-TN" sz="2800" b="0" i="0" dirty="0">
                <a:solidFill>
                  <a:srgbClr val="202122"/>
                </a:solidFill>
                <a:effectLst/>
                <a:latin typeface="Arial" panose="020B0604020202020204" pitchFamily="34" charset="0"/>
              </a:rPr>
              <a:t>∈</a:t>
            </a:r>
            <a:r>
              <a:rPr lang="fr-FR" sz="2800" b="0" i="0" dirty="0">
                <a:solidFill>
                  <a:srgbClr val="202122"/>
                </a:solidFill>
                <a:effectLst/>
                <a:latin typeface="Arial" panose="020B0604020202020204" pitchFamily="34" charset="0"/>
              </a:rPr>
              <a:t> D</a:t>
            </a:r>
            <a:endParaRPr lang="fr-FR" sz="2800" dirty="0">
              <a:solidFill>
                <a:srgbClr val="0070C0"/>
              </a:solidFill>
              <a:ea typeface="Cambria" panose="02040503050406030204" pitchFamily="18" charset="0"/>
              <a:cs typeface="TimesNewRomanPS-BoldItalicMT"/>
            </a:endParaRPr>
          </a:p>
          <a:p>
            <a:pPr marL="457200" lvl="0" indent="-457200">
              <a:lnSpc>
                <a:spcPct val="107000"/>
              </a:lnSpc>
              <a:spcAft>
                <a:spcPts val="800"/>
              </a:spcAft>
              <a:buFont typeface="Arial" panose="020B0604020202020204" pitchFamily="34" charset="0"/>
              <a:buChar char="•"/>
            </a:pPr>
            <a:endParaRPr lang="fr-FR" sz="2800" dirty="0">
              <a:solidFill>
                <a:srgbClr val="0070C0"/>
              </a:solidFill>
              <a:effectLst/>
              <a:ea typeface="Cambria" panose="02040503050406030204" pitchFamily="18" charset="0"/>
              <a:cs typeface="TimesNewRomanPS-BoldItalicMT"/>
            </a:endParaRPr>
          </a:p>
          <a:p>
            <a:pPr marL="457200" lvl="0" indent="-457200">
              <a:lnSpc>
                <a:spcPct val="107000"/>
              </a:lnSpc>
              <a:spcAft>
                <a:spcPts val="800"/>
              </a:spcAft>
              <a:buFont typeface="Arial" panose="020B0604020202020204" pitchFamily="34" charset="0"/>
              <a:buChar char="•"/>
            </a:pPr>
            <a:r>
              <a:rPr lang="fr-FR" sz="2800" dirty="0"/>
              <a:t>d1(t1,t2,t5); d2(t1,t3,t5,t6); d3(t1,t2,t3,t4,t5)</a:t>
            </a:r>
          </a:p>
          <a:p>
            <a:pPr marL="457200" lvl="0" indent="-457200">
              <a:lnSpc>
                <a:spcPct val="107000"/>
              </a:lnSpc>
              <a:spcAft>
                <a:spcPts val="800"/>
              </a:spcAft>
              <a:buFont typeface="Arial" panose="020B0604020202020204" pitchFamily="34" charset="0"/>
              <a:buChar char="•"/>
            </a:pPr>
            <a:endParaRPr lang="fr-FR" sz="2800" dirty="0">
              <a:solidFill>
                <a:srgbClr val="0070C0"/>
              </a:solidFill>
              <a:effectLst/>
              <a:ea typeface="Cambria" panose="02040503050406030204" pitchFamily="18" charset="0"/>
              <a:cs typeface="TimesNewRomanPS-BoldItalicMT"/>
            </a:endParaRPr>
          </a:p>
          <a:p>
            <a:pPr marL="457200" indent="-457200">
              <a:lnSpc>
                <a:spcPct val="107000"/>
              </a:lnSpc>
              <a:spcAft>
                <a:spcPts val="800"/>
              </a:spcAft>
              <a:buFont typeface="Arial" panose="020B0604020202020204" pitchFamily="34" charset="0"/>
              <a:buChar char="•"/>
            </a:pPr>
            <a:r>
              <a:rPr lang="fr-FR" sz="2800" dirty="0">
                <a:solidFill>
                  <a:srgbClr val="0070C0"/>
                </a:solidFill>
                <a:ea typeface="Cambria" panose="02040503050406030204" pitchFamily="18" charset="0"/>
                <a:cs typeface="TimesNewRomanPS-BoldItalicMT"/>
              </a:rPr>
              <a:t>R(D/t) = 0 si t </a:t>
            </a:r>
            <a:r>
              <a:rPr lang="fr-TN" sz="2800" b="0" i="0" dirty="0">
                <a:solidFill>
                  <a:srgbClr val="202124"/>
                </a:solidFill>
                <a:effectLst/>
                <a:latin typeface="arial" panose="020B0604020202020204" pitchFamily="34" charset="0"/>
              </a:rPr>
              <a:t>∉</a:t>
            </a:r>
            <a:r>
              <a:rPr lang="fr-FR" sz="2800" b="0" i="0" dirty="0">
                <a:solidFill>
                  <a:srgbClr val="202122"/>
                </a:solidFill>
                <a:effectLst/>
                <a:latin typeface="Arial" panose="020B0604020202020204" pitchFamily="34" charset="0"/>
              </a:rPr>
              <a:t> D</a:t>
            </a:r>
            <a:endParaRPr lang="fr-FR" sz="2800" dirty="0">
              <a:solidFill>
                <a:srgbClr val="0070C0"/>
              </a:solidFill>
              <a:ea typeface="Cambria" panose="02040503050406030204" pitchFamily="18" charset="0"/>
              <a:cs typeface="TimesNewRomanPS-BoldItalicMT"/>
            </a:endParaRPr>
          </a:p>
          <a:p>
            <a:pPr marL="457200" lvl="0" indent="-457200">
              <a:lnSpc>
                <a:spcPct val="107000"/>
              </a:lnSpc>
              <a:spcAft>
                <a:spcPts val="800"/>
              </a:spcAft>
              <a:buFont typeface="Arial" panose="020B0604020202020204" pitchFamily="34" charset="0"/>
              <a:buChar char="•"/>
            </a:pPr>
            <a:endParaRPr lang="fr-FR" sz="2800" dirty="0">
              <a:solidFill>
                <a:srgbClr val="0070C0"/>
              </a:solidFill>
              <a:effectLst/>
              <a:ea typeface="Cambria" panose="02040503050406030204" pitchFamily="18" charset="0"/>
              <a:cs typeface="TimesNewRomanPS-BoldItalicMT"/>
            </a:endParaRPr>
          </a:p>
          <a:p>
            <a:pPr marL="457200" lvl="0" indent="-457200">
              <a:lnSpc>
                <a:spcPct val="107000"/>
              </a:lnSpc>
              <a:spcAft>
                <a:spcPts val="800"/>
              </a:spcAft>
              <a:buFont typeface="Arial" panose="020B0604020202020204" pitchFamily="34" charset="0"/>
              <a:buChar char="•"/>
            </a:pPr>
            <a:endParaRPr lang="fr-FR" sz="2800" dirty="0">
              <a:solidFill>
                <a:srgbClr val="0070C0"/>
              </a:solidFill>
              <a:ea typeface="Cambria" panose="02040503050406030204" pitchFamily="18" charset="0"/>
              <a:cs typeface="TimesNewRomanPS-BoldItalicMT"/>
            </a:endParaRPr>
          </a:p>
        </p:txBody>
      </p:sp>
    </p:spTree>
    <p:extLst>
      <p:ext uri="{BB962C8B-B14F-4D97-AF65-F5344CB8AC3E}">
        <p14:creationId xmlns:p14="http://schemas.microsoft.com/office/powerpoint/2010/main" val="30405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551793" y="1668135"/>
            <a:ext cx="11098923" cy="4602927"/>
          </a:xfrm>
          <a:prstGeom prst="rect">
            <a:avLst/>
          </a:prstGeom>
          <a:noFill/>
          <a:ln>
            <a:solidFill>
              <a:schemeClr val="accent1"/>
            </a:solidFill>
          </a:ln>
        </p:spPr>
        <p:txBody>
          <a:bodyPr wrap="square">
            <a:spAutoFit/>
          </a:bodyPr>
          <a:lstStyle/>
          <a:p>
            <a:pPr>
              <a:lnSpc>
                <a:spcPct val="150000"/>
              </a:lnSpc>
              <a:spcAft>
                <a:spcPts val="1000"/>
              </a:spcAft>
            </a:pPr>
            <a:r>
              <a:rPr lang="fr-FR" sz="3200" b="1" dirty="0">
                <a:effectLst/>
                <a:latin typeface="Calibri" panose="020F0502020204030204" pitchFamily="34" charset="0"/>
                <a:ea typeface="Calibri" panose="020F0502020204030204" pitchFamily="34" charset="0"/>
              </a:rPr>
              <a:t>Exercice 1</a:t>
            </a:r>
            <a:r>
              <a:rPr lang="fr-FR" sz="3200" dirty="0">
                <a:effectLst/>
                <a:latin typeface="Calibri" panose="020F0502020204030204" pitchFamily="34" charset="0"/>
                <a:ea typeface="Calibri" panose="020F0502020204030204" pitchFamily="34" charset="0"/>
              </a:rPr>
              <a:t> :</a:t>
            </a:r>
            <a:r>
              <a:rPr lang="fr-FR" sz="2400" dirty="0">
                <a:effectLst/>
                <a:latin typeface="Calibri" panose="020F0502020204030204" pitchFamily="34" charset="0"/>
                <a:ea typeface="Calibri" panose="020F0502020204030204" pitchFamily="34" charset="0"/>
              </a:rPr>
              <a:t> </a:t>
            </a:r>
            <a:r>
              <a:rPr lang="fr-FR" sz="3200" dirty="0">
                <a:effectLst/>
                <a:latin typeface="Calibri" panose="020F0502020204030204" pitchFamily="34" charset="0"/>
                <a:ea typeface="Calibri" panose="020F0502020204030204" pitchFamily="34" charset="0"/>
              </a:rPr>
              <a:t>Questions de cours</a:t>
            </a:r>
          </a:p>
          <a:p>
            <a:pPr>
              <a:lnSpc>
                <a:spcPct val="150000"/>
              </a:lnSpc>
              <a:spcAft>
                <a:spcPts val="1000"/>
              </a:spcAft>
            </a:pPr>
            <a:endParaRPr lang="fr-TN" sz="2400" dirty="0">
              <a:effectLst/>
              <a:latin typeface="Calibri" panose="020F0502020204030204" pitchFamily="34" charset="0"/>
              <a:ea typeface="Calibri" panose="020F0502020204030204" pitchFamily="34" charset="0"/>
            </a:endParaRPr>
          </a:p>
          <a:p>
            <a:pPr marL="514350" indent="-514350" algn="just">
              <a:lnSpc>
                <a:spcPct val="115000"/>
              </a:lnSpc>
              <a:spcAft>
                <a:spcPts val="1000"/>
              </a:spcAft>
              <a:buAutoNum type="arabicParenR"/>
            </a:pPr>
            <a:r>
              <a:rPr lang="fr-FR" sz="2800" dirty="0">
                <a:effectLst/>
                <a:latin typeface="Calibri" panose="020F0502020204030204" pitchFamily="34" charset="0"/>
                <a:ea typeface="Calibri" panose="020F0502020204030204" pitchFamily="34" charset="0"/>
              </a:rPr>
              <a:t>Est ce qu'il y a une différence entre un système de gestion de base </a:t>
            </a:r>
          </a:p>
          <a:p>
            <a:pPr algn="just">
              <a:lnSpc>
                <a:spcPct val="115000"/>
              </a:lnSpc>
              <a:spcAft>
                <a:spcPts val="1000"/>
              </a:spcAft>
            </a:pPr>
            <a:r>
              <a:rPr lang="fr-FR" sz="2800" dirty="0">
                <a:latin typeface="Calibri" panose="020F0502020204030204" pitchFamily="34" charset="0"/>
                <a:ea typeface="Calibri" panose="020F0502020204030204" pitchFamily="34" charset="0"/>
              </a:rPr>
              <a:t> </a:t>
            </a:r>
            <a:r>
              <a:rPr lang="fr-FR" sz="2800" dirty="0">
                <a:effectLst/>
                <a:latin typeface="Calibri" panose="020F0502020204030204" pitchFamily="34" charset="0"/>
                <a:ea typeface="Calibri" panose="020F0502020204030204" pitchFamily="34" charset="0"/>
              </a:rPr>
              <a:t>de données et un système de recherche d’information ? Justifiez.</a:t>
            </a:r>
            <a:endParaRPr lang="fr-TN" sz="2400" dirty="0">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solidFill>
                  <a:schemeClr val="bg1">
                    <a:lumMod val="75000"/>
                  </a:schemeClr>
                </a:solidFill>
                <a:effectLst/>
                <a:latin typeface="Calibri" panose="020F0502020204030204" pitchFamily="34" charset="0"/>
                <a:ea typeface="Calibri" panose="020F0502020204030204" pitchFamily="34" charset="0"/>
              </a:rPr>
              <a:t>2) Rappelez la définition de l’indexation ?</a:t>
            </a:r>
            <a:endParaRPr lang="fr-TN" sz="2400" dirty="0">
              <a:solidFill>
                <a:schemeClr val="bg1">
                  <a:lumMod val="75000"/>
                </a:schemeClr>
              </a:solidFill>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solidFill>
                  <a:schemeClr val="bg1">
                    <a:lumMod val="75000"/>
                  </a:schemeClr>
                </a:solidFill>
                <a:effectLst/>
                <a:latin typeface="Calibri" panose="020F0502020204030204" pitchFamily="34" charset="0"/>
                <a:ea typeface="Calibri" panose="020F0502020204030204" pitchFamily="34" charset="0"/>
              </a:rPr>
              <a:t>3) Quelles sont les étapes fondamentales de l’indexation ?</a:t>
            </a: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958488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378066"/>
            <a:ext cx="11075460" cy="8467318"/>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fr-FR" sz="2800" b="1" i="1" dirty="0">
                <a:effectLst/>
                <a:latin typeface="TimesNewRomanPS-BoldItalicMT"/>
                <a:ea typeface="Cambria" panose="02040503050406030204" pitchFamily="18" charset="0"/>
                <a:cs typeface="TimesNewRomanPS-BoldItalicMT"/>
              </a:rPr>
              <a:t>Les modèle  RI  : </a:t>
            </a:r>
            <a:r>
              <a:rPr lang="fr-FR" sz="2800" dirty="0">
                <a:solidFill>
                  <a:srgbClr val="FF0000"/>
                </a:solidFill>
                <a:ea typeface="Cambria" panose="02040503050406030204" pitchFamily="18" charset="0"/>
                <a:cs typeface="TimesNewRomanPS-BoldItalicMT"/>
              </a:rPr>
              <a:t>Modèle Booléen</a:t>
            </a:r>
          </a:p>
          <a:p>
            <a:pPr marL="457200" indent="-457200">
              <a:lnSpc>
                <a:spcPct val="107000"/>
              </a:lnSpc>
              <a:spcAft>
                <a:spcPts val="800"/>
              </a:spcAft>
              <a:buFont typeface="Wingdings" panose="05000000000000000000" pitchFamily="2" charset="2"/>
              <a:buChar char="q"/>
            </a:pPr>
            <a:r>
              <a:rPr lang="fr-FR" sz="3600" dirty="0">
                <a:solidFill>
                  <a:srgbClr val="0070C0"/>
                </a:solidFill>
                <a:ea typeface="Cambria" panose="02040503050406030204" pitchFamily="18" charset="0"/>
                <a:cs typeface="TimesNewRomanPS-BoldItalicMT"/>
              </a:rPr>
              <a:t>R( D,t1 </a:t>
            </a:r>
            <a:r>
              <a:rPr lang="fr-FR" sz="3600" dirty="0">
                <a:solidFill>
                  <a:srgbClr val="C00000"/>
                </a:solidFill>
                <a:ea typeface="Cambria" panose="02040503050406030204" pitchFamily="18" charset="0"/>
                <a:cs typeface="TimesNewRomanPS-BoldItalicMT"/>
              </a:rPr>
              <a:t>ET</a:t>
            </a:r>
            <a:r>
              <a:rPr lang="fr-FR" sz="3600" dirty="0">
                <a:solidFill>
                  <a:srgbClr val="0070C0"/>
                </a:solidFill>
                <a:ea typeface="Cambria" panose="02040503050406030204" pitchFamily="18" charset="0"/>
                <a:cs typeface="TimesNewRomanPS-BoldItalicMT"/>
              </a:rPr>
              <a:t>  D,t2) = R( D,t1)</a:t>
            </a:r>
            <a:r>
              <a:rPr lang="fr-TN" sz="3600" b="1" dirty="0">
                <a:solidFill>
                  <a:srgbClr val="0070C0"/>
                </a:solidFill>
              </a:rPr>
              <a:t> ×</a:t>
            </a:r>
            <a:r>
              <a:rPr lang="fr-FR" sz="3600" dirty="0">
                <a:solidFill>
                  <a:srgbClr val="0070C0"/>
                </a:solidFill>
                <a:ea typeface="Cambria" panose="02040503050406030204" pitchFamily="18" charset="0"/>
                <a:cs typeface="TimesNewRomanPS-BoldItalicMT"/>
              </a:rPr>
              <a:t> R(D,t2) </a:t>
            </a:r>
          </a:p>
          <a:p>
            <a:pPr marL="457200" indent="-457200">
              <a:lnSpc>
                <a:spcPct val="107000"/>
              </a:lnSpc>
              <a:spcAft>
                <a:spcPts val="800"/>
              </a:spcAft>
              <a:buFont typeface="Wingdings" panose="05000000000000000000" pitchFamily="2" charset="2"/>
              <a:buChar char="q"/>
            </a:pPr>
            <a:endParaRPr lang="fr-FR" sz="3600" dirty="0">
              <a:solidFill>
                <a:srgbClr val="0070C0"/>
              </a:solidFill>
              <a:ea typeface="Cambria" panose="02040503050406030204" pitchFamily="18" charset="0"/>
              <a:cs typeface="TimesNewRomanPS-BoldItalicMT"/>
            </a:endParaRPr>
          </a:p>
          <a:p>
            <a:pPr marL="457200" indent="-457200">
              <a:lnSpc>
                <a:spcPct val="107000"/>
              </a:lnSpc>
              <a:spcAft>
                <a:spcPts val="800"/>
              </a:spcAft>
              <a:buFont typeface="Wingdings" panose="05000000000000000000" pitchFamily="2" charset="2"/>
              <a:buChar char="q"/>
            </a:pPr>
            <a:r>
              <a:rPr lang="fr-FR" sz="3600" dirty="0">
                <a:solidFill>
                  <a:srgbClr val="0070C0"/>
                </a:solidFill>
                <a:ea typeface="Cambria" panose="02040503050406030204" pitchFamily="18" charset="0"/>
                <a:cs typeface="TimesNewRomanPS-BoldItalicMT"/>
              </a:rPr>
              <a:t>R( D,t1 </a:t>
            </a:r>
            <a:r>
              <a:rPr lang="fr-FR" sz="3600" b="1" dirty="0">
                <a:solidFill>
                  <a:srgbClr val="C00000"/>
                </a:solidFill>
                <a:ea typeface="Cambria" panose="02040503050406030204" pitchFamily="18" charset="0"/>
                <a:cs typeface="TimesNewRomanPS-BoldItalicMT"/>
              </a:rPr>
              <a:t>OU </a:t>
            </a:r>
            <a:r>
              <a:rPr lang="fr-FR" sz="3600" dirty="0">
                <a:solidFill>
                  <a:srgbClr val="0070C0"/>
                </a:solidFill>
                <a:ea typeface="Cambria" panose="02040503050406030204" pitchFamily="18" charset="0"/>
                <a:cs typeface="TimesNewRomanPS-BoldItalicMT"/>
              </a:rPr>
              <a:t> D,t2) = R( D,t1)</a:t>
            </a:r>
            <a:r>
              <a:rPr lang="fr-TN" sz="3600" dirty="0"/>
              <a:t> </a:t>
            </a:r>
            <a:r>
              <a:rPr lang="fr-TN" sz="3600" b="1" dirty="0">
                <a:solidFill>
                  <a:srgbClr val="0070C0"/>
                </a:solidFill>
              </a:rPr>
              <a:t>×</a:t>
            </a:r>
            <a:r>
              <a:rPr lang="fr-FR" sz="3600" dirty="0">
                <a:solidFill>
                  <a:srgbClr val="0070C0"/>
                </a:solidFill>
                <a:ea typeface="Cambria" panose="02040503050406030204" pitchFamily="18" charset="0"/>
                <a:cs typeface="TimesNewRomanPS-BoldItalicMT"/>
              </a:rPr>
              <a:t> R(D,t2) - R( D,t1) + R(D,t2)</a:t>
            </a: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marL="457200" indent="-457200">
              <a:lnSpc>
                <a:spcPct val="107000"/>
              </a:lnSpc>
              <a:spcAft>
                <a:spcPts val="800"/>
              </a:spcAft>
              <a:buFont typeface="Wingdings" panose="05000000000000000000" pitchFamily="2" charset="2"/>
              <a:buChar char="q"/>
            </a:pPr>
            <a:r>
              <a:rPr lang="fr-FR" sz="3600" dirty="0">
                <a:solidFill>
                  <a:srgbClr val="0070C0"/>
                </a:solidFill>
                <a:ea typeface="Cambria" panose="02040503050406030204" pitchFamily="18" charset="0"/>
                <a:cs typeface="TimesNewRomanPS-BoldItalicMT"/>
              </a:rPr>
              <a:t> R( D,t1 </a:t>
            </a:r>
            <a:r>
              <a:rPr lang="fr-FR" sz="3600" b="1" dirty="0">
                <a:solidFill>
                  <a:srgbClr val="C00000"/>
                </a:solidFill>
                <a:ea typeface="Cambria" panose="02040503050406030204" pitchFamily="18" charset="0"/>
                <a:cs typeface="TimesNewRomanPS-BoldItalicMT"/>
              </a:rPr>
              <a:t>SAUF </a:t>
            </a:r>
            <a:r>
              <a:rPr lang="fr-FR" sz="3600" dirty="0">
                <a:solidFill>
                  <a:srgbClr val="0070C0"/>
                </a:solidFill>
                <a:ea typeface="Cambria" panose="02040503050406030204" pitchFamily="18" charset="0"/>
                <a:cs typeface="TimesNewRomanPS-BoldItalicMT"/>
              </a:rPr>
              <a:t> D,t2) = R( D,t1)</a:t>
            </a:r>
            <a:r>
              <a:rPr lang="fr-TN" sz="3600" dirty="0"/>
              <a:t> </a:t>
            </a:r>
            <a:r>
              <a:rPr lang="fr-TN" sz="3600" b="1" dirty="0">
                <a:solidFill>
                  <a:srgbClr val="0070C0"/>
                </a:solidFill>
              </a:rPr>
              <a:t>×</a:t>
            </a:r>
            <a:r>
              <a:rPr lang="fr-FR" sz="3600" b="1" dirty="0">
                <a:solidFill>
                  <a:srgbClr val="0070C0"/>
                </a:solidFill>
              </a:rPr>
              <a:t> </a:t>
            </a:r>
            <a:r>
              <a:rPr lang="fr-FR" sz="3600" dirty="0">
                <a:solidFill>
                  <a:srgbClr val="0070C0"/>
                </a:solidFill>
              </a:rPr>
              <a:t>(1</a:t>
            </a:r>
            <a:r>
              <a:rPr lang="fr-FR" sz="3600" dirty="0">
                <a:solidFill>
                  <a:srgbClr val="0070C0"/>
                </a:solidFill>
                <a:ea typeface="Cambria" panose="02040503050406030204" pitchFamily="18" charset="0"/>
                <a:cs typeface="TimesNewRomanPS-BoldItalicMT"/>
              </a:rPr>
              <a:t> - R(D,t2) )</a:t>
            </a:r>
          </a:p>
          <a:p>
            <a:pPr>
              <a:lnSpc>
                <a:spcPct val="107000"/>
              </a:lnSpc>
              <a:spcAft>
                <a:spcPts val="800"/>
              </a:spcAft>
            </a:pPr>
            <a:endParaRPr lang="fr-FR" sz="3200" dirty="0">
              <a:solidFill>
                <a:srgbClr val="0070C0"/>
              </a:solidFill>
              <a:ea typeface="Cambria" panose="02040503050406030204" pitchFamily="18" charset="0"/>
              <a:cs typeface="TimesNewRomanPS-BoldItalicMT"/>
            </a:endParaRPr>
          </a:p>
          <a:p>
            <a:pPr marL="457200" indent="-457200">
              <a:lnSpc>
                <a:spcPct val="107000"/>
              </a:lnSpc>
              <a:spcAft>
                <a:spcPts val="800"/>
              </a:spcAft>
              <a:buFont typeface="Wingdings" panose="05000000000000000000" pitchFamily="2" charset="2"/>
              <a:buChar char="q"/>
            </a:pPr>
            <a:endParaRPr lang="fr-FR" sz="3200" dirty="0">
              <a:solidFill>
                <a:srgbClr val="0070C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marL="342900" lvl="0" indent="-342900">
              <a:lnSpc>
                <a:spcPct val="107000"/>
              </a:lnSpc>
              <a:spcAft>
                <a:spcPts val="800"/>
              </a:spcAft>
              <a:buFont typeface="Wingdings" panose="05000000000000000000" pitchFamily="2" charset="2"/>
              <a:buChar char=""/>
            </a:pPr>
            <a:endParaRPr lang="fr-FR" sz="3200" b="1" i="1" dirty="0">
              <a:effectLst/>
              <a:latin typeface="TimesNewRomanPS-BoldItalicMT"/>
              <a:ea typeface="Cambria" panose="02040503050406030204" pitchFamily="18" charset="0"/>
              <a:cs typeface="TimesNewRomanPS-BoldItalicMT"/>
            </a:endParaRPr>
          </a:p>
        </p:txBody>
      </p:sp>
      <p:sp>
        <p:nvSpPr>
          <p:cNvPr id="2" name="Flèche : droite 1">
            <a:extLst>
              <a:ext uri="{FF2B5EF4-FFF2-40B4-BE49-F238E27FC236}">
                <a16:creationId xmlns:a16="http://schemas.microsoft.com/office/drawing/2014/main" id="{07C38C48-EFAF-4CD9-8954-DD7305C5EE00}"/>
              </a:ext>
            </a:extLst>
          </p:cNvPr>
          <p:cNvSpPr/>
          <p:nvPr/>
        </p:nvSpPr>
        <p:spPr>
          <a:xfrm>
            <a:off x="9110750" y="2260329"/>
            <a:ext cx="465513" cy="382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ZoneTexte 20">
            <a:extLst>
              <a:ext uri="{FF2B5EF4-FFF2-40B4-BE49-F238E27FC236}">
                <a16:creationId xmlns:a16="http://schemas.microsoft.com/office/drawing/2014/main" id="{97085C4C-A103-4F80-B701-48465B46DE31}"/>
              </a:ext>
            </a:extLst>
          </p:cNvPr>
          <p:cNvSpPr txBox="1"/>
          <p:nvPr/>
        </p:nvSpPr>
        <p:spPr>
          <a:xfrm>
            <a:off x="9725980" y="2123900"/>
            <a:ext cx="6093228" cy="655244"/>
          </a:xfrm>
          <a:prstGeom prst="rect">
            <a:avLst/>
          </a:prstGeom>
          <a:noFill/>
        </p:spPr>
        <p:txBody>
          <a:bodyPr wrap="square">
            <a:spAutoFit/>
          </a:bodyPr>
          <a:lstStyle/>
          <a:p>
            <a:pPr>
              <a:lnSpc>
                <a:spcPct val="107000"/>
              </a:lnSpc>
              <a:spcAft>
                <a:spcPts val="800"/>
              </a:spcAft>
            </a:pPr>
            <a:r>
              <a:rPr lang="fr-FR" sz="3200" b="1" dirty="0">
                <a:solidFill>
                  <a:srgbClr val="C00000"/>
                </a:solidFill>
                <a:ea typeface="Cambria" panose="02040503050406030204" pitchFamily="18" charset="0"/>
                <a:cs typeface="TimesNewRomanPS-BoldItalicMT"/>
              </a:rPr>
              <a:t>ET</a:t>
            </a:r>
            <a:r>
              <a:rPr lang="fr-FR" sz="3200" b="1" dirty="0">
                <a:solidFill>
                  <a:srgbClr val="0070C0"/>
                </a:solidFill>
                <a:ea typeface="Cambria" panose="02040503050406030204" pitchFamily="18" charset="0"/>
                <a:cs typeface="TimesNewRomanPS-BoldItalicMT"/>
              </a:rPr>
              <a:t> ou </a:t>
            </a:r>
            <a:r>
              <a:rPr lang="fr-TN" sz="3600" b="1" dirty="0">
                <a:solidFill>
                  <a:srgbClr val="C00000"/>
                </a:solidFill>
              </a:rPr>
              <a:t>∧</a:t>
            </a:r>
            <a:endParaRPr lang="fr-FR" sz="3200" b="1" dirty="0">
              <a:solidFill>
                <a:srgbClr val="C00000"/>
              </a:solidFill>
              <a:ea typeface="Cambria" panose="02040503050406030204" pitchFamily="18" charset="0"/>
              <a:cs typeface="TimesNewRomanPS-BoldItalicMT"/>
            </a:endParaRPr>
          </a:p>
        </p:txBody>
      </p:sp>
      <p:sp>
        <p:nvSpPr>
          <p:cNvPr id="22" name="Flèche : droite 21">
            <a:extLst>
              <a:ext uri="{FF2B5EF4-FFF2-40B4-BE49-F238E27FC236}">
                <a16:creationId xmlns:a16="http://schemas.microsoft.com/office/drawing/2014/main" id="{939523CC-21A4-4D90-9FC5-253BC2EADF45}"/>
              </a:ext>
            </a:extLst>
          </p:cNvPr>
          <p:cNvSpPr/>
          <p:nvPr/>
        </p:nvSpPr>
        <p:spPr>
          <a:xfrm>
            <a:off x="1814946" y="4252149"/>
            <a:ext cx="465513" cy="382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3" name="ZoneTexte 22">
            <a:extLst>
              <a:ext uri="{FF2B5EF4-FFF2-40B4-BE49-F238E27FC236}">
                <a16:creationId xmlns:a16="http://schemas.microsoft.com/office/drawing/2014/main" id="{4A37BCDB-91C2-4B77-BF09-ACA97889C566}"/>
              </a:ext>
            </a:extLst>
          </p:cNvPr>
          <p:cNvSpPr txBox="1"/>
          <p:nvPr/>
        </p:nvSpPr>
        <p:spPr>
          <a:xfrm>
            <a:off x="2795935" y="4115719"/>
            <a:ext cx="6093228" cy="1291316"/>
          </a:xfrm>
          <a:prstGeom prst="rect">
            <a:avLst/>
          </a:prstGeom>
          <a:noFill/>
        </p:spPr>
        <p:txBody>
          <a:bodyPr wrap="square">
            <a:spAutoFit/>
          </a:bodyPr>
          <a:lstStyle/>
          <a:p>
            <a:pPr>
              <a:lnSpc>
                <a:spcPct val="107000"/>
              </a:lnSpc>
              <a:spcAft>
                <a:spcPts val="800"/>
              </a:spcAft>
            </a:pPr>
            <a:r>
              <a:rPr lang="fr-FR" sz="3200" b="1" dirty="0">
                <a:solidFill>
                  <a:srgbClr val="C00000"/>
                </a:solidFill>
                <a:ea typeface="Cambria" panose="02040503050406030204" pitchFamily="18" charset="0"/>
                <a:cs typeface="TimesNewRomanPS-BoldItalicMT"/>
              </a:rPr>
              <a:t>OU</a:t>
            </a:r>
            <a:r>
              <a:rPr lang="fr-FR" sz="3200" b="1" dirty="0">
                <a:solidFill>
                  <a:srgbClr val="0070C0"/>
                </a:solidFill>
                <a:ea typeface="Cambria" panose="02040503050406030204" pitchFamily="18" charset="0"/>
                <a:cs typeface="TimesNewRomanPS-BoldItalicMT"/>
              </a:rPr>
              <a:t> ou </a:t>
            </a:r>
            <a:r>
              <a:rPr lang="fr-TN" sz="3600" b="1" dirty="0">
                <a:solidFill>
                  <a:srgbClr val="C00000"/>
                </a:solidFill>
              </a:rPr>
              <a:t>∨</a:t>
            </a:r>
            <a:endParaRPr lang="fr-FR" sz="3600" b="1" dirty="0">
              <a:solidFill>
                <a:srgbClr val="C00000"/>
              </a:solidFill>
            </a:endParaRPr>
          </a:p>
          <a:p>
            <a:pPr>
              <a:lnSpc>
                <a:spcPct val="107000"/>
              </a:lnSpc>
              <a:spcAft>
                <a:spcPts val="800"/>
              </a:spcAft>
            </a:pPr>
            <a:endParaRPr lang="fr-FR" sz="3200" b="1" dirty="0">
              <a:solidFill>
                <a:srgbClr val="C00000"/>
              </a:solidFill>
              <a:ea typeface="Cambria" panose="02040503050406030204" pitchFamily="18" charset="0"/>
              <a:cs typeface="TimesNewRomanPS-BoldItalicMT"/>
            </a:endParaRPr>
          </a:p>
        </p:txBody>
      </p:sp>
    </p:spTree>
    <p:extLst>
      <p:ext uri="{BB962C8B-B14F-4D97-AF65-F5344CB8AC3E}">
        <p14:creationId xmlns:p14="http://schemas.microsoft.com/office/powerpoint/2010/main" val="282362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 calcmode="lin" valueType="num">
                                      <p:cBhvr additive="base">
                                        <p:cTn id="7"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 calcmode="lin" valueType="num">
                                      <p:cBhvr additive="base">
                                        <p:cTn id="25" dur="500" fill="hold"/>
                                        <p:tgtEl>
                                          <p:spTgt spid="2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0">
                                            <p:txEl>
                                              <p:pRg st="6" end="6"/>
                                            </p:txEl>
                                          </p:spTgt>
                                        </p:tgtEl>
                                        <p:attrNameLst>
                                          <p:attrName>style.visibility</p:attrName>
                                        </p:attrNameLst>
                                      </p:cBhvr>
                                      <p:to>
                                        <p:strVal val="visible"/>
                                      </p:to>
                                    </p:set>
                                    <p:anim calcmode="lin" valueType="num">
                                      <p:cBhvr additive="base">
                                        <p:cTn id="43" dur="500" fill="hold"/>
                                        <p:tgtEl>
                                          <p:spTgt spid="2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2" grpId="0" animBg="1"/>
      <p:bldP spid="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378066"/>
            <a:ext cx="11075460" cy="5751639"/>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fr-FR" sz="2800" b="1" i="1" dirty="0">
                <a:effectLst/>
                <a:latin typeface="TimesNewRomanPS-BoldItalicMT"/>
                <a:ea typeface="Cambria" panose="02040503050406030204" pitchFamily="18" charset="0"/>
                <a:cs typeface="TimesNewRomanPS-BoldItalicMT"/>
              </a:rPr>
              <a:t>Les modèle  RI  : </a:t>
            </a:r>
            <a:r>
              <a:rPr lang="fr-FR" sz="2800" dirty="0">
                <a:solidFill>
                  <a:srgbClr val="FF0000"/>
                </a:solidFill>
                <a:ea typeface="Cambria" panose="02040503050406030204" pitchFamily="18" charset="0"/>
                <a:cs typeface="TimesNewRomanPS-BoldItalicMT"/>
              </a:rPr>
              <a:t>Modèle Booléen</a:t>
            </a:r>
          </a:p>
          <a:p>
            <a:pPr marL="457200" indent="-457200">
              <a:lnSpc>
                <a:spcPct val="107000"/>
              </a:lnSpc>
              <a:spcAft>
                <a:spcPts val="800"/>
              </a:spcAft>
              <a:buFont typeface="Wingdings" panose="05000000000000000000" pitchFamily="2" charset="2"/>
              <a:buChar char="q"/>
            </a:pPr>
            <a:r>
              <a:rPr lang="fr-FR" sz="3600" dirty="0">
                <a:solidFill>
                  <a:srgbClr val="0070C0"/>
                </a:solidFill>
                <a:ea typeface="Cambria" panose="02040503050406030204" pitchFamily="18" charset="0"/>
                <a:cs typeface="TimesNewRomanPS-BoldItalicMT"/>
              </a:rPr>
              <a:t>R( D,t1 </a:t>
            </a:r>
            <a:r>
              <a:rPr lang="fr-FR" sz="3600" dirty="0">
                <a:solidFill>
                  <a:srgbClr val="C00000"/>
                </a:solidFill>
                <a:ea typeface="Cambria" panose="02040503050406030204" pitchFamily="18" charset="0"/>
                <a:cs typeface="TimesNewRomanPS-BoldItalicMT"/>
              </a:rPr>
              <a:t>ET</a:t>
            </a:r>
            <a:r>
              <a:rPr lang="fr-FR" sz="3600" dirty="0">
                <a:solidFill>
                  <a:srgbClr val="0070C0"/>
                </a:solidFill>
                <a:ea typeface="Cambria" panose="02040503050406030204" pitchFamily="18" charset="0"/>
                <a:cs typeface="TimesNewRomanPS-BoldItalicMT"/>
              </a:rPr>
              <a:t>  D,t2) = R( D,t1)</a:t>
            </a:r>
            <a:r>
              <a:rPr lang="fr-TN" sz="3600" b="1" dirty="0">
                <a:solidFill>
                  <a:srgbClr val="0070C0"/>
                </a:solidFill>
              </a:rPr>
              <a:t> ×</a:t>
            </a:r>
            <a:r>
              <a:rPr lang="fr-FR" sz="3600" dirty="0">
                <a:solidFill>
                  <a:srgbClr val="0070C0"/>
                </a:solidFill>
                <a:ea typeface="Cambria" panose="02040503050406030204" pitchFamily="18" charset="0"/>
                <a:cs typeface="TimesNewRomanPS-BoldItalicMT"/>
              </a:rPr>
              <a:t> R(D,t2) </a:t>
            </a:r>
          </a:p>
          <a:p>
            <a:pPr>
              <a:lnSpc>
                <a:spcPct val="107000"/>
              </a:lnSpc>
              <a:spcAft>
                <a:spcPts val="800"/>
              </a:spcAft>
            </a:pPr>
            <a:r>
              <a:rPr lang="fr-FR" sz="3600" dirty="0">
                <a:solidFill>
                  <a:srgbClr val="0070C0"/>
                </a:solidFill>
                <a:ea typeface="Cambria" panose="02040503050406030204" pitchFamily="18" charset="0"/>
                <a:cs typeface="TimesNewRomanPS-BoldItalicMT"/>
              </a:rPr>
              <a:t>                          </a:t>
            </a:r>
          </a:p>
          <a:p>
            <a:pPr>
              <a:lnSpc>
                <a:spcPct val="107000"/>
              </a:lnSpc>
              <a:spcAft>
                <a:spcPts val="800"/>
              </a:spcAft>
            </a:pPr>
            <a:r>
              <a:rPr lang="fr-FR" sz="3600" dirty="0">
                <a:solidFill>
                  <a:srgbClr val="0070C0"/>
                </a:solidFill>
                <a:ea typeface="Cambria" panose="02040503050406030204" pitchFamily="18" charset="0"/>
                <a:cs typeface="TimesNewRomanPS-BoldItalicMT"/>
              </a:rPr>
              <a:t>                                  </a:t>
            </a:r>
            <a:endParaRPr lang="fr-FR" sz="3200" dirty="0">
              <a:solidFill>
                <a:srgbClr val="0070C0"/>
              </a:solidFill>
              <a:ea typeface="Cambria" panose="02040503050406030204" pitchFamily="18" charset="0"/>
              <a:cs typeface="TimesNewRomanPS-BoldItalicMT"/>
            </a:endParaRPr>
          </a:p>
          <a:p>
            <a:pPr marL="457200" indent="-457200">
              <a:lnSpc>
                <a:spcPct val="107000"/>
              </a:lnSpc>
              <a:spcAft>
                <a:spcPts val="800"/>
              </a:spcAft>
              <a:buFont typeface="Wingdings" panose="05000000000000000000" pitchFamily="2" charset="2"/>
              <a:buChar char="q"/>
            </a:pPr>
            <a:endParaRPr lang="fr-FR" sz="3200" dirty="0">
              <a:solidFill>
                <a:srgbClr val="0070C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marL="342900" lvl="0" indent="-342900">
              <a:lnSpc>
                <a:spcPct val="107000"/>
              </a:lnSpc>
              <a:spcAft>
                <a:spcPts val="800"/>
              </a:spcAft>
              <a:buFont typeface="Wingdings" panose="05000000000000000000" pitchFamily="2" charset="2"/>
              <a:buChar char=""/>
            </a:pPr>
            <a:endParaRPr lang="fr-FR" sz="3200" b="1" i="1" dirty="0">
              <a:effectLst/>
              <a:latin typeface="TimesNewRomanPS-BoldItalicMT"/>
              <a:ea typeface="Cambria" panose="02040503050406030204" pitchFamily="18" charset="0"/>
              <a:cs typeface="TimesNewRomanPS-BoldItalicMT"/>
            </a:endParaRPr>
          </a:p>
        </p:txBody>
      </p:sp>
      <p:sp>
        <p:nvSpPr>
          <p:cNvPr id="2" name="Flèche : droite 1">
            <a:extLst>
              <a:ext uri="{FF2B5EF4-FFF2-40B4-BE49-F238E27FC236}">
                <a16:creationId xmlns:a16="http://schemas.microsoft.com/office/drawing/2014/main" id="{07C38C48-EFAF-4CD9-8954-DD7305C5EE00}"/>
              </a:ext>
            </a:extLst>
          </p:cNvPr>
          <p:cNvSpPr/>
          <p:nvPr/>
        </p:nvSpPr>
        <p:spPr>
          <a:xfrm>
            <a:off x="9110750" y="2260329"/>
            <a:ext cx="465513" cy="382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ZoneTexte 20">
            <a:extLst>
              <a:ext uri="{FF2B5EF4-FFF2-40B4-BE49-F238E27FC236}">
                <a16:creationId xmlns:a16="http://schemas.microsoft.com/office/drawing/2014/main" id="{97085C4C-A103-4F80-B701-48465B46DE31}"/>
              </a:ext>
            </a:extLst>
          </p:cNvPr>
          <p:cNvSpPr txBox="1"/>
          <p:nvPr/>
        </p:nvSpPr>
        <p:spPr>
          <a:xfrm>
            <a:off x="9725980" y="2123900"/>
            <a:ext cx="6093228" cy="655244"/>
          </a:xfrm>
          <a:prstGeom prst="rect">
            <a:avLst/>
          </a:prstGeom>
          <a:noFill/>
        </p:spPr>
        <p:txBody>
          <a:bodyPr wrap="square">
            <a:spAutoFit/>
          </a:bodyPr>
          <a:lstStyle/>
          <a:p>
            <a:pPr>
              <a:lnSpc>
                <a:spcPct val="107000"/>
              </a:lnSpc>
              <a:spcAft>
                <a:spcPts val="800"/>
              </a:spcAft>
            </a:pPr>
            <a:r>
              <a:rPr lang="fr-FR" sz="3200" b="1" dirty="0">
                <a:solidFill>
                  <a:srgbClr val="C00000"/>
                </a:solidFill>
                <a:ea typeface="Cambria" panose="02040503050406030204" pitchFamily="18" charset="0"/>
                <a:cs typeface="TimesNewRomanPS-BoldItalicMT"/>
              </a:rPr>
              <a:t>ET</a:t>
            </a:r>
            <a:r>
              <a:rPr lang="fr-FR" sz="3200" b="1" dirty="0">
                <a:solidFill>
                  <a:srgbClr val="0070C0"/>
                </a:solidFill>
                <a:ea typeface="Cambria" panose="02040503050406030204" pitchFamily="18" charset="0"/>
                <a:cs typeface="TimesNewRomanPS-BoldItalicMT"/>
              </a:rPr>
              <a:t> ou </a:t>
            </a:r>
            <a:r>
              <a:rPr lang="fr-TN" sz="3600" b="1" dirty="0">
                <a:solidFill>
                  <a:srgbClr val="C00000"/>
                </a:solidFill>
              </a:rPr>
              <a:t>∧</a:t>
            </a:r>
            <a:endParaRPr lang="fr-FR" sz="3200" b="1" dirty="0">
              <a:solidFill>
                <a:srgbClr val="C00000"/>
              </a:solidFill>
              <a:ea typeface="Cambria" panose="02040503050406030204" pitchFamily="18" charset="0"/>
              <a:cs typeface="TimesNewRomanPS-BoldItalicMT"/>
            </a:endParaRPr>
          </a:p>
        </p:txBody>
      </p:sp>
      <p:sp>
        <p:nvSpPr>
          <p:cNvPr id="24" name="ZoneTexte 23">
            <a:extLst>
              <a:ext uri="{FF2B5EF4-FFF2-40B4-BE49-F238E27FC236}">
                <a16:creationId xmlns:a16="http://schemas.microsoft.com/office/drawing/2014/main" id="{5B48A624-397A-4BDA-B728-7B96301FB33B}"/>
              </a:ext>
            </a:extLst>
          </p:cNvPr>
          <p:cNvSpPr txBox="1"/>
          <p:nvPr/>
        </p:nvSpPr>
        <p:spPr>
          <a:xfrm>
            <a:off x="4642836" y="2819353"/>
            <a:ext cx="7913716" cy="1005083"/>
          </a:xfrm>
          <a:prstGeom prst="rect">
            <a:avLst/>
          </a:prstGeom>
          <a:noFill/>
        </p:spPr>
        <p:txBody>
          <a:bodyPr wrap="square">
            <a:spAutoFit/>
          </a:bodyPr>
          <a:lstStyle/>
          <a:p>
            <a:pPr>
              <a:lnSpc>
                <a:spcPct val="107000"/>
              </a:lnSpc>
              <a:spcAft>
                <a:spcPts val="800"/>
              </a:spcAft>
            </a:pPr>
            <a:r>
              <a:rPr lang="fr-FR" sz="3200" dirty="0">
                <a:solidFill>
                  <a:srgbClr val="0070C0"/>
                </a:solidFill>
                <a:ea typeface="Cambria" panose="02040503050406030204" pitchFamily="18" charset="0"/>
                <a:cs typeface="TimesNewRomanPS-BoldItalicMT"/>
              </a:rPr>
              <a:t> =   1          </a:t>
            </a:r>
            <a:r>
              <a:rPr lang="fr-TN" sz="3200" dirty="0">
                <a:solidFill>
                  <a:srgbClr val="0070C0"/>
                </a:solidFill>
              </a:rPr>
              <a:t>×</a:t>
            </a:r>
            <a:r>
              <a:rPr lang="fr-FR" sz="3200" dirty="0">
                <a:solidFill>
                  <a:srgbClr val="0070C0"/>
                </a:solidFill>
              </a:rPr>
              <a:t>      1  =     1</a:t>
            </a:r>
          </a:p>
          <a:p>
            <a:pPr>
              <a:lnSpc>
                <a:spcPct val="107000"/>
              </a:lnSpc>
              <a:spcAft>
                <a:spcPts val="800"/>
              </a:spcAft>
            </a:pPr>
            <a:endParaRPr lang="fr-FR" sz="1800" dirty="0">
              <a:solidFill>
                <a:srgbClr val="0070C0"/>
              </a:solidFill>
              <a:ea typeface="Cambria" panose="02040503050406030204" pitchFamily="18" charset="0"/>
              <a:cs typeface="TimesNewRomanPS-BoldItalicMT"/>
            </a:endParaRPr>
          </a:p>
        </p:txBody>
      </p:sp>
      <p:sp>
        <p:nvSpPr>
          <p:cNvPr id="25" name="ZoneTexte 24">
            <a:extLst>
              <a:ext uri="{FF2B5EF4-FFF2-40B4-BE49-F238E27FC236}">
                <a16:creationId xmlns:a16="http://schemas.microsoft.com/office/drawing/2014/main" id="{B1E15FB9-E8BE-4C0F-9D68-33FBAD9784CC}"/>
              </a:ext>
            </a:extLst>
          </p:cNvPr>
          <p:cNvSpPr txBox="1"/>
          <p:nvPr/>
        </p:nvSpPr>
        <p:spPr>
          <a:xfrm>
            <a:off x="4642836" y="3690851"/>
            <a:ext cx="4467914" cy="595932"/>
          </a:xfrm>
          <a:prstGeom prst="rect">
            <a:avLst/>
          </a:prstGeom>
          <a:noFill/>
        </p:spPr>
        <p:txBody>
          <a:bodyPr wrap="square">
            <a:spAutoFit/>
          </a:bodyPr>
          <a:lstStyle/>
          <a:p>
            <a:pPr>
              <a:lnSpc>
                <a:spcPct val="107000"/>
              </a:lnSpc>
              <a:spcAft>
                <a:spcPts val="800"/>
              </a:spcAft>
            </a:pPr>
            <a:r>
              <a:rPr lang="fr-FR" sz="1800" dirty="0">
                <a:solidFill>
                  <a:srgbClr val="0070C0"/>
                </a:solidFill>
                <a:ea typeface="Cambria" panose="02040503050406030204" pitchFamily="18" charset="0"/>
                <a:cs typeface="TimesNewRomanPS-BoldItalicMT"/>
              </a:rPr>
              <a:t> </a:t>
            </a:r>
            <a:r>
              <a:rPr lang="fr-FR" sz="3200" dirty="0">
                <a:solidFill>
                  <a:srgbClr val="0070C0"/>
                </a:solidFill>
                <a:ea typeface="Cambria" panose="02040503050406030204" pitchFamily="18" charset="0"/>
                <a:cs typeface="TimesNewRomanPS-BoldItalicMT"/>
              </a:rPr>
              <a:t>=     0        </a:t>
            </a:r>
            <a:r>
              <a:rPr lang="fr-TN" sz="3200" dirty="0">
                <a:solidFill>
                  <a:srgbClr val="0070C0"/>
                </a:solidFill>
              </a:rPr>
              <a:t>×</a:t>
            </a:r>
            <a:r>
              <a:rPr lang="fr-FR" sz="3200" dirty="0">
                <a:solidFill>
                  <a:srgbClr val="0070C0"/>
                </a:solidFill>
              </a:rPr>
              <a:t>      1  =     0</a:t>
            </a:r>
            <a:endParaRPr lang="fr-FR" sz="1800" dirty="0">
              <a:solidFill>
                <a:srgbClr val="0070C0"/>
              </a:solidFill>
            </a:endParaRPr>
          </a:p>
        </p:txBody>
      </p:sp>
      <p:sp>
        <p:nvSpPr>
          <p:cNvPr id="27" name="ZoneTexte 26">
            <a:extLst>
              <a:ext uri="{FF2B5EF4-FFF2-40B4-BE49-F238E27FC236}">
                <a16:creationId xmlns:a16="http://schemas.microsoft.com/office/drawing/2014/main" id="{EAB8C60E-7B28-4C45-966C-332104C130C8}"/>
              </a:ext>
            </a:extLst>
          </p:cNvPr>
          <p:cNvSpPr txBox="1"/>
          <p:nvPr/>
        </p:nvSpPr>
        <p:spPr>
          <a:xfrm>
            <a:off x="4488872" y="4695933"/>
            <a:ext cx="4754881" cy="595932"/>
          </a:xfrm>
          <a:prstGeom prst="rect">
            <a:avLst/>
          </a:prstGeom>
          <a:noFill/>
        </p:spPr>
        <p:txBody>
          <a:bodyPr wrap="square">
            <a:spAutoFit/>
          </a:bodyPr>
          <a:lstStyle/>
          <a:p>
            <a:pPr>
              <a:lnSpc>
                <a:spcPct val="107000"/>
              </a:lnSpc>
              <a:spcAft>
                <a:spcPts val="800"/>
              </a:spcAft>
            </a:pPr>
            <a:r>
              <a:rPr lang="fr-FR" sz="1800" dirty="0">
                <a:solidFill>
                  <a:srgbClr val="0070C0"/>
                </a:solidFill>
              </a:rPr>
              <a:t>    </a:t>
            </a:r>
            <a:r>
              <a:rPr lang="fr-FR" sz="3200" dirty="0">
                <a:solidFill>
                  <a:srgbClr val="0070C0"/>
                </a:solidFill>
              </a:rPr>
              <a:t>=     0        </a:t>
            </a:r>
            <a:r>
              <a:rPr lang="fr-TN" sz="3200" dirty="0">
                <a:solidFill>
                  <a:srgbClr val="0070C0"/>
                </a:solidFill>
              </a:rPr>
              <a:t>×</a:t>
            </a:r>
            <a:r>
              <a:rPr lang="fr-FR" sz="3200" dirty="0">
                <a:solidFill>
                  <a:srgbClr val="0070C0"/>
                </a:solidFill>
              </a:rPr>
              <a:t>      0  =     0</a:t>
            </a:r>
            <a:endParaRPr lang="fr-TN" dirty="0"/>
          </a:p>
        </p:txBody>
      </p:sp>
    </p:spTree>
    <p:extLst>
      <p:ext uri="{BB962C8B-B14F-4D97-AF65-F5344CB8AC3E}">
        <p14:creationId xmlns:p14="http://schemas.microsoft.com/office/powerpoint/2010/main" val="228462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 calcmode="lin" valueType="num">
                                      <p:cBhvr additive="base">
                                        <p:cTn id="7"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inVertical)">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inVertical)">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4" grpId="0"/>
      <p:bldP spid="25" grpId="0"/>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378066"/>
            <a:ext cx="11075460" cy="6878999"/>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fr-FR" sz="2800" b="1" i="1" dirty="0">
                <a:effectLst/>
                <a:latin typeface="TimesNewRomanPS-BoldItalicMT"/>
                <a:ea typeface="Cambria" panose="02040503050406030204" pitchFamily="18" charset="0"/>
                <a:cs typeface="TimesNewRomanPS-BoldItalicMT"/>
              </a:rPr>
              <a:t>Les modèle  RI  : </a:t>
            </a:r>
            <a:r>
              <a:rPr lang="fr-FR" sz="2800" dirty="0">
                <a:solidFill>
                  <a:srgbClr val="FF0000"/>
                </a:solidFill>
                <a:ea typeface="Cambria" panose="02040503050406030204" pitchFamily="18" charset="0"/>
                <a:cs typeface="TimesNewRomanPS-BoldItalicMT"/>
              </a:rPr>
              <a:t>Modèle Booléen</a:t>
            </a:r>
            <a:endParaRPr lang="fr-FR" sz="3600" dirty="0">
              <a:solidFill>
                <a:srgbClr val="0070C0"/>
              </a:solidFill>
              <a:ea typeface="Cambria" panose="02040503050406030204" pitchFamily="18" charset="0"/>
              <a:cs typeface="TimesNewRomanPS-BoldItalicMT"/>
            </a:endParaRPr>
          </a:p>
          <a:p>
            <a:pPr marL="457200" indent="-457200">
              <a:lnSpc>
                <a:spcPct val="107000"/>
              </a:lnSpc>
              <a:spcAft>
                <a:spcPts val="800"/>
              </a:spcAft>
              <a:buFont typeface="Wingdings" panose="05000000000000000000" pitchFamily="2" charset="2"/>
              <a:buChar char="q"/>
            </a:pPr>
            <a:r>
              <a:rPr lang="fr-FR" sz="3600" dirty="0">
                <a:solidFill>
                  <a:srgbClr val="0070C0"/>
                </a:solidFill>
                <a:ea typeface="Cambria" panose="02040503050406030204" pitchFamily="18" charset="0"/>
                <a:cs typeface="TimesNewRomanPS-BoldItalicMT"/>
              </a:rPr>
              <a:t>R( D,t1 </a:t>
            </a:r>
            <a:r>
              <a:rPr lang="fr-FR" sz="3600" b="1" dirty="0">
                <a:solidFill>
                  <a:srgbClr val="C00000"/>
                </a:solidFill>
                <a:ea typeface="Cambria" panose="02040503050406030204" pitchFamily="18" charset="0"/>
                <a:cs typeface="TimesNewRomanPS-BoldItalicMT"/>
              </a:rPr>
              <a:t>OU </a:t>
            </a:r>
            <a:r>
              <a:rPr lang="fr-FR" sz="3600" dirty="0">
                <a:solidFill>
                  <a:srgbClr val="0070C0"/>
                </a:solidFill>
                <a:ea typeface="Cambria" panose="02040503050406030204" pitchFamily="18" charset="0"/>
                <a:cs typeface="TimesNewRomanPS-BoldItalicMT"/>
              </a:rPr>
              <a:t> D,t2) = R( D,t1)</a:t>
            </a:r>
            <a:r>
              <a:rPr lang="fr-TN" sz="3600" dirty="0"/>
              <a:t> </a:t>
            </a:r>
            <a:r>
              <a:rPr lang="fr-FR" sz="3600" dirty="0">
                <a:solidFill>
                  <a:srgbClr val="0070C0"/>
                </a:solidFill>
              </a:rPr>
              <a:t>*</a:t>
            </a:r>
            <a:r>
              <a:rPr lang="fr-FR" sz="3600" dirty="0"/>
              <a:t> </a:t>
            </a:r>
            <a:r>
              <a:rPr lang="fr-FR" sz="3600" dirty="0">
                <a:solidFill>
                  <a:srgbClr val="0070C0"/>
                </a:solidFill>
                <a:ea typeface="Cambria" panose="02040503050406030204" pitchFamily="18" charset="0"/>
                <a:cs typeface="TimesNewRomanPS-BoldItalicMT"/>
              </a:rPr>
              <a:t>R(D,t2) - R( D,t1) </a:t>
            </a:r>
            <a:r>
              <a:rPr lang="fr-FR" sz="3600" b="1" dirty="0">
                <a:solidFill>
                  <a:srgbClr val="0070C0"/>
                </a:solidFill>
              </a:rPr>
              <a:t>+</a:t>
            </a:r>
            <a:r>
              <a:rPr lang="fr-FR" sz="3600" dirty="0">
                <a:solidFill>
                  <a:srgbClr val="0070C0"/>
                </a:solidFill>
                <a:ea typeface="Cambria" panose="02040503050406030204" pitchFamily="18" charset="0"/>
                <a:cs typeface="TimesNewRomanPS-BoldItalicMT"/>
              </a:rPr>
              <a:t> R(D,t2)</a:t>
            </a: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a:lnSpc>
                <a:spcPct val="107000"/>
              </a:lnSpc>
              <a:spcAft>
                <a:spcPts val="800"/>
              </a:spcAft>
            </a:pPr>
            <a:endParaRPr lang="fr-FR" sz="3200" dirty="0">
              <a:solidFill>
                <a:srgbClr val="0070C0"/>
              </a:solidFill>
              <a:ea typeface="Cambria" panose="02040503050406030204" pitchFamily="18" charset="0"/>
              <a:cs typeface="TimesNewRomanPS-BoldItalicMT"/>
            </a:endParaRP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marL="457200" indent="-457200">
              <a:lnSpc>
                <a:spcPct val="107000"/>
              </a:lnSpc>
              <a:spcAft>
                <a:spcPts val="800"/>
              </a:spcAft>
              <a:buFont typeface="Wingdings" panose="05000000000000000000" pitchFamily="2" charset="2"/>
              <a:buChar char="q"/>
            </a:pPr>
            <a:endParaRPr lang="fr-FR" sz="3200" dirty="0">
              <a:solidFill>
                <a:srgbClr val="0070C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marL="342900" lvl="0" indent="-342900">
              <a:lnSpc>
                <a:spcPct val="107000"/>
              </a:lnSpc>
              <a:spcAft>
                <a:spcPts val="800"/>
              </a:spcAft>
              <a:buFont typeface="Wingdings" panose="05000000000000000000" pitchFamily="2" charset="2"/>
              <a:buChar char=""/>
            </a:pPr>
            <a:endParaRPr lang="fr-FR" sz="3200" b="1" i="1" dirty="0">
              <a:effectLst/>
              <a:latin typeface="TimesNewRomanPS-BoldItalicMT"/>
              <a:ea typeface="Cambria" panose="02040503050406030204" pitchFamily="18" charset="0"/>
              <a:cs typeface="TimesNewRomanPS-BoldItalicMT"/>
            </a:endParaRPr>
          </a:p>
        </p:txBody>
      </p:sp>
      <p:sp>
        <p:nvSpPr>
          <p:cNvPr id="22" name="Flèche : droite 21">
            <a:extLst>
              <a:ext uri="{FF2B5EF4-FFF2-40B4-BE49-F238E27FC236}">
                <a16:creationId xmlns:a16="http://schemas.microsoft.com/office/drawing/2014/main" id="{939523CC-21A4-4D90-9FC5-253BC2EADF45}"/>
              </a:ext>
            </a:extLst>
          </p:cNvPr>
          <p:cNvSpPr/>
          <p:nvPr/>
        </p:nvSpPr>
        <p:spPr>
          <a:xfrm>
            <a:off x="1648692" y="2789109"/>
            <a:ext cx="465513" cy="382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3" name="ZoneTexte 22">
            <a:extLst>
              <a:ext uri="{FF2B5EF4-FFF2-40B4-BE49-F238E27FC236}">
                <a16:creationId xmlns:a16="http://schemas.microsoft.com/office/drawing/2014/main" id="{4A37BCDB-91C2-4B77-BF09-ACA97889C566}"/>
              </a:ext>
            </a:extLst>
          </p:cNvPr>
          <p:cNvSpPr txBox="1"/>
          <p:nvPr/>
        </p:nvSpPr>
        <p:spPr>
          <a:xfrm>
            <a:off x="2496677" y="2652679"/>
            <a:ext cx="1692938" cy="655244"/>
          </a:xfrm>
          <a:prstGeom prst="rect">
            <a:avLst/>
          </a:prstGeom>
          <a:noFill/>
        </p:spPr>
        <p:txBody>
          <a:bodyPr wrap="square">
            <a:spAutoFit/>
          </a:bodyPr>
          <a:lstStyle/>
          <a:p>
            <a:pPr>
              <a:lnSpc>
                <a:spcPct val="107000"/>
              </a:lnSpc>
              <a:spcAft>
                <a:spcPts val="800"/>
              </a:spcAft>
            </a:pPr>
            <a:r>
              <a:rPr lang="fr-FR" sz="3200" b="1" dirty="0">
                <a:solidFill>
                  <a:srgbClr val="C00000"/>
                </a:solidFill>
                <a:ea typeface="Cambria" panose="02040503050406030204" pitchFamily="18" charset="0"/>
                <a:cs typeface="TimesNewRomanPS-BoldItalicMT"/>
              </a:rPr>
              <a:t>OU</a:t>
            </a:r>
            <a:r>
              <a:rPr lang="fr-FR" sz="3200" b="1" dirty="0">
                <a:solidFill>
                  <a:srgbClr val="0070C0"/>
                </a:solidFill>
                <a:ea typeface="Cambria" panose="02040503050406030204" pitchFamily="18" charset="0"/>
                <a:cs typeface="TimesNewRomanPS-BoldItalicMT"/>
              </a:rPr>
              <a:t> </a:t>
            </a:r>
            <a:r>
              <a:rPr lang="fr-FR" sz="3200" b="1" dirty="0" err="1">
                <a:solidFill>
                  <a:srgbClr val="0070C0"/>
                </a:solidFill>
                <a:ea typeface="Cambria" panose="02040503050406030204" pitchFamily="18" charset="0"/>
                <a:cs typeface="TimesNewRomanPS-BoldItalicMT"/>
              </a:rPr>
              <a:t>ou</a:t>
            </a:r>
            <a:r>
              <a:rPr lang="fr-FR" sz="3200" b="1" dirty="0">
                <a:solidFill>
                  <a:srgbClr val="0070C0"/>
                </a:solidFill>
                <a:ea typeface="Cambria" panose="02040503050406030204" pitchFamily="18" charset="0"/>
                <a:cs typeface="TimesNewRomanPS-BoldItalicMT"/>
              </a:rPr>
              <a:t> </a:t>
            </a:r>
            <a:r>
              <a:rPr lang="fr-TN" sz="3600" b="1" dirty="0">
                <a:solidFill>
                  <a:srgbClr val="C00000"/>
                </a:solidFill>
              </a:rPr>
              <a:t>∨</a:t>
            </a:r>
            <a:endParaRPr lang="fr-FR" sz="3600" b="1" dirty="0">
              <a:solidFill>
                <a:srgbClr val="C00000"/>
              </a:solidFill>
            </a:endParaRPr>
          </a:p>
        </p:txBody>
      </p:sp>
      <p:sp>
        <p:nvSpPr>
          <p:cNvPr id="24" name="ZoneTexte 23">
            <a:extLst>
              <a:ext uri="{FF2B5EF4-FFF2-40B4-BE49-F238E27FC236}">
                <a16:creationId xmlns:a16="http://schemas.microsoft.com/office/drawing/2014/main" id="{F383FC78-02FE-490B-8DAF-5A9B34755E70}"/>
              </a:ext>
            </a:extLst>
          </p:cNvPr>
          <p:cNvSpPr txBox="1"/>
          <p:nvPr/>
        </p:nvSpPr>
        <p:spPr>
          <a:xfrm>
            <a:off x="4200586" y="3307923"/>
            <a:ext cx="7913716" cy="1005083"/>
          </a:xfrm>
          <a:prstGeom prst="rect">
            <a:avLst/>
          </a:prstGeom>
          <a:noFill/>
        </p:spPr>
        <p:txBody>
          <a:bodyPr wrap="square">
            <a:spAutoFit/>
          </a:bodyPr>
          <a:lstStyle/>
          <a:p>
            <a:pPr>
              <a:lnSpc>
                <a:spcPct val="107000"/>
              </a:lnSpc>
              <a:spcAft>
                <a:spcPts val="800"/>
              </a:spcAft>
            </a:pPr>
            <a:r>
              <a:rPr lang="fr-FR" sz="3200" dirty="0">
                <a:solidFill>
                  <a:srgbClr val="0070C0"/>
                </a:solidFill>
                <a:ea typeface="Cambria" panose="02040503050406030204" pitchFamily="18" charset="0"/>
                <a:cs typeface="TimesNewRomanPS-BoldItalicMT"/>
              </a:rPr>
              <a:t> =   1          </a:t>
            </a:r>
            <a:r>
              <a:rPr lang="fr-FR" sz="3200" dirty="0">
                <a:solidFill>
                  <a:srgbClr val="0070C0"/>
                </a:solidFill>
              </a:rPr>
              <a:t>+      1  +     -        (    1  </a:t>
            </a:r>
            <a:r>
              <a:rPr lang="fr-TN" sz="3200" b="1" dirty="0">
                <a:solidFill>
                  <a:srgbClr val="0070C0"/>
                </a:solidFill>
              </a:rPr>
              <a:t>×</a:t>
            </a:r>
            <a:r>
              <a:rPr lang="fr-FR" sz="3200" dirty="0">
                <a:solidFill>
                  <a:srgbClr val="0070C0"/>
                </a:solidFill>
              </a:rPr>
              <a:t> 1   )     =     1</a:t>
            </a:r>
          </a:p>
          <a:p>
            <a:pPr>
              <a:lnSpc>
                <a:spcPct val="107000"/>
              </a:lnSpc>
              <a:spcAft>
                <a:spcPts val="800"/>
              </a:spcAft>
            </a:pPr>
            <a:endParaRPr lang="fr-FR" sz="1800" dirty="0">
              <a:solidFill>
                <a:srgbClr val="0070C0"/>
              </a:solidFill>
              <a:ea typeface="Cambria" panose="02040503050406030204" pitchFamily="18" charset="0"/>
              <a:cs typeface="TimesNewRomanPS-BoldItalicMT"/>
            </a:endParaRPr>
          </a:p>
        </p:txBody>
      </p:sp>
      <p:sp>
        <p:nvSpPr>
          <p:cNvPr id="25" name="ZoneTexte 24">
            <a:extLst>
              <a:ext uri="{FF2B5EF4-FFF2-40B4-BE49-F238E27FC236}">
                <a16:creationId xmlns:a16="http://schemas.microsoft.com/office/drawing/2014/main" id="{35F86F45-D860-4686-A6C3-92A8495C86BB}"/>
              </a:ext>
            </a:extLst>
          </p:cNvPr>
          <p:cNvSpPr txBox="1"/>
          <p:nvPr/>
        </p:nvSpPr>
        <p:spPr>
          <a:xfrm>
            <a:off x="4200585" y="4353270"/>
            <a:ext cx="7414261" cy="595932"/>
          </a:xfrm>
          <a:prstGeom prst="rect">
            <a:avLst/>
          </a:prstGeom>
          <a:noFill/>
        </p:spPr>
        <p:txBody>
          <a:bodyPr wrap="square">
            <a:spAutoFit/>
          </a:bodyPr>
          <a:lstStyle/>
          <a:p>
            <a:pPr>
              <a:lnSpc>
                <a:spcPct val="107000"/>
              </a:lnSpc>
              <a:spcAft>
                <a:spcPts val="800"/>
              </a:spcAft>
            </a:pPr>
            <a:r>
              <a:rPr lang="fr-FR" sz="1800" dirty="0">
                <a:solidFill>
                  <a:srgbClr val="0070C0"/>
                </a:solidFill>
                <a:ea typeface="Cambria" panose="02040503050406030204" pitchFamily="18" charset="0"/>
                <a:cs typeface="TimesNewRomanPS-BoldItalicMT"/>
              </a:rPr>
              <a:t> </a:t>
            </a:r>
            <a:r>
              <a:rPr lang="fr-FR" sz="3200" dirty="0">
                <a:solidFill>
                  <a:srgbClr val="0070C0"/>
                </a:solidFill>
                <a:ea typeface="Cambria" panose="02040503050406030204" pitchFamily="18" charset="0"/>
                <a:cs typeface="TimesNewRomanPS-BoldItalicMT"/>
              </a:rPr>
              <a:t>=   1          +        0      -       ( 0   </a:t>
            </a:r>
            <a:r>
              <a:rPr lang="fr-TN" sz="3200" dirty="0">
                <a:solidFill>
                  <a:srgbClr val="0070C0"/>
                </a:solidFill>
              </a:rPr>
              <a:t>×</a:t>
            </a:r>
            <a:r>
              <a:rPr lang="fr-FR" sz="3200" dirty="0">
                <a:solidFill>
                  <a:srgbClr val="0070C0"/>
                </a:solidFill>
              </a:rPr>
              <a:t>   1 )     =      1</a:t>
            </a:r>
            <a:endParaRPr lang="fr-FR" sz="1800" dirty="0">
              <a:solidFill>
                <a:srgbClr val="0070C0"/>
              </a:solidFill>
            </a:endParaRPr>
          </a:p>
        </p:txBody>
      </p:sp>
      <p:sp>
        <p:nvSpPr>
          <p:cNvPr id="26" name="ZoneTexte 25">
            <a:extLst>
              <a:ext uri="{FF2B5EF4-FFF2-40B4-BE49-F238E27FC236}">
                <a16:creationId xmlns:a16="http://schemas.microsoft.com/office/drawing/2014/main" id="{2CA6A3E5-1770-4036-AFC4-C3875600AAEE}"/>
              </a:ext>
            </a:extLst>
          </p:cNvPr>
          <p:cNvSpPr txBox="1"/>
          <p:nvPr/>
        </p:nvSpPr>
        <p:spPr>
          <a:xfrm>
            <a:off x="4021905" y="5391137"/>
            <a:ext cx="7636783" cy="595932"/>
          </a:xfrm>
          <a:prstGeom prst="rect">
            <a:avLst/>
          </a:prstGeom>
          <a:noFill/>
        </p:spPr>
        <p:txBody>
          <a:bodyPr wrap="square">
            <a:spAutoFit/>
          </a:bodyPr>
          <a:lstStyle/>
          <a:p>
            <a:pPr>
              <a:lnSpc>
                <a:spcPct val="107000"/>
              </a:lnSpc>
              <a:spcAft>
                <a:spcPts val="800"/>
              </a:spcAft>
            </a:pPr>
            <a:r>
              <a:rPr lang="fr-FR" sz="1800" dirty="0">
                <a:solidFill>
                  <a:srgbClr val="0070C0"/>
                </a:solidFill>
              </a:rPr>
              <a:t>    </a:t>
            </a:r>
            <a:r>
              <a:rPr lang="fr-FR" sz="3200" dirty="0">
                <a:solidFill>
                  <a:srgbClr val="0070C0"/>
                </a:solidFill>
              </a:rPr>
              <a:t>=    0        +         0        -      ( 0    </a:t>
            </a:r>
            <a:r>
              <a:rPr lang="fr-TN" sz="3200" dirty="0">
                <a:solidFill>
                  <a:srgbClr val="0070C0"/>
                </a:solidFill>
              </a:rPr>
              <a:t>×</a:t>
            </a:r>
            <a:r>
              <a:rPr lang="fr-FR" sz="3200" dirty="0">
                <a:solidFill>
                  <a:srgbClr val="0070C0"/>
                </a:solidFill>
              </a:rPr>
              <a:t>  0 )     =     0</a:t>
            </a:r>
            <a:endParaRPr lang="fr-TN" dirty="0"/>
          </a:p>
        </p:txBody>
      </p:sp>
    </p:spTree>
    <p:extLst>
      <p:ext uri="{BB962C8B-B14F-4D97-AF65-F5344CB8AC3E}">
        <p14:creationId xmlns:p14="http://schemas.microsoft.com/office/powerpoint/2010/main" val="246894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 calcmode="lin" valueType="num">
                                      <p:cBhvr additive="base">
                                        <p:cTn id="7"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inVertical)">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P spid="2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15">
            <a:extLst>
              <a:ext uri="{FF2B5EF4-FFF2-40B4-BE49-F238E27FC236}">
                <a16:creationId xmlns:a16="http://schemas.microsoft.com/office/drawing/2014/main" id="{17A2677D-8B50-4365-A30F-61A519F7E658}"/>
              </a:ext>
            </a:extLst>
          </p:cNvPr>
          <p:cNvSpPr/>
          <p:nvPr/>
        </p:nvSpPr>
        <p:spPr>
          <a:xfrm>
            <a:off x="77698" y="152737"/>
            <a:ext cx="12036604" cy="935769"/>
          </a:xfrm>
          <a:prstGeom prst="homePlate">
            <a:avLst>
              <a:gd name="adj" fmla="val 50000"/>
            </a:avLst>
          </a:prstGeom>
          <a:solidFill>
            <a:srgbClr val="31859B"/>
          </a:solidFill>
          <a:ln>
            <a:noFill/>
          </a:ln>
        </p:spPr>
        <p:txBody>
          <a:bodyPr spcFirstLastPara="1" wrap="square" lIns="91425" tIns="45700" rIns="91425" bIns="45700" anchor="ctr" anchorCtr="0">
            <a:noAutofit/>
          </a:bodyPr>
          <a:lstStyle/>
          <a:p>
            <a:pPr algn="l"/>
            <a:r>
              <a:rPr lang="fr-FR" sz="2400" b="0" i="0" dirty="0">
                <a:solidFill>
                  <a:srgbClr val="222222"/>
                </a:solidFill>
                <a:effectLst/>
                <a:latin typeface="courier new" panose="02070309020205020404" pitchFamily="49" charset="0"/>
              </a:rPr>
              <a:t>        </a:t>
            </a:r>
            <a:r>
              <a:rPr lang="fr-FR" sz="2400" b="1" i="0" dirty="0">
                <a:solidFill>
                  <a:srgbClr val="222222"/>
                </a:solidFill>
                <a:effectLst/>
                <a:latin typeface="courier new" panose="02070309020205020404" pitchFamily="49" charset="0"/>
              </a:rPr>
              <a:t>Evaluation des Systèmes de Recherche d'Information </a:t>
            </a:r>
          </a:p>
        </p:txBody>
      </p:sp>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sp>
        <p:nvSpPr>
          <p:cNvPr id="19" name="Google Shape;212;p15">
            <a:extLst>
              <a:ext uri="{FF2B5EF4-FFF2-40B4-BE49-F238E27FC236}">
                <a16:creationId xmlns:a16="http://schemas.microsoft.com/office/drawing/2014/main" id="{51A58C30-7226-40E2-91B9-524D300A64FD}"/>
              </a:ext>
            </a:extLst>
          </p:cNvPr>
          <p:cNvSpPr/>
          <p:nvPr/>
        </p:nvSpPr>
        <p:spPr>
          <a:xfrm>
            <a:off x="861616" y="296081"/>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03</a:t>
            </a:r>
            <a:endParaRPr dirty="0"/>
          </a:p>
        </p:txBody>
      </p:sp>
      <p:sp>
        <p:nvSpPr>
          <p:cNvPr id="20" name="ZoneTexte 19">
            <a:extLst>
              <a:ext uri="{FF2B5EF4-FFF2-40B4-BE49-F238E27FC236}">
                <a16:creationId xmlns:a16="http://schemas.microsoft.com/office/drawing/2014/main" id="{932AF682-04DF-4DBC-8442-04158A68A3FA}"/>
              </a:ext>
            </a:extLst>
          </p:cNvPr>
          <p:cNvSpPr txBox="1"/>
          <p:nvPr/>
        </p:nvSpPr>
        <p:spPr>
          <a:xfrm>
            <a:off x="861616" y="1378066"/>
            <a:ext cx="11075460" cy="499040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fr-FR" sz="2800" b="1" i="1" dirty="0">
                <a:effectLst/>
                <a:latin typeface="TimesNewRomanPS-BoldItalicMT"/>
                <a:ea typeface="Cambria" panose="02040503050406030204" pitchFamily="18" charset="0"/>
                <a:cs typeface="TimesNewRomanPS-BoldItalicMT"/>
              </a:rPr>
              <a:t>Les modèle  RI  : </a:t>
            </a:r>
            <a:r>
              <a:rPr lang="fr-FR" sz="2800" dirty="0">
                <a:solidFill>
                  <a:srgbClr val="FF0000"/>
                </a:solidFill>
                <a:ea typeface="Cambria" panose="02040503050406030204" pitchFamily="18" charset="0"/>
                <a:cs typeface="TimesNewRomanPS-BoldItalicMT"/>
              </a:rPr>
              <a:t>Modèle Booléen</a:t>
            </a:r>
          </a:p>
          <a:p>
            <a:pPr marL="457200" indent="-457200">
              <a:lnSpc>
                <a:spcPct val="107000"/>
              </a:lnSpc>
              <a:spcAft>
                <a:spcPts val="800"/>
              </a:spcAft>
              <a:buFont typeface="Wingdings" panose="05000000000000000000" pitchFamily="2" charset="2"/>
              <a:buChar char="q"/>
            </a:pPr>
            <a:r>
              <a:rPr lang="fr-FR" sz="3600" dirty="0">
                <a:solidFill>
                  <a:srgbClr val="0070C0"/>
                </a:solidFill>
                <a:ea typeface="Cambria" panose="02040503050406030204" pitchFamily="18" charset="0"/>
                <a:cs typeface="TimesNewRomanPS-BoldItalicMT"/>
              </a:rPr>
              <a:t>R( D,t1 </a:t>
            </a:r>
            <a:r>
              <a:rPr lang="fr-FR" sz="3600" b="1" dirty="0">
                <a:solidFill>
                  <a:srgbClr val="C00000"/>
                </a:solidFill>
                <a:ea typeface="Cambria" panose="02040503050406030204" pitchFamily="18" charset="0"/>
                <a:cs typeface="TimesNewRomanPS-BoldItalicMT"/>
              </a:rPr>
              <a:t>SAUF </a:t>
            </a:r>
            <a:r>
              <a:rPr lang="fr-FR" sz="3600" dirty="0">
                <a:solidFill>
                  <a:srgbClr val="0070C0"/>
                </a:solidFill>
                <a:ea typeface="Cambria" panose="02040503050406030204" pitchFamily="18" charset="0"/>
                <a:cs typeface="TimesNewRomanPS-BoldItalicMT"/>
              </a:rPr>
              <a:t> D,t2) = R( D,t1)</a:t>
            </a:r>
            <a:r>
              <a:rPr lang="fr-TN" sz="3600" dirty="0"/>
              <a:t> </a:t>
            </a:r>
            <a:r>
              <a:rPr lang="fr-TN" sz="3600" b="1" dirty="0">
                <a:solidFill>
                  <a:srgbClr val="0070C0"/>
                </a:solidFill>
              </a:rPr>
              <a:t>×</a:t>
            </a:r>
            <a:r>
              <a:rPr lang="fr-FR" sz="3600" b="1" dirty="0">
                <a:solidFill>
                  <a:srgbClr val="0070C0"/>
                </a:solidFill>
              </a:rPr>
              <a:t> </a:t>
            </a:r>
            <a:r>
              <a:rPr lang="fr-FR" sz="3600" dirty="0">
                <a:solidFill>
                  <a:srgbClr val="0070C0"/>
                </a:solidFill>
              </a:rPr>
              <a:t>(1</a:t>
            </a:r>
            <a:r>
              <a:rPr lang="fr-FR" sz="3600" dirty="0">
                <a:solidFill>
                  <a:srgbClr val="0070C0"/>
                </a:solidFill>
                <a:ea typeface="Cambria" panose="02040503050406030204" pitchFamily="18" charset="0"/>
                <a:cs typeface="TimesNewRomanPS-BoldItalicMT"/>
              </a:rPr>
              <a:t> - R(D,t2) )</a:t>
            </a:r>
          </a:p>
          <a:p>
            <a:pPr>
              <a:lnSpc>
                <a:spcPct val="107000"/>
              </a:lnSpc>
              <a:spcAft>
                <a:spcPts val="800"/>
              </a:spcAft>
            </a:pPr>
            <a:endParaRPr lang="fr-FR" sz="3200" dirty="0">
              <a:solidFill>
                <a:srgbClr val="0070C0"/>
              </a:solidFill>
              <a:ea typeface="Cambria" panose="02040503050406030204" pitchFamily="18" charset="0"/>
              <a:cs typeface="TimesNewRomanPS-BoldItalicMT"/>
            </a:endParaRPr>
          </a:p>
          <a:p>
            <a:pPr marL="457200" indent="-457200">
              <a:lnSpc>
                <a:spcPct val="107000"/>
              </a:lnSpc>
              <a:spcAft>
                <a:spcPts val="800"/>
              </a:spcAft>
              <a:buFont typeface="Wingdings" panose="05000000000000000000" pitchFamily="2" charset="2"/>
              <a:buChar char="q"/>
            </a:pPr>
            <a:endParaRPr lang="fr-FR" sz="3200" dirty="0">
              <a:solidFill>
                <a:srgbClr val="0070C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marL="342900" indent="-342900">
              <a:lnSpc>
                <a:spcPct val="107000"/>
              </a:lnSpc>
              <a:spcAft>
                <a:spcPts val="800"/>
              </a:spcAft>
              <a:buFont typeface="Wingdings" panose="05000000000000000000" pitchFamily="2" charset="2"/>
              <a:buChar char=""/>
            </a:pPr>
            <a:endParaRPr lang="fr-FR" sz="3200" dirty="0">
              <a:solidFill>
                <a:srgbClr val="FF0000"/>
              </a:solidFill>
              <a:ea typeface="Cambria" panose="02040503050406030204" pitchFamily="18" charset="0"/>
              <a:cs typeface="TimesNewRomanPS-BoldItalicMT"/>
            </a:endParaRPr>
          </a:p>
          <a:p>
            <a:pPr>
              <a:lnSpc>
                <a:spcPct val="107000"/>
              </a:lnSpc>
              <a:spcAft>
                <a:spcPts val="800"/>
              </a:spcAft>
            </a:pPr>
            <a:r>
              <a:rPr lang="fr-FR" sz="3200" dirty="0">
                <a:solidFill>
                  <a:srgbClr val="0070C0"/>
                </a:solidFill>
                <a:ea typeface="Cambria" panose="02040503050406030204" pitchFamily="18" charset="0"/>
                <a:cs typeface="TimesNewRomanPS-BoldItalicMT"/>
              </a:rPr>
              <a:t> </a:t>
            </a:r>
          </a:p>
          <a:p>
            <a:pPr marL="342900" lvl="0" indent="-342900">
              <a:lnSpc>
                <a:spcPct val="107000"/>
              </a:lnSpc>
              <a:spcAft>
                <a:spcPts val="800"/>
              </a:spcAft>
              <a:buFont typeface="Wingdings" panose="05000000000000000000" pitchFamily="2" charset="2"/>
              <a:buChar char=""/>
            </a:pPr>
            <a:endParaRPr lang="fr-FR" sz="3200" b="1" i="1" dirty="0">
              <a:effectLst/>
              <a:latin typeface="TimesNewRomanPS-BoldItalicMT"/>
              <a:ea typeface="Cambria" panose="02040503050406030204" pitchFamily="18" charset="0"/>
              <a:cs typeface="TimesNewRomanPS-BoldItalicMT"/>
            </a:endParaRPr>
          </a:p>
        </p:txBody>
      </p:sp>
      <p:sp>
        <p:nvSpPr>
          <p:cNvPr id="24" name="ZoneTexte 23">
            <a:extLst>
              <a:ext uri="{FF2B5EF4-FFF2-40B4-BE49-F238E27FC236}">
                <a16:creationId xmlns:a16="http://schemas.microsoft.com/office/drawing/2014/main" id="{E56DB3E8-FE6E-47DF-A7A0-D41D1F19E1A3}"/>
              </a:ext>
            </a:extLst>
          </p:cNvPr>
          <p:cNvSpPr txBox="1"/>
          <p:nvPr/>
        </p:nvSpPr>
        <p:spPr>
          <a:xfrm>
            <a:off x="4195044" y="2972094"/>
            <a:ext cx="7913716" cy="1005083"/>
          </a:xfrm>
          <a:prstGeom prst="rect">
            <a:avLst/>
          </a:prstGeom>
          <a:noFill/>
        </p:spPr>
        <p:txBody>
          <a:bodyPr wrap="square">
            <a:spAutoFit/>
          </a:bodyPr>
          <a:lstStyle/>
          <a:p>
            <a:pPr>
              <a:lnSpc>
                <a:spcPct val="107000"/>
              </a:lnSpc>
              <a:spcAft>
                <a:spcPts val="800"/>
              </a:spcAft>
            </a:pPr>
            <a:r>
              <a:rPr lang="fr-FR" sz="3200" dirty="0">
                <a:solidFill>
                  <a:srgbClr val="0070C0"/>
                </a:solidFill>
                <a:ea typeface="Cambria" panose="02040503050406030204" pitchFamily="18" charset="0"/>
                <a:cs typeface="TimesNewRomanPS-BoldItalicMT"/>
              </a:rPr>
              <a:t> =   1     </a:t>
            </a:r>
            <a:r>
              <a:rPr lang="fr-TN" sz="3200" b="1" dirty="0">
                <a:solidFill>
                  <a:srgbClr val="0070C0"/>
                </a:solidFill>
              </a:rPr>
              <a:t>×</a:t>
            </a:r>
            <a:r>
              <a:rPr lang="fr-FR" sz="3200" dirty="0">
                <a:solidFill>
                  <a:srgbClr val="0070C0"/>
                </a:solidFill>
              </a:rPr>
              <a:t>  ( 1      -        1   )     =     0</a:t>
            </a:r>
          </a:p>
          <a:p>
            <a:pPr>
              <a:lnSpc>
                <a:spcPct val="107000"/>
              </a:lnSpc>
              <a:spcAft>
                <a:spcPts val="800"/>
              </a:spcAft>
            </a:pPr>
            <a:endParaRPr lang="fr-FR" sz="1800" dirty="0">
              <a:solidFill>
                <a:srgbClr val="0070C0"/>
              </a:solidFill>
              <a:ea typeface="Cambria" panose="02040503050406030204" pitchFamily="18" charset="0"/>
              <a:cs typeface="TimesNewRomanPS-BoldItalicMT"/>
            </a:endParaRPr>
          </a:p>
        </p:txBody>
      </p:sp>
      <p:sp>
        <p:nvSpPr>
          <p:cNvPr id="26" name="ZoneTexte 25">
            <a:extLst>
              <a:ext uri="{FF2B5EF4-FFF2-40B4-BE49-F238E27FC236}">
                <a16:creationId xmlns:a16="http://schemas.microsoft.com/office/drawing/2014/main" id="{FC01A1AC-9163-4256-8657-4D40799F869E}"/>
              </a:ext>
            </a:extLst>
          </p:cNvPr>
          <p:cNvSpPr txBox="1"/>
          <p:nvPr/>
        </p:nvSpPr>
        <p:spPr>
          <a:xfrm>
            <a:off x="4109202" y="4266737"/>
            <a:ext cx="7913716" cy="1005083"/>
          </a:xfrm>
          <a:prstGeom prst="rect">
            <a:avLst/>
          </a:prstGeom>
          <a:noFill/>
        </p:spPr>
        <p:txBody>
          <a:bodyPr wrap="square">
            <a:spAutoFit/>
          </a:bodyPr>
          <a:lstStyle/>
          <a:p>
            <a:pPr>
              <a:lnSpc>
                <a:spcPct val="107000"/>
              </a:lnSpc>
              <a:spcAft>
                <a:spcPts val="800"/>
              </a:spcAft>
            </a:pPr>
            <a:r>
              <a:rPr lang="fr-FR" sz="3200" dirty="0">
                <a:solidFill>
                  <a:srgbClr val="0070C0"/>
                </a:solidFill>
                <a:ea typeface="Cambria" panose="02040503050406030204" pitchFamily="18" charset="0"/>
                <a:cs typeface="TimesNewRomanPS-BoldItalicMT"/>
              </a:rPr>
              <a:t> =   0     </a:t>
            </a:r>
            <a:r>
              <a:rPr lang="fr-TN" sz="3200" b="1" dirty="0">
                <a:solidFill>
                  <a:srgbClr val="0070C0"/>
                </a:solidFill>
              </a:rPr>
              <a:t>×</a:t>
            </a:r>
            <a:r>
              <a:rPr lang="fr-FR" sz="3200" dirty="0">
                <a:solidFill>
                  <a:srgbClr val="0070C0"/>
                </a:solidFill>
              </a:rPr>
              <a:t>  ( 1      -        1   )     =     0</a:t>
            </a:r>
          </a:p>
          <a:p>
            <a:pPr>
              <a:lnSpc>
                <a:spcPct val="107000"/>
              </a:lnSpc>
              <a:spcAft>
                <a:spcPts val="800"/>
              </a:spcAft>
            </a:pPr>
            <a:endParaRPr lang="fr-FR" sz="1800" dirty="0">
              <a:solidFill>
                <a:srgbClr val="0070C0"/>
              </a:solidFill>
              <a:ea typeface="Cambria" panose="02040503050406030204" pitchFamily="18" charset="0"/>
              <a:cs typeface="TimesNewRomanPS-BoldItalicMT"/>
            </a:endParaRPr>
          </a:p>
        </p:txBody>
      </p:sp>
      <p:sp>
        <p:nvSpPr>
          <p:cNvPr id="27" name="ZoneTexte 26">
            <a:extLst>
              <a:ext uri="{FF2B5EF4-FFF2-40B4-BE49-F238E27FC236}">
                <a16:creationId xmlns:a16="http://schemas.microsoft.com/office/drawing/2014/main" id="{24AC23A9-C221-47A8-8859-60B0FE156EDE}"/>
              </a:ext>
            </a:extLst>
          </p:cNvPr>
          <p:cNvSpPr txBox="1"/>
          <p:nvPr/>
        </p:nvSpPr>
        <p:spPr>
          <a:xfrm>
            <a:off x="4195044" y="5358223"/>
            <a:ext cx="7913716" cy="1005083"/>
          </a:xfrm>
          <a:prstGeom prst="rect">
            <a:avLst/>
          </a:prstGeom>
          <a:noFill/>
        </p:spPr>
        <p:txBody>
          <a:bodyPr wrap="square">
            <a:spAutoFit/>
          </a:bodyPr>
          <a:lstStyle/>
          <a:p>
            <a:pPr>
              <a:lnSpc>
                <a:spcPct val="107000"/>
              </a:lnSpc>
              <a:spcAft>
                <a:spcPts val="800"/>
              </a:spcAft>
            </a:pPr>
            <a:r>
              <a:rPr lang="fr-FR" sz="3200" dirty="0">
                <a:solidFill>
                  <a:srgbClr val="0070C0"/>
                </a:solidFill>
                <a:ea typeface="Cambria" panose="02040503050406030204" pitchFamily="18" charset="0"/>
                <a:cs typeface="TimesNewRomanPS-BoldItalicMT"/>
              </a:rPr>
              <a:t> =   1     </a:t>
            </a:r>
            <a:r>
              <a:rPr lang="fr-TN" sz="3200" b="1" dirty="0">
                <a:solidFill>
                  <a:srgbClr val="0070C0"/>
                </a:solidFill>
              </a:rPr>
              <a:t>×</a:t>
            </a:r>
            <a:r>
              <a:rPr lang="fr-FR" sz="3200" dirty="0">
                <a:solidFill>
                  <a:srgbClr val="0070C0"/>
                </a:solidFill>
              </a:rPr>
              <a:t>  ( 1      -        0   )     =     1</a:t>
            </a:r>
          </a:p>
          <a:p>
            <a:pPr>
              <a:lnSpc>
                <a:spcPct val="107000"/>
              </a:lnSpc>
              <a:spcAft>
                <a:spcPts val="800"/>
              </a:spcAft>
            </a:pPr>
            <a:endParaRPr lang="fr-FR" sz="1800" dirty="0">
              <a:solidFill>
                <a:srgbClr val="0070C0"/>
              </a:solidFill>
              <a:ea typeface="Cambria" panose="02040503050406030204" pitchFamily="18" charset="0"/>
              <a:cs typeface="TimesNewRomanPS-BoldItalicMT"/>
            </a:endParaRPr>
          </a:p>
        </p:txBody>
      </p:sp>
    </p:spTree>
    <p:extLst>
      <p:ext uri="{BB962C8B-B14F-4D97-AF65-F5344CB8AC3E}">
        <p14:creationId xmlns:p14="http://schemas.microsoft.com/office/powerpoint/2010/main" val="226848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19" name="ZoneTexte 18">
            <a:extLst>
              <a:ext uri="{FF2B5EF4-FFF2-40B4-BE49-F238E27FC236}">
                <a16:creationId xmlns:a16="http://schemas.microsoft.com/office/drawing/2014/main" id="{29E7ED7D-2F9A-41EB-82D2-49B0C2B576D1}"/>
              </a:ext>
            </a:extLst>
          </p:cNvPr>
          <p:cNvSpPr txBox="1"/>
          <p:nvPr/>
        </p:nvSpPr>
        <p:spPr>
          <a:xfrm>
            <a:off x="133004" y="1531962"/>
            <a:ext cx="11525684" cy="1821011"/>
          </a:xfrm>
          <a:prstGeom prst="rect">
            <a:avLst/>
          </a:prstGeom>
          <a:noFill/>
        </p:spPr>
        <p:txBody>
          <a:bodyPr wrap="square">
            <a:spAutoFit/>
          </a:bodyPr>
          <a:lstStyle/>
          <a:p>
            <a:pPr>
              <a:lnSpc>
                <a:spcPct val="150000"/>
              </a:lnSpc>
              <a:spcAft>
                <a:spcPts val="1000"/>
              </a:spcAft>
            </a:pPr>
            <a:r>
              <a:rPr lang="fr-FR" sz="3200" b="1" dirty="0">
                <a:effectLst/>
                <a:latin typeface="Times New Roman" panose="02020603050405020304" pitchFamily="18" charset="0"/>
                <a:ea typeface="Times New Roman" panose="02020603050405020304" pitchFamily="18" charset="0"/>
                <a:cs typeface="Arial" panose="020B0604020202020204" pitchFamily="34" charset="0"/>
              </a:rPr>
              <a:t>Exercice 1</a:t>
            </a:r>
            <a:r>
              <a:rPr lang="fr-FR" sz="3200" dirty="0">
                <a:effectLst/>
                <a:latin typeface="Times New Roman" panose="02020603050405020304" pitchFamily="18" charset="0"/>
                <a:ea typeface="Times New Roman" panose="02020603050405020304" pitchFamily="18" charset="0"/>
                <a:cs typeface="Arial" panose="020B0604020202020204" pitchFamily="34" charset="0"/>
              </a:rPr>
              <a:t> :</a:t>
            </a:r>
            <a:r>
              <a:rPr lang="fr-FR" sz="2400" dirty="0">
                <a:effectLst/>
                <a:latin typeface="Calibri" panose="020F0502020204030204" pitchFamily="34" charset="0"/>
                <a:ea typeface="Times New Roman" panose="02020603050405020304" pitchFamily="18" charset="0"/>
                <a:cs typeface="Arial" panose="020B0604020202020204" pitchFamily="34" charset="0"/>
              </a:rPr>
              <a:t> </a:t>
            </a:r>
            <a:r>
              <a:rPr lang="fr-FR" sz="3200" dirty="0">
                <a:effectLst/>
                <a:latin typeface="Times New Roman" panose="02020603050405020304" pitchFamily="18" charset="0"/>
                <a:ea typeface="Times New Roman" panose="02020603050405020304" pitchFamily="18" charset="0"/>
                <a:cs typeface="Arial" panose="020B0604020202020204" pitchFamily="34" charset="0"/>
              </a:rPr>
              <a:t>Questions de cours</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a:spcAft>
                <a:spcPts val="1100"/>
              </a:spcAft>
            </a:pPr>
            <a:r>
              <a:rPr lang="fr-FR" sz="2800" dirty="0">
                <a:effectLst/>
                <a:latin typeface="Times New Roman" panose="02020603050405020304" pitchFamily="18" charset="0"/>
                <a:ea typeface="Times New Roman" panose="02020603050405020304" pitchFamily="18" charset="0"/>
                <a:cs typeface="Arial" panose="020B0604020202020204" pitchFamily="34" charset="0"/>
              </a:rPr>
              <a:t>1)Citez les deux principales étapes pour la recherche d’information avec un modèle vectoriel. </a:t>
            </a:r>
            <a:endParaRPr lang="fr-TN" sz="2800" dirty="0">
              <a:effectLst/>
              <a:latin typeface="Avenir"/>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18866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pic>
        <p:nvPicPr>
          <p:cNvPr id="3" name="Image 2">
            <a:extLst>
              <a:ext uri="{FF2B5EF4-FFF2-40B4-BE49-F238E27FC236}">
                <a16:creationId xmlns:a16="http://schemas.microsoft.com/office/drawing/2014/main" id="{FD78FB00-6608-4B59-A6F6-1A1354A6C595}"/>
              </a:ext>
            </a:extLst>
          </p:cNvPr>
          <p:cNvPicPr>
            <a:picLocks noChangeAspect="1"/>
          </p:cNvPicPr>
          <p:nvPr/>
        </p:nvPicPr>
        <p:blipFill>
          <a:blip r:embed="rId3"/>
          <a:stretch>
            <a:fillRect/>
          </a:stretch>
        </p:blipFill>
        <p:spPr>
          <a:xfrm>
            <a:off x="1028045" y="1577367"/>
            <a:ext cx="10301835" cy="4751389"/>
          </a:xfrm>
          <a:prstGeom prst="rect">
            <a:avLst/>
          </a:prstGeom>
        </p:spPr>
      </p:pic>
    </p:spTree>
    <p:extLst>
      <p:ext uri="{BB962C8B-B14F-4D97-AF65-F5344CB8AC3E}">
        <p14:creationId xmlns:p14="http://schemas.microsoft.com/office/powerpoint/2010/main" val="10912372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19" name="ZoneTexte 18">
            <a:extLst>
              <a:ext uri="{FF2B5EF4-FFF2-40B4-BE49-F238E27FC236}">
                <a16:creationId xmlns:a16="http://schemas.microsoft.com/office/drawing/2014/main" id="{5176533C-4845-435D-B6A0-5EAF513781EE}"/>
              </a:ext>
            </a:extLst>
          </p:cNvPr>
          <p:cNvSpPr txBox="1"/>
          <p:nvPr/>
        </p:nvSpPr>
        <p:spPr>
          <a:xfrm>
            <a:off x="1467196" y="2445249"/>
            <a:ext cx="7809807" cy="3108543"/>
          </a:xfrm>
          <a:prstGeom prst="rect">
            <a:avLst/>
          </a:prstGeom>
          <a:noFill/>
        </p:spPr>
        <p:txBody>
          <a:bodyPr wrap="square">
            <a:spAutoFit/>
          </a:bodyPr>
          <a:lstStyle/>
          <a:p>
            <a:pPr marL="457200" indent="-457200">
              <a:buFont typeface="Arial" panose="020B0604020202020204" pitchFamily="34" charset="0"/>
              <a:buChar char="•"/>
            </a:pPr>
            <a:r>
              <a:rPr lang="fr-TN" sz="2800" dirty="0"/>
              <a:t> R (d1, q1) = 1</a:t>
            </a:r>
            <a:endParaRPr lang="fr-FR" sz="2800" dirty="0"/>
          </a:p>
          <a:p>
            <a:endParaRPr lang="fr-TN" sz="2800" dirty="0"/>
          </a:p>
          <a:p>
            <a:pPr marL="457200" indent="-457200">
              <a:buFont typeface="Arial" panose="020B0604020202020204" pitchFamily="34" charset="0"/>
              <a:buChar char="•"/>
            </a:pPr>
            <a:r>
              <a:rPr lang="fr-FR" sz="2800" dirty="0"/>
              <a:t> </a:t>
            </a:r>
            <a:r>
              <a:rPr lang="fr-TN" sz="2800" dirty="0"/>
              <a:t>R (d2, q1) = 1</a:t>
            </a:r>
            <a:endParaRPr lang="fr-FR" sz="2800" dirty="0"/>
          </a:p>
          <a:p>
            <a:endParaRPr lang="fr-TN" sz="2800" dirty="0"/>
          </a:p>
          <a:p>
            <a:pPr marL="457200" indent="-457200">
              <a:buFont typeface="Arial" panose="020B0604020202020204" pitchFamily="34" charset="0"/>
              <a:buChar char="•"/>
            </a:pPr>
            <a:r>
              <a:rPr lang="fr-FR" sz="2800" dirty="0"/>
              <a:t> </a:t>
            </a:r>
            <a:r>
              <a:rPr lang="fr-TN" sz="2800" dirty="0"/>
              <a:t>R (d3, q1) = 1</a:t>
            </a:r>
            <a:endParaRPr lang="fr-FR" sz="2800" dirty="0"/>
          </a:p>
          <a:p>
            <a:pPr marL="457200" indent="-457200">
              <a:buFont typeface="Arial" panose="020B0604020202020204" pitchFamily="34" charset="0"/>
              <a:buChar char="•"/>
            </a:pPr>
            <a:endParaRPr lang="fr-FR" sz="2800" dirty="0"/>
          </a:p>
          <a:p>
            <a:pPr marL="457200" indent="-457200">
              <a:buFont typeface="Arial" panose="020B0604020202020204" pitchFamily="34" charset="0"/>
              <a:buChar char="•"/>
            </a:pPr>
            <a:r>
              <a:rPr lang="fr-TN" sz="2800" dirty="0"/>
              <a:t>R (d4, q1) = 1</a:t>
            </a:r>
          </a:p>
        </p:txBody>
      </p:sp>
      <p:sp>
        <p:nvSpPr>
          <p:cNvPr id="4" name="Accolade fermante 3">
            <a:extLst>
              <a:ext uri="{FF2B5EF4-FFF2-40B4-BE49-F238E27FC236}">
                <a16:creationId xmlns:a16="http://schemas.microsoft.com/office/drawing/2014/main" id="{2190C349-BC0D-4B60-A3B9-482E3AE5DE87}"/>
              </a:ext>
            </a:extLst>
          </p:cNvPr>
          <p:cNvSpPr/>
          <p:nvPr/>
        </p:nvSpPr>
        <p:spPr>
          <a:xfrm>
            <a:off x="6096000" y="2445249"/>
            <a:ext cx="886691" cy="310854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TN"/>
          </a:p>
        </p:txBody>
      </p:sp>
      <p:sp>
        <p:nvSpPr>
          <p:cNvPr id="21" name="ZoneTexte 20">
            <a:extLst>
              <a:ext uri="{FF2B5EF4-FFF2-40B4-BE49-F238E27FC236}">
                <a16:creationId xmlns:a16="http://schemas.microsoft.com/office/drawing/2014/main" id="{1D746445-139E-4056-A180-ED33A5937110}"/>
              </a:ext>
            </a:extLst>
          </p:cNvPr>
          <p:cNvSpPr txBox="1"/>
          <p:nvPr/>
        </p:nvSpPr>
        <p:spPr>
          <a:xfrm>
            <a:off x="7308965" y="3814854"/>
            <a:ext cx="4403326" cy="830997"/>
          </a:xfrm>
          <a:prstGeom prst="rect">
            <a:avLst/>
          </a:prstGeom>
          <a:noFill/>
        </p:spPr>
        <p:txBody>
          <a:bodyPr wrap="square">
            <a:spAutoFit/>
          </a:bodyPr>
          <a:lstStyle/>
          <a:p>
            <a:r>
              <a:rPr lang="fr-TN" sz="2400" b="1" dirty="0"/>
              <a:t>Pour q1, tous les documents</a:t>
            </a:r>
            <a:endParaRPr lang="fr-FR" sz="2400" b="1" dirty="0"/>
          </a:p>
          <a:p>
            <a:pPr algn="ctr"/>
            <a:r>
              <a:rPr lang="fr-FR" sz="2400" b="1" dirty="0"/>
              <a:t>      </a:t>
            </a:r>
            <a:r>
              <a:rPr lang="fr-TN" sz="2400" b="1" dirty="0"/>
              <a:t> sont retournés</a:t>
            </a:r>
            <a:endParaRPr lang="fr-TN" dirty="0"/>
          </a:p>
        </p:txBody>
      </p:sp>
    </p:spTree>
    <p:extLst>
      <p:ext uri="{BB962C8B-B14F-4D97-AF65-F5344CB8AC3E}">
        <p14:creationId xmlns:p14="http://schemas.microsoft.com/office/powerpoint/2010/main" val="125325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 name="Rectangle 1">
            <a:extLst>
              <a:ext uri="{FF2B5EF4-FFF2-40B4-BE49-F238E27FC236}">
                <a16:creationId xmlns:a16="http://schemas.microsoft.com/office/drawing/2014/main" id="{131EDF10-C057-4C52-A5F8-87EEB00C11D9}"/>
              </a:ext>
            </a:extLst>
          </p:cNvPr>
          <p:cNvSpPr/>
          <p:nvPr/>
        </p:nvSpPr>
        <p:spPr>
          <a:xfrm>
            <a:off x="1087084" y="5436524"/>
            <a:ext cx="1988625" cy="498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1FEC512E-7E5D-4DDF-A471-EFB9E5FC1D66}"/>
              </a:ext>
            </a:extLst>
          </p:cNvPr>
          <p:cNvPicPr>
            <a:picLocks noChangeAspect="1"/>
          </p:cNvPicPr>
          <p:nvPr/>
        </p:nvPicPr>
        <p:blipFill>
          <a:blip r:embed="rId3"/>
          <a:stretch>
            <a:fillRect/>
          </a:stretch>
        </p:blipFill>
        <p:spPr>
          <a:xfrm>
            <a:off x="546388" y="1732323"/>
            <a:ext cx="5771284" cy="1925277"/>
          </a:xfrm>
          <a:prstGeom prst="rect">
            <a:avLst/>
          </a:prstGeom>
        </p:spPr>
      </p:pic>
      <p:pic>
        <p:nvPicPr>
          <p:cNvPr id="20" name="Image 19">
            <a:extLst>
              <a:ext uri="{FF2B5EF4-FFF2-40B4-BE49-F238E27FC236}">
                <a16:creationId xmlns:a16="http://schemas.microsoft.com/office/drawing/2014/main" id="{F945D1B4-C15C-4374-B285-E9E98DDC2A26}"/>
              </a:ext>
            </a:extLst>
          </p:cNvPr>
          <p:cNvPicPr>
            <a:picLocks noChangeAspect="1"/>
          </p:cNvPicPr>
          <p:nvPr/>
        </p:nvPicPr>
        <p:blipFill>
          <a:blip r:embed="rId4"/>
          <a:stretch>
            <a:fillRect/>
          </a:stretch>
        </p:blipFill>
        <p:spPr>
          <a:xfrm>
            <a:off x="662766" y="3735893"/>
            <a:ext cx="6870058" cy="498763"/>
          </a:xfrm>
          <a:prstGeom prst="rect">
            <a:avLst/>
          </a:prstGeom>
        </p:spPr>
      </p:pic>
      <p:sp>
        <p:nvSpPr>
          <p:cNvPr id="21" name="ZoneTexte 20">
            <a:extLst>
              <a:ext uri="{FF2B5EF4-FFF2-40B4-BE49-F238E27FC236}">
                <a16:creationId xmlns:a16="http://schemas.microsoft.com/office/drawing/2014/main" id="{B6DC8AD6-9603-4313-89FD-ED18C5678EE6}"/>
              </a:ext>
            </a:extLst>
          </p:cNvPr>
          <p:cNvSpPr txBox="1"/>
          <p:nvPr/>
        </p:nvSpPr>
        <p:spPr>
          <a:xfrm>
            <a:off x="8287097" y="1610387"/>
            <a:ext cx="3296436" cy="2677656"/>
          </a:xfrm>
          <a:prstGeom prst="rect">
            <a:avLst/>
          </a:prstGeom>
          <a:noFill/>
          <a:ln>
            <a:solidFill>
              <a:srgbClr val="C00000"/>
            </a:solidFill>
          </a:ln>
        </p:spPr>
        <p:txBody>
          <a:bodyPr wrap="square">
            <a:spAutoFit/>
          </a:bodyPr>
          <a:lstStyle/>
          <a:p>
            <a:pPr marL="457200" indent="-457200">
              <a:buFont typeface="Arial" panose="020B0604020202020204" pitchFamily="34" charset="0"/>
              <a:buChar char="•"/>
            </a:pPr>
            <a:r>
              <a:rPr lang="fr-FR" sz="2400" dirty="0">
                <a:solidFill>
                  <a:srgbClr val="7030A0"/>
                </a:solidFill>
              </a:rPr>
              <a:t>Énergie </a:t>
            </a:r>
            <a:r>
              <a:rPr lang="fr-TN" sz="2400" dirty="0">
                <a:solidFill>
                  <a:srgbClr val="7030A0"/>
                </a:solidFill>
              </a:rPr>
              <a:t>= </a:t>
            </a:r>
            <a:r>
              <a:rPr lang="fr-FR" sz="2400" dirty="0">
                <a:solidFill>
                  <a:srgbClr val="7030A0"/>
                </a:solidFill>
              </a:rPr>
              <a:t>t1</a:t>
            </a:r>
          </a:p>
          <a:p>
            <a:endParaRPr lang="fr-TN" sz="2400" dirty="0">
              <a:solidFill>
                <a:srgbClr val="7030A0"/>
              </a:solidFill>
            </a:endParaRPr>
          </a:p>
          <a:p>
            <a:pPr marL="457200" indent="-457200">
              <a:buFont typeface="Arial" panose="020B0604020202020204" pitchFamily="34" charset="0"/>
              <a:buChar char="•"/>
            </a:pPr>
            <a:r>
              <a:rPr lang="fr-FR" sz="2400" dirty="0">
                <a:solidFill>
                  <a:srgbClr val="7030A0"/>
                </a:solidFill>
              </a:rPr>
              <a:t>Pétrole </a:t>
            </a:r>
            <a:r>
              <a:rPr lang="fr-TN" sz="2400" dirty="0">
                <a:solidFill>
                  <a:srgbClr val="7030A0"/>
                </a:solidFill>
              </a:rPr>
              <a:t>= </a:t>
            </a:r>
            <a:r>
              <a:rPr lang="fr-FR" sz="2400" dirty="0">
                <a:solidFill>
                  <a:srgbClr val="7030A0"/>
                </a:solidFill>
              </a:rPr>
              <a:t>t2</a:t>
            </a:r>
          </a:p>
          <a:p>
            <a:endParaRPr lang="fr-TN" sz="2400" dirty="0">
              <a:solidFill>
                <a:srgbClr val="7030A0"/>
              </a:solidFill>
            </a:endParaRPr>
          </a:p>
          <a:p>
            <a:pPr marL="457200" indent="-457200">
              <a:buFont typeface="Arial" panose="020B0604020202020204" pitchFamily="34" charset="0"/>
              <a:buChar char="•"/>
            </a:pPr>
            <a:r>
              <a:rPr lang="fr-FR" sz="2400" dirty="0">
                <a:solidFill>
                  <a:srgbClr val="7030A0"/>
                </a:solidFill>
              </a:rPr>
              <a:t>Hydraulique </a:t>
            </a:r>
            <a:r>
              <a:rPr lang="fr-TN" sz="2400" dirty="0">
                <a:solidFill>
                  <a:srgbClr val="7030A0"/>
                </a:solidFill>
              </a:rPr>
              <a:t>= </a:t>
            </a:r>
            <a:r>
              <a:rPr lang="fr-FR" sz="2400" dirty="0">
                <a:solidFill>
                  <a:srgbClr val="7030A0"/>
                </a:solidFill>
              </a:rPr>
              <a:t>t3</a:t>
            </a:r>
          </a:p>
          <a:p>
            <a:pPr marL="457200" indent="-457200">
              <a:buFont typeface="Arial" panose="020B0604020202020204" pitchFamily="34" charset="0"/>
              <a:buChar char="•"/>
            </a:pPr>
            <a:endParaRPr lang="fr-FR" sz="2400" dirty="0">
              <a:solidFill>
                <a:srgbClr val="7030A0"/>
              </a:solidFill>
            </a:endParaRPr>
          </a:p>
          <a:p>
            <a:pPr marL="457200" indent="-457200">
              <a:buFont typeface="Arial" panose="020B0604020202020204" pitchFamily="34" charset="0"/>
              <a:buChar char="•"/>
            </a:pPr>
            <a:r>
              <a:rPr lang="fr-FR" sz="2400" dirty="0">
                <a:solidFill>
                  <a:srgbClr val="7030A0"/>
                </a:solidFill>
              </a:rPr>
              <a:t>Nucléaire </a:t>
            </a:r>
            <a:r>
              <a:rPr lang="fr-TN" sz="2400" dirty="0">
                <a:solidFill>
                  <a:srgbClr val="7030A0"/>
                </a:solidFill>
              </a:rPr>
              <a:t>= </a:t>
            </a:r>
            <a:r>
              <a:rPr lang="fr-FR" sz="2400" dirty="0">
                <a:solidFill>
                  <a:srgbClr val="7030A0"/>
                </a:solidFill>
              </a:rPr>
              <a:t>t4</a:t>
            </a:r>
            <a:endParaRPr lang="fr-TN" sz="2400" dirty="0">
              <a:solidFill>
                <a:srgbClr val="7030A0"/>
              </a:solidFill>
            </a:endParaRPr>
          </a:p>
        </p:txBody>
      </p:sp>
      <p:sp>
        <p:nvSpPr>
          <p:cNvPr id="25" name="ZoneTexte 24">
            <a:extLst>
              <a:ext uri="{FF2B5EF4-FFF2-40B4-BE49-F238E27FC236}">
                <a16:creationId xmlns:a16="http://schemas.microsoft.com/office/drawing/2014/main" id="{299BCA09-EAD3-4F18-AD02-53017AE69428}"/>
              </a:ext>
            </a:extLst>
          </p:cNvPr>
          <p:cNvSpPr txBox="1"/>
          <p:nvPr/>
        </p:nvSpPr>
        <p:spPr>
          <a:xfrm>
            <a:off x="477290" y="4986003"/>
            <a:ext cx="11181398" cy="1384995"/>
          </a:xfrm>
          <a:prstGeom prst="rect">
            <a:avLst/>
          </a:prstGeom>
          <a:noFill/>
          <a:ln w="28575">
            <a:solidFill>
              <a:srgbClr val="C00000"/>
            </a:solidFill>
          </a:ln>
        </p:spPr>
        <p:txBody>
          <a:bodyPr wrap="square">
            <a:spAutoFit/>
          </a:bodyPr>
          <a:lstStyle/>
          <a:p>
            <a:pPr marL="457200" indent="-457200">
              <a:buFont typeface="Arial" panose="020B0604020202020204" pitchFamily="34" charset="0"/>
              <a:buChar char="•"/>
            </a:pPr>
            <a:r>
              <a:rPr lang="fr-TN" sz="2800" dirty="0"/>
              <a:t> R (d</a:t>
            </a:r>
            <a:r>
              <a:rPr lang="fr-FR" sz="2800" dirty="0"/>
              <a:t>2</a:t>
            </a:r>
            <a:r>
              <a:rPr lang="fr-TN" sz="2800" dirty="0"/>
              <a:t>, q</a:t>
            </a:r>
            <a:r>
              <a:rPr lang="fr-FR" sz="2800" dirty="0"/>
              <a:t>2</a:t>
            </a:r>
            <a:r>
              <a:rPr lang="fr-TN" sz="2800" dirty="0"/>
              <a:t>) =</a:t>
            </a:r>
            <a:r>
              <a:rPr lang="fr-FR" sz="2800" dirty="0"/>
              <a:t> </a:t>
            </a:r>
            <a:r>
              <a:rPr lang="fr-TN" sz="2800" dirty="0"/>
              <a:t>R (d</a:t>
            </a:r>
            <a:r>
              <a:rPr lang="fr-FR" sz="2800" dirty="0"/>
              <a:t>2</a:t>
            </a:r>
            <a:r>
              <a:rPr lang="fr-TN" sz="2800" dirty="0"/>
              <a:t>,</a:t>
            </a:r>
            <a:r>
              <a:rPr lang="fr-FR" sz="2800" dirty="0"/>
              <a:t> t1</a:t>
            </a:r>
            <a:r>
              <a:rPr lang="fr-TN" sz="2800" dirty="0"/>
              <a:t>)</a:t>
            </a:r>
            <a:r>
              <a:rPr lang="fr-FR" sz="2800" dirty="0"/>
              <a:t>  </a:t>
            </a:r>
            <a:r>
              <a:rPr lang="fr-TN" sz="2800" b="1" dirty="0"/>
              <a:t>×</a:t>
            </a:r>
            <a:r>
              <a:rPr lang="fr-FR" sz="2800" dirty="0"/>
              <a:t>  ( 1      -      (</a:t>
            </a:r>
            <a:r>
              <a:rPr lang="fr-TN" sz="2800" dirty="0"/>
              <a:t>R (d</a:t>
            </a:r>
            <a:r>
              <a:rPr lang="fr-FR" sz="2800" dirty="0"/>
              <a:t>2</a:t>
            </a:r>
            <a:r>
              <a:rPr lang="fr-TN" sz="2800" dirty="0"/>
              <a:t>,</a:t>
            </a:r>
            <a:r>
              <a:rPr lang="fr-FR" sz="2800" dirty="0"/>
              <a:t> t2</a:t>
            </a:r>
            <a:r>
              <a:rPr lang="fr-TN" sz="2800" dirty="0"/>
              <a:t>)</a:t>
            </a:r>
            <a:r>
              <a:rPr lang="fr-FR" sz="2800" dirty="0"/>
              <a:t>  + </a:t>
            </a:r>
            <a:r>
              <a:rPr lang="fr-TN" sz="2800" dirty="0"/>
              <a:t>R (d</a:t>
            </a:r>
            <a:r>
              <a:rPr lang="fr-FR" sz="2800" dirty="0"/>
              <a:t>2</a:t>
            </a:r>
            <a:r>
              <a:rPr lang="fr-TN" sz="2800" dirty="0"/>
              <a:t>,</a:t>
            </a:r>
            <a:r>
              <a:rPr lang="fr-FR" sz="2800" dirty="0"/>
              <a:t> t3</a:t>
            </a:r>
            <a:r>
              <a:rPr lang="fr-TN" sz="2800" dirty="0"/>
              <a:t>)</a:t>
            </a:r>
            <a:r>
              <a:rPr lang="fr-FR" sz="2800" dirty="0"/>
              <a:t> + </a:t>
            </a:r>
            <a:r>
              <a:rPr lang="fr-TN" sz="2800" dirty="0"/>
              <a:t>R (d</a:t>
            </a:r>
            <a:r>
              <a:rPr lang="fr-FR" sz="2800" dirty="0"/>
              <a:t>2</a:t>
            </a:r>
            <a:r>
              <a:rPr lang="fr-TN" sz="2800" dirty="0"/>
              <a:t>,</a:t>
            </a:r>
            <a:r>
              <a:rPr lang="fr-FR" sz="2800" dirty="0"/>
              <a:t> t4</a:t>
            </a:r>
            <a:r>
              <a:rPr lang="fr-TN" sz="2800" dirty="0"/>
              <a:t>)</a:t>
            </a:r>
            <a:r>
              <a:rPr lang="fr-FR" sz="2800" dirty="0"/>
              <a:t> )</a:t>
            </a:r>
          </a:p>
          <a:p>
            <a:r>
              <a:rPr lang="fr-FR" sz="2800" dirty="0"/>
              <a:t>                        </a:t>
            </a:r>
            <a:r>
              <a:rPr lang="fr-TN" sz="2800" dirty="0"/>
              <a:t>=</a:t>
            </a:r>
            <a:r>
              <a:rPr lang="fr-FR" sz="2800" dirty="0"/>
              <a:t>            1      </a:t>
            </a:r>
            <a:r>
              <a:rPr lang="fr-TN" sz="2800" b="1" dirty="0"/>
              <a:t>×</a:t>
            </a:r>
            <a:r>
              <a:rPr lang="fr-FR" sz="2800" dirty="0"/>
              <a:t>   ( 1      -      (1+0+0)) = 0</a:t>
            </a:r>
          </a:p>
          <a:p>
            <a:r>
              <a:rPr lang="fr-FR" sz="2800" dirty="0">
                <a:solidFill>
                  <a:srgbClr val="0070C0"/>
                </a:solidFill>
              </a:rPr>
              <a:t>     </a:t>
            </a:r>
            <a:r>
              <a:rPr lang="fr-FR" sz="2800" dirty="0"/>
              <a:t> </a:t>
            </a:r>
            <a:endParaRPr lang="fr-TN" sz="2800" dirty="0"/>
          </a:p>
        </p:txBody>
      </p:sp>
    </p:spTree>
    <p:extLst>
      <p:ext uri="{BB962C8B-B14F-4D97-AF65-F5344CB8AC3E}">
        <p14:creationId xmlns:p14="http://schemas.microsoft.com/office/powerpoint/2010/main" val="381969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19" name="ZoneTexte 18">
            <a:extLst>
              <a:ext uri="{FF2B5EF4-FFF2-40B4-BE49-F238E27FC236}">
                <a16:creationId xmlns:a16="http://schemas.microsoft.com/office/drawing/2014/main" id="{5176533C-4845-435D-B6A0-5EAF513781EE}"/>
              </a:ext>
            </a:extLst>
          </p:cNvPr>
          <p:cNvSpPr txBox="1"/>
          <p:nvPr/>
        </p:nvSpPr>
        <p:spPr>
          <a:xfrm>
            <a:off x="1467196" y="2445249"/>
            <a:ext cx="7809807" cy="3108543"/>
          </a:xfrm>
          <a:prstGeom prst="rect">
            <a:avLst/>
          </a:prstGeom>
          <a:noFill/>
        </p:spPr>
        <p:txBody>
          <a:bodyPr wrap="square">
            <a:spAutoFit/>
          </a:bodyPr>
          <a:lstStyle/>
          <a:p>
            <a:pPr marL="457200" indent="-457200">
              <a:buFont typeface="Arial" panose="020B0604020202020204" pitchFamily="34" charset="0"/>
              <a:buChar char="•"/>
            </a:pPr>
            <a:r>
              <a:rPr lang="fr-TN" sz="2800" dirty="0"/>
              <a:t> R (d1, q</a:t>
            </a:r>
            <a:r>
              <a:rPr lang="fr-FR" sz="2800" dirty="0"/>
              <a:t>2</a:t>
            </a:r>
            <a:r>
              <a:rPr lang="fr-TN" sz="2800" dirty="0"/>
              <a:t>) = </a:t>
            </a:r>
            <a:r>
              <a:rPr lang="fr-FR" sz="2800" dirty="0"/>
              <a:t>0</a:t>
            </a:r>
          </a:p>
          <a:p>
            <a:endParaRPr lang="fr-TN" sz="2800" dirty="0"/>
          </a:p>
          <a:p>
            <a:pPr marL="457200" indent="-457200">
              <a:buFont typeface="Arial" panose="020B0604020202020204" pitchFamily="34" charset="0"/>
              <a:buChar char="•"/>
            </a:pPr>
            <a:r>
              <a:rPr lang="fr-FR" sz="2800" dirty="0"/>
              <a:t> </a:t>
            </a:r>
            <a:r>
              <a:rPr lang="fr-TN" sz="2800" dirty="0"/>
              <a:t>R (d2, q</a:t>
            </a:r>
            <a:r>
              <a:rPr lang="fr-FR" sz="2800" dirty="0"/>
              <a:t>2</a:t>
            </a:r>
            <a:r>
              <a:rPr lang="fr-TN" sz="2800" dirty="0"/>
              <a:t>) = </a:t>
            </a:r>
            <a:r>
              <a:rPr lang="fr-FR" sz="2800" dirty="0"/>
              <a:t>0</a:t>
            </a:r>
          </a:p>
          <a:p>
            <a:endParaRPr lang="fr-TN" sz="2800" dirty="0"/>
          </a:p>
          <a:p>
            <a:pPr marL="457200" indent="-457200">
              <a:buFont typeface="Arial" panose="020B0604020202020204" pitchFamily="34" charset="0"/>
              <a:buChar char="•"/>
            </a:pPr>
            <a:r>
              <a:rPr lang="fr-FR" sz="2800" dirty="0"/>
              <a:t> </a:t>
            </a:r>
            <a:r>
              <a:rPr lang="fr-TN" sz="2800" dirty="0"/>
              <a:t>R (d3, q</a:t>
            </a:r>
            <a:r>
              <a:rPr lang="fr-FR" sz="2800" dirty="0"/>
              <a:t>2</a:t>
            </a:r>
            <a:r>
              <a:rPr lang="fr-TN" sz="2800" dirty="0"/>
              <a:t>) = </a:t>
            </a:r>
            <a:r>
              <a:rPr lang="fr-FR" sz="2800" dirty="0"/>
              <a:t>0</a:t>
            </a:r>
          </a:p>
          <a:p>
            <a:pPr marL="457200" indent="-457200">
              <a:buFont typeface="Arial" panose="020B0604020202020204" pitchFamily="34" charset="0"/>
              <a:buChar char="•"/>
            </a:pPr>
            <a:endParaRPr lang="fr-FR" sz="2800" dirty="0"/>
          </a:p>
          <a:p>
            <a:pPr marL="457200" indent="-457200">
              <a:buFont typeface="Arial" panose="020B0604020202020204" pitchFamily="34" charset="0"/>
              <a:buChar char="•"/>
            </a:pPr>
            <a:r>
              <a:rPr lang="fr-TN" sz="2800" dirty="0"/>
              <a:t>R (d4, q</a:t>
            </a:r>
            <a:r>
              <a:rPr lang="fr-FR" sz="2800" dirty="0"/>
              <a:t>2</a:t>
            </a:r>
            <a:r>
              <a:rPr lang="fr-TN" sz="2800" dirty="0"/>
              <a:t>) = 1</a:t>
            </a:r>
          </a:p>
        </p:txBody>
      </p:sp>
      <p:sp>
        <p:nvSpPr>
          <p:cNvPr id="4" name="Accolade fermante 3">
            <a:extLst>
              <a:ext uri="{FF2B5EF4-FFF2-40B4-BE49-F238E27FC236}">
                <a16:creationId xmlns:a16="http://schemas.microsoft.com/office/drawing/2014/main" id="{2190C349-BC0D-4B60-A3B9-482E3AE5DE87}"/>
              </a:ext>
            </a:extLst>
          </p:cNvPr>
          <p:cNvSpPr/>
          <p:nvPr/>
        </p:nvSpPr>
        <p:spPr>
          <a:xfrm>
            <a:off x="6096000" y="2445249"/>
            <a:ext cx="886691" cy="310854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TN"/>
          </a:p>
        </p:txBody>
      </p:sp>
      <p:sp>
        <p:nvSpPr>
          <p:cNvPr id="21" name="ZoneTexte 20">
            <a:extLst>
              <a:ext uri="{FF2B5EF4-FFF2-40B4-BE49-F238E27FC236}">
                <a16:creationId xmlns:a16="http://schemas.microsoft.com/office/drawing/2014/main" id="{1D746445-139E-4056-A180-ED33A5937110}"/>
              </a:ext>
            </a:extLst>
          </p:cNvPr>
          <p:cNvSpPr txBox="1"/>
          <p:nvPr/>
        </p:nvSpPr>
        <p:spPr>
          <a:xfrm>
            <a:off x="7308965" y="3814854"/>
            <a:ext cx="4403326" cy="830997"/>
          </a:xfrm>
          <a:prstGeom prst="rect">
            <a:avLst/>
          </a:prstGeom>
          <a:noFill/>
        </p:spPr>
        <p:txBody>
          <a:bodyPr wrap="square">
            <a:spAutoFit/>
          </a:bodyPr>
          <a:lstStyle/>
          <a:p>
            <a:r>
              <a:rPr lang="fr-FR" sz="2400" b="1" dirty="0"/>
              <a:t>Pour q2, il n’y a que d4 qui est retourné.</a:t>
            </a:r>
            <a:endParaRPr lang="fr-TN" dirty="0"/>
          </a:p>
        </p:txBody>
      </p:sp>
    </p:spTree>
    <p:extLst>
      <p:ext uri="{BB962C8B-B14F-4D97-AF65-F5344CB8AC3E}">
        <p14:creationId xmlns:p14="http://schemas.microsoft.com/office/powerpoint/2010/main" val="144957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pic>
        <p:nvPicPr>
          <p:cNvPr id="4" name="Image 3">
            <a:extLst>
              <a:ext uri="{FF2B5EF4-FFF2-40B4-BE49-F238E27FC236}">
                <a16:creationId xmlns:a16="http://schemas.microsoft.com/office/drawing/2014/main" id="{12435CC2-0AC4-4893-89C3-3E791AF7A4B1}"/>
              </a:ext>
            </a:extLst>
          </p:cNvPr>
          <p:cNvPicPr>
            <a:picLocks noChangeAspect="1"/>
          </p:cNvPicPr>
          <p:nvPr/>
        </p:nvPicPr>
        <p:blipFill>
          <a:blip r:embed="rId3"/>
          <a:stretch>
            <a:fillRect/>
          </a:stretch>
        </p:blipFill>
        <p:spPr>
          <a:xfrm>
            <a:off x="732415" y="1610388"/>
            <a:ext cx="10813539" cy="3273826"/>
          </a:xfrm>
          <a:prstGeom prst="rect">
            <a:avLst/>
          </a:prstGeom>
        </p:spPr>
      </p:pic>
      <p:pic>
        <p:nvPicPr>
          <p:cNvPr id="19" name="Image 18">
            <a:extLst>
              <a:ext uri="{FF2B5EF4-FFF2-40B4-BE49-F238E27FC236}">
                <a16:creationId xmlns:a16="http://schemas.microsoft.com/office/drawing/2014/main" id="{B0DD07C0-442E-40F8-822A-A07F282AF719}"/>
              </a:ext>
            </a:extLst>
          </p:cNvPr>
          <p:cNvPicPr>
            <a:picLocks noChangeAspect="1"/>
          </p:cNvPicPr>
          <p:nvPr/>
        </p:nvPicPr>
        <p:blipFill>
          <a:blip r:embed="rId4"/>
          <a:stretch>
            <a:fillRect/>
          </a:stretch>
        </p:blipFill>
        <p:spPr>
          <a:xfrm>
            <a:off x="732415" y="4935369"/>
            <a:ext cx="11050124" cy="1274365"/>
          </a:xfrm>
          <a:prstGeom prst="rect">
            <a:avLst/>
          </a:prstGeom>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210902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pic>
        <p:nvPicPr>
          <p:cNvPr id="3" name="Image 2">
            <a:extLst>
              <a:ext uri="{FF2B5EF4-FFF2-40B4-BE49-F238E27FC236}">
                <a16:creationId xmlns:a16="http://schemas.microsoft.com/office/drawing/2014/main" id="{83C6D680-27BE-4DC9-AFEE-8C21E0E196DD}"/>
              </a:ext>
            </a:extLst>
          </p:cNvPr>
          <p:cNvPicPr>
            <a:picLocks noChangeAspect="1"/>
          </p:cNvPicPr>
          <p:nvPr/>
        </p:nvPicPr>
        <p:blipFill>
          <a:blip r:embed="rId2"/>
          <a:stretch>
            <a:fillRect/>
          </a:stretch>
        </p:blipFill>
        <p:spPr>
          <a:xfrm>
            <a:off x="1035269" y="1535509"/>
            <a:ext cx="10121461" cy="5097204"/>
          </a:xfrm>
          <a:prstGeom prst="rect">
            <a:avLst/>
          </a:prstGeom>
        </p:spPr>
      </p:pic>
    </p:spTree>
    <p:extLst>
      <p:ext uri="{BB962C8B-B14F-4D97-AF65-F5344CB8AC3E}">
        <p14:creationId xmlns:p14="http://schemas.microsoft.com/office/powerpoint/2010/main" val="33289547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ZoneTexte 20">
            <a:extLst>
              <a:ext uri="{FF2B5EF4-FFF2-40B4-BE49-F238E27FC236}">
                <a16:creationId xmlns:a16="http://schemas.microsoft.com/office/drawing/2014/main" id="{2C04E8B6-1D29-4740-9801-AE4EBD92E5E4}"/>
              </a:ext>
            </a:extLst>
          </p:cNvPr>
          <p:cNvSpPr txBox="1"/>
          <p:nvPr/>
        </p:nvSpPr>
        <p:spPr>
          <a:xfrm>
            <a:off x="715805" y="1946210"/>
            <a:ext cx="10726810" cy="830997"/>
          </a:xfrm>
          <a:prstGeom prst="rect">
            <a:avLst/>
          </a:prstGeom>
          <a:noFill/>
        </p:spPr>
        <p:txBody>
          <a:bodyPr wrap="square">
            <a:spAutoFit/>
          </a:bodyPr>
          <a:lstStyle/>
          <a:p>
            <a:r>
              <a:rPr lang="fr-FR" sz="2400" dirty="0"/>
              <a:t>1. </a:t>
            </a:r>
            <a:r>
              <a:rPr lang="fr-FR" sz="2400" dirty="0">
                <a:solidFill>
                  <a:srgbClr val="0070C0"/>
                </a:solidFill>
              </a:rPr>
              <a:t>Représenter ces vecteurs graphiquement</a:t>
            </a:r>
            <a:r>
              <a:rPr lang="fr-FR" sz="2400" dirty="0"/>
              <a:t>, et déduire d’après vous l’ordre des réponses d’un système vectoriel</a:t>
            </a:r>
            <a:r>
              <a:rPr lang="fr-FR" dirty="0"/>
              <a:t>. </a:t>
            </a:r>
            <a:endParaRPr lang="fr-TN" dirty="0"/>
          </a:p>
        </p:txBody>
      </p:sp>
      <p:pic>
        <p:nvPicPr>
          <p:cNvPr id="5" name="Image 4">
            <a:extLst>
              <a:ext uri="{FF2B5EF4-FFF2-40B4-BE49-F238E27FC236}">
                <a16:creationId xmlns:a16="http://schemas.microsoft.com/office/drawing/2014/main" id="{3DAF2CB2-023E-4FBA-9DF3-FF80FC044AD4}"/>
              </a:ext>
            </a:extLst>
          </p:cNvPr>
          <p:cNvPicPr>
            <a:picLocks noChangeAspect="1"/>
          </p:cNvPicPr>
          <p:nvPr/>
        </p:nvPicPr>
        <p:blipFill>
          <a:blip r:embed="rId3"/>
          <a:stretch>
            <a:fillRect/>
          </a:stretch>
        </p:blipFill>
        <p:spPr>
          <a:xfrm>
            <a:off x="1423554" y="2820186"/>
            <a:ext cx="2071947" cy="1975299"/>
          </a:xfrm>
          <a:prstGeom prst="rect">
            <a:avLst/>
          </a:prstGeom>
        </p:spPr>
      </p:pic>
      <p:sp>
        <p:nvSpPr>
          <p:cNvPr id="24" name="ZoneTexte 23">
            <a:extLst>
              <a:ext uri="{FF2B5EF4-FFF2-40B4-BE49-F238E27FC236}">
                <a16:creationId xmlns:a16="http://schemas.microsoft.com/office/drawing/2014/main" id="{DB72B681-1E86-4BFD-B5B5-BAA4DD57147D}"/>
              </a:ext>
            </a:extLst>
          </p:cNvPr>
          <p:cNvSpPr txBox="1"/>
          <p:nvPr/>
        </p:nvSpPr>
        <p:spPr>
          <a:xfrm>
            <a:off x="1616824" y="5020099"/>
            <a:ext cx="1685406" cy="461665"/>
          </a:xfrm>
          <a:prstGeom prst="rect">
            <a:avLst/>
          </a:prstGeom>
          <a:noFill/>
          <a:ln>
            <a:solidFill>
              <a:schemeClr val="tx1"/>
            </a:solidFill>
          </a:ln>
        </p:spPr>
        <p:txBody>
          <a:bodyPr wrap="square">
            <a:spAutoFit/>
          </a:bodyPr>
          <a:lstStyle/>
          <a:p>
            <a:r>
              <a:rPr lang="fr-FR" sz="2400" b="1" dirty="0"/>
              <a:t>q = (1; 0,5)</a:t>
            </a:r>
            <a:endParaRPr lang="fr-TN" sz="2400" b="1" dirty="0"/>
          </a:p>
        </p:txBody>
      </p:sp>
      <p:sp>
        <p:nvSpPr>
          <p:cNvPr id="25" name="Flèche : droite 24">
            <a:extLst>
              <a:ext uri="{FF2B5EF4-FFF2-40B4-BE49-F238E27FC236}">
                <a16:creationId xmlns:a16="http://schemas.microsoft.com/office/drawing/2014/main" id="{F1587022-DA89-4B30-9856-2B28AB1C543B}"/>
              </a:ext>
            </a:extLst>
          </p:cNvPr>
          <p:cNvSpPr/>
          <p:nvPr/>
        </p:nvSpPr>
        <p:spPr>
          <a:xfrm>
            <a:off x="4804756" y="3807835"/>
            <a:ext cx="814648" cy="66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27" name="Image 26">
            <a:extLst>
              <a:ext uri="{FF2B5EF4-FFF2-40B4-BE49-F238E27FC236}">
                <a16:creationId xmlns:a16="http://schemas.microsoft.com/office/drawing/2014/main" id="{AE4931B1-F4E4-4F61-8AF4-6AB2A7D64004}"/>
              </a:ext>
            </a:extLst>
          </p:cNvPr>
          <p:cNvPicPr>
            <a:picLocks noChangeAspect="1"/>
          </p:cNvPicPr>
          <p:nvPr/>
        </p:nvPicPr>
        <p:blipFill>
          <a:blip r:embed="rId4"/>
          <a:stretch>
            <a:fillRect/>
          </a:stretch>
        </p:blipFill>
        <p:spPr>
          <a:xfrm>
            <a:off x="5848763" y="2431387"/>
            <a:ext cx="5766084" cy="4116742"/>
          </a:xfrm>
          <a:prstGeom prst="rect">
            <a:avLst/>
          </a:prstGeom>
        </p:spPr>
      </p:pic>
    </p:spTree>
    <p:extLst>
      <p:ext uri="{BB962C8B-B14F-4D97-AF65-F5344CB8AC3E}">
        <p14:creationId xmlns:p14="http://schemas.microsoft.com/office/powerpoint/2010/main" val="104305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16" presetClass="entr" presetSubtype="21"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arn(inVertical)">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ZoneTexte 20">
            <a:extLst>
              <a:ext uri="{FF2B5EF4-FFF2-40B4-BE49-F238E27FC236}">
                <a16:creationId xmlns:a16="http://schemas.microsoft.com/office/drawing/2014/main" id="{2C04E8B6-1D29-4740-9801-AE4EBD92E5E4}"/>
              </a:ext>
            </a:extLst>
          </p:cNvPr>
          <p:cNvSpPr txBox="1"/>
          <p:nvPr/>
        </p:nvSpPr>
        <p:spPr>
          <a:xfrm>
            <a:off x="715805" y="1946210"/>
            <a:ext cx="10726810" cy="830997"/>
          </a:xfrm>
          <a:prstGeom prst="rect">
            <a:avLst/>
          </a:prstGeom>
          <a:noFill/>
        </p:spPr>
        <p:txBody>
          <a:bodyPr wrap="square">
            <a:spAutoFit/>
          </a:bodyPr>
          <a:lstStyle/>
          <a:p>
            <a:r>
              <a:rPr lang="fr-FR" sz="2400" dirty="0"/>
              <a:t>1. Représenter ces vecteurs graphiquement, </a:t>
            </a:r>
            <a:r>
              <a:rPr lang="fr-FR" sz="2400" dirty="0">
                <a:solidFill>
                  <a:srgbClr val="0070C0"/>
                </a:solidFill>
              </a:rPr>
              <a:t>et déduire d’après vous l’ordre des réponses d’un système vectoriel</a:t>
            </a:r>
            <a:r>
              <a:rPr lang="fr-FR" dirty="0">
                <a:solidFill>
                  <a:srgbClr val="0070C0"/>
                </a:solidFill>
              </a:rPr>
              <a:t>. </a:t>
            </a:r>
            <a:endParaRPr lang="fr-TN" dirty="0">
              <a:solidFill>
                <a:srgbClr val="0070C0"/>
              </a:solidFill>
            </a:endParaRPr>
          </a:p>
        </p:txBody>
      </p:sp>
      <p:sp>
        <p:nvSpPr>
          <p:cNvPr id="25" name="Flèche : droite 24">
            <a:extLst>
              <a:ext uri="{FF2B5EF4-FFF2-40B4-BE49-F238E27FC236}">
                <a16:creationId xmlns:a16="http://schemas.microsoft.com/office/drawing/2014/main" id="{F1587022-DA89-4B30-9856-2B28AB1C543B}"/>
              </a:ext>
            </a:extLst>
          </p:cNvPr>
          <p:cNvSpPr/>
          <p:nvPr/>
        </p:nvSpPr>
        <p:spPr>
          <a:xfrm>
            <a:off x="4207150" y="3891811"/>
            <a:ext cx="814648" cy="66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23" name="Image 22">
            <a:extLst>
              <a:ext uri="{FF2B5EF4-FFF2-40B4-BE49-F238E27FC236}">
                <a16:creationId xmlns:a16="http://schemas.microsoft.com/office/drawing/2014/main" id="{4F0EA5F4-50F9-479D-B363-606A26224B8B}"/>
              </a:ext>
            </a:extLst>
          </p:cNvPr>
          <p:cNvPicPr>
            <a:picLocks noChangeAspect="1"/>
          </p:cNvPicPr>
          <p:nvPr/>
        </p:nvPicPr>
        <p:blipFill>
          <a:blip r:embed="rId3"/>
          <a:stretch>
            <a:fillRect/>
          </a:stretch>
        </p:blipFill>
        <p:spPr>
          <a:xfrm>
            <a:off x="715805" y="2869328"/>
            <a:ext cx="3491345" cy="2975200"/>
          </a:xfrm>
          <a:prstGeom prst="rect">
            <a:avLst/>
          </a:prstGeom>
        </p:spPr>
      </p:pic>
      <p:sp>
        <p:nvSpPr>
          <p:cNvPr id="26" name="ZoneTexte 25">
            <a:extLst>
              <a:ext uri="{FF2B5EF4-FFF2-40B4-BE49-F238E27FC236}">
                <a16:creationId xmlns:a16="http://schemas.microsoft.com/office/drawing/2014/main" id="{F9B54FAD-36BF-4099-84A2-BA9C378D3827}"/>
              </a:ext>
            </a:extLst>
          </p:cNvPr>
          <p:cNvSpPr txBox="1"/>
          <p:nvPr/>
        </p:nvSpPr>
        <p:spPr>
          <a:xfrm>
            <a:off x="5255442" y="3572098"/>
            <a:ext cx="6093228" cy="1569660"/>
          </a:xfrm>
          <a:prstGeom prst="rect">
            <a:avLst/>
          </a:prstGeom>
          <a:noFill/>
          <a:ln w="38100">
            <a:solidFill>
              <a:schemeClr val="accent1"/>
            </a:solidFill>
          </a:ln>
        </p:spPr>
        <p:txBody>
          <a:bodyPr wrap="square">
            <a:spAutoFit/>
          </a:bodyPr>
          <a:lstStyle/>
          <a:p>
            <a:r>
              <a:rPr lang="fr-TN" sz="2400" dirty="0"/>
              <a:t>plus qu’un document est « proche » de la requête dans l’espace vectoriel, plus il est probable</a:t>
            </a:r>
            <a:r>
              <a:rPr lang="fr-FR" sz="2400" dirty="0"/>
              <a:t> </a:t>
            </a:r>
            <a:r>
              <a:rPr lang="fr-TN" sz="2400" dirty="0"/>
              <a:t>que le document et la requête parlent de la même chose (similaires).</a:t>
            </a:r>
          </a:p>
        </p:txBody>
      </p:sp>
    </p:spTree>
    <p:extLst>
      <p:ext uri="{BB962C8B-B14F-4D97-AF65-F5344CB8AC3E}">
        <p14:creationId xmlns:p14="http://schemas.microsoft.com/office/powerpoint/2010/main" val="7777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16" presetClass="entr" presetSubtype="2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Vertic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ZoneTexte 20">
            <a:extLst>
              <a:ext uri="{FF2B5EF4-FFF2-40B4-BE49-F238E27FC236}">
                <a16:creationId xmlns:a16="http://schemas.microsoft.com/office/drawing/2014/main" id="{2C04E8B6-1D29-4740-9801-AE4EBD92E5E4}"/>
              </a:ext>
            </a:extLst>
          </p:cNvPr>
          <p:cNvSpPr txBox="1"/>
          <p:nvPr/>
        </p:nvSpPr>
        <p:spPr>
          <a:xfrm>
            <a:off x="715805" y="1946210"/>
            <a:ext cx="10726810" cy="738664"/>
          </a:xfrm>
          <a:prstGeom prst="rect">
            <a:avLst/>
          </a:prstGeom>
          <a:noFill/>
        </p:spPr>
        <p:txBody>
          <a:bodyPr wrap="square">
            <a:spAutoFit/>
          </a:bodyPr>
          <a:lstStyle/>
          <a:p>
            <a:r>
              <a:rPr lang="fr-TN" sz="2400" dirty="0"/>
              <a:t>2. Valider votre intuition en utilisant une correspondance utilisant un cosinus</a:t>
            </a:r>
            <a:r>
              <a:rPr lang="fr-TN" dirty="0"/>
              <a:t>.</a:t>
            </a:r>
          </a:p>
          <a:p>
            <a:endParaRPr lang="fr-TN" dirty="0"/>
          </a:p>
        </p:txBody>
      </p:sp>
      <p:pic>
        <p:nvPicPr>
          <p:cNvPr id="5" name="Image 4">
            <a:extLst>
              <a:ext uri="{FF2B5EF4-FFF2-40B4-BE49-F238E27FC236}">
                <a16:creationId xmlns:a16="http://schemas.microsoft.com/office/drawing/2014/main" id="{3DAF2CB2-023E-4FBA-9DF3-FF80FC044AD4}"/>
              </a:ext>
            </a:extLst>
          </p:cNvPr>
          <p:cNvPicPr>
            <a:picLocks noChangeAspect="1"/>
          </p:cNvPicPr>
          <p:nvPr/>
        </p:nvPicPr>
        <p:blipFill>
          <a:blip r:embed="rId3"/>
          <a:stretch>
            <a:fillRect/>
          </a:stretch>
        </p:blipFill>
        <p:spPr>
          <a:xfrm>
            <a:off x="1423554" y="2820186"/>
            <a:ext cx="2071947" cy="1975299"/>
          </a:xfrm>
          <a:prstGeom prst="rect">
            <a:avLst/>
          </a:prstGeom>
        </p:spPr>
      </p:pic>
      <p:sp>
        <p:nvSpPr>
          <p:cNvPr id="24" name="ZoneTexte 23">
            <a:extLst>
              <a:ext uri="{FF2B5EF4-FFF2-40B4-BE49-F238E27FC236}">
                <a16:creationId xmlns:a16="http://schemas.microsoft.com/office/drawing/2014/main" id="{DB72B681-1E86-4BFD-B5B5-BAA4DD57147D}"/>
              </a:ext>
            </a:extLst>
          </p:cNvPr>
          <p:cNvSpPr txBox="1"/>
          <p:nvPr/>
        </p:nvSpPr>
        <p:spPr>
          <a:xfrm>
            <a:off x="1616824" y="5020099"/>
            <a:ext cx="1685406" cy="461665"/>
          </a:xfrm>
          <a:prstGeom prst="rect">
            <a:avLst/>
          </a:prstGeom>
          <a:noFill/>
          <a:ln>
            <a:solidFill>
              <a:schemeClr val="tx1"/>
            </a:solidFill>
          </a:ln>
        </p:spPr>
        <p:txBody>
          <a:bodyPr wrap="square">
            <a:spAutoFit/>
          </a:bodyPr>
          <a:lstStyle/>
          <a:p>
            <a:r>
              <a:rPr lang="fr-FR" sz="2400" b="1" dirty="0"/>
              <a:t>q = (1; 0,5)</a:t>
            </a:r>
            <a:endParaRPr lang="fr-TN" sz="2400" b="1" dirty="0"/>
          </a:p>
        </p:txBody>
      </p:sp>
      <p:sp>
        <p:nvSpPr>
          <p:cNvPr id="2" name="Accolade ouvrante 1">
            <a:extLst>
              <a:ext uri="{FF2B5EF4-FFF2-40B4-BE49-F238E27FC236}">
                <a16:creationId xmlns:a16="http://schemas.microsoft.com/office/drawing/2014/main" id="{CD988C1E-CE6C-4DBA-B7DF-44EC7E561850}"/>
              </a:ext>
            </a:extLst>
          </p:cNvPr>
          <p:cNvSpPr/>
          <p:nvPr/>
        </p:nvSpPr>
        <p:spPr>
          <a:xfrm>
            <a:off x="3677688" y="2772524"/>
            <a:ext cx="694808" cy="3578400"/>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TN"/>
          </a:p>
        </p:txBody>
      </p:sp>
      <p:sp>
        <p:nvSpPr>
          <p:cNvPr id="26" name="ZoneTexte 25">
            <a:extLst>
              <a:ext uri="{FF2B5EF4-FFF2-40B4-BE49-F238E27FC236}">
                <a16:creationId xmlns:a16="http://schemas.microsoft.com/office/drawing/2014/main" id="{AC5669AD-1CBC-414A-A7F8-ABEA511C77C5}"/>
              </a:ext>
            </a:extLst>
          </p:cNvPr>
          <p:cNvSpPr txBox="1"/>
          <p:nvPr/>
        </p:nvSpPr>
        <p:spPr>
          <a:xfrm>
            <a:off x="4150843" y="2903745"/>
            <a:ext cx="7769608" cy="2677656"/>
          </a:xfrm>
          <a:prstGeom prst="rect">
            <a:avLst/>
          </a:prstGeom>
          <a:noFill/>
        </p:spPr>
        <p:txBody>
          <a:bodyPr wrap="square">
            <a:spAutoFit/>
          </a:bodyPr>
          <a:lstStyle/>
          <a:p>
            <a:r>
              <a:rPr lang="fr-TN" sz="2400" dirty="0"/>
              <a:t>Le document d1 est plus pertinent que le document d2 car :</a:t>
            </a:r>
            <a:endParaRPr lang="fr-FR" sz="2400" dirty="0"/>
          </a:p>
          <a:p>
            <a:endParaRPr lang="fr-FR" sz="2400" dirty="0"/>
          </a:p>
          <a:p>
            <a:r>
              <a:rPr lang="fr-FR" sz="2400" dirty="0"/>
              <a:t>                                                          </a:t>
            </a:r>
            <a:endParaRPr lang="fr-TN" sz="2400" dirty="0"/>
          </a:p>
          <a:p>
            <a:endParaRPr lang="fr-FR" sz="2400" dirty="0"/>
          </a:p>
          <a:p>
            <a:endParaRPr lang="fr-FR" sz="2400" dirty="0"/>
          </a:p>
          <a:p>
            <a:endParaRPr lang="fr-FR" sz="2400" dirty="0"/>
          </a:p>
          <a:p>
            <a:r>
              <a:rPr lang="fr-FR" sz="2400" dirty="0"/>
              <a:t>                                                            </a:t>
            </a:r>
            <a:endParaRPr lang="fr-TN" sz="2400" dirty="0"/>
          </a:p>
        </p:txBody>
      </p:sp>
      <p:pic>
        <p:nvPicPr>
          <p:cNvPr id="33" name="Image 32">
            <a:extLst>
              <a:ext uri="{FF2B5EF4-FFF2-40B4-BE49-F238E27FC236}">
                <a16:creationId xmlns:a16="http://schemas.microsoft.com/office/drawing/2014/main" id="{F68DDD14-2FE0-4BB4-92DD-DA466767E5C7}"/>
              </a:ext>
            </a:extLst>
          </p:cNvPr>
          <p:cNvPicPr>
            <a:picLocks noChangeAspect="1"/>
          </p:cNvPicPr>
          <p:nvPr/>
        </p:nvPicPr>
        <p:blipFill>
          <a:blip r:embed="rId4"/>
          <a:stretch>
            <a:fillRect/>
          </a:stretch>
        </p:blipFill>
        <p:spPr>
          <a:xfrm>
            <a:off x="4898969" y="4505497"/>
            <a:ext cx="6593750" cy="1518817"/>
          </a:xfrm>
          <a:prstGeom prst="rect">
            <a:avLst/>
          </a:prstGeom>
        </p:spPr>
      </p:pic>
    </p:spTree>
    <p:extLst>
      <p:ext uri="{BB962C8B-B14F-4D97-AF65-F5344CB8AC3E}">
        <p14:creationId xmlns:p14="http://schemas.microsoft.com/office/powerpoint/2010/main" val="301012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inVertical)">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ZoneTexte 20">
            <a:extLst>
              <a:ext uri="{FF2B5EF4-FFF2-40B4-BE49-F238E27FC236}">
                <a16:creationId xmlns:a16="http://schemas.microsoft.com/office/drawing/2014/main" id="{2C04E8B6-1D29-4740-9801-AE4EBD92E5E4}"/>
              </a:ext>
            </a:extLst>
          </p:cNvPr>
          <p:cNvSpPr txBox="1"/>
          <p:nvPr/>
        </p:nvSpPr>
        <p:spPr>
          <a:xfrm>
            <a:off x="715805" y="1946210"/>
            <a:ext cx="10726810" cy="738664"/>
          </a:xfrm>
          <a:prstGeom prst="rect">
            <a:avLst/>
          </a:prstGeom>
          <a:noFill/>
        </p:spPr>
        <p:txBody>
          <a:bodyPr wrap="square">
            <a:spAutoFit/>
          </a:bodyPr>
          <a:lstStyle/>
          <a:p>
            <a:r>
              <a:rPr lang="fr-TN" sz="2400" dirty="0"/>
              <a:t>2. Valider votre intuition en utilisant une correspondance utilisant un cosinus</a:t>
            </a:r>
            <a:r>
              <a:rPr lang="fr-TN" dirty="0"/>
              <a:t>.</a:t>
            </a:r>
          </a:p>
          <a:p>
            <a:endParaRPr lang="fr-TN" dirty="0"/>
          </a:p>
        </p:txBody>
      </p:sp>
      <p:pic>
        <p:nvPicPr>
          <p:cNvPr id="5" name="Image 4">
            <a:extLst>
              <a:ext uri="{FF2B5EF4-FFF2-40B4-BE49-F238E27FC236}">
                <a16:creationId xmlns:a16="http://schemas.microsoft.com/office/drawing/2014/main" id="{3DAF2CB2-023E-4FBA-9DF3-FF80FC044AD4}"/>
              </a:ext>
            </a:extLst>
          </p:cNvPr>
          <p:cNvPicPr>
            <a:picLocks noChangeAspect="1"/>
          </p:cNvPicPr>
          <p:nvPr/>
        </p:nvPicPr>
        <p:blipFill>
          <a:blip r:embed="rId3"/>
          <a:stretch>
            <a:fillRect/>
          </a:stretch>
        </p:blipFill>
        <p:spPr>
          <a:xfrm>
            <a:off x="1423554" y="2820186"/>
            <a:ext cx="2071947" cy="1975299"/>
          </a:xfrm>
          <a:prstGeom prst="rect">
            <a:avLst/>
          </a:prstGeom>
        </p:spPr>
      </p:pic>
      <p:sp>
        <p:nvSpPr>
          <p:cNvPr id="24" name="ZoneTexte 23">
            <a:extLst>
              <a:ext uri="{FF2B5EF4-FFF2-40B4-BE49-F238E27FC236}">
                <a16:creationId xmlns:a16="http://schemas.microsoft.com/office/drawing/2014/main" id="{DB72B681-1E86-4BFD-B5B5-BAA4DD57147D}"/>
              </a:ext>
            </a:extLst>
          </p:cNvPr>
          <p:cNvSpPr txBox="1"/>
          <p:nvPr/>
        </p:nvSpPr>
        <p:spPr>
          <a:xfrm>
            <a:off x="1616824" y="5020099"/>
            <a:ext cx="1685406" cy="461665"/>
          </a:xfrm>
          <a:prstGeom prst="rect">
            <a:avLst/>
          </a:prstGeom>
          <a:noFill/>
          <a:ln>
            <a:solidFill>
              <a:schemeClr val="tx1"/>
            </a:solidFill>
          </a:ln>
        </p:spPr>
        <p:txBody>
          <a:bodyPr wrap="square">
            <a:spAutoFit/>
          </a:bodyPr>
          <a:lstStyle/>
          <a:p>
            <a:r>
              <a:rPr lang="fr-FR" sz="2400" b="1" dirty="0"/>
              <a:t>q = (1; 0,5)</a:t>
            </a:r>
            <a:endParaRPr lang="fr-TN" sz="2400" b="1" dirty="0"/>
          </a:p>
        </p:txBody>
      </p:sp>
      <p:sp>
        <p:nvSpPr>
          <p:cNvPr id="2" name="Accolade ouvrante 1">
            <a:extLst>
              <a:ext uri="{FF2B5EF4-FFF2-40B4-BE49-F238E27FC236}">
                <a16:creationId xmlns:a16="http://schemas.microsoft.com/office/drawing/2014/main" id="{CD988C1E-CE6C-4DBA-B7DF-44EC7E561850}"/>
              </a:ext>
            </a:extLst>
          </p:cNvPr>
          <p:cNvSpPr/>
          <p:nvPr/>
        </p:nvSpPr>
        <p:spPr>
          <a:xfrm>
            <a:off x="3677688" y="2772524"/>
            <a:ext cx="694808" cy="3578400"/>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TN"/>
          </a:p>
        </p:txBody>
      </p:sp>
      <p:sp>
        <p:nvSpPr>
          <p:cNvPr id="26" name="ZoneTexte 25">
            <a:extLst>
              <a:ext uri="{FF2B5EF4-FFF2-40B4-BE49-F238E27FC236}">
                <a16:creationId xmlns:a16="http://schemas.microsoft.com/office/drawing/2014/main" id="{AC5669AD-1CBC-414A-A7F8-ABEA511C77C5}"/>
              </a:ext>
            </a:extLst>
          </p:cNvPr>
          <p:cNvSpPr txBox="1"/>
          <p:nvPr/>
        </p:nvSpPr>
        <p:spPr>
          <a:xfrm>
            <a:off x="4150843" y="2903745"/>
            <a:ext cx="7769608" cy="2677656"/>
          </a:xfrm>
          <a:prstGeom prst="rect">
            <a:avLst/>
          </a:prstGeom>
          <a:noFill/>
        </p:spPr>
        <p:txBody>
          <a:bodyPr wrap="square">
            <a:spAutoFit/>
          </a:bodyPr>
          <a:lstStyle/>
          <a:p>
            <a:r>
              <a:rPr lang="fr-TN" sz="2400" dirty="0"/>
              <a:t>Le document d1 est plus pertinent que le document d2 car :</a:t>
            </a:r>
            <a:endParaRPr lang="fr-FR" sz="2400" dirty="0"/>
          </a:p>
          <a:p>
            <a:endParaRPr lang="fr-FR" sz="2400" dirty="0"/>
          </a:p>
          <a:p>
            <a:r>
              <a:rPr lang="fr-FR" sz="2400" dirty="0"/>
              <a:t>                                                          </a:t>
            </a:r>
            <a:endParaRPr lang="fr-TN" sz="2400" dirty="0"/>
          </a:p>
          <a:p>
            <a:endParaRPr lang="fr-FR" sz="2400" dirty="0"/>
          </a:p>
          <a:p>
            <a:endParaRPr lang="fr-FR" sz="2400" dirty="0"/>
          </a:p>
          <a:p>
            <a:endParaRPr lang="fr-FR" sz="2400" dirty="0"/>
          </a:p>
          <a:p>
            <a:r>
              <a:rPr lang="fr-FR" sz="2400" dirty="0"/>
              <a:t>                                                            </a:t>
            </a:r>
            <a:endParaRPr lang="fr-TN" sz="2400" dirty="0"/>
          </a:p>
        </p:txBody>
      </p:sp>
      <p:pic>
        <p:nvPicPr>
          <p:cNvPr id="4" name="Image 3">
            <a:extLst>
              <a:ext uri="{FF2B5EF4-FFF2-40B4-BE49-F238E27FC236}">
                <a16:creationId xmlns:a16="http://schemas.microsoft.com/office/drawing/2014/main" id="{3909C31B-E9E0-468D-B35C-3761589317C5}"/>
              </a:ext>
            </a:extLst>
          </p:cNvPr>
          <p:cNvPicPr>
            <a:picLocks noChangeAspect="1"/>
          </p:cNvPicPr>
          <p:nvPr/>
        </p:nvPicPr>
        <p:blipFill>
          <a:blip r:embed="rId4"/>
          <a:stretch>
            <a:fillRect/>
          </a:stretch>
        </p:blipFill>
        <p:spPr>
          <a:xfrm>
            <a:off x="4330236" y="4236916"/>
            <a:ext cx="7328452" cy="1475706"/>
          </a:xfrm>
          <a:prstGeom prst="rect">
            <a:avLst/>
          </a:prstGeom>
        </p:spPr>
      </p:pic>
    </p:spTree>
    <p:extLst>
      <p:ext uri="{BB962C8B-B14F-4D97-AF65-F5344CB8AC3E}">
        <p14:creationId xmlns:p14="http://schemas.microsoft.com/office/powerpoint/2010/main" val="31437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3"/>
          <a:stretch>
            <a:fillRect/>
          </a:stretch>
        </p:blipFill>
        <p:spPr>
          <a:xfrm>
            <a:off x="515389" y="1742208"/>
            <a:ext cx="11280030" cy="4608715"/>
          </a:xfrm>
          <a:prstGeom prst="rect">
            <a:avLst/>
          </a:prstGeom>
        </p:spPr>
      </p:pic>
      <p:sp>
        <p:nvSpPr>
          <p:cNvPr id="23" name="Rectangle 22">
            <a:extLst>
              <a:ext uri="{FF2B5EF4-FFF2-40B4-BE49-F238E27FC236}">
                <a16:creationId xmlns:a16="http://schemas.microsoft.com/office/drawing/2014/main" id="{2D98CD1D-8A07-487D-AACB-929E510E19CF}"/>
              </a:ext>
            </a:extLst>
          </p:cNvPr>
          <p:cNvSpPr/>
          <p:nvPr/>
        </p:nvSpPr>
        <p:spPr>
          <a:xfrm>
            <a:off x="515389" y="4688378"/>
            <a:ext cx="11161222" cy="157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ln>
                <a:solidFill>
                  <a:schemeClr val="bg1"/>
                </a:solidFill>
              </a:ln>
              <a:solidFill>
                <a:schemeClr val="bg1"/>
              </a:solidFill>
            </a:endParaRPr>
          </a:p>
        </p:txBody>
      </p:sp>
      <p:sp>
        <p:nvSpPr>
          <p:cNvPr id="25" name="ZoneTexte 24">
            <a:extLst>
              <a:ext uri="{FF2B5EF4-FFF2-40B4-BE49-F238E27FC236}">
                <a16:creationId xmlns:a16="http://schemas.microsoft.com/office/drawing/2014/main" id="{47250BD7-1EA9-4532-A879-5F611C8F1C19}"/>
              </a:ext>
            </a:extLst>
          </p:cNvPr>
          <p:cNvSpPr txBox="1"/>
          <p:nvPr/>
        </p:nvSpPr>
        <p:spPr>
          <a:xfrm>
            <a:off x="752075" y="3741618"/>
            <a:ext cx="10690540" cy="2792880"/>
          </a:xfrm>
          <a:prstGeom prst="rect">
            <a:avLst/>
          </a:prstGeom>
          <a:noFill/>
        </p:spPr>
        <p:txBody>
          <a:bodyPr wrap="square">
            <a:spAutoFit/>
          </a:bodyPr>
          <a:lstStyle/>
          <a:p>
            <a:pPr algn="just">
              <a:lnSpc>
                <a:spcPct val="150000"/>
              </a:lnSpc>
              <a:spcAft>
                <a:spcPts val="1000"/>
              </a:spcAft>
            </a:pPr>
            <a:r>
              <a:rPr lang="fr-F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fr-TN" sz="16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Utiliser comme fonction de correspondance les méthodes basées sur</a:t>
            </a:r>
            <a:r>
              <a:rPr lang="fr-FR" sz="2000" dirty="0">
                <a:effectLst/>
                <a:latin typeface="Calibri" panose="020F0502020204030204" pitchFamily="34" charset="0"/>
                <a:ea typeface="Times New Roman" panose="02020603050405020304" pitchFamily="18" charset="0"/>
                <a:cs typeface="Arial" panose="020B0604020202020204" pitchFamily="34" charset="0"/>
              </a:rPr>
              <a:t> </a:t>
            </a: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 produit scalaire et le cosinus pour calculer la valeur de pertinence système des ces documents. Les ordonner par pertinence décroissante et donner la liste de réponse pour chaque requête.</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723210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3"/>
          <a:stretch>
            <a:fillRect/>
          </a:stretch>
        </p:blipFill>
        <p:spPr>
          <a:xfrm>
            <a:off x="515389" y="1742208"/>
            <a:ext cx="11280030" cy="4608715"/>
          </a:xfrm>
          <a:prstGeom prst="rect">
            <a:avLst/>
          </a:prstGeom>
        </p:spPr>
      </p:pic>
      <p:sp>
        <p:nvSpPr>
          <p:cNvPr id="23" name="Rectangle 22">
            <a:extLst>
              <a:ext uri="{FF2B5EF4-FFF2-40B4-BE49-F238E27FC236}">
                <a16:creationId xmlns:a16="http://schemas.microsoft.com/office/drawing/2014/main" id="{2D98CD1D-8A07-487D-AACB-929E510E19CF}"/>
              </a:ext>
            </a:extLst>
          </p:cNvPr>
          <p:cNvSpPr/>
          <p:nvPr/>
        </p:nvSpPr>
        <p:spPr>
          <a:xfrm>
            <a:off x="515389" y="4688378"/>
            <a:ext cx="11161222" cy="157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ln>
                <a:solidFill>
                  <a:schemeClr val="bg1"/>
                </a:solidFill>
              </a:ln>
              <a:solidFill>
                <a:schemeClr val="bg1"/>
              </a:solidFill>
            </a:endParaRPr>
          </a:p>
        </p:txBody>
      </p:sp>
      <p:sp>
        <p:nvSpPr>
          <p:cNvPr id="25" name="ZoneTexte 24">
            <a:extLst>
              <a:ext uri="{FF2B5EF4-FFF2-40B4-BE49-F238E27FC236}">
                <a16:creationId xmlns:a16="http://schemas.microsoft.com/office/drawing/2014/main" id="{47250BD7-1EA9-4532-A879-5F611C8F1C19}"/>
              </a:ext>
            </a:extLst>
          </p:cNvPr>
          <p:cNvSpPr txBox="1"/>
          <p:nvPr/>
        </p:nvSpPr>
        <p:spPr>
          <a:xfrm>
            <a:off x="752075" y="3741618"/>
            <a:ext cx="10690540" cy="2792880"/>
          </a:xfrm>
          <a:prstGeom prst="rect">
            <a:avLst/>
          </a:prstGeom>
          <a:noFill/>
        </p:spPr>
        <p:txBody>
          <a:bodyPr wrap="square">
            <a:spAutoFit/>
          </a:bodyPr>
          <a:lstStyle/>
          <a:p>
            <a:pPr algn="just">
              <a:lnSpc>
                <a:spcPct val="150000"/>
              </a:lnSpc>
              <a:spcAft>
                <a:spcPts val="1000"/>
              </a:spcAft>
            </a:pPr>
            <a:r>
              <a:rPr lang="fr-F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fr-TN" sz="16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Utiliser comme fonction de correspondance les méthodes basées sur</a:t>
            </a:r>
            <a:r>
              <a:rPr lang="fr-FR" sz="2000" dirty="0">
                <a:effectLst/>
                <a:latin typeface="Calibri" panose="020F0502020204030204" pitchFamily="34" charset="0"/>
                <a:ea typeface="Times New Roman" panose="02020603050405020304" pitchFamily="18" charset="0"/>
                <a:cs typeface="Arial" panose="020B0604020202020204" pitchFamily="34" charset="0"/>
              </a:rPr>
              <a:t> </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le produit scalaire</a:t>
            </a: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et le cosinus pour calculer la valeur de pertinence système des ces documents. Les ordonner par pertinence décroissante et donner la liste de réponse pour chaque requête.</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7076286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3"/>
          <a:stretch>
            <a:fillRect/>
          </a:stretch>
        </p:blipFill>
        <p:spPr>
          <a:xfrm>
            <a:off x="515389" y="1549862"/>
            <a:ext cx="11280030" cy="4074623"/>
          </a:xfrm>
          <a:prstGeom prst="rect">
            <a:avLst/>
          </a:prstGeom>
        </p:spPr>
      </p:pic>
      <p:sp>
        <p:nvSpPr>
          <p:cNvPr id="2" name="Rectangle 1">
            <a:extLst>
              <a:ext uri="{FF2B5EF4-FFF2-40B4-BE49-F238E27FC236}">
                <a16:creationId xmlns:a16="http://schemas.microsoft.com/office/drawing/2014/main" id="{4BCBDEF2-B412-405A-96F4-BD4DC15D397F}"/>
              </a:ext>
            </a:extLst>
          </p:cNvPr>
          <p:cNvSpPr/>
          <p:nvPr/>
        </p:nvSpPr>
        <p:spPr>
          <a:xfrm>
            <a:off x="282633" y="3757353"/>
            <a:ext cx="11454255" cy="2665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Requêtes q1 = (2,0,2,0,0,0) et q2= (0,0,0,2,0,2).</a:t>
            </a:r>
          </a:p>
          <a:p>
            <a:pPr algn="ctr"/>
            <a:r>
              <a:rPr lang="fr-FR" dirty="0"/>
              <a:t> </a:t>
            </a:r>
            <a:r>
              <a:rPr lang="fr-FR" dirty="0" err="1"/>
              <a:t>Sim_sca</a:t>
            </a:r>
            <a:r>
              <a:rPr lang="fr-FR" dirty="0"/>
              <a:t>(d1, q1) = 2 *1 + 2*1 = 4</a:t>
            </a:r>
          </a:p>
          <a:p>
            <a:pPr algn="ctr"/>
            <a:r>
              <a:rPr lang="fr-FR" dirty="0" err="1"/>
              <a:t>Sim_sca</a:t>
            </a:r>
            <a:r>
              <a:rPr lang="fr-FR" dirty="0"/>
              <a:t>(d2, q1) = 3*2 + 2*2 = 10</a:t>
            </a:r>
          </a:p>
          <a:p>
            <a:pPr algn="ctr"/>
            <a:r>
              <a:rPr lang="fr-FR" dirty="0" err="1"/>
              <a:t>Sim_sca</a:t>
            </a:r>
            <a:r>
              <a:rPr lang="fr-FR" dirty="0"/>
              <a:t>(d3, q1) = 2*1 + 2*3 =8</a:t>
            </a:r>
          </a:p>
          <a:p>
            <a:pPr algn="ctr"/>
            <a:r>
              <a:rPr lang="fr-FR" dirty="0"/>
              <a:t>L’ordre des documents par pertinence décroissante à q1 selon le produit scalaire est le</a:t>
            </a:r>
          </a:p>
          <a:p>
            <a:pPr algn="ctr"/>
            <a:r>
              <a:rPr lang="fr-FR" dirty="0"/>
              <a:t>suivant : d2&amp;gt; d3&amp;gt; d1</a:t>
            </a:r>
            <a:endParaRPr lang="fr-TN" dirty="0"/>
          </a:p>
        </p:txBody>
      </p:sp>
      <p:sp>
        <p:nvSpPr>
          <p:cNvPr id="23" name="ZoneTexte 22">
            <a:extLst>
              <a:ext uri="{FF2B5EF4-FFF2-40B4-BE49-F238E27FC236}">
                <a16:creationId xmlns:a16="http://schemas.microsoft.com/office/drawing/2014/main" id="{EC45B08B-A097-4EA8-B86D-1B5C909713C8}"/>
              </a:ext>
            </a:extLst>
          </p:cNvPr>
          <p:cNvSpPr txBox="1"/>
          <p:nvPr/>
        </p:nvSpPr>
        <p:spPr>
          <a:xfrm>
            <a:off x="1087084" y="3612139"/>
            <a:ext cx="9204072" cy="1938992"/>
          </a:xfrm>
          <a:prstGeom prst="rect">
            <a:avLst/>
          </a:prstGeom>
          <a:noFill/>
        </p:spPr>
        <p:txBody>
          <a:bodyPr wrap="square">
            <a:spAutoFit/>
          </a:bodyPr>
          <a:lstStyle/>
          <a:p>
            <a:pPr marL="342900" indent="-342900">
              <a:buFont typeface="Wingdings" panose="05000000000000000000" pitchFamily="2" charset="2"/>
              <a:buChar char="ü"/>
            </a:pPr>
            <a:r>
              <a:rPr lang="fr-TN" sz="2400" dirty="0"/>
              <a:t> </a:t>
            </a:r>
            <a:r>
              <a:rPr lang="fr-TN" sz="2400" b="1" dirty="0" err="1"/>
              <a:t>Sim_sca</a:t>
            </a:r>
            <a:r>
              <a:rPr lang="fr-TN" sz="2400" dirty="0"/>
              <a:t>(d1, q1) = 2 *1 + 2*1 = 4</a:t>
            </a:r>
            <a:endParaRPr lang="fr-FR" sz="2400" dirty="0"/>
          </a:p>
          <a:p>
            <a:pPr marL="342900" indent="-342900">
              <a:buFont typeface="Wingdings" panose="05000000000000000000" pitchFamily="2" charset="2"/>
              <a:buChar char="ü"/>
            </a:pPr>
            <a:endParaRPr lang="fr-FR" sz="2400" dirty="0"/>
          </a:p>
          <a:p>
            <a:pPr marL="342900" indent="-342900">
              <a:buFont typeface="Wingdings" panose="05000000000000000000" pitchFamily="2" charset="2"/>
              <a:buChar char="ü"/>
            </a:pPr>
            <a:r>
              <a:rPr lang="fr-TN" sz="2400" b="1" dirty="0" err="1"/>
              <a:t>Sim_sca</a:t>
            </a:r>
            <a:r>
              <a:rPr lang="fr-TN" sz="2400" dirty="0"/>
              <a:t>(d2, q1) = 3*2 + 2*2 = 10</a:t>
            </a:r>
            <a:endParaRPr lang="fr-FR" sz="2400" dirty="0"/>
          </a:p>
          <a:p>
            <a:pPr marL="342900" indent="-342900">
              <a:buFont typeface="Wingdings" panose="05000000000000000000" pitchFamily="2" charset="2"/>
              <a:buChar char="ü"/>
            </a:pPr>
            <a:endParaRPr lang="fr-FR" sz="2400" dirty="0"/>
          </a:p>
          <a:p>
            <a:pPr marL="342900" indent="-342900">
              <a:buFont typeface="Wingdings" panose="05000000000000000000" pitchFamily="2" charset="2"/>
              <a:buChar char="ü"/>
            </a:pPr>
            <a:r>
              <a:rPr lang="fr-TN" sz="2400" b="1" dirty="0" err="1"/>
              <a:t>Sim_sca</a:t>
            </a:r>
            <a:r>
              <a:rPr lang="fr-TN" sz="2400" dirty="0"/>
              <a:t>(d3, q1) = 2*1 + 2*3 =8</a:t>
            </a:r>
          </a:p>
        </p:txBody>
      </p:sp>
      <p:sp>
        <p:nvSpPr>
          <p:cNvPr id="24" name="ZoneTexte 23">
            <a:extLst>
              <a:ext uri="{FF2B5EF4-FFF2-40B4-BE49-F238E27FC236}">
                <a16:creationId xmlns:a16="http://schemas.microsoft.com/office/drawing/2014/main" id="{1A763EBA-E296-401C-A544-0F34916E673A}"/>
              </a:ext>
            </a:extLst>
          </p:cNvPr>
          <p:cNvSpPr txBox="1"/>
          <p:nvPr/>
        </p:nvSpPr>
        <p:spPr>
          <a:xfrm>
            <a:off x="561236" y="5624485"/>
            <a:ext cx="11188335" cy="830997"/>
          </a:xfrm>
          <a:prstGeom prst="rect">
            <a:avLst/>
          </a:prstGeom>
          <a:noFill/>
        </p:spPr>
        <p:txBody>
          <a:bodyPr wrap="square">
            <a:spAutoFit/>
          </a:bodyPr>
          <a:lstStyle/>
          <a:p>
            <a:r>
              <a:rPr lang="fr-TN" sz="2400" b="1" dirty="0">
                <a:solidFill>
                  <a:srgbClr val="0070C0"/>
                </a:solidFill>
              </a:rPr>
              <a:t>L’ordre des documents par pertinence décroissante à q1 selon le produit scalaire </a:t>
            </a:r>
            <a:endParaRPr lang="fr-FR" sz="2400" b="1" dirty="0">
              <a:solidFill>
                <a:srgbClr val="0070C0"/>
              </a:solidFill>
            </a:endParaRPr>
          </a:p>
          <a:p>
            <a:r>
              <a:rPr lang="fr-TN" sz="2400" b="1" dirty="0">
                <a:solidFill>
                  <a:srgbClr val="0070C0"/>
                </a:solidFill>
              </a:rPr>
              <a:t>est le</a:t>
            </a:r>
            <a:r>
              <a:rPr lang="fr-FR" sz="2400" b="1" dirty="0">
                <a:solidFill>
                  <a:srgbClr val="0070C0"/>
                </a:solidFill>
              </a:rPr>
              <a:t>  </a:t>
            </a:r>
            <a:r>
              <a:rPr lang="fr-TN" sz="2400" b="1" dirty="0">
                <a:solidFill>
                  <a:srgbClr val="0070C0"/>
                </a:solidFill>
              </a:rPr>
              <a:t>suivant : d2</a:t>
            </a:r>
            <a:r>
              <a:rPr lang="fr-FR" sz="2400" b="1" dirty="0">
                <a:solidFill>
                  <a:srgbClr val="0070C0"/>
                </a:solidFill>
              </a:rPr>
              <a:t>&gt; </a:t>
            </a:r>
            <a:r>
              <a:rPr lang="fr-TN" sz="2400" b="1" dirty="0">
                <a:solidFill>
                  <a:srgbClr val="0070C0"/>
                </a:solidFill>
              </a:rPr>
              <a:t>d3</a:t>
            </a:r>
            <a:r>
              <a:rPr lang="fr-FR" sz="2400" b="1" dirty="0">
                <a:solidFill>
                  <a:srgbClr val="0070C0"/>
                </a:solidFill>
              </a:rPr>
              <a:t> &gt; </a:t>
            </a:r>
            <a:r>
              <a:rPr lang="fr-TN" sz="2400" b="1" dirty="0">
                <a:solidFill>
                  <a:srgbClr val="0070C0"/>
                </a:solidFill>
              </a:rPr>
              <a:t>d1</a:t>
            </a:r>
          </a:p>
        </p:txBody>
      </p:sp>
    </p:spTree>
    <p:extLst>
      <p:ext uri="{BB962C8B-B14F-4D97-AF65-F5344CB8AC3E}">
        <p14:creationId xmlns:p14="http://schemas.microsoft.com/office/powerpoint/2010/main" val="406203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inVertic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barn(inVertical)">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barn(inVertical)">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3"/>
          <a:stretch>
            <a:fillRect/>
          </a:stretch>
        </p:blipFill>
        <p:spPr>
          <a:xfrm>
            <a:off x="515389" y="1549862"/>
            <a:ext cx="11280030" cy="4074623"/>
          </a:xfrm>
          <a:prstGeom prst="rect">
            <a:avLst/>
          </a:prstGeom>
        </p:spPr>
      </p:pic>
      <p:sp>
        <p:nvSpPr>
          <p:cNvPr id="2" name="Rectangle 1">
            <a:extLst>
              <a:ext uri="{FF2B5EF4-FFF2-40B4-BE49-F238E27FC236}">
                <a16:creationId xmlns:a16="http://schemas.microsoft.com/office/drawing/2014/main" id="{4BCBDEF2-B412-405A-96F4-BD4DC15D397F}"/>
              </a:ext>
            </a:extLst>
          </p:cNvPr>
          <p:cNvSpPr/>
          <p:nvPr/>
        </p:nvSpPr>
        <p:spPr>
          <a:xfrm>
            <a:off x="282633" y="3757353"/>
            <a:ext cx="11454255" cy="2665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Requêtes q1 = (2,0,2,0,0,0) et q2= (0,0,0,2,0,2).</a:t>
            </a:r>
          </a:p>
          <a:p>
            <a:pPr algn="ctr"/>
            <a:r>
              <a:rPr lang="fr-FR" dirty="0"/>
              <a:t> </a:t>
            </a:r>
            <a:r>
              <a:rPr lang="fr-FR" dirty="0" err="1"/>
              <a:t>Sim_sca</a:t>
            </a:r>
            <a:r>
              <a:rPr lang="fr-FR" dirty="0"/>
              <a:t>(d1, q1) = 2 *1 + 2*1 = 4</a:t>
            </a:r>
          </a:p>
          <a:p>
            <a:pPr algn="ctr"/>
            <a:r>
              <a:rPr lang="fr-FR" dirty="0" err="1"/>
              <a:t>Sim_sca</a:t>
            </a:r>
            <a:r>
              <a:rPr lang="fr-FR" dirty="0"/>
              <a:t>(d2, q1) = 3*2 + 2*2 = 10</a:t>
            </a:r>
          </a:p>
          <a:p>
            <a:pPr algn="ctr"/>
            <a:r>
              <a:rPr lang="fr-FR" dirty="0" err="1"/>
              <a:t>Sim_sca</a:t>
            </a:r>
            <a:r>
              <a:rPr lang="fr-FR" dirty="0"/>
              <a:t>(d3, q1) = 2*1 + 2*3 =8</a:t>
            </a:r>
          </a:p>
          <a:p>
            <a:pPr algn="ctr"/>
            <a:r>
              <a:rPr lang="fr-FR" dirty="0"/>
              <a:t>L’ordre des documents par pertinence décroissante à q1 selon le produit scalaire est le</a:t>
            </a:r>
          </a:p>
          <a:p>
            <a:pPr algn="ctr"/>
            <a:r>
              <a:rPr lang="fr-FR" dirty="0"/>
              <a:t>suivant : d2&amp;gt; d3&amp;gt; d1</a:t>
            </a:r>
            <a:endParaRPr lang="fr-TN" dirty="0"/>
          </a:p>
        </p:txBody>
      </p:sp>
      <p:sp>
        <p:nvSpPr>
          <p:cNvPr id="23" name="ZoneTexte 22">
            <a:extLst>
              <a:ext uri="{FF2B5EF4-FFF2-40B4-BE49-F238E27FC236}">
                <a16:creationId xmlns:a16="http://schemas.microsoft.com/office/drawing/2014/main" id="{EC45B08B-A097-4EA8-B86D-1B5C909713C8}"/>
              </a:ext>
            </a:extLst>
          </p:cNvPr>
          <p:cNvSpPr txBox="1"/>
          <p:nvPr/>
        </p:nvSpPr>
        <p:spPr>
          <a:xfrm>
            <a:off x="1087084" y="3578889"/>
            <a:ext cx="9204072" cy="1938992"/>
          </a:xfrm>
          <a:prstGeom prst="rect">
            <a:avLst/>
          </a:prstGeom>
          <a:noFill/>
        </p:spPr>
        <p:txBody>
          <a:bodyPr wrap="square">
            <a:spAutoFit/>
          </a:bodyPr>
          <a:lstStyle/>
          <a:p>
            <a:pPr marL="342900" indent="-342900">
              <a:buFont typeface="Wingdings" panose="05000000000000000000" pitchFamily="2" charset="2"/>
              <a:buChar char="ü"/>
            </a:pPr>
            <a:r>
              <a:rPr lang="fr-TN" sz="2400" dirty="0"/>
              <a:t> </a:t>
            </a:r>
            <a:r>
              <a:rPr lang="fr-TN" sz="2400" b="1" dirty="0" err="1"/>
              <a:t>Sim_sca</a:t>
            </a:r>
            <a:r>
              <a:rPr lang="fr-TN" sz="2400" dirty="0"/>
              <a:t>(d1, q</a:t>
            </a:r>
            <a:r>
              <a:rPr lang="fr-FR" sz="2400" dirty="0"/>
              <a:t>2</a:t>
            </a:r>
            <a:r>
              <a:rPr lang="fr-TN" sz="2400" dirty="0"/>
              <a:t>) = </a:t>
            </a:r>
            <a:r>
              <a:rPr lang="fr-FR" sz="2400" dirty="0"/>
              <a:t>0</a:t>
            </a:r>
          </a:p>
          <a:p>
            <a:pPr marL="342900" indent="-342900">
              <a:buFont typeface="Wingdings" panose="05000000000000000000" pitchFamily="2" charset="2"/>
              <a:buChar char="ü"/>
            </a:pPr>
            <a:endParaRPr lang="fr-FR" sz="2400" dirty="0"/>
          </a:p>
          <a:p>
            <a:pPr marL="342900" indent="-342900">
              <a:buFont typeface="Wingdings" panose="05000000000000000000" pitchFamily="2" charset="2"/>
              <a:buChar char="ü"/>
            </a:pPr>
            <a:r>
              <a:rPr lang="fr-TN" sz="2400" b="1" dirty="0" err="1"/>
              <a:t>Sim_sca</a:t>
            </a:r>
            <a:r>
              <a:rPr lang="fr-TN" sz="2400" dirty="0"/>
              <a:t>(d2, q</a:t>
            </a:r>
            <a:r>
              <a:rPr lang="fr-FR" sz="2400" dirty="0"/>
              <a:t>2</a:t>
            </a:r>
            <a:r>
              <a:rPr lang="fr-TN" sz="2400" dirty="0"/>
              <a:t>) = 2*</a:t>
            </a:r>
            <a:r>
              <a:rPr lang="fr-FR" sz="2400" dirty="0"/>
              <a:t>1</a:t>
            </a:r>
            <a:r>
              <a:rPr lang="fr-TN" sz="2400" dirty="0"/>
              <a:t> = </a:t>
            </a:r>
            <a:r>
              <a:rPr lang="fr-FR" sz="2400" dirty="0"/>
              <a:t>2</a:t>
            </a:r>
          </a:p>
          <a:p>
            <a:pPr marL="342900" indent="-342900">
              <a:buFont typeface="Wingdings" panose="05000000000000000000" pitchFamily="2" charset="2"/>
              <a:buChar char="ü"/>
            </a:pPr>
            <a:endParaRPr lang="fr-FR" sz="2400" dirty="0"/>
          </a:p>
          <a:p>
            <a:pPr marL="342900" indent="-342900">
              <a:buFont typeface="Wingdings" panose="05000000000000000000" pitchFamily="2" charset="2"/>
              <a:buChar char="ü"/>
            </a:pPr>
            <a:r>
              <a:rPr lang="fr-TN" sz="2400" b="1" dirty="0" err="1"/>
              <a:t>Sim_sca</a:t>
            </a:r>
            <a:r>
              <a:rPr lang="fr-TN" sz="2400" dirty="0"/>
              <a:t>(d3, q</a:t>
            </a:r>
            <a:r>
              <a:rPr lang="fr-FR" sz="2400" dirty="0"/>
              <a:t>2</a:t>
            </a:r>
            <a:r>
              <a:rPr lang="fr-TN" sz="2400" dirty="0"/>
              <a:t>) = </a:t>
            </a:r>
            <a:r>
              <a:rPr lang="fr-FR" sz="2400" dirty="0"/>
              <a:t>0</a:t>
            </a:r>
            <a:endParaRPr lang="fr-TN" sz="2400" dirty="0"/>
          </a:p>
        </p:txBody>
      </p:sp>
      <p:sp>
        <p:nvSpPr>
          <p:cNvPr id="24" name="ZoneTexte 23">
            <a:extLst>
              <a:ext uri="{FF2B5EF4-FFF2-40B4-BE49-F238E27FC236}">
                <a16:creationId xmlns:a16="http://schemas.microsoft.com/office/drawing/2014/main" id="{1A763EBA-E296-401C-A544-0F34916E673A}"/>
              </a:ext>
            </a:extLst>
          </p:cNvPr>
          <p:cNvSpPr txBox="1"/>
          <p:nvPr/>
        </p:nvSpPr>
        <p:spPr>
          <a:xfrm>
            <a:off x="561236" y="5624485"/>
            <a:ext cx="11188335" cy="830997"/>
          </a:xfrm>
          <a:prstGeom prst="rect">
            <a:avLst/>
          </a:prstGeom>
          <a:noFill/>
        </p:spPr>
        <p:txBody>
          <a:bodyPr wrap="square">
            <a:spAutoFit/>
          </a:bodyPr>
          <a:lstStyle/>
          <a:p>
            <a:r>
              <a:rPr lang="fr-FR" sz="2400" b="1" dirty="0">
                <a:solidFill>
                  <a:srgbClr val="0070C0"/>
                </a:solidFill>
              </a:rPr>
              <a:t>L’ordre des documents par pertinence décroissante à q2 selon le produit scalaire est le suivant  :  D2 &gt; d1 &gt;d 3</a:t>
            </a:r>
            <a:endParaRPr lang="fr-TN" sz="2400" b="1" dirty="0">
              <a:solidFill>
                <a:srgbClr val="0070C0"/>
              </a:solidFill>
            </a:endParaRPr>
          </a:p>
        </p:txBody>
      </p:sp>
    </p:spTree>
    <p:extLst>
      <p:ext uri="{BB962C8B-B14F-4D97-AF65-F5344CB8AC3E}">
        <p14:creationId xmlns:p14="http://schemas.microsoft.com/office/powerpoint/2010/main" val="36829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inVertic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barn(inVertical)">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barn(inVertical)">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0-#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3"/>
          <a:stretch>
            <a:fillRect/>
          </a:stretch>
        </p:blipFill>
        <p:spPr>
          <a:xfrm>
            <a:off x="515389" y="1742208"/>
            <a:ext cx="11280030" cy="4608715"/>
          </a:xfrm>
          <a:prstGeom prst="rect">
            <a:avLst/>
          </a:prstGeom>
        </p:spPr>
      </p:pic>
      <p:sp>
        <p:nvSpPr>
          <p:cNvPr id="23" name="Rectangle 22">
            <a:extLst>
              <a:ext uri="{FF2B5EF4-FFF2-40B4-BE49-F238E27FC236}">
                <a16:creationId xmlns:a16="http://schemas.microsoft.com/office/drawing/2014/main" id="{2D98CD1D-8A07-487D-AACB-929E510E19CF}"/>
              </a:ext>
            </a:extLst>
          </p:cNvPr>
          <p:cNvSpPr/>
          <p:nvPr/>
        </p:nvSpPr>
        <p:spPr>
          <a:xfrm>
            <a:off x="515389" y="4688378"/>
            <a:ext cx="11161222" cy="1574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ln>
                <a:solidFill>
                  <a:schemeClr val="bg1"/>
                </a:solidFill>
              </a:ln>
              <a:solidFill>
                <a:schemeClr val="bg1"/>
              </a:solidFill>
            </a:endParaRPr>
          </a:p>
        </p:txBody>
      </p:sp>
      <p:sp>
        <p:nvSpPr>
          <p:cNvPr id="25" name="ZoneTexte 24">
            <a:extLst>
              <a:ext uri="{FF2B5EF4-FFF2-40B4-BE49-F238E27FC236}">
                <a16:creationId xmlns:a16="http://schemas.microsoft.com/office/drawing/2014/main" id="{47250BD7-1EA9-4532-A879-5F611C8F1C19}"/>
              </a:ext>
            </a:extLst>
          </p:cNvPr>
          <p:cNvSpPr txBox="1"/>
          <p:nvPr/>
        </p:nvSpPr>
        <p:spPr>
          <a:xfrm>
            <a:off x="752075" y="3741618"/>
            <a:ext cx="10690540" cy="2792880"/>
          </a:xfrm>
          <a:prstGeom prst="rect">
            <a:avLst/>
          </a:prstGeom>
          <a:noFill/>
        </p:spPr>
        <p:txBody>
          <a:bodyPr wrap="square">
            <a:spAutoFit/>
          </a:bodyPr>
          <a:lstStyle/>
          <a:p>
            <a:pPr algn="just">
              <a:lnSpc>
                <a:spcPct val="150000"/>
              </a:lnSpc>
              <a:spcAft>
                <a:spcPts val="1000"/>
              </a:spcAft>
            </a:pPr>
            <a:r>
              <a:rPr lang="fr-F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fr-TN" sz="16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Utiliser comme fonction de correspondance les méthodes basées sur</a:t>
            </a:r>
            <a:r>
              <a:rPr lang="fr-FR" sz="2000" dirty="0">
                <a:effectLst/>
                <a:latin typeface="Calibri" panose="020F0502020204030204" pitchFamily="34" charset="0"/>
                <a:ea typeface="Times New Roman" panose="02020603050405020304" pitchFamily="18" charset="0"/>
                <a:cs typeface="Arial" panose="020B0604020202020204" pitchFamily="34" charset="0"/>
              </a:rPr>
              <a:t> </a:t>
            </a: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 produit scalaire et </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le cosinus</a:t>
            </a: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pour calculer la valeur de pertinence système des ces documents. Les ordonner par pertinence décroissante et donner la liste de réponse pour chaque requête.</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93302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3"/>
          <a:stretch>
            <a:fillRect/>
          </a:stretch>
        </p:blipFill>
        <p:spPr>
          <a:xfrm>
            <a:off x="515389" y="1549862"/>
            <a:ext cx="11280030" cy="3609925"/>
          </a:xfrm>
          <a:prstGeom prst="rect">
            <a:avLst/>
          </a:prstGeom>
        </p:spPr>
      </p:pic>
      <p:sp>
        <p:nvSpPr>
          <p:cNvPr id="2" name="Rectangle 1">
            <a:extLst>
              <a:ext uri="{FF2B5EF4-FFF2-40B4-BE49-F238E27FC236}">
                <a16:creationId xmlns:a16="http://schemas.microsoft.com/office/drawing/2014/main" id="{4BCBDEF2-B412-405A-96F4-BD4DC15D397F}"/>
              </a:ext>
            </a:extLst>
          </p:cNvPr>
          <p:cNvSpPr/>
          <p:nvPr/>
        </p:nvSpPr>
        <p:spPr>
          <a:xfrm>
            <a:off x="341164" y="3685539"/>
            <a:ext cx="11454255" cy="2665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Requêtes q1 = (2,0,2,0,0,0) et q2= (0,0,0,2,0,2).</a:t>
            </a:r>
          </a:p>
          <a:p>
            <a:pPr algn="ctr"/>
            <a:r>
              <a:rPr lang="fr-FR" dirty="0"/>
              <a:t> </a:t>
            </a:r>
            <a:r>
              <a:rPr lang="fr-FR" dirty="0" err="1"/>
              <a:t>Sim_sca</a:t>
            </a:r>
            <a:r>
              <a:rPr lang="fr-FR" dirty="0"/>
              <a:t>(d1, q1) = 2 *1 + 2*1 = 4</a:t>
            </a:r>
          </a:p>
          <a:p>
            <a:pPr algn="ctr"/>
            <a:r>
              <a:rPr lang="fr-FR" dirty="0" err="1"/>
              <a:t>Sim_sca</a:t>
            </a:r>
            <a:r>
              <a:rPr lang="fr-FR" dirty="0"/>
              <a:t>(d2, q1) = 3*2 + 2*2 = 10</a:t>
            </a:r>
          </a:p>
          <a:p>
            <a:pPr algn="ctr"/>
            <a:r>
              <a:rPr lang="fr-FR" dirty="0" err="1"/>
              <a:t>Sim_sca</a:t>
            </a:r>
            <a:r>
              <a:rPr lang="fr-FR" dirty="0"/>
              <a:t>(d3, q1) = 2*1 + 2*3 =8</a:t>
            </a:r>
          </a:p>
          <a:p>
            <a:pPr algn="ctr"/>
            <a:r>
              <a:rPr lang="fr-FR" dirty="0"/>
              <a:t>L’ordre des documents par pertinence décroissante à q1 selon le produit scalaire est le</a:t>
            </a:r>
          </a:p>
          <a:p>
            <a:pPr algn="ctr"/>
            <a:r>
              <a:rPr lang="fr-FR" dirty="0"/>
              <a:t>suivant : d2&amp;gt; d3&amp;gt; d1</a:t>
            </a:r>
            <a:endParaRPr lang="fr-TN" dirty="0"/>
          </a:p>
        </p:txBody>
      </p:sp>
      <p:sp>
        <p:nvSpPr>
          <p:cNvPr id="25" name="ZoneTexte 24">
            <a:extLst>
              <a:ext uri="{FF2B5EF4-FFF2-40B4-BE49-F238E27FC236}">
                <a16:creationId xmlns:a16="http://schemas.microsoft.com/office/drawing/2014/main" id="{A4461665-9C64-4B7C-AE02-095DC269F4F3}"/>
              </a:ext>
            </a:extLst>
          </p:cNvPr>
          <p:cNvSpPr txBox="1"/>
          <p:nvPr/>
        </p:nvSpPr>
        <p:spPr>
          <a:xfrm>
            <a:off x="950763" y="3295446"/>
            <a:ext cx="10844656" cy="2340962"/>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Mesure de similarité à base de cosinus</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marL="457200">
              <a:lnSpc>
                <a:spcPct val="150000"/>
              </a:lnSpc>
            </a:pP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𝑆𝑖𝑚_</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cos(</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a:t>
            </a:r>
          </a:p>
          <a:p>
            <a:pPr marL="457200">
              <a:lnSpc>
                <a:spcPct val="150000"/>
              </a:lnSpc>
            </a:pP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𝑆𝑖𝑚_</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cos(</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a:t>
            </a:r>
          </a:p>
          <a:p>
            <a:pPr marL="457200">
              <a:lnSpc>
                <a:spcPct val="150000"/>
              </a:lnSpc>
            </a:pPr>
            <a:r>
              <a:rPr lang="fr-FR" sz="24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Sim_cos</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3,</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fr-TN" dirty="0">
              <a:effectLst/>
              <a:latin typeface="Calibri" panose="020F0502020204030204" pitchFamily="34" charset="0"/>
              <a:ea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A851273B-2218-43B8-B2B5-5248B5C8E887}"/>
                  </a:ext>
                </a:extLst>
              </p:cNvPr>
              <p:cNvSpPr txBox="1"/>
              <p:nvPr/>
            </p:nvSpPr>
            <p:spPr>
              <a:xfrm>
                <a:off x="3326477" y="3831856"/>
                <a:ext cx="6093228" cy="676404"/>
              </a:xfrm>
              <a:prstGeom prst="rect">
                <a:avLst/>
              </a:prstGeom>
              <a:noFill/>
            </p:spPr>
            <p:txBody>
              <a:bodyPr wrap="square">
                <a:spAutoFit/>
              </a:bodyPr>
              <a:lstStyle/>
              <a:p>
                <a:pPr marL="457200">
                  <a:lnSpc>
                    <a:spcPct val="150000"/>
                  </a:lnSpc>
                </a:pP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4/</a:t>
                </a:r>
                <a14:m>
                  <m:oMath xmlns:m="http://schemas.openxmlformats.org/officeDocument/2006/math">
                    <m:rad>
                      <m:radPr>
                        <m:degHide m:val="on"/>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(1²+1²)</m:t>
                        </m:r>
                        <m:r>
                          <a:rPr lang="fr-FR" sz="2400" i="1">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(2²+2²)</m:t>
                        </m:r>
                      </m:e>
                    </m:rad>
                  </m:oMath>
                </a14:m>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=4/</a:t>
                </a:r>
                <a14:m>
                  <m:oMath xmlns:m="http://schemas.openxmlformats.org/officeDocument/2006/math">
                    <m:rad>
                      <m:radPr>
                        <m:degHide m:val="on"/>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16</m:t>
                        </m:r>
                      </m:e>
                    </m:rad>
                  </m:oMath>
                </a14:m>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=1 </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26" name="ZoneTexte 25">
                <a:extLst>
                  <a:ext uri="{FF2B5EF4-FFF2-40B4-BE49-F238E27FC236}">
                    <a16:creationId xmlns:a16="http://schemas.microsoft.com/office/drawing/2014/main" id="{A851273B-2218-43B8-B2B5-5248B5C8E887}"/>
                  </a:ext>
                </a:extLst>
              </p:cNvPr>
              <p:cNvSpPr txBox="1">
                <a:spLocks noRot="1" noChangeAspect="1" noMove="1" noResize="1" noEditPoints="1" noAdjustHandles="1" noChangeArrowheads="1" noChangeShapeType="1" noTextEdit="1"/>
              </p:cNvSpPr>
              <p:nvPr/>
            </p:nvSpPr>
            <p:spPr>
              <a:xfrm>
                <a:off x="3326477" y="3831856"/>
                <a:ext cx="6093228" cy="676404"/>
              </a:xfrm>
              <a:prstGeom prst="rect">
                <a:avLst/>
              </a:prstGeom>
              <a:blipFill>
                <a:blip r:embed="rId4"/>
                <a:stretch>
                  <a:fillRect b="-18919"/>
                </a:stretch>
              </a:blipFill>
            </p:spPr>
            <p:txBody>
              <a:bodyPr/>
              <a:lstStyle/>
              <a:p>
                <a:r>
                  <a:rPr lang="fr-TN">
                    <a:noFill/>
                  </a:rPr>
                  <a:t> </a:t>
                </a:r>
              </a:p>
            </p:txBody>
          </p:sp>
        </mc:Fallback>
      </mc:AlternateContent>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7153AB95-0D23-49BA-96BE-B16F73E28927}"/>
                  </a:ext>
                </a:extLst>
              </p:cNvPr>
              <p:cNvSpPr txBox="1"/>
              <p:nvPr/>
            </p:nvSpPr>
            <p:spPr>
              <a:xfrm>
                <a:off x="3194876" y="4417388"/>
                <a:ext cx="8385524" cy="676404"/>
              </a:xfrm>
              <a:prstGeom prst="rect">
                <a:avLst/>
              </a:prstGeom>
              <a:noFill/>
            </p:spPr>
            <p:txBody>
              <a:bodyPr wrap="square">
                <a:spAutoFit/>
              </a:bodyPr>
              <a:lstStyle/>
              <a:p>
                <a:pPr marL="457200">
                  <a:lnSpc>
                    <a:spcPct val="150000"/>
                  </a:lnSpc>
                </a:pP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10/</a:t>
                </a:r>
                <a14:m>
                  <m:oMath xmlns:m="http://schemas.openxmlformats.org/officeDocument/2006/math">
                    <m:rad>
                      <m:radPr>
                        <m:degHide m:val="on"/>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(3² + 2²+1²)</m:t>
                        </m:r>
                        <m:r>
                          <a:rPr lang="fr-FR" sz="2400" i="1">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(2²+2²) </m:t>
                        </m:r>
                      </m:e>
                    </m:rad>
                  </m:oMath>
                </a14:m>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=10/</a:t>
                </a:r>
                <a14:m>
                  <m:oMath xmlns:m="http://schemas.openxmlformats.org/officeDocument/2006/math">
                    <m:rad>
                      <m:radPr>
                        <m:degHide m:val="on"/>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112</m:t>
                        </m:r>
                      </m:e>
                    </m:rad>
                  </m:oMath>
                </a14:m>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=10/10.58=0.94 </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27" name="ZoneTexte 26">
                <a:extLst>
                  <a:ext uri="{FF2B5EF4-FFF2-40B4-BE49-F238E27FC236}">
                    <a16:creationId xmlns:a16="http://schemas.microsoft.com/office/drawing/2014/main" id="{7153AB95-0D23-49BA-96BE-B16F73E28927}"/>
                  </a:ext>
                </a:extLst>
              </p:cNvPr>
              <p:cNvSpPr txBox="1">
                <a:spLocks noRot="1" noChangeAspect="1" noMove="1" noResize="1" noEditPoints="1" noAdjustHandles="1" noChangeArrowheads="1" noChangeShapeType="1" noTextEdit="1"/>
              </p:cNvSpPr>
              <p:nvPr/>
            </p:nvSpPr>
            <p:spPr>
              <a:xfrm>
                <a:off x="3194876" y="4417388"/>
                <a:ext cx="8385524" cy="676404"/>
              </a:xfrm>
              <a:prstGeom prst="rect">
                <a:avLst/>
              </a:prstGeom>
              <a:blipFill>
                <a:blip r:embed="rId5"/>
                <a:stretch>
                  <a:fillRect b="-18919"/>
                </a:stretch>
              </a:blipFill>
            </p:spPr>
            <p:txBody>
              <a:bodyPr/>
              <a:lstStyle/>
              <a:p>
                <a:r>
                  <a:rPr lang="fr-TN">
                    <a:noFill/>
                  </a:rPr>
                  <a:t> </a:t>
                </a:r>
              </a:p>
            </p:txBody>
          </p:sp>
        </mc:Fallback>
      </mc:AlternateContent>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16921DD6-D5E0-42C7-8482-6DFD95D52D7B}"/>
                  </a:ext>
                </a:extLst>
              </p:cNvPr>
              <p:cNvSpPr txBox="1"/>
              <p:nvPr/>
            </p:nvSpPr>
            <p:spPr>
              <a:xfrm>
                <a:off x="3326477" y="4986126"/>
                <a:ext cx="8400612" cy="674608"/>
              </a:xfrm>
              <a:prstGeom prst="rect">
                <a:avLst/>
              </a:prstGeom>
              <a:noFill/>
            </p:spPr>
            <p:txBody>
              <a:bodyPr wrap="square">
                <a:spAutoFit/>
              </a:bodyPr>
              <a:lstStyle/>
              <a:p>
                <a:pPr marL="457200">
                  <a:lnSpc>
                    <a:spcPct val="150000"/>
                  </a:lnSpc>
                </a:pP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8/</a:t>
                </a:r>
                <a14:m>
                  <m:oMath xmlns:m="http://schemas.openxmlformats.org/officeDocument/2006/math">
                    <m:rad>
                      <m:radPr>
                        <m:degHide m:val="on"/>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(1²+ 2²+3²+1²)</m:t>
                        </m:r>
                        <m:r>
                          <a:rPr lang="fr-FR" sz="2400" i="1">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(2²+2²) </m:t>
                        </m:r>
                      </m:e>
                    </m:rad>
                  </m:oMath>
                </a14:m>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=8/</a:t>
                </a:r>
                <a14:m>
                  <m:oMath xmlns:m="http://schemas.openxmlformats.org/officeDocument/2006/math">
                    <m:rad>
                      <m:radPr>
                        <m:degHide m:val="on"/>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120 </m:t>
                        </m:r>
                      </m:e>
                    </m:rad>
                  </m:oMath>
                </a14:m>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=8/10.95=0.73</a:t>
                </a:r>
              </a:p>
            </p:txBody>
          </p:sp>
        </mc:Choice>
        <mc:Fallback xmlns="">
          <p:sp>
            <p:nvSpPr>
              <p:cNvPr id="28" name="ZoneTexte 27">
                <a:extLst>
                  <a:ext uri="{FF2B5EF4-FFF2-40B4-BE49-F238E27FC236}">
                    <a16:creationId xmlns:a16="http://schemas.microsoft.com/office/drawing/2014/main" id="{16921DD6-D5E0-42C7-8482-6DFD95D52D7B}"/>
                  </a:ext>
                </a:extLst>
              </p:cNvPr>
              <p:cNvSpPr txBox="1">
                <a:spLocks noRot="1" noChangeAspect="1" noMove="1" noResize="1" noEditPoints="1" noAdjustHandles="1" noChangeArrowheads="1" noChangeShapeType="1" noTextEdit="1"/>
              </p:cNvSpPr>
              <p:nvPr/>
            </p:nvSpPr>
            <p:spPr>
              <a:xfrm>
                <a:off x="3326477" y="4986126"/>
                <a:ext cx="8400612" cy="674608"/>
              </a:xfrm>
              <a:prstGeom prst="rect">
                <a:avLst/>
              </a:prstGeom>
              <a:blipFill>
                <a:blip r:embed="rId6"/>
                <a:stretch>
                  <a:fillRect b="-18919"/>
                </a:stretch>
              </a:blipFill>
            </p:spPr>
            <p:txBody>
              <a:bodyPr/>
              <a:lstStyle/>
              <a:p>
                <a:r>
                  <a:rPr lang="fr-TN">
                    <a:noFill/>
                  </a:rPr>
                  <a:t> </a:t>
                </a:r>
              </a:p>
            </p:txBody>
          </p:sp>
        </mc:Fallback>
      </mc:AlternateContent>
      <p:sp>
        <p:nvSpPr>
          <p:cNvPr id="30" name="ZoneTexte 29">
            <a:extLst>
              <a:ext uri="{FF2B5EF4-FFF2-40B4-BE49-F238E27FC236}">
                <a16:creationId xmlns:a16="http://schemas.microsoft.com/office/drawing/2014/main" id="{B6611613-BB0F-402D-BA93-8DB7C97324D5}"/>
              </a:ext>
            </a:extLst>
          </p:cNvPr>
          <p:cNvSpPr txBox="1"/>
          <p:nvPr/>
        </p:nvSpPr>
        <p:spPr>
          <a:xfrm>
            <a:off x="95027" y="5636408"/>
            <a:ext cx="11397692" cy="1141146"/>
          </a:xfrm>
          <a:prstGeom prst="rect">
            <a:avLst/>
          </a:prstGeom>
          <a:noFill/>
        </p:spPr>
        <p:txBody>
          <a:bodyPr wrap="square">
            <a:spAutoFit/>
          </a:bodyPr>
          <a:lstStyle/>
          <a:p>
            <a:pPr marL="457200" algn="just">
              <a:lnSpc>
                <a:spcPct val="150000"/>
              </a:lnSpc>
              <a:spcAft>
                <a:spcPts val="1000"/>
              </a:spcAft>
            </a:pPr>
            <a:r>
              <a:rPr lang="fr-FR" sz="2400" dirty="0">
                <a:effectLst/>
                <a:latin typeface="Times New Roman" panose="02020603050405020304" pitchFamily="18" charset="0"/>
                <a:ea typeface="Times New Roman" panose="02020603050405020304" pitchFamily="18" charset="0"/>
                <a:cs typeface="Arial" panose="020B0604020202020204" pitchFamily="34" charset="0"/>
              </a:rPr>
              <a:t>L’ordre des documents par pertinence décroissante à q1 selon le cosinus est le suivant d1&gt;d2&gt;d3</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9837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sp>
        <p:nvSpPr>
          <p:cNvPr id="7" name="ZoneTexte 6">
            <a:extLst>
              <a:ext uri="{FF2B5EF4-FFF2-40B4-BE49-F238E27FC236}">
                <a16:creationId xmlns:a16="http://schemas.microsoft.com/office/drawing/2014/main" id="{106E4810-CEAB-484A-B0B7-00719467F127}"/>
              </a:ext>
            </a:extLst>
          </p:cNvPr>
          <p:cNvSpPr txBox="1"/>
          <p:nvPr/>
        </p:nvSpPr>
        <p:spPr>
          <a:xfrm>
            <a:off x="551793" y="1668135"/>
            <a:ext cx="11098923" cy="4602927"/>
          </a:xfrm>
          <a:prstGeom prst="rect">
            <a:avLst/>
          </a:prstGeom>
          <a:noFill/>
          <a:ln>
            <a:solidFill>
              <a:schemeClr val="accent1"/>
            </a:solidFill>
          </a:ln>
        </p:spPr>
        <p:txBody>
          <a:bodyPr wrap="square">
            <a:spAutoFit/>
          </a:bodyPr>
          <a:lstStyle/>
          <a:p>
            <a:pPr>
              <a:lnSpc>
                <a:spcPct val="150000"/>
              </a:lnSpc>
              <a:spcAft>
                <a:spcPts val="1000"/>
              </a:spcAft>
            </a:pPr>
            <a:r>
              <a:rPr lang="fr-FR" sz="3200" b="1" dirty="0">
                <a:effectLst/>
                <a:latin typeface="Calibri" panose="020F0502020204030204" pitchFamily="34" charset="0"/>
                <a:ea typeface="Calibri" panose="020F0502020204030204" pitchFamily="34" charset="0"/>
              </a:rPr>
              <a:t>Exercice 1</a:t>
            </a:r>
            <a:r>
              <a:rPr lang="fr-FR" sz="3200" dirty="0">
                <a:effectLst/>
                <a:latin typeface="Calibri" panose="020F0502020204030204" pitchFamily="34" charset="0"/>
                <a:ea typeface="Calibri" panose="020F0502020204030204" pitchFamily="34" charset="0"/>
              </a:rPr>
              <a:t> :</a:t>
            </a:r>
            <a:r>
              <a:rPr lang="fr-FR" sz="2400" dirty="0">
                <a:effectLst/>
                <a:latin typeface="Calibri" panose="020F0502020204030204" pitchFamily="34" charset="0"/>
                <a:ea typeface="Calibri" panose="020F0502020204030204" pitchFamily="34" charset="0"/>
              </a:rPr>
              <a:t> </a:t>
            </a:r>
            <a:r>
              <a:rPr lang="fr-FR" sz="3200" dirty="0">
                <a:effectLst/>
                <a:latin typeface="Calibri" panose="020F0502020204030204" pitchFamily="34" charset="0"/>
                <a:ea typeface="Calibri" panose="020F0502020204030204" pitchFamily="34" charset="0"/>
              </a:rPr>
              <a:t>Questions de cours</a:t>
            </a:r>
          </a:p>
          <a:p>
            <a:pPr>
              <a:lnSpc>
                <a:spcPct val="150000"/>
              </a:lnSpc>
              <a:spcAft>
                <a:spcPts val="1000"/>
              </a:spcAft>
            </a:pPr>
            <a:endParaRPr lang="fr-TN" sz="2400" dirty="0">
              <a:solidFill>
                <a:schemeClr val="bg1">
                  <a:lumMod val="75000"/>
                </a:schemeClr>
              </a:solidFill>
              <a:effectLst/>
              <a:latin typeface="Calibri" panose="020F0502020204030204" pitchFamily="34" charset="0"/>
              <a:ea typeface="Calibri" panose="020F0502020204030204" pitchFamily="34" charset="0"/>
            </a:endParaRPr>
          </a:p>
          <a:p>
            <a:pPr marL="514350" indent="-514350" algn="just">
              <a:lnSpc>
                <a:spcPct val="115000"/>
              </a:lnSpc>
              <a:spcAft>
                <a:spcPts val="1000"/>
              </a:spcAft>
              <a:buAutoNum type="arabicParenR"/>
            </a:pPr>
            <a:r>
              <a:rPr lang="fr-FR" sz="2800" dirty="0">
                <a:solidFill>
                  <a:schemeClr val="bg1">
                    <a:lumMod val="75000"/>
                  </a:schemeClr>
                </a:solidFill>
                <a:effectLst/>
                <a:latin typeface="Calibri" panose="020F0502020204030204" pitchFamily="34" charset="0"/>
                <a:ea typeface="Calibri" panose="020F0502020204030204" pitchFamily="34" charset="0"/>
              </a:rPr>
              <a:t>Est ce qu'il y a une différence entre un système de gestion de base </a:t>
            </a:r>
          </a:p>
          <a:p>
            <a:pPr algn="just">
              <a:lnSpc>
                <a:spcPct val="115000"/>
              </a:lnSpc>
              <a:spcAft>
                <a:spcPts val="1000"/>
              </a:spcAft>
            </a:pPr>
            <a:r>
              <a:rPr lang="fr-FR" sz="2800" dirty="0">
                <a:solidFill>
                  <a:schemeClr val="bg1">
                    <a:lumMod val="75000"/>
                  </a:schemeClr>
                </a:solidFill>
                <a:latin typeface="Calibri" panose="020F0502020204030204" pitchFamily="34" charset="0"/>
                <a:ea typeface="Calibri" panose="020F0502020204030204" pitchFamily="34" charset="0"/>
              </a:rPr>
              <a:t> </a:t>
            </a:r>
            <a:r>
              <a:rPr lang="fr-FR" sz="2800" dirty="0">
                <a:solidFill>
                  <a:schemeClr val="bg1">
                    <a:lumMod val="75000"/>
                  </a:schemeClr>
                </a:solidFill>
                <a:effectLst/>
                <a:latin typeface="Calibri" panose="020F0502020204030204" pitchFamily="34" charset="0"/>
                <a:ea typeface="Calibri" panose="020F0502020204030204" pitchFamily="34" charset="0"/>
              </a:rPr>
              <a:t>de données et un système de recherche d’information ? Justifiez.</a:t>
            </a:r>
            <a:endParaRPr lang="fr-TN" sz="2400" dirty="0">
              <a:solidFill>
                <a:schemeClr val="bg1">
                  <a:lumMod val="75000"/>
                </a:schemeClr>
              </a:solidFill>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effectLst/>
                <a:latin typeface="Calibri" panose="020F0502020204030204" pitchFamily="34" charset="0"/>
                <a:ea typeface="Calibri" panose="020F0502020204030204" pitchFamily="34" charset="0"/>
              </a:rPr>
              <a:t>2) Rappelez la définition de l’indexation ?</a:t>
            </a:r>
            <a:endParaRPr lang="fr-TN" sz="2400" dirty="0">
              <a:effectLst/>
              <a:latin typeface="Calibri" panose="020F0502020204030204" pitchFamily="34" charset="0"/>
              <a:ea typeface="Calibri" panose="020F0502020204030204" pitchFamily="34" charset="0"/>
            </a:endParaRPr>
          </a:p>
          <a:p>
            <a:pPr algn="just">
              <a:lnSpc>
                <a:spcPct val="115000"/>
              </a:lnSpc>
              <a:spcAft>
                <a:spcPts val="1000"/>
              </a:spcAft>
            </a:pPr>
            <a:r>
              <a:rPr lang="fr-FR" sz="2800" dirty="0">
                <a:solidFill>
                  <a:schemeClr val="bg1">
                    <a:lumMod val="75000"/>
                  </a:schemeClr>
                </a:solidFill>
                <a:effectLst/>
                <a:latin typeface="Calibri" panose="020F0502020204030204" pitchFamily="34" charset="0"/>
                <a:ea typeface="Calibri" panose="020F0502020204030204" pitchFamily="34" charset="0"/>
              </a:rPr>
              <a:t>3) Quelles sont les étapes fondamentales de l’indexation ?</a:t>
            </a:r>
          </a:p>
          <a:p>
            <a:pPr algn="just">
              <a:lnSpc>
                <a:spcPct val="115000"/>
              </a:lnSpc>
              <a:spcAft>
                <a:spcPts val="1000"/>
              </a:spcAft>
            </a:pPr>
            <a:endParaRPr lang="fr-FR" sz="2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519954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2"/>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3"/>
          <a:stretch>
            <a:fillRect/>
          </a:stretch>
        </p:blipFill>
        <p:spPr>
          <a:xfrm>
            <a:off x="515389" y="1549862"/>
            <a:ext cx="11280030" cy="3609925"/>
          </a:xfrm>
          <a:prstGeom prst="rect">
            <a:avLst/>
          </a:prstGeom>
        </p:spPr>
      </p:pic>
      <p:sp>
        <p:nvSpPr>
          <p:cNvPr id="2" name="Rectangle 1">
            <a:extLst>
              <a:ext uri="{FF2B5EF4-FFF2-40B4-BE49-F238E27FC236}">
                <a16:creationId xmlns:a16="http://schemas.microsoft.com/office/drawing/2014/main" id="{4BCBDEF2-B412-405A-96F4-BD4DC15D397F}"/>
              </a:ext>
            </a:extLst>
          </p:cNvPr>
          <p:cNvSpPr/>
          <p:nvPr/>
        </p:nvSpPr>
        <p:spPr>
          <a:xfrm>
            <a:off x="341164" y="3685539"/>
            <a:ext cx="11454255" cy="2665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Requêtes q1 = (2,0,2,0,0,0) et q2= (0,0,0,2,0,2).</a:t>
            </a:r>
          </a:p>
          <a:p>
            <a:pPr algn="ctr"/>
            <a:r>
              <a:rPr lang="fr-FR" dirty="0"/>
              <a:t> </a:t>
            </a:r>
            <a:r>
              <a:rPr lang="fr-FR" dirty="0" err="1"/>
              <a:t>Sim_sca</a:t>
            </a:r>
            <a:r>
              <a:rPr lang="fr-FR" dirty="0"/>
              <a:t>(d1, q1) = 2 *1 + 2*1 = 4</a:t>
            </a:r>
          </a:p>
          <a:p>
            <a:pPr algn="ctr"/>
            <a:r>
              <a:rPr lang="fr-FR" dirty="0" err="1"/>
              <a:t>Sim_sca</a:t>
            </a:r>
            <a:r>
              <a:rPr lang="fr-FR" dirty="0"/>
              <a:t>(d2, q1) = 3*2 + 2*2 = 10</a:t>
            </a:r>
          </a:p>
          <a:p>
            <a:pPr algn="ctr"/>
            <a:r>
              <a:rPr lang="fr-FR" dirty="0" err="1"/>
              <a:t>Sim_sca</a:t>
            </a:r>
            <a:r>
              <a:rPr lang="fr-FR" dirty="0"/>
              <a:t>(d3, q1) = 2*1 + 2*3 =8</a:t>
            </a:r>
          </a:p>
          <a:p>
            <a:pPr algn="ctr"/>
            <a:r>
              <a:rPr lang="fr-FR" dirty="0"/>
              <a:t>L’ordre des documents par pertinence décroissante à q1 selon le produit scalaire est le</a:t>
            </a:r>
          </a:p>
          <a:p>
            <a:pPr algn="ctr"/>
            <a:r>
              <a:rPr lang="fr-FR" dirty="0"/>
              <a:t>suivant : d2&amp;gt; d3&amp;gt; d1</a:t>
            </a:r>
            <a:endParaRPr lang="fr-TN" dirty="0"/>
          </a:p>
        </p:txBody>
      </p:sp>
      <p:sp>
        <p:nvSpPr>
          <p:cNvPr id="4" name="ZoneTexte 3">
            <a:extLst>
              <a:ext uri="{FF2B5EF4-FFF2-40B4-BE49-F238E27FC236}">
                <a16:creationId xmlns:a16="http://schemas.microsoft.com/office/drawing/2014/main" id="{516BF993-D2B8-4DA7-AAA2-C7C149499D8A}"/>
              </a:ext>
            </a:extLst>
          </p:cNvPr>
          <p:cNvSpPr txBox="1"/>
          <p:nvPr/>
        </p:nvSpPr>
        <p:spPr>
          <a:xfrm>
            <a:off x="950763" y="3295446"/>
            <a:ext cx="10844656" cy="2340962"/>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Mesure de similarité à base de cosinus</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marL="457200">
              <a:lnSpc>
                <a:spcPct val="150000"/>
              </a:lnSpc>
            </a:pP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𝑆𝑖𝑚_</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cos(</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a:t>
            </a:r>
          </a:p>
          <a:p>
            <a:pPr marL="457200">
              <a:lnSpc>
                <a:spcPct val="150000"/>
              </a:lnSpc>
            </a:pP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𝑆𝑖𝑚_</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cos(</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t>
            </a:r>
          </a:p>
          <a:p>
            <a:pPr marL="457200">
              <a:lnSpc>
                <a:spcPct val="150000"/>
              </a:lnSpc>
            </a:pPr>
            <a:r>
              <a:rPr lang="fr-FR" sz="24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Sim_cos</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3,</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TN"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294375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50;p15">
            <a:extLst>
              <a:ext uri="{FF2B5EF4-FFF2-40B4-BE49-F238E27FC236}">
                <a16:creationId xmlns:a16="http://schemas.microsoft.com/office/drawing/2014/main" id="{2E11FDFC-25F5-4433-A3CC-B3A834282EE6}"/>
              </a:ext>
            </a:extLst>
          </p:cNvPr>
          <p:cNvGrpSpPr/>
          <p:nvPr/>
        </p:nvGrpSpPr>
        <p:grpSpPr>
          <a:xfrm>
            <a:off x="10972890" y="148243"/>
            <a:ext cx="685798" cy="609600"/>
            <a:chOff x="6656388" y="1300163"/>
            <a:chExt cx="347662" cy="381000"/>
          </a:xfrm>
        </p:grpSpPr>
        <p:sp>
          <p:nvSpPr>
            <p:cNvPr id="7" name="Google Shape;151;p15">
              <a:extLst>
                <a:ext uri="{FF2B5EF4-FFF2-40B4-BE49-F238E27FC236}">
                  <a16:creationId xmlns:a16="http://schemas.microsoft.com/office/drawing/2014/main" id="{A31181CC-358D-4E5E-A39A-E21CC9BFFEC3}"/>
                </a:ext>
              </a:extLst>
            </p:cNvPr>
            <p:cNvSpPr/>
            <p:nvPr/>
          </p:nvSpPr>
          <p:spPr>
            <a:xfrm>
              <a:off x="6713538" y="1357313"/>
              <a:ext cx="233362" cy="323850"/>
            </a:xfrm>
            <a:custGeom>
              <a:avLst/>
              <a:gdLst/>
              <a:ahLst/>
              <a:cxnLst/>
              <a:rect l="l" t="t" r="r" b="b"/>
              <a:pathLst>
                <a:path w="2060" h="2844" extrusionOk="0">
                  <a:moveTo>
                    <a:pt x="1030" y="259"/>
                  </a:moveTo>
                  <a:lnTo>
                    <a:pt x="960" y="262"/>
                  </a:lnTo>
                  <a:lnTo>
                    <a:pt x="891" y="271"/>
                  </a:lnTo>
                  <a:lnTo>
                    <a:pt x="826" y="286"/>
                  </a:lnTo>
                  <a:lnTo>
                    <a:pt x="762" y="305"/>
                  </a:lnTo>
                  <a:lnTo>
                    <a:pt x="700" y="330"/>
                  </a:lnTo>
                  <a:lnTo>
                    <a:pt x="641" y="360"/>
                  </a:lnTo>
                  <a:lnTo>
                    <a:pt x="586" y="393"/>
                  </a:lnTo>
                  <a:lnTo>
                    <a:pt x="535" y="431"/>
                  </a:lnTo>
                  <a:lnTo>
                    <a:pt x="486" y="474"/>
                  </a:lnTo>
                  <a:lnTo>
                    <a:pt x="441" y="519"/>
                  </a:lnTo>
                  <a:lnTo>
                    <a:pt x="402" y="569"/>
                  </a:lnTo>
                  <a:lnTo>
                    <a:pt x="366" y="622"/>
                  </a:lnTo>
                  <a:lnTo>
                    <a:pt x="335" y="677"/>
                  </a:lnTo>
                  <a:lnTo>
                    <a:pt x="309" y="735"/>
                  </a:lnTo>
                  <a:lnTo>
                    <a:pt x="288" y="796"/>
                  </a:lnTo>
                  <a:lnTo>
                    <a:pt x="273" y="858"/>
                  </a:lnTo>
                  <a:lnTo>
                    <a:pt x="264" y="923"/>
                  </a:lnTo>
                  <a:lnTo>
                    <a:pt x="261" y="989"/>
                  </a:lnTo>
                  <a:lnTo>
                    <a:pt x="263" y="1051"/>
                  </a:lnTo>
                  <a:lnTo>
                    <a:pt x="268" y="1108"/>
                  </a:lnTo>
                  <a:lnTo>
                    <a:pt x="277" y="1161"/>
                  </a:lnTo>
                  <a:lnTo>
                    <a:pt x="288" y="1212"/>
                  </a:lnTo>
                  <a:lnTo>
                    <a:pt x="302" y="1260"/>
                  </a:lnTo>
                  <a:lnTo>
                    <a:pt x="318" y="1304"/>
                  </a:lnTo>
                  <a:lnTo>
                    <a:pt x="336" y="1346"/>
                  </a:lnTo>
                  <a:lnTo>
                    <a:pt x="356" y="1386"/>
                  </a:lnTo>
                  <a:lnTo>
                    <a:pt x="377" y="1424"/>
                  </a:lnTo>
                  <a:lnTo>
                    <a:pt x="399" y="1460"/>
                  </a:lnTo>
                  <a:lnTo>
                    <a:pt x="420" y="1495"/>
                  </a:lnTo>
                  <a:lnTo>
                    <a:pt x="444" y="1529"/>
                  </a:lnTo>
                  <a:lnTo>
                    <a:pt x="465" y="1562"/>
                  </a:lnTo>
                  <a:lnTo>
                    <a:pt x="490" y="1599"/>
                  </a:lnTo>
                  <a:lnTo>
                    <a:pt x="515" y="1636"/>
                  </a:lnTo>
                  <a:lnTo>
                    <a:pt x="538" y="1673"/>
                  </a:lnTo>
                  <a:lnTo>
                    <a:pt x="560" y="1710"/>
                  </a:lnTo>
                  <a:lnTo>
                    <a:pt x="578" y="1749"/>
                  </a:lnTo>
                  <a:lnTo>
                    <a:pt x="593" y="1788"/>
                  </a:lnTo>
                  <a:lnTo>
                    <a:pt x="604" y="1829"/>
                  </a:lnTo>
                  <a:lnTo>
                    <a:pt x="612" y="1872"/>
                  </a:lnTo>
                  <a:lnTo>
                    <a:pt x="614" y="1918"/>
                  </a:lnTo>
                  <a:lnTo>
                    <a:pt x="617" y="1943"/>
                  </a:lnTo>
                  <a:lnTo>
                    <a:pt x="627" y="1967"/>
                  </a:lnTo>
                  <a:lnTo>
                    <a:pt x="639" y="1990"/>
                  </a:lnTo>
                  <a:lnTo>
                    <a:pt x="656" y="2010"/>
                  </a:lnTo>
                  <a:lnTo>
                    <a:pt x="674" y="2028"/>
                  </a:lnTo>
                  <a:lnTo>
                    <a:pt x="694" y="2043"/>
                  </a:lnTo>
                  <a:lnTo>
                    <a:pt x="712" y="2057"/>
                  </a:lnTo>
                  <a:lnTo>
                    <a:pt x="1348" y="2057"/>
                  </a:lnTo>
                  <a:lnTo>
                    <a:pt x="1366" y="2043"/>
                  </a:lnTo>
                  <a:lnTo>
                    <a:pt x="1385" y="2028"/>
                  </a:lnTo>
                  <a:lnTo>
                    <a:pt x="1404" y="2010"/>
                  </a:lnTo>
                  <a:lnTo>
                    <a:pt x="1420" y="1990"/>
                  </a:lnTo>
                  <a:lnTo>
                    <a:pt x="1433" y="1967"/>
                  </a:lnTo>
                  <a:lnTo>
                    <a:pt x="1443" y="1943"/>
                  </a:lnTo>
                  <a:lnTo>
                    <a:pt x="1446" y="1918"/>
                  </a:lnTo>
                  <a:lnTo>
                    <a:pt x="1448" y="1872"/>
                  </a:lnTo>
                  <a:lnTo>
                    <a:pt x="1455" y="1829"/>
                  </a:lnTo>
                  <a:lnTo>
                    <a:pt x="1467" y="1788"/>
                  </a:lnTo>
                  <a:lnTo>
                    <a:pt x="1482" y="1749"/>
                  </a:lnTo>
                  <a:lnTo>
                    <a:pt x="1500" y="1711"/>
                  </a:lnTo>
                  <a:lnTo>
                    <a:pt x="1521" y="1673"/>
                  </a:lnTo>
                  <a:lnTo>
                    <a:pt x="1544" y="1636"/>
                  </a:lnTo>
                  <a:lnTo>
                    <a:pt x="1568" y="1600"/>
                  </a:lnTo>
                  <a:lnTo>
                    <a:pt x="1594" y="1563"/>
                  </a:lnTo>
                  <a:lnTo>
                    <a:pt x="1616" y="1530"/>
                  </a:lnTo>
                  <a:lnTo>
                    <a:pt x="1638" y="1496"/>
                  </a:lnTo>
                  <a:lnTo>
                    <a:pt x="1661" y="1461"/>
                  </a:lnTo>
                  <a:lnTo>
                    <a:pt x="1683" y="1424"/>
                  </a:lnTo>
                  <a:lnTo>
                    <a:pt x="1703" y="1386"/>
                  </a:lnTo>
                  <a:lnTo>
                    <a:pt x="1723" y="1346"/>
                  </a:lnTo>
                  <a:lnTo>
                    <a:pt x="1741" y="1304"/>
                  </a:lnTo>
                  <a:lnTo>
                    <a:pt x="1757" y="1260"/>
                  </a:lnTo>
                  <a:lnTo>
                    <a:pt x="1771" y="1212"/>
                  </a:lnTo>
                  <a:lnTo>
                    <a:pt x="1783" y="1161"/>
                  </a:lnTo>
                  <a:lnTo>
                    <a:pt x="1791" y="1108"/>
                  </a:lnTo>
                  <a:lnTo>
                    <a:pt x="1797" y="1051"/>
                  </a:lnTo>
                  <a:lnTo>
                    <a:pt x="1799" y="989"/>
                  </a:lnTo>
                  <a:lnTo>
                    <a:pt x="1796" y="923"/>
                  </a:lnTo>
                  <a:lnTo>
                    <a:pt x="1787" y="858"/>
                  </a:lnTo>
                  <a:lnTo>
                    <a:pt x="1771" y="795"/>
                  </a:lnTo>
                  <a:lnTo>
                    <a:pt x="1751" y="735"/>
                  </a:lnTo>
                  <a:lnTo>
                    <a:pt x="1726" y="677"/>
                  </a:lnTo>
                  <a:lnTo>
                    <a:pt x="1694" y="621"/>
                  </a:lnTo>
                  <a:lnTo>
                    <a:pt x="1659" y="569"/>
                  </a:lnTo>
                  <a:lnTo>
                    <a:pt x="1618" y="519"/>
                  </a:lnTo>
                  <a:lnTo>
                    <a:pt x="1573" y="474"/>
                  </a:lnTo>
                  <a:lnTo>
                    <a:pt x="1526" y="431"/>
                  </a:lnTo>
                  <a:lnTo>
                    <a:pt x="1473" y="392"/>
                  </a:lnTo>
                  <a:lnTo>
                    <a:pt x="1418" y="359"/>
                  </a:lnTo>
                  <a:lnTo>
                    <a:pt x="1360" y="330"/>
                  </a:lnTo>
                  <a:lnTo>
                    <a:pt x="1298" y="305"/>
                  </a:lnTo>
                  <a:lnTo>
                    <a:pt x="1234" y="286"/>
                  </a:lnTo>
                  <a:lnTo>
                    <a:pt x="1168" y="271"/>
                  </a:lnTo>
                  <a:lnTo>
                    <a:pt x="1100" y="262"/>
                  </a:lnTo>
                  <a:lnTo>
                    <a:pt x="1030" y="259"/>
                  </a:lnTo>
                  <a:close/>
                  <a:moveTo>
                    <a:pt x="1030" y="0"/>
                  </a:moveTo>
                  <a:lnTo>
                    <a:pt x="1114" y="4"/>
                  </a:lnTo>
                  <a:lnTo>
                    <a:pt x="1197" y="14"/>
                  </a:lnTo>
                  <a:lnTo>
                    <a:pt x="1277" y="30"/>
                  </a:lnTo>
                  <a:lnTo>
                    <a:pt x="1355" y="51"/>
                  </a:lnTo>
                  <a:lnTo>
                    <a:pt x="1430" y="79"/>
                  </a:lnTo>
                  <a:lnTo>
                    <a:pt x="1502" y="111"/>
                  </a:lnTo>
                  <a:lnTo>
                    <a:pt x="1571" y="149"/>
                  </a:lnTo>
                  <a:lnTo>
                    <a:pt x="1637" y="192"/>
                  </a:lnTo>
                  <a:lnTo>
                    <a:pt x="1699" y="239"/>
                  </a:lnTo>
                  <a:lnTo>
                    <a:pt x="1757" y="291"/>
                  </a:lnTo>
                  <a:lnTo>
                    <a:pt x="1811" y="346"/>
                  </a:lnTo>
                  <a:lnTo>
                    <a:pt x="1861" y="406"/>
                  </a:lnTo>
                  <a:lnTo>
                    <a:pt x="1905" y="468"/>
                  </a:lnTo>
                  <a:lnTo>
                    <a:pt x="1945" y="535"/>
                  </a:lnTo>
                  <a:lnTo>
                    <a:pt x="1979" y="605"/>
                  </a:lnTo>
                  <a:lnTo>
                    <a:pt x="2006" y="678"/>
                  </a:lnTo>
                  <a:lnTo>
                    <a:pt x="2030" y="752"/>
                  </a:lnTo>
                  <a:lnTo>
                    <a:pt x="2046" y="829"/>
                  </a:lnTo>
                  <a:lnTo>
                    <a:pt x="2056" y="908"/>
                  </a:lnTo>
                  <a:lnTo>
                    <a:pt x="2060" y="989"/>
                  </a:lnTo>
                  <a:lnTo>
                    <a:pt x="2057" y="1058"/>
                  </a:lnTo>
                  <a:lnTo>
                    <a:pt x="2052" y="1123"/>
                  </a:lnTo>
                  <a:lnTo>
                    <a:pt x="2044" y="1185"/>
                  </a:lnTo>
                  <a:lnTo>
                    <a:pt x="2032" y="1244"/>
                  </a:lnTo>
                  <a:lnTo>
                    <a:pt x="2018" y="1299"/>
                  </a:lnTo>
                  <a:lnTo>
                    <a:pt x="2002" y="1351"/>
                  </a:lnTo>
                  <a:lnTo>
                    <a:pt x="1983" y="1400"/>
                  </a:lnTo>
                  <a:lnTo>
                    <a:pt x="1964" y="1447"/>
                  </a:lnTo>
                  <a:lnTo>
                    <a:pt x="1943" y="1490"/>
                  </a:lnTo>
                  <a:lnTo>
                    <a:pt x="1921" y="1531"/>
                  </a:lnTo>
                  <a:lnTo>
                    <a:pt x="1898" y="1571"/>
                  </a:lnTo>
                  <a:lnTo>
                    <a:pt x="1876" y="1608"/>
                  </a:lnTo>
                  <a:lnTo>
                    <a:pt x="1853" y="1643"/>
                  </a:lnTo>
                  <a:lnTo>
                    <a:pt x="1831" y="1676"/>
                  </a:lnTo>
                  <a:lnTo>
                    <a:pt x="1809" y="1708"/>
                  </a:lnTo>
                  <a:lnTo>
                    <a:pt x="1783" y="1747"/>
                  </a:lnTo>
                  <a:lnTo>
                    <a:pt x="1760" y="1782"/>
                  </a:lnTo>
                  <a:lnTo>
                    <a:pt x="1740" y="1813"/>
                  </a:lnTo>
                  <a:lnTo>
                    <a:pt x="1726" y="1842"/>
                  </a:lnTo>
                  <a:lnTo>
                    <a:pt x="1715" y="1868"/>
                  </a:lnTo>
                  <a:lnTo>
                    <a:pt x="1707" y="1893"/>
                  </a:lnTo>
                  <a:lnTo>
                    <a:pt x="1705" y="1918"/>
                  </a:lnTo>
                  <a:lnTo>
                    <a:pt x="1702" y="1965"/>
                  </a:lnTo>
                  <a:lnTo>
                    <a:pt x="1693" y="2012"/>
                  </a:lnTo>
                  <a:lnTo>
                    <a:pt x="1678" y="2057"/>
                  </a:lnTo>
                  <a:lnTo>
                    <a:pt x="1655" y="2102"/>
                  </a:lnTo>
                  <a:lnTo>
                    <a:pt x="1629" y="2144"/>
                  </a:lnTo>
                  <a:lnTo>
                    <a:pt x="1596" y="2184"/>
                  </a:lnTo>
                  <a:lnTo>
                    <a:pt x="1557" y="2222"/>
                  </a:lnTo>
                  <a:lnTo>
                    <a:pt x="1514" y="2257"/>
                  </a:lnTo>
                  <a:lnTo>
                    <a:pt x="1513" y="2278"/>
                  </a:lnTo>
                  <a:lnTo>
                    <a:pt x="1512" y="2303"/>
                  </a:lnTo>
                  <a:lnTo>
                    <a:pt x="1510" y="2331"/>
                  </a:lnTo>
                  <a:lnTo>
                    <a:pt x="1509" y="2359"/>
                  </a:lnTo>
                  <a:lnTo>
                    <a:pt x="1506" y="2388"/>
                  </a:lnTo>
                  <a:lnTo>
                    <a:pt x="1505" y="2416"/>
                  </a:lnTo>
                  <a:lnTo>
                    <a:pt x="1503" y="2444"/>
                  </a:lnTo>
                  <a:lnTo>
                    <a:pt x="1502" y="2468"/>
                  </a:lnTo>
                  <a:lnTo>
                    <a:pt x="1501" y="2488"/>
                  </a:lnTo>
                  <a:lnTo>
                    <a:pt x="1500" y="2505"/>
                  </a:lnTo>
                  <a:lnTo>
                    <a:pt x="1500" y="2516"/>
                  </a:lnTo>
                  <a:lnTo>
                    <a:pt x="1499" y="2519"/>
                  </a:lnTo>
                  <a:lnTo>
                    <a:pt x="1499" y="2532"/>
                  </a:lnTo>
                  <a:lnTo>
                    <a:pt x="1497" y="2546"/>
                  </a:lnTo>
                  <a:lnTo>
                    <a:pt x="1493" y="2562"/>
                  </a:lnTo>
                  <a:lnTo>
                    <a:pt x="1487" y="2579"/>
                  </a:lnTo>
                  <a:lnTo>
                    <a:pt x="1479" y="2598"/>
                  </a:lnTo>
                  <a:lnTo>
                    <a:pt x="1468" y="2616"/>
                  </a:lnTo>
                  <a:lnTo>
                    <a:pt x="1454" y="2635"/>
                  </a:lnTo>
                  <a:lnTo>
                    <a:pt x="1437" y="2655"/>
                  </a:lnTo>
                  <a:lnTo>
                    <a:pt x="1416" y="2673"/>
                  </a:lnTo>
                  <a:lnTo>
                    <a:pt x="1390" y="2692"/>
                  </a:lnTo>
                  <a:lnTo>
                    <a:pt x="1361" y="2709"/>
                  </a:lnTo>
                  <a:lnTo>
                    <a:pt x="1327" y="2726"/>
                  </a:lnTo>
                  <a:lnTo>
                    <a:pt x="1286" y="2741"/>
                  </a:lnTo>
                  <a:lnTo>
                    <a:pt x="1263" y="2770"/>
                  </a:lnTo>
                  <a:lnTo>
                    <a:pt x="1234" y="2798"/>
                  </a:lnTo>
                  <a:lnTo>
                    <a:pt x="1202" y="2823"/>
                  </a:lnTo>
                  <a:lnTo>
                    <a:pt x="1180" y="2835"/>
                  </a:lnTo>
                  <a:lnTo>
                    <a:pt x="1155" y="2842"/>
                  </a:lnTo>
                  <a:lnTo>
                    <a:pt x="1130" y="2844"/>
                  </a:lnTo>
                  <a:lnTo>
                    <a:pt x="930" y="2844"/>
                  </a:lnTo>
                  <a:lnTo>
                    <a:pt x="904" y="2842"/>
                  </a:lnTo>
                  <a:lnTo>
                    <a:pt x="880" y="2835"/>
                  </a:lnTo>
                  <a:lnTo>
                    <a:pt x="857" y="2823"/>
                  </a:lnTo>
                  <a:lnTo>
                    <a:pt x="826" y="2798"/>
                  </a:lnTo>
                  <a:lnTo>
                    <a:pt x="797" y="2770"/>
                  </a:lnTo>
                  <a:lnTo>
                    <a:pt x="773" y="2741"/>
                  </a:lnTo>
                  <a:lnTo>
                    <a:pt x="731" y="2724"/>
                  </a:lnTo>
                  <a:lnTo>
                    <a:pt x="695" y="2707"/>
                  </a:lnTo>
                  <a:lnTo>
                    <a:pt x="663" y="2688"/>
                  </a:lnTo>
                  <a:lnTo>
                    <a:pt x="637" y="2668"/>
                  </a:lnTo>
                  <a:lnTo>
                    <a:pt x="616" y="2648"/>
                  </a:lnTo>
                  <a:lnTo>
                    <a:pt x="599" y="2627"/>
                  </a:lnTo>
                  <a:lnTo>
                    <a:pt x="586" y="2607"/>
                  </a:lnTo>
                  <a:lnTo>
                    <a:pt x="576" y="2586"/>
                  </a:lnTo>
                  <a:lnTo>
                    <a:pt x="569" y="2567"/>
                  </a:lnTo>
                  <a:lnTo>
                    <a:pt x="564" y="2549"/>
                  </a:lnTo>
                  <a:lnTo>
                    <a:pt x="562" y="2534"/>
                  </a:lnTo>
                  <a:lnTo>
                    <a:pt x="561" y="2519"/>
                  </a:lnTo>
                  <a:lnTo>
                    <a:pt x="561" y="2519"/>
                  </a:lnTo>
                  <a:lnTo>
                    <a:pt x="561" y="2516"/>
                  </a:lnTo>
                  <a:lnTo>
                    <a:pt x="560" y="2505"/>
                  </a:lnTo>
                  <a:lnTo>
                    <a:pt x="559" y="2488"/>
                  </a:lnTo>
                  <a:lnTo>
                    <a:pt x="557" y="2468"/>
                  </a:lnTo>
                  <a:lnTo>
                    <a:pt x="556" y="2444"/>
                  </a:lnTo>
                  <a:lnTo>
                    <a:pt x="554" y="2416"/>
                  </a:lnTo>
                  <a:lnTo>
                    <a:pt x="553" y="2388"/>
                  </a:lnTo>
                  <a:lnTo>
                    <a:pt x="551" y="2359"/>
                  </a:lnTo>
                  <a:lnTo>
                    <a:pt x="550" y="2331"/>
                  </a:lnTo>
                  <a:lnTo>
                    <a:pt x="548" y="2303"/>
                  </a:lnTo>
                  <a:lnTo>
                    <a:pt x="547" y="2278"/>
                  </a:lnTo>
                  <a:lnTo>
                    <a:pt x="546" y="2257"/>
                  </a:lnTo>
                  <a:lnTo>
                    <a:pt x="502" y="2222"/>
                  </a:lnTo>
                  <a:lnTo>
                    <a:pt x="464" y="2184"/>
                  </a:lnTo>
                  <a:lnTo>
                    <a:pt x="431" y="2144"/>
                  </a:lnTo>
                  <a:lnTo>
                    <a:pt x="404" y="2102"/>
                  </a:lnTo>
                  <a:lnTo>
                    <a:pt x="382" y="2057"/>
                  </a:lnTo>
                  <a:lnTo>
                    <a:pt x="367" y="2012"/>
                  </a:lnTo>
                  <a:lnTo>
                    <a:pt x="357" y="1965"/>
                  </a:lnTo>
                  <a:lnTo>
                    <a:pt x="354" y="1918"/>
                  </a:lnTo>
                  <a:lnTo>
                    <a:pt x="352" y="1893"/>
                  </a:lnTo>
                  <a:lnTo>
                    <a:pt x="345" y="1868"/>
                  </a:lnTo>
                  <a:lnTo>
                    <a:pt x="334" y="1842"/>
                  </a:lnTo>
                  <a:lnTo>
                    <a:pt x="319" y="1813"/>
                  </a:lnTo>
                  <a:lnTo>
                    <a:pt x="300" y="1782"/>
                  </a:lnTo>
                  <a:lnTo>
                    <a:pt x="278" y="1747"/>
                  </a:lnTo>
                  <a:lnTo>
                    <a:pt x="251" y="1709"/>
                  </a:lnTo>
                  <a:lnTo>
                    <a:pt x="230" y="1677"/>
                  </a:lnTo>
                  <a:lnTo>
                    <a:pt x="207" y="1643"/>
                  </a:lnTo>
                  <a:lnTo>
                    <a:pt x="184" y="1608"/>
                  </a:lnTo>
                  <a:lnTo>
                    <a:pt x="162" y="1571"/>
                  </a:lnTo>
                  <a:lnTo>
                    <a:pt x="139" y="1532"/>
                  </a:lnTo>
                  <a:lnTo>
                    <a:pt x="117" y="1490"/>
                  </a:lnTo>
                  <a:lnTo>
                    <a:pt x="96" y="1447"/>
                  </a:lnTo>
                  <a:lnTo>
                    <a:pt x="77" y="1400"/>
                  </a:lnTo>
                  <a:lnTo>
                    <a:pt x="57" y="1351"/>
                  </a:lnTo>
                  <a:lnTo>
                    <a:pt x="41" y="1299"/>
                  </a:lnTo>
                  <a:lnTo>
                    <a:pt x="28" y="1244"/>
                  </a:lnTo>
                  <a:lnTo>
                    <a:pt x="16" y="1185"/>
                  </a:lnTo>
                  <a:lnTo>
                    <a:pt x="7" y="1123"/>
                  </a:lnTo>
                  <a:lnTo>
                    <a:pt x="2" y="1058"/>
                  </a:lnTo>
                  <a:lnTo>
                    <a:pt x="0" y="989"/>
                  </a:lnTo>
                  <a:lnTo>
                    <a:pt x="3" y="908"/>
                  </a:lnTo>
                  <a:lnTo>
                    <a:pt x="14" y="829"/>
                  </a:lnTo>
                  <a:lnTo>
                    <a:pt x="30" y="752"/>
                  </a:lnTo>
                  <a:lnTo>
                    <a:pt x="53" y="678"/>
                  </a:lnTo>
                  <a:lnTo>
                    <a:pt x="81" y="605"/>
                  </a:lnTo>
                  <a:lnTo>
                    <a:pt x="115" y="535"/>
                  </a:lnTo>
                  <a:lnTo>
                    <a:pt x="154" y="468"/>
                  </a:lnTo>
                  <a:lnTo>
                    <a:pt x="199" y="406"/>
                  </a:lnTo>
                  <a:lnTo>
                    <a:pt x="249" y="346"/>
                  </a:lnTo>
                  <a:lnTo>
                    <a:pt x="302" y="291"/>
                  </a:lnTo>
                  <a:lnTo>
                    <a:pt x="361" y="239"/>
                  </a:lnTo>
                  <a:lnTo>
                    <a:pt x="422" y="192"/>
                  </a:lnTo>
                  <a:lnTo>
                    <a:pt x="488" y="149"/>
                  </a:lnTo>
                  <a:lnTo>
                    <a:pt x="557" y="111"/>
                  </a:lnTo>
                  <a:lnTo>
                    <a:pt x="630" y="79"/>
                  </a:lnTo>
                  <a:lnTo>
                    <a:pt x="705" y="51"/>
                  </a:lnTo>
                  <a:lnTo>
                    <a:pt x="783" y="30"/>
                  </a:lnTo>
                  <a:lnTo>
                    <a:pt x="863" y="14"/>
                  </a:lnTo>
                  <a:lnTo>
                    <a:pt x="946" y="4"/>
                  </a:lnTo>
                  <a:lnTo>
                    <a:pt x="1030"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8" name="Google Shape;152;p15">
              <a:extLst>
                <a:ext uri="{FF2B5EF4-FFF2-40B4-BE49-F238E27FC236}">
                  <a16:creationId xmlns:a16="http://schemas.microsoft.com/office/drawing/2014/main" id="{A3965BA4-BB07-46B6-857D-AAB194C1FB56}"/>
                </a:ext>
              </a:extLst>
            </p:cNvPr>
            <p:cNvSpPr/>
            <p:nvPr/>
          </p:nvSpPr>
          <p:spPr>
            <a:xfrm>
              <a:off x="6823075" y="1300163"/>
              <a:ext cx="14287" cy="36513"/>
            </a:xfrm>
            <a:custGeom>
              <a:avLst/>
              <a:gdLst/>
              <a:ahLst/>
              <a:cxnLst/>
              <a:rect l="l" t="t" r="r" b="b"/>
              <a:pathLst>
                <a:path w="130" h="322" extrusionOk="0">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9" name="Google Shape;153;p15">
              <a:extLst>
                <a:ext uri="{FF2B5EF4-FFF2-40B4-BE49-F238E27FC236}">
                  <a16:creationId xmlns:a16="http://schemas.microsoft.com/office/drawing/2014/main" id="{23676583-A37F-4EEF-86CB-29635F8ED4B0}"/>
                </a:ext>
              </a:extLst>
            </p:cNvPr>
            <p:cNvSpPr/>
            <p:nvPr/>
          </p:nvSpPr>
          <p:spPr>
            <a:xfrm>
              <a:off x="6738938" y="1320800"/>
              <a:ext cx="26987" cy="34925"/>
            </a:xfrm>
            <a:custGeom>
              <a:avLst/>
              <a:gdLst/>
              <a:ahLst/>
              <a:cxnLst/>
              <a:rect l="l" t="t" r="r" b="b"/>
              <a:pathLst>
                <a:path w="228" h="298" extrusionOk="0">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0" name="Google Shape;154;p15">
              <a:extLst>
                <a:ext uri="{FF2B5EF4-FFF2-40B4-BE49-F238E27FC236}">
                  <a16:creationId xmlns:a16="http://schemas.microsoft.com/office/drawing/2014/main" id="{29836D51-EAF0-4999-A13D-9F07FE09DC05}"/>
                </a:ext>
              </a:extLst>
            </p:cNvPr>
            <p:cNvSpPr/>
            <p:nvPr/>
          </p:nvSpPr>
          <p:spPr>
            <a:xfrm>
              <a:off x="6678613" y="1382713"/>
              <a:ext cx="33337" cy="25400"/>
            </a:xfrm>
            <a:custGeom>
              <a:avLst/>
              <a:gdLst/>
              <a:ahLst/>
              <a:cxnLst/>
              <a:rect l="l" t="t" r="r" b="b"/>
              <a:pathLst>
                <a:path w="299" h="226" extrusionOk="0">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1" name="Google Shape;155;p15">
              <a:extLst>
                <a:ext uri="{FF2B5EF4-FFF2-40B4-BE49-F238E27FC236}">
                  <a16:creationId xmlns:a16="http://schemas.microsoft.com/office/drawing/2014/main" id="{2F68664C-8CE9-4559-822E-86876CA7A3CC}"/>
                </a:ext>
              </a:extLst>
            </p:cNvPr>
            <p:cNvSpPr/>
            <p:nvPr/>
          </p:nvSpPr>
          <p:spPr>
            <a:xfrm>
              <a:off x="6656388" y="1463675"/>
              <a:ext cx="36512" cy="15875"/>
            </a:xfrm>
            <a:custGeom>
              <a:avLst/>
              <a:gdLst/>
              <a:ahLst/>
              <a:cxnLst/>
              <a:rect l="l" t="t" r="r" b="b"/>
              <a:pathLst>
                <a:path w="325" h="129" extrusionOk="0">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2" name="Google Shape;156;p15">
              <a:extLst>
                <a:ext uri="{FF2B5EF4-FFF2-40B4-BE49-F238E27FC236}">
                  <a16:creationId xmlns:a16="http://schemas.microsoft.com/office/drawing/2014/main" id="{EFDB4992-46BE-4729-917E-03DF0756CB4C}"/>
                </a:ext>
              </a:extLst>
            </p:cNvPr>
            <p:cNvSpPr/>
            <p:nvPr/>
          </p:nvSpPr>
          <p:spPr>
            <a:xfrm>
              <a:off x="6678613" y="1536700"/>
              <a:ext cx="33337" cy="25400"/>
            </a:xfrm>
            <a:custGeom>
              <a:avLst/>
              <a:gdLst/>
              <a:ahLst/>
              <a:cxnLst/>
              <a:rect l="l" t="t" r="r" b="b"/>
              <a:pathLst>
                <a:path w="299" h="227" extrusionOk="0">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3" name="Google Shape;157;p15">
              <a:extLst>
                <a:ext uri="{FF2B5EF4-FFF2-40B4-BE49-F238E27FC236}">
                  <a16:creationId xmlns:a16="http://schemas.microsoft.com/office/drawing/2014/main" id="{F9AFC56A-183E-4CD6-896E-4464BF16CAEE}"/>
                </a:ext>
              </a:extLst>
            </p:cNvPr>
            <p:cNvSpPr/>
            <p:nvPr/>
          </p:nvSpPr>
          <p:spPr>
            <a:xfrm>
              <a:off x="6946900" y="1536700"/>
              <a:ext cx="34925" cy="25400"/>
            </a:xfrm>
            <a:custGeom>
              <a:avLst/>
              <a:gdLst/>
              <a:ahLst/>
              <a:cxnLst/>
              <a:rect l="l" t="t" r="r" b="b"/>
              <a:pathLst>
                <a:path w="299" h="227" extrusionOk="0">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4" name="Google Shape;158;p15">
              <a:extLst>
                <a:ext uri="{FF2B5EF4-FFF2-40B4-BE49-F238E27FC236}">
                  <a16:creationId xmlns:a16="http://schemas.microsoft.com/office/drawing/2014/main" id="{5DBAB755-2D93-45ED-9E7C-A5BD820CE054}"/>
                </a:ext>
              </a:extLst>
            </p:cNvPr>
            <p:cNvSpPr/>
            <p:nvPr/>
          </p:nvSpPr>
          <p:spPr>
            <a:xfrm>
              <a:off x="6965950" y="1463675"/>
              <a:ext cx="38100" cy="15875"/>
            </a:xfrm>
            <a:custGeom>
              <a:avLst/>
              <a:gdLst/>
              <a:ahLst/>
              <a:cxnLst/>
              <a:rect l="l" t="t" r="r" b="b"/>
              <a:pathLst>
                <a:path w="326" h="129" extrusionOk="0">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5" name="Google Shape;159;p15">
              <a:extLst>
                <a:ext uri="{FF2B5EF4-FFF2-40B4-BE49-F238E27FC236}">
                  <a16:creationId xmlns:a16="http://schemas.microsoft.com/office/drawing/2014/main" id="{FBD10EF0-3875-4DEA-A85E-454CBFE86AB5}"/>
                </a:ext>
              </a:extLst>
            </p:cNvPr>
            <p:cNvSpPr/>
            <p:nvPr/>
          </p:nvSpPr>
          <p:spPr>
            <a:xfrm>
              <a:off x="6946900" y="1382713"/>
              <a:ext cx="34925" cy="25400"/>
            </a:xfrm>
            <a:custGeom>
              <a:avLst/>
              <a:gdLst/>
              <a:ahLst/>
              <a:cxnLst/>
              <a:rect l="l" t="t" r="r" b="b"/>
              <a:pathLst>
                <a:path w="299" h="226" extrusionOk="0">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6" name="Google Shape;160;p15">
              <a:extLst>
                <a:ext uri="{FF2B5EF4-FFF2-40B4-BE49-F238E27FC236}">
                  <a16:creationId xmlns:a16="http://schemas.microsoft.com/office/drawing/2014/main" id="{9E254A79-BBA3-4031-BE60-406932B5A04F}"/>
                </a:ext>
              </a:extLst>
            </p:cNvPr>
            <p:cNvSpPr/>
            <p:nvPr/>
          </p:nvSpPr>
          <p:spPr>
            <a:xfrm>
              <a:off x="6894513" y="1320800"/>
              <a:ext cx="25400" cy="34925"/>
            </a:xfrm>
            <a:custGeom>
              <a:avLst/>
              <a:gdLst/>
              <a:ahLst/>
              <a:cxnLst/>
              <a:rect l="l" t="t" r="r" b="b"/>
              <a:pathLst>
                <a:path w="228" h="297" extrusionOk="0">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7" name="Google Shape;161;p15">
              <a:extLst>
                <a:ext uri="{FF2B5EF4-FFF2-40B4-BE49-F238E27FC236}">
                  <a16:creationId xmlns:a16="http://schemas.microsoft.com/office/drawing/2014/main" id="{832362A1-92DF-4AA2-90A2-EFEA4146049D}"/>
                </a:ext>
              </a:extLst>
            </p:cNvPr>
            <p:cNvSpPr/>
            <p:nvPr/>
          </p:nvSpPr>
          <p:spPr>
            <a:xfrm>
              <a:off x="6811963" y="1409700"/>
              <a:ext cx="34925" cy="114300"/>
            </a:xfrm>
            <a:custGeom>
              <a:avLst/>
              <a:gdLst/>
              <a:ahLst/>
              <a:cxnLst/>
              <a:rect l="l" t="t" r="r" b="b"/>
              <a:pathLst>
                <a:path w="313" h="1007" extrusionOk="0">
                  <a:moveTo>
                    <a:pt x="157" y="0"/>
                  </a:moveTo>
                  <a:lnTo>
                    <a:pt x="189" y="2"/>
                  </a:lnTo>
                  <a:lnTo>
                    <a:pt x="216" y="7"/>
                  </a:lnTo>
                  <a:lnTo>
                    <a:pt x="242" y="17"/>
                  </a:lnTo>
                  <a:lnTo>
                    <a:pt x="263" y="31"/>
                  </a:lnTo>
                  <a:lnTo>
                    <a:pt x="281" y="48"/>
                  </a:lnTo>
                  <a:lnTo>
                    <a:pt x="295" y="68"/>
                  </a:lnTo>
                  <a:lnTo>
                    <a:pt x="306" y="92"/>
                  </a:lnTo>
                  <a:lnTo>
                    <a:pt x="311" y="120"/>
                  </a:lnTo>
                  <a:lnTo>
                    <a:pt x="313" y="152"/>
                  </a:lnTo>
                  <a:lnTo>
                    <a:pt x="313" y="380"/>
                  </a:lnTo>
                  <a:lnTo>
                    <a:pt x="312" y="411"/>
                  </a:lnTo>
                  <a:lnTo>
                    <a:pt x="309" y="442"/>
                  </a:lnTo>
                  <a:lnTo>
                    <a:pt x="306" y="473"/>
                  </a:lnTo>
                  <a:lnTo>
                    <a:pt x="244" y="934"/>
                  </a:lnTo>
                  <a:lnTo>
                    <a:pt x="240" y="956"/>
                  </a:lnTo>
                  <a:lnTo>
                    <a:pt x="232" y="974"/>
                  </a:lnTo>
                  <a:lnTo>
                    <a:pt x="223" y="987"/>
                  </a:lnTo>
                  <a:lnTo>
                    <a:pt x="210" y="996"/>
                  </a:lnTo>
                  <a:lnTo>
                    <a:pt x="195" y="1002"/>
                  </a:lnTo>
                  <a:lnTo>
                    <a:pt x="177" y="1006"/>
                  </a:lnTo>
                  <a:lnTo>
                    <a:pt x="157" y="1007"/>
                  </a:lnTo>
                  <a:lnTo>
                    <a:pt x="137" y="1006"/>
                  </a:lnTo>
                  <a:lnTo>
                    <a:pt x="118" y="1002"/>
                  </a:lnTo>
                  <a:lnTo>
                    <a:pt x="104" y="996"/>
                  </a:lnTo>
                  <a:lnTo>
                    <a:pt x="91" y="987"/>
                  </a:lnTo>
                  <a:lnTo>
                    <a:pt x="81" y="974"/>
                  </a:lnTo>
                  <a:lnTo>
                    <a:pt x="74" y="956"/>
                  </a:lnTo>
                  <a:lnTo>
                    <a:pt x="70" y="934"/>
                  </a:lnTo>
                  <a:lnTo>
                    <a:pt x="8" y="473"/>
                  </a:lnTo>
                  <a:lnTo>
                    <a:pt x="5" y="442"/>
                  </a:lnTo>
                  <a:lnTo>
                    <a:pt x="1" y="411"/>
                  </a:lnTo>
                  <a:lnTo>
                    <a:pt x="0" y="380"/>
                  </a:lnTo>
                  <a:lnTo>
                    <a:pt x="0" y="152"/>
                  </a:lnTo>
                  <a:lnTo>
                    <a:pt x="3" y="120"/>
                  </a:lnTo>
                  <a:lnTo>
                    <a:pt x="8" y="92"/>
                  </a:lnTo>
                  <a:lnTo>
                    <a:pt x="18" y="68"/>
                  </a:lnTo>
                  <a:lnTo>
                    <a:pt x="32" y="48"/>
                  </a:lnTo>
                  <a:lnTo>
                    <a:pt x="50" y="31"/>
                  </a:lnTo>
                  <a:lnTo>
                    <a:pt x="72" y="17"/>
                  </a:lnTo>
                  <a:lnTo>
                    <a:pt x="97" y="7"/>
                  </a:lnTo>
                  <a:lnTo>
                    <a:pt x="125" y="2"/>
                  </a:lnTo>
                  <a:lnTo>
                    <a:pt x="157"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sp>
          <p:nvSpPr>
            <p:cNvPr id="18" name="Google Shape;162;p15">
              <a:extLst>
                <a:ext uri="{FF2B5EF4-FFF2-40B4-BE49-F238E27FC236}">
                  <a16:creationId xmlns:a16="http://schemas.microsoft.com/office/drawing/2014/main" id="{E9633EF4-B4BF-4F1E-A814-974D6F00462E}"/>
                </a:ext>
              </a:extLst>
            </p:cNvPr>
            <p:cNvSpPr/>
            <p:nvPr/>
          </p:nvSpPr>
          <p:spPr>
            <a:xfrm>
              <a:off x="6811963" y="1538288"/>
              <a:ext cx="36512" cy="36513"/>
            </a:xfrm>
            <a:custGeom>
              <a:avLst/>
              <a:gdLst/>
              <a:ahLst/>
              <a:cxnLst/>
              <a:rect l="l" t="t" r="r" b="b"/>
              <a:pathLst>
                <a:path w="326" h="323" extrusionOk="0">
                  <a:moveTo>
                    <a:pt x="163" y="0"/>
                  </a:moveTo>
                  <a:lnTo>
                    <a:pt x="196" y="4"/>
                  </a:lnTo>
                  <a:lnTo>
                    <a:pt x="226" y="13"/>
                  </a:lnTo>
                  <a:lnTo>
                    <a:pt x="253" y="28"/>
                  </a:lnTo>
                  <a:lnTo>
                    <a:pt x="278" y="47"/>
                  </a:lnTo>
                  <a:lnTo>
                    <a:pt x="298" y="71"/>
                  </a:lnTo>
                  <a:lnTo>
                    <a:pt x="313" y="99"/>
                  </a:lnTo>
                  <a:lnTo>
                    <a:pt x="322" y="129"/>
                  </a:lnTo>
                  <a:lnTo>
                    <a:pt x="326" y="161"/>
                  </a:lnTo>
                  <a:lnTo>
                    <a:pt x="322" y="194"/>
                  </a:lnTo>
                  <a:lnTo>
                    <a:pt x="313" y="225"/>
                  </a:lnTo>
                  <a:lnTo>
                    <a:pt x="298" y="252"/>
                  </a:lnTo>
                  <a:lnTo>
                    <a:pt x="278" y="275"/>
                  </a:lnTo>
                  <a:lnTo>
                    <a:pt x="253" y="295"/>
                  </a:lnTo>
                  <a:lnTo>
                    <a:pt x="226" y="310"/>
                  </a:lnTo>
                  <a:lnTo>
                    <a:pt x="196" y="320"/>
                  </a:lnTo>
                  <a:lnTo>
                    <a:pt x="163" y="323"/>
                  </a:lnTo>
                  <a:lnTo>
                    <a:pt x="130" y="320"/>
                  </a:lnTo>
                  <a:lnTo>
                    <a:pt x="100" y="310"/>
                  </a:lnTo>
                  <a:lnTo>
                    <a:pt x="72" y="295"/>
                  </a:lnTo>
                  <a:lnTo>
                    <a:pt x="48" y="275"/>
                  </a:lnTo>
                  <a:lnTo>
                    <a:pt x="28" y="252"/>
                  </a:lnTo>
                  <a:lnTo>
                    <a:pt x="13" y="225"/>
                  </a:lnTo>
                  <a:lnTo>
                    <a:pt x="3" y="194"/>
                  </a:lnTo>
                  <a:lnTo>
                    <a:pt x="0" y="161"/>
                  </a:lnTo>
                  <a:lnTo>
                    <a:pt x="3" y="129"/>
                  </a:lnTo>
                  <a:lnTo>
                    <a:pt x="13" y="99"/>
                  </a:lnTo>
                  <a:lnTo>
                    <a:pt x="28" y="71"/>
                  </a:lnTo>
                  <a:lnTo>
                    <a:pt x="48" y="47"/>
                  </a:lnTo>
                  <a:lnTo>
                    <a:pt x="72" y="28"/>
                  </a:lnTo>
                  <a:lnTo>
                    <a:pt x="100" y="13"/>
                  </a:lnTo>
                  <a:lnTo>
                    <a:pt x="130" y="4"/>
                  </a:lnTo>
                  <a:lnTo>
                    <a:pt x="163" y="0"/>
                  </a:lnTo>
                  <a:close/>
                </a:path>
              </a:pathLst>
            </a:custGeom>
            <a:solidFill>
              <a:schemeClr val="lt1"/>
            </a:solidFill>
            <a:ln>
              <a:noFill/>
            </a:ln>
          </p:spPr>
          <p:txBody>
            <a:bodyPr spcFirstLastPara="1" wrap="square" lIns="91425" tIns="45700" rIns="91425" bIns="45700" anchor="t" anchorCtr="0">
              <a:noAutofit/>
            </a:bodyPr>
            <a:lstStyle/>
            <a:p>
              <a:endParaRPr sz="2400">
                <a:solidFill>
                  <a:schemeClr val="dk1"/>
                </a:solidFill>
                <a:latin typeface="Arial"/>
                <a:ea typeface="Arial"/>
                <a:cs typeface="Arial"/>
                <a:sym typeface="Arial"/>
              </a:endParaRPr>
            </a:p>
          </p:txBody>
        </p:sp>
      </p:grpSp>
      <p:pic>
        <p:nvPicPr>
          <p:cNvPr id="22" name="Image 21">
            <a:extLst>
              <a:ext uri="{FF2B5EF4-FFF2-40B4-BE49-F238E27FC236}">
                <a16:creationId xmlns:a16="http://schemas.microsoft.com/office/drawing/2014/main" id="{DBDAA906-43A1-4E2E-8B30-11EF02EDFDD4}"/>
              </a:ext>
            </a:extLst>
          </p:cNvPr>
          <p:cNvPicPr>
            <a:picLocks noChangeAspect="1"/>
          </p:cNvPicPr>
          <p:nvPr/>
        </p:nvPicPr>
        <p:blipFill>
          <a:blip r:embed="rId3"/>
          <a:stretch>
            <a:fillRect/>
          </a:stretch>
        </p:blipFill>
        <p:spPr>
          <a:xfrm>
            <a:off x="1087084" y="237142"/>
            <a:ext cx="10155115" cy="1167506"/>
          </a:xfrm>
          <a:prstGeom prst="rect">
            <a:avLst/>
          </a:prstGeom>
          <a:ln w="38100">
            <a:solidFill>
              <a:srgbClr val="FF0000"/>
            </a:solidFill>
          </a:ln>
        </p:spPr>
      </p:pic>
      <p:sp>
        <p:nvSpPr>
          <p:cNvPr id="20" name="Rectangle 19">
            <a:extLst>
              <a:ext uri="{FF2B5EF4-FFF2-40B4-BE49-F238E27FC236}">
                <a16:creationId xmlns:a16="http://schemas.microsoft.com/office/drawing/2014/main" id="{3E1F5771-4188-4E2E-B6E6-DEC096710337}"/>
              </a:ext>
            </a:extLst>
          </p:cNvPr>
          <p:cNvSpPr/>
          <p:nvPr/>
        </p:nvSpPr>
        <p:spPr>
          <a:xfrm>
            <a:off x="515389" y="6168044"/>
            <a:ext cx="2327564"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5" name="Image 4">
            <a:extLst>
              <a:ext uri="{FF2B5EF4-FFF2-40B4-BE49-F238E27FC236}">
                <a16:creationId xmlns:a16="http://schemas.microsoft.com/office/drawing/2014/main" id="{FD3B9A0D-AFA4-41D5-8761-FD0661DAA17B}"/>
              </a:ext>
            </a:extLst>
          </p:cNvPr>
          <p:cNvPicPr>
            <a:picLocks noChangeAspect="1"/>
          </p:cNvPicPr>
          <p:nvPr/>
        </p:nvPicPr>
        <p:blipFill>
          <a:blip r:embed="rId4"/>
          <a:stretch>
            <a:fillRect/>
          </a:stretch>
        </p:blipFill>
        <p:spPr>
          <a:xfrm>
            <a:off x="515389" y="1549862"/>
            <a:ext cx="11280030" cy="3609925"/>
          </a:xfrm>
          <a:prstGeom prst="rect">
            <a:avLst/>
          </a:prstGeom>
        </p:spPr>
      </p:pic>
      <p:sp>
        <p:nvSpPr>
          <p:cNvPr id="2" name="Rectangle 1">
            <a:extLst>
              <a:ext uri="{FF2B5EF4-FFF2-40B4-BE49-F238E27FC236}">
                <a16:creationId xmlns:a16="http://schemas.microsoft.com/office/drawing/2014/main" id="{4BCBDEF2-B412-405A-96F4-BD4DC15D397F}"/>
              </a:ext>
            </a:extLst>
          </p:cNvPr>
          <p:cNvSpPr/>
          <p:nvPr/>
        </p:nvSpPr>
        <p:spPr>
          <a:xfrm>
            <a:off x="341164" y="3685539"/>
            <a:ext cx="11454255" cy="2665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Requêtes q1 = (2,0,2,0,0,0) et q2= (0,0,0,2,0,2).</a:t>
            </a:r>
          </a:p>
          <a:p>
            <a:pPr algn="ctr"/>
            <a:r>
              <a:rPr lang="fr-FR" dirty="0"/>
              <a:t> </a:t>
            </a:r>
            <a:r>
              <a:rPr lang="fr-FR" dirty="0" err="1"/>
              <a:t>Sim_sca</a:t>
            </a:r>
            <a:r>
              <a:rPr lang="fr-FR" dirty="0"/>
              <a:t>(d1, q1) = 2 *1 + 2*1 = 4</a:t>
            </a:r>
          </a:p>
          <a:p>
            <a:pPr algn="ctr"/>
            <a:r>
              <a:rPr lang="fr-FR" dirty="0" err="1"/>
              <a:t>Sim_sca</a:t>
            </a:r>
            <a:r>
              <a:rPr lang="fr-FR" dirty="0"/>
              <a:t>(d2, q1) = 3*2 + 2*2 = 10</a:t>
            </a:r>
          </a:p>
          <a:p>
            <a:pPr algn="ctr"/>
            <a:r>
              <a:rPr lang="fr-FR" dirty="0" err="1"/>
              <a:t>Sim_sca</a:t>
            </a:r>
            <a:r>
              <a:rPr lang="fr-FR" dirty="0"/>
              <a:t>(d3, q1) = 2*1 + 2*3 =8</a:t>
            </a:r>
          </a:p>
          <a:p>
            <a:pPr algn="ctr"/>
            <a:r>
              <a:rPr lang="fr-FR" dirty="0"/>
              <a:t>L’ordre des documents par pertinence décroissante à q1 selon le produit scalaire est le</a:t>
            </a:r>
          </a:p>
          <a:p>
            <a:pPr algn="ctr"/>
            <a:r>
              <a:rPr lang="fr-FR" dirty="0"/>
              <a:t>suivant : d2&amp;gt; d3&amp;gt; d1</a:t>
            </a:r>
            <a:endParaRPr lang="fr-TN" dirty="0"/>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16BF993-D2B8-4DA7-AAA2-C7C149499D8A}"/>
                  </a:ext>
                </a:extLst>
              </p:cNvPr>
              <p:cNvSpPr txBox="1"/>
              <p:nvPr/>
            </p:nvSpPr>
            <p:spPr>
              <a:xfrm>
                <a:off x="950763" y="3295446"/>
                <a:ext cx="10844656" cy="2394951"/>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Mesure de similarité à base de cosinus</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marL="457200">
                  <a:lnSpc>
                    <a:spcPct val="150000"/>
                  </a:lnSpc>
                </a:pP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𝑆𝑖𝑚_</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cos(</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0</a:t>
                </a:r>
              </a:p>
              <a:p>
                <a:pPr marL="457200">
                  <a:lnSpc>
                    <a:spcPct val="150000"/>
                  </a:lnSpc>
                </a:pP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𝑆𝑖𝑚_</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cos(</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fr-FR" sz="2400" dirty="0">
                    <a:solidFill>
                      <a:srgbClr val="FF0000"/>
                    </a:solidFill>
                    <a:effectLst/>
                    <a:latin typeface="Times New Roman" panose="02020603050405020304" pitchFamily="18" charset="0"/>
                    <a:ea typeface="Times New Roman" panose="02020603050405020304" pitchFamily="18" charset="0"/>
                  </a:rPr>
                  <a:t>2/</a:t>
                </a:r>
                <a14:m>
                  <m:oMath xmlns:m="http://schemas.openxmlformats.org/officeDocument/2006/math">
                    <m:rad>
                      <m:radPr>
                        <m:degHide m:val="on"/>
                        <m:ctrlPr>
                          <a:rPr lang="fr-TN" sz="2400" i="1">
                            <a:solidFill>
                              <a:srgbClr val="FF0000"/>
                            </a:solidFill>
                            <a:effectLst/>
                            <a:latin typeface="Cambria Math" panose="02040503050406030204" pitchFamily="18" charset="0"/>
                            <a:cs typeface="Times New Roman" panose="02020603050405020304" pitchFamily="18" charset="0"/>
                          </a:rPr>
                        </m:ctrlPr>
                      </m:radPr>
                      <m:deg/>
                      <m:e>
                        <m:r>
                          <a:rPr lang="fr-FR" sz="24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112</m:t>
                        </m:r>
                      </m:e>
                    </m:rad>
                  </m:oMath>
                </a14:m>
                <a:r>
                  <a:rPr lang="fr-FR" sz="2400" dirty="0">
                    <a:solidFill>
                      <a:srgbClr val="FF0000"/>
                    </a:solidFill>
                    <a:effectLst/>
                    <a:latin typeface="Times New Roman" panose="02020603050405020304" pitchFamily="18" charset="0"/>
                    <a:ea typeface="Times New Roman" panose="02020603050405020304" pitchFamily="18" charset="0"/>
                  </a:rPr>
                  <a:t> =0.19 </a:t>
                </a:r>
                <a:endParaRPr lang="fr-FR" sz="32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457200">
                  <a:lnSpc>
                    <a:spcPct val="150000"/>
                  </a:lnSpc>
                </a:pPr>
                <a:r>
                  <a:rPr lang="fr-FR" sz="24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Sim_cos</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𝑑</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3,</a:t>
                </a:r>
                <a:r>
                  <a:rPr lang="fr-FR" sz="2400" dirty="0">
                    <a:solidFill>
                      <a:srgbClr val="FF0000"/>
                    </a:solidFill>
                    <a:effectLst/>
                    <a:latin typeface="Cambria Math" panose="02040503050406030204" pitchFamily="18" charset="0"/>
                    <a:ea typeface="Times New Roman" panose="02020603050405020304" pitchFamily="18" charset="0"/>
                    <a:cs typeface="Cambria Math" panose="02040503050406030204" pitchFamily="18" charset="0"/>
                  </a:rPr>
                  <a:t>𝑞</a:t>
                </a:r>
                <a:r>
                  <a:rPr lang="fr-FR" sz="24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2</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0</a:t>
                </a:r>
                <a:endParaRPr lang="fr-TN"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4" name="ZoneTexte 3">
                <a:extLst>
                  <a:ext uri="{FF2B5EF4-FFF2-40B4-BE49-F238E27FC236}">
                    <a16:creationId xmlns:a16="http://schemas.microsoft.com/office/drawing/2014/main" id="{516BF993-D2B8-4DA7-AAA2-C7C149499D8A}"/>
                  </a:ext>
                </a:extLst>
              </p:cNvPr>
              <p:cNvSpPr txBox="1">
                <a:spLocks noRot="1" noChangeAspect="1" noMove="1" noResize="1" noEditPoints="1" noAdjustHandles="1" noChangeArrowheads="1" noChangeShapeType="1" noTextEdit="1"/>
              </p:cNvSpPr>
              <p:nvPr/>
            </p:nvSpPr>
            <p:spPr>
              <a:xfrm>
                <a:off x="950763" y="3295446"/>
                <a:ext cx="10844656" cy="2394951"/>
              </a:xfrm>
              <a:prstGeom prst="rect">
                <a:avLst/>
              </a:prstGeom>
              <a:blipFill>
                <a:blip r:embed="rId5"/>
                <a:stretch>
                  <a:fillRect l="-1012" b="-4847"/>
                </a:stretch>
              </a:blipFill>
            </p:spPr>
            <p:txBody>
              <a:bodyPr/>
              <a:lstStyle/>
              <a:p>
                <a:r>
                  <a:rPr lang="fr-TN">
                    <a:noFill/>
                  </a:rPr>
                  <a:t> </a:t>
                </a:r>
              </a:p>
            </p:txBody>
          </p:sp>
        </mc:Fallback>
      </mc:AlternateContent>
      <p:sp>
        <p:nvSpPr>
          <p:cNvPr id="21" name="ZoneTexte 20">
            <a:extLst>
              <a:ext uri="{FF2B5EF4-FFF2-40B4-BE49-F238E27FC236}">
                <a16:creationId xmlns:a16="http://schemas.microsoft.com/office/drawing/2014/main" id="{1F25F154-C29E-40EC-AB1B-8CEB29D62FE5}"/>
              </a:ext>
            </a:extLst>
          </p:cNvPr>
          <p:cNvSpPr txBox="1"/>
          <p:nvPr/>
        </p:nvSpPr>
        <p:spPr>
          <a:xfrm>
            <a:off x="70451" y="5599871"/>
            <a:ext cx="11170786" cy="1141146"/>
          </a:xfrm>
          <a:prstGeom prst="rect">
            <a:avLst/>
          </a:prstGeom>
          <a:noFill/>
        </p:spPr>
        <p:txBody>
          <a:bodyPr wrap="square">
            <a:spAutoFit/>
          </a:bodyPr>
          <a:lstStyle/>
          <a:p>
            <a:pPr marL="457200" algn="just">
              <a:lnSpc>
                <a:spcPct val="150000"/>
              </a:lnSpc>
              <a:spcAft>
                <a:spcPts val="1000"/>
              </a:spcAft>
            </a:pPr>
            <a:r>
              <a:rPr lang="fr-FR" sz="2400" dirty="0">
                <a:effectLst/>
                <a:latin typeface="Times New Roman" panose="02020603050405020304" pitchFamily="18" charset="0"/>
                <a:ea typeface="Times New Roman" panose="02020603050405020304" pitchFamily="18" charset="0"/>
                <a:cs typeface="Arial" panose="020B0604020202020204" pitchFamily="34" charset="0"/>
              </a:rPr>
              <a:t>L’ordre des documents par pertinence décroissante à q1 selon le cosinus est le suivant : d2&gt;d1&gt;d3</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19005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496C8-4D9A-4FFF-8C79-DEF791361EB6}"/>
              </a:ext>
            </a:extLst>
          </p:cNvPr>
          <p:cNvSpPr>
            <a:spLocks noGrp="1"/>
          </p:cNvSpPr>
          <p:nvPr>
            <p:ph type="title"/>
          </p:nvPr>
        </p:nvSpPr>
        <p:spPr/>
        <p:txBody>
          <a:bodyPr/>
          <a:lstStyle/>
          <a:p>
            <a:endParaRPr lang="fr-TN"/>
          </a:p>
        </p:txBody>
      </p:sp>
      <p:pic>
        <p:nvPicPr>
          <p:cNvPr id="4" name="Image 3">
            <a:extLst>
              <a:ext uri="{FF2B5EF4-FFF2-40B4-BE49-F238E27FC236}">
                <a16:creationId xmlns:a16="http://schemas.microsoft.com/office/drawing/2014/main" id="{A9A891EB-F0A2-4EE2-83BC-2D7AD7819CBE}"/>
              </a:ext>
            </a:extLst>
          </p:cNvPr>
          <p:cNvPicPr>
            <a:picLocks noChangeAspect="1"/>
          </p:cNvPicPr>
          <p:nvPr/>
        </p:nvPicPr>
        <p:blipFill>
          <a:blip r:embed="rId2"/>
          <a:stretch>
            <a:fillRect/>
          </a:stretch>
        </p:blipFill>
        <p:spPr>
          <a:xfrm>
            <a:off x="0" y="240723"/>
            <a:ext cx="11986953" cy="3516630"/>
          </a:xfrm>
          <a:prstGeom prst="rect">
            <a:avLst/>
          </a:prstGeom>
        </p:spPr>
      </p:pic>
      <p:pic>
        <p:nvPicPr>
          <p:cNvPr id="6" name="Image 5">
            <a:extLst>
              <a:ext uri="{FF2B5EF4-FFF2-40B4-BE49-F238E27FC236}">
                <a16:creationId xmlns:a16="http://schemas.microsoft.com/office/drawing/2014/main" id="{917C4325-5205-4BC2-8AFE-7E6104D30A86}"/>
              </a:ext>
            </a:extLst>
          </p:cNvPr>
          <p:cNvPicPr>
            <a:picLocks noChangeAspect="1"/>
          </p:cNvPicPr>
          <p:nvPr/>
        </p:nvPicPr>
        <p:blipFill>
          <a:blip r:embed="rId3"/>
          <a:stretch>
            <a:fillRect/>
          </a:stretch>
        </p:blipFill>
        <p:spPr>
          <a:xfrm>
            <a:off x="321122" y="3757353"/>
            <a:ext cx="11549756" cy="3100647"/>
          </a:xfrm>
          <a:prstGeom prst="rect">
            <a:avLst/>
          </a:prstGeom>
        </p:spPr>
      </p:pic>
      <p:sp>
        <p:nvSpPr>
          <p:cNvPr id="7" name="Rectangle 6">
            <a:extLst>
              <a:ext uri="{FF2B5EF4-FFF2-40B4-BE49-F238E27FC236}">
                <a16:creationId xmlns:a16="http://schemas.microsoft.com/office/drawing/2014/main" id="{ECD6B94E-51C7-42E7-BEEB-226C36B78D5B}"/>
              </a:ext>
            </a:extLst>
          </p:cNvPr>
          <p:cNvSpPr/>
          <p:nvPr/>
        </p:nvSpPr>
        <p:spPr>
          <a:xfrm>
            <a:off x="2477193" y="4389120"/>
            <a:ext cx="1645920" cy="1163782"/>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36937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DC37831-EBB3-44BA-9A34-C063A2356F8C}"/>
              </a:ext>
            </a:extLst>
          </p:cNvPr>
          <p:cNvPicPr>
            <a:picLocks noChangeAspect="1"/>
          </p:cNvPicPr>
          <p:nvPr/>
        </p:nvPicPr>
        <p:blipFill>
          <a:blip r:embed="rId2"/>
          <a:stretch>
            <a:fillRect/>
          </a:stretch>
        </p:blipFill>
        <p:spPr>
          <a:xfrm>
            <a:off x="228166" y="162791"/>
            <a:ext cx="11735668" cy="967740"/>
          </a:xfrm>
          <a:prstGeom prst="rect">
            <a:avLst/>
          </a:prstGeom>
        </p:spPr>
      </p:pic>
      <p:pic>
        <p:nvPicPr>
          <p:cNvPr id="9" name="Image 8">
            <a:extLst>
              <a:ext uri="{FF2B5EF4-FFF2-40B4-BE49-F238E27FC236}">
                <a16:creationId xmlns:a16="http://schemas.microsoft.com/office/drawing/2014/main" id="{625DDDA4-B9CE-4BD5-800E-086426528B3E}"/>
              </a:ext>
            </a:extLst>
          </p:cNvPr>
          <p:cNvPicPr>
            <a:picLocks noChangeAspect="1"/>
          </p:cNvPicPr>
          <p:nvPr/>
        </p:nvPicPr>
        <p:blipFill>
          <a:blip r:embed="rId3"/>
          <a:stretch>
            <a:fillRect/>
          </a:stretch>
        </p:blipFill>
        <p:spPr>
          <a:xfrm>
            <a:off x="691342" y="1130530"/>
            <a:ext cx="10946476" cy="1679172"/>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CF1F7ED4-6CFF-4F3F-8709-745B0D84B97D}"/>
                  </a:ext>
                </a:extLst>
              </p:cNvPr>
              <p:cNvSpPr txBox="1"/>
              <p:nvPr/>
            </p:nvSpPr>
            <p:spPr>
              <a:xfrm>
                <a:off x="441960" y="3243692"/>
                <a:ext cx="10946475" cy="934166"/>
              </a:xfrm>
              <a:prstGeom prst="rect">
                <a:avLst/>
              </a:prstGeom>
              <a:noFill/>
            </p:spPr>
            <p:txBody>
              <a:bodyPr wrap="square">
                <a:spAutoFit/>
              </a:bodyPr>
              <a:lstStyle/>
              <a:p>
                <a:pPr algn="just">
                  <a:lnSpc>
                    <a:spcPct val="150000"/>
                  </a:lnSpc>
                  <a:spcAft>
                    <a:spcPts val="1000"/>
                  </a:spcAft>
                </a:pPr>
                <a:r>
                  <a:rPr lang="fr-FR" sz="2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1. Nous avons </a:t>
                </a:r>
                <a:r>
                  <a:rPr lang="fr-FR" sz="2800" dirty="0" err="1">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idf</a:t>
                </a:r>
                <a:r>
                  <a:rPr lang="fr-FR" sz="2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(digital)=</a:t>
                </a:r>
                <a14:m>
                  <m:oMath xmlns:m="http://schemas.openxmlformats.org/officeDocument/2006/math">
                    <m:r>
                      <a:rPr lang="fr-FR"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fr-TN"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fr-TN"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sz="2800">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fr-FR"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10</m:t>
                            </m:r>
                          </m:sub>
                        </m:sSub>
                      </m:fName>
                      <m:e>
                        <m:f>
                          <m:fPr>
                            <m:ctrlPr>
                              <a:rPr lang="fr-TN"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𝑁</m:t>
                            </m:r>
                          </m:num>
                          <m:den>
                            <m:r>
                              <a:rPr lang="fr-FR"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10.000</m:t>
                            </m:r>
                          </m:den>
                        </m:f>
                      </m:e>
                    </m:func>
                  </m:oMath>
                </a14:m>
                <a:r>
                  <a:rPr lang="fr-FR" sz="2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 =3</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CF1F7ED4-6CFF-4F3F-8709-745B0D84B97D}"/>
                  </a:ext>
                </a:extLst>
              </p:cNvPr>
              <p:cNvSpPr txBox="1">
                <a:spLocks noRot="1" noChangeAspect="1" noMove="1" noResize="1" noEditPoints="1" noAdjustHandles="1" noChangeArrowheads="1" noChangeShapeType="1" noTextEdit="1"/>
              </p:cNvSpPr>
              <p:nvPr/>
            </p:nvSpPr>
            <p:spPr>
              <a:xfrm>
                <a:off x="441960" y="3243692"/>
                <a:ext cx="10946475" cy="934166"/>
              </a:xfrm>
              <a:prstGeom prst="rect">
                <a:avLst/>
              </a:prstGeom>
              <a:blipFill>
                <a:blip r:embed="rId4"/>
                <a:stretch>
                  <a:fillRect l="-1170" b="-7190"/>
                </a:stretch>
              </a:blipFill>
            </p:spPr>
            <p:txBody>
              <a:bodyPr/>
              <a:lstStyle/>
              <a:p>
                <a:r>
                  <a:rPr lang="fr-TN">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44A19ED-AFEC-4124-9684-64024E094624}"/>
                  </a:ext>
                </a:extLst>
              </p:cNvPr>
              <p:cNvSpPr txBox="1"/>
              <p:nvPr/>
            </p:nvSpPr>
            <p:spPr>
              <a:xfrm>
                <a:off x="463176" y="4611848"/>
                <a:ext cx="11500658" cy="1443665"/>
              </a:xfrm>
              <a:prstGeom prst="rect">
                <a:avLst/>
              </a:prstGeom>
              <a:noFill/>
            </p:spPr>
            <p:txBody>
              <a:bodyPr wrap="square">
                <a:spAutoFit/>
              </a:bodyPr>
              <a:lstStyle/>
              <a:p>
                <a:pPr algn="just">
                  <a:lnSpc>
                    <a:spcPct val="150000"/>
                  </a:lnSpc>
                  <a:spcAft>
                    <a:spcPts val="1000"/>
                  </a:spcAft>
                </a:pPr>
                <a:r>
                  <a:rPr lang="fr-FR" sz="2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c-à-d :</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r>
                  <a:rPr lang="fr-FR" sz="2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log(N)-log(</a:t>
                </a:r>
                <a14:m>
                  <m:oMath xmlns:m="http://schemas.openxmlformats.org/officeDocument/2006/math">
                    <m:sSup>
                      <m:sSupPr>
                        <m:ctrlPr>
                          <a:rPr lang="fr-TN"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fr-FR" sz="28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4</m:t>
                        </m:r>
                      </m:sup>
                    </m:sSup>
                  </m:oMath>
                </a14:m>
                <a:r>
                  <a:rPr lang="fr-FR" sz="28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15" name="ZoneTexte 14">
                <a:extLst>
                  <a:ext uri="{FF2B5EF4-FFF2-40B4-BE49-F238E27FC236}">
                    <a16:creationId xmlns:a16="http://schemas.microsoft.com/office/drawing/2014/main" id="{C44A19ED-AFEC-4124-9684-64024E094624}"/>
                  </a:ext>
                </a:extLst>
              </p:cNvPr>
              <p:cNvSpPr txBox="1">
                <a:spLocks noRot="1" noChangeAspect="1" noMove="1" noResize="1" noEditPoints="1" noAdjustHandles="1" noChangeArrowheads="1" noChangeShapeType="1" noTextEdit="1"/>
              </p:cNvSpPr>
              <p:nvPr/>
            </p:nvSpPr>
            <p:spPr>
              <a:xfrm>
                <a:off x="463176" y="4611848"/>
                <a:ext cx="11500658" cy="1443665"/>
              </a:xfrm>
              <a:prstGeom prst="rect">
                <a:avLst/>
              </a:prstGeom>
              <a:blipFill>
                <a:blip r:embed="rId5"/>
                <a:stretch>
                  <a:fillRect l="-1113" b="-11017"/>
                </a:stretch>
              </a:blipFill>
            </p:spPr>
            <p:txBody>
              <a:bodyPr/>
              <a:lstStyle/>
              <a:p>
                <a:r>
                  <a:rPr lang="fr-TN">
                    <a:noFill/>
                  </a:rPr>
                  <a:t> </a:t>
                </a:r>
              </a:p>
            </p:txBody>
          </p:sp>
        </mc:Fallback>
      </mc:AlternateContent>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9D94E687-D056-45AA-9A5A-B7C9EC9B72B9}"/>
                  </a:ext>
                </a:extLst>
              </p:cNvPr>
              <p:cNvSpPr txBox="1"/>
              <p:nvPr/>
            </p:nvSpPr>
            <p:spPr>
              <a:xfrm>
                <a:off x="5694695" y="5610672"/>
                <a:ext cx="6093228" cy="461665"/>
              </a:xfrm>
              <a:prstGeom prst="rect">
                <a:avLst/>
              </a:prstGeom>
              <a:noFill/>
            </p:spPr>
            <p:txBody>
              <a:bodyPr wrap="square">
                <a:spAutoFit/>
              </a:bodyPr>
              <a:lstStyle/>
              <a:p>
                <a:r>
                  <a:rPr lang="fr-FR" sz="24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log(N)=7 donc N= </a:t>
                </a:r>
                <a14:m>
                  <m:oMath xmlns:m="http://schemas.openxmlformats.org/officeDocument/2006/math">
                    <m:sSup>
                      <m:sSupPr>
                        <m:ctrlPr>
                          <a:rPr lang="fr-TN" sz="24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4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fr-FR" sz="2400"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7</m:t>
                        </m:r>
                      </m:sup>
                    </m:sSup>
                  </m:oMath>
                </a14:m>
                <a:r>
                  <a:rPr lang="fr-FR" sz="24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 10.000.000 docs</a:t>
                </a:r>
                <a:endParaRPr lang="fr-TN" sz="2400" dirty="0"/>
              </a:p>
            </p:txBody>
          </p:sp>
        </mc:Choice>
        <mc:Fallback xmlns="">
          <p:sp>
            <p:nvSpPr>
              <p:cNvPr id="17" name="ZoneTexte 16">
                <a:extLst>
                  <a:ext uri="{FF2B5EF4-FFF2-40B4-BE49-F238E27FC236}">
                    <a16:creationId xmlns:a16="http://schemas.microsoft.com/office/drawing/2014/main" id="{9D94E687-D056-45AA-9A5A-B7C9EC9B72B9}"/>
                  </a:ext>
                </a:extLst>
              </p:cNvPr>
              <p:cNvSpPr txBox="1">
                <a:spLocks noRot="1" noChangeAspect="1" noMove="1" noResize="1" noEditPoints="1" noAdjustHandles="1" noChangeArrowheads="1" noChangeShapeType="1" noTextEdit="1"/>
              </p:cNvSpPr>
              <p:nvPr/>
            </p:nvSpPr>
            <p:spPr>
              <a:xfrm>
                <a:off x="5694695" y="5610672"/>
                <a:ext cx="6093228" cy="461665"/>
              </a:xfrm>
              <a:prstGeom prst="rect">
                <a:avLst/>
              </a:prstGeom>
              <a:blipFill>
                <a:blip r:embed="rId6"/>
                <a:stretch>
                  <a:fillRect l="-1500" t="-11842" b="-27632"/>
                </a:stretch>
              </a:blipFill>
            </p:spPr>
            <p:txBody>
              <a:bodyPr/>
              <a:lstStyle/>
              <a:p>
                <a:r>
                  <a:rPr lang="fr-TN">
                    <a:noFill/>
                  </a:rPr>
                  <a:t> </a:t>
                </a:r>
              </a:p>
            </p:txBody>
          </p:sp>
        </mc:Fallback>
      </mc:AlternateContent>
      <p:sp>
        <p:nvSpPr>
          <p:cNvPr id="19" name="ZoneTexte 18">
            <a:extLst>
              <a:ext uri="{FF2B5EF4-FFF2-40B4-BE49-F238E27FC236}">
                <a16:creationId xmlns:a16="http://schemas.microsoft.com/office/drawing/2014/main" id="{66D8FADB-C999-4231-8076-2B29CB40D0EF}"/>
              </a:ext>
            </a:extLst>
          </p:cNvPr>
          <p:cNvSpPr txBox="1"/>
          <p:nvPr/>
        </p:nvSpPr>
        <p:spPr>
          <a:xfrm>
            <a:off x="3416531" y="5610672"/>
            <a:ext cx="6093228" cy="461665"/>
          </a:xfrm>
          <a:prstGeom prst="rect">
            <a:avLst/>
          </a:prstGeom>
          <a:noFill/>
        </p:spPr>
        <p:txBody>
          <a:bodyPr wrap="square">
            <a:spAutoFit/>
          </a:bodyPr>
          <a:lstStyle/>
          <a:p>
            <a:r>
              <a:rPr lang="fr-FR"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fr-FR" sz="24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 log(N)-4=3 </a:t>
            </a:r>
            <a:r>
              <a:rPr lang="fr-FR"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fr-TN" sz="2400" dirty="0"/>
          </a:p>
        </p:txBody>
      </p:sp>
    </p:spTree>
    <p:extLst>
      <p:ext uri="{BB962C8B-B14F-4D97-AF65-F5344CB8AC3E}">
        <p14:creationId xmlns:p14="http://schemas.microsoft.com/office/powerpoint/2010/main" val="5355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barn(inVertical)">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arn(inVertical)">
                                      <p:cBhvr>
                                        <p:cTn id="1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377A3F8-CB08-407C-95B6-EE2AE5AA7879}"/>
              </a:ext>
            </a:extLst>
          </p:cNvPr>
          <p:cNvSpPr txBox="1"/>
          <p:nvPr/>
        </p:nvSpPr>
        <p:spPr>
          <a:xfrm>
            <a:off x="586047" y="657902"/>
            <a:ext cx="11317777" cy="1141146"/>
          </a:xfrm>
          <a:prstGeom prst="rect">
            <a:avLst/>
          </a:prstGeom>
          <a:noFill/>
        </p:spPr>
        <p:txBody>
          <a:bodyPr wrap="square">
            <a:spAutoFit/>
          </a:bodyPr>
          <a:lstStyle/>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 Pourquoi utilise-t-on la </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fréquence logarithme </a:t>
            </a: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du terme et non pas </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la fréquence brute </a:t>
            </a: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pour calculer les poids des termes dans le document?</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6" name="ZoneTexte 5">
            <a:extLst>
              <a:ext uri="{FF2B5EF4-FFF2-40B4-BE49-F238E27FC236}">
                <a16:creationId xmlns:a16="http://schemas.microsoft.com/office/drawing/2014/main" id="{F7A4E69F-9102-4FA2-A30C-786AD8952940}"/>
              </a:ext>
            </a:extLst>
          </p:cNvPr>
          <p:cNvSpPr txBox="1"/>
          <p:nvPr/>
        </p:nvSpPr>
        <p:spPr>
          <a:xfrm>
            <a:off x="586047" y="2162712"/>
            <a:ext cx="11151524" cy="3741858"/>
          </a:xfrm>
          <a:prstGeom prst="rect">
            <a:avLst/>
          </a:prstGeom>
          <a:noFill/>
        </p:spPr>
        <p:txBody>
          <a:bodyPr wrap="square">
            <a:spAutoFit/>
          </a:bodyPr>
          <a:lstStyle/>
          <a:p>
            <a:pPr algn="just">
              <a:lnSpc>
                <a:spcPct val="150000"/>
              </a:lnSpc>
              <a:spcAft>
                <a:spcPts val="1000"/>
              </a:spcAft>
            </a:pPr>
            <a:r>
              <a:rPr lang="fr-FR" sz="2400"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rPr>
              <a:t>2. Le logarithme des fréquences est utilisé pour éviter d'avoir des termes plus fréquents ayant une importance écrasante.</a:t>
            </a:r>
            <a:endParaRPr lang="fr-FR" sz="2400"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endParaRPr>
          </a:p>
          <a:p>
            <a:pPr algn="just">
              <a:lnSpc>
                <a:spcPct val="150000"/>
              </a:lnSpc>
              <a:spcAft>
                <a:spcPts val="1000"/>
              </a:spcAft>
            </a:pPr>
            <a:r>
              <a:rPr lang="fr-FR" sz="2400"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rPr>
              <a:t> Par exemple, un terme 10 x plus fréquent n'est certainement pas 10 x plus important. </a:t>
            </a:r>
          </a:p>
          <a:p>
            <a:pPr algn="just">
              <a:lnSpc>
                <a:spcPct val="150000"/>
              </a:lnSpc>
              <a:spcAft>
                <a:spcPts val="1000"/>
              </a:spcAft>
            </a:pPr>
            <a:endParaRPr lang="fr-FR" sz="2400"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a:p>
            <a:pPr algn="just">
              <a:lnSpc>
                <a:spcPct val="150000"/>
              </a:lnSpc>
              <a:spcAft>
                <a:spcPts val="1000"/>
              </a:spcAft>
            </a:pPr>
            <a:r>
              <a:rPr lang="fr-FR" sz="2400"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rPr>
              <a:t>L'utilisation du logarithme permet de souligner cette importance supplémentaire mais pas trop pour ne pas pénaliser les termes moins fréquents.</a:t>
            </a:r>
            <a:endParaRPr lang="fr-TN" sz="2000" dirty="0">
              <a:solidFill>
                <a:schemeClr val="accent1"/>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2530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F433164-DC38-4374-96A5-EE7B5DF219C6}"/>
              </a:ext>
            </a:extLst>
          </p:cNvPr>
          <p:cNvSpPr txBox="1"/>
          <p:nvPr/>
        </p:nvSpPr>
        <p:spPr>
          <a:xfrm>
            <a:off x="519546" y="391756"/>
            <a:ext cx="8624454" cy="587148"/>
          </a:xfrm>
          <a:prstGeom prst="rect">
            <a:avLst/>
          </a:prstGeom>
          <a:noFill/>
        </p:spPr>
        <p:txBody>
          <a:bodyPr wrap="square">
            <a:spAutoFit/>
          </a:bodyPr>
          <a:lstStyle/>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 Remplissez les colonnes vides du tableau ci-dessous. </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6" name="Image 5">
            <a:extLst>
              <a:ext uri="{FF2B5EF4-FFF2-40B4-BE49-F238E27FC236}">
                <a16:creationId xmlns:a16="http://schemas.microsoft.com/office/drawing/2014/main" id="{9D9B216D-EF86-4266-8E8E-2D368EAEF503}"/>
              </a:ext>
            </a:extLst>
          </p:cNvPr>
          <p:cNvPicPr>
            <a:picLocks noChangeAspect="1"/>
          </p:cNvPicPr>
          <p:nvPr/>
        </p:nvPicPr>
        <p:blipFill>
          <a:blip r:embed="rId2"/>
          <a:stretch>
            <a:fillRect/>
          </a:stretch>
        </p:blipFill>
        <p:spPr>
          <a:xfrm>
            <a:off x="321122" y="2917767"/>
            <a:ext cx="11549756" cy="3873730"/>
          </a:xfrm>
          <a:prstGeom prst="rect">
            <a:avLst/>
          </a:prstGeom>
        </p:spPr>
      </p:pic>
      <p:sp>
        <p:nvSpPr>
          <p:cNvPr id="7" name="Rectangle 6">
            <a:extLst>
              <a:ext uri="{FF2B5EF4-FFF2-40B4-BE49-F238E27FC236}">
                <a16:creationId xmlns:a16="http://schemas.microsoft.com/office/drawing/2014/main" id="{8C41DEBE-6104-4E98-8AD5-35E599F9CC37}"/>
              </a:ext>
            </a:extLst>
          </p:cNvPr>
          <p:cNvSpPr/>
          <p:nvPr/>
        </p:nvSpPr>
        <p:spPr>
          <a:xfrm>
            <a:off x="1413164" y="3540163"/>
            <a:ext cx="681644"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0" name="Rectangle 9">
            <a:extLst>
              <a:ext uri="{FF2B5EF4-FFF2-40B4-BE49-F238E27FC236}">
                <a16:creationId xmlns:a16="http://schemas.microsoft.com/office/drawing/2014/main" id="{CE96AF8A-5702-4764-BDC6-85DD9175B1AD}"/>
              </a:ext>
            </a:extLst>
          </p:cNvPr>
          <p:cNvSpPr/>
          <p:nvPr/>
        </p:nvSpPr>
        <p:spPr>
          <a:xfrm>
            <a:off x="5314604" y="3659312"/>
            <a:ext cx="681644"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12" name="Image 11">
            <a:extLst>
              <a:ext uri="{FF2B5EF4-FFF2-40B4-BE49-F238E27FC236}">
                <a16:creationId xmlns:a16="http://schemas.microsoft.com/office/drawing/2014/main" id="{1F6622E5-FCAB-459E-ACA5-4DF463CF632A}"/>
              </a:ext>
            </a:extLst>
          </p:cNvPr>
          <p:cNvPicPr>
            <a:picLocks noChangeAspect="1"/>
          </p:cNvPicPr>
          <p:nvPr/>
        </p:nvPicPr>
        <p:blipFill>
          <a:blip r:embed="rId3"/>
          <a:stretch>
            <a:fillRect/>
          </a:stretch>
        </p:blipFill>
        <p:spPr>
          <a:xfrm>
            <a:off x="321122" y="1286261"/>
            <a:ext cx="11549756" cy="1306253"/>
          </a:xfrm>
          <a:prstGeom prst="rect">
            <a:avLst/>
          </a:prstGeom>
        </p:spPr>
      </p:pic>
    </p:spTree>
    <p:extLst>
      <p:ext uri="{BB962C8B-B14F-4D97-AF65-F5344CB8AC3E}">
        <p14:creationId xmlns:p14="http://schemas.microsoft.com/office/powerpoint/2010/main" val="176305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A9E2-1F20-4D8C-99D5-6A83813FF0FB}"/>
              </a:ext>
            </a:extLst>
          </p:cNvPr>
          <p:cNvSpPr>
            <a:spLocks noGrp="1"/>
          </p:cNvSpPr>
          <p:nvPr>
            <p:ph type="title"/>
          </p:nvPr>
        </p:nvSpPr>
        <p:spPr/>
        <p:txBody>
          <a:bodyPr/>
          <a:lstStyle/>
          <a:p>
            <a:endParaRPr lang="fr-TN"/>
          </a:p>
        </p:txBody>
      </p:sp>
      <p:graphicFrame>
        <p:nvGraphicFramePr>
          <p:cNvPr id="5" name="Tableau 4">
            <a:extLst>
              <a:ext uri="{FF2B5EF4-FFF2-40B4-BE49-F238E27FC236}">
                <a16:creationId xmlns:a16="http://schemas.microsoft.com/office/drawing/2014/main" id="{A3F3D6D7-5D30-48FD-804B-3D2E499592EF}"/>
              </a:ext>
            </a:extLst>
          </p:cNvPr>
          <p:cNvGraphicFramePr>
            <a:graphicFrameLocks noGrp="1"/>
          </p:cNvGraphicFramePr>
          <p:nvPr>
            <p:extLst>
              <p:ext uri="{D42A27DB-BD31-4B8C-83A1-F6EECF244321}">
                <p14:modId xmlns:p14="http://schemas.microsoft.com/office/powerpoint/2010/main" val="2658364696"/>
              </p:ext>
            </p:extLst>
          </p:nvPr>
        </p:nvGraphicFramePr>
        <p:xfrm>
          <a:off x="1" y="0"/>
          <a:ext cx="12192001" cy="6857996"/>
        </p:xfrm>
        <a:graphic>
          <a:graphicData uri="http://schemas.openxmlformats.org/drawingml/2006/table">
            <a:tbl>
              <a:tblPr firstRow="1" firstCol="1" bandRow="1">
                <a:tableStyleId>{5C22544A-7EE6-4342-B048-85BDC9FD1C3A}</a:tableStyleId>
              </a:tblPr>
              <a:tblGrid>
                <a:gridCol w="1396537">
                  <a:extLst>
                    <a:ext uri="{9D8B030D-6E8A-4147-A177-3AD203B41FA5}">
                      <a16:colId xmlns:a16="http://schemas.microsoft.com/office/drawing/2014/main" val="2114952999"/>
                    </a:ext>
                  </a:extLst>
                </a:gridCol>
                <a:gridCol w="399011">
                  <a:extLst>
                    <a:ext uri="{9D8B030D-6E8A-4147-A177-3AD203B41FA5}">
                      <a16:colId xmlns:a16="http://schemas.microsoft.com/office/drawing/2014/main" val="1650996117"/>
                    </a:ext>
                  </a:extLst>
                </a:gridCol>
                <a:gridCol w="598516">
                  <a:extLst>
                    <a:ext uri="{9D8B030D-6E8A-4147-A177-3AD203B41FA5}">
                      <a16:colId xmlns:a16="http://schemas.microsoft.com/office/drawing/2014/main" val="806454891"/>
                    </a:ext>
                  </a:extLst>
                </a:gridCol>
                <a:gridCol w="1064891">
                  <a:extLst>
                    <a:ext uri="{9D8B030D-6E8A-4147-A177-3AD203B41FA5}">
                      <a16:colId xmlns:a16="http://schemas.microsoft.com/office/drawing/2014/main" val="3452620673"/>
                    </a:ext>
                  </a:extLst>
                </a:gridCol>
                <a:gridCol w="747284">
                  <a:extLst>
                    <a:ext uri="{9D8B030D-6E8A-4147-A177-3AD203B41FA5}">
                      <a16:colId xmlns:a16="http://schemas.microsoft.com/office/drawing/2014/main" val="2435882465"/>
                    </a:ext>
                  </a:extLst>
                </a:gridCol>
                <a:gridCol w="1562962">
                  <a:extLst>
                    <a:ext uri="{9D8B030D-6E8A-4147-A177-3AD203B41FA5}">
                      <a16:colId xmlns:a16="http://schemas.microsoft.com/office/drawing/2014/main" val="3302660770"/>
                    </a:ext>
                  </a:extLst>
                </a:gridCol>
                <a:gridCol w="481969">
                  <a:extLst>
                    <a:ext uri="{9D8B030D-6E8A-4147-A177-3AD203B41FA5}">
                      <a16:colId xmlns:a16="http://schemas.microsoft.com/office/drawing/2014/main" val="3999274843"/>
                    </a:ext>
                  </a:extLst>
                </a:gridCol>
                <a:gridCol w="665018">
                  <a:extLst>
                    <a:ext uri="{9D8B030D-6E8A-4147-A177-3AD203B41FA5}">
                      <a16:colId xmlns:a16="http://schemas.microsoft.com/office/drawing/2014/main" val="1008168926"/>
                    </a:ext>
                  </a:extLst>
                </a:gridCol>
                <a:gridCol w="3109721">
                  <a:extLst>
                    <a:ext uri="{9D8B030D-6E8A-4147-A177-3AD203B41FA5}">
                      <a16:colId xmlns:a16="http://schemas.microsoft.com/office/drawing/2014/main" val="682594139"/>
                    </a:ext>
                  </a:extLst>
                </a:gridCol>
                <a:gridCol w="2166092">
                  <a:extLst>
                    <a:ext uri="{9D8B030D-6E8A-4147-A177-3AD203B41FA5}">
                      <a16:colId xmlns:a16="http://schemas.microsoft.com/office/drawing/2014/main" val="652925885"/>
                    </a:ext>
                  </a:extLst>
                </a:gridCol>
              </a:tblGrid>
              <a:tr h="1451983">
                <a:tc>
                  <a:txBody>
                    <a:bodyPr/>
                    <a:lstStyle/>
                    <a:p>
                      <a:pPr algn="just">
                        <a:lnSpc>
                          <a:spcPct val="150000"/>
                        </a:lnSpc>
                        <a:spcAft>
                          <a:spcPts val="1000"/>
                        </a:spcAft>
                      </a:pPr>
                      <a:r>
                        <a:rPr lang="fr-FR" sz="2400">
                          <a:solidFill>
                            <a:schemeClr val="tx1"/>
                          </a:solidFill>
                          <a:effectLst/>
                        </a:rPr>
                        <a:t> </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50000"/>
                        </a:lnSpc>
                        <a:spcAft>
                          <a:spcPts val="1000"/>
                        </a:spcAft>
                      </a:pPr>
                      <a:r>
                        <a:rPr lang="fr-FR" sz="2400" dirty="0">
                          <a:solidFill>
                            <a:schemeClr val="tx1"/>
                          </a:solidFill>
                          <a:effectLst/>
                        </a:rPr>
                        <a:t>requête</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hMerge="1">
                  <a:txBody>
                    <a:bodyPr/>
                    <a:lstStyle/>
                    <a:p>
                      <a:endParaRPr lang="fr-TN"/>
                    </a:p>
                  </a:txBody>
                  <a:tcPr/>
                </a:tc>
                <a:tc hMerge="1">
                  <a:txBody>
                    <a:bodyPr/>
                    <a:lstStyle/>
                    <a:p>
                      <a:endParaRPr lang="fr-TN"/>
                    </a:p>
                  </a:txBody>
                  <a:tcPr/>
                </a:tc>
                <a:tc gridSpan="3">
                  <a:txBody>
                    <a:bodyPr/>
                    <a:lstStyle/>
                    <a:p>
                      <a:pPr algn="ctr">
                        <a:lnSpc>
                          <a:spcPct val="150000"/>
                        </a:lnSpc>
                        <a:spcAft>
                          <a:spcPts val="1000"/>
                        </a:spcAft>
                      </a:pPr>
                      <a:r>
                        <a:rPr lang="fr-FR" sz="2400">
                          <a:solidFill>
                            <a:schemeClr val="tx1"/>
                          </a:solidFill>
                          <a:effectLst/>
                        </a:rPr>
                        <a:t>document</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a:txBody>
                    <a:bodyPr/>
                    <a:lstStyle/>
                    <a:p>
                      <a:pPr algn="just">
                        <a:lnSpc>
                          <a:spcPct val="150000"/>
                        </a:lnSpc>
                        <a:spcAft>
                          <a:spcPts val="1000"/>
                        </a:spcAft>
                      </a:pPr>
                      <a:r>
                        <a:rPr lang="fr-FR" sz="2400" dirty="0">
                          <a:solidFill>
                            <a:schemeClr val="tx1"/>
                          </a:solidFill>
                          <a:effectLst/>
                        </a:rPr>
                        <a:t>produit=</a:t>
                      </a:r>
                    </a:p>
                    <a:p>
                      <a:pPr algn="just">
                        <a:lnSpc>
                          <a:spcPct val="150000"/>
                        </a:lnSpc>
                        <a:spcAft>
                          <a:spcPts val="1000"/>
                        </a:spcAft>
                      </a:pPr>
                      <a:r>
                        <a:rPr lang="fr-FR" sz="2400" dirty="0">
                          <a:solidFill>
                            <a:schemeClr val="tx1"/>
                          </a:solidFill>
                          <a:effectLst/>
                        </a:rPr>
                        <a:t>qi*di</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32892132"/>
                  </a:ext>
                </a:extLst>
              </a:tr>
              <a:tr h="1451983">
                <a:tc>
                  <a:txBody>
                    <a:bodyPr/>
                    <a:lstStyle/>
                    <a:p>
                      <a:pPr algn="ctr">
                        <a:lnSpc>
                          <a:spcPct val="150000"/>
                        </a:lnSpc>
                        <a:spcAft>
                          <a:spcPts val="1000"/>
                        </a:spcAft>
                      </a:pPr>
                      <a:r>
                        <a:rPr lang="fr-FR" sz="2400">
                          <a:solidFill>
                            <a:schemeClr val="tx1"/>
                          </a:solidFill>
                          <a:effectLst/>
                        </a:rPr>
                        <a:t>termes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qi=wf-idf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di=normalisation de 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a:solidFill>
                            <a:schemeClr val="tx1"/>
                          </a:solidFill>
                          <a:effectLst/>
                        </a:rPr>
                        <a:t> </a:t>
                      </a: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162506"/>
                  </a:ext>
                </a:extLst>
              </a:tr>
              <a:tr h="1050064">
                <a:tc>
                  <a:txBody>
                    <a:bodyPr/>
                    <a:lstStyle/>
                    <a:p>
                      <a:pPr algn="just">
                        <a:lnSpc>
                          <a:spcPct val="150000"/>
                        </a:lnSpc>
                        <a:spcAft>
                          <a:spcPts val="1000"/>
                        </a:spcAft>
                      </a:pPr>
                      <a:r>
                        <a:rPr lang="fr-FR" sz="2400">
                          <a:solidFill>
                            <a:schemeClr val="tx1"/>
                          </a:solidFill>
                          <a:effectLst/>
                        </a:rPr>
                        <a:t>digital</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10,000</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3</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65052696"/>
                  </a:ext>
                </a:extLst>
              </a:tr>
              <a:tr h="1451983">
                <a:tc>
                  <a:txBody>
                    <a:bodyPr/>
                    <a:lstStyle/>
                    <a:p>
                      <a:pPr algn="just">
                        <a:lnSpc>
                          <a:spcPct val="150000"/>
                        </a:lnSpc>
                        <a:spcAft>
                          <a:spcPts val="1000"/>
                        </a:spcAft>
                      </a:pPr>
                      <a:r>
                        <a:rPr lang="fr-FR" sz="2400">
                          <a:solidFill>
                            <a:schemeClr val="tx1"/>
                          </a:solidFill>
                          <a:effectLst/>
                        </a:rPr>
                        <a:t>video</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0</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100,000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295170"/>
                  </a:ext>
                </a:extLst>
              </a:tr>
              <a:tr h="1451983">
                <a:tc>
                  <a:txBody>
                    <a:bodyPr/>
                    <a:lstStyle/>
                    <a:p>
                      <a:pPr algn="just">
                        <a:lnSpc>
                          <a:spcPct val="150000"/>
                        </a:lnSpc>
                        <a:spcAft>
                          <a:spcPts val="1000"/>
                        </a:spcAft>
                      </a:pPr>
                      <a:r>
                        <a:rPr lang="fr-FR" sz="2400">
                          <a:solidFill>
                            <a:schemeClr val="tx1"/>
                          </a:solidFill>
                          <a:effectLst/>
                        </a:rPr>
                        <a:t>cameras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50,000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2</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06325328"/>
                  </a:ext>
                </a:extLst>
              </a:tr>
            </a:tbl>
          </a:graphicData>
        </a:graphic>
      </p:graphicFrame>
    </p:spTree>
    <p:extLst>
      <p:ext uri="{BB962C8B-B14F-4D97-AF65-F5344CB8AC3E}">
        <p14:creationId xmlns:p14="http://schemas.microsoft.com/office/powerpoint/2010/main" val="18697164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F433164-DC38-4374-96A5-EE7B5DF219C6}"/>
              </a:ext>
            </a:extLst>
          </p:cNvPr>
          <p:cNvSpPr txBox="1"/>
          <p:nvPr/>
        </p:nvSpPr>
        <p:spPr>
          <a:xfrm>
            <a:off x="519546" y="391756"/>
            <a:ext cx="8624454" cy="587148"/>
          </a:xfrm>
          <a:prstGeom prst="rect">
            <a:avLst/>
          </a:prstGeom>
          <a:noFill/>
        </p:spPr>
        <p:txBody>
          <a:bodyPr wrap="square">
            <a:spAutoFit/>
          </a:bodyPr>
          <a:lstStyle/>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 Remplissez les colonnes vides du tableau ci-dessous. </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6" name="Image 5">
            <a:extLst>
              <a:ext uri="{FF2B5EF4-FFF2-40B4-BE49-F238E27FC236}">
                <a16:creationId xmlns:a16="http://schemas.microsoft.com/office/drawing/2014/main" id="{9D9B216D-EF86-4266-8E8E-2D368EAEF503}"/>
              </a:ext>
            </a:extLst>
          </p:cNvPr>
          <p:cNvPicPr>
            <a:picLocks noChangeAspect="1"/>
          </p:cNvPicPr>
          <p:nvPr/>
        </p:nvPicPr>
        <p:blipFill>
          <a:blip r:embed="rId2"/>
          <a:stretch>
            <a:fillRect/>
          </a:stretch>
        </p:blipFill>
        <p:spPr>
          <a:xfrm>
            <a:off x="321122" y="2899871"/>
            <a:ext cx="11549756" cy="3873730"/>
          </a:xfrm>
          <a:prstGeom prst="rect">
            <a:avLst/>
          </a:prstGeom>
        </p:spPr>
      </p:pic>
      <p:sp>
        <p:nvSpPr>
          <p:cNvPr id="7" name="Rectangle 6">
            <a:extLst>
              <a:ext uri="{FF2B5EF4-FFF2-40B4-BE49-F238E27FC236}">
                <a16:creationId xmlns:a16="http://schemas.microsoft.com/office/drawing/2014/main" id="{8C41DEBE-6104-4E98-8AD5-35E599F9CC37}"/>
              </a:ext>
            </a:extLst>
          </p:cNvPr>
          <p:cNvSpPr/>
          <p:nvPr/>
        </p:nvSpPr>
        <p:spPr>
          <a:xfrm>
            <a:off x="1795397" y="3540163"/>
            <a:ext cx="681644"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0" name="Rectangle 9">
            <a:extLst>
              <a:ext uri="{FF2B5EF4-FFF2-40B4-BE49-F238E27FC236}">
                <a16:creationId xmlns:a16="http://schemas.microsoft.com/office/drawing/2014/main" id="{CE96AF8A-5702-4764-BDC6-85DD9175B1AD}"/>
              </a:ext>
            </a:extLst>
          </p:cNvPr>
          <p:cNvSpPr/>
          <p:nvPr/>
        </p:nvSpPr>
        <p:spPr>
          <a:xfrm>
            <a:off x="5755178" y="3540163"/>
            <a:ext cx="681644"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12" name="Image 11">
            <a:extLst>
              <a:ext uri="{FF2B5EF4-FFF2-40B4-BE49-F238E27FC236}">
                <a16:creationId xmlns:a16="http://schemas.microsoft.com/office/drawing/2014/main" id="{1F6622E5-FCAB-459E-ACA5-4DF463CF632A}"/>
              </a:ext>
            </a:extLst>
          </p:cNvPr>
          <p:cNvPicPr>
            <a:picLocks noChangeAspect="1"/>
          </p:cNvPicPr>
          <p:nvPr/>
        </p:nvPicPr>
        <p:blipFill>
          <a:blip r:embed="rId3"/>
          <a:stretch>
            <a:fillRect/>
          </a:stretch>
        </p:blipFill>
        <p:spPr>
          <a:xfrm>
            <a:off x="122698" y="325777"/>
            <a:ext cx="11549756" cy="1306253"/>
          </a:xfrm>
          <a:prstGeom prst="rect">
            <a:avLst/>
          </a:prstGeom>
        </p:spPr>
      </p:pic>
      <p:pic>
        <p:nvPicPr>
          <p:cNvPr id="8" name="Image 7">
            <a:extLst>
              <a:ext uri="{FF2B5EF4-FFF2-40B4-BE49-F238E27FC236}">
                <a16:creationId xmlns:a16="http://schemas.microsoft.com/office/drawing/2014/main" id="{A466D1FF-D2C1-4D7B-AEE3-FAB1537D1FFD}"/>
              </a:ext>
            </a:extLst>
          </p:cNvPr>
          <p:cNvPicPr/>
          <p:nvPr/>
        </p:nvPicPr>
        <p:blipFill>
          <a:blip r:embed="rId4"/>
          <a:srcRect/>
          <a:stretch>
            <a:fillRect/>
          </a:stretch>
        </p:blipFill>
        <p:spPr bwMode="auto">
          <a:xfrm>
            <a:off x="2930004" y="1161004"/>
            <a:ext cx="5199843" cy="1431510"/>
          </a:xfrm>
          <a:prstGeom prst="rect">
            <a:avLst/>
          </a:prstGeom>
          <a:noFill/>
          <a:ln w="9525">
            <a:noFill/>
            <a:miter lim="800000"/>
            <a:headEnd/>
            <a:tailEnd/>
          </a:ln>
        </p:spPr>
      </p:pic>
    </p:spTree>
    <p:extLst>
      <p:ext uri="{BB962C8B-B14F-4D97-AF65-F5344CB8AC3E}">
        <p14:creationId xmlns:p14="http://schemas.microsoft.com/office/powerpoint/2010/main" val="412043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4870925-B498-4C8B-944A-6A71DC1AC2E0}"/>
              </a:ext>
            </a:extLst>
          </p:cNvPr>
          <p:cNvPicPr/>
          <p:nvPr/>
        </p:nvPicPr>
        <p:blipFill>
          <a:blip r:embed="rId2"/>
          <a:srcRect/>
          <a:stretch>
            <a:fillRect/>
          </a:stretch>
        </p:blipFill>
        <p:spPr bwMode="auto">
          <a:xfrm>
            <a:off x="6587605" y="1280159"/>
            <a:ext cx="5199843" cy="1431510"/>
          </a:xfrm>
          <a:prstGeom prst="rect">
            <a:avLst/>
          </a:prstGeom>
          <a:noFill/>
          <a:ln w="9525">
            <a:noFill/>
            <a:miter lim="800000"/>
            <a:headEnd/>
            <a:tailEnd/>
          </a:ln>
        </p:spPr>
      </p:pic>
      <p:pic>
        <p:nvPicPr>
          <p:cNvPr id="5" name="Image 4">
            <a:extLst>
              <a:ext uri="{FF2B5EF4-FFF2-40B4-BE49-F238E27FC236}">
                <a16:creationId xmlns:a16="http://schemas.microsoft.com/office/drawing/2014/main" id="{B4002907-B1BA-4C6E-9F3B-B482253A613B}"/>
              </a:ext>
            </a:extLst>
          </p:cNvPr>
          <p:cNvPicPr>
            <a:picLocks noChangeAspect="1"/>
          </p:cNvPicPr>
          <p:nvPr/>
        </p:nvPicPr>
        <p:blipFill>
          <a:blip r:embed="rId3"/>
          <a:stretch>
            <a:fillRect/>
          </a:stretch>
        </p:blipFill>
        <p:spPr>
          <a:xfrm>
            <a:off x="0" y="192774"/>
            <a:ext cx="11549756" cy="1306253"/>
          </a:xfrm>
          <a:prstGeom prst="rect">
            <a:avLst/>
          </a:prstGeom>
        </p:spPr>
      </p:pic>
      <p:sp>
        <p:nvSpPr>
          <p:cNvPr id="7" name="ZoneTexte 6">
            <a:extLst>
              <a:ext uri="{FF2B5EF4-FFF2-40B4-BE49-F238E27FC236}">
                <a16:creationId xmlns:a16="http://schemas.microsoft.com/office/drawing/2014/main" id="{9794E84B-CA41-40FC-B0EE-C03300D5C015}"/>
              </a:ext>
            </a:extLst>
          </p:cNvPr>
          <p:cNvSpPr txBox="1"/>
          <p:nvPr/>
        </p:nvSpPr>
        <p:spPr>
          <a:xfrm>
            <a:off x="1184564" y="3135426"/>
            <a:ext cx="10365192" cy="587148"/>
          </a:xfrm>
          <a:prstGeom prst="rect">
            <a:avLst/>
          </a:prstGeom>
          <a:noFill/>
        </p:spPr>
        <p:txBody>
          <a:bodyPr wrap="square">
            <a:spAutoFit/>
          </a:bodyPr>
          <a:lstStyle/>
          <a:p>
            <a:pPr marL="457200" algn="just">
              <a:lnSpc>
                <a:spcPct val="150000"/>
              </a:lnSpc>
              <a:spcAft>
                <a:spcPts val="1000"/>
              </a:spcAft>
            </a:pPr>
            <a:r>
              <a:rPr lang="fr-FR" sz="2400" dirty="0" err="1">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wf</a:t>
            </a:r>
            <a:r>
              <a:rPr lang="fr-FR" sz="24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(digital)=1+ log(1)=1+0=1, de même pour </a:t>
            </a:r>
            <a:r>
              <a:rPr lang="fr-FR" sz="2400" dirty="0" err="1">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wf</a:t>
            </a:r>
            <a:r>
              <a:rPr lang="fr-FR" sz="24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(cameras)</a:t>
            </a:r>
            <a:endParaRPr lang="fr-TN" sz="20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902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A9E2-1F20-4D8C-99D5-6A83813FF0FB}"/>
              </a:ext>
            </a:extLst>
          </p:cNvPr>
          <p:cNvSpPr>
            <a:spLocks noGrp="1"/>
          </p:cNvSpPr>
          <p:nvPr>
            <p:ph type="title"/>
          </p:nvPr>
        </p:nvSpPr>
        <p:spPr/>
        <p:txBody>
          <a:bodyPr/>
          <a:lstStyle/>
          <a:p>
            <a:endParaRPr lang="fr-TN"/>
          </a:p>
        </p:txBody>
      </p:sp>
      <p:graphicFrame>
        <p:nvGraphicFramePr>
          <p:cNvPr id="5" name="Tableau 4">
            <a:extLst>
              <a:ext uri="{FF2B5EF4-FFF2-40B4-BE49-F238E27FC236}">
                <a16:creationId xmlns:a16="http://schemas.microsoft.com/office/drawing/2014/main" id="{A3F3D6D7-5D30-48FD-804B-3D2E499592EF}"/>
              </a:ext>
            </a:extLst>
          </p:cNvPr>
          <p:cNvGraphicFramePr>
            <a:graphicFrameLocks noGrp="1"/>
          </p:cNvGraphicFramePr>
          <p:nvPr>
            <p:extLst>
              <p:ext uri="{D42A27DB-BD31-4B8C-83A1-F6EECF244321}">
                <p14:modId xmlns:p14="http://schemas.microsoft.com/office/powerpoint/2010/main" val="3593119596"/>
              </p:ext>
            </p:extLst>
          </p:nvPr>
        </p:nvGraphicFramePr>
        <p:xfrm>
          <a:off x="1" y="0"/>
          <a:ext cx="12192001" cy="6857996"/>
        </p:xfrm>
        <a:graphic>
          <a:graphicData uri="http://schemas.openxmlformats.org/drawingml/2006/table">
            <a:tbl>
              <a:tblPr firstRow="1" firstCol="1" bandRow="1">
                <a:tableStyleId>{5C22544A-7EE6-4342-B048-85BDC9FD1C3A}</a:tableStyleId>
              </a:tblPr>
              <a:tblGrid>
                <a:gridCol w="1396537">
                  <a:extLst>
                    <a:ext uri="{9D8B030D-6E8A-4147-A177-3AD203B41FA5}">
                      <a16:colId xmlns:a16="http://schemas.microsoft.com/office/drawing/2014/main" val="2114952999"/>
                    </a:ext>
                  </a:extLst>
                </a:gridCol>
                <a:gridCol w="399011">
                  <a:extLst>
                    <a:ext uri="{9D8B030D-6E8A-4147-A177-3AD203B41FA5}">
                      <a16:colId xmlns:a16="http://schemas.microsoft.com/office/drawing/2014/main" val="1650996117"/>
                    </a:ext>
                  </a:extLst>
                </a:gridCol>
                <a:gridCol w="598516">
                  <a:extLst>
                    <a:ext uri="{9D8B030D-6E8A-4147-A177-3AD203B41FA5}">
                      <a16:colId xmlns:a16="http://schemas.microsoft.com/office/drawing/2014/main" val="806454891"/>
                    </a:ext>
                  </a:extLst>
                </a:gridCol>
                <a:gridCol w="1064891">
                  <a:extLst>
                    <a:ext uri="{9D8B030D-6E8A-4147-A177-3AD203B41FA5}">
                      <a16:colId xmlns:a16="http://schemas.microsoft.com/office/drawing/2014/main" val="3452620673"/>
                    </a:ext>
                  </a:extLst>
                </a:gridCol>
                <a:gridCol w="747284">
                  <a:extLst>
                    <a:ext uri="{9D8B030D-6E8A-4147-A177-3AD203B41FA5}">
                      <a16:colId xmlns:a16="http://schemas.microsoft.com/office/drawing/2014/main" val="2435882465"/>
                    </a:ext>
                  </a:extLst>
                </a:gridCol>
                <a:gridCol w="1562962">
                  <a:extLst>
                    <a:ext uri="{9D8B030D-6E8A-4147-A177-3AD203B41FA5}">
                      <a16:colId xmlns:a16="http://schemas.microsoft.com/office/drawing/2014/main" val="3302660770"/>
                    </a:ext>
                  </a:extLst>
                </a:gridCol>
                <a:gridCol w="481969">
                  <a:extLst>
                    <a:ext uri="{9D8B030D-6E8A-4147-A177-3AD203B41FA5}">
                      <a16:colId xmlns:a16="http://schemas.microsoft.com/office/drawing/2014/main" val="3999274843"/>
                    </a:ext>
                  </a:extLst>
                </a:gridCol>
                <a:gridCol w="665018">
                  <a:extLst>
                    <a:ext uri="{9D8B030D-6E8A-4147-A177-3AD203B41FA5}">
                      <a16:colId xmlns:a16="http://schemas.microsoft.com/office/drawing/2014/main" val="1008168926"/>
                    </a:ext>
                  </a:extLst>
                </a:gridCol>
                <a:gridCol w="3109721">
                  <a:extLst>
                    <a:ext uri="{9D8B030D-6E8A-4147-A177-3AD203B41FA5}">
                      <a16:colId xmlns:a16="http://schemas.microsoft.com/office/drawing/2014/main" val="682594139"/>
                    </a:ext>
                  </a:extLst>
                </a:gridCol>
                <a:gridCol w="2166092">
                  <a:extLst>
                    <a:ext uri="{9D8B030D-6E8A-4147-A177-3AD203B41FA5}">
                      <a16:colId xmlns:a16="http://schemas.microsoft.com/office/drawing/2014/main" val="652925885"/>
                    </a:ext>
                  </a:extLst>
                </a:gridCol>
              </a:tblGrid>
              <a:tr h="1451983">
                <a:tc>
                  <a:txBody>
                    <a:bodyPr/>
                    <a:lstStyle/>
                    <a:p>
                      <a:pPr algn="just">
                        <a:lnSpc>
                          <a:spcPct val="150000"/>
                        </a:lnSpc>
                        <a:spcAft>
                          <a:spcPts val="1000"/>
                        </a:spcAft>
                      </a:pPr>
                      <a:r>
                        <a:rPr lang="fr-FR" sz="2400">
                          <a:solidFill>
                            <a:schemeClr val="tx1"/>
                          </a:solidFill>
                          <a:effectLst/>
                        </a:rPr>
                        <a:t> </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50000"/>
                        </a:lnSpc>
                        <a:spcAft>
                          <a:spcPts val="1000"/>
                        </a:spcAft>
                      </a:pPr>
                      <a:r>
                        <a:rPr lang="fr-FR" sz="2400" dirty="0">
                          <a:solidFill>
                            <a:schemeClr val="tx1"/>
                          </a:solidFill>
                          <a:effectLst/>
                        </a:rPr>
                        <a:t>requête</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hMerge="1">
                  <a:txBody>
                    <a:bodyPr/>
                    <a:lstStyle/>
                    <a:p>
                      <a:endParaRPr lang="fr-TN"/>
                    </a:p>
                  </a:txBody>
                  <a:tcPr/>
                </a:tc>
                <a:tc hMerge="1">
                  <a:txBody>
                    <a:bodyPr/>
                    <a:lstStyle/>
                    <a:p>
                      <a:endParaRPr lang="fr-TN"/>
                    </a:p>
                  </a:txBody>
                  <a:tcPr/>
                </a:tc>
                <a:tc gridSpan="3">
                  <a:txBody>
                    <a:bodyPr/>
                    <a:lstStyle/>
                    <a:p>
                      <a:pPr algn="ctr">
                        <a:lnSpc>
                          <a:spcPct val="150000"/>
                        </a:lnSpc>
                        <a:spcAft>
                          <a:spcPts val="1000"/>
                        </a:spcAft>
                      </a:pPr>
                      <a:r>
                        <a:rPr lang="fr-FR" sz="2400">
                          <a:solidFill>
                            <a:schemeClr val="tx1"/>
                          </a:solidFill>
                          <a:effectLst/>
                        </a:rPr>
                        <a:t>document</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a:txBody>
                    <a:bodyPr/>
                    <a:lstStyle/>
                    <a:p>
                      <a:pPr algn="just">
                        <a:lnSpc>
                          <a:spcPct val="150000"/>
                        </a:lnSpc>
                        <a:spcAft>
                          <a:spcPts val="1000"/>
                        </a:spcAft>
                      </a:pPr>
                      <a:r>
                        <a:rPr lang="fr-FR" sz="2400" dirty="0">
                          <a:solidFill>
                            <a:schemeClr val="tx1"/>
                          </a:solidFill>
                          <a:effectLst/>
                        </a:rPr>
                        <a:t>produit=</a:t>
                      </a:r>
                    </a:p>
                    <a:p>
                      <a:pPr algn="just">
                        <a:lnSpc>
                          <a:spcPct val="150000"/>
                        </a:lnSpc>
                        <a:spcAft>
                          <a:spcPts val="1000"/>
                        </a:spcAft>
                      </a:pPr>
                      <a:r>
                        <a:rPr lang="fr-FR" sz="2400" dirty="0">
                          <a:solidFill>
                            <a:schemeClr val="tx1"/>
                          </a:solidFill>
                          <a:effectLst/>
                        </a:rPr>
                        <a:t>qi*di</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32892132"/>
                  </a:ext>
                </a:extLst>
              </a:tr>
              <a:tr h="1451983">
                <a:tc>
                  <a:txBody>
                    <a:bodyPr/>
                    <a:lstStyle/>
                    <a:p>
                      <a:pPr algn="ctr">
                        <a:lnSpc>
                          <a:spcPct val="150000"/>
                        </a:lnSpc>
                        <a:spcAft>
                          <a:spcPts val="1000"/>
                        </a:spcAft>
                      </a:pPr>
                      <a:r>
                        <a:rPr lang="fr-FR" sz="2400">
                          <a:solidFill>
                            <a:schemeClr val="tx1"/>
                          </a:solidFill>
                          <a:effectLst/>
                        </a:rPr>
                        <a:t>termes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qi=wf-idf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di=normalisation de 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a:solidFill>
                            <a:schemeClr val="tx1"/>
                          </a:solidFill>
                          <a:effectLst/>
                        </a:rPr>
                        <a:t> </a:t>
                      </a: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162506"/>
                  </a:ext>
                </a:extLst>
              </a:tr>
              <a:tr h="1050064">
                <a:tc>
                  <a:txBody>
                    <a:bodyPr/>
                    <a:lstStyle/>
                    <a:p>
                      <a:pPr algn="just">
                        <a:lnSpc>
                          <a:spcPct val="150000"/>
                        </a:lnSpc>
                        <a:spcAft>
                          <a:spcPts val="1000"/>
                        </a:spcAft>
                      </a:pPr>
                      <a:r>
                        <a:rPr lang="fr-FR" sz="2400">
                          <a:solidFill>
                            <a:schemeClr val="tx1"/>
                          </a:solidFill>
                          <a:effectLst/>
                        </a:rPr>
                        <a:t>digital</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10,000</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3</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65052696"/>
                  </a:ext>
                </a:extLst>
              </a:tr>
              <a:tr h="1451983">
                <a:tc>
                  <a:txBody>
                    <a:bodyPr/>
                    <a:lstStyle/>
                    <a:p>
                      <a:pPr algn="just">
                        <a:lnSpc>
                          <a:spcPct val="150000"/>
                        </a:lnSpc>
                        <a:spcAft>
                          <a:spcPts val="1000"/>
                        </a:spcAft>
                      </a:pPr>
                      <a:r>
                        <a:rPr lang="fr-FR" sz="2400">
                          <a:solidFill>
                            <a:schemeClr val="tx1"/>
                          </a:solidFill>
                          <a:effectLst/>
                        </a:rPr>
                        <a:t>video</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0</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100,000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295170"/>
                  </a:ext>
                </a:extLst>
              </a:tr>
              <a:tr h="1451983">
                <a:tc>
                  <a:txBody>
                    <a:bodyPr/>
                    <a:lstStyle/>
                    <a:p>
                      <a:pPr algn="just">
                        <a:lnSpc>
                          <a:spcPct val="150000"/>
                        </a:lnSpc>
                        <a:spcAft>
                          <a:spcPts val="1000"/>
                        </a:spcAft>
                      </a:pPr>
                      <a:r>
                        <a:rPr lang="fr-FR" sz="2400">
                          <a:solidFill>
                            <a:schemeClr val="tx1"/>
                          </a:solidFill>
                          <a:effectLst/>
                        </a:rPr>
                        <a:t>cameras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50,000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2</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06325328"/>
                  </a:ext>
                </a:extLst>
              </a:tr>
            </a:tbl>
          </a:graphicData>
        </a:graphic>
      </p:graphicFrame>
    </p:spTree>
    <p:extLst>
      <p:ext uri="{BB962C8B-B14F-4D97-AF65-F5344CB8AC3E}">
        <p14:creationId xmlns:p14="http://schemas.microsoft.com/office/powerpoint/2010/main" val="32056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6C840C40-7A72-462A-974A-EC6C2CE4116A}"/>
              </a:ext>
            </a:extLst>
          </p:cNvPr>
          <p:cNvSpPr/>
          <p:nvPr/>
        </p:nvSpPr>
        <p:spPr>
          <a:xfrm>
            <a:off x="198647" y="133847"/>
            <a:ext cx="12188825" cy="943610"/>
          </a:xfrm>
          <a:prstGeom prst="homePlate">
            <a:avLst>
              <a:gd name="adj" fmla="val 50000"/>
            </a:avLst>
          </a:prstGeom>
          <a:solidFill>
            <a:srgbClr val="538CD5"/>
          </a:solidFill>
          <a:ln>
            <a:noFill/>
          </a:ln>
        </p:spPr>
        <p:txBody>
          <a:bodyPr spcFirstLastPara="1" wrap="square" lIns="91425" tIns="45700" rIns="91425" bIns="45700" anchor="ctr" anchorCtr="0">
            <a:noAutofit/>
          </a:bodyPr>
          <a:lstStyle/>
          <a:p>
            <a:pPr algn="ctr"/>
            <a:endParaRPr lang="fr-FR" sz="2000" b="0" i="0" dirty="0">
              <a:solidFill>
                <a:srgbClr val="222222"/>
              </a:solidFill>
              <a:effectLst/>
              <a:latin typeface="courier new" panose="02070309020205020404" pitchFamily="49" charset="0"/>
            </a:endParaRPr>
          </a:p>
          <a:p>
            <a:pPr algn="ctr"/>
            <a:r>
              <a:rPr lang="fr-FR" sz="2400" b="1" i="0" dirty="0">
                <a:solidFill>
                  <a:srgbClr val="222222"/>
                </a:solidFill>
                <a:effectLst/>
                <a:latin typeface="courier new" panose="02070309020205020404" pitchFamily="49" charset="0"/>
              </a:rPr>
              <a:t>Les notions de base de la Recherche d'Information</a:t>
            </a:r>
          </a:p>
          <a:p>
            <a:pPr algn="ctr"/>
            <a:endParaRPr dirty="0"/>
          </a:p>
        </p:txBody>
      </p:sp>
      <p:sp>
        <p:nvSpPr>
          <p:cNvPr id="6" name="Google Shape;210;p15">
            <a:extLst>
              <a:ext uri="{FF2B5EF4-FFF2-40B4-BE49-F238E27FC236}">
                <a16:creationId xmlns:a16="http://schemas.microsoft.com/office/drawing/2014/main" id="{5ACBDE84-AA41-48D6-BA7F-159670F6977B}"/>
              </a:ext>
            </a:extLst>
          </p:cNvPr>
          <p:cNvSpPr/>
          <p:nvPr/>
        </p:nvSpPr>
        <p:spPr>
          <a:xfrm>
            <a:off x="1033671" y="225287"/>
            <a:ext cx="533399" cy="533400"/>
          </a:xfrm>
          <a:prstGeom prst="ellipse">
            <a:avLst/>
          </a:prstGeom>
          <a:solidFill>
            <a:schemeClr val="lt1"/>
          </a:solidFill>
          <a:ln>
            <a:noFill/>
          </a:ln>
        </p:spPr>
        <p:txBody>
          <a:bodyPr spcFirstLastPara="1" wrap="square" lIns="0" tIns="0" rIns="0" bIns="0" anchor="ctr" anchorCtr="0">
            <a:noAutofit/>
          </a:bodyPr>
          <a:lstStyle/>
          <a:p>
            <a:pPr algn="ctr"/>
            <a:r>
              <a:rPr lang="fr-FR" sz="2800" b="1" dirty="0">
                <a:solidFill>
                  <a:schemeClr val="dk1"/>
                </a:solidFill>
                <a:latin typeface="Times New Roman"/>
                <a:ea typeface="Times New Roman"/>
                <a:cs typeface="Times New Roman"/>
                <a:sym typeface="Times New Roman"/>
              </a:rPr>
              <a:t>01</a:t>
            </a:r>
            <a:endParaRPr dirty="0"/>
          </a:p>
        </p:txBody>
      </p:sp>
      <p:pic>
        <p:nvPicPr>
          <p:cNvPr id="3" name="Image 2">
            <a:extLst>
              <a:ext uri="{FF2B5EF4-FFF2-40B4-BE49-F238E27FC236}">
                <a16:creationId xmlns:a16="http://schemas.microsoft.com/office/drawing/2014/main" id="{79CD8EC2-97AC-4099-A5F4-F03B6477BB75}"/>
              </a:ext>
            </a:extLst>
          </p:cNvPr>
          <p:cNvPicPr>
            <a:picLocks noChangeAspect="1"/>
          </p:cNvPicPr>
          <p:nvPr/>
        </p:nvPicPr>
        <p:blipFill>
          <a:blip r:embed="rId2"/>
          <a:stretch>
            <a:fillRect/>
          </a:stretch>
        </p:blipFill>
        <p:spPr>
          <a:xfrm>
            <a:off x="409903" y="1523999"/>
            <a:ext cx="11303876" cy="4829503"/>
          </a:xfrm>
          <a:prstGeom prst="rect">
            <a:avLst/>
          </a:prstGeom>
        </p:spPr>
      </p:pic>
    </p:spTree>
    <p:extLst>
      <p:ext uri="{BB962C8B-B14F-4D97-AF65-F5344CB8AC3E}">
        <p14:creationId xmlns:p14="http://schemas.microsoft.com/office/powerpoint/2010/main" val="32546100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F433164-DC38-4374-96A5-EE7B5DF219C6}"/>
              </a:ext>
            </a:extLst>
          </p:cNvPr>
          <p:cNvSpPr txBox="1"/>
          <p:nvPr/>
        </p:nvSpPr>
        <p:spPr>
          <a:xfrm>
            <a:off x="519546" y="391756"/>
            <a:ext cx="8624454" cy="587148"/>
          </a:xfrm>
          <a:prstGeom prst="rect">
            <a:avLst/>
          </a:prstGeom>
          <a:noFill/>
        </p:spPr>
        <p:txBody>
          <a:bodyPr wrap="square">
            <a:spAutoFit/>
          </a:bodyPr>
          <a:lstStyle/>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 Remplissez les colonnes vides du tableau ci-dessous. </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6" name="Image 5">
            <a:extLst>
              <a:ext uri="{FF2B5EF4-FFF2-40B4-BE49-F238E27FC236}">
                <a16:creationId xmlns:a16="http://schemas.microsoft.com/office/drawing/2014/main" id="{9D9B216D-EF86-4266-8E8E-2D368EAEF503}"/>
              </a:ext>
            </a:extLst>
          </p:cNvPr>
          <p:cNvPicPr>
            <a:picLocks noChangeAspect="1"/>
          </p:cNvPicPr>
          <p:nvPr/>
        </p:nvPicPr>
        <p:blipFill>
          <a:blip r:embed="rId2"/>
          <a:stretch>
            <a:fillRect/>
          </a:stretch>
        </p:blipFill>
        <p:spPr>
          <a:xfrm>
            <a:off x="321122" y="2868334"/>
            <a:ext cx="11549756" cy="3873730"/>
          </a:xfrm>
          <a:prstGeom prst="rect">
            <a:avLst/>
          </a:prstGeom>
        </p:spPr>
      </p:pic>
      <p:sp>
        <p:nvSpPr>
          <p:cNvPr id="7" name="Rectangle 6">
            <a:extLst>
              <a:ext uri="{FF2B5EF4-FFF2-40B4-BE49-F238E27FC236}">
                <a16:creationId xmlns:a16="http://schemas.microsoft.com/office/drawing/2014/main" id="{8C41DEBE-6104-4E98-8AD5-35E599F9CC37}"/>
              </a:ext>
            </a:extLst>
          </p:cNvPr>
          <p:cNvSpPr/>
          <p:nvPr/>
        </p:nvSpPr>
        <p:spPr>
          <a:xfrm>
            <a:off x="3524444" y="3606142"/>
            <a:ext cx="681644"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12" name="Image 11">
            <a:extLst>
              <a:ext uri="{FF2B5EF4-FFF2-40B4-BE49-F238E27FC236}">
                <a16:creationId xmlns:a16="http://schemas.microsoft.com/office/drawing/2014/main" id="{1F6622E5-FCAB-459E-ACA5-4DF463CF632A}"/>
              </a:ext>
            </a:extLst>
          </p:cNvPr>
          <p:cNvPicPr>
            <a:picLocks noChangeAspect="1"/>
          </p:cNvPicPr>
          <p:nvPr/>
        </p:nvPicPr>
        <p:blipFill>
          <a:blip r:embed="rId3"/>
          <a:stretch>
            <a:fillRect/>
          </a:stretch>
        </p:blipFill>
        <p:spPr>
          <a:xfrm>
            <a:off x="122698" y="325777"/>
            <a:ext cx="11549756" cy="1306253"/>
          </a:xfrm>
          <a:prstGeom prst="rect">
            <a:avLst/>
          </a:prstGeom>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0EC49C5-4D83-45AA-A531-8E7676E52B07}"/>
                  </a:ext>
                </a:extLst>
              </p:cNvPr>
              <p:cNvSpPr txBox="1"/>
              <p:nvPr/>
            </p:nvSpPr>
            <p:spPr>
              <a:xfrm>
                <a:off x="4393123" y="1050876"/>
                <a:ext cx="6093228" cy="1694888"/>
              </a:xfrm>
              <a:prstGeom prst="rect">
                <a:avLst/>
              </a:prstGeom>
              <a:noFill/>
            </p:spPr>
            <p:txBody>
              <a:bodyPr wrap="square">
                <a:spAutoFit/>
              </a:bodyPr>
              <a:lstStyle/>
              <a:p>
                <a:pPr lvl="0" algn="just">
                  <a:lnSpc>
                    <a:spcPct val="150000"/>
                  </a:lnSpc>
                </a:pP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calcul de </a:t>
                </a:r>
                <a:r>
                  <a:rPr lang="fr-FR" sz="24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idf</a:t>
                </a:r>
                <a:r>
                  <a:rPr lang="fr-FR"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a:p>
                <a:pPr marL="457200" algn="just">
                  <a:lnSpc>
                    <a:spcPct val="150000"/>
                  </a:lnSpc>
                </a:pPr>
                <a:r>
                  <a:rPr lang="en-US" sz="24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idf</a:t>
                </a:r>
                <a:r>
                  <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(video)= log(</a:t>
                </a:r>
                <a14:m>
                  <m:oMath xmlns:m="http://schemas.openxmlformats.org/officeDocument/2006/math">
                    <m:sSup>
                      <m:sSupPr>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7</m:t>
                        </m:r>
                      </m:sup>
                    </m:sSup>
                  </m:oMath>
                </a14:m>
                <a:r>
                  <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/100000)=log(</a:t>
                </a:r>
                <a14:m>
                  <m:oMath xmlns:m="http://schemas.openxmlformats.org/officeDocument/2006/math">
                    <m:sSup>
                      <m:sSupPr>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a:p>
                <a:pPr marL="457200" algn="just">
                  <a:lnSpc>
                    <a:spcPct val="150000"/>
                  </a:lnSpc>
                  <a:spcAft>
                    <a:spcPts val="1000"/>
                  </a:spcAft>
                </a:pPr>
                <a:r>
                  <a:rPr lang="en-US" sz="24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idf</a:t>
                </a:r>
                <a:r>
                  <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(cameras)=log(</a:t>
                </a:r>
                <a14:m>
                  <m:oMath xmlns:m="http://schemas.openxmlformats.org/officeDocument/2006/math">
                    <m:sSup>
                      <m:sSupPr>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7</m:t>
                        </m:r>
                      </m:sup>
                    </m:sSup>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/5.</m:t>
                    </m:r>
                    <m:sSup>
                      <m:sSupPr>
                        <m:ctrlPr>
                          <a:rPr lang="fr-TN"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4</m:t>
                        </m:r>
                      </m:sup>
                    </m:sSup>
                  </m:oMath>
                </a14:m>
                <a:r>
                  <a:rPr lang="en-US" sz="24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)=2.3</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9" name="ZoneTexte 8">
                <a:extLst>
                  <a:ext uri="{FF2B5EF4-FFF2-40B4-BE49-F238E27FC236}">
                    <a16:creationId xmlns:a16="http://schemas.microsoft.com/office/drawing/2014/main" id="{10EC49C5-4D83-45AA-A531-8E7676E52B07}"/>
                  </a:ext>
                </a:extLst>
              </p:cNvPr>
              <p:cNvSpPr txBox="1">
                <a:spLocks noRot="1" noChangeAspect="1" noMove="1" noResize="1" noEditPoints="1" noAdjustHandles="1" noChangeArrowheads="1" noChangeShapeType="1" noTextEdit="1"/>
              </p:cNvSpPr>
              <p:nvPr/>
            </p:nvSpPr>
            <p:spPr>
              <a:xfrm>
                <a:off x="4393123" y="1050876"/>
                <a:ext cx="6093228" cy="1694888"/>
              </a:xfrm>
              <a:prstGeom prst="rect">
                <a:avLst/>
              </a:prstGeom>
              <a:blipFill>
                <a:blip r:embed="rId4"/>
                <a:stretch>
                  <a:fillRect l="-1602" b="-7194"/>
                </a:stretch>
              </a:blipFill>
            </p:spPr>
            <p:txBody>
              <a:bodyPr/>
              <a:lstStyle/>
              <a:p>
                <a:r>
                  <a:rPr lang="fr-TN">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6FFF7C71-EE7B-4F6B-892C-C9B69963E97C}"/>
                  </a:ext>
                </a:extLst>
              </p:cNvPr>
              <p:cNvSpPr txBox="1"/>
              <p:nvPr/>
            </p:nvSpPr>
            <p:spPr>
              <a:xfrm>
                <a:off x="464128" y="1521887"/>
                <a:ext cx="6093228" cy="530915"/>
              </a:xfrm>
              <a:prstGeom prst="rect">
                <a:avLst/>
              </a:prstGeom>
              <a:noFill/>
            </p:spPr>
            <p:txBody>
              <a:bodyPr wrap="square">
                <a:spAutoFit/>
              </a:bodyPr>
              <a:lstStyle/>
              <a:p>
                <a:r>
                  <a:rPr lang="fr-FR" sz="24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D’</a:t>
                </a:r>
                <a:r>
                  <a:rPr lang="fr-FR" sz="2400" dirty="0" err="1">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apres</a:t>
                </a:r>
                <a:r>
                  <a:rPr lang="fr-FR" sz="24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 question 1 N= </a:t>
                </a:r>
                <a14:m>
                  <m:oMath xmlns:m="http://schemas.openxmlformats.org/officeDocument/2006/math">
                    <m:sSup>
                      <m:sSupPr>
                        <m:ctrlPr>
                          <a:rPr lang="fr-TN" sz="2800" b="1"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b="1"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𝟏𝟎</m:t>
                        </m:r>
                      </m:e>
                      <m:sup>
                        <m:r>
                          <a:rPr lang="fr-FR" sz="2800" b="1" i="1">
                            <a:solidFill>
                              <a:srgbClr val="002060"/>
                            </a:solidFill>
                            <a:effectLst/>
                            <a:latin typeface="Cambria Math" panose="02040503050406030204" pitchFamily="18" charset="0"/>
                            <a:ea typeface="Times New Roman" panose="02020603050405020304" pitchFamily="18" charset="0"/>
                            <a:cs typeface="Times New Roman" panose="02020603050405020304" pitchFamily="18" charset="0"/>
                          </a:rPr>
                          <m:t>𝟕</m:t>
                        </m:r>
                      </m:sup>
                    </m:sSup>
                  </m:oMath>
                </a14:m>
                <a:endParaRPr lang="fr-TN" sz="2400" b="1" dirty="0"/>
              </a:p>
            </p:txBody>
          </p:sp>
        </mc:Choice>
        <mc:Fallback xmlns="">
          <p:sp>
            <p:nvSpPr>
              <p:cNvPr id="11" name="ZoneTexte 10">
                <a:extLst>
                  <a:ext uri="{FF2B5EF4-FFF2-40B4-BE49-F238E27FC236}">
                    <a16:creationId xmlns:a16="http://schemas.microsoft.com/office/drawing/2014/main" id="{6FFF7C71-EE7B-4F6B-892C-C9B69963E97C}"/>
                  </a:ext>
                </a:extLst>
              </p:cNvPr>
              <p:cNvSpPr txBox="1">
                <a:spLocks noRot="1" noChangeAspect="1" noMove="1" noResize="1" noEditPoints="1" noAdjustHandles="1" noChangeArrowheads="1" noChangeShapeType="1" noTextEdit="1"/>
              </p:cNvSpPr>
              <p:nvPr/>
            </p:nvSpPr>
            <p:spPr>
              <a:xfrm>
                <a:off x="464128" y="1521887"/>
                <a:ext cx="6093228" cy="530915"/>
              </a:xfrm>
              <a:prstGeom prst="rect">
                <a:avLst/>
              </a:prstGeom>
              <a:blipFill>
                <a:blip r:embed="rId5"/>
                <a:stretch>
                  <a:fillRect l="-1500" b="-21839"/>
                </a:stretch>
              </a:blipFill>
            </p:spPr>
            <p:txBody>
              <a:bodyPr/>
              <a:lstStyle/>
              <a:p>
                <a:r>
                  <a:rPr lang="fr-TN">
                    <a:noFill/>
                  </a:rPr>
                  <a:t> </a:t>
                </a:r>
              </a:p>
            </p:txBody>
          </p:sp>
        </mc:Fallback>
      </mc:AlternateContent>
    </p:spTree>
    <p:extLst>
      <p:ext uri="{BB962C8B-B14F-4D97-AF65-F5344CB8AC3E}">
        <p14:creationId xmlns:p14="http://schemas.microsoft.com/office/powerpoint/2010/main" val="285915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Vertical)">
                                      <p:cBhvr>
                                        <p:cTn id="17" dur="500"/>
                                        <p:tgtEl>
                                          <p:spTgt spid="9">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barn(inVertical)">
                                      <p:cBhvr>
                                        <p:cTn id="20" dur="500"/>
                                        <p:tgtEl>
                                          <p:spTgt spid="9">
                                            <p:txEl>
                                              <p:pRg st="1" end="1"/>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barn(inVertical)">
                                      <p:cBhvr>
                                        <p:cTn id="2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A9E2-1F20-4D8C-99D5-6A83813FF0FB}"/>
              </a:ext>
            </a:extLst>
          </p:cNvPr>
          <p:cNvSpPr>
            <a:spLocks noGrp="1"/>
          </p:cNvSpPr>
          <p:nvPr>
            <p:ph type="title"/>
          </p:nvPr>
        </p:nvSpPr>
        <p:spPr/>
        <p:txBody>
          <a:bodyPr/>
          <a:lstStyle/>
          <a:p>
            <a:endParaRPr lang="fr-TN"/>
          </a:p>
        </p:txBody>
      </p:sp>
      <p:graphicFrame>
        <p:nvGraphicFramePr>
          <p:cNvPr id="5" name="Tableau 4">
            <a:extLst>
              <a:ext uri="{FF2B5EF4-FFF2-40B4-BE49-F238E27FC236}">
                <a16:creationId xmlns:a16="http://schemas.microsoft.com/office/drawing/2014/main" id="{A3F3D6D7-5D30-48FD-804B-3D2E499592EF}"/>
              </a:ext>
            </a:extLst>
          </p:cNvPr>
          <p:cNvGraphicFramePr>
            <a:graphicFrameLocks noGrp="1"/>
          </p:cNvGraphicFramePr>
          <p:nvPr>
            <p:extLst>
              <p:ext uri="{D42A27DB-BD31-4B8C-83A1-F6EECF244321}">
                <p14:modId xmlns:p14="http://schemas.microsoft.com/office/powerpoint/2010/main" val="1026320987"/>
              </p:ext>
            </p:extLst>
          </p:nvPr>
        </p:nvGraphicFramePr>
        <p:xfrm>
          <a:off x="1" y="0"/>
          <a:ext cx="12192001" cy="6857996"/>
        </p:xfrm>
        <a:graphic>
          <a:graphicData uri="http://schemas.openxmlformats.org/drawingml/2006/table">
            <a:tbl>
              <a:tblPr firstRow="1" firstCol="1" bandRow="1">
                <a:tableStyleId>{5C22544A-7EE6-4342-B048-85BDC9FD1C3A}</a:tableStyleId>
              </a:tblPr>
              <a:tblGrid>
                <a:gridCol w="1396537">
                  <a:extLst>
                    <a:ext uri="{9D8B030D-6E8A-4147-A177-3AD203B41FA5}">
                      <a16:colId xmlns:a16="http://schemas.microsoft.com/office/drawing/2014/main" val="2114952999"/>
                    </a:ext>
                  </a:extLst>
                </a:gridCol>
                <a:gridCol w="399011">
                  <a:extLst>
                    <a:ext uri="{9D8B030D-6E8A-4147-A177-3AD203B41FA5}">
                      <a16:colId xmlns:a16="http://schemas.microsoft.com/office/drawing/2014/main" val="1650996117"/>
                    </a:ext>
                  </a:extLst>
                </a:gridCol>
                <a:gridCol w="598516">
                  <a:extLst>
                    <a:ext uri="{9D8B030D-6E8A-4147-A177-3AD203B41FA5}">
                      <a16:colId xmlns:a16="http://schemas.microsoft.com/office/drawing/2014/main" val="806454891"/>
                    </a:ext>
                  </a:extLst>
                </a:gridCol>
                <a:gridCol w="1064891">
                  <a:extLst>
                    <a:ext uri="{9D8B030D-6E8A-4147-A177-3AD203B41FA5}">
                      <a16:colId xmlns:a16="http://schemas.microsoft.com/office/drawing/2014/main" val="3452620673"/>
                    </a:ext>
                  </a:extLst>
                </a:gridCol>
                <a:gridCol w="747284">
                  <a:extLst>
                    <a:ext uri="{9D8B030D-6E8A-4147-A177-3AD203B41FA5}">
                      <a16:colId xmlns:a16="http://schemas.microsoft.com/office/drawing/2014/main" val="2435882465"/>
                    </a:ext>
                  </a:extLst>
                </a:gridCol>
                <a:gridCol w="1562962">
                  <a:extLst>
                    <a:ext uri="{9D8B030D-6E8A-4147-A177-3AD203B41FA5}">
                      <a16:colId xmlns:a16="http://schemas.microsoft.com/office/drawing/2014/main" val="3302660770"/>
                    </a:ext>
                  </a:extLst>
                </a:gridCol>
                <a:gridCol w="481969">
                  <a:extLst>
                    <a:ext uri="{9D8B030D-6E8A-4147-A177-3AD203B41FA5}">
                      <a16:colId xmlns:a16="http://schemas.microsoft.com/office/drawing/2014/main" val="3999274843"/>
                    </a:ext>
                  </a:extLst>
                </a:gridCol>
                <a:gridCol w="665018">
                  <a:extLst>
                    <a:ext uri="{9D8B030D-6E8A-4147-A177-3AD203B41FA5}">
                      <a16:colId xmlns:a16="http://schemas.microsoft.com/office/drawing/2014/main" val="1008168926"/>
                    </a:ext>
                  </a:extLst>
                </a:gridCol>
                <a:gridCol w="3109721">
                  <a:extLst>
                    <a:ext uri="{9D8B030D-6E8A-4147-A177-3AD203B41FA5}">
                      <a16:colId xmlns:a16="http://schemas.microsoft.com/office/drawing/2014/main" val="682594139"/>
                    </a:ext>
                  </a:extLst>
                </a:gridCol>
                <a:gridCol w="2166092">
                  <a:extLst>
                    <a:ext uri="{9D8B030D-6E8A-4147-A177-3AD203B41FA5}">
                      <a16:colId xmlns:a16="http://schemas.microsoft.com/office/drawing/2014/main" val="652925885"/>
                    </a:ext>
                  </a:extLst>
                </a:gridCol>
              </a:tblGrid>
              <a:tr h="1451983">
                <a:tc>
                  <a:txBody>
                    <a:bodyPr/>
                    <a:lstStyle/>
                    <a:p>
                      <a:pPr algn="just">
                        <a:lnSpc>
                          <a:spcPct val="150000"/>
                        </a:lnSpc>
                        <a:spcAft>
                          <a:spcPts val="1000"/>
                        </a:spcAft>
                      </a:pPr>
                      <a:r>
                        <a:rPr lang="fr-FR" sz="2400">
                          <a:solidFill>
                            <a:schemeClr val="tx1"/>
                          </a:solidFill>
                          <a:effectLst/>
                        </a:rPr>
                        <a:t> </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50000"/>
                        </a:lnSpc>
                        <a:spcAft>
                          <a:spcPts val="1000"/>
                        </a:spcAft>
                      </a:pPr>
                      <a:r>
                        <a:rPr lang="fr-FR" sz="2400" dirty="0">
                          <a:solidFill>
                            <a:schemeClr val="tx1"/>
                          </a:solidFill>
                          <a:effectLst/>
                        </a:rPr>
                        <a:t>requête</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hMerge="1">
                  <a:txBody>
                    <a:bodyPr/>
                    <a:lstStyle/>
                    <a:p>
                      <a:endParaRPr lang="fr-TN"/>
                    </a:p>
                  </a:txBody>
                  <a:tcPr/>
                </a:tc>
                <a:tc hMerge="1">
                  <a:txBody>
                    <a:bodyPr/>
                    <a:lstStyle/>
                    <a:p>
                      <a:endParaRPr lang="fr-TN"/>
                    </a:p>
                  </a:txBody>
                  <a:tcPr/>
                </a:tc>
                <a:tc gridSpan="3">
                  <a:txBody>
                    <a:bodyPr/>
                    <a:lstStyle/>
                    <a:p>
                      <a:pPr algn="ctr">
                        <a:lnSpc>
                          <a:spcPct val="150000"/>
                        </a:lnSpc>
                        <a:spcAft>
                          <a:spcPts val="1000"/>
                        </a:spcAft>
                      </a:pPr>
                      <a:r>
                        <a:rPr lang="fr-FR" sz="2400">
                          <a:solidFill>
                            <a:schemeClr val="tx1"/>
                          </a:solidFill>
                          <a:effectLst/>
                        </a:rPr>
                        <a:t>document</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a:txBody>
                    <a:bodyPr/>
                    <a:lstStyle/>
                    <a:p>
                      <a:pPr algn="just">
                        <a:lnSpc>
                          <a:spcPct val="150000"/>
                        </a:lnSpc>
                        <a:spcAft>
                          <a:spcPts val="1000"/>
                        </a:spcAft>
                      </a:pPr>
                      <a:r>
                        <a:rPr lang="fr-FR" sz="2400" dirty="0">
                          <a:solidFill>
                            <a:schemeClr val="tx1"/>
                          </a:solidFill>
                          <a:effectLst/>
                        </a:rPr>
                        <a:t>produit=</a:t>
                      </a:r>
                    </a:p>
                    <a:p>
                      <a:pPr algn="just">
                        <a:lnSpc>
                          <a:spcPct val="150000"/>
                        </a:lnSpc>
                        <a:spcAft>
                          <a:spcPts val="1000"/>
                        </a:spcAft>
                      </a:pPr>
                      <a:r>
                        <a:rPr lang="fr-FR" sz="2400" dirty="0">
                          <a:solidFill>
                            <a:schemeClr val="tx1"/>
                          </a:solidFill>
                          <a:effectLst/>
                        </a:rPr>
                        <a:t>qi*di</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32892132"/>
                  </a:ext>
                </a:extLst>
              </a:tr>
              <a:tr h="1451983">
                <a:tc>
                  <a:txBody>
                    <a:bodyPr/>
                    <a:lstStyle/>
                    <a:p>
                      <a:pPr algn="ctr">
                        <a:lnSpc>
                          <a:spcPct val="150000"/>
                        </a:lnSpc>
                        <a:spcAft>
                          <a:spcPts val="1000"/>
                        </a:spcAft>
                      </a:pPr>
                      <a:r>
                        <a:rPr lang="fr-FR" sz="2400">
                          <a:solidFill>
                            <a:schemeClr val="tx1"/>
                          </a:solidFill>
                          <a:effectLst/>
                        </a:rPr>
                        <a:t>termes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qi=wf-idf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di=normalisation de 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a:solidFill>
                            <a:schemeClr val="tx1"/>
                          </a:solidFill>
                          <a:effectLst/>
                        </a:rPr>
                        <a:t> </a:t>
                      </a: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162506"/>
                  </a:ext>
                </a:extLst>
              </a:tr>
              <a:tr h="1050064">
                <a:tc>
                  <a:txBody>
                    <a:bodyPr/>
                    <a:lstStyle/>
                    <a:p>
                      <a:pPr algn="just">
                        <a:lnSpc>
                          <a:spcPct val="150000"/>
                        </a:lnSpc>
                        <a:spcAft>
                          <a:spcPts val="1000"/>
                        </a:spcAft>
                      </a:pPr>
                      <a:r>
                        <a:rPr lang="fr-FR" sz="2400">
                          <a:solidFill>
                            <a:schemeClr val="tx1"/>
                          </a:solidFill>
                          <a:effectLst/>
                        </a:rPr>
                        <a:t>digital</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10,000</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3</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65052696"/>
                  </a:ext>
                </a:extLst>
              </a:tr>
              <a:tr h="1451983">
                <a:tc>
                  <a:txBody>
                    <a:bodyPr/>
                    <a:lstStyle/>
                    <a:p>
                      <a:pPr algn="just">
                        <a:lnSpc>
                          <a:spcPct val="150000"/>
                        </a:lnSpc>
                        <a:spcAft>
                          <a:spcPts val="1000"/>
                        </a:spcAft>
                      </a:pPr>
                      <a:r>
                        <a:rPr lang="fr-FR" sz="2400">
                          <a:solidFill>
                            <a:schemeClr val="tx1"/>
                          </a:solidFill>
                          <a:effectLst/>
                        </a:rPr>
                        <a:t>video</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0</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100,000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1"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a:t>
                      </a:r>
                      <a:endParaRPr lang="fr-TN" sz="2400" b="1"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295170"/>
                  </a:ext>
                </a:extLst>
              </a:tr>
              <a:tr h="1451983">
                <a:tc>
                  <a:txBody>
                    <a:bodyPr/>
                    <a:lstStyle/>
                    <a:p>
                      <a:pPr algn="just">
                        <a:lnSpc>
                          <a:spcPct val="150000"/>
                        </a:lnSpc>
                        <a:spcAft>
                          <a:spcPts val="1000"/>
                        </a:spcAft>
                      </a:pPr>
                      <a:r>
                        <a:rPr lang="fr-FR" sz="2400">
                          <a:solidFill>
                            <a:schemeClr val="tx1"/>
                          </a:solidFill>
                          <a:effectLst/>
                        </a:rPr>
                        <a:t>cameras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50,000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1"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2,3</a:t>
                      </a:r>
                      <a:endParaRPr lang="fr-TN" sz="2400" b="1"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2</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06325328"/>
                  </a:ext>
                </a:extLst>
              </a:tr>
            </a:tbl>
          </a:graphicData>
        </a:graphic>
      </p:graphicFrame>
    </p:spTree>
    <p:extLst>
      <p:ext uri="{BB962C8B-B14F-4D97-AF65-F5344CB8AC3E}">
        <p14:creationId xmlns:p14="http://schemas.microsoft.com/office/powerpoint/2010/main" val="1748319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F433164-DC38-4374-96A5-EE7B5DF219C6}"/>
              </a:ext>
            </a:extLst>
          </p:cNvPr>
          <p:cNvSpPr txBox="1"/>
          <p:nvPr/>
        </p:nvSpPr>
        <p:spPr>
          <a:xfrm>
            <a:off x="519546" y="391756"/>
            <a:ext cx="8624454" cy="587148"/>
          </a:xfrm>
          <a:prstGeom prst="rect">
            <a:avLst/>
          </a:prstGeom>
          <a:noFill/>
        </p:spPr>
        <p:txBody>
          <a:bodyPr wrap="square">
            <a:spAutoFit/>
          </a:bodyPr>
          <a:lstStyle/>
          <a:p>
            <a:pPr algn="just">
              <a:lnSpc>
                <a:spcPct val="150000"/>
              </a:lnSpc>
              <a:spcAft>
                <a:spcPts val="1000"/>
              </a:spcAft>
            </a:pPr>
            <a:r>
              <a:rPr lang="fr-FR"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 Remplissez les colonnes vides du tableau ci-dessous. </a:t>
            </a:r>
            <a:endParaRPr lang="fr-TN" sz="20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6" name="Image 5">
            <a:extLst>
              <a:ext uri="{FF2B5EF4-FFF2-40B4-BE49-F238E27FC236}">
                <a16:creationId xmlns:a16="http://schemas.microsoft.com/office/drawing/2014/main" id="{9D9B216D-EF86-4266-8E8E-2D368EAEF503}"/>
              </a:ext>
            </a:extLst>
          </p:cNvPr>
          <p:cNvPicPr>
            <a:picLocks noChangeAspect="1"/>
          </p:cNvPicPr>
          <p:nvPr/>
        </p:nvPicPr>
        <p:blipFill>
          <a:blip r:embed="rId2"/>
          <a:stretch>
            <a:fillRect/>
          </a:stretch>
        </p:blipFill>
        <p:spPr>
          <a:xfrm>
            <a:off x="321122" y="2868334"/>
            <a:ext cx="11549756" cy="3873730"/>
          </a:xfrm>
          <a:prstGeom prst="rect">
            <a:avLst/>
          </a:prstGeom>
        </p:spPr>
      </p:pic>
      <p:sp>
        <p:nvSpPr>
          <p:cNvPr id="7" name="Rectangle 6">
            <a:extLst>
              <a:ext uri="{FF2B5EF4-FFF2-40B4-BE49-F238E27FC236}">
                <a16:creationId xmlns:a16="http://schemas.microsoft.com/office/drawing/2014/main" id="{8C41DEBE-6104-4E98-8AD5-35E599F9CC37}"/>
              </a:ext>
            </a:extLst>
          </p:cNvPr>
          <p:cNvSpPr/>
          <p:nvPr/>
        </p:nvSpPr>
        <p:spPr>
          <a:xfrm>
            <a:off x="4073236" y="3606142"/>
            <a:ext cx="1423404"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12" name="Image 11">
            <a:extLst>
              <a:ext uri="{FF2B5EF4-FFF2-40B4-BE49-F238E27FC236}">
                <a16:creationId xmlns:a16="http://schemas.microsoft.com/office/drawing/2014/main" id="{1F6622E5-FCAB-459E-ACA5-4DF463CF632A}"/>
              </a:ext>
            </a:extLst>
          </p:cNvPr>
          <p:cNvPicPr>
            <a:picLocks noChangeAspect="1"/>
          </p:cNvPicPr>
          <p:nvPr/>
        </p:nvPicPr>
        <p:blipFill>
          <a:blip r:embed="rId3"/>
          <a:stretch>
            <a:fillRect/>
          </a:stretch>
        </p:blipFill>
        <p:spPr>
          <a:xfrm>
            <a:off x="122698" y="325777"/>
            <a:ext cx="11549756" cy="1306253"/>
          </a:xfrm>
          <a:prstGeom prst="rect">
            <a:avLst/>
          </a:prstGeom>
        </p:spPr>
      </p:pic>
      <p:sp>
        <p:nvSpPr>
          <p:cNvPr id="10" name="ZoneTexte 9">
            <a:extLst>
              <a:ext uri="{FF2B5EF4-FFF2-40B4-BE49-F238E27FC236}">
                <a16:creationId xmlns:a16="http://schemas.microsoft.com/office/drawing/2014/main" id="{E4D14FFD-B144-4DC2-B0A2-C024E28A2796}"/>
              </a:ext>
            </a:extLst>
          </p:cNvPr>
          <p:cNvSpPr txBox="1"/>
          <p:nvPr/>
        </p:nvSpPr>
        <p:spPr>
          <a:xfrm>
            <a:off x="3246120" y="1194441"/>
            <a:ext cx="6093228" cy="669542"/>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2800" dirty="0" err="1">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calcul</a:t>
            </a:r>
            <a:r>
              <a:rPr lang="en-US" sz="28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 de qi:</a:t>
            </a:r>
            <a:r>
              <a:rPr lang="fr-FR" sz="2400" dirty="0">
                <a:solidFill>
                  <a:srgbClr val="0070C0"/>
                </a:solidFill>
                <a:latin typeface="Calibri" panose="020F0502020204030204" pitchFamily="34" charset="0"/>
                <a:ea typeface="Times New Roman" panose="02020603050405020304" pitchFamily="18" charset="0"/>
                <a:cs typeface="Arial" panose="020B0604020202020204" pitchFamily="34" charset="0"/>
              </a:rPr>
              <a:t>   </a:t>
            </a:r>
            <a:r>
              <a:rPr lang="en-US" sz="28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qi=</a:t>
            </a:r>
            <a:r>
              <a:rPr lang="en-US" sz="2800" dirty="0" err="1">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wf</a:t>
            </a:r>
            <a:r>
              <a:rPr lang="en-US" sz="28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2800" dirty="0" err="1">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idf</a:t>
            </a:r>
            <a:endParaRPr lang="fr-TN" sz="24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4769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A9E2-1F20-4D8C-99D5-6A83813FF0FB}"/>
              </a:ext>
            </a:extLst>
          </p:cNvPr>
          <p:cNvSpPr>
            <a:spLocks noGrp="1"/>
          </p:cNvSpPr>
          <p:nvPr>
            <p:ph type="title"/>
          </p:nvPr>
        </p:nvSpPr>
        <p:spPr/>
        <p:txBody>
          <a:bodyPr/>
          <a:lstStyle/>
          <a:p>
            <a:endParaRPr lang="fr-TN"/>
          </a:p>
        </p:txBody>
      </p:sp>
      <p:graphicFrame>
        <p:nvGraphicFramePr>
          <p:cNvPr id="5" name="Tableau 4">
            <a:extLst>
              <a:ext uri="{FF2B5EF4-FFF2-40B4-BE49-F238E27FC236}">
                <a16:creationId xmlns:a16="http://schemas.microsoft.com/office/drawing/2014/main" id="{A3F3D6D7-5D30-48FD-804B-3D2E499592EF}"/>
              </a:ext>
            </a:extLst>
          </p:cNvPr>
          <p:cNvGraphicFramePr>
            <a:graphicFrameLocks noGrp="1"/>
          </p:cNvGraphicFramePr>
          <p:nvPr>
            <p:extLst>
              <p:ext uri="{D42A27DB-BD31-4B8C-83A1-F6EECF244321}">
                <p14:modId xmlns:p14="http://schemas.microsoft.com/office/powerpoint/2010/main" val="1983145144"/>
              </p:ext>
            </p:extLst>
          </p:nvPr>
        </p:nvGraphicFramePr>
        <p:xfrm>
          <a:off x="1" y="0"/>
          <a:ext cx="12192001" cy="6857996"/>
        </p:xfrm>
        <a:graphic>
          <a:graphicData uri="http://schemas.openxmlformats.org/drawingml/2006/table">
            <a:tbl>
              <a:tblPr firstRow="1" firstCol="1" bandRow="1">
                <a:tableStyleId>{5C22544A-7EE6-4342-B048-85BDC9FD1C3A}</a:tableStyleId>
              </a:tblPr>
              <a:tblGrid>
                <a:gridCol w="1396537">
                  <a:extLst>
                    <a:ext uri="{9D8B030D-6E8A-4147-A177-3AD203B41FA5}">
                      <a16:colId xmlns:a16="http://schemas.microsoft.com/office/drawing/2014/main" val="2114952999"/>
                    </a:ext>
                  </a:extLst>
                </a:gridCol>
                <a:gridCol w="399011">
                  <a:extLst>
                    <a:ext uri="{9D8B030D-6E8A-4147-A177-3AD203B41FA5}">
                      <a16:colId xmlns:a16="http://schemas.microsoft.com/office/drawing/2014/main" val="1650996117"/>
                    </a:ext>
                  </a:extLst>
                </a:gridCol>
                <a:gridCol w="598516">
                  <a:extLst>
                    <a:ext uri="{9D8B030D-6E8A-4147-A177-3AD203B41FA5}">
                      <a16:colId xmlns:a16="http://schemas.microsoft.com/office/drawing/2014/main" val="806454891"/>
                    </a:ext>
                  </a:extLst>
                </a:gridCol>
                <a:gridCol w="1064891">
                  <a:extLst>
                    <a:ext uri="{9D8B030D-6E8A-4147-A177-3AD203B41FA5}">
                      <a16:colId xmlns:a16="http://schemas.microsoft.com/office/drawing/2014/main" val="3452620673"/>
                    </a:ext>
                  </a:extLst>
                </a:gridCol>
                <a:gridCol w="747284">
                  <a:extLst>
                    <a:ext uri="{9D8B030D-6E8A-4147-A177-3AD203B41FA5}">
                      <a16:colId xmlns:a16="http://schemas.microsoft.com/office/drawing/2014/main" val="2435882465"/>
                    </a:ext>
                  </a:extLst>
                </a:gridCol>
                <a:gridCol w="1562962">
                  <a:extLst>
                    <a:ext uri="{9D8B030D-6E8A-4147-A177-3AD203B41FA5}">
                      <a16:colId xmlns:a16="http://schemas.microsoft.com/office/drawing/2014/main" val="3302660770"/>
                    </a:ext>
                  </a:extLst>
                </a:gridCol>
                <a:gridCol w="481969">
                  <a:extLst>
                    <a:ext uri="{9D8B030D-6E8A-4147-A177-3AD203B41FA5}">
                      <a16:colId xmlns:a16="http://schemas.microsoft.com/office/drawing/2014/main" val="3999274843"/>
                    </a:ext>
                  </a:extLst>
                </a:gridCol>
                <a:gridCol w="665018">
                  <a:extLst>
                    <a:ext uri="{9D8B030D-6E8A-4147-A177-3AD203B41FA5}">
                      <a16:colId xmlns:a16="http://schemas.microsoft.com/office/drawing/2014/main" val="1008168926"/>
                    </a:ext>
                  </a:extLst>
                </a:gridCol>
                <a:gridCol w="3109721">
                  <a:extLst>
                    <a:ext uri="{9D8B030D-6E8A-4147-A177-3AD203B41FA5}">
                      <a16:colId xmlns:a16="http://schemas.microsoft.com/office/drawing/2014/main" val="682594139"/>
                    </a:ext>
                  </a:extLst>
                </a:gridCol>
                <a:gridCol w="2166092">
                  <a:extLst>
                    <a:ext uri="{9D8B030D-6E8A-4147-A177-3AD203B41FA5}">
                      <a16:colId xmlns:a16="http://schemas.microsoft.com/office/drawing/2014/main" val="652925885"/>
                    </a:ext>
                  </a:extLst>
                </a:gridCol>
              </a:tblGrid>
              <a:tr h="1451983">
                <a:tc>
                  <a:txBody>
                    <a:bodyPr/>
                    <a:lstStyle/>
                    <a:p>
                      <a:pPr algn="just">
                        <a:lnSpc>
                          <a:spcPct val="150000"/>
                        </a:lnSpc>
                        <a:spcAft>
                          <a:spcPts val="1000"/>
                        </a:spcAft>
                      </a:pPr>
                      <a:r>
                        <a:rPr lang="fr-FR" sz="2400">
                          <a:solidFill>
                            <a:schemeClr val="tx1"/>
                          </a:solidFill>
                          <a:effectLst/>
                        </a:rPr>
                        <a:t> </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50000"/>
                        </a:lnSpc>
                        <a:spcAft>
                          <a:spcPts val="1000"/>
                        </a:spcAft>
                      </a:pPr>
                      <a:r>
                        <a:rPr lang="fr-FR" sz="2400" dirty="0">
                          <a:solidFill>
                            <a:schemeClr val="tx1"/>
                          </a:solidFill>
                          <a:effectLst/>
                        </a:rPr>
                        <a:t>requête</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hMerge="1">
                  <a:txBody>
                    <a:bodyPr/>
                    <a:lstStyle/>
                    <a:p>
                      <a:endParaRPr lang="fr-TN"/>
                    </a:p>
                  </a:txBody>
                  <a:tcPr/>
                </a:tc>
                <a:tc hMerge="1">
                  <a:txBody>
                    <a:bodyPr/>
                    <a:lstStyle/>
                    <a:p>
                      <a:endParaRPr lang="fr-TN"/>
                    </a:p>
                  </a:txBody>
                  <a:tcPr/>
                </a:tc>
                <a:tc gridSpan="3">
                  <a:txBody>
                    <a:bodyPr/>
                    <a:lstStyle/>
                    <a:p>
                      <a:pPr algn="ctr">
                        <a:lnSpc>
                          <a:spcPct val="150000"/>
                        </a:lnSpc>
                        <a:spcAft>
                          <a:spcPts val="1000"/>
                        </a:spcAft>
                      </a:pPr>
                      <a:r>
                        <a:rPr lang="fr-FR" sz="2400">
                          <a:solidFill>
                            <a:schemeClr val="tx1"/>
                          </a:solidFill>
                          <a:effectLst/>
                        </a:rPr>
                        <a:t>document</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a:txBody>
                    <a:bodyPr/>
                    <a:lstStyle/>
                    <a:p>
                      <a:pPr algn="just">
                        <a:lnSpc>
                          <a:spcPct val="150000"/>
                        </a:lnSpc>
                        <a:spcAft>
                          <a:spcPts val="1000"/>
                        </a:spcAft>
                      </a:pPr>
                      <a:r>
                        <a:rPr lang="fr-FR" sz="2400" dirty="0">
                          <a:solidFill>
                            <a:schemeClr val="tx1"/>
                          </a:solidFill>
                          <a:effectLst/>
                        </a:rPr>
                        <a:t>produit=</a:t>
                      </a:r>
                    </a:p>
                    <a:p>
                      <a:pPr algn="just">
                        <a:lnSpc>
                          <a:spcPct val="150000"/>
                        </a:lnSpc>
                        <a:spcAft>
                          <a:spcPts val="1000"/>
                        </a:spcAft>
                      </a:pPr>
                      <a:r>
                        <a:rPr lang="fr-FR" sz="2400" dirty="0">
                          <a:solidFill>
                            <a:schemeClr val="tx1"/>
                          </a:solidFill>
                          <a:effectLst/>
                        </a:rPr>
                        <a:t>qi*di</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32892132"/>
                  </a:ext>
                </a:extLst>
              </a:tr>
              <a:tr h="1451983">
                <a:tc>
                  <a:txBody>
                    <a:bodyPr/>
                    <a:lstStyle/>
                    <a:p>
                      <a:pPr algn="ctr">
                        <a:lnSpc>
                          <a:spcPct val="150000"/>
                        </a:lnSpc>
                        <a:spcAft>
                          <a:spcPts val="1000"/>
                        </a:spcAft>
                      </a:pPr>
                      <a:r>
                        <a:rPr lang="fr-FR" sz="2400">
                          <a:solidFill>
                            <a:schemeClr val="tx1"/>
                          </a:solidFill>
                          <a:effectLst/>
                        </a:rPr>
                        <a:t>termes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qi=wf-idf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di=normalisation de 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a:solidFill>
                            <a:schemeClr val="tx1"/>
                          </a:solidFill>
                          <a:effectLst/>
                        </a:rPr>
                        <a:t> </a:t>
                      </a: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162506"/>
                  </a:ext>
                </a:extLst>
              </a:tr>
              <a:tr h="1050064">
                <a:tc>
                  <a:txBody>
                    <a:bodyPr/>
                    <a:lstStyle/>
                    <a:p>
                      <a:pPr algn="just">
                        <a:lnSpc>
                          <a:spcPct val="150000"/>
                        </a:lnSpc>
                        <a:spcAft>
                          <a:spcPts val="1000"/>
                        </a:spcAft>
                      </a:pPr>
                      <a:r>
                        <a:rPr lang="fr-FR" sz="2400">
                          <a:solidFill>
                            <a:schemeClr val="tx1"/>
                          </a:solidFill>
                          <a:effectLst/>
                        </a:rPr>
                        <a:t>digital</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rPr>
                        <a:t>10,000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3</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65052696"/>
                  </a:ext>
                </a:extLst>
              </a:tr>
              <a:tr h="1451983">
                <a:tc>
                  <a:txBody>
                    <a:bodyPr/>
                    <a:lstStyle/>
                    <a:p>
                      <a:pPr algn="just">
                        <a:lnSpc>
                          <a:spcPct val="150000"/>
                        </a:lnSpc>
                        <a:spcAft>
                          <a:spcPts val="1000"/>
                        </a:spcAft>
                      </a:pPr>
                      <a:r>
                        <a:rPr lang="fr-FR" sz="2400">
                          <a:solidFill>
                            <a:schemeClr val="tx1"/>
                          </a:solidFill>
                          <a:effectLst/>
                        </a:rPr>
                        <a:t>video</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0</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100,000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a:t>
                      </a:r>
                      <a:endParaRPr lang="fr-TN"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295170"/>
                  </a:ext>
                </a:extLst>
              </a:tr>
              <a:tr h="1451983">
                <a:tc>
                  <a:txBody>
                    <a:bodyPr/>
                    <a:lstStyle/>
                    <a:p>
                      <a:pPr algn="just">
                        <a:lnSpc>
                          <a:spcPct val="150000"/>
                        </a:lnSpc>
                        <a:spcAft>
                          <a:spcPts val="1000"/>
                        </a:spcAft>
                      </a:pPr>
                      <a:r>
                        <a:rPr lang="fr-FR" sz="2400">
                          <a:solidFill>
                            <a:schemeClr val="tx1"/>
                          </a:solidFill>
                          <a:effectLst/>
                        </a:rPr>
                        <a:t>cameras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50,000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2,3</a:t>
                      </a:r>
                      <a:endParaRPr lang="fr-TN"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2,3</a:t>
                      </a:r>
                      <a:endParaRPr lang="fr-TN"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2</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06325328"/>
                  </a:ext>
                </a:extLst>
              </a:tr>
            </a:tbl>
          </a:graphicData>
        </a:graphic>
      </p:graphicFrame>
    </p:spTree>
    <p:extLst>
      <p:ext uri="{BB962C8B-B14F-4D97-AF65-F5344CB8AC3E}">
        <p14:creationId xmlns:p14="http://schemas.microsoft.com/office/powerpoint/2010/main" val="1370797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D9B216D-EF86-4266-8E8E-2D368EAEF503}"/>
              </a:ext>
            </a:extLst>
          </p:cNvPr>
          <p:cNvPicPr>
            <a:picLocks noChangeAspect="1"/>
          </p:cNvPicPr>
          <p:nvPr/>
        </p:nvPicPr>
        <p:blipFill>
          <a:blip r:embed="rId2"/>
          <a:stretch>
            <a:fillRect/>
          </a:stretch>
        </p:blipFill>
        <p:spPr>
          <a:xfrm>
            <a:off x="321122" y="2868334"/>
            <a:ext cx="11549756" cy="3873730"/>
          </a:xfrm>
          <a:prstGeom prst="rect">
            <a:avLst/>
          </a:prstGeom>
        </p:spPr>
      </p:pic>
      <p:sp>
        <p:nvSpPr>
          <p:cNvPr id="7" name="Rectangle 6">
            <a:extLst>
              <a:ext uri="{FF2B5EF4-FFF2-40B4-BE49-F238E27FC236}">
                <a16:creationId xmlns:a16="http://schemas.microsoft.com/office/drawing/2014/main" id="{8C41DEBE-6104-4E98-8AD5-35E599F9CC37}"/>
              </a:ext>
            </a:extLst>
          </p:cNvPr>
          <p:cNvSpPr/>
          <p:nvPr/>
        </p:nvSpPr>
        <p:spPr>
          <a:xfrm>
            <a:off x="6450675" y="3606142"/>
            <a:ext cx="3325091"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09C9C3B7-8BFB-4DA6-90D4-2B5ED3BB8BE0}"/>
                  </a:ext>
                </a:extLst>
              </p:cNvPr>
              <p:cNvSpPr txBox="1"/>
              <p:nvPr/>
            </p:nvSpPr>
            <p:spPr>
              <a:xfrm>
                <a:off x="642245" y="325777"/>
                <a:ext cx="11549755" cy="1576522"/>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normalization:</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14:m>
                  <m:oMath xmlns:m="http://schemas.openxmlformats.org/officeDocument/2006/math">
                    <m:d>
                      <m:dPr>
                        <m:begChr m:val="‖"/>
                        <m:endChr m:val="‖"/>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acc>
                      </m:e>
                    </m:d>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1.3</m:t>
                            </m:r>
                          </m:e>
                          <m: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a14:m>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=1.92</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8" name="ZoneTexte 7">
                <a:extLst>
                  <a:ext uri="{FF2B5EF4-FFF2-40B4-BE49-F238E27FC236}">
                    <a16:creationId xmlns:a16="http://schemas.microsoft.com/office/drawing/2014/main" id="{09C9C3B7-8BFB-4DA6-90D4-2B5ED3BB8BE0}"/>
                  </a:ext>
                </a:extLst>
              </p:cNvPr>
              <p:cNvSpPr txBox="1">
                <a:spLocks noRot="1" noChangeAspect="1" noMove="1" noResize="1" noEditPoints="1" noAdjustHandles="1" noChangeArrowheads="1" noChangeShapeType="1" noTextEdit="1"/>
              </p:cNvSpPr>
              <p:nvPr/>
            </p:nvSpPr>
            <p:spPr>
              <a:xfrm>
                <a:off x="642245" y="325777"/>
                <a:ext cx="11549755" cy="1576522"/>
              </a:xfrm>
              <a:prstGeom prst="rect">
                <a:avLst/>
              </a:prstGeom>
              <a:blipFill>
                <a:blip r:embed="rId3"/>
                <a:stretch>
                  <a:fillRect l="-897" b="-8108"/>
                </a:stretch>
              </a:blipFill>
            </p:spPr>
            <p:txBody>
              <a:bodyPr/>
              <a:lstStyle/>
              <a:p>
                <a:r>
                  <a:rPr lang="fr-TN">
                    <a:noFill/>
                  </a:rPr>
                  <a:t> </a:t>
                </a:r>
              </a:p>
            </p:txBody>
          </p:sp>
        </mc:Fallback>
      </mc:AlternateContent>
    </p:spTree>
    <p:extLst>
      <p:ext uri="{BB962C8B-B14F-4D97-AF65-F5344CB8AC3E}">
        <p14:creationId xmlns:p14="http://schemas.microsoft.com/office/powerpoint/2010/main" val="130987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arn(inVertical)">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D9B216D-EF86-4266-8E8E-2D368EAEF503}"/>
              </a:ext>
            </a:extLst>
          </p:cNvPr>
          <p:cNvPicPr>
            <a:picLocks noChangeAspect="1"/>
          </p:cNvPicPr>
          <p:nvPr/>
        </p:nvPicPr>
        <p:blipFill>
          <a:blip r:embed="rId2"/>
          <a:stretch>
            <a:fillRect/>
          </a:stretch>
        </p:blipFill>
        <p:spPr>
          <a:xfrm>
            <a:off x="321122" y="2868334"/>
            <a:ext cx="11549756" cy="3873730"/>
          </a:xfrm>
          <a:prstGeom prst="rect">
            <a:avLst/>
          </a:prstGeom>
        </p:spPr>
      </p:pic>
      <p:sp>
        <p:nvSpPr>
          <p:cNvPr id="7" name="Rectangle 6">
            <a:extLst>
              <a:ext uri="{FF2B5EF4-FFF2-40B4-BE49-F238E27FC236}">
                <a16:creationId xmlns:a16="http://schemas.microsoft.com/office/drawing/2014/main" id="{8C41DEBE-6104-4E98-8AD5-35E599F9CC37}"/>
              </a:ext>
            </a:extLst>
          </p:cNvPr>
          <p:cNvSpPr/>
          <p:nvPr/>
        </p:nvSpPr>
        <p:spPr>
          <a:xfrm>
            <a:off x="6450675" y="3606142"/>
            <a:ext cx="3325091" cy="292608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09C9C3B7-8BFB-4DA6-90D4-2B5ED3BB8BE0}"/>
                  </a:ext>
                </a:extLst>
              </p:cNvPr>
              <p:cNvSpPr txBox="1"/>
              <p:nvPr/>
            </p:nvSpPr>
            <p:spPr>
              <a:xfrm>
                <a:off x="642245" y="325777"/>
                <a:ext cx="11549755" cy="1576522"/>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normalization:</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14:m>
                  <m:oMath xmlns:m="http://schemas.openxmlformats.org/officeDocument/2006/math">
                    <m:d>
                      <m:dPr>
                        <m:begChr m:val="‖"/>
                        <m:endChr m:val="‖"/>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acc>
                      </m:e>
                    </m:d>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TN"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1.3</m:t>
                            </m:r>
                          </m:e>
                          <m:sup>
                            <m:r>
                              <a:rPr lang="fr-FR" sz="2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a14:m>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=1.92</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xmlns="">
          <p:sp>
            <p:nvSpPr>
              <p:cNvPr id="8" name="ZoneTexte 7">
                <a:extLst>
                  <a:ext uri="{FF2B5EF4-FFF2-40B4-BE49-F238E27FC236}">
                    <a16:creationId xmlns:a16="http://schemas.microsoft.com/office/drawing/2014/main" id="{09C9C3B7-8BFB-4DA6-90D4-2B5ED3BB8BE0}"/>
                  </a:ext>
                </a:extLst>
              </p:cNvPr>
              <p:cNvSpPr txBox="1">
                <a:spLocks noRot="1" noChangeAspect="1" noMove="1" noResize="1" noEditPoints="1" noAdjustHandles="1" noChangeArrowheads="1" noChangeShapeType="1" noTextEdit="1"/>
              </p:cNvSpPr>
              <p:nvPr/>
            </p:nvSpPr>
            <p:spPr>
              <a:xfrm>
                <a:off x="642245" y="325777"/>
                <a:ext cx="11549755" cy="1576522"/>
              </a:xfrm>
              <a:prstGeom prst="rect">
                <a:avLst/>
              </a:prstGeom>
              <a:blipFill>
                <a:blip r:embed="rId3"/>
                <a:stretch>
                  <a:fillRect l="-897" b="-8108"/>
                </a:stretch>
              </a:blipFill>
            </p:spPr>
            <p:txBody>
              <a:bodyPr/>
              <a:lstStyle/>
              <a:p>
                <a:r>
                  <a:rPr lang="fr-TN">
                    <a:noFill/>
                  </a:rPr>
                  <a:t> </a:t>
                </a:r>
              </a:p>
            </p:txBody>
          </p:sp>
        </mc:Fallback>
      </mc:AlternateContent>
      <p:sp>
        <p:nvSpPr>
          <p:cNvPr id="11" name="ZoneTexte 10">
            <a:extLst>
              <a:ext uri="{FF2B5EF4-FFF2-40B4-BE49-F238E27FC236}">
                <a16:creationId xmlns:a16="http://schemas.microsoft.com/office/drawing/2014/main" id="{1DA6D2A7-B2B8-43BF-AB51-AD673F60E43A}"/>
              </a:ext>
            </a:extLst>
          </p:cNvPr>
          <p:cNvSpPr txBox="1"/>
          <p:nvPr/>
        </p:nvSpPr>
        <p:spPr>
          <a:xfrm>
            <a:off x="6383870" y="610470"/>
            <a:ext cx="6093228" cy="1444113"/>
          </a:xfrm>
          <a:prstGeom prst="rect">
            <a:avLst/>
          </a:prstGeom>
          <a:noFill/>
        </p:spPr>
        <p:txBody>
          <a:bodyPr wrap="square">
            <a:spAutoFit/>
          </a:bodyPr>
          <a:lstStyle/>
          <a:p>
            <a:pPr algn="just">
              <a:lnSpc>
                <a:spcPct val="150000"/>
              </a:lnSpc>
              <a:spcAft>
                <a:spcPts val="1000"/>
              </a:spcAft>
            </a:pPr>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di(digital)=di(</a:t>
            </a:r>
            <a:r>
              <a:rPr lang="fr-FR" sz="28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video</a:t>
            </a:r>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)=1/1.92=0.52</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r>
              <a:rPr lang="fr-FR"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di(cameras)=1.3/1.92=0.68</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412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arn(inVertical)">
                                      <p:cBhvr>
                                        <p:cTn id="1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A9E2-1F20-4D8C-99D5-6A83813FF0FB}"/>
              </a:ext>
            </a:extLst>
          </p:cNvPr>
          <p:cNvSpPr>
            <a:spLocks noGrp="1"/>
          </p:cNvSpPr>
          <p:nvPr>
            <p:ph type="title"/>
          </p:nvPr>
        </p:nvSpPr>
        <p:spPr/>
        <p:txBody>
          <a:bodyPr/>
          <a:lstStyle/>
          <a:p>
            <a:endParaRPr lang="fr-TN"/>
          </a:p>
        </p:txBody>
      </p:sp>
      <p:graphicFrame>
        <p:nvGraphicFramePr>
          <p:cNvPr id="5" name="Tableau 4">
            <a:extLst>
              <a:ext uri="{FF2B5EF4-FFF2-40B4-BE49-F238E27FC236}">
                <a16:creationId xmlns:a16="http://schemas.microsoft.com/office/drawing/2014/main" id="{A3F3D6D7-5D30-48FD-804B-3D2E499592EF}"/>
              </a:ext>
            </a:extLst>
          </p:cNvPr>
          <p:cNvGraphicFramePr>
            <a:graphicFrameLocks noGrp="1"/>
          </p:cNvGraphicFramePr>
          <p:nvPr/>
        </p:nvGraphicFramePr>
        <p:xfrm>
          <a:off x="1" y="0"/>
          <a:ext cx="12192001" cy="6857996"/>
        </p:xfrm>
        <a:graphic>
          <a:graphicData uri="http://schemas.openxmlformats.org/drawingml/2006/table">
            <a:tbl>
              <a:tblPr firstRow="1" firstCol="1" bandRow="1">
                <a:tableStyleId>{5C22544A-7EE6-4342-B048-85BDC9FD1C3A}</a:tableStyleId>
              </a:tblPr>
              <a:tblGrid>
                <a:gridCol w="1396537">
                  <a:extLst>
                    <a:ext uri="{9D8B030D-6E8A-4147-A177-3AD203B41FA5}">
                      <a16:colId xmlns:a16="http://schemas.microsoft.com/office/drawing/2014/main" val="2114952999"/>
                    </a:ext>
                  </a:extLst>
                </a:gridCol>
                <a:gridCol w="399011">
                  <a:extLst>
                    <a:ext uri="{9D8B030D-6E8A-4147-A177-3AD203B41FA5}">
                      <a16:colId xmlns:a16="http://schemas.microsoft.com/office/drawing/2014/main" val="1650996117"/>
                    </a:ext>
                  </a:extLst>
                </a:gridCol>
                <a:gridCol w="598516">
                  <a:extLst>
                    <a:ext uri="{9D8B030D-6E8A-4147-A177-3AD203B41FA5}">
                      <a16:colId xmlns:a16="http://schemas.microsoft.com/office/drawing/2014/main" val="806454891"/>
                    </a:ext>
                  </a:extLst>
                </a:gridCol>
                <a:gridCol w="1064891">
                  <a:extLst>
                    <a:ext uri="{9D8B030D-6E8A-4147-A177-3AD203B41FA5}">
                      <a16:colId xmlns:a16="http://schemas.microsoft.com/office/drawing/2014/main" val="3452620673"/>
                    </a:ext>
                  </a:extLst>
                </a:gridCol>
                <a:gridCol w="747284">
                  <a:extLst>
                    <a:ext uri="{9D8B030D-6E8A-4147-A177-3AD203B41FA5}">
                      <a16:colId xmlns:a16="http://schemas.microsoft.com/office/drawing/2014/main" val="2435882465"/>
                    </a:ext>
                  </a:extLst>
                </a:gridCol>
                <a:gridCol w="1562962">
                  <a:extLst>
                    <a:ext uri="{9D8B030D-6E8A-4147-A177-3AD203B41FA5}">
                      <a16:colId xmlns:a16="http://schemas.microsoft.com/office/drawing/2014/main" val="3302660770"/>
                    </a:ext>
                  </a:extLst>
                </a:gridCol>
                <a:gridCol w="481969">
                  <a:extLst>
                    <a:ext uri="{9D8B030D-6E8A-4147-A177-3AD203B41FA5}">
                      <a16:colId xmlns:a16="http://schemas.microsoft.com/office/drawing/2014/main" val="3999274843"/>
                    </a:ext>
                  </a:extLst>
                </a:gridCol>
                <a:gridCol w="665018">
                  <a:extLst>
                    <a:ext uri="{9D8B030D-6E8A-4147-A177-3AD203B41FA5}">
                      <a16:colId xmlns:a16="http://schemas.microsoft.com/office/drawing/2014/main" val="1008168926"/>
                    </a:ext>
                  </a:extLst>
                </a:gridCol>
                <a:gridCol w="3109721">
                  <a:extLst>
                    <a:ext uri="{9D8B030D-6E8A-4147-A177-3AD203B41FA5}">
                      <a16:colId xmlns:a16="http://schemas.microsoft.com/office/drawing/2014/main" val="682594139"/>
                    </a:ext>
                  </a:extLst>
                </a:gridCol>
                <a:gridCol w="2166092">
                  <a:extLst>
                    <a:ext uri="{9D8B030D-6E8A-4147-A177-3AD203B41FA5}">
                      <a16:colId xmlns:a16="http://schemas.microsoft.com/office/drawing/2014/main" val="652925885"/>
                    </a:ext>
                  </a:extLst>
                </a:gridCol>
              </a:tblGrid>
              <a:tr h="1451983">
                <a:tc>
                  <a:txBody>
                    <a:bodyPr/>
                    <a:lstStyle/>
                    <a:p>
                      <a:pPr algn="just">
                        <a:lnSpc>
                          <a:spcPct val="150000"/>
                        </a:lnSpc>
                        <a:spcAft>
                          <a:spcPts val="1000"/>
                        </a:spcAft>
                      </a:pPr>
                      <a:r>
                        <a:rPr lang="fr-FR" sz="2400">
                          <a:solidFill>
                            <a:schemeClr val="tx1"/>
                          </a:solidFill>
                          <a:effectLst/>
                        </a:rPr>
                        <a:t> </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50000"/>
                        </a:lnSpc>
                        <a:spcAft>
                          <a:spcPts val="1000"/>
                        </a:spcAft>
                      </a:pPr>
                      <a:r>
                        <a:rPr lang="fr-FR" sz="2400" dirty="0">
                          <a:solidFill>
                            <a:schemeClr val="tx1"/>
                          </a:solidFill>
                          <a:effectLst/>
                        </a:rPr>
                        <a:t>requête</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hMerge="1">
                  <a:txBody>
                    <a:bodyPr/>
                    <a:lstStyle/>
                    <a:p>
                      <a:endParaRPr lang="fr-TN"/>
                    </a:p>
                  </a:txBody>
                  <a:tcPr/>
                </a:tc>
                <a:tc hMerge="1">
                  <a:txBody>
                    <a:bodyPr/>
                    <a:lstStyle/>
                    <a:p>
                      <a:endParaRPr lang="fr-TN"/>
                    </a:p>
                  </a:txBody>
                  <a:tcPr/>
                </a:tc>
                <a:tc gridSpan="3">
                  <a:txBody>
                    <a:bodyPr/>
                    <a:lstStyle/>
                    <a:p>
                      <a:pPr algn="ctr">
                        <a:lnSpc>
                          <a:spcPct val="150000"/>
                        </a:lnSpc>
                        <a:spcAft>
                          <a:spcPts val="1000"/>
                        </a:spcAft>
                      </a:pPr>
                      <a:r>
                        <a:rPr lang="fr-FR" sz="2400">
                          <a:solidFill>
                            <a:schemeClr val="tx1"/>
                          </a:solidFill>
                          <a:effectLst/>
                        </a:rPr>
                        <a:t>document</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a:txBody>
                    <a:bodyPr/>
                    <a:lstStyle/>
                    <a:p>
                      <a:pPr algn="just">
                        <a:lnSpc>
                          <a:spcPct val="150000"/>
                        </a:lnSpc>
                        <a:spcAft>
                          <a:spcPts val="1000"/>
                        </a:spcAft>
                      </a:pPr>
                      <a:r>
                        <a:rPr lang="fr-FR" sz="2400" dirty="0">
                          <a:solidFill>
                            <a:schemeClr val="tx1"/>
                          </a:solidFill>
                          <a:effectLst/>
                        </a:rPr>
                        <a:t>produit=</a:t>
                      </a:r>
                    </a:p>
                    <a:p>
                      <a:pPr algn="just">
                        <a:lnSpc>
                          <a:spcPct val="150000"/>
                        </a:lnSpc>
                        <a:spcAft>
                          <a:spcPts val="1000"/>
                        </a:spcAft>
                      </a:pPr>
                      <a:r>
                        <a:rPr lang="fr-FR" sz="2400" dirty="0">
                          <a:solidFill>
                            <a:schemeClr val="tx1"/>
                          </a:solidFill>
                          <a:effectLst/>
                        </a:rPr>
                        <a:t>qi*di</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32892132"/>
                  </a:ext>
                </a:extLst>
              </a:tr>
              <a:tr h="1451983">
                <a:tc>
                  <a:txBody>
                    <a:bodyPr/>
                    <a:lstStyle/>
                    <a:p>
                      <a:pPr algn="ctr">
                        <a:lnSpc>
                          <a:spcPct val="150000"/>
                        </a:lnSpc>
                        <a:spcAft>
                          <a:spcPts val="1000"/>
                        </a:spcAft>
                      </a:pPr>
                      <a:r>
                        <a:rPr lang="fr-FR" sz="2400">
                          <a:solidFill>
                            <a:schemeClr val="tx1"/>
                          </a:solidFill>
                          <a:effectLst/>
                        </a:rPr>
                        <a:t>termes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qi=wf-idf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di=normalisation de 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a:solidFill>
                            <a:schemeClr val="tx1"/>
                          </a:solidFill>
                          <a:effectLst/>
                        </a:rPr>
                        <a:t> </a:t>
                      </a: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162506"/>
                  </a:ext>
                </a:extLst>
              </a:tr>
              <a:tr h="1050064">
                <a:tc>
                  <a:txBody>
                    <a:bodyPr/>
                    <a:lstStyle/>
                    <a:p>
                      <a:pPr algn="just">
                        <a:lnSpc>
                          <a:spcPct val="150000"/>
                        </a:lnSpc>
                        <a:spcAft>
                          <a:spcPts val="1000"/>
                        </a:spcAft>
                      </a:pPr>
                      <a:r>
                        <a:rPr lang="fr-FR" sz="2400">
                          <a:solidFill>
                            <a:schemeClr val="tx1"/>
                          </a:solidFill>
                          <a:effectLst/>
                        </a:rPr>
                        <a:t>digital</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rPr>
                        <a:t>10,000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3</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0,52</a:t>
                      </a:r>
                      <a:endParaRPr lang="fr-TN"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1,56</a:t>
                      </a: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65052696"/>
                  </a:ext>
                </a:extLst>
              </a:tr>
              <a:tr h="1451983">
                <a:tc>
                  <a:txBody>
                    <a:bodyPr/>
                    <a:lstStyle/>
                    <a:p>
                      <a:pPr algn="just">
                        <a:lnSpc>
                          <a:spcPct val="150000"/>
                        </a:lnSpc>
                        <a:spcAft>
                          <a:spcPts val="1000"/>
                        </a:spcAft>
                      </a:pPr>
                      <a:r>
                        <a:rPr lang="fr-FR" sz="2400">
                          <a:solidFill>
                            <a:schemeClr val="tx1"/>
                          </a:solidFill>
                          <a:effectLst/>
                        </a:rPr>
                        <a:t>video</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0</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100,000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a:t>
                      </a:r>
                      <a:endParaRPr lang="fr-TN"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0,52</a:t>
                      </a:r>
                      <a:endParaRPr lang="fr-TN"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295170"/>
                  </a:ext>
                </a:extLst>
              </a:tr>
              <a:tr h="1451983">
                <a:tc>
                  <a:txBody>
                    <a:bodyPr/>
                    <a:lstStyle/>
                    <a:p>
                      <a:pPr algn="just">
                        <a:lnSpc>
                          <a:spcPct val="150000"/>
                        </a:lnSpc>
                        <a:spcAft>
                          <a:spcPts val="1000"/>
                        </a:spcAft>
                      </a:pPr>
                      <a:r>
                        <a:rPr lang="fr-FR" sz="2400">
                          <a:solidFill>
                            <a:schemeClr val="tx1"/>
                          </a:solidFill>
                          <a:effectLst/>
                        </a:rPr>
                        <a:t>cameras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50,000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2,3</a:t>
                      </a:r>
                      <a:endParaRPr lang="fr-TN"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2,3</a:t>
                      </a:r>
                      <a:endParaRPr lang="fr-TN"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2</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0,68</a:t>
                      </a:r>
                      <a:endParaRPr lang="fr-TN"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1,56</a:t>
                      </a: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06325328"/>
                  </a:ext>
                </a:extLst>
              </a:tr>
            </a:tbl>
          </a:graphicData>
        </a:graphic>
      </p:graphicFrame>
    </p:spTree>
    <p:extLst>
      <p:ext uri="{BB962C8B-B14F-4D97-AF65-F5344CB8AC3E}">
        <p14:creationId xmlns:p14="http://schemas.microsoft.com/office/powerpoint/2010/main" val="2305985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42F1B0A-A2E1-45A7-A479-B5D2159F831C}"/>
              </a:ext>
            </a:extLst>
          </p:cNvPr>
          <p:cNvSpPr txBox="1"/>
          <p:nvPr/>
        </p:nvSpPr>
        <p:spPr>
          <a:xfrm>
            <a:off x="635925" y="868032"/>
            <a:ext cx="6093228" cy="669542"/>
          </a:xfrm>
          <a:prstGeom prst="rect">
            <a:avLst/>
          </a:prstGeom>
          <a:noFill/>
        </p:spPr>
        <p:txBody>
          <a:bodyPr wrap="square">
            <a:spAutoFit/>
          </a:bodyPr>
          <a:lstStyle/>
          <a:p>
            <a:pPr algn="just">
              <a:lnSpc>
                <a:spcPct val="150000"/>
              </a:lnSpc>
              <a:spcAft>
                <a:spcPts val="1000"/>
              </a:spcAft>
            </a:pPr>
            <a:r>
              <a:rPr lang="fr-FR"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 Quelle est la similarité scalaire finale?</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774147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A9E2-1F20-4D8C-99D5-6A83813FF0FB}"/>
              </a:ext>
            </a:extLst>
          </p:cNvPr>
          <p:cNvSpPr>
            <a:spLocks noGrp="1"/>
          </p:cNvSpPr>
          <p:nvPr>
            <p:ph type="title"/>
          </p:nvPr>
        </p:nvSpPr>
        <p:spPr/>
        <p:txBody>
          <a:bodyPr/>
          <a:lstStyle/>
          <a:p>
            <a:endParaRPr lang="fr-TN"/>
          </a:p>
        </p:txBody>
      </p:sp>
      <p:graphicFrame>
        <p:nvGraphicFramePr>
          <p:cNvPr id="5" name="Tableau 4">
            <a:extLst>
              <a:ext uri="{FF2B5EF4-FFF2-40B4-BE49-F238E27FC236}">
                <a16:creationId xmlns:a16="http://schemas.microsoft.com/office/drawing/2014/main" id="{A3F3D6D7-5D30-48FD-804B-3D2E499592EF}"/>
              </a:ext>
            </a:extLst>
          </p:cNvPr>
          <p:cNvGraphicFramePr>
            <a:graphicFrameLocks noGrp="1"/>
          </p:cNvGraphicFramePr>
          <p:nvPr/>
        </p:nvGraphicFramePr>
        <p:xfrm>
          <a:off x="1" y="0"/>
          <a:ext cx="12192001" cy="6857996"/>
        </p:xfrm>
        <a:graphic>
          <a:graphicData uri="http://schemas.openxmlformats.org/drawingml/2006/table">
            <a:tbl>
              <a:tblPr firstRow="1" firstCol="1" bandRow="1">
                <a:tableStyleId>{5C22544A-7EE6-4342-B048-85BDC9FD1C3A}</a:tableStyleId>
              </a:tblPr>
              <a:tblGrid>
                <a:gridCol w="1396537">
                  <a:extLst>
                    <a:ext uri="{9D8B030D-6E8A-4147-A177-3AD203B41FA5}">
                      <a16:colId xmlns:a16="http://schemas.microsoft.com/office/drawing/2014/main" val="2114952999"/>
                    </a:ext>
                  </a:extLst>
                </a:gridCol>
                <a:gridCol w="399011">
                  <a:extLst>
                    <a:ext uri="{9D8B030D-6E8A-4147-A177-3AD203B41FA5}">
                      <a16:colId xmlns:a16="http://schemas.microsoft.com/office/drawing/2014/main" val="1650996117"/>
                    </a:ext>
                  </a:extLst>
                </a:gridCol>
                <a:gridCol w="598516">
                  <a:extLst>
                    <a:ext uri="{9D8B030D-6E8A-4147-A177-3AD203B41FA5}">
                      <a16:colId xmlns:a16="http://schemas.microsoft.com/office/drawing/2014/main" val="806454891"/>
                    </a:ext>
                  </a:extLst>
                </a:gridCol>
                <a:gridCol w="1064891">
                  <a:extLst>
                    <a:ext uri="{9D8B030D-6E8A-4147-A177-3AD203B41FA5}">
                      <a16:colId xmlns:a16="http://schemas.microsoft.com/office/drawing/2014/main" val="3452620673"/>
                    </a:ext>
                  </a:extLst>
                </a:gridCol>
                <a:gridCol w="747284">
                  <a:extLst>
                    <a:ext uri="{9D8B030D-6E8A-4147-A177-3AD203B41FA5}">
                      <a16:colId xmlns:a16="http://schemas.microsoft.com/office/drawing/2014/main" val="2435882465"/>
                    </a:ext>
                  </a:extLst>
                </a:gridCol>
                <a:gridCol w="1562962">
                  <a:extLst>
                    <a:ext uri="{9D8B030D-6E8A-4147-A177-3AD203B41FA5}">
                      <a16:colId xmlns:a16="http://schemas.microsoft.com/office/drawing/2014/main" val="3302660770"/>
                    </a:ext>
                  </a:extLst>
                </a:gridCol>
                <a:gridCol w="481969">
                  <a:extLst>
                    <a:ext uri="{9D8B030D-6E8A-4147-A177-3AD203B41FA5}">
                      <a16:colId xmlns:a16="http://schemas.microsoft.com/office/drawing/2014/main" val="3999274843"/>
                    </a:ext>
                  </a:extLst>
                </a:gridCol>
                <a:gridCol w="665018">
                  <a:extLst>
                    <a:ext uri="{9D8B030D-6E8A-4147-A177-3AD203B41FA5}">
                      <a16:colId xmlns:a16="http://schemas.microsoft.com/office/drawing/2014/main" val="1008168926"/>
                    </a:ext>
                  </a:extLst>
                </a:gridCol>
                <a:gridCol w="3109721">
                  <a:extLst>
                    <a:ext uri="{9D8B030D-6E8A-4147-A177-3AD203B41FA5}">
                      <a16:colId xmlns:a16="http://schemas.microsoft.com/office/drawing/2014/main" val="682594139"/>
                    </a:ext>
                  </a:extLst>
                </a:gridCol>
                <a:gridCol w="2166092">
                  <a:extLst>
                    <a:ext uri="{9D8B030D-6E8A-4147-A177-3AD203B41FA5}">
                      <a16:colId xmlns:a16="http://schemas.microsoft.com/office/drawing/2014/main" val="652925885"/>
                    </a:ext>
                  </a:extLst>
                </a:gridCol>
              </a:tblGrid>
              <a:tr h="1451983">
                <a:tc>
                  <a:txBody>
                    <a:bodyPr/>
                    <a:lstStyle/>
                    <a:p>
                      <a:pPr algn="just">
                        <a:lnSpc>
                          <a:spcPct val="150000"/>
                        </a:lnSpc>
                        <a:spcAft>
                          <a:spcPts val="1000"/>
                        </a:spcAft>
                      </a:pPr>
                      <a:r>
                        <a:rPr lang="fr-FR" sz="2400">
                          <a:solidFill>
                            <a:schemeClr val="tx1"/>
                          </a:solidFill>
                          <a:effectLst/>
                        </a:rPr>
                        <a:t> </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50000"/>
                        </a:lnSpc>
                        <a:spcAft>
                          <a:spcPts val="1000"/>
                        </a:spcAft>
                      </a:pPr>
                      <a:r>
                        <a:rPr lang="fr-FR" sz="2400" dirty="0">
                          <a:solidFill>
                            <a:schemeClr val="tx1"/>
                          </a:solidFill>
                          <a:effectLst/>
                        </a:rPr>
                        <a:t>requête</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hMerge="1">
                  <a:txBody>
                    <a:bodyPr/>
                    <a:lstStyle/>
                    <a:p>
                      <a:endParaRPr lang="fr-TN"/>
                    </a:p>
                  </a:txBody>
                  <a:tcPr/>
                </a:tc>
                <a:tc hMerge="1">
                  <a:txBody>
                    <a:bodyPr/>
                    <a:lstStyle/>
                    <a:p>
                      <a:endParaRPr lang="fr-TN"/>
                    </a:p>
                  </a:txBody>
                  <a:tcPr/>
                </a:tc>
                <a:tc gridSpan="3">
                  <a:txBody>
                    <a:bodyPr/>
                    <a:lstStyle/>
                    <a:p>
                      <a:pPr algn="ctr">
                        <a:lnSpc>
                          <a:spcPct val="150000"/>
                        </a:lnSpc>
                        <a:spcAft>
                          <a:spcPts val="1000"/>
                        </a:spcAft>
                      </a:pPr>
                      <a:r>
                        <a:rPr lang="fr-FR" sz="2400">
                          <a:solidFill>
                            <a:schemeClr val="tx1"/>
                          </a:solidFill>
                          <a:effectLst/>
                        </a:rPr>
                        <a:t>document</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fr-TN"/>
                    </a:p>
                  </a:txBody>
                  <a:tcPr/>
                </a:tc>
                <a:tc hMerge="1">
                  <a:txBody>
                    <a:bodyPr/>
                    <a:lstStyle/>
                    <a:p>
                      <a:endParaRPr lang="fr-TN"/>
                    </a:p>
                  </a:txBody>
                  <a:tcPr/>
                </a:tc>
                <a:tc>
                  <a:txBody>
                    <a:bodyPr/>
                    <a:lstStyle/>
                    <a:p>
                      <a:pPr algn="just">
                        <a:lnSpc>
                          <a:spcPct val="150000"/>
                        </a:lnSpc>
                        <a:spcAft>
                          <a:spcPts val="1000"/>
                        </a:spcAft>
                      </a:pPr>
                      <a:r>
                        <a:rPr lang="fr-FR" sz="2400" dirty="0">
                          <a:solidFill>
                            <a:schemeClr val="tx1"/>
                          </a:solidFill>
                          <a:effectLst/>
                        </a:rPr>
                        <a:t>produit=</a:t>
                      </a:r>
                    </a:p>
                    <a:p>
                      <a:pPr algn="just">
                        <a:lnSpc>
                          <a:spcPct val="150000"/>
                        </a:lnSpc>
                        <a:spcAft>
                          <a:spcPts val="1000"/>
                        </a:spcAft>
                      </a:pPr>
                      <a:r>
                        <a:rPr lang="fr-FR" sz="2400" dirty="0">
                          <a:solidFill>
                            <a:schemeClr val="tx1"/>
                          </a:solidFill>
                          <a:effectLst/>
                        </a:rPr>
                        <a:t>qi*di</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32892132"/>
                  </a:ext>
                </a:extLst>
              </a:tr>
              <a:tr h="1451983">
                <a:tc>
                  <a:txBody>
                    <a:bodyPr/>
                    <a:lstStyle/>
                    <a:p>
                      <a:pPr algn="ctr">
                        <a:lnSpc>
                          <a:spcPct val="150000"/>
                        </a:lnSpc>
                        <a:spcAft>
                          <a:spcPts val="1000"/>
                        </a:spcAft>
                      </a:pPr>
                      <a:r>
                        <a:rPr lang="fr-FR" sz="2400">
                          <a:solidFill>
                            <a:schemeClr val="tx1"/>
                          </a:solidFill>
                          <a:effectLst/>
                        </a:rPr>
                        <a:t>termes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qi=wf-idf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tf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1000"/>
                        </a:spcAft>
                      </a:pPr>
                      <a:r>
                        <a:rPr lang="fr-FR" sz="2400">
                          <a:solidFill>
                            <a:schemeClr val="tx1"/>
                          </a:solidFill>
                          <a:effectLst/>
                        </a:rPr>
                        <a:t>di=normalisation de wf</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a:solidFill>
                            <a:schemeClr val="tx1"/>
                          </a:solidFill>
                          <a:effectLst/>
                        </a:rPr>
                        <a:t> </a:t>
                      </a:r>
                      <a:endParaRPr lang="fr-TN" sz="24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162506"/>
                  </a:ext>
                </a:extLst>
              </a:tr>
              <a:tr h="1050064">
                <a:tc>
                  <a:txBody>
                    <a:bodyPr/>
                    <a:lstStyle/>
                    <a:p>
                      <a:pPr algn="just">
                        <a:lnSpc>
                          <a:spcPct val="150000"/>
                        </a:lnSpc>
                        <a:spcAft>
                          <a:spcPts val="1000"/>
                        </a:spcAft>
                      </a:pPr>
                      <a:r>
                        <a:rPr lang="fr-FR" sz="2400">
                          <a:solidFill>
                            <a:schemeClr val="tx1"/>
                          </a:solidFill>
                          <a:effectLst/>
                        </a:rPr>
                        <a:t>digital</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rPr>
                        <a:t>10,000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a:solidFill>
                            <a:schemeClr val="tx1"/>
                          </a:solidFill>
                          <a:effectLst/>
                        </a:rPr>
                        <a:t>3</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0,52</a:t>
                      </a:r>
                      <a:endParaRPr lang="fr-TN"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1,56</a:t>
                      </a: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65052696"/>
                  </a:ext>
                </a:extLst>
              </a:tr>
              <a:tr h="1451983">
                <a:tc>
                  <a:txBody>
                    <a:bodyPr/>
                    <a:lstStyle/>
                    <a:p>
                      <a:pPr algn="just">
                        <a:lnSpc>
                          <a:spcPct val="150000"/>
                        </a:lnSpc>
                        <a:spcAft>
                          <a:spcPts val="1000"/>
                        </a:spcAft>
                      </a:pPr>
                      <a:r>
                        <a:rPr lang="fr-FR" sz="2400">
                          <a:solidFill>
                            <a:schemeClr val="tx1"/>
                          </a:solidFill>
                          <a:effectLst/>
                        </a:rPr>
                        <a:t>video</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0</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100,000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a:t>
                      </a:r>
                      <a:endParaRPr lang="fr-TN"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0,52</a:t>
                      </a:r>
                      <a:endParaRPr lang="fr-TN"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0</a:t>
                      </a: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295170"/>
                  </a:ext>
                </a:extLst>
              </a:tr>
              <a:tr h="1451983">
                <a:tc>
                  <a:txBody>
                    <a:bodyPr/>
                    <a:lstStyle/>
                    <a:p>
                      <a:pPr algn="just">
                        <a:lnSpc>
                          <a:spcPct val="150000"/>
                        </a:lnSpc>
                        <a:spcAft>
                          <a:spcPts val="1000"/>
                        </a:spcAft>
                      </a:pPr>
                      <a:r>
                        <a:rPr lang="fr-FR" sz="2400">
                          <a:solidFill>
                            <a:schemeClr val="tx1"/>
                          </a:solidFill>
                          <a:effectLst/>
                        </a:rPr>
                        <a:t>cameras</a:t>
                      </a:r>
                      <a:endParaRPr lang="fr-TN" sz="200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1</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50,000</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2,3</a:t>
                      </a:r>
                      <a:endParaRPr lang="fr-TN" sz="2400" b="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2,3</a:t>
                      </a:r>
                      <a:endParaRPr lang="fr-TN" sz="2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rPr>
                        <a:t>2</a:t>
                      </a:r>
                      <a:endParaRPr lang="fr-TN"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1,3</a:t>
                      </a:r>
                      <a:endParaRPr lang="fr-TN" sz="2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0,68</a:t>
                      </a:r>
                      <a:endParaRPr lang="fr-TN" sz="24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50000"/>
                        </a:lnSpc>
                        <a:spcAft>
                          <a:spcPts val="1000"/>
                        </a:spcAft>
                      </a:pPr>
                      <a:r>
                        <a:rPr lang="fr-FR"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1,56</a:t>
                      </a:r>
                      <a:endParaRPr lang="fr-TN" sz="24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06325328"/>
                  </a:ext>
                </a:extLst>
              </a:tr>
            </a:tbl>
          </a:graphicData>
        </a:graphic>
      </p:graphicFrame>
      <p:sp>
        <p:nvSpPr>
          <p:cNvPr id="4" name="Rectangle 3">
            <a:extLst>
              <a:ext uri="{FF2B5EF4-FFF2-40B4-BE49-F238E27FC236}">
                <a16:creationId xmlns:a16="http://schemas.microsoft.com/office/drawing/2014/main" id="{CA69DEAF-8C9B-47E8-A083-8561F39F9A6C}"/>
              </a:ext>
            </a:extLst>
          </p:cNvPr>
          <p:cNvSpPr/>
          <p:nvPr/>
        </p:nvSpPr>
        <p:spPr>
          <a:xfrm>
            <a:off x="9892145" y="2425734"/>
            <a:ext cx="2177936" cy="4067141"/>
          </a:xfrm>
          <a:prstGeom prst="rect">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235730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42F1B0A-A2E1-45A7-A479-B5D2159F831C}"/>
              </a:ext>
            </a:extLst>
          </p:cNvPr>
          <p:cNvSpPr txBox="1"/>
          <p:nvPr/>
        </p:nvSpPr>
        <p:spPr>
          <a:xfrm>
            <a:off x="635925" y="868032"/>
            <a:ext cx="6093228" cy="1444113"/>
          </a:xfrm>
          <a:prstGeom prst="rect">
            <a:avLst/>
          </a:prstGeom>
          <a:noFill/>
        </p:spPr>
        <p:txBody>
          <a:bodyPr wrap="square">
            <a:spAutoFit/>
          </a:bodyPr>
          <a:lstStyle/>
          <a:p>
            <a:pPr algn="just">
              <a:lnSpc>
                <a:spcPct val="150000"/>
              </a:lnSpc>
              <a:spcAft>
                <a:spcPts val="1000"/>
              </a:spcAft>
            </a:pPr>
            <a:r>
              <a:rPr lang="fr-FR"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 Quelle est la similarité scalaire finale?</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a:p>
            <a:pPr algn="just">
              <a:lnSpc>
                <a:spcPct val="150000"/>
              </a:lnSpc>
              <a:spcAft>
                <a:spcPts val="1000"/>
              </a:spcAft>
            </a:pPr>
            <a:r>
              <a:rPr lang="en-US"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4. </a:t>
            </a:r>
            <a:r>
              <a:rPr lang="en-US" sz="2800" dirty="0" err="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Sim_sca</a:t>
            </a:r>
            <a:r>
              <a:rPr lang="en-US" sz="28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=1.56+0+1.56=3.12</a:t>
            </a:r>
            <a:endParaRPr lang="fr-TN" sz="2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733614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15187</TotalTime>
  <Words>6321</Words>
  <Application>Microsoft Office PowerPoint</Application>
  <PresentationFormat>Grand écran</PresentationFormat>
  <Paragraphs>961</Paragraphs>
  <Slides>99</Slides>
  <Notes>7</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99</vt:i4>
      </vt:variant>
    </vt:vector>
  </HeadingPairs>
  <TitlesOfParts>
    <vt:vector size="111" baseType="lpstr">
      <vt:lpstr>Arial</vt:lpstr>
      <vt:lpstr>Arial</vt:lpstr>
      <vt:lpstr>Avenir</vt:lpstr>
      <vt:lpstr>Calibri</vt:lpstr>
      <vt:lpstr>Calibri Light</vt:lpstr>
      <vt:lpstr>Cambria Math</vt:lpstr>
      <vt:lpstr>courier new</vt:lpstr>
      <vt:lpstr>Symbol</vt:lpstr>
      <vt:lpstr>Times New Roman</vt:lpstr>
      <vt:lpstr>TimesNewRomanPS-BoldItalicMT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baazouzi wiem</dc:creator>
  <cp:lastModifiedBy>baazouzi wiem</cp:lastModifiedBy>
  <cp:revision>65</cp:revision>
  <dcterms:created xsi:type="dcterms:W3CDTF">2020-11-01T22:36:59Z</dcterms:created>
  <dcterms:modified xsi:type="dcterms:W3CDTF">2021-11-02T09:49:11Z</dcterms:modified>
</cp:coreProperties>
</file>