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918400" cy="219456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346840" y="3686040"/>
            <a:ext cx="28224000" cy="7399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1645920" y="5135040"/>
            <a:ext cx="29625840" cy="60706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1645920" y="11782800"/>
            <a:ext cx="29625840" cy="6070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346840" y="3686040"/>
            <a:ext cx="28224000" cy="7399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1645920" y="5135040"/>
            <a:ext cx="14457240" cy="60706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6826400" y="5135040"/>
            <a:ext cx="14457240" cy="60706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1645920" y="11782800"/>
            <a:ext cx="14457240" cy="60706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16826400" y="11782800"/>
            <a:ext cx="14457240" cy="6070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346840" y="3686040"/>
            <a:ext cx="28224000" cy="7399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1645920" y="5135040"/>
            <a:ext cx="9539280" cy="60706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11662560" y="5135040"/>
            <a:ext cx="9539280" cy="60706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21679200" y="5135040"/>
            <a:ext cx="9539280" cy="60706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1645920" y="11782800"/>
            <a:ext cx="9539280" cy="60706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11662560" y="11782800"/>
            <a:ext cx="9539280" cy="60706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21679200" y="11782800"/>
            <a:ext cx="9539280" cy="6070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346840" y="3686040"/>
            <a:ext cx="28224000" cy="7399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1645920" y="5135040"/>
            <a:ext cx="29625840" cy="12727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346840" y="3686040"/>
            <a:ext cx="28224000" cy="7399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1645920" y="5135040"/>
            <a:ext cx="29625840" cy="12727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346840" y="3686040"/>
            <a:ext cx="28224000" cy="7399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1645920" y="5135040"/>
            <a:ext cx="14457240" cy="1272744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16826400" y="5135040"/>
            <a:ext cx="14457240" cy="12727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346840" y="3686040"/>
            <a:ext cx="28224000" cy="7399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346840" y="3686040"/>
            <a:ext cx="28224000" cy="34302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346840" y="3686040"/>
            <a:ext cx="28224000" cy="7399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1645920" y="5135040"/>
            <a:ext cx="14457240" cy="60706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16826400" y="5135040"/>
            <a:ext cx="14457240" cy="1272744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1645920" y="11782800"/>
            <a:ext cx="14457240" cy="6070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346840" y="3686040"/>
            <a:ext cx="28224000" cy="7399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1645920" y="5135040"/>
            <a:ext cx="14457240" cy="127274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16826400" y="5135040"/>
            <a:ext cx="14457240" cy="60706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16826400" y="11782800"/>
            <a:ext cx="14457240" cy="6070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346840" y="3686040"/>
            <a:ext cx="28224000" cy="7399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1645920" y="5135040"/>
            <a:ext cx="14457240" cy="60706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16826400" y="5135040"/>
            <a:ext cx="14457240" cy="60706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1645920" y="11782800"/>
            <a:ext cx="29625840" cy="60706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346840" y="3686040"/>
            <a:ext cx="28224000" cy="7399800"/>
          </a:xfrm>
          <a:prstGeom prst="rect">
            <a:avLst/>
          </a:prstGeom>
        </p:spPr>
        <p:txBody>
          <a:bodyPr lIns="0" rIns="0" tIns="0" bIns="0" anchor="ctr"/>
          <a:p>
            <a:r>
              <a:rPr b="0" lang="en-US" sz="1800" spc="-1" strike="noStrike">
                <a:latin typeface="Arial"/>
              </a:rPr>
              <a:t>Click to edit the title text </a:t>
            </a:r>
            <a:r>
              <a:rPr b="0" lang="en-US" sz="1800" spc="-1" strike="noStrike">
                <a:latin typeface="Arial"/>
              </a:rPr>
              <a:t>format</a:t>
            </a:r>
            <a:endParaRPr b="0" lang="en-US" sz="1800" spc="-1" strike="noStrike">
              <a:latin typeface="Arial"/>
            </a:endParaRPr>
          </a:p>
        </p:txBody>
      </p:sp>
      <p:sp>
        <p:nvSpPr>
          <p:cNvPr id="1" name="PlaceHolder 2"/>
          <p:cNvSpPr>
            <a:spLocks noGrp="1"/>
          </p:cNvSpPr>
          <p:nvPr>
            <p:ph type="body"/>
          </p:nvPr>
        </p:nvSpPr>
        <p:spPr>
          <a:xfrm>
            <a:off x="1645920" y="5135040"/>
            <a:ext cx="29625840" cy="12727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777960" y="425520"/>
            <a:ext cx="19058400" cy="237636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7650" spc="-1" strike="noStrike">
                <a:solidFill>
                  <a:srgbClr val="000000"/>
                </a:solidFill>
                <a:latin typeface="Candara"/>
                <a:ea typeface="Helvetica Neue Light"/>
              </a:rPr>
              <a:t>Parallel Approaches to N-Body</a:t>
            </a:r>
            <a:endParaRPr b="0" lang="en-US" sz="7650" spc="-1" strike="noStrike">
              <a:latin typeface="Arial"/>
            </a:endParaRPr>
          </a:p>
          <a:p>
            <a:pPr>
              <a:lnSpc>
                <a:spcPct val="100000"/>
              </a:lnSpc>
            </a:pPr>
            <a:r>
              <a:rPr b="0" lang="en-US" sz="4950" spc="-1" strike="noStrike">
                <a:solidFill>
                  <a:srgbClr val="000000"/>
                </a:solidFill>
                <a:latin typeface="Candara"/>
                <a:ea typeface="Helvetica Neue Light"/>
              </a:rPr>
              <a:t>Ben Bole, John Latino, </a:t>
            </a:r>
            <a:r>
              <a:rPr b="0" lang="en-US" sz="4950" spc="-1" strike="noStrike">
                <a:solidFill>
                  <a:srgbClr val="000000"/>
                </a:solidFill>
                <a:latin typeface="Candara"/>
                <a:ea typeface="Helvetica Neue Light"/>
              </a:rPr>
              <a:t>Kevin Kelly, Richard Bimmer</a:t>
            </a:r>
            <a:endParaRPr b="0" lang="en-US" sz="4950" spc="-1" strike="noStrike">
              <a:latin typeface="Arial"/>
            </a:endParaRPr>
          </a:p>
        </p:txBody>
      </p:sp>
      <p:sp>
        <p:nvSpPr>
          <p:cNvPr id="39" name="CustomShape 2"/>
          <p:cNvSpPr/>
          <p:nvPr/>
        </p:nvSpPr>
        <p:spPr>
          <a:xfrm>
            <a:off x="10093320" y="3225960"/>
            <a:ext cx="21976200" cy="5028120"/>
          </a:xfrm>
          <a:prstGeom prst="rect">
            <a:avLst/>
          </a:prstGeom>
          <a:solidFill>
            <a:srgbClr val="ffffff"/>
          </a:solidFill>
          <a:ln w="15840">
            <a:solidFill>
              <a:srgbClr val="000000"/>
            </a:solidFill>
            <a:miter/>
          </a:ln>
        </p:spPr>
        <p:style>
          <a:lnRef idx="0"/>
          <a:fillRef idx="0"/>
          <a:effectRef idx="0"/>
          <a:fontRef idx="minor"/>
        </p:style>
      </p:sp>
      <p:pic>
        <p:nvPicPr>
          <p:cNvPr id="40" name="droppedImage.png" descr=""/>
          <p:cNvPicPr/>
          <p:nvPr/>
        </p:nvPicPr>
        <p:blipFill>
          <a:blip r:embed="rId1"/>
          <a:stretch/>
        </p:blipFill>
        <p:spPr>
          <a:xfrm>
            <a:off x="22869000" y="3994920"/>
            <a:ext cx="8698320" cy="2124720"/>
          </a:xfrm>
          <a:prstGeom prst="rect">
            <a:avLst/>
          </a:prstGeom>
          <a:ln w="12600">
            <a:noFill/>
          </a:ln>
        </p:spPr>
      </p:pic>
      <p:sp>
        <p:nvSpPr>
          <p:cNvPr id="41" name="CustomShape 3"/>
          <p:cNvSpPr/>
          <p:nvPr/>
        </p:nvSpPr>
        <p:spPr>
          <a:xfrm>
            <a:off x="10093320" y="8454960"/>
            <a:ext cx="21976200" cy="5028120"/>
          </a:xfrm>
          <a:prstGeom prst="rect">
            <a:avLst/>
          </a:prstGeom>
          <a:solidFill>
            <a:srgbClr val="ffffff"/>
          </a:solidFill>
          <a:ln w="15840">
            <a:solidFill>
              <a:srgbClr val="000000"/>
            </a:solidFill>
            <a:miter/>
          </a:ln>
        </p:spPr>
        <p:style>
          <a:lnRef idx="0"/>
          <a:fillRef idx="0"/>
          <a:effectRef idx="0"/>
          <a:fontRef idx="minor"/>
        </p:style>
      </p:sp>
      <p:sp>
        <p:nvSpPr>
          <p:cNvPr id="42" name="CustomShape 4"/>
          <p:cNvSpPr/>
          <p:nvPr/>
        </p:nvSpPr>
        <p:spPr>
          <a:xfrm>
            <a:off x="10093320" y="13684320"/>
            <a:ext cx="21976200" cy="5028120"/>
          </a:xfrm>
          <a:prstGeom prst="rect">
            <a:avLst/>
          </a:prstGeom>
          <a:solidFill>
            <a:srgbClr val="ffffff"/>
          </a:solidFill>
          <a:ln w="15840">
            <a:solidFill>
              <a:srgbClr val="000000"/>
            </a:solidFill>
            <a:miter/>
          </a:ln>
        </p:spPr>
        <p:style>
          <a:lnRef idx="0"/>
          <a:fillRef idx="0"/>
          <a:effectRef idx="0"/>
          <a:fontRef idx="minor"/>
        </p:style>
      </p:sp>
      <p:sp>
        <p:nvSpPr>
          <p:cNvPr id="43" name="CustomShape 5"/>
          <p:cNvSpPr/>
          <p:nvPr/>
        </p:nvSpPr>
        <p:spPr>
          <a:xfrm>
            <a:off x="663480" y="18913320"/>
            <a:ext cx="31406040" cy="2570760"/>
          </a:xfrm>
          <a:prstGeom prst="rect">
            <a:avLst/>
          </a:prstGeom>
          <a:solidFill>
            <a:srgbClr val="ffffff"/>
          </a:solidFill>
          <a:ln w="15840">
            <a:solidFill>
              <a:srgbClr val="000000"/>
            </a:solidFill>
            <a:miter/>
          </a:ln>
        </p:spPr>
        <p:style>
          <a:lnRef idx="0"/>
          <a:fillRef idx="0"/>
          <a:effectRef idx="0"/>
          <a:fontRef idx="minor"/>
        </p:style>
      </p:sp>
      <p:sp>
        <p:nvSpPr>
          <p:cNvPr id="44" name="CustomShape 6"/>
          <p:cNvSpPr/>
          <p:nvPr/>
        </p:nvSpPr>
        <p:spPr>
          <a:xfrm>
            <a:off x="10179000" y="3282840"/>
            <a:ext cx="21812760" cy="77040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Methods</a:t>
            </a:r>
            <a:endParaRPr b="0" lang="en-US" sz="4050" spc="-1" strike="noStrike">
              <a:latin typeface="Arial"/>
            </a:endParaRPr>
          </a:p>
        </p:txBody>
      </p:sp>
      <p:sp>
        <p:nvSpPr>
          <p:cNvPr id="45" name="CustomShape 7"/>
          <p:cNvSpPr/>
          <p:nvPr/>
        </p:nvSpPr>
        <p:spPr>
          <a:xfrm>
            <a:off x="10179000" y="8512200"/>
            <a:ext cx="21812760" cy="77040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Experiments</a:t>
            </a:r>
            <a:endParaRPr b="0" lang="en-US" sz="4050" spc="-1" strike="noStrike">
              <a:latin typeface="Arial"/>
            </a:endParaRPr>
          </a:p>
        </p:txBody>
      </p:sp>
      <p:sp>
        <p:nvSpPr>
          <p:cNvPr id="46" name="CustomShape 8"/>
          <p:cNvSpPr/>
          <p:nvPr/>
        </p:nvSpPr>
        <p:spPr>
          <a:xfrm>
            <a:off x="10179000" y="13741560"/>
            <a:ext cx="21812760" cy="77040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Future Work</a:t>
            </a:r>
            <a:endParaRPr b="0" lang="en-US" sz="4050" spc="-1" strike="noStrike">
              <a:latin typeface="Arial"/>
            </a:endParaRPr>
          </a:p>
        </p:txBody>
      </p:sp>
      <p:sp>
        <p:nvSpPr>
          <p:cNvPr id="47" name="CustomShape 9"/>
          <p:cNvSpPr/>
          <p:nvPr/>
        </p:nvSpPr>
        <p:spPr>
          <a:xfrm>
            <a:off x="777960" y="3282840"/>
            <a:ext cx="8971560" cy="77040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UltraLight"/>
              </a:rPr>
              <a:t>T</a:t>
            </a:r>
            <a:r>
              <a:rPr b="0" lang="en-US" sz="4050" spc="-1" strike="noStrike">
                <a:solidFill>
                  <a:srgbClr val="000000"/>
                </a:solidFill>
                <a:latin typeface="Candara"/>
                <a:ea typeface="Helvetica Neue Light"/>
              </a:rPr>
              <a:t>he N-Body Problem</a:t>
            </a:r>
            <a:endParaRPr b="0" lang="en-US" sz="4050" spc="-1" strike="noStrike">
              <a:latin typeface="Arial"/>
            </a:endParaRPr>
          </a:p>
        </p:txBody>
      </p:sp>
      <p:sp>
        <p:nvSpPr>
          <p:cNvPr id="48" name="CustomShape 10"/>
          <p:cNvSpPr/>
          <p:nvPr/>
        </p:nvSpPr>
        <p:spPr>
          <a:xfrm>
            <a:off x="720720" y="18970560"/>
            <a:ext cx="23687640" cy="77040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References</a:t>
            </a:r>
            <a:endParaRPr b="0" lang="en-US" sz="4050" spc="-1" strike="noStrike">
              <a:latin typeface="Arial"/>
            </a:endParaRPr>
          </a:p>
        </p:txBody>
      </p:sp>
      <p:sp>
        <p:nvSpPr>
          <p:cNvPr id="49" name="CustomShape 11"/>
          <p:cNvSpPr/>
          <p:nvPr/>
        </p:nvSpPr>
        <p:spPr>
          <a:xfrm>
            <a:off x="863640" y="19770840"/>
            <a:ext cx="31048920" cy="1534680"/>
          </a:xfrm>
          <a:prstGeom prst="rect">
            <a:avLst/>
          </a:prstGeom>
          <a:noFill/>
          <a:ln w="12600">
            <a:noFill/>
          </a:ln>
        </p:spPr>
        <p:style>
          <a:lnRef idx="0"/>
          <a:fillRef idx="0"/>
          <a:effectRef idx="0"/>
          <a:fontRef idx="minor"/>
        </p:style>
        <p:txBody>
          <a:bodyPr lIns="0" rIns="0" tIns="0" bIns="0"/>
          <a:p>
            <a:pPr>
              <a:lnSpc>
                <a:spcPct val="100000"/>
              </a:lnSpc>
              <a:spcBef>
                <a:spcPts val="451"/>
              </a:spcBef>
            </a:pPr>
            <a:r>
              <a:rPr b="0" lang="en-US" sz="2029" spc="-1" strike="noStrike">
                <a:solidFill>
                  <a:srgbClr val="000000"/>
                </a:solidFill>
                <a:latin typeface="Cambria"/>
                <a:ea typeface="American Typewriter Condensed"/>
              </a:rPr>
              <a:t>Jaswinder Pal Singh, Chris Holt, Takashi Totsuka, Anoop Gupta and John L. Hennessy. </a:t>
            </a:r>
            <a:r>
              <a:rPr b="1" lang="en-US" sz="2029" spc="-1" strike="noStrike">
                <a:solidFill>
                  <a:srgbClr val="000000"/>
                </a:solidFill>
                <a:latin typeface="Cambria"/>
                <a:ea typeface="American Typewriter Condensed"/>
              </a:rPr>
              <a:t>Load Balancing and Data Locality in Adaptive Hierarchical N-body Methods: Barnes-Hut, Fast Multipole, and Radiosity</a:t>
            </a:r>
            <a:r>
              <a:rPr b="0" lang="en-US" sz="2029" spc="-1" strike="noStrike">
                <a:solidFill>
                  <a:srgbClr val="000000"/>
                </a:solidFill>
                <a:latin typeface="Cambria"/>
                <a:ea typeface="American Typewriter Condensed"/>
              </a:rPr>
              <a:t>.</a:t>
            </a:r>
            <a:r>
              <a:rPr b="1" lang="en-US" sz="2029" spc="-1" strike="noStrike">
                <a:solidFill>
                  <a:srgbClr val="000000"/>
                </a:solidFill>
                <a:latin typeface="Cambria"/>
                <a:ea typeface="American Typewriter Condensed"/>
              </a:rPr>
              <a:t> </a:t>
            </a:r>
            <a:r>
              <a:rPr b="0" lang="en-US" sz="2029" spc="-1" strike="noStrike">
                <a:solidFill>
                  <a:srgbClr val="000000"/>
                </a:solidFill>
                <a:latin typeface="Cambria"/>
                <a:ea typeface="American Typewriter Condensed"/>
              </a:rPr>
              <a:t>Journal of Parallel and Distributed Computing Volume 27, Issue 2, June 1995.</a:t>
            </a:r>
            <a:endParaRPr b="0" lang="en-US" sz="2029" spc="-1" strike="noStrike">
              <a:latin typeface="Arial"/>
            </a:endParaRPr>
          </a:p>
        </p:txBody>
      </p:sp>
      <p:sp>
        <p:nvSpPr>
          <p:cNvPr id="50" name="CustomShape 12"/>
          <p:cNvSpPr/>
          <p:nvPr/>
        </p:nvSpPr>
        <p:spPr>
          <a:xfrm>
            <a:off x="10436400" y="4197240"/>
            <a:ext cx="12459240" cy="3808080"/>
          </a:xfrm>
          <a:prstGeom prst="rect">
            <a:avLst/>
          </a:prstGeom>
          <a:noFill/>
          <a:ln w="12600">
            <a:noFill/>
          </a:ln>
        </p:spPr>
        <p:style>
          <a:lnRef idx="0"/>
          <a:fillRef idx="0"/>
          <a:effectRef idx="0"/>
          <a:fontRef idx="minor"/>
        </p:style>
        <p:txBody>
          <a:bodyPr lIns="0" rIns="0" tIns="0" bIns="0"/>
          <a:p>
            <a:pPr algn="just">
              <a:lnSpc>
                <a:spcPct val="100000"/>
              </a:lnSpc>
              <a:spcBef>
                <a:spcPts val="1001"/>
              </a:spcBef>
            </a:pPr>
            <a:r>
              <a:rPr b="0" lang="en-US" sz="2250" spc="-1" strike="noStrike">
                <a:solidFill>
                  <a:srgbClr val="000000"/>
                </a:solidFill>
                <a:latin typeface="Cambria"/>
                <a:ea typeface="American Typewriter"/>
              </a:rPr>
              <a:t>We began our analysis by building off of three already existent code bases. In order to properly compare these three methods, we manipulated them so that they all had the same input and output format. We then created a script which randomly creates the mass, coordinates, and velocity vectors for each body.</a:t>
            </a:r>
            <a:endParaRPr b="0" lang="en-US" sz="2250" spc="-1" strike="noStrike">
              <a:latin typeface="Arial"/>
            </a:endParaRPr>
          </a:p>
          <a:p>
            <a:pPr algn="just">
              <a:lnSpc>
                <a:spcPct val="100000"/>
              </a:lnSpc>
              <a:spcBef>
                <a:spcPts val="1001"/>
              </a:spcBef>
            </a:pPr>
            <a:r>
              <a:rPr b="0" lang="en-US" sz="2250" spc="-1" strike="noStrike">
                <a:solidFill>
                  <a:srgbClr val="000000"/>
                </a:solidFill>
                <a:latin typeface="Cambria"/>
                <a:ea typeface="American Typewriter"/>
              </a:rPr>
              <a:t>We then began to perform analysis on the serial versions of these three approaches to the N-Bodies problem.</a:t>
            </a:r>
            <a:endParaRPr b="0" lang="en-US" sz="2250" spc="-1" strike="noStrike">
              <a:latin typeface="Arial"/>
            </a:endParaRPr>
          </a:p>
          <a:p>
            <a:pPr algn="just">
              <a:lnSpc>
                <a:spcPct val="100000"/>
              </a:lnSpc>
              <a:spcBef>
                <a:spcPts val="1001"/>
              </a:spcBef>
            </a:pPr>
            <a:r>
              <a:rPr b="0" lang="en-US" sz="2250" spc="-1" strike="noStrike">
                <a:solidFill>
                  <a:srgbClr val="000000"/>
                </a:solidFill>
                <a:latin typeface="Cambria"/>
                <a:ea typeface="American Typewriter"/>
              </a:rPr>
              <a:t>We are now currently analyzing the code for dependencies so that we can know what regions of code are feasibly parallelizable.  </a:t>
            </a:r>
            <a:endParaRPr b="0" lang="en-US" sz="2250" spc="-1" strike="noStrike">
              <a:latin typeface="Arial"/>
            </a:endParaRPr>
          </a:p>
        </p:txBody>
      </p:sp>
      <p:sp>
        <p:nvSpPr>
          <p:cNvPr id="51" name="CustomShape 13"/>
          <p:cNvSpPr/>
          <p:nvPr/>
        </p:nvSpPr>
        <p:spPr>
          <a:xfrm>
            <a:off x="23321880" y="6608520"/>
            <a:ext cx="7792920" cy="1539720"/>
          </a:xfrm>
          <a:prstGeom prst="rect">
            <a:avLst/>
          </a:prstGeom>
          <a:noFill/>
          <a:ln w="12600">
            <a:noFill/>
          </a:ln>
        </p:spPr>
        <p:style>
          <a:lnRef idx="0"/>
          <a:fillRef idx="0"/>
          <a:effectRef idx="0"/>
          <a:fontRef idx="minor"/>
        </p:style>
        <p:txBody>
          <a:bodyPr lIns="0" rIns="0" tIns="0" bIns="0"/>
          <a:p>
            <a:pPr>
              <a:lnSpc>
                <a:spcPct val="100000"/>
              </a:lnSpc>
              <a:spcBef>
                <a:spcPts val="1001"/>
              </a:spcBef>
            </a:pPr>
            <a:r>
              <a:rPr b="0" lang="en-US" sz="2029" spc="-1" strike="noStrike">
                <a:solidFill>
                  <a:srgbClr val="000000"/>
                </a:solidFill>
                <a:latin typeface="Cambria"/>
                <a:ea typeface="American Typewriter"/>
              </a:rPr>
              <a:t>Lorem ipsum dolor sit amet, consectetur adipiscing elit. Nunc eu libero a mauris mollis luctus. Vivamus lectus dui, suscipit vestibulum massa in, lacinia luctus turpis. Nulla fringilla ante et orci commodo scelerisque. Morbi nec tincidunt arcu.</a:t>
            </a:r>
            <a:endParaRPr b="0" lang="en-US" sz="2029" spc="-1" strike="noStrike">
              <a:latin typeface="Arial"/>
            </a:endParaRPr>
          </a:p>
        </p:txBody>
      </p:sp>
      <p:pic>
        <p:nvPicPr>
          <p:cNvPr id="52" name="droppedImage.png" descr=""/>
          <p:cNvPicPr/>
          <p:nvPr/>
        </p:nvPicPr>
        <p:blipFill>
          <a:blip r:embed="rId2"/>
          <a:stretch/>
        </p:blipFill>
        <p:spPr>
          <a:xfrm>
            <a:off x="27261360" y="14217480"/>
            <a:ext cx="4185000" cy="2149920"/>
          </a:xfrm>
          <a:prstGeom prst="rect">
            <a:avLst/>
          </a:prstGeom>
          <a:ln w="12600">
            <a:noFill/>
          </a:ln>
        </p:spPr>
      </p:pic>
      <p:pic>
        <p:nvPicPr>
          <p:cNvPr id="53" name="droppedImage.png" descr=""/>
          <p:cNvPicPr/>
          <p:nvPr/>
        </p:nvPicPr>
        <p:blipFill>
          <a:blip r:embed="rId3"/>
          <a:stretch/>
        </p:blipFill>
        <p:spPr>
          <a:xfrm>
            <a:off x="23103720" y="15292800"/>
            <a:ext cx="3793320" cy="3027960"/>
          </a:xfrm>
          <a:prstGeom prst="rect">
            <a:avLst/>
          </a:prstGeom>
          <a:ln w="12600">
            <a:noFill/>
          </a:ln>
        </p:spPr>
      </p:pic>
      <p:pic>
        <p:nvPicPr>
          <p:cNvPr id="54" name="droppedImage.png" descr=""/>
          <p:cNvPicPr/>
          <p:nvPr/>
        </p:nvPicPr>
        <p:blipFill>
          <a:blip r:embed="rId4"/>
          <a:stretch/>
        </p:blipFill>
        <p:spPr>
          <a:xfrm>
            <a:off x="27577440" y="16694640"/>
            <a:ext cx="3552480" cy="1570680"/>
          </a:xfrm>
          <a:prstGeom prst="rect">
            <a:avLst/>
          </a:prstGeom>
          <a:ln w="12600">
            <a:noFill/>
          </a:ln>
        </p:spPr>
      </p:pic>
      <p:sp>
        <p:nvSpPr>
          <p:cNvPr id="55" name="CustomShape 14"/>
          <p:cNvSpPr/>
          <p:nvPr/>
        </p:nvSpPr>
        <p:spPr>
          <a:xfrm>
            <a:off x="10436400" y="14998680"/>
            <a:ext cx="11772360" cy="3313080"/>
          </a:xfrm>
          <a:prstGeom prst="rect">
            <a:avLst/>
          </a:prstGeom>
          <a:noFill/>
          <a:ln w="12600">
            <a:noFill/>
          </a:ln>
        </p:spPr>
        <p:style>
          <a:lnRef idx="0"/>
          <a:fillRef idx="0"/>
          <a:effectRef idx="0"/>
          <a:fontRef idx="minor"/>
        </p:style>
        <p:txBody>
          <a:bodyPr lIns="0" rIns="0" tIns="0" bIns="0"/>
          <a:p>
            <a:pPr algn="just">
              <a:lnSpc>
                <a:spcPct val="100000"/>
              </a:lnSpc>
              <a:spcBef>
                <a:spcPts val="901"/>
              </a:spcBef>
            </a:pPr>
            <a:r>
              <a:rPr b="0" lang="en-US" sz="2250" spc="-1" strike="noStrike">
                <a:solidFill>
                  <a:srgbClr val="000000"/>
                </a:solidFill>
                <a:latin typeface="Cambria"/>
                <a:ea typeface="American Typewriter"/>
              </a:rPr>
              <a:t>Since most of the computation each approach is uses arrays/matrices, we could perform those operations on GPUs in order to speed up performance.</a:t>
            </a:r>
            <a:endParaRPr b="0" lang="en-US" sz="2250" spc="-1" strike="noStrike">
              <a:latin typeface="Arial"/>
            </a:endParaRPr>
          </a:p>
        </p:txBody>
      </p:sp>
      <p:sp>
        <p:nvSpPr>
          <p:cNvPr id="56" name="CustomShape 15"/>
          <p:cNvSpPr/>
          <p:nvPr/>
        </p:nvSpPr>
        <p:spPr>
          <a:xfrm>
            <a:off x="1115280" y="4282920"/>
            <a:ext cx="8399880" cy="2055960"/>
          </a:xfrm>
          <a:prstGeom prst="rect">
            <a:avLst/>
          </a:prstGeom>
          <a:noFill/>
          <a:ln w="12600">
            <a:noFill/>
          </a:ln>
        </p:spPr>
        <p:style>
          <a:lnRef idx="0"/>
          <a:fillRef idx="0"/>
          <a:effectRef idx="0"/>
          <a:fontRef idx="minor"/>
        </p:style>
        <p:txBody>
          <a:bodyPr lIns="0" rIns="0" tIns="0" bIns="0"/>
          <a:p>
            <a:pPr algn="just">
              <a:lnSpc>
                <a:spcPct val="100000"/>
              </a:lnSpc>
              <a:spcBef>
                <a:spcPts val="1001"/>
              </a:spcBef>
            </a:pPr>
            <a:r>
              <a:rPr b="0" lang="en-US" sz="2250" spc="-1" strike="noStrike">
                <a:solidFill>
                  <a:srgbClr val="000000"/>
                </a:solidFill>
                <a:latin typeface="Cambria"/>
                <a:ea typeface="American Typewriter"/>
              </a:rPr>
              <a:t>The N-Body Problem seeks to simulate forces between bodies. The problem of simulation when n &lt; 3 is trivial, however, when n &gt;= 3, simulation becomes computationally intensive. The three approaches we examined to the N-Body problem seek to speed up simulation by parallelizing the computation of forces.</a:t>
            </a:r>
            <a:endParaRPr b="0" lang="en-US" sz="2250" spc="-1" strike="noStrike">
              <a:latin typeface="Arial"/>
            </a:endParaRPr>
          </a:p>
        </p:txBody>
      </p:sp>
      <p:sp>
        <p:nvSpPr>
          <p:cNvPr id="57" name="CustomShape 16"/>
          <p:cNvSpPr/>
          <p:nvPr/>
        </p:nvSpPr>
        <p:spPr>
          <a:xfrm rot="21595800">
            <a:off x="2469240" y="11999520"/>
            <a:ext cx="5029200" cy="615960"/>
          </a:xfrm>
          <a:prstGeom prst="rect">
            <a:avLst/>
          </a:prstGeom>
          <a:noFill/>
          <a:ln w="12600">
            <a:noFill/>
          </a:ln>
        </p:spPr>
        <p:style>
          <a:lnRef idx="0"/>
          <a:fillRef idx="0"/>
          <a:effectRef idx="0"/>
          <a:fontRef idx="minor"/>
        </p:style>
        <p:txBody>
          <a:bodyPr lIns="0" rIns="0" tIns="0" bIns="0"/>
          <a:p>
            <a:pPr algn="ctr">
              <a:lnSpc>
                <a:spcPct val="100000"/>
              </a:lnSpc>
              <a:spcBef>
                <a:spcPts val="1001"/>
              </a:spcBef>
            </a:pPr>
            <a:r>
              <a:rPr b="0" lang="en-US" sz="2029" spc="-1" strike="noStrike">
                <a:solidFill>
                  <a:srgbClr val="000000"/>
                </a:solidFill>
                <a:latin typeface="Cambria"/>
                <a:ea typeface="American Typewriter"/>
              </a:rPr>
              <a:t>A representation of the Barnes Hut Simulation in two dimensions</a:t>
            </a:r>
            <a:endParaRPr b="0" lang="en-US" sz="2029" spc="-1" strike="noStrike">
              <a:latin typeface="Arial"/>
            </a:endParaRPr>
          </a:p>
        </p:txBody>
      </p:sp>
      <p:sp>
        <p:nvSpPr>
          <p:cNvPr id="58" name="CustomShape 17"/>
          <p:cNvSpPr/>
          <p:nvPr/>
        </p:nvSpPr>
        <p:spPr>
          <a:xfrm>
            <a:off x="1115280" y="6740280"/>
            <a:ext cx="8399880" cy="7615800"/>
          </a:xfrm>
          <a:prstGeom prst="rect">
            <a:avLst/>
          </a:prstGeom>
          <a:noFill/>
          <a:ln w="12600">
            <a:noFill/>
          </a:ln>
        </p:spPr>
        <p:style>
          <a:lnRef idx="0"/>
          <a:fillRef idx="0"/>
          <a:effectRef idx="0"/>
          <a:fontRef idx="minor"/>
        </p:style>
        <p:txBody>
          <a:bodyPr lIns="0" rIns="0" tIns="0" bIns="0"/>
          <a:p>
            <a:pPr algn="just">
              <a:lnSpc>
                <a:spcPct val="100000"/>
              </a:lnSpc>
              <a:spcBef>
                <a:spcPts val="1001"/>
              </a:spcBef>
            </a:pPr>
            <a:r>
              <a:rPr b="0" lang="en-US" sz="2250" spc="-1" strike="noStrike">
                <a:solidFill>
                  <a:srgbClr val="000000"/>
                </a:solidFill>
                <a:latin typeface="Cambria"/>
                <a:ea typeface="American Typewriter"/>
              </a:rPr>
              <a:t>We seek to compare the Parker-Sochacki Method (PSM), the Barnes-Hut Simulation (BSM), and the Particle-Particle-Particle Method (P3M) approaches to simulating the N-Body problem, and determine which is the superior approach.</a:t>
            </a:r>
            <a:endParaRPr b="0" lang="en-US" sz="2250" spc="-1" strike="noStrike">
              <a:latin typeface="Arial"/>
            </a:endParaRPr>
          </a:p>
          <a:p>
            <a:pPr algn="just">
              <a:lnSpc>
                <a:spcPct val="100000"/>
              </a:lnSpc>
              <a:spcBef>
                <a:spcPts val="1001"/>
              </a:spcBef>
            </a:pPr>
            <a:endParaRPr b="0" lang="en-US" sz="2250" spc="-1" strike="noStrike">
              <a:latin typeface="Arial"/>
            </a:endParaRPr>
          </a:p>
          <a:p>
            <a:pPr algn="just">
              <a:lnSpc>
                <a:spcPct val="100000"/>
              </a:lnSpc>
              <a:spcBef>
                <a:spcPts val="1001"/>
              </a:spcBef>
            </a:pPr>
            <a:endParaRPr b="0" lang="en-US" sz="2250" spc="-1" strike="noStrike">
              <a:latin typeface="Arial"/>
            </a:endParaRPr>
          </a:p>
          <a:p>
            <a:pPr algn="just">
              <a:lnSpc>
                <a:spcPct val="100000"/>
              </a:lnSpc>
              <a:spcBef>
                <a:spcPts val="1001"/>
              </a:spcBef>
            </a:pPr>
            <a:endParaRPr b="0" lang="en-US" sz="2250" spc="-1" strike="noStrike">
              <a:latin typeface="Arial"/>
            </a:endParaRPr>
          </a:p>
          <a:p>
            <a:pPr algn="just">
              <a:lnSpc>
                <a:spcPct val="100000"/>
              </a:lnSpc>
              <a:spcBef>
                <a:spcPts val="1001"/>
              </a:spcBef>
            </a:pPr>
            <a:endParaRPr b="0" lang="en-US" sz="2250" spc="-1" strike="noStrike">
              <a:latin typeface="Arial"/>
            </a:endParaRPr>
          </a:p>
          <a:p>
            <a:pPr algn="just">
              <a:lnSpc>
                <a:spcPct val="100000"/>
              </a:lnSpc>
              <a:spcBef>
                <a:spcPts val="1001"/>
              </a:spcBef>
            </a:pPr>
            <a:endParaRPr b="0" lang="en-US" sz="2250" spc="-1" strike="noStrike">
              <a:latin typeface="Arial"/>
            </a:endParaRPr>
          </a:p>
          <a:p>
            <a:pPr algn="just">
              <a:lnSpc>
                <a:spcPct val="100000"/>
              </a:lnSpc>
              <a:spcBef>
                <a:spcPts val="1001"/>
              </a:spcBef>
            </a:pPr>
            <a:endParaRPr b="0" lang="en-US" sz="2250" spc="-1" strike="noStrike">
              <a:latin typeface="Arial"/>
            </a:endParaRPr>
          </a:p>
          <a:p>
            <a:pPr algn="just">
              <a:lnSpc>
                <a:spcPct val="100000"/>
              </a:lnSpc>
              <a:spcBef>
                <a:spcPts val="1001"/>
              </a:spcBef>
            </a:pPr>
            <a:endParaRPr b="0" lang="en-US" sz="2250" spc="-1" strike="noStrike">
              <a:latin typeface="Arial"/>
            </a:endParaRPr>
          </a:p>
          <a:p>
            <a:pPr algn="just">
              <a:lnSpc>
                <a:spcPct val="100000"/>
              </a:lnSpc>
              <a:spcBef>
                <a:spcPts val="1001"/>
              </a:spcBef>
            </a:pPr>
            <a:endParaRPr b="0" lang="en-US" sz="2250" spc="-1" strike="noStrike">
              <a:latin typeface="Arial"/>
            </a:endParaRPr>
          </a:p>
          <a:p>
            <a:pPr algn="just">
              <a:lnSpc>
                <a:spcPct val="100000"/>
              </a:lnSpc>
              <a:spcBef>
                <a:spcPts val="1001"/>
              </a:spcBef>
            </a:pPr>
            <a:endParaRPr b="0" lang="en-US" sz="2250" spc="-1" strike="noStrike">
              <a:latin typeface="Arial"/>
            </a:endParaRPr>
          </a:p>
          <a:p>
            <a:pPr algn="just">
              <a:lnSpc>
                <a:spcPct val="100000"/>
              </a:lnSpc>
              <a:spcBef>
                <a:spcPts val="1001"/>
              </a:spcBef>
            </a:pPr>
            <a:r>
              <a:rPr b="0" lang="en-US" sz="2250" spc="-1" strike="noStrike">
                <a:solidFill>
                  <a:srgbClr val="000000"/>
                </a:solidFill>
                <a:latin typeface="Cambria"/>
                <a:ea typeface="American Typewriter"/>
              </a:rPr>
              <a:t>The Barnes-Hut Simulation seeks to treat the space as a tree, recursively divided until each leaf node contains either one or zero bodies. Because of the tree structure BHS uses, it has a runtime of O(nlogn).</a:t>
            </a:r>
            <a:endParaRPr b="0" lang="en-US" sz="2250" spc="-1" strike="noStrike">
              <a:latin typeface="Arial"/>
            </a:endParaRPr>
          </a:p>
          <a:p>
            <a:pPr algn="just">
              <a:lnSpc>
                <a:spcPct val="100000"/>
              </a:lnSpc>
              <a:spcBef>
                <a:spcPts val="1001"/>
              </a:spcBef>
            </a:pPr>
            <a:endParaRPr b="0" lang="en-US" sz="2250" spc="-1" strike="noStrike">
              <a:latin typeface="Arial"/>
            </a:endParaRPr>
          </a:p>
          <a:p>
            <a:pPr algn="just">
              <a:lnSpc>
                <a:spcPct val="100000"/>
              </a:lnSpc>
              <a:spcBef>
                <a:spcPts val="1001"/>
              </a:spcBef>
            </a:pPr>
            <a:r>
              <a:rPr b="0" lang="en-US" sz="2250" spc="-1" strike="noStrike">
                <a:solidFill>
                  <a:srgbClr val="000000"/>
                </a:solidFill>
                <a:latin typeface="Cambria"/>
                <a:ea typeface="American Typewriter"/>
              </a:rPr>
              <a:t>The Parker-Sochacki Method seeks to treat the simulation of forces between bodies as a metric space. This allows the simulation to take advantage of many computations which can only be performed on metric spaces.</a:t>
            </a:r>
            <a:endParaRPr b="0" lang="en-US" sz="2250" spc="-1" strike="noStrike">
              <a:latin typeface="Arial"/>
            </a:endParaRPr>
          </a:p>
          <a:p>
            <a:pPr algn="just">
              <a:lnSpc>
                <a:spcPct val="100000"/>
              </a:lnSpc>
              <a:spcBef>
                <a:spcPts val="1001"/>
              </a:spcBef>
            </a:pPr>
            <a:endParaRPr b="0" lang="en-US" sz="2250" spc="-1" strike="noStrike">
              <a:latin typeface="Arial"/>
            </a:endParaRPr>
          </a:p>
          <a:p>
            <a:pPr algn="just">
              <a:lnSpc>
                <a:spcPct val="100000"/>
              </a:lnSpc>
              <a:spcBef>
                <a:spcPts val="1001"/>
              </a:spcBef>
            </a:pPr>
            <a:r>
              <a:rPr b="0" lang="en-US" sz="2250" spc="-1" strike="noStrike">
                <a:solidFill>
                  <a:srgbClr val="000000"/>
                </a:solidFill>
                <a:latin typeface="Cambria"/>
                <a:ea typeface="American Typewriter"/>
              </a:rPr>
              <a:t>The P3M Approach interpolates all bodies to points on a grid. Forces are calculated on points of the grid instead of on individual bodies.</a:t>
            </a:r>
            <a:endParaRPr b="0" lang="en-US" sz="2250" spc="-1" strike="noStrike">
              <a:latin typeface="Arial"/>
            </a:endParaRPr>
          </a:p>
        </p:txBody>
      </p:sp>
      <p:sp>
        <p:nvSpPr>
          <p:cNvPr id="59" name="CustomShape 18"/>
          <p:cNvSpPr/>
          <p:nvPr/>
        </p:nvSpPr>
        <p:spPr>
          <a:xfrm>
            <a:off x="1115280" y="13798440"/>
            <a:ext cx="8399880" cy="4740120"/>
          </a:xfrm>
          <a:prstGeom prst="rect">
            <a:avLst/>
          </a:prstGeom>
          <a:noFill/>
          <a:ln w="12600">
            <a:noFill/>
          </a:ln>
        </p:spPr>
        <p:style>
          <a:lnRef idx="0"/>
          <a:fillRef idx="0"/>
          <a:effectRef idx="0"/>
          <a:fontRef idx="minor"/>
        </p:style>
      </p:sp>
      <p:sp>
        <p:nvSpPr>
          <p:cNvPr id="60" name="CustomShape 19"/>
          <p:cNvSpPr/>
          <p:nvPr/>
        </p:nvSpPr>
        <p:spPr>
          <a:xfrm>
            <a:off x="17241840" y="9378720"/>
            <a:ext cx="14334120" cy="3026520"/>
          </a:xfrm>
          <a:prstGeom prst="rect">
            <a:avLst/>
          </a:prstGeom>
          <a:noFill/>
          <a:ln w="12600">
            <a:noFill/>
          </a:ln>
        </p:spPr>
        <p:style>
          <a:lnRef idx="0"/>
          <a:fillRef idx="0"/>
          <a:effectRef idx="0"/>
          <a:fontRef idx="minor"/>
        </p:style>
        <p:txBody>
          <a:bodyPr lIns="0" rIns="0" tIns="0" bIns="0"/>
          <a:p>
            <a:pPr algn="just">
              <a:lnSpc>
                <a:spcPct val="100000"/>
              </a:lnSpc>
              <a:spcBef>
                <a:spcPts val="2251"/>
              </a:spcBef>
            </a:pPr>
            <a:r>
              <a:rPr b="0" lang="en-US" sz="2250" spc="-1" strike="noStrike">
                <a:solidFill>
                  <a:srgbClr val="000000"/>
                </a:solidFill>
                <a:latin typeface="Cambria"/>
                <a:ea typeface="American Typewriter"/>
              </a:rPr>
              <a:t>Lorem ipsum dolor sit amet, consectetur adipiscing elit. Nunc eu libero a mauris mollis luctus. Vivamus lectus dui, suscipit vestibulum massa in, lacinia luctus turpis. Nulla fringilla ante et orci commodo scelerisque. Morbi nec tincidunt arcu. Integer vel nisl viverra leo luctus dignissim vel nec diam. </a:t>
            </a:r>
            <a:endParaRPr b="0" lang="en-US" sz="2250" spc="-1" strike="noStrike">
              <a:latin typeface="Arial"/>
            </a:endParaRPr>
          </a:p>
          <a:p>
            <a:pPr algn="just">
              <a:lnSpc>
                <a:spcPct val="100000"/>
              </a:lnSpc>
              <a:spcBef>
                <a:spcPts val="2251"/>
              </a:spcBef>
            </a:pPr>
            <a:r>
              <a:rPr b="0" lang="en-US" sz="2250" spc="-1" strike="noStrike">
                <a:solidFill>
                  <a:srgbClr val="000000"/>
                </a:solidFill>
                <a:latin typeface="Cambria"/>
                <a:ea typeface="American Typewriter"/>
              </a:rPr>
              <a:t>Fusce venenatis pulvinar euismod. </a:t>
            </a:r>
            <a:r>
              <a:rPr b="1" lang="en-US" sz="2250" spc="-1" strike="noStrike">
                <a:solidFill>
                  <a:srgbClr val="000000"/>
                </a:solidFill>
                <a:latin typeface="Cambria"/>
                <a:ea typeface="American Typewriter"/>
              </a:rPr>
              <a:t>Integer</a:t>
            </a:r>
            <a:r>
              <a:rPr b="0" lang="en-US" sz="2250" spc="-1" strike="noStrike">
                <a:solidFill>
                  <a:srgbClr val="000000"/>
                </a:solidFill>
                <a:latin typeface="Cambria"/>
                <a:ea typeface="American Typewriter"/>
              </a:rPr>
              <a:t> </a:t>
            </a:r>
            <a:r>
              <a:rPr b="1" lang="en-US" sz="2250" spc="-1" strike="noStrike">
                <a:solidFill>
                  <a:srgbClr val="000000"/>
                </a:solidFill>
                <a:latin typeface="Cambria"/>
                <a:ea typeface="American Typewriter"/>
              </a:rPr>
              <a:t>interdum</a:t>
            </a:r>
            <a:r>
              <a:rPr b="0" lang="en-US" sz="2250" spc="-1" strike="noStrike">
                <a:solidFill>
                  <a:srgbClr val="000000"/>
                </a:solidFill>
                <a:latin typeface="Cambria"/>
                <a:ea typeface="American Typewriter"/>
              </a:rPr>
              <a:t> nec elit vitae facilisis. Proin nisi erat, vulputate aliquet dui non, finibus scelerisque risus. Proin nisi erat, vulputate aliquet dui non, finibus scelerisque risus. Proin nisi erat, vulputate aliquet dui non, finibus scelerisque risus. Proin nisi erat, vulputate aliquet dui non, finibus scelerisque risus.</a:t>
            </a:r>
            <a:endParaRPr b="0" lang="en-US" sz="2250" spc="-1" strike="noStrike">
              <a:latin typeface="Arial"/>
            </a:endParaRPr>
          </a:p>
        </p:txBody>
      </p:sp>
      <p:pic>
        <p:nvPicPr>
          <p:cNvPr id="61" name="droppedImage.png" descr=""/>
          <p:cNvPicPr/>
          <p:nvPr/>
        </p:nvPicPr>
        <p:blipFill>
          <a:blip r:embed="rId5"/>
          <a:stretch/>
        </p:blipFill>
        <p:spPr>
          <a:xfrm>
            <a:off x="10951200" y="9980280"/>
            <a:ext cx="5426280" cy="2399400"/>
          </a:xfrm>
          <a:prstGeom prst="rect">
            <a:avLst/>
          </a:prstGeom>
          <a:ln w="12600">
            <a:noFill/>
          </a:ln>
        </p:spPr>
      </p:pic>
      <p:pic>
        <p:nvPicPr>
          <p:cNvPr id="62" name="Picture 2" descr=""/>
          <p:cNvPicPr/>
          <p:nvPr/>
        </p:nvPicPr>
        <p:blipFill>
          <a:blip r:embed="rId6"/>
          <a:stretch/>
        </p:blipFill>
        <p:spPr>
          <a:xfrm>
            <a:off x="25001280" y="345600"/>
            <a:ext cx="7068600" cy="2393280"/>
          </a:xfrm>
          <a:prstGeom prst="rect">
            <a:avLst/>
          </a:prstGeom>
          <a:ln>
            <a:noFill/>
          </a:ln>
        </p:spPr>
      </p:pic>
      <p:pic>
        <p:nvPicPr>
          <p:cNvPr id="63" name="" descr=""/>
          <p:cNvPicPr/>
          <p:nvPr/>
        </p:nvPicPr>
        <p:blipFill>
          <a:blip r:embed="rId7"/>
          <a:stretch/>
        </p:blipFill>
        <p:spPr>
          <a:xfrm>
            <a:off x="2103120" y="8439120"/>
            <a:ext cx="6008760" cy="344808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40</TotalTime>
  <Application>LibreOffice/6.0.7.3$Linux_X86_64 LibreOffice_project/00m0$Build-3</Application>
  <Words>661</Words>
  <Paragraphs>23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2019-04-04T18:22:27Z</dcterms:modified>
  <cp:revision>13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