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645920" y="5135040"/>
            <a:ext cx="29625840" cy="60706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2800"/>
            <a:ext cx="296258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06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06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2800"/>
            <a:ext cx="14457240" cy="60706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2800"/>
            <a:ext cx="144572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06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06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06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2800"/>
            <a:ext cx="9539280" cy="60706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2800"/>
            <a:ext cx="9539280" cy="60706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2800"/>
            <a:ext cx="953928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645920" y="5135040"/>
            <a:ext cx="29625840" cy="12727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29625840" cy="12727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4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346840" y="3686040"/>
            <a:ext cx="28224000" cy="3430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06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4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2800"/>
            <a:ext cx="144572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4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06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2800"/>
            <a:ext cx="14457240" cy="6070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46840" y="3686040"/>
            <a:ext cx="28224000" cy="7399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06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06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2800"/>
            <a:ext cx="29625840" cy="60706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46840" y="3686040"/>
            <a:ext cx="28224000" cy="7399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1645920" y="5135040"/>
            <a:ext cx="29625840" cy="12727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8400" cy="237636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Parallel Approaches to N-Body</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Ben Bole, John Latino, Richard Bimmer, Kevin Kelly</a:t>
            </a:r>
            <a:endParaRPr b="0" lang="en-US" sz="4950" spc="-1" strike="noStrike">
              <a:latin typeface="Arial"/>
            </a:endParaRPr>
          </a:p>
        </p:txBody>
      </p:sp>
      <p:sp>
        <p:nvSpPr>
          <p:cNvPr id="39" name="CustomShape 2"/>
          <p:cNvSpPr/>
          <p:nvPr/>
        </p:nvSpPr>
        <p:spPr>
          <a:xfrm>
            <a:off x="10093320" y="3225960"/>
            <a:ext cx="21976200" cy="5028120"/>
          </a:xfrm>
          <a:prstGeom prst="rect">
            <a:avLst/>
          </a:prstGeom>
          <a:solidFill>
            <a:srgbClr val="ffffff"/>
          </a:solidFill>
          <a:ln w="15840">
            <a:solidFill>
              <a:srgbClr val="000000"/>
            </a:solidFill>
            <a:miter/>
          </a:ln>
        </p:spPr>
        <p:style>
          <a:lnRef idx="0"/>
          <a:fillRef idx="0"/>
          <a:effectRef idx="0"/>
          <a:fontRef idx="minor"/>
        </p:style>
      </p:sp>
      <p:pic>
        <p:nvPicPr>
          <p:cNvPr id="40" name="droppedImage.png" descr=""/>
          <p:cNvPicPr/>
          <p:nvPr/>
        </p:nvPicPr>
        <p:blipFill>
          <a:blip r:embed="rId1"/>
          <a:stretch/>
        </p:blipFill>
        <p:spPr>
          <a:xfrm>
            <a:off x="22869000" y="3994920"/>
            <a:ext cx="8698320" cy="2124720"/>
          </a:xfrm>
          <a:prstGeom prst="rect">
            <a:avLst/>
          </a:prstGeom>
          <a:ln w="12600">
            <a:noFill/>
          </a:ln>
        </p:spPr>
      </p:pic>
      <p:sp>
        <p:nvSpPr>
          <p:cNvPr id="41" name="CustomShape 3"/>
          <p:cNvSpPr/>
          <p:nvPr/>
        </p:nvSpPr>
        <p:spPr>
          <a:xfrm>
            <a:off x="10093320" y="8454960"/>
            <a:ext cx="21976200" cy="5028120"/>
          </a:xfrm>
          <a:prstGeom prst="rect">
            <a:avLst/>
          </a:prstGeom>
          <a:solidFill>
            <a:srgbClr val="ffffff"/>
          </a:solidFill>
          <a:ln w="15840">
            <a:solidFill>
              <a:srgbClr val="000000"/>
            </a:solidFill>
            <a:miter/>
          </a:ln>
        </p:spPr>
        <p:style>
          <a:lnRef idx="0"/>
          <a:fillRef idx="0"/>
          <a:effectRef idx="0"/>
          <a:fontRef idx="minor"/>
        </p:style>
      </p:sp>
      <p:sp>
        <p:nvSpPr>
          <p:cNvPr id="42" name="CustomShape 4"/>
          <p:cNvSpPr/>
          <p:nvPr/>
        </p:nvSpPr>
        <p:spPr>
          <a:xfrm>
            <a:off x="10093320" y="13684320"/>
            <a:ext cx="21976200" cy="5028120"/>
          </a:xfrm>
          <a:prstGeom prst="rect">
            <a:avLst/>
          </a:prstGeom>
          <a:solidFill>
            <a:srgbClr val="ffffff"/>
          </a:solidFill>
          <a:ln w="15840">
            <a:solidFill>
              <a:srgbClr val="000000"/>
            </a:solidFill>
            <a:miter/>
          </a:ln>
        </p:spPr>
        <p:style>
          <a:lnRef idx="0"/>
          <a:fillRef idx="0"/>
          <a:effectRef idx="0"/>
          <a:fontRef idx="minor"/>
        </p:style>
      </p:sp>
      <p:sp>
        <p:nvSpPr>
          <p:cNvPr id="43" name="CustomShape 5"/>
          <p:cNvSpPr/>
          <p:nvPr/>
        </p:nvSpPr>
        <p:spPr>
          <a:xfrm>
            <a:off x="663480" y="18913320"/>
            <a:ext cx="31406040" cy="2570760"/>
          </a:xfrm>
          <a:prstGeom prst="rect">
            <a:avLst/>
          </a:prstGeom>
          <a:solidFill>
            <a:srgbClr val="ffffff"/>
          </a:solidFill>
          <a:ln w="15840">
            <a:solidFill>
              <a:srgbClr val="000000"/>
            </a:solidFill>
            <a:miter/>
          </a:ln>
        </p:spPr>
        <p:style>
          <a:lnRef idx="0"/>
          <a:fillRef idx="0"/>
          <a:effectRef idx="0"/>
          <a:fontRef idx="minor"/>
        </p:style>
      </p:sp>
      <p:sp>
        <p:nvSpPr>
          <p:cNvPr id="44" name="CustomShape 6"/>
          <p:cNvSpPr/>
          <p:nvPr/>
        </p:nvSpPr>
        <p:spPr>
          <a:xfrm>
            <a:off x="10179000" y="3282840"/>
            <a:ext cx="218127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Methods</a:t>
            </a:r>
            <a:endParaRPr b="0" lang="en-US" sz="4050" spc="-1" strike="noStrike">
              <a:latin typeface="Arial"/>
            </a:endParaRPr>
          </a:p>
        </p:txBody>
      </p:sp>
      <p:sp>
        <p:nvSpPr>
          <p:cNvPr id="45" name="CustomShape 7"/>
          <p:cNvSpPr/>
          <p:nvPr/>
        </p:nvSpPr>
        <p:spPr>
          <a:xfrm>
            <a:off x="10179000" y="8512200"/>
            <a:ext cx="218127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Experiments</a:t>
            </a:r>
            <a:endParaRPr b="0" lang="en-US" sz="4050" spc="-1" strike="noStrike">
              <a:latin typeface="Arial"/>
            </a:endParaRPr>
          </a:p>
        </p:txBody>
      </p:sp>
      <p:sp>
        <p:nvSpPr>
          <p:cNvPr id="46" name="CustomShape 8"/>
          <p:cNvSpPr/>
          <p:nvPr/>
        </p:nvSpPr>
        <p:spPr>
          <a:xfrm>
            <a:off x="10179000" y="13741560"/>
            <a:ext cx="218127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7" name="CustomShape 9"/>
          <p:cNvSpPr/>
          <p:nvPr/>
        </p:nvSpPr>
        <p:spPr>
          <a:xfrm>
            <a:off x="777960" y="3282840"/>
            <a:ext cx="897156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UltraLight"/>
              </a:rPr>
              <a:t>T</a:t>
            </a:r>
            <a:r>
              <a:rPr b="0" lang="en-US" sz="4050" spc="-1" strike="noStrike">
                <a:solidFill>
                  <a:srgbClr val="000000"/>
                </a:solidFill>
                <a:latin typeface="Candara"/>
                <a:ea typeface="Helvetica Neue Light"/>
              </a:rPr>
              <a:t>he N-Body Problem</a:t>
            </a:r>
            <a:endParaRPr b="0" lang="en-US" sz="4050" spc="-1" strike="noStrike">
              <a:latin typeface="Arial"/>
            </a:endParaRPr>
          </a:p>
        </p:txBody>
      </p:sp>
      <p:sp>
        <p:nvSpPr>
          <p:cNvPr id="48" name="CustomShape 10"/>
          <p:cNvSpPr/>
          <p:nvPr/>
        </p:nvSpPr>
        <p:spPr>
          <a:xfrm>
            <a:off x="720720" y="18970560"/>
            <a:ext cx="23687640" cy="7704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9" name="CustomShape 11"/>
          <p:cNvSpPr/>
          <p:nvPr/>
        </p:nvSpPr>
        <p:spPr>
          <a:xfrm>
            <a:off x="863640" y="19770840"/>
            <a:ext cx="19858680" cy="30780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Claus, Santa. </a:t>
            </a:r>
            <a:r>
              <a:rPr b="1" lang="en-US" sz="2029" spc="-1" strike="noStrike">
                <a:solidFill>
                  <a:srgbClr val="000000"/>
                </a:solidFill>
                <a:latin typeface="Cambria"/>
                <a:ea typeface="American Typewriter Condensed"/>
              </a:rPr>
              <a:t>Nine ways to cook reindeer. </a:t>
            </a:r>
            <a:r>
              <a:rPr b="0" lang="en-US" sz="2029" spc="-1" strike="noStrike">
                <a:solidFill>
                  <a:srgbClr val="000000"/>
                </a:solidFill>
                <a:latin typeface="Cambria"/>
                <a:ea typeface="American Typewriter Condensed"/>
              </a:rPr>
              <a:t>Classical cookery, Vol 1. 1978</a:t>
            </a:r>
            <a:endParaRPr b="0" lang="en-US" sz="2029" spc="-1" strike="noStrike">
              <a:latin typeface="Arial"/>
            </a:endParaRPr>
          </a:p>
        </p:txBody>
      </p:sp>
      <p:sp>
        <p:nvSpPr>
          <p:cNvPr id="50" name="CustomShape 12"/>
          <p:cNvSpPr/>
          <p:nvPr/>
        </p:nvSpPr>
        <p:spPr>
          <a:xfrm>
            <a:off x="10436400" y="4197240"/>
            <a:ext cx="12459240" cy="380808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began our analysis by building off of three already existent code bases. In order to properly compare these three methods, we manipulated them so that they all had the same input and output format. We then created a script which randomly creates the mass, coordinates, and velocity vectors for each body.</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We are now currently analyzing the code for dependencies so that we can know what regions of code are feasibly parallelizable.  </a:t>
            </a:r>
            <a:endParaRPr b="0" lang="en-US" sz="2250" spc="-1" strike="noStrike">
              <a:latin typeface="Arial"/>
            </a:endParaRPr>
          </a:p>
        </p:txBody>
      </p:sp>
      <p:sp>
        <p:nvSpPr>
          <p:cNvPr id="51" name="CustomShape 13"/>
          <p:cNvSpPr/>
          <p:nvPr/>
        </p:nvSpPr>
        <p:spPr>
          <a:xfrm>
            <a:off x="23321880" y="6608520"/>
            <a:ext cx="7792920" cy="1539720"/>
          </a:xfrm>
          <a:prstGeom prst="rect">
            <a:avLst/>
          </a:prstGeom>
          <a:noFill/>
          <a:ln w="12600">
            <a:noFill/>
          </a:ln>
        </p:spPr>
        <p:style>
          <a:lnRef idx="0"/>
          <a:fillRef idx="0"/>
          <a:effectRef idx="0"/>
          <a:fontRef idx="minor"/>
        </p:style>
        <p:txBody>
          <a:bodyPr lIns="0" rIns="0" tIns="0" bIns="0"/>
          <a:p>
            <a:pPr>
              <a:lnSpc>
                <a:spcPct val="100000"/>
              </a:lnSpc>
              <a:spcBef>
                <a:spcPts val="1001"/>
              </a:spcBef>
            </a:pPr>
            <a:r>
              <a:rPr b="0" lang="en-US" sz="2029"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a:t>
            </a:r>
            <a:endParaRPr b="0" lang="en-US" sz="2029" spc="-1" strike="noStrike">
              <a:latin typeface="Arial"/>
            </a:endParaRPr>
          </a:p>
        </p:txBody>
      </p:sp>
      <p:pic>
        <p:nvPicPr>
          <p:cNvPr id="52" name="droppedImage.png" descr=""/>
          <p:cNvPicPr/>
          <p:nvPr/>
        </p:nvPicPr>
        <p:blipFill>
          <a:blip r:embed="rId2"/>
          <a:stretch/>
        </p:blipFill>
        <p:spPr>
          <a:xfrm>
            <a:off x="27261360" y="14217480"/>
            <a:ext cx="4185000" cy="2149920"/>
          </a:xfrm>
          <a:prstGeom prst="rect">
            <a:avLst/>
          </a:prstGeom>
          <a:ln w="12600">
            <a:noFill/>
          </a:ln>
        </p:spPr>
      </p:pic>
      <p:pic>
        <p:nvPicPr>
          <p:cNvPr id="53" name="droppedImage.png" descr=""/>
          <p:cNvPicPr/>
          <p:nvPr/>
        </p:nvPicPr>
        <p:blipFill>
          <a:blip r:embed="rId3"/>
          <a:stretch/>
        </p:blipFill>
        <p:spPr>
          <a:xfrm>
            <a:off x="23103720" y="15292800"/>
            <a:ext cx="3793320" cy="3027960"/>
          </a:xfrm>
          <a:prstGeom prst="rect">
            <a:avLst/>
          </a:prstGeom>
          <a:ln w="12600">
            <a:noFill/>
          </a:ln>
        </p:spPr>
      </p:pic>
      <p:pic>
        <p:nvPicPr>
          <p:cNvPr id="54" name="droppedImage.png" descr=""/>
          <p:cNvPicPr/>
          <p:nvPr/>
        </p:nvPicPr>
        <p:blipFill>
          <a:blip r:embed="rId4"/>
          <a:stretch/>
        </p:blipFill>
        <p:spPr>
          <a:xfrm>
            <a:off x="27577440" y="16694640"/>
            <a:ext cx="3552480" cy="1570680"/>
          </a:xfrm>
          <a:prstGeom prst="rect">
            <a:avLst/>
          </a:prstGeom>
          <a:ln w="12600">
            <a:noFill/>
          </a:ln>
        </p:spPr>
      </p:pic>
      <p:sp>
        <p:nvSpPr>
          <p:cNvPr id="55" name="CustomShape 14"/>
          <p:cNvSpPr/>
          <p:nvPr/>
        </p:nvSpPr>
        <p:spPr>
          <a:xfrm>
            <a:off x="10436400" y="14998680"/>
            <a:ext cx="11772360" cy="3313080"/>
          </a:xfrm>
          <a:prstGeom prst="rect">
            <a:avLst/>
          </a:prstGeom>
          <a:noFill/>
          <a:ln w="12600">
            <a:noFill/>
          </a:ln>
        </p:spPr>
        <p:style>
          <a:lnRef idx="0"/>
          <a:fillRef idx="0"/>
          <a:effectRef idx="0"/>
          <a:fontRef idx="minor"/>
        </p:style>
        <p:txBody>
          <a:bodyPr lIns="0" rIns="0" tIns="0" bIns="0"/>
          <a:p>
            <a:pPr algn="just">
              <a:lnSpc>
                <a:spcPct val="100000"/>
              </a:lnSpc>
              <a:spcBef>
                <a:spcPts val="901"/>
              </a:spcBef>
            </a:pPr>
            <a:r>
              <a:rPr b="0" lang="en-US" sz="2250" spc="-1" strike="noStrike">
                <a:solidFill>
                  <a:srgbClr val="000000"/>
                </a:solidFill>
                <a:latin typeface="Cambria"/>
                <a:ea typeface="American Typewriter"/>
              </a:rPr>
              <a:t>Lorem ipsum dolor sit amet, consectetur adipiscing elit. Nunc eu libero a mauris mollis </a:t>
            </a:r>
            <a:r>
              <a:rPr b="1" lang="en-US" sz="2250" spc="-1" strike="noStrike">
                <a:solidFill>
                  <a:srgbClr val="000000"/>
                </a:solidFill>
                <a:latin typeface="Cambria"/>
                <a:ea typeface="American Typewriter"/>
              </a:rPr>
              <a:t>luctus</a:t>
            </a:r>
            <a:r>
              <a:rPr b="0" lang="en-US" sz="2250" spc="-1" strike="noStrike">
                <a:solidFill>
                  <a:srgbClr val="000000"/>
                </a:solidFill>
                <a:latin typeface="Cambria"/>
                <a:ea typeface="American Typewriter"/>
              </a:rPr>
              <a:t>. Vivamus lectus dui, suscipit vestibulum massa in, lacinia luctus turpis. Nulla fringilla ante et orci commodo scelerisque. </a:t>
            </a:r>
            <a:endParaRPr b="0" lang="en-US" sz="2250" spc="-1" strike="noStrike">
              <a:latin typeface="Arial"/>
            </a:endParaRPr>
          </a:p>
          <a:p>
            <a:pPr algn="just">
              <a:lnSpc>
                <a:spcPct val="100000"/>
              </a:lnSpc>
              <a:spcBef>
                <a:spcPts val="901"/>
              </a:spcBef>
            </a:pPr>
            <a:r>
              <a:rPr b="0" lang="en-US" sz="2250" spc="-1" strike="noStrike">
                <a:solidFill>
                  <a:srgbClr val="000000"/>
                </a:solidFill>
                <a:latin typeface="Cambria"/>
                <a:ea typeface="American Typewriter"/>
              </a:rPr>
              <a:t>Lorem ipsum dolor sit </a:t>
            </a:r>
            <a:r>
              <a:rPr b="1" lang="en-US" sz="2250" spc="-1" strike="noStrike">
                <a:solidFill>
                  <a:srgbClr val="000000"/>
                </a:solidFill>
                <a:latin typeface="Cambria"/>
                <a:ea typeface="American Typewriter"/>
              </a:rPr>
              <a:t>amet</a:t>
            </a:r>
            <a:r>
              <a:rPr b="0" lang="en-US" sz="2250" spc="-1" strike="noStrike">
                <a:solidFill>
                  <a:srgbClr val="000000"/>
                </a:solidFill>
                <a:latin typeface="Cambria"/>
                <a:ea typeface="American Typewriter"/>
              </a:rPr>
              <a:t>, consectetur adipiscing elit. Nunc eu libero a mauris mollis luctus. Vivamus lectus dui, suscipit vestibulum massa in, lacinia luctus turpis. Nulla fringilla </a:t>
            </a:r>
            <a:r>
              <a:rPr b="1" lang="en-US" sz="2250" spc="-1" strike="noStrike">
                <a:solidFill>
                  <a:srgbClr val="000000"/>
                </a:solidFill>
                <a:latin typeface="Cambria"/>
                <a:ea typeface="American Typewriter"/>
              </a:rPr>
              <a:t>ante</a:t>
            </a:r>
            <a:r>
              <a:rPr b="0" lang="en-US" sz="2250" spc="-1" strike="noStrike">
                <a:solidFill>
                  <a:srgbClr val="000000"/>
                </a:solidFill>
                <a:latin typeface="Cambria"/>
                <a:ea typeface="American Typewriter"/>
              </a:rPr>
              <a:t> et orci commodo scelerisque.</a:t>
            </a:r>
            <a:endParaRPr b="0" lang="en-US" sz="2250" spc="-1" strike="noStrike">
              <a:latin typeface="Arial"/>
            </a:endParaRPr>
          </a:p>
          <a:p>
            <a:pPr algn="just">
              <a:lnSpc>
                <a:spcPct val="100000"/>
              </a:lnSpc>
              <a:spcBef>
                <a:spcPts val="90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2250" spc="-1" strike="noStrike">
              <a:latin typeface="Arial"/>
            </a:endParaRPr>
          </a:p>
        </p:txBody>
      </p:sp>
      <p:sp>
        <p:nvSpPr>
          <p:cNvPr id="56" name="CustomShape 15"/>
          <p:cNvSpPr/>
          <p:nvPr/>
        </p:nvSpPr>
        <p:spPr>
          <a:xfrm>
            <a:off x="1115280" y="4282920"/>
            <a:ext cx="8399880" cy="20559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The N-Body Problem seeks to simulate forces between bodies. The problem of simulation when n &lt; 3 is trivial, however, when n &gt;= 3, simulation becomes computationally intensive. The three approaches we examined to the N-Body problem seek to speed up simulation by parallelizing the computation of forces.</a:t>
            </a:r>
            <a:endParaRPr b="0" lang="en-US" sz="2250" spc="-1" strike="noStrike">
              <a:latin typeface="Arial"/>
            </a:endParaRPr>
          </a:p>
        </p:txBody>
      </p:sp>
      <p:sp>
        <p:nvSpPr>
          <p:cNvPr id="57" name="CustomShape 16"/>
          <p:cNvSpPr/>
          <p:nvPr/>
        </p:nvSpPr>
        <p:spPr>
          <a:xfrm>
            <a:off x="1206360" y="8854920"/>
            <a:ext cx="3656520" cy="61596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Here is a caption for some images</a:t>
            </a:r>
            <a:endParaRPr b="0" lang="en-US" sz="2029" spc="-1" strike="noStrike">
              <a:latin typeface="Arial"/>
            </a:endParaRPr>
          </a:p>
        </p:txBody>
      </p:sp>
      <p:pic>
        <p:nvPicPr>
          <p:cNvPr id="58" name="droppedImage.png" descr=""/>
          <p:cNvPicPr/>
          <p:nvPr/>
        </p:nvPicPr>
        <p:blipFill>
          <a:blip r:embed="rId5"/>
          <a:stretch/>
        </p:blipFill>
        <p:spPr>
          <a:xfrm>
            <a:off x="1521000" y="6796440"/>
            <a:ext cx="2913480" cy="1944360"/>
          </a:xfrm>
          <a:prstGeom prst="rect">
            <a:avLst/>
          </a:prstGeom>
          <a:ln w="12600">
            <a:noFill/>
          </a:ln>
        </p:spPr>
      </p:pic>
      <p:pic>
        <p:nvPicPr>
          <p:cNvPr id="59" name="droppedImage.png" descr=""/>
          <p:cNvPicPr/>
          <p:nvPr/>
        </p:nvPicPr>
        <p:blipFill>
          <a:blip r:embed="rId6"/>
          <a:stretch/>
        </p:blipFill>
        <p:spPr>
          <a:xfrm>
            <a:off x="5692680" y="6833880"/>
            <a:ext cx="2913480" cy="1869480"/>
          </a:xfrm>
          <a:prstGeom prst="rect">
            <a:avLst/>
          </a:prstGeom>
          <a:ln w="12600">
            <a:noFill/>
          </a:ln>
        </p:spPr>
      </p:pic>
      <p:sp>
        <p:nvSpPr>
          <p:cNvPr id="60" name="CustomShape 17"/>
          <p:cNvSpPr/>
          <p:nvPr/>
        </p:nvSpPr>
        <p:spPr>
          <a:xfrm>
            <a:off x="5321160" y="8854920"/>
            <a:ext cx="3656520" cy="30780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2. Blah blah blah blah</a:t>
            </a:r>
            <a:endParaRPr b="0" lang="en-US" sz="2029" spc="-1" strike="noStrike">
              <a:latin typeface="Arial"/>
            </a:endParaRPr>
          </a:p>
        </p:txBody>
      </p:sp>
      <p:sp>
        <p:nvSpPr>
          <p:cNvPr id="61" name="CustomShape 18"/>
          <p:cNvSpPr/>
          <p:nvPr/>
        </p:nvSpPr>
        <p:spPr>
          <a:xfrm>
            <a:off x="1143720" y="10083960"/>
            <a:ext cx="8399880" cy="76158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seek to compare the Parker-Sochacki Method (PSM), the Barnes-Hut Simulation (BSM), and the Particle-Particle-Particle Method (P3M) approaches to simulating the N-Body problem, and determine which is the superior approach.</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Barnes-Hut Simulation seeks to treat the space as a tree, recursively divided until each leaf node contains either one or zero bodies. Because of the tree structure BHS uses, it has a runtime of O(nlogn).</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Parker-Sochacki Method seeks to treat the simulation of forces between bodies as a metric space. This allows the simulation to take advantage of many computations which can only be performed on metric spaces.</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P3M Approach interpolates all bodies to points on a grid. Forces are calculated on points of the grid instead of on individual bodies.</a:t>
            </a:r>
            <a:endParaRPr b="0" lang="en-US" sz="2250" spc="-1" strike="noStrike">
              <a:latin typeface="Arial"/>
            </a:endParaRPr>
          </a:p>
        </p:txBody>
      </p:sp>
      <p:sp>
        <p:nvSpPr>
          <p:cNvPr id="62" name="CustomShape 19"/>
          <p:cNvSpPr/>
          <p:nvPr/>
        </p:nvSpPr>
        <p:spPr>
          <a:xfrm>
            <a:off x="1115280" y="13798440"/>
            <a:ext cx="8399880" cy="4740120"/>
          </a:xfrm>
          <a:prstGeom prst="rect">
            <a:avLst/>
          </a:prstGeom>
          <a:noFill/>
          <a:ln w="12600">
            <a:noFill/>
          </a:ln>
        </p:spPr>
        <p:style>
          <a:lnRef idx="0"/>
          <a:fillRef idx="0"/>
          <a:effectRef idx="0"/>
          <a:fontRef idx="minor"/>
        </p:style>
      </p:sp>
      <p:sp>
        <p:nvSpPr>
          <p:cNvPr id="63" name="CustomShape 20"/>
          <p:cNvSpPr/>
          <p:nvPr/>
        </p:nvSpPr>
        <p:spPr>
          <a:xfrm>
            <a:off x="17241840" y="9378720"/>
            <a:ext cx="14334120" cy="302652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a:t>
            </a:r>
            <a:endParaRPr b="0" lang="en-US" sz="2250" spc="-1" strike="noStrike">
              <a:latin typeface="Arial"/>
            </a:endParaRPr>
          </a:p>
          <a:p>
            <a:pPr algn="just">
              <a:lnSpc>
                <a:spcPct val="100000"/>
              </a:lnSpc>
              <a:spcBef>
                <a:spcPts val="2251"/>
              </a:spcBef>
            </a:pPr>
            <a:r>
              <a:rPr b="0" lang="en-US" sz="2250" spc="-1" strike="noStrike">
                <a:solidFill>
                  <a:srgbClr val="000000"/>
                </a:solidFill>
                <a:latin typeface="Cambria"/>
                <a:ea typeface="American Typewriter"/>
              </a:rPr>
              <a:t>Fusce venenatis pulvinar euismod. </a:t>
            </a:r>
            <a:r>
              <a:rPr b="1" lang="en-US" sz="2250" spc="-1" strike="noStrike">
                <a:solidFill>
                  <a:srgbClr val="000000"/>
                </a:solidFill>
                <a:latin typeface="Cambria"/>
                <a:ea typeface="American Typewriter"/>
              </a:rPr>
              <a:t>Integer</a:t>
            </a:r>
            <a:r>
              <a:rPr b="0" lang="en-US" sz="2250" spc="-1" strike="noStrike">
                <a:solidFill>
                  <a:srgbClr val="000000"/>
                </a:solidFill>
                <a:latin typeface="Cambria"/>
                <a:ea typeface="American Typewriter"/>
              </a:rPr>
              <a:t> </a:t>
            </a:r>
            <a:r>
              <a:rPr b="1" lang="en-US" sz="2250" spc="-1" strike="noStrike">
                <a:solidFill>
                  <a:srgbClr val="000000"/>
                </a:solidFill>
                <a:latin typeface="Cambria"/>
                <a:ea typeface="American Typewriter"/>
              </a:rPr>
              <a:t>interdum</a:t>
            </a:r>
            <a:r>
              <a:rPr b="0" lang="en-US" sz="2250" spc="-1" strike="noStrike">
                <a:solidFill>
                  <a:srgbClr val="000000"/>
                </a:solidFill>
                <a:latin typeface="Cambria"/>
                <a:ea typeface="American Typewriter"/>
              </a:rPr>
              <a:t> nec elit vitae facilisis. Proin nisi erat, vulputate aliquet dui non, finibus scelerisque risus. Proin nisi erat, vulputate aliquet dui non, finibus scelerisque risus. Proin nisi erat, vulputate aliquet dui non, finibus scelerisque risus. Proin nisi erat, vulputate aliquet dui non, finibus scelerisque risus.</a:t>
            </a:r>
            <a:endParaRPr b="0" lang="en-US" sz="2250" spc="-1" strike="noStrike">
              <a:latin typeface="Arial"/>
            </a:endParaRPr>
          </a:p>
        </p:txBody>
      </p:sp>
      <p:pic>
        <p:nvPicPr>
          <p:cNvPr id="64" name="droppedImage.png" descr=""/>
          <p:cNvPicPr/>
          <p:nvPr/>
        </p:nvPicPr>
        <p:blipFill>
          <a:blip r:embed="rId7"/>
          <a:stretch/>
        </p:blipFill>
        <p:spPr>
          <a:xfrm>
            <a:off x="10951200" y="9980280"/>
            <a:ext cx="5426280" cy="2399400"/>
          </a:xfrm>
          <a:prstGeom prst="rect">
            <a:avLst/>
          </a:prstGeom>
          <a:ln w="12600">
            <a:noFill/>
          </a:ln>
        </p:spPr>
      </p:pic>
      <p:pic>
        <p:nvPicPr>
          <p:cNvPr id="65" name="Picture 2" descr=""/>
          <p:cNvPicPr/>
          <p:nvPr/>
        </p:nvPicPr>
        <p:blipFill>
          <a:blip r:embed="rId8"/>
          <a:stretch/>
        </p:blipFill>
        <p:spPr>
          <a:xfrm>
            <a:off x="25001280" y="345600"/>
            <a:ext cx="7068600" cy="23932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LibreOffice/6.0.7.3$Linux_X86_64 LibreOffice_project/00m0$Build-3</Application>
  <Words>661</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2019-04-04T17:47:02Z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