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jpeg" ContentType="image/jpe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219456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1645920" y="5135040"/>
            <a:ext cx="2962620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1645920" y="11783160"/>
            <a:ext cx="2962620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27"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16826400" y="1178316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32" name="PlaceHolder 2"/>
          <p:cNvSpPr>
            <a:spLocks noGrp="1"/>
          </p:cNvSpPr>
          <p:nvPr>
            <p:ph type="body"/>
          </p:nvPr>
        </p:nvSpPr>
        <p:spPr>
          <a:xfrm>
            <a:off x="1645920" y="513504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11662560" y="513504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21679200" y="513504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1645920" y="1178316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11662560" y="1178316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21679200" y="1178316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3" name="PlaceHolder 2"/>
          <p:cNvSpPr>
            <a:spLocks noGrp="1"/>
          </p:cNvSpPr>
          <p:nvPr>
            <p:ph type="subTitle"/>
          </p:nvPr>
        </p:nvSpPr>
        <p:spPr>
          <a:xfrm>
            <a:off x="1645920" y="5135040"/>
            <a:ext cx="29626200" cy="12727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5" name="PlaceHolder 2"/>
          <p:cNvSpPr>
            <a:spLocks noGrp="1"/>
          </p:cNvSpPr>
          <p:nvPr>
            <p:ph type="body"/>
          </p:nvPr>
        </p:nvSpPr>
        <p:spPr>
          <a:xfrm>
            <a:off x="1645920" y="5135040"/>
            <a:ext cx="29626200" cy="127278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5520"/>
            <a:ext cx="29626200" cy="16987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1645920" y="11783160"/>
            <a:ext cx="2962620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875520"/>
            <a:ext cx="29626200" cy="366444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1645920" y="5135040"/>
            <a:ext cx="29626200" cy="1272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777960" y="425520"/>
            <a:ext cx="19058040" cy="237600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7650" spc="-1" strike="noStrike">
                <a:solidFill>
                  <a:srgbClr val="000000"/>
                </a:solidFill>
                <a:latin typeface="Candara"/>
                <a:ea typeface="Helvetica Neue Light"/>
              </a:rPr>
              <a:t>Parallel </a:t>
            </a:r>
            <a:r>
              <a:rPr b="0" lang="en-US" sz="7650" spc="-1" strike="noStrike">
                <a:solidFill>
                  <a:srgbClr val="000000"/>
                </a:solidFill>
                <a:latin typeface="Candara"/>
                <a:ea typeface="Helvetica Neue Light"/>
              </a:rPr>
              <a:t>Approaches to </a:t>
            </a:r>
            <a:r>
              <a:rPr b="0" lang="en-US" sz="7650" spc="-1" strike="noStrike">
                <a:solidFill>
                  <a:srgbClr val="000000"/>
                </a:solidFill>
                <a:latin typeface="Candara"/>
                <a:ea typeface="Helvetica Neue Light"/>
              </a:rPr>
              <a:t>N-Body</a:t>
            </a:r>
            <a:endParaRPr b="0" lang="en-US" sz="7650" spc="-1" strike="noStrike">
              <a:latin typeface="Arial"/>
            </a:endParaRPr>
          </a:p>
          <a:p>
            <a:pPr>
              <a:lnSpc>
                <a:spcPct val="100000"/>
              </a:lnSpc>
            </a:pPr>
            <a:r>
              <a:rPr b="0" lang="en-US" sz="4950" spc="-1" strike="noStrike">
                <a:solidFill>
                  <a:srgbClr val="000000"/>
                </a:solidFill>
                <a:latin typeface="Candara"/>
                <a:ea typeface="Helvetica Neue Light"/>
              </a:rPr>
              <a:t>Ben Bole, John Latino, </a:t>
            </a:r>
            <a:r>
              <a:rPr b="0" lang="en-US" sz="4950" spc="-1" strike="noStrike">
                <a:solidFill>
                  <a:srgbClr val="000000"/>
                </a:solidFill>
                <a:latin typeface="Candara"/>
                <a:ea typeface="Helvetica Neue Light"/>
              </a:rPr>
              <a:t>Kevin Kelly, Richard </a:t>
            </a:r>
            <a:r>
              <a:rPr b="0" lang="en-US" sz="4950" spc="-1" strike="noStrike">
                <a:solidFill>
                  <a:srgbClr val="000000"/>
                </a:solidFill>
                <a:latin typeface="Candara"/>
                <a:ea typeface="Helvetica Neue Light"/>
              </a:rPr>
              <a:t>Bimmer</a:t>
            </a:r>
            <a:endParaRPr b="0" lang="en-US" sz="4950" spc="-1" strike="noStrike">
              <a:latin typeface="Arial"/>
            </a:endParaRPr>
          </a:p>
        </p:txBody>
      </p:sp>
      <p:sp>
        <p:nvSpPr>
          <p:cNvPr id="39" name="CustomShape 2"/>
          <p:cNvSpPr/>
          <p:nvPr/>
        </p:nvSpPr>
        <p:spPr>
          <a:xfrm>
            <a:off x="10093320" y="3225960"/>
            <a:ext cx="21975840" cy="5027760"/>
          </a:xfrm>
          <a:prstGeom prst="rect">
            <a:avLst/>
          </a:prstGeom>
          <a:solidFill>
            <a:srgbClr val="ffffff"/>
          </a:solidFill>
          <a:ln w="15840">
            <a:solidFill>
              <a:srgbClr val="000000"/>
            </a:solidFill>
            <a:miter/>
          </a:ln>
        </p:spPr>
        <p:style>
          <a:lnRef idx="0"/>
          <a:fillRef idx="0"/>
          <a:effectRef idx="0"/>
          <a:fontRef idx="minor"/>
        </p:style>
      </p:sp>
      <p:sp>
        <p:nvSpPr>
          <p:cNvPr id="40" name="CustomShape 3"/>
          <p:cNvSpPr/>
          <p:nvPr/>
        </p:nvSpPr>
        <p:spPr>
          <a:xfrm>
            <a:off x="10241280" y="8503920"/>
            <a:ext cx="21975840" cy="5027760"/>
          </a:xfrm>
          <a:prstGeom prst="rect">
            <a:avLst/>
          </a:prstGeom>
          <a:solidFill>
            <a:srgbClr val="ffffff"/>
          </a:solidFill>
          <a:ln w="15840">
            <a:solidFill>
              <a:srgbClr val="000000"/>
            </a:solidFill>
            <a:miter/>
          </a:ln>
        </p:spPr>
        <p:style>
          <a:lnRef idx="0"/>
          <a:fillRef idx="0"/>
          <a:effectRef idx="0"/>
          <a:fontRef idx="minor"/>
        </p:style>
      </p:sp>
      <p:sp>
        <p:nvSpPr>
          <p:cNvPr id="41" name="CustomShape 4"/>
          <p:cNvSpPr/>
          <p:nvPr/>
        </p:nvSpPr>
        <p:spPr>
          <a:xfrm>
            <a:off x="10093320" y="13684320"/>
            <a:ext cx="21975840" cy="5027760"/>
          </a:xfrm>
          <a:prstGeom prst="rect">
            <a:avLst/>
          </a:prstGeom>
          <a:solidFill>
            <a:srgbClr val="ffffff"/>
          </a:solidFill>
          <a:ln w="15840">
            <a:solidFill>
              <a:srgbClr val="000000"/>
            </a:solidFill>
            <a:miter/>
          </a:ln>
        </p:spPr>
        <p:style>
          <a:lnRef idx="0"/>
          <a:fillRef idx="0"/>
          <a:effectRef idx="0"/>
          <a:fontRef idx="minor"/>
        </p:style>
      </p:sp>
      <p:sp>
        <p:nvSpPr>
          <p:cNvPr id="42" name="CustomShape 5"/>
          <p:cNvSpPr/>
          <p:nvPr/>
        </p:nvSpPr>
        <p:spPr>
          <a:xfrm>
            <a:off x="663480" y="18913320"/>
            <a:ext cx="31405680" cy="2570400"/>
          </a:xfrm>
          <a:prstGeom prst="rect">
            <a:avLst/>
          </a:prstGeom>
          <a:solidFill>
            <a:srgbClr val="ffffff"/>
          </a:solidFill>
          <a:ln w="15840">
            <a:solidFill>
              <a:srgbClr val="000000"/>
            </a:solidFill>
            <a:miter/>
          </a:ln>
        </p:spPr>
        <p:style>
          <a:lnRef idx="0"/>
          <a:fillRef idx="0"/>
          <a:effectRef idx="0"/>
          <a:fontRef idx="minor"/>
        </p:style>
      </p:sp>
      <p:sp>
        <p:nvSpPr>
          <p:cNvPr id="43" name="CustomShape 6"/>
          <p:cNvSpPr/>
          <p:nvPr/>
        </p:nvSpPr>
        <p:spPr>
          <a:xfrm>
            <a:off x="10179000" y="3282840"/>
            <a:ext cx="21812400" cy="77004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Methods</a:t>
            </a:r>
            <a:endParaRPr b="0" lang="en-US" sz="4050" spc="-1" strike="noStrike">
              <a:latin typeface="Arial"/>
            </a:endParaRPr>
          </a:p>
        </p:txBody>
      </p:sp>
      <p:sp>
        <p:nvSpPr>
          <p:cNvPr id="44" name="CustomShape 7"/>
          <p:cNvSpPr/>
          <p:nvPr/>
        </p:nvSpPr>
        <p:spPr>
          <a:xfrm>
            <a:off x="10179000" y="8512200"/>
            <a:ext cx="21812400" cy="77004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Experiments</a:t>
            </a:r>
            <a:endParaRPr b="0" lang="en-US" sz="4050" spc="-1" strike="noStrike">
              <a:latin typeface="Arial"/>
            </a:endParaRPr>
          </a:p>
        </p:txBody>
      </p:sp>
      <p:sp>
        <p:nvSpPr>
          <p:cNvPr id="45" name="CustomShape 8"/>
          <p:cNvSpPr/>
          <p:nvPr/>
        </p:nvSpPr>
        <p:spPr>
          <a:xfrm>
            <a:off x="10179000" y="13741560"/>
            <a:ext cx="21812400" cy="77004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Future Work</a:t>
            </a:r>
            <a:endParaRPr b="0" lang="en-US" sz="4050" spc="-1" strike="noStrike">
              <a:latin typeface="Arial"/>
            </a:endParaRPr>
          </a:p>
        </p:txBody>
      </p:sp>
      <p:sp>
        <p:nvSpPr>
          <p:cNvPr id="46" name="CustomShape 9"/>
          <p:cNvSpPr/>
          <p:nvPr/>
        </p:nvSpPr>
        <p:spPr>
          <a:xfrm>
            <a:off x="777960" y="3282840"/>
            <a:ext cx="8971200" cy="77004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UltraLight"/>
              </a:rPr>
              <a:t>T</a:t>
            </a:r>
            <a:r>
              <a:rPr b="0" lang="en-US" sz="4050" spc="-1" strike="noStrike">
                <a:solidFill>
                  <a:srgbClr val="000000"/>
                </a:solidFill>
                <a:latin typeface="Candara"/>
                <a:ea typeface="Helvetica Neue Light"/>
              </a:rPr>
              <a:t>he N-Body Problem</a:t>
            </a:r>
            <a:endParaRPr b="0" lang="en-US" sz="4050" spc="-1" strike="noStrike">
              <a:latin typeface="Arial"/>
            </a:endParaRPr>
          </a:p>
        </p:txBody>
      </p:sp>
      <p:sp>
        <p:nvSpPr>
          <p:cNvPr id="47" name="CustomShape 10"/>
          <p:cNvSpPr/>
          <p:nvPr/>
        </p:nvSpPr>
        <p:spPr>
          <a:xfrm>
            <a:off x="720720" y="18970560"/>
            <a:ext cx="23687280" cy="77004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References</a:t>
            </a:r>
            <a:endParaRPr b="0" lang="en-US" sz="4050" spc="-1" strike="noStrike">
              <a:latin typeface="Arial"/>
            </a:endParaRPr>
          </a:p>
        </p:txBody>
      </p:sp>
      <p:sp>
        <p:nvSpPr>
          <p:cNvPr id="48" name="CustomShape 11"/>
          <p:cNvSpPr/>
          <p:nvPr/>
        </p:nvSpPr>
        <p:spPr>
          <a:xfrm>
            <a:off x="863640" y="19770840"/>
            <a:ext cx="31048560" cy="1534320"/>
          </a:xfrm>
          <a:prstGeom prst="rect">
            <a:avLst/>
          </a:prstGeom>
          <a:noFill/>
          <a:ln w="12600">
            <a:noFill/>
          </a:ln>
        </p:spPr>
        <p:style>
          <a:lnRef idx="0"/>
          <a:fillRef idx="0"/>
          <a:effectRef idx="0"/>
          <a:fontRef idx="minor"/>
        </p:style>
        <p:txBody>
          <a:bodyPr lIns="0" rIns="0" tIns="0" bIns="0"/>
          <a:p>
            <a:pPr>
              <a:lnSpc>
                <a:spcPct val="100000"/>
              </a:lnSpc>
              <a:spcBef>
                <a:spcPts val="451"/>
              </a:spcBef>
            </a:pPr>
            <a:r>
              <a:rPr b="0" lang="en-US" sz="1800" spc="-1" strike="noStrike">
                <a:solidFill>
                  <a:srgbClr val="000000"/>
                </a:solidFill>
                <a:latin typeface="Cambria"/>
                <a:ea typeface="American Typewriter Condensed"/>
              </a:rPr>
              <a:t>Jaswinder Pal Singh, Chris Holt, Takashi Totsuka, Anoop Gupta and John L. Hennessy. </a:t>
            </a:r>
            <a:r>
              <a:rPr b="1" lang="en-US" sz="1800" spc="-1" strike="noStrike">
                <a:solidFill>
                  <a:srgbClr val="000000"/>
                </a:solidFill>
                <a:latin typeface="Cambria"/>
                <a:ea typeface="American Typewriter Condensed"/>
              </a:rPr>
              <a:t>Load Balancing and Data Locality in Adaptive Hierarchical N-body Methods: Barnes-Hut, Fast Multipole, and Radiosity</a:t>
            </a:r>
            <a:r>
              <a:rPr b="0" lang="en-US" sz="1800" spc="-1" strike="noStrike">
                <a:solidFill>
                  <a:srgbClr val="000000"/>
                </a:solidFill>
                <a:latin typeface="Cambria"/>
                <a:ea typeface="American Typewriter Condensed"/>
              </a:rPr>
              <a:t>.</a:t>
            </a:r>
            <a:r>
              <a:rPr b="1" lang="en-US" sz="1800" spc="-1" strike="noStrike">
                <a:solidFill>
                  <a:srgbClr val="000000"/>
                </a:solidFill>
                <a:latin typeface="Cambria"/>
                <a:ea typeface="American Typewriter Condensed"/>
              </a:rPr>
              <a:t> </a:t>
            </a:r>
            <a:r>
              <a:rPr b="0" lang="en-US" sz="1800" spc="-1" strike="noStrike">
                <a:solidFill>
                  <a:srgbClr val="000000"/>
                </a:solidFill>
                <a:latin typeface="Cambria"/>
                <a:ea typeface="American Typewriter Condensed"/>
              </a:rPr>
              <a:t>Journal of Parallel and Distributed Computing Volume 27, Issue 2, June 1995.</a:t>
            </a:r>
            <a:endParaRPr b="0" lang="en-US" sz="1800" spc="-1" strike="noStrike">
              <a:latin typeface="Arial"/>
            </a:endParaRPr>
          </a:p>
          <a:p>
            <a:pPr>
              <a:lnSpc>
                <a:spcPct val="100000"/>
              </a:lnSpc>
              <a:spcBef>
                <a:spcPts val="451"/>
              </a:spcBef>
            </a:pPr>
            <a:r>
              <a:rPr b="0" lang="en-US" sz="1800" spc="-1" strike="noStrike">
                <a:solidFill>
                  <a:srgbClr val="000000"/>
                </a:solidFill>
                <a:latin typeface="Cambria"/>
                <a:ea typeface="American Typewriter Condensed"/>
              </a:rPr>
              <a:t>C. David Pruett, Joseph W. Rudmin, Justin M. Lacy. </a:t>
            </a:r>
            <a:r>
              <a:rPr b="1" lang="en-US" sz="1800" spc="-1" strike="noStrike">
                <a:solidFill>
                  <a:srgbClr val="000000"/>
                </a:solidFill>
                <a:latin typeface="Cambria"/>
                <a:ea typeface="American Typewriter Condensed"/>
              </a:rPr>
              <a:t>An adaptive N-body algorithm of optimal order. Journal of Computational Physics</a:t>
            </a:r>
            <a:r>
              <a:rPr b="0" lang="en-US" sz="1800" spc="-1" strike="noStrike">
                <a:solidFill>
                  <a:srgbClr val="000000"/>
                </a:solidFill>
                <a:latin typeface="Cambria"/>
                <a:ea typeface="American Typewriter Condensed"/>
              </a:rPr>
              <a:t>, Volume 187, Issue 1, May 1 2003.</a:t>
            </a:r>
            <a:endParaRPr b="0" lang="en-US" sz="1800" spc="-1" strike="noStrike">
              <a:latin typeface="Arial"/>
            </a:endParaRPr>
          </a:p>
          <a:p>
            <a:pPr>
              <a:lnSpc>
                <a:spcPct val="100000"/>
              </a:lnSpc>
              <a:spcBef>
                <a:spcPts val="451"/>
              </a:spcBef>
            </a:pPr>
            <a:r>
              <a:rPr b="0" lang="en-US" sz="1800" spc="-1" strike="noStrike">
                <a:solidFill>
                  <a:srgbClr val="000000"/>
                </a:solidFill>
                <a:latin typeface="Cambria"/>
                <a:ea typeface="American Typewriter Condensed"/>
              </a:rPr>
              <a:t>C. David Pruett, William H. Ingham, Ralph D. Herman. </a:t>
            </a:r>
            <a:r>
              <a:rPr b="1" lang="en-US" sz="1800" spc="-1" strike="noStrike">
                <a:solidFill>
                  <a:srgbClr val="000000"/>
                </a:solidFill>
                <a:latin typeface="Cambria"/>
                <a:ea typeface="American Typewriter Condensed"/>
              </a:rPr>
              <a:t>Parallel implementation of an adaptive and parameter-free N-body integrator</a:t>
            </a:r>
            <a:r>
              <a:rPr b="0" lang="en-US" sz="1800" spc="-1" strike="noStrike">
                <a:solidFill>
                  <a:srgbClr val="000000"/>
                </a:solidFill>
                <a:latin typeface="Cambria"/>
                <a:ea typeface="American Typewriter Condensed"/>
              </a:rPr>
              <a:t>. Computer Physics Communications, Volume 182, Issue 5, May 2011.</a:t>
            </a:r>
            <a:endParaRPr b="0" lang="en-US" sz="1800" spc="-1" strike="noStrike">
              <a:latin typeface="Arial"/>
            </a:endParaRPr>
          </a:p>
          <a:p>
            <a:pPr>
              <a:lnSpc>
                <a:spcPct val="100000"/>
              </a:lnSpc>
              <a:spcBef>
                <a:spcPts val="451"/>
              </a:spcBef>
            </a:pPr>
            <a:r>
              <a:rPr b="0" lang="en-US" sz="1800" spc="-1" strike="noStrike">
                <a:solidFill>
                  <a:srgbClr val="000000"/>
                </a:solidFill>
                <a:latin typeface="Cambria"/>
                <a:ea typeface="American Typewriter Condensed"/>
              </a:rPr>
              <a:t>Atkinson P., McIntosh-Smith S. </a:t>
            </a:r>
            <a:r>
              <a:rPr b="1" lang="en-US" sz="1800" spc="-1" strike="noStrike">
                <a:solidFill>
                  <a:srgbClr val="000000"/>
                </a:solidFill>
                <a:latin typeface="Cambria"/>
                <a:ea typeface="American Typewriter Condensed"/>
              </a:rPr>
              <a:t>On the Performance of Parallel Tasking Runtimes for an Irregular Fast Multipole Method Application</a:t>
            </a:r>
            <a:r>
              <a:rPr b="0" lang="en-US" sz="1800" spc="-1" strike="noStrike">
                <a:solidFill>
                  <a:srgbClr val="000000"/>
                </a:solidFill>
                <a:latin typeface="Cambria"/>
                <a:ea typeface="American Typewriter Condensed"/>
              </a:rPr>
              <a:t>. Scaling OpenMP for Exascale Performance and Portability. Lecture Notes in Computer Science, vol 10468, 2017.</a:t>
            </a:r>
            <a:endParaRPr b="0" lang="en-US" sz="1800" spc="-1" strike="noStrike">
              <a:latin typeface="Arial"/>
            </a:endParaRPr>
          </a:p>
          <a:p>
            <a:pPr>
              <a:lnSpc>
                <a:spcPct val="100000"/>
              </a:lnSpc>
              <a:spcBef>
                <a:spcPts val="451"/>
              </a:spcBef>
            </a:pPr>
            <a:endParaRPr b="0" lang="en-US" sz="1800" spc="-1" strike="noStrike">
              <a:latin typeface="Arial"/>
            </a:endParaRPr>
          </a:p>
        </p:txBody>
      </p:sp>
      <p:sp>
        <p:nvSpPr>
          <p:cNvPr id="49" name="CustomShape 12"/>
          <p:cNvSpPr/>
          <p:nvPr/>
        </p:nvSpPr>
        <p:spPr>
          <a:xfrm>
            <a:off x="10436400" y="4197240"/>
            <a:ext cx="12458880" cy="380772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We began our analysis by building off of three already existing code bases. In order to properly compare these three methods, we manipulated them so that they all had the same input and output format. We then created a script which randomly creates the mass, coordinates, and velocity vectors for each body.</a:t>
            </a: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We then began to perform analysis on the serial versions of these three approaches to the N-Bodies problem.</a:t>
            </a: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We are now currently analyzing the code for dependencies so that we can determine which regions of the code can be parallelized.</a:t>
            </a: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DejaVu Sans"/>
              </a:rPr>
              <a:t>We will then test our programs with an accurate description of our solar system, to confirm that our code is correct.</a:t>
            </a:r>
            <a:endParaRPr b="0" lang="en-US" sz="2250" spc="-1" strike="noStrike">
              <a:latin typeface="Arial"/>
            </a:endParaRPr>
          </a:p>
        </p:txBody>
      </p:sp>
      <p:sp>
        <p:nvSpPr>
          <p:cNvPr id="50" name="CustomShape 13"/>
          <p:cNvSpPr/>
          <p:nvPr/>
        </p:nvSpPr>
        <p:spPr>
          <a:xfrm>
            <a:off x="10436400" y="14998680"/>
            <a:ext cx="11772000" cy="3312720"/>
          </a:xfrm>
          <a:prstGeom prst="rect">
            <a:avLst/>
          </a:prstGeom>
          <a:noFill/>
          <a:ln w="12600">
            <a:noFill/>
          </a:ln>
        </p:spPr>
        <p:style>
          <a:lnRef idx="0"/>
          <a:fillRef idx="0"/>
          <a:effectRef idx="0"/>
          <a:fontRef idx="minor"/>
        </p:style>
        <p:txBody>
          <a:bodyPr lIns="0" rIns="0" tIns="0" bIns="0"/>
          <a:p>
            <a:pPr algn="just">
              <a:lnSpc>
                <a:spcPct val="100000"/>
              </a:lnSpc>
              <a:spcBef>
                <a:spcPts val="901"/>
              </a:spcBef>
            </a:pPr>
            <a:r>
              <a:rPr b="0" lang="en-US" sz="2250" spc="-1" strike="noStrike">
                <a:solidFill>
                  <a:srgbClr val="000000"/>
                </a:solidFill>
                <a:latin typeface="Cambria"/>
                <a:ea typeface="American Typewriter"/>
              </a:rPr>
              <a:t>Since most of the computation each approach is uses arrays/matrices, we could perform those operations on GPUs in order to speed up performance.</a:t>
            </a:r>
            <a:endParaRPr b="0" lang="en-US" sz="2250" spc="-1" strike="noStrike">
              <a:latin typeface="Arial"/>
            </a:endParaRPr>
          </a:p>
          <a:p>
            <a:pPr algn="just">
              <a:lnSpc>
                <a:spcPct val="100000"/>
              </a:lnSpc>
              <a:spcBef>
                <a:spcPts val="901"/>
              </a:spcBef>
            </a:pPr>
            <a:r>
              <a:rPr b="0" lang="en-US" sz="2250" spc="-1" strike="noStrike">
                <a:solidFill>
                  <a:srgbClr val="000000"/>
                </a:solidFill>
                <a:latin typeface="Cambria"/>
                <a:ea typeface="DejaVu Sans"/>
              </a:rPr>
              <a:t>The BHS implementation uses MPI whereas FMM does not. It may be possible to parallelize FMM with MPI since they have similar tree structures. Our current FMM implementation only uses OpenMP.</a:t>
            </a:r>
            <a:endParaRPr b="0" lang="en-US" sz="2250" spc="-1" strike="noStrike">
              <a:latin typeface="Arial"/>
            </a:endParaRPr>
          </a:p>
          <a:p>
            <a:pPr algn="just">
              <a:lnSpc>
                <a:spcPct val="100000"/>
              </a:lnSpc>
              <a:spcBef>
                <a:spcPts val="901"/>
              </a:spcBef>
            </a:pPr>
            <a:r>
              <a:rPr b="0" lang="en-US" sz="2250" spc="-1" strike="noStrike">
                <a:solidFill>
                  <a:srgbClr val="000000"/>
                </a:solidFill>
                <a:latin typeface="Cambria"/>
                <a:ea typeface="DejaVu Sans"/>
              </a:rPr>
              <a:t>Currently these implementations of the N-body problem only simulate gravitational potential. They could be modified to work with electrostatic forces in order to simulate protein and cell assemblies.</a:t>
            </a:r>
            <a:endParaRPr b="0" lang="en-US" sz="2250" spc="-1" strike="noStrike">
              <a:latin typeface="Arial"/>
            </a:endParaRPr>
          </a:p>
          <a:p>
            <a:pPr algn="just">
              <a:lnSpc>
                <a:spcPct val="100000"/>
              </a:lnSpc>
              <a:spcBef>
                <a:spcPts val="901"/>
              </a:spcBef>
            </a:pPr>
            <a:endParaRPr b="0" lang="en-US" sz="2250" spc="-1" strike="noStrike">
              <a:latin typeface="Arial"/>
            </a:endParaRPr>
          </a:p>
        </p:txBody>
      </p:sp>
      <p:sp>
        <p:nvSpPr>
          <p:cNvPr id="51" name="CustomShape 14"/>
          <p:cNvSpPr/>
          <p:nvPr/>
        </p:nvSpPr>
        <p:spPr>
          <a:xfrm>
            <a:off x="1115280" y="4282920"/>
            <a:ext cx="8399520" cy="205560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The N-Body Problem seeks to simulate forces between bodies. The problem of simulation when the number of bodies is less than three is trivial, however, when the number of bodies is greater than three,, simulation becomes computationally intensive. The three approaches we examined to the N-Body problem attempt to speed up simulation by parallelizing the computation of forces.</a:t>
            </a:r>
            <a:endParaRPr b="0" lang="en-US" sz="2250" spc="-1" strike="noStrike">
              <a:latin typeface="Arial"/>
            </a:endParaRPr>
          </a:p>
        </p:txBody>
      </p:sp>
      <p:sp>
        <p:nvSpPr>
          <p:cNvPr id="52" name="CustomShape 15"/>
          <p:cNvSpPr/>
          <p:nvPr/>
        </p:nvSpPr>
        <p:spPr>
          <a:xfrm rot="21595800">
            <a:off x="24689160" y="7500960"/>
            <a:ext cx="5028840" cy="615600"/>
          </a:xfrm>
          <a:prstGeom prst="rect">
            <a:avLst/>
          </a:prstGeom>
          <a:noFill/>
          <a:ln w="12600">
            <a:noFill/>
          </a:ln>
        </p:spPr>
        <p:style>
          <a:lnRef idx="0"/>
          <a:fillRef idx="0"/>
          <a:effectRef idx="0"/>
          <a:fontRef idx="minor"/>
        </p:style>
        <p:txBody>
          <a:bodyPr lIns="0" rIns="0" tIns="0" bIns="0"/>
          <a:p>
            <a:pPr algn="ctr">
              <a:lnSpc>
                <a:spcPct val="100000"/>
              </a:lnSpc>
              <a:spcBef>
                <a:spcPts val="1001"/>
              </a:spcBef>
            </a:pPr>
            <a:r>
              <a:rPr b="0" lang="en-US" sz="2029" spc="-1" strike="noStrike">
                <a:solidFill>
                  <a:srgbClr val="000000"/>
                </a:solidFill>
                <a:latin typeface="Cambria"/>
                <a:ea typeface="American Typewriter"/>
              </a:rPr>
              <a:t>A representation of the Barnes Hut Simulation in two dimensions</a:t>
            </a:r>
            <a:endParaRPr b="0" lang="en-US" sz="2029" spc="-1" strike="noStrike">
              <a:latin typeface="Arial"/>
            </a:endParaRPr>
          </a:p>
        </p:txBody>
      </p:sp>
      <p:sp>
        <p:nvSpPr>
          <p:cNvPr id="53" name="CustomShape 16"/>
          <p:cNvSpPr/>
          <p:nvPr/>
        </p:nvSpPr>
        <p:spPr>
          <a:xfrm>
            <a:off x="1145880" y="6740280"/>
            <a:ext cx="8399520" cy="761544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We compare the Parker-Sochacki Method (PSM), the Barnes-Hut Simulation (BSM), and the Fast Multipole Method (FMM) approaches to simulating the N-Body problem, and determine which is the superior approach.</a:t>
            </a:r>
            <a:endParaRPr b="0" lang="en-US" sz="2250" spc="-1" strike="noStrike">
              <a:latin typeface="Arial"/>
            </a:endParaRPr>
          </a:p>
          <a:p>
            <a:pPr algn="just">
              <a:lnSpc>
                <a:spcPct val="100000"/>
              </a:lnSpc>
              <a:spcBef>
                <a:spcPts val="1001"/>
              </a:spcBef>
            </a:pPr>
            <a:endParaRPr b="0" lang="en-US" sz="2250" spc="-1" strike="noStrike">
              <a:latin typeface="Arial"/>
            </a:endParaRPr>
          </a:p>
          <a:p>
            <a:pPr algn="just">
              <a:lnSpc>
                <a:spcPct val="100000"/>
              </a:lnSpc>
              <a:spcBef>
                <a:spcPts val="1001"/>
              </a:spcBef>
            </a:pPr>
            <a:endParaRPr b="0" lang="en-US" sz="2250" spc="-1" strike="noStrike">
              <a:latin typeface="Arial"/>
            </a:endParaRPr>
          </a:p>
        </p:txBody>
      </p:sp>
      <p:sp>
        <p:nvSpPr>
          <p:cNvPr id="54" name="CustomShape 17"/>
          <p:cNvSpPr/>
          <p:nvPr/>
        </p:nvSpPr>
        <p:spPr>
          <a:xfrm>
            <a:off x="927360" y="8569440"/>
            <a:ext cx="8399520" cy="8804160"/>
          </a:xfrm>
          <a:prstGeom prst="rect">
            <a:avLst/>
          </a:prstGeom>
          <a:blipFill rotWithShape="0">
            <a:blip r:embed="rId1"/>
            <a:stretch>
              <a:fillRect l="-2102" t="-1199" r="-2028" b="-61248"/>
            </a:stretch>
          </a:blipFill>
          <a:ln w="12600">
            <a:noFill/>
          </a:ln>
        </p:spPr>
        <p:style>
          <a:lnRef idx="0"/>
          <a:fillRef idx="0"/>
          <a:effectRef idx="0"/>
          <a:fontRef idx="minor"/>
        </p:style>
        <p:txBody>
          <a:bodyPr lIns="90000" rIns="90000" tIns="45000" bIns="45000"/>
          <a:p>
            <a:pPr>
              <a:lnSpc>
                <a:spcPct val="100000"/>
              </a:lnSpc>
            </a:pPr>
            <a:r>
              <a:rPr b="0" lang="en-US" sz="1800" spc="-1" strike="noStrike">
                <a:latin typeface="Arial"/>
                <a:ea typeface="DejaVu Sans"/>
              </a:rPr>
              <a:t> </a:t>
            </a:r>
            <a:endParaRPr b="0" lang="en-US" sz="1800" spc="-1" strike="noStrike">
              <a:latin typeface="Arial"/>
            </a:endParaRPr>
          </a:p>
        </p:txBody>
      </p:sp>
      <p:sp>
        <p:nvSpPr>
          <p:cNvPr id="55" name="CustomShape 18"/>
          <p:cNvSpPr/>
          <p:nvPr/>
        </p:nvSpPr>
        <p:spPr>
          <a:xfrm>
            <a:off x="1115280" y="13798440"/>
            <a:ext cx="8399520" cy="4739760"/>
          </a:xfrm>
          <a:prstGeom prst="rect">
            <a:avLst/>
          </a:prstGeom>
          <a:noFill/>
          <a:ln w="12600">
            <a:noFill/>
          </a:ln>
        </p:spPr>
        <p:style>
          <a:lnRef idx="0"/>
          <a:fillRef idx="0"/>
          <a:effectRef idx="0"/>
          <a:fontRef idx="minor"/>
        </p:style>
      </p:sp>
      <p:sp>
        <p:nvSpPr>
          <p:cNvPr id="56" name="CustomShape 19"/>
          <p:cNvSpPr/>
          <p:nvPr/>
        </p:nvSpPr>
        <p:spPr>
          <a:xfrm>
            <a:off x="17256960" y="9378720"/>
            <a:ext cx="14333760" cy="3026160"/>
          </a:xfrm>
          <a:prstGeom prst="rect">
            <a:avLst/>
          </a:prstGeom>
          <a:noFill/>
          <a:ln w="12600">
            <a:noFill/>
          </a:ln>
        </p:spPr>
        <p:style>
          <a:lnRef idx="0"/>
          <a:fillRef idx="0"/>
          <a:effectRef idx="0"/>
          <a:fontRef idx="minor"/>
        </p:style>
        <p:txBody>
          <a:bodyPr lIns="0" rIns="0" tIns="0" bIns="0"/>
          <a:p>
            <a:pPr algn="just">
              <a:lnSpc>
                <a:spcPct val="100000"/>
              </a:lnSpc>
              <a:spcBef>
                <a:spcPts val="2251"/>
              </a:spcBef>
            </a:pPr>
            <a:r>
              <a:rPr b="0" lang="en-US" sz="2250" spc="-1" strike="noStrike">
                <a:solidFill>
                  <a:srgbClr val="000000"/>
                </a:solidFill>
                <a:latin typeface="Cambria"/>
                <a:ea typeface="DejaVu Sans"/>
              </a:rPr>
              <a:t>We will use the script we created to generate the same input parameters for each program, and compare each program’s running time and scaling behavior using 1, 2, 4, and 8 threads/processes.</a:t>
            </a:r>
            <a:endParaRPr b="0" lang="en-US" sz="2250" spc="-1" strike="noStrike">
              <a:latin typeface="Arial"/>
            </a:endParaRPr>
          </a:p>
          <a:p>
            <a:pPr algn="just">
              <a:lnSpc>
                <a:spcPct val="100000"/>
              </a:lnSpc>
              <a:spcBef>
                <a:spcPts val="2251"/>
              </a:spcBef>
            </a:pPr>
            <a:r>
              <a:rPr b="0" lang="en-US" sz="2250" spc="-1" strike="noStrike">
                <a:solidFill>
                  <a:srgbClr val="000000"/>
                </a:solidFill>
                <a:latin typeface="Cambria"/>
                <a:ea typeface="DejaVu Sans"/>
              </a:rPr>
              <a:t>We will start with 10,000 bodies and work up to 64,000 to determine weak scaling behavior, and will use a constant 100,000 bodies to determine strong scaling behavior.</a:t>
            </a:r>
            <a:endParaRPr b="0" lang="en-US" sz="2250" spc="-1" strike="noStrike">
              <a:latin typeface="Arial"/>
            </a:endParaRPr>
          </a:p>
          <a:p>
            <a:pPr algn="just">
              <a:lnSpc>
                <a:spcPct val="100000"/>
              </a:lnSpc>
              <a:spcBef>
                <a:spcPts val="2251"/>
              </a:spcBef>
            </a:pPr>
            <a:r>
              <a:rPr b="0" lang="en-US" sz="2250" spc="-1" strike="noStrike">
                <a:solidFill>
                  <a:srgbClr val="000000"/>
                </a:solidFill>
                <a:latin typeface="Cambria"/>
                <a:ea typeface="DejaVu Sans"/>
              </a:rPr>
              <a:t>For FMM, we will also experiment with different bin sizes and error values, in order to determine the optimal set up.</a:t>
            </a:r>
            <a:endParaRPr b="0" lang="en-US" sz="2250" spc="-1" strike="noStrike">
              <a:latin typeface="Arial"/>
            </a:endParaRPr>
          </a:p>
          <a:p>
            <a:pPr algn="just">
              <a:lnSpc>
                <a:spcPct val="100000"/>
              </a:lnSpc>
              <a:spcBef>
                <a:spcPts val="2251"/>
              </a:spcBef>
            </a:pPr>
            <a:endParaRPr b="0" lang="en-US" sz="2250" spc="-1" strike="noStrike">
              <a:latin typeface="Arial"/>
            </a:endParaRPr>
          </a:p>
        </p:txBody>
      </p:sp>
      <p:pic>
        <p:nvPicPr>
          <p:cNvPr id="57" name="Picture 2" descr=""/>
          <p:cNvPicPr/>
          <p:nvPr/>
        </p:nvPicPr>
        <p:blipFill>
          <a:blip r:embed="rId2"/>
          <a:stretch/>
        </p:blipFill>
        <p:spPr>
          <a:xfrm>
            <a:off x="25001280" y="345600"/>
            <a:ext cx="7068240" cy="2392920"/>
          </a:xfrm>
          <a:prstGeom prst="rect">
            <a:avLst/>
          </a:prstGeom>
          <a:ln>
            <a:noFill/>
          </a:ln>
        </p:spPr>
      </p:pic>
      <p:pic>
        <p:nvPicPr>
          <p:cNvPr id="58" name="Picture 62" descr=""/>
          <p:cNvPicPr/>
          <p:nvPr/>
        </p:nvPicPr>
        <p:blipFill>
          <a:blip r:embed="rId3"/>
          <a:stretch/>
        </p:blipFill>
        <p:spPr>
          <a:xfrm>
            <a:off x="24349680" y="4050360"/>
            <a:ext cx="6008400" cy="3447720"/>
          </a:xfrm>
          <a:prstGeom prst="rect">
            <a:avLst/>
          </a:prstGeom>
          <a:ln>
            <a:noFill/>
          </a:ln>
        </p:spPr>
      </p:pic>
      <p:pic>
        <p:nvPicPr>
          <p:cNvPr id="59" name="" descr=""/>
          <p:cNvPicPr/>
          <p:nvPr/>
        </p:nvPicPr>
        <p:blipFill>
          <a:blip r:embed="rId4"/>
          <a:stretch/>
        </p:blipFill>
        <p:spPr>
          <a:xfrm>
            <a:off x="24688440" y="14721840"/>
            <a:ext cx="6401160" cy="3200400"/>
          </a:xfrm>
          <a:prstGeom prst="rect">
            <a:avLst/>
          </a:prstGeom>
          <a:ln>
            <a:noFill/>
          </a:ln>
        </p:spPr>
      </p:pic>
      <p:sp>
        <p:nvSpPr>
          <p:cNvPr id="60" name="TextShape 20"/>
          <p:cNvSpPr txBox="1"/>
          <p:nvPr/>
        </p:nvSpPr>
        <p:spPr>
          <a:xfrm>
            <a:off x="26426160" y="18196560"/>
            <a:ext cx="180720" cy="346320"/>
          </a:xfrm>
          <a:prstGeom prst="rect">
            <a:avLst/>
          </a:prstGeom>
          <a:noFill/>
          <a:ln>
            <a:noFill/>
          </a:ln>
        </p:spPr>
      </p:sp>
      <p:sp>
        <p:nvSpPr>
          <p:cNvPr id="61" name="TextShape 21"/>
          <p:cNvSpPr txBox="1"/>
          <p:nvPr/>
        </p:nvSpPr>
        <p:spPr>
          <a:xfrm>
            <a:off x="25511760" y="18124560"/>
            <a:ext cx="5011920" cy="346320"/>
          </a:xfrm>
          <a:prstGeom prst="rect">
            <a:avLst/>
          </a:prstGeom>
          <a:noFill/>
          <a:ln>
            <a:noFill/>
          </a:ln>
        </p:spPr>
        <p:txBody>
          <a:bodyPr lIns="90000" rIns="90000" tIns="45000" bIns="45000"/>
          <a:p>
            <a:r>
              <a:rPr b="0" lang="en-US" sz="1800" spc="-1" strike="noStrike">
                <a:latin typeface="Arial"/>
              </a:rPr>
              <a:t>A visual representation of an N-Body Simulation</a:t>
            </a:r>
            <a:endParaRPr b="0" lang="en-US" sz="1800" spc="-1" strike="noStrike">
              <a:latin typeface="Arial"/>
            </a:endParaRPr>
          </a:p>
        </p:txBody>
      </p:sp>
      <p:pic>
        <p:nvPicPr>
          <p:cNvPr id="62" name="" descr=""/>
          <p:cNvPicPr/>
          <p:nvPr/>
        </p:nvPicPr>
        <p:blipFill>
          <a:blip r:embed="rId5"/>
          <a:stretch/>
        </p:blipFill>
        <p:spPr>
          <a:xfrm>
            <a:off x="10789920" y="9333000"/>
            <a:ext cx="5852160" cy="3377160"/>
          </a:xfrm>
          <a:prstGeom prst="rect">
            <a:avLst/>
          </a:prstGeom>
          <a:ln>
            <a:noFill/>
          </a:ln>
        </p:spPr>
      </p:pic>
      <p:sp>
        <p:nvSpPr>
          <p:cNvPr id="63" name="TextShape 22"/>
          <p:cNvSpPr txBox="1"/>
          <p:nvPr/>
        </p:nvSpPr>
        <p:spPr>
          <a:xfrm>
            <a:off x="11606040" y="12984480"/>
            <a:ext cx="4578840" cy="346320"/>
          </a:xfrm>
          <a:prstGeom prst="rect">
            <a:avLst/>
          </a:prstGeom>
          <a:noFill/>
          <a:ln>
            <a:noFill/>
          </a:ln>
        </p:spPr>
        <p:txBody>
          <a:bodyPr lIns="90000" rIns="90000" tIns="45000" bIns="45000"/>
          <a:p>
            <a:r>
              <a:rPr b="0" lang="en-US" sz="1800" spc="-1" strike="noStrike">
                <a:latin typeface="Arial"/>
              </a:rPr>
              <a:t>Simulation of a body’s trajectory using PSM</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2019-04-05T13:20:19Z</dcterms:modified>
  <cp:revision>22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