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32918400" cy="219456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29" y="-3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346840" y="3686040"/>
            <a:ext cx="28224000" cy="7399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1645920" y="5135040"/>
            <a:ext cx="29625840" cy="607068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1645920" y="11782800"/>
            <a:ext cx="29625840" cy="60706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346840" y="3686040"/>
            <a:ext cx="28224000" cy="7399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1645920" y="5135040"/>
            <a:ext cx="14457240" cy="607068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16826400" y="5135040"/>
            <a:ext cx="14457240" cy="607068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1645920" y="11782800"/>
            <a:ext cx="14457240" cy="607068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16826400" y="11782800"/>
            <a:ext cx="14457240" cy="60706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346840" y="3686040"/>
            <a:ext cx="28224000" cy="7399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1645920" y="5135040"/>
            <a:ext cx="9539280" cy="607068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11662560" y="5135040"/>
            <a:ext cx="9539280" cy="607068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21679200" y="5135040"/>
            <a:ext cx="9539280" cy="607068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1645920" y="11782800"/>
            <a:ext cx="9539280" cy="607068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11662560" y="11782800"/>
            <a:ext cx="9539280" cy="607068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21679200" y="11782800"/>
            <a:ext cx="9539280" cy="60706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2346840" y="3686040"/>
            <a:ext cx="28224000" cy="7399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1645920" y="5135040"/>
            <a:ext cx="29625840" cy="127274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2346840" y="3686040"/>
            <a:ext cx="28224000" cy="7399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1645920" y="5135040"/>
            <a:ext cx="29625840" cy="127274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346840" y="3686040"/>
            <a:ext cx="28224000" cy="7399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1645920" y="5135040"/>
            <a:ext cx="14457240" cy="1272744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16826400" y="5135040"/>
            <a:ext cx="14457240" cy="127274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2346840" y="3686040"/>
            <a:ext cx="28224000" cy="7399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2346840" y="3686040"/>
            <a:ext cx="28224000" cy="34302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346840" y="3686040"/>
            <a:ext cx="28224000" cy="7399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1645920" y="5135040"/>
            <a:ext cx="14457240" cy="607068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16826400" y="5135040"/>
            <a:ext cx="14457240" cy="1272744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1645920" y="11782800"/>
            <a:ext cx="14457240" cy="60706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346840" y="3686040"/>
            <a:ext cx="28224000" cy="7399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1645920" y="5135040"/>
            <a:ext cx="14457240" cy="1272744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16826400" y="5135040"/>
            <a:ext cx="14457240" cy="607068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16826400" y="11782800"/>
            <a:ext cx="14457240" cy="60706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346840" y="3686040"/>
            <a:ext cx="28224000" cy="7399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1645920" y="5135040"/>
            <a:ext cx="14457240" cy="607068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16826400" y="5135040"/>
            <a:ext cx="14457240" cy="607068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1645920" y="11782800"/>
            <a:ext cx="29625840" cy="60706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2346840" y="3686040"/>
            <a:ext cx="28224000" cy="739980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1645920" y="5135040"/>
            <a:ext cx="29625840" cy="127274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ustomShape 1"/>
          <p:cNvSpPr/>
          <p:nvPr/>
        </p:nvSpPr>
        <p:spPr>
          <a:xfrm>
            <a:off x="777960" y="425520"/>
            <a:ext cx="19058400" cy="2376360"/>
          </a:xfrm>
          <a:prstGeom prst="rect">
            <a:avLst/>
          </a:prstGeom>
          <a:gradFill rotWithShape="0">
            <a:gsLst>
              <a:gs pos="0">
                <a:srgbClr val="FFFFFF"/>
              </a:gs>
              <a:gs pos="100000">
                <a:srgbClr val="EDEBFF"/>
              </a:gs>
            </a:gsLst>
            <a:lin ang="10800000"/>
          </a:gradFill>
          <a:ln w="12600">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7650" b="0" strike="noStrike" spc="-1" dirty="0">
                <a:solidFill>
                  <a:srgbClr val="000000"/>
                </a:solidFill>
                <a:latin typeface="Candara"/>
                <a:ea typeface="Helvetica Neue Light"/>
              </a:rPr>
              <a:t>Parallel Approaches to N-Body</a:t>
            </a:r>
            <a:endParaRPr lang="en-US" sz="7650" b="0" strike="noStrike" spc="-1" dirty="0">
              <a:latin typeface="Arial"/>
            </a:endParaRPr>
          </a:p>
          <a:p>
            <a:pPr>
              <a:lnSpc>
                <a:spcPct val="100000"/>
              </a:lnSpc>
            </a:pPr>
            <a:r>
              <a:rPr lang="en-US" sz="4950" b="0" strike="noStrike" spc="-1" dirty="0">
                <a:solidFill>
                  <a:srgbClr val="000000"/>
                </a:solidFill>
                <a:latin typeface="Candara"/>
                <a:ea typeface="Helvetica Neue Light"/>
              </a:rPr>
              <a:t>Ben Bole, John Latino, Kevin Kelly, Richard </a:t>
            </a:r>
            <a:r>
              <a:rPr lang="en-US" sz="4950" b="0" strike="noStrike" spc="-1" dirty="0" err="1">
                <a:solidFill>
                  <a:srgbClr val="000000"/>
                </a:solidFill>
                <a:latin typeface="Candara"/>
                <a:ea typeface="Helvetica Neue Light"/>
              </a:rPr>
              <a:t>Bimmer</a:t>
            </a:r>
            <a:endParaRPr lang="en-US" sz="4950" b="0" strike="noStrike" spc="-1" dirty="0">
              <a:latin typeface="Arial"/>
            </a:endParaRPr>
          </a:p>
        </p:txBody>
      </p:sp>
      <p:sp>
        <p:nvSpPr>
          <p:cNvPr id="39" name="CustomShape 2"/>
          <p:cNvSpPr/>
          <p:nvPr/>
        </p:nvSpPr>
        <p:spPr>
          <a:xfrm>
            <a:off x="10093320" y="3225960"/>
            <a:ext cx="21976200" cy="5028120"/>
          </a:xfrm>
          <a:prstGeom prst="rect">
            <a:avLst/>
          </a:prstGeom>
          <a:solidFill>
            <a:srgbClr val="FFFFFF"/>
          </a:solidFill>
          <a:ln w="15840">
            <a:solidFill>
              <a:srgbClr val="000000"/>
            </a:solidFill>
            <a:miter/>
          </a:ln>
        </p:spPr>
        <p:style>
          <a:lnRef idx="0">
            <a:scrgbClr r="0" g="0" b="0"/>
          </a:lnRef>
          <a:fillRef idx="0">
            <a:scrgbClr r="0" g="0" b="0"/>
          </a:fillRef>
          <a:effectRef idx="0">
            <a:scrgbClr r="0" g="0" b="0"/>
          </a:effectRef>
          <a:fontRef idx="minor"/>
        </p:style>
      </p:sp>
      <p:pic>
        <p:nvPicPr>
          <p:cNvPr id="40" name="droppedImage.png"/>
          <p:cNvPicPr/>
          <p:nvPr/>
        </p:nvPicPr>
        <p:blipFill>
          <a:blip r:embed="rId2"/>
          <a:stretch/>
        </p:blipFill>
        <p:spPr>
          <a:xfrm>
            <a:off x="22869000" y="3994920"/>
            <a:ext cx="8698320" cy="2124720"/>
          </a:xfrm>
          <a:prstGeom prst="rect">
            <a:avLst/>
          </a:prstGeom>
          <a:ln w="12600">
            <a:noFill/>
          </a:ln>
        </p:spPr>
      </p:pic>
      <p:sp>
        <p:nvSpPr>
          <p:cNvPr id="41" name="CustomShape 3"/>
          <p:cNvSpPr/>
          <p:nvPr/>
        </p:nvSpPr>
        <p:spPr>
          <a:xfrm>
            <a:off x="10093320" y="8454960"/>
            <a:ext cx="21976200" cy="5028120"/>
          </a:xfrm>
          <a:prstGeom prst="rect">
            <a:avLst/>
          </a:prstGeom>
          <a:solidFill>
            <a:srgbClr val="FFFFFF"/>
          </a:solidFill>
          <a:ln w="15840">
            <a:solidFill>
              <a:srgbClr val="000000"/>
            </a:solidFill>
            <a:miter/>
          </a:ln>
        </p:spPr>
        <p:style>
          <a:lnRef idx="0">
            <a:scrgbClr r="0" g="0" b="0"/>
          </a:lnRef>
          <a:fillRef idx="0">
            <a:scrgbClr r="0" g="0" b="0"/>
          </a:fillRef>
          <a:effectRef idx="0">
            <a:scrgbClr r="0" g="0" b="0"/>
          </a:effectRef>
          <a:fontRef idx="minor"/>
        </p:style>
      </p:sp>
      <p:sp>
        <p:nvSpPr>
          <p:cNvPr id="42" name="CustomShape 4"/>
          <p:cNvSpPr/>
          <p:nvPr/>
        </p:nvSpPr>
        <p:spPr>
          <a:xfrm>
            <a:off x="10093320" y="13684320"/>
            <a:ext cx="21976200" cy="5028120"/>
          </a:xfrm>
          <a:prstGeom prst="rect">
            <a:avLst/>
          </a:prstGeom>
          <a:solidFill>
            <a:srgbClr val="FFFFFF"/>
          </a:solidFill>
          <a:ln w="15840">
            <a:solidFill>
              <a:srgbClr val="000000"/>
            </a:solidFill>
            <a:miter/>
          </a:ln>
        </p:spPr>
        <p:style>
          <a:lnRef idx="0">
            <a:scrgbClr r="0" g="0" b="0"/>
          </a:lnRef>
          <a:fillRef idx="0">
            <a:scrgbClr r="0" g="0" b="0"/>
          </a:fillRef>
          <a:effectRef idx="0">
            <a:scrgbClr r="0" g="0" b="0"/>
          </a:effectRef>
          <a:fontRef idx="minor"/>
        </p:style>
      </p:sp>
      <p:sp>
        <p:nvSpPr>
          <p:cNvPr id="43" name="CustomShape 5"/>
          <p:cNvSpPr/>
          <p:nvPr/>
        </p:nvSpPr>
        <p:spPr>
          <a:xfrm>
            <a:off x="663480" y="18913320"/>
            <a:ext cx="31406040" cy="2570760"/>
          </a:xfrm>
          <a:prstGeom prst="rect">
            <a:avLst/>
          </a:prstGeom>
          <a:solidFill>
            <a:srgbClr val="FFFFFF"/>
          </a:solidFill>
          <a:ln w="15840">
            <a:solidFill>
              <a:srgbClr val="000000"/>
            </a:solidFill>
            <a:miter/>
          </a:ln>
        </p:spPr>
        <p:style>
          <a:lnRef idx="0">
            <a:scrgbClr r="0" g="0" b="0"/>
          </a:lnRef>
          <a:fillRef idx="0">
            <a:scrgbClr r="0" g="0" b="0"/>
          </a:fillRef>
          <a:effectRef idx="0">
            <a:scrgbClr r="0" g="0" b="0"/>
          </a:effectRef>
          <a:fontRef idx="minor"/>
        </p:style>
      </p:sp>
      <p:sp>
        <p:nvSpPr>
          <p:cNvPr id="44" name="CustomShape 6"/>
          <p:cNvSpPr/>
          <p:nvPr/>
        </p:nvSpPr>
        <p:spPr>
          <a:xfrm>
            <a:off x="10179000" y="3282840"/>
            <a:ext cx="21812760" cy="770400"/>
          </a:xfrm>
          <a:prstGeom prst="rect">
            <a:avLst/>
          </a:prstGeom>
          <a:gradFill rotWithShape="0">
            <a:gsLst>
              <a:gs pos="0">
                <a:srgbClr val="FFFFFF"/>
              </a:gs>
              <a:gs pos="100000">
                <a:srgbClr val="EDEBFF"/>
              </a:gs>
            </a:gsLst>
            <a:lin ang="10800000"/>
          </a:gradFill>
          <a:ln w="12600">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4050" b="0" strike="noStrike" spc="-1">
                <a:solidFill>
                  <a:srgbClr val="000000"/>
                </a:solidFill>
                <a:latin typeface="Candara"/>
                <a:ea typeface="Helvetica Neue UltraLight"/>
              </a:rPr>
              <a:t> </a:t>
            </a:r>
            <a:r>
              <a:rPr lang="en-US" sz="4050" b="0" strike="noStrike" spc="-1">
                <a:solidFill>
                  <a:srgbClr val="000000"/>
                </a:solidFill>
                <a:latin typeface="Candara"/>
                <a:ea typeface="Helvetica Neue Light"/>
              </a:rPr>
              <a:t>Methods</a:t>
            </a:r>
            <a:endParaRPr lang="en-US" sz="4050" b="0" strike="noStrike" spc="-1">
              <a:latin typeface="Arial"/>
            </a:endParaRPr>
          </a:p>
        </p:txBody>
      </p:sp>
      <p:sp>
        <p:nvSpPr>
          <p:cNvPr id="45" name="CustomShape 7"/>
          <p:cNvSpPr/>
          <p:nvPr/>
        </p:nvSpPr>
        <p:spPr>
          <a:xfrm>
            <a:off x="10179000" y="8512200"/>
            <a:ext cx="21812760" cy="770400"/>
          </a:xfrm>
          <a:prstGeom prst="rect">
            <a:avLst/>
          </a:prstGeom>
          <a:gradFill rotWithShape="0">
            <a:gsLst>
              <a:gs pos="0">
                <a:srgbClr val="FFFFFF"/>
              </a:gs>
              <a:gs pos="100000">
                <a:srgbClr val="EDEBFF"/>
              </a:gs>
            </a:gsLst>
            <a:lin ang="10800000"/>
          </a:gradFill>
          <a:ln w="12600">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4050" b="0" strike="noStrike" spc="-1">
                <a:solidFill>
                  <a:srgbClr val="000000"/>
                </a:solidFill>
                <a:latin typeface="Candara"/>
                <a:ea typeface="Helvetica Neue UltraLight"/>
              </a:rPr>
              <a:t> </a:t>
            </a:r>
            <a:r>
              <a:rPr lang="en-US" sz="4050" b="0" strike="noStrike" spc="-1">
                <a:solidFill>
                  <a:srgbClr val="000000"/>
                </a:solidFill>
                <a:latin typeface="Candara"/>
                <a:ea typeface="Helvetica Neue Light"/>
              </a:rPr>
              <a:t>Experiments</a:t>
            </a:r>
            <a:endParaRPr lang="en-US" sz="4050" b="0" strike="noStrike" spc="-1">
              <a:latin typeface="Arial"/>
            </a:endParaRPr>
          </a:p>
        </p:txBody>
      </p:sp>
      <p:sp>
        <p:nvSpPr>
          <p:cNvPr id="46" name="CustomShape 8"/>
          <p:cNvSpPr/>
          <p:nvPr/>
        </p:nvSpPr>
        <p:spPr>
          <a:xfrm>
            <a:off x="10179000" y="13741560"/>
            <a:ext cx="21812760" cy="770400"/>
          </a:xfrm>
          <a:prstGeom prst="rect">
            <a:avLst/>
          </a:prstGeom>
          <a:gradFill rotWithShape="0">
            <a:gsLst>
              <a:gs pos="0">
                <a:srgbClr val="FFFFFF"/>
              </a:gs>
              <a:gs pos="100000">
                <a:srgbClr val="EDEBFF"/>
              </a:gs>
            </a:gsLst>
            <a:lin ang="10800000"/>
          </a:gradFill>
          <a:ln w="12600">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4050" b="0" strike="noStrike" spc="-1">
                <a:solidFill>
                  <a:srgbClr val="000000"/>
                </a:solidFill>
                <a:latin typeface="Candara"/>
                <a:ea typeface="Helvetica Neue UltraLight"/>
              </a:rPr>
              <a:t> </a:t>
            </a:r>
            <a:r>
              <a:rPr lang="en-US" sz="4050" b="0" strike="noStrike" spc="-1">
                <a:solidFill>
                  <a:srgbClr val="000000"/>
                </a:solidFill>
                <a:latin typeface="Candara"/>
                <a:ea typeface="Helvetica Neue Light"/>
              </a:rPr>
              <a:t>Future Work</a:t>
            </a:r>
            <a:endParaRPr lang="en-US" sz="4050" b="0" strike="noStrike" spc="-1">
              <a:latin typeface="Arial"/>
            </a:endParaRPr>
          </a:p>
        </p:txBody>
      </p:sp>
      <p:sp>
        <p:nvSpPr>
          <p:cNvPr id="47" name="CustomShape 9"/>
          <p:cNvSpPr/>
          <p:nvPr/>
        </p:nvSpPr>
        <p:spPr>
          <a:xfrm>
            <a:off x="777960" y="3282840"/>
            <a:ext cx="8971560" cy="770400"/>
          </a:xfrm>
          <a:prstGeom prst="rect">
            <a:avLst/>
          </a:prstGeom>
          <a:gradFill rotWithShape="0">
            <a:gsLst>
              <a:gs pos="0">
                <a:srgbClr val="FFFFFF"/>
              </a:gs>
              <a:gs pos="100000">
                <a:srgbClr val="EDEBFF"/>
              </a:gs>
            </a:gsLst>
            <a:lin ang="10800000"/>
          </a:gradFill>
          <a:ln w="12600">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4050" b="0" strike="noStrike" spc="-1">
                <a:solidFill>
                  <a:srgbClr val="000000"/>
                </a:solidFill>
                <a:latin typeface="Candara"/>
                <a:ea typeface="Helvetica Neue UltraLight"/>
              </a:rPr>
              <a:t> T</a:t>
            </a:r>
            <a:r>
              <a:rPr lang="en-US" sz="4050" b="0" strike="noStrike" spc="-1">
                <a:solidFill>
                  <a:srgbClr val="000000"/>
                </a:solidFill>
                <a:latin typeface="Candara"/>
                <a:ea typeface="Helvetica Neue Light"/>
              </a:rPr>
              <a:t>he N-Body Problem</a:t>
            </a:r>
            <a:endParaRPr lang="en-US" sz="4050" b="0" strike="noStrike" spc="-1">
              <a:latin typeface="Arial"/>
            </a:endParaRPr>
          </a:p>
        </p:txBody>
      </p:sp>
      <p:sp>
        <p:nvSpPr>
          <p:cNvPr id="48" name="CustomShape 10"/>
          <p:cNvSpPr/>
          <p:nvPr/>
        </p:nvSpPr>
        <p:spPr>
          <a:xfrm>
            <a:off x="720720" y="18970560"/>
            <a:ext cx="23687640" cy="770400"/>
          </a:xfrm>
          <a:prstGeom prst="rect">
            <a:avLst/>
          </a:prstGeom>
          <a:gradFill rotWithShape="0">
            <a:gsLst>
              <a:gs pos="0">
                <a:srgbClr val="FFFFFF"/>
              </a:gs>
              <a:gs pos="100000">
                <a:srgbClr val="EDEBFF"/>
              </a:gs>
            </a:gsLst>
            <a:lin ang="10800000"/>
          </a:gradFill>
          <a:ln w="12600">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4050" b="0" strike="noStrike" spc="-1">
                <a:solidFill>
                  <a:srgbClr val="000000"/>
                </a:solidFill>
                <a:latin typeface="Candara"/>
                <a:ea typeface="Helvetica Neue UltraLight"/>
              </a:rPr>
              <a:t> </a:t>
            </a:r>
            <a:r>
              <a:rPr lang="en-US" sz="4050" b="0" strike="noStrike" spc="-1">
                <a:solidFill>
                  <a:srgbClr val="000000"/>
                </a:solidFill>
                <a:latin typeface="Candara"/>
                <a:ea typeface="Helvetica Neue Light"/>
              </a:rPr>
              <a:t>References</a:t>
            </a:r>
            <a:endParaRPr lang="en-US" sz="4050" b="0" strike="noStrike" spc="-1">
              <a:latin typeface="Arial"/>
            </a:endParaRPr>
          </a:p>
        </p:txBody>
      </p:sp>
      <p:sp>
        <p:nvSpPr>
          <p:cNvPr id="49" name="CustomShape 11"/>
          <p:cNvSpPr/>
          <p:nvPr/>
        </p:nvSpPr>
        <p:spPr>
          <a:xfrm>
            <a:off x="863640" y="19770840"/>
            <a:ext cx="31048920" cy="153468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451"/>
              </a:spcBef>
            </a:pPr>
            <a:r>
              <a:rPr lang="en-US" sz="2029" b="0" strike="noStrike" spc="-1">
                <a:solidFill>
                  <a:srgbClr val="000000"/>
                </a:solidFill>
                <a:latin typeface="Cambria"/>
                <a:ea typeface="American Typewriter Condensed"/>
              </a:rPr>
              <a:t>Jaswinder Pal Singh, Chris Holt, Takashi Totsuka, Anoop Gupta and John L. Hennessy. </a:t>
            </a:r>
            <a:r>
              <a:rPr lang="en-US" sz="2029" b="1" strike="noStrike" spc="-1">
                <a:solidFill>
                  <a:srgbClr val="000000"/>
                </a:solidFill>
                <a:latin typeface="Cambria"/>
                <a:ea typeface="American Typewriter Condensed"/>
              </a:rPr>
              <a:t>Load Balancing and Data Locality in Adaptive Hierarchical N-body Methods: Barnes-Hut, Fast Multipole, and Radiosity</a:t>
            </a:r>
            <a:r>
              <a:rPr lang="en-US" sz="2029" b="0" strike="noStrike" spc="-1">
                <a:solidFill>
                  <a:srgbClr val="000000"/>
                </a:solidFill>
                <a:latin typeface="Cambria"/>
                <a:ea typeface="American Typewriter Condensed"/>
              </a:rPr>
              <a:t>.</a:t>
            </a:r>
            <a:r>
              <a:rPr lang="en-US" sz="2029" b="1" strike="noStrike" spc="-1">
                <a:solidFill>
                  <a:srgbClr val="000000"/>
                </a:solidFill>
                <a:latin typeface="Cambria"/>
                <a:ea typeface="American Typewriter Condensed"/>
              </a:rPr>
              <a:t> </a:t>
            </a:r>
            <a:r>
              <a:rPr lang="en-US" sz="2029" b="0" strike="noStrike" spc="-1">
                <a:solidFill>
                  <a:srgbClr val="000000"/>
                </a:solidFill>
                <a:latin typeface="Cambria"/>
                <a:ea typeface="American Typewriter Condensed"/>
              </a:rPr>
              <a:t>Journal of Parallel and Distributed Computing Volume 27, Issue 2, June 1995.</a:t>
            </a:r>
            <a:endParaRPr lang="en-US" sz="2029" b="0" strike="noStrike" spc="-1">
              <a:latin typeface="Arial"/>
            </a:endParaRPr>
          </a:p>
        </p:txBody>
      </p:sp>
      <p:sp>
        <p:nvSpPr>
          <p:cNvPr id="50" name="CustomShape 12"/>
          <p:cNvSpPr/>
          <p:nvPr/>
        </p:nvSpPr>
        <p:spPr>
          <a:xfrm>
            <a:off x="10436400" y="4197240"/>
            <a:ext cx="12459240" cy="380808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just">
              <a:lnSpc>
                <a:spcPct val="100000"/>
              </a:lnSpc>
              <a:spcBef>
                <a:spcPts val="1001"/>
              </a:spcBef>
            </a:pPr>
            <a:r>
              <a:rPr lang="en-US" sz="2250" b="0" strike="noStrike" spc="-1" dirty="0">
                <a:solidFill>
                  <a:srgbClr val="000000"/>
                </a:solidFill>
                <a:latin typeface="Cambria"/>
                <a:ea typeface="American Typewriter"/>
              </a:rPr>
              <a:t>We began our analysis by building off of three already existing code bases. In order to properly compare these three methods, we manipulated them so that they all had the same input and output format. We then created a script which randomly creates the mass, coordinates, and velocity vectors for each body.</a:t>
            </a:r>
            <a:endParaRPr lang="en-US" sz="2250" b="0" strike="noStrike" spc="-1" dirty="0">
              <a:latin typeface="Arial"/>
            </a:endParaRPr>
          </a:p>
          <a:p>
            <a:pPr algn="just">
              <a:lnSpc>
                <a:spcPct val="100000"/>
              </a:lnSpc>
              <a:spcBef>
                <a:spcPts val="1001"/>
              </a:spcBef>
            </a:pPr>
            <a:r>
              <a:rPr lang="en-US" sz="2250" b="0" strike="noStrike" spc="-1" dirty="0">
                <a:solidFill>
                  <a:srgbClr val="000000"/>
                </a:solidFill>
                <a:latin typeface="Cambria"/>
                <a:ea typeface="American Typewriter"/>
              </a:rPr>
              <a:t>We then began to perform analysis on the serial versions of these three approaches to the N-Bodies problem.</a:t>
            </a:r>
            <a:endParaRPr lang="en-US" sz="2250" b="0" strike="noStrike" spc="-1" dirty="0">
              <a:latin typeface="Arial"/>
            </a:endParaRPr>
          </a:p>
          <a:p>
            <a:pPr algn="just">
              <a:lnSpc>
                <a:spcPct val="100000"/>
              </a:lnSpc>
              <a:spcBef>
                <a:spcPts val="1001"/>
              </a:spcBef>
            </a:pPr>
            <a:r>
              <a:rPr lang="en-US" sz="2250" b="0" strike="noStrike" spc="-1" dirty="0">
                <a:solidFill>
                  <a:srgbClr val="000000"/>
                </a:solidFill>
                <a:latin typeface="Cambria"/>
                <a:ea typeface="American Typewriter"/>
              </a:rPr>
              <a:t>We are now currently analyzing the code for dependencies so that we can </a:t>
            </a:r>
            <a:r>
              <a:rPr lang="en-US" sz="2250" spc="-1" dirty="0">
                <a:solidFill>
                  <a:srgbClr val="000000"/>
                </a:solidFill>
                <a:latin typeface="Cambria"/>
                <a:ea typeface="American Typewriter"/>
              </a:rPr>
              <a:t>determine which</a:t>
            </a:r>
            <a:r>
              <a:rPr lang="en-US" sz="2250" b="0" strike="noStrike" spc="-1" dirty="0">
                <a:solidFill>
                  <a:srgbClr val="000000"/>
                </a:solidFill>
                <a:latin typeface="Cambria"/>
                <a:ea typeface="American Typewriter"/>
              </a:rPr>
              <a:t> regions of the code can be parallelized.</a:t>
            </a:r>
            <a:endParaRPr lang="en-US" sz="2250" b="0" strike="noStrike" spc="-1" dirty="0">
              <a:latin typeface="Arial"/>
            </a:endParaRPr>
          </a:p>
        </p:txBody>
      </p:sp>
      <p:sp>
        <p:nvSpPr>
          <p:cNvPr id="51" name="CustomShape 13"/>
          <p:cNvSpPr/>
          <p:nvPr/>
        </p:nvSpPr>
        <p:spPr>
          <a:xfrm>
            <a:off x="23321880" y="6608520"/>
            <a:ext cx="7792920" cy="153972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1001"/>
              </a:spcBef>
            </a:pPr>
            <a:r>
              <a:rPr lang="en-US" sz="2029" b="0" strike="noStrike" spc="-1">
                <a:solidFill>
                  <a:srgbClr val="000000"/>
                </a:solidFill>
                <a:latin typeface="Cambria"/>
                <a:ea typeface="American Typewriter"/>
              </a:rPr>
              <a:t>Lorem ipsum dolor sit amet, consectetur adipiscing elit. Nunc eu libero a mauris mollis luctus. Vivamus lectus dui, suscipit vestibulum massa in, lacinia luctus turpis. Nulla fringilla ante et orci commodo scelerisque. Morbi nec tincidunt arcu.</a:t>
            </a:r>
            <a:endParaRPr lang="en-US" sz="2029" b="0" strike="noStrike" spc="-1">
              <a:latin typeface="Arial"/>
            </a:endParaRPr>
          </a:p>
        </p:txBody>
      </p:sp>
      <p:pic>
        <p:nvPicPr>
          <p:cNvPr id="52" name="droppedImage.png"/>
          <p:cNvPicPr/>
          <p:nvPr/>
        </p:nvPicPr>
        <p:blipFill>
          <a:blip r:embed="rId3"/>
          <a:stretch/>
        </p:blipFill>
        <p:spPr>
          <a:xfrm>
            <a:off x="27261360" y="14217480"/>
            <a:ext cx="4185000" cy="2149920"/>
          </a:xfrm>
          <a:prstGeom prst="rect">
            <a:avLst/>
          </a:prstGeom>
          <a:ln w="12600">
            <a:noFill/>
          </a:ln>
        </p:spPr>
      </p:pic>
      <p:pic>
        <p:nvPicPr>
          <p:cNvPr id="53" name="droppedImage.png"/>
          <p:cNvPicPr/>
          <p:nvPr/>
        </p:nvPicPr>
        <p:blipFill>
          <a:blip r:embed="rId4"/>
          <a:stretch/>
        </p:blipFill>
        <p:spPr>
          <a:xfrm>
            <a:off x="23103720" y="15292800"/>
            <a:ext cx="3793320" cy="3027960"/>
          </a:xfrm>
          <a:prstGeom prst="rect">
            <a:avLst/>
          </a:prstGeom>
          <a:ln w="12600">
            <a:noFill/>
          </a:ln>
        </p:spPr>
      </p:pic>
      <p:pic>
        <p:nvPicPr>
          <p:cNvPr id="54" name="droppedImage.png"/>
          <p:cNvPicPr/>
          <p:nvPr/>
        </p:nvPicPr>
        <p:blipFill>
          <a:blip r:embed="rId5"/>
          <a:stretch/>
        </p:blipFill>
        <p:spPr>
          <a:xfrm>
            <a:off x="27577440" y="16694640"/>
            <a:ext cx="3552480" cy="1570680"/>
          </a:xfrm>
          <a:prstGeom prst="rect">
            <a:avLst/>
          </a:prstGeom>
          <a:ln w="12600">
            <a:noFill/>
          </a:ln>
        </p:spPr>
      </p:pic>
      <p:sp>
        <p:nvSpPr>
          <p:cNvPr id="55" name="CustomShape 14"/>
          <p:cNvSpPr/>
          <p:nvPr/>
        </p:nvSpPr>
        <p:spPr>
          <a:xfrm>
            <a:off x="10436400" y="14998680"/>
            <a:ext cx="11772360" cy="331308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just">
              <a:lnSpc>
                <a:spcPct val="100000"/>
              </a:lnSpc>
              <a:spcBef>
                <a:spcPts val="901"/>
              </a:spcBef>
            </a:pPr>
            <a:r>
              <a:rPr lang="en-US" sz="2250" b="0" strike="noStrike" spc="-1" dirty="0">
                <a:solidFill>
                  <a:srgbClr val="000000"/>
                </a:solidFill>
                <a:latin typeface="Cambria"/>
                <a:ea typeface="American Typewriter"/>
              </a:rPr>
              <a:t>Since most of the computation each approach is uses arrays/matrices, we could perform those operations on GPUs in order to speed up performance.</a:t>
            </a:r>
          </a:p>
          <a:p>
            <a:pPr algn="just">
              <a:lnSpc>
                <a:spcPct val="100000"/>
              </a:lnSpc>
              <a:spcBef>
                <a:spcPts val="901"/>
              </a:spcBef>
            </a:pPr>
            <a:r>
              <a:rPr lang="en-US" sz="2250" spc="-1" dirty="0">
                <a:solidFill>
                  <a:srgbClr val="000000"/>
                </a:solidFill>
                <a:latin typeface="Cambria"/>
              </a:rPr>
              <a:t>The BHS implementation uses MPI whereas FMM does not. It may be possible to parallelize FMM with MPI since they have similar tree structures. Our current FMM implementation only uses OpenMP.</a:t>
            </a:r>
            <a:endParaRPr lang="en-US" sz="2250" b="0" strike="noStrike" spc="-1" dirty="0">
              <a:latin typeface="Arial"/>
            </a:endParaRPr>
          </a:p>
        </p:txBody>
      </p:sp>
      <p:sp>
        <p:nvSpPr>
          <p:cNvPr id="56" name="CustomShape 15"/>
          <p:cNvSpPr/>
          <p:nvPr/>
        </p:nvSpPr>
        <p:spPr>
          <a:xfrm>
            <a:off x="1115280" y="4282920"/>
            <a:ext cx="8399880" cy="205596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just">
              <a:lnSpc>
                <a:spcPct val="100000"/>
              </a:lnSpc>
              <a:spcBef>
                <a:spcPts val="1001"/>
              </a:spcBef>
            </a:pPr>
            <a:r>
              <a:rPr lang="en-US" sz="2250" b="0" strike="noStrike" spc="-1" dirty="0">
                <a:solidFill>
                  <a:srgbClr val="000000"/>
                </a:solidFill>
                <a:latin typeface="Cambria"/>
                <a:ea typeface="American Typewriter"/>
              </a:rPr>
              <a:t>The N-Body Problem seeks to simulate forces between bodies. The problem of simulation when the number of bodies is less than three is trivial, however, when </a:t>
            </a:r>
            <a:r>
              <a:rPr lang="en-US" sz="2250" spc="-1" dirty="0">
                <a:solidFill>
                  <a:srgbClr val="000000"/>
                </a:solidFill>
                <a:latin typeface="Cambria"/>
                <a:ea typeface="American Typewriter"/>
              </a:rPr>
              <a:t>the number of bodies is greater than three,</a:t>
            </a:r>
            <a:r>
              <a:rPr lang="en-US" sz="2250" b="0" strike="noStrike" spc="-1" dirty="0">
                <a:solidFill>
                  <a:srgbClr val="000000"/>
                </a:solidFill>
                <a:latin typeface="Cambria"/>
                <a:ea typeface="American Typewriter"/>
              </a:rPr>
              <a:t>, simulation becomes computationally intensive. The three approaches we examined to the N-Body problem </a:t>
            </a:r>
            <a:r>
              <a:rPr lang="en-US" sz="2250" spc="-1" dirty="0">
                <a:solidFill>
                  <a:srgbClr val="000000"/>
                </a:solidFill>
                <a:latin typeface="Cambria"/>
                <a:ea typeface="American Typewriter"/>
              </a:rPr>
              <a:t>attempt</a:t>
            </a:r>
            <a:r>
              <a:rPr lang="en-US" sz="2250" b="0" strike="noStrike" spc="-1" dirty="0">
                <a:solidFill>
                  <a:srgbClr val="000000"/>
                </a:solidFill>
                <a:latin typeface="Cambria"/>
                <a:ea typeface="American Typewriter"/>
              </a:rPr>
              <a:t> to speed up simulation by parallelizing the computation of forces.</a:t>
            </a:r>
            <a:endParaRPr lang="en-US" sz="2250" b="0" strike="noStrike" spc="-1" dirty="0">
              <a:latin typeface="Arial"/>
            </a:endParaRPr>
          </a:p>
        </p:txBody>
      </p:sp>
      <p:sp>
        <p:nvSpPr>
          <p:cNvPr id="57" name="CustomShape 16"/>
          <p:cNvSpPr/>
          <p:nvPr/>
        </p:nvSpPr>
        <p:spPr>
          <a:xfrm rot="21595800">
            <a:off x="2469240" y="11999520"/>
            <a:ext cx="5029200" cy="61596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ctr">
              <a:lnSpc>
                <a:spcPct val="100000"/>
              </a:lnSpc>
              <a:spcBef>
                <a:spcPts val="1001"/>
              </a:spcBef>
            </a:pPr>
            <a:r>
              <a:rPr lang="en-US" sz="2029" b="0" strike="noStrike" spc="-1">
                <a:solidFill>
                  <a:srgbClr val="000000"/>
                </a:solidFill>
                <a:latin typeface="Cambria"/>
                <a:ea typeface="American Typewriter"/>
              </a:rPr>
              <a:t>A representation of the Barnes Hut Simulation in two dimensions</a:t>
            </a:r>
            <a:endParaRPr lang="en-US" sz="2029" b="0" strike="noStrike" spc="-1">
              <a:latin typeface="Arial"/>
            </a:endParaRPr>
          </a:p>
        </p:txBody>
      </p:sp>
      <mc:AlternateContent xmlns:mc="http://schemas.openxmlformats.org/markup-compatibility/2006">
        <mc:Choice xmlns:a14="http://schemas.microsoft.com/office/drawing/2010/main" Requires="a14">
          <p:sp>
            <p:nvSpPr>
              <p:cNvPr id="58" name="CustomShape 17"/>
              <p:cNvSpPr/>
              <p:nvPr/>
            </p:nvSpPr>
            <p:spPr>
              <a:xfrm>
                <a:off x="1145760" y="6740280"/>
                <a:ext cx="8399880" cy="761580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just">
                  <a:lnSpc>
                    <a:spcPct val="100000"/>
                  </a:lnSpc>
                  <a:spcBef>
                    <a:spcPts val="1001"/>
                  </a:spcBef>
                </a:pPr>
                <a:r>
                  <a:rPr lang="en-US" sz="2250" b="0" strike="noStrike" spc="-1" dirty="0">
                    <a:solidFill>
                      <a:srgbClr val="000000"/>
                    </a:solidFill>
                    <a:latin typeface="Cambria"/>
                    <a:ea typeface="American Typewriter"/>
                  </a:rPr>
                  <a:t>We compare the Parker-Sochacki Method (PSM), the Barnes-Hut Simulation (BSM), and the Fast Multipole Method (</a:t>
                </a:r>
                <a:r>
                  <a:rPr lang="en-US" sz="2250" spc="-1" dirty="0">
                    <a:solidFill>
                      <a:srgbClr val="000000"/>
                    </a:solidFill>
                    <a:latin typeface="Cambria"/>
                    <a:ea typeface="American Typewriter"/>
                  </a:rPr>
                  <a:t>FMM</a:t>
                </a:r>
                <a:r>
                  <a:rPr lang="en-US" sz="2250" b="0" strike="noStrike" spc="-1" dirty="0">
                    <a:solidFill>
                      <a:srgbClr val="000000"/>
                    </a:solidFill>
                    <a:latin typeface="Cambria"/>
                    <a:ea typeface="American Typewriter"/>
                  </a:rPr>
                  <a:t>) approaches to simulating the N-Body problem, and determine which is the superior approach.</a:t>
                </a:r>
                <a:endParaRPr lang="en-US" sz="2250" b="0" strike="noStrike" spc="-1" dirty="0">
                  <a:latin typeface="Arial"/>
                </a:endParaRPr>
              </a:p>
              <a:p>
                <a:pPr algn="just">
                  <a:lnSpc>
                    <a:spcPct val="100000"/>
                  </a:lnSpc>
                  <a:spcBef>
                    <a:spcPts val="1001"/>
                  </a:spcBef>
                </a:pPr>
                <a:endParaRPr lang="en-US" sz="2250" b="0" strike="noStrike" spc="-1" dirty="0">
                  <a:latin typeface="Arial"/>
                </a:endParaRPr>
              </a:p>
              <a:p>
                <a:pPr algn="just">
                  <a:lnSpc>
                    <a:spcPct val="100000"/>
                  </a:lnSpc>
                  <a:spcBef>
                    <a:spcPts val="1001"/>
                  </a:spcBef>
                </a:pPr>
                <a:endParaRPr lang="en-US" sz="2250" b="0" strike="noStrike" spc="-1" dirty="0">
                  <a:latin typeface="Arial"/>
                </a:endParaRPr>
              </a:p>
              <a:p>
                <a:pPr algn="just">
                  <a:lnSpc>
                    <a:spcPct val="100000"/>
                  </a:lnSpc>
                  <a:spcBef>
                    <a:spcPts val="1001"/>
                  </a:spcBef>
                </a:pPr>
                <a:endParaRPr lang="en-US" sz="2250" b="0" strike="noStrike" spc="-1" dirty="0">
                  <a:latin typeface="Arial"/>
                </a:endParaRPr>
              </a:p>
              <a:p>
                <a:pPr algn="just">
                  <a:lnSpc>
                    <a:spcPct val="100000"/>
                  </a:lnSpc>
                  <a:spcBef>
                    <a:spcPts val="1001"/>
                  </a:spcBef>
                </a:pPr>
                <a:endParaRPr lang="en-US" sz="2250" b="0" strike="noStrike" spc="-1" dirty="0">
                  <a:latin typeface="Arial"/>
                </a:endParaRPr>
              </a:p>
              <a:p>
                <a:pPr algn="just">
                  <a:lnSpc>
                    <a:spcPct val="100000"/>
                  </a:lnSpc>
                  <a:spcBef>
                    <a:spcPts val="1001"/>
                  </a:spcBef>
                </a:pPr>
                <a:endParaRPr lang="en-US" sz="2250" b="0" strike="noStrike" spc="-1" dirty="0">
                  <a:latin typeface="Arial"/>
                </a:endParaRPr>
              </a:p>
              <a:p>
                <a:pPr algn="just">
                  <a:lnSpc>
                    <a:spcPct val="100000"/>
                  </a:lnSpc>
                  <a:spcBef>
                    <a:spcPts val="1001"/>
                  </a:spcBef>
                </a:pPr>
                <a:endParaRPr lang="en-US" sz="2250" b="0" strike="noStrike" spc="-1" dirty="0">
                  <a:latin typeface="Arial"/>
                </a:endParaRPr>
              </a:p>
              <a:p>
                <a:pPr algn="just">
                  <a:lnSpc>
                    <a:spcPct val="100000"/>
                  </a:lnSpc>
                  <a:spcBef>
                    <a:spcPts val="1001"/>
                  </a:spcBef>
                </a:pPr>
                <a:endParaRPr lang="en-US" sz="2250" b="0" strike="noStrike" spc="-1" dirty="0">
                  <a:latin typeface="Arial"/>
                </a:endParaRPr>
              </a:p>
              <a:p>
                <a:pPr algn="just">
                  <a:lnSpc>
                    <a:spcPct val="100000"/>
                  </a:lnSpc>
                  <a:spcBef>
                    <a:spcPts val="1001"/>
                  </a:spcBef>
                </a:pPr>
                <a:endParaRPr lang="en-US" sz="2250" b="0" strike="noStrike" spc="-1" dirty="0">
                  <a:latin typeface="Arial"/>
                </a:endParaRPr>
              </a:p>
              <a:p>
                <a:pPr algn="just">
                  <a:lnSpc>
                    <a:spcPct val="100000"/>
                  </a:lnSpc>
                  <a:spcBef>
                    <a:spcPts val="1001"/>
                  </a:spcBef>
                </a:pPr>
                <a:endParaRPr lang="en-US" sz="2250" b="0" strike="noStrike" spc="-1" dirty="0">
                  <a:latin typeface="Arial"/>
                </a:endParaRPr>
              </a:p>
              <a:p>
                <a:pPr algn="just">
                  <a:lnSpc>
                    <a:spcPct val="100000"/>
                  </a:lnSpc>
                  <a:spcBef>
                    <a:spcPts val="1001"/>
                  </a:spcBef>
                </a:pPr>
                <a:endParaRPr lang="en-US" sz="2250" b="0" strike="noStrike" spc="-1" dirty="0">
                  <a:solidFill>
                    <a:srgbClr val="000000"/>
                  </a:solidFill>
                  <a:latin typeface="Cambria"/>
                  <a:ea typeface="American Typewriter"/>
                </a:endParaRPr>
              </a:p>
              <a:p>
                <a:pPr algn="just">
                  <a:lnSpc>
                    <a:spcPct val="100000"/>
                  </a:lnSpc>
                  <a:spcBef>
                    <a:spcPts val="1001"/>
                  </a:spcBef>
                </a:pPr>
                <a:r>
                  <a:rPr lang="en-US" sz="2250" b="0" strike="noStrike" spc="-1" dirty="0">
                    <a:solidFill>
                      <a:srgbClr val="000000"/>
                    </a:solidFill>
                    <a:latin typeface="Cambria"/>
                    <a:ea typeface="American Typewriter"/>
                  </a:rPr>
                  <a:t>The Barnes-Hut Simulation treats the space as a tree that is recursively divided until each leaf node contains either one or zero bodies. Because of the tree structure BHS uses, it has a runtime of </a:t>
                </a:r>
                <a14:m>
                  <m:oMath xmlns:m="http://schemas.openxmlformats.org/officeDocument/2006/math">
                    <m:r>
                      <a:rPr lang="en-US" sz="2250" b="0" i="1" strike="noStrike" spc="-1" smtClean="0">
                        <a:solidFill>
                          <a:srgbClr val="000000"/>
                        </a:solidFill>
                        <a:latin typeface="Cambria Math" panose="02040503050406030204" pitchFamily="18" charset="0"/>
                        <a:ea typeface="American Typewriter"/>
                      </a:rPr>
                      <m:t>𝑂</m:t>
                    </m:r>
                    <m:r>
                      <a:rPr lang="en-US" sz="2250" b="0" i="1" strike="noStrike" spc="-1" smtClean="0">
                        <a:solidFill>
                          <a:srgbClr val="000000"/>
                        </a:solidFill>
                        <a:latin typeface="Cambria Math" panose="02040503050406030204" pitchFamily="18" charset="0"/>
                        <a:ea typeface="American Typewriter"/>
                      </a:rPr>
                      <m:t>(</m:t>
                    </m:r>
                    <m:r>
                      <a:rPr lang="en-US" sz="2250" b="0" i="1" strike="noStrike" spc="-1" smtClean="0">
                        <a:solidFill>
                          <a:srgbClr val="000000"/>
                        </a:solidFill>
                        <a:latin typeface="Cambria Math" panose="02040503050406030204" pitchFamily="18" charset="0"/>
                        <a:ea typeface="American Typewriter"/>
                      </a:rPr>
                      <m:t>𝑛𝑙𝑜𝑔𝑛</m:t>
                    </m:r>
                    <m:r>
                      <a:rPr lang="en-US" sz="2250" b="0" i="1" strike="noStrike" spc="-1" smtClean="0">
                        <a:solidFill>
                          <a:srgbClr val="000000"/>
                        </a:solidFill>
                        <a:latin typeface="Cambria Math" panose="02040503050406030204" pitchFamily="18" charset="0"/>
                        <a:ea typeface="American Typewriter"/>
                      </a:rPr>
                      <m:t>)</m:t>
                    </m:r>
                  </m:oMath>
                </a14:m>
                <a:r>
                  <a:rPr lang="en-US" sz="2250" b="0" strike="noStrike" spc="-1" dirty="0">
                    <a:solidFill>
                      <a:srgbClr val="000000"/>
                    </a:solidFill>
                    <a:latin typeface="Cambria"/>
                    <a:ea typeface="American Typewriter"/>
                  </a:rPr>
                  <a:t>.</a:t>
                </a:r>
              </a:p>
              <a:p>
                <a:pPr algn="just">
                  <a:lnSpc>
                    <a:spcPct val="100000"/>
                  </a:lnSpc>
                  <a:spcBef>
                    <a:spcPts val="1001"/>
                  </a:spcBef>
                </a:pPr>
                <a:r>
                  <a:rPr lang="en-US" sz="2250" b="0" strike="noStrike" spc="-1" dirty="0">
                    <a:solidFill>
                      <a:srgbClr val="000000"/>
                    </a:solidFill>
                    <a:latin typeface="Cambria"/>
                    <a:ea typeface="American Typewriter"/>
                  </a:rPr>
                  <a:t>The Parker-Sochacki Method treats the simulation of forces between bodies as a metric space. This allows the simulation to take advantage of many computations which can only be performed on metric spaces.</a:t>
                </a:r>
                <a:endParaRPr lang="en-US" sz="2250" b="0" strike="noStrike" spc="-1" dirty="0">
                  <a:latin typeface="Arial"/>
                </a:endParaRPr>
              </a:p>
              <a:p>
                <a:pPr algn="just">
                  <a:lnSpc>
                    <a:spcPct val="100000"/>
                  </a:lnSpc>
                  <a:spcBef>
                    <a:spcPts val="1001"/>
                  </a:spcBef>
                </a:pPr>
                <a:r>
                  <a:rPr lang="en-US" sz="2250" b="0" strike="noStrike" spc="-1" dirty="0">
                    <a:solidFill>
                      <a:srgbClr val="000000"/>
                    </a:solidFill>
                    <a:latin typeface="Cambria"/>
                    <a:ea typeface="American Typewriter"/>
                  </a:rPr>
                  <a:t>The Fast Multipole Method uses a tree similar to BSM, but instead of calculating the force of the particles it calculates the potential. </a:t>
                </a:r>
                <a:r>
                  <a:rPr lang="en-US" sz="2250" spc="-1" dirty="0">
                    <a:solidFill>
                      <a:srgbClr val="000000"/>
                    </a:solidFill>
                    <a:latin typeface="Cambria"/>
                    <a:ea typeface="American Typewriter"/>
                  </a:rPr>
                  <a:t>For each timestep, the tree is traversed three times, computing outer expansions on the way up, inner expansions on the way down, and then accumulates the potential for each particle. It uses a special error value </a:t>
                </a:r>
                <a14:m>
                  <m:oMath xmlns:m="http://schemas.openxmlformats.org/officeDocument/2006/math">
                    <m:r>
                      <a:rPr lang="en-US" sz="2250" b="0" i="1" spc="-1" smtClean="0">
                        <a:solidFill>
                          <a:srgbClr val="000000"/>
                        </a:solidFill>
                        <a:latin typeface="Cambria Math" panose="02040503050406030204" pitchFamily="18" charset="0"/>
                        <a:ea typeface="Cambria Math" panose="02040503050406030204" pitchFamily="18" charset="0"/>
                      </a:rPr>
                      <m:t>𝜀</m:t>
                    </m:r>
                  </m:oMath>
                </a14:m>
                <a:r>
                  <a:rPr lang="en-US" sz="2250" spc="-1" dirty="0">
                    <a:solidFill>
                      <a:srgbClr val="000000"/>
                    </a:solidFill>
                    <a:latin typeface="Cambria"/>
                    <a:ea typeface="American Typewriter"/>
                  </a:rPr>
                  <a:t> which determines how accurate the results are, resulting in a running time of  </a:t>
                </a:r>
                <a14:m>
                  <m:oMath xmlns:m="http://schemas.openxmlformats.org/officeDocument/2006/math">
                    <m:r>
                      <a:rPr lang="en-US" sz="2250" b="0" i="1" spc="-1" smtClean="0">
                        <a:solidFill>
                          <a:srgbClr val="000000"/>
                        </a:solidFill>
                        <a:latin typeface="Cambria Math" panose="02040503050406030204" pitchFamily="18" charset="0"/>
                        <a:ea typeface="American Typewriter"/>
                      </a:rPr>
                      <m:t>𝑂</m:t>
                    </m:r>
                    <m:d>
                      <m:dPr>
                        <m:ctrlPr>
                          <a:rPr lang="en-US" sz="2250" b="0" i="1" spc="-1" smtClean="0">
                            <a:solidFill>
                              <a:srgbClr val="000000"/>
                            </a:solidFill>
                            <a:latin typeface="Cambria Math" panose="02040503050406030204" pitchFamily="18" charset="0"/>
                            <a:ea typeface="American Typewriter"/>
                          </a:rPr>
                        </m:ctrlPr>
                      </m:dPr>
                      <m:e>
                        <m:func>
                          <m:funcPr>
                            <m:ctrlPr>
                              <a:rPr lang="en-US" sz="2250" b="0" i="1" spc="-1" smtClean="0">
                                <a:solidFill>
                                  <a:srgbClr val="000000"/>
                                </a:solidFill>
                                <a:latin typeface="Cambria Math" panose="02040503050406030204" pitchFamily="18" charset="0"/>
                                <a:ea typeface="American Typewriter"/>
                              </a:rPr>
                            </m:ctrlPr>
                          </m:funcPr>
                          <m:fName>
                            <m:r>
                              <m:rPr>
                                <m:sty m:val="p"/>
                              </m:rPr>
                              <a:rPr lang="en-US" sz="2250" b="0" i="0" spc="-1" smtClean="0">
                                <a:solidFill>
                                  <a:srgbClr val="000000"/>
                                </a:solidFill>
                                <a:latin typeface="Cambria Math" panose="02040503050406030204" pitchFamily="18" charset="0"/>
                                <a:ea typeface="American Typewriter"/>
                              </a:rPr>
                              <m:t>log</m:t>
                            </m:r>
                          </m:fName>
                          <m:e>
                            <m:d>
                              <m:dPr>
                                <m:ctrlPr>
                                  <a:rPr lang="en-US" sz="2250" b="0" i="1" spc="-1" smtClean="0">
                                    <a:solidFill>
                                      <a:srgbClr val="000000"/>
                                    </a:solidFill>
                                    <a:latin typeface="Cambria Math" panose="02040503050406030204" pitchFamily="18" charset="0"/>
                                    <a:ea typeface="American Typewriter"/>
                                  </a:rPr>
                                </m:ctrlPr>
                              </m:dPr>
                              <m:e>
                                <m:f>
                                  <m:fPr>
                                    <m:ctrlPr>
                                      <a:rPr lang="en-US" sz="2250" b="0" i="1" spc="-1" smtClean="0">
                                        <a:solidFill>
                                          <a:srgbClr val="000000"/>
                                        </a:solidFill>
                                        <a:latin typeface="Cambria Math" panose="02040503050406030204" pitchFamily="18" charset="0"/>
                                      </a:rPr>
                                    </m:ctrlPr>
                                  </m:fPr>
                                  <m:num>
                                    <m:r>
                                      <a:rPr lang="en-US" sz="2250" b="0" i="1" spc="-1" smtClean="0">
                                        <a:solidFill>
                                          <a:srgbClr val="000000"/>
                                        </a:solidFill>
                                        <a:latin typeface="Cambria Math" panose="02040503050406030204" pitchFamily="18" charset="0"/>
                                      </a:rPr>
                                      <m:t>1</m:t>
                                    </m:r>
                                  </m:num>
                                  <m:den>
                                    <m:r>
                                      <a:rPr lang="en-US" sz="2250" b="0" i="1" spc="-1" smtClean="0">
                                        <a:solidFill>
                                          <a:srgbClr val="000000"/>
                                        </a:solidFill>
                                        <a:latin typeface="Cambria Math" panose="02040503050406030204" pitchFamily="18" charset="0"/>
                                        <a:ea typeface="Cambria Math" panose="02040503050406030204" pitchFamily="18" charset="0"/>
                                      </a:rPr>
                                      <m:t>𝜀</m:t>
                                    </m:r>
                                  </m:den>
                                </m:f>
                              </m:e>
                            </m:d>
                          </m:e>
                        </m:func>
                        <m:r>
                          <a:rPr lang="en-US" sz="2250" b="0" i="1" spc="-1" smtClean="0">
                            <a:solidFill>
                              <a:srgbClr val="000000"/>
                            </a:solidFill>
                            <a:latin typeface="Cambria Math" panose="02040503050406030204" pitchFamily="18" charset="0"/>
                          </a:rPr>
                          <m:t>𝑛</m:t>
                        </m:r>
                      </m:e>
                    </m:d>
                  </m:oMath>
                </a14:m>
                <a:r>
                  <a:rPr lang="en-US" sz="2250" spc="-1" dirty="0">
                    <a:solidFill>
                      <a:srgbClr val="000000"/>
                    </a:solidFill>
                    <a:latin typeface="Cambria"/>
                    <a:ea typeface="American Typewriter"/>
                  </a:rPr>
                  <a:t>, where n is the number of bodies.</a:t>
                </a:r>
                <a:endParaRPr lang="en-US" sz="2250" b="0" strike="noStrike" spc="-1" dirty="0">
                  <a:latin typeface="Arial"/>
                </a:endParaRPr>
              </a:p>
            </p:txBody>
          </p:sp>
        </mc:Choice>
        <mc:Fallback>
          <p:sp>
            <p:nvSpPr>
              <p:cNvPr id="58" name="CustomShape 17"/>
              <p:cNvSpPr>
                <a:spLocks noRot="1" noChangeAspect="1" noMove="1" noResize="1" noEditPoints="1" noAdjustHandles="1" noChangeArrowheads="1" noChangeShapeType="1" noTextEdit="1"/>
              </p:cNvSpPr>
              <p:nvPr/>
            </p:nvSpPr>
            <p:spPr>
              <a:xfrm>
                <a:off x="1145760" y="6740280"/>
                <a:ext cx="8399880" cy="7615800"/>
              </a:xfrm>
              <a:prstGeom prst="rect">
                <a:avLst/>
              </a:prstGeom>
              <a:blipFill>
                <a:blip r:embed="rId6"/>
                <a:stretch>
                  <a:fillRect l="-2104" t="-1201" r="-2032" b="-61249"/>
                </a:stretch>
              </a:blipFill>
              <a:ln w="12600">
                <a:noFill/>
              </a:ln>
            </p:spPr>
            <p:txBody>
              <a:bodyPr/>
              <a:lstStyle/>
              <a:p>
                <a:r>
                  <a:rPr lang="en-US">
                    <a:noFill/>
                  </a:rPr>
                  <a:t> </a:t>
                </a:r>
              </a:p>
            </p:txBody>
          </p:sp>
        </mc:Fallback>
      </mc:AlternateContent>
      <p:sp>
        <p:nvSpPr>
          <p:cNvPr id="59" name="CustomShape 18"/>
          <p:cNvSpPr/>
          <p:nvPr/>
        </p:nvSpPr>
        <p:spPr>
          <a:xfrm>
            <a:off x="1115280" y="13798440"/>
            <a:ext cx="8399880" cy="4740120"/>
          </a:xfrm>
          <a:prstGeom prst="rect">
            <a:avLst/>
          </a:prstGeom>
          <a:noFill/>
          <a:ln w="12600">
            <a:noFill/>
          </a:ln>
        </p:spPr>
        <p:style>
          <a:lnRef idx="0">
            <a:scrgbClr r="0" g="0" b="0"/>
          </a:lnRef>
          <a:fillRef idx="0">
            <a:scrgbClr r="0" g="0" b="0"/>
          </a:fillRef>
          <a:effectRef idx="0">
            <a:scrgbClr r="0" g="0" b="0"/>
          </a:effectRef>
          <a:fontRef idx="minor"/>
        </p:style>
      </p:sp>
      <p:sp>
        <p:nvSpPr>
          <p:cNvPr id="60" name="CustomShape 19"/>
          <p:cNvSpPr/>
          <p:nvPr/>
        </p:nvSpPr>
        <p:spPr>
          <a:xfrm>
            <a:off x="17257080" y="9378720"/>
            <a:ext cx="14334120" cy="302652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just">
              <a:lnSpc>
                <a:spcPct val="100000"/>
              </a:lnSpc>
              <a:spcBef>
                <a:spcPts val="2251"/>
              </a:spcBef>
            </a:pPr>
            <a:r>
              <a:rPr lang="en-US" sz="2250" spc="-1" dirty="0">
                <a:solidFill>
                  <a:srgbClr val="000000"/>
                </a:solidFill>
                <a:latin typeface="Cambria"/>
              </a:rPr>
              <a:t>We will start by testing our programs with an accurate description of our solar system, to confirm that our code is correct.</a:t>
            </a:r>
          </a:p>
          <a:p>
            <a:pPr algn="just">
              <a:lnSpc>
                <a:spcPct val="100000"/>
              </a:lnSpc>
              <a:spcBef>
                <a:spcPts val="2251"/>
              </a:spcBef>
            </a:pPr>
            <a:r>
              <a:rPr lang="en-US" sz="2250" b="0" strike="noStrike" spc="-1" dirty="0">
                <a:solidFill>
                  <a:srgbClr val="000000"/>
                </a:solidFill>
                <a:latin typeface="Cambria"/>
              </a:rPr>
              <a:t>We will then use the script we created to generate the same input parameters for each program, and compare each program’s running time and scaling behavior using 1, 2, 4, 8, 16, 32, and 64 threads. We will start with 10,000 bodies and work up to 64,000 to determine weak scaling behavior, and will use a constant 100,000 bodies to determine strong scaling behavior.</a:t>
            </a:r>
          </a:p>
          <a:p>
            <a:pPr algn="just">
              <a:lnSpc>
                <a:spcPct val="100000"/>
              </a:lnSpc>
              <a:spcBef>
                <a:spcPts val="2251"/>
              </a:spcBef>
            </a:pPr>
            <a:r>
              <a:rPr lang="en-US" sz="2250" b="0" strike="noStrike" spc="-1" dirty="0">
                <a:solidFill>
                  <a:srgbClr val="000000"/>
                </a:solidFill>
                <a:latin typeface="Cambria"/>
              </a:rPr>
              <a:t>For FMM, we will also experiment with different bin sizes and number of bins, in order to determine the optimal set up.</a:t>
            </a:r>
            <a:endParaRPr lang="en-US" sz="2250" b="0" strike="noStrike" spc="-1" dirty="0">
              <a:latin typeface="Arial"/>
            </a:endParaRPr>
          </a:p>
        </p:txBody>
      </p:sp>
      <p:pic>
        <p:nvPicPr>
          <p:cNvPr id="61" name="droppedImage.png"/>
          <p:cNvPicPr/>
          <p:nvPr/>
        </p:nvPicPr>
        <p:blipFill>
          <a:blip r:embed="rId5"/>
          <a:stretch/>
        </p:blipFill>
        <p:spPr>
          <a:xfrm>
            <a:off x="10951200" y="9980280"/>
            <a:ext cx="5426280" cy="2399400"/>
          </a:xfrm>
          <a:prstGeom prst="rect">
            <a:avLst/>
          </a:prstGeom>
          <a:ln w="12600">
            <a:noFill/>
          </a:ln>
        </p:spPr>
      </p:pic>
      <p:pic>
        <p:nvPicPr>
          <p:cNvPr id="62" name="Picture 2"/>
          <p:cNvPicPr/>
          <p:nvPr/>
        </p:nvPicPr>
        <p:blipFill>
          <a:blip r:embed="rId7"/>
          <a:stretch/>
        </p:blipFill>
        <p:spPr>
          <a:xfrm>
            <a:off x="25001280" y="345600"/>
            <a:ext cx="7068600" cy="2393280"/>
          </a:xfrm>
          <a:prstGeom prst="rect">
            <a:avLst/>
          </a:prstGeom>
          <a:ln>
            <a:noFill/>
          </a:ln>
        </p:spPr>
      </p:pic>
      <p:pic>
        <p:nvPicPr>
          <p:cNvPr id="63" name="Picture 62"/>
          <p:cNvPicPr/>
          <p:nvPr/>
        </p:nvPicPr>
        <p:blipFill>
          <a:blip r:embed="rId8"/>
          <a:stretch/>
        </p:blipFill>
        <p:spPr>
          <a:xfrm>
            <a:off x="2103120" y="8439120"/>
            <a:ext cx="6008760" cy="3448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TotalTime>
  <Words>686</Words>
  <Application>Microsoft Office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Cambria</vt:lpstr>
      <vt:lpstr>Cambria Math</vt:lpstr>
      <vt:lpstr>Candara</vt:lpstr>
      <vt:lpstr>Symbol</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Kevin Kelly</cp:lastModifiedBy>
  <cp:revision>19</cp:revision>
  <dcterms:modified xsi:type="dcterms:W3CDTF">2019-04-05T02:11:27Z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ies>
</file>