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1" r:id="rId3"/>
    <p:sldId id="357" r:id="rId4"/>
    <p:sldId id="358" r:id="rId5"/>
    <p:sldId id="360" r:id="rId6"/>
    <p:sldId id="362" r:id="rId7"/>
    <p:sldId id="363" r:id="rId8"/>
    <p:sldId id="361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2" r:id="rId17"/>
    <p:sldId id="371" r:id="rId18"/>
    <p:sldId id="373" r:id="rId19"/>
    <p:sldId id="374" r:id="rId20"/>
    <p:sldId id="376" r:id="rId21"/>
    <p:sldId id="377" r:id="rId2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iberto Mariano Da Silv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2" y="7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879779C-169D-4D17-9A8A-8AED214E9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E41DFE-C906-498E-895F-D709C43905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2AAD17-38A5-4283-A114-B9D5B183578C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DF707A-BA94-4A7A-AC22-15B6F0344B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5C5A3-7374-4217-AB22-4C7D7661F4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AFDBA8-E3E8-4F52-AA71-C508EB1990B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CA0FCB69-EA8D-4C4D-99C8-88E00CED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EA93C10F-A24D-4BFD-83EC-06D53256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02F9F8B5-4767-4B25-A3FC-3306AD28D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394F6A00-915A-4153-9E15-9CCDB5F94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51F86FEC-AC8E-4210-B328-7B969618497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8C87F22-2EE7-4450-9E4D-6584CB85D5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0EEC22F8-7575-444F-AC5D-ABA351F6B8B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8CD6A0A-DDF6-40FD-9793-755F20B7E55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24DA22-8688-4246-96AC-A1B9C9C1D97C}" type="datetime1">
              <a:rPr lang="en-US" altLang="en-US"/>
              <a:pPr>
                <a:defRPr/>
              </a:pPr>
              <a:t>9/25/2023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C0EC05B5-A8EE-47C2-BC31-64E023777F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6A412EE0-1C20-49FD-962E-F3AAFE929D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2BC0C75-36E7-4C0E-AC1F-EDE71F83CED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319C988B-E6B4-41BB-A4AF-D247642D55D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D9DA94-F630-41DE-B0D3-AB7238AB2ABF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9/25/2023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02B6F87F-C6E3-4B4C-AAA8-9A7AC5B23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A8768C34-823D-42E8-8709-2BE04DFC4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692C0751-1D7C-4CCF-AC90-D16024EA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29088B1-3E14-4739-947B-5092BE049D74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C15C7F3-C1B4-4C4C-B998-E6EE347A78A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FBC5B-EB2C-4CE7-AE06-3E902854FF4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48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16C368A-4D1C-4E29-8993-A61DEFF16FE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E479F-5E4C-4C12-B066-847C2D08917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3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43408B5-A2B9-43B5-A783-ED7DC05A991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BDC6A-C139-4EF9-8E56-EC4D36434CA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28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D110DE9-7184-4059-9A25-222959114E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D8C25-727F-417B-BAF1-D6C48819D5C6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45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2ADD76B-EE04-4B60-A921-181430AF4BE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9259-483B-4889-9110-C96DFC73E27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19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05AA9E3-7122-4374-91FF-CE2AA09E77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444FB-EEF4-4094-BA3B-7F7B19F835E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6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0B23463-E85F-4315-A3AD-82BC648929F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DC873-1888-4F76-A8EE-EF8DBF085D22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350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68BEBFF-18BE-44F5-A442-9EC89FA7642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E4D8-D855-4261-9A03-DC07A3E1321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2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2">
            <a:extLst>
              <a:ext uri="{FF2B5EF4-FFF2-40B4-BE49-F238E27FC236}">
                <a16:creationId xmlns:a16="http://schemas.microsoft.com/office/drawing/2014/main" id="{E25A3F61-A42B-45E7-8F04-42425E920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04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4" name="CaixaDeTexto 13">
            <a:extLst>
              <a:ext uri="{FF2B5EF4-FFF2-40B4-BE49-F238E27FC236}">
                <a16:creationId xmlns:a16="http://schemas.microsoft.com/office/drawing/2014/main" id="{0632F730-3EB8-40D7-81A0-6E92BE4FBF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5C67A3-949E-4C8B-8EDE-D30D658637F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124D-9D1E-4B7F-97AA-0E5AA8FE165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156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9AEC45F-50DC-4E19-84D0-7C800D2B512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1114-9F5E-46DC-8A13-87F4B8F2317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9CABDD4-56E5-481E-8451-DF0349EB1B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AD8E-4228-4CA7-91FC-A4A9F9170BD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0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EC758C8-ADD8-4CAE-B042-D4A0E23B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6CED444-6897-4DE8-BDC4-9E6FA08F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18445E7-A589-481B-90A5-50BD10721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068C9DD-2BC7-4270-B281-F2BA488E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DB7EE81B-6996-4C5F-97D3-63252564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CFF34DAC-ECB6-40F2-AA1A-CEA77D045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D6EEFCF9-251C-4CDC-B85C-FC7051CEB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4852EDF3-D332-4BD5-A59E-BDA40A93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215A6FB3-47EB-4E32-8CB2-1159C6500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B17224D-5AD7-443E-9083-D1E22FB52F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CEADB1-7F99-4F87-A130-1437F5B50111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2" r:id="rId2"/>
    <p:sldLayoutId id="2147485323" r:id="rId3"/>
    <p:sldLayoutId id="2147485324" r:id="rId4"/>
    <p:sldLayoutId id="2147485325" r:id="rId5"/>
    <p:sldLayoutId id="2147485326" r:id="rId6"/>
    <p:sldLayoutId id="2147485331" r:id="rId7"/>
    <p:sldLayoutId id="2147485327" r:id="rId8"/>
    <p:sldLayoutId id="2147485328" r:id="rId9"/>
    <p:sldLayoutId id="2147485329" r:id="rId10"/>
    <p:sldLayoutId id="214748533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CF5388E8-8B94-4F4D-AE33-A4BEEAE4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"/>
            <a:ext cx="7974013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ARA0089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54E67AEA-64D6-4FA1-A75E-A99059FE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12E5D261-5673-4975-966D-8D8166178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28D5343-09FD-4133-95EE-C0BEA6BC6024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3EF23016-C12B-4DAF-9404-839353CD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630488"/>
            <a:ext cx="7543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08</a:t>
            </a:r>
          </a:p>
          <a:p>
            <a:pPr algn="ctr"/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Os métodos da classe </a:t>
            </a:r>
            <a:r>
              <a:rPr lang="pt-BR" dirty="0" err="1">
                <a:solidFill>
                  <a:srgbClr val="0070C0"/>
                </a:solidFill>
              </a:rPr>
              <a:t>Realm</a:t>
            </a:r>
            <a:r>
              <a:rPr lang="pt-BR" dirty="0">
                <a:solidFill>
                  <a:srgbClr val="0070C0"/>
                </a:solidFill>
              </a:rPr>
              <a:t> -  </a:t>
            </a:r>
            <a:r>
              <a:rPr lang="pt-BR" dirty="0" err="1">
                <a:solidFill>
                  <a:schemeClr val="tx1"/>
                </a:solidFill>
              </a:rPr>
              <a:t>React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Native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A96324A-43D1-4F06-9FAF-B91E2CDA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524000"/>
            <a:ext cx="4333875" cy="5619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90A139-C95F-B134-CCA8-FD8A5C588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2133600"/>
            <a:ext cx="42576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6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Os métodos da classe </a:t>
            </a:r>
            <a:r>
              <a:rPr lang="pt-BR" dirty="0" err="1">
                <a:solidFill>
                  <a:srgbClr val="0070C0"/>
                </a:solidFill>
              </a:rPr>
              <a:t>Realm</a:t>
            </a:r>
            <a:r>
              <a:rPr lang="pt-BR" dirty="0">
                <a:solidFill>
                  <a:srgbClr val="0070C0"/>
                </a:solidFill>
              </a:rPr>
              <a:t> -  </a:t>
            </a:r>
            <a:r>
              <a:rPr lang="pt-BR" dirty="0" err="1">
                <a:solidFill>
                  <a:schemeClr val="tx1"/>
                </a:solidFill>
              </a:rPr>
              <a:t>React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Native</a:t>
            </a:r>
            <a:r>
              <a:rPr lang="pt-BR" dirty="0">
                <a:solidFill>
                  <a:schemeClr val="tx1"/>
                </a:solidFill>
              </a:rPr>
              <a:t> – alguns exemplos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AF5A3E-6F93-E6EA-6425-8550DC56B7EC}"/>
              </a:ext>
            </a:extLst>
          </p:cNvPr>
          <p:cNvSpPr/>
          <p:nvPr/>
        </p:nvSpPr>
        <p:spPr>
          <a:xfrm>
            <a:off x="228600" y="1524000"/>
            <a:ext cx="86868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Operação de inclusão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1A7D32-6C58-8505-BAAA-3FB9F274422A}"/>
              </a:ext>
            </a:extLst>
          </p:cNvPr>
          <p:cNvSpPr/>
          <p:nvPr/>
        </p:nvSpPr>
        <p:spPr>
          <a:xfrm>
            <a:off x="228600" y="3011269"/>
            <a:ext cx="8686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let</a:t>
            </a:r>
            <a:r>
              <a:rPr lang="pt-BR" dirty="0">
                <a:solidFill>
                  <a:schemeClr val="tx1"/>
                </a:solidFill>
              </a:rPr>
              <a:t> produto = new Produto(1,'Morango',200); </a:t>
            </a:r>
          </a:p>
          <a:p>
            <a:r>
              <a:rPr lang="pt-BR" dirty="0" err="1">
                <a:solidFill>
                  <a:schemeClr val="tx1"/>
                </a:solidFill>
              </a:rPr>
              <a:t>db.write</a:t>
            </a:r>
            <a:r>
              <a:rPr lang="pt-BR" dirty="0">
                <a:solidFill>
                  <a:schemeClr val="tx1"/>
                </a:solidFill>
              </a:rPr>
              <a:t>(() =&gt; </a:t>
            </a:r>
            <a:r>
              <a:rPr lang="pt-BR" dirty="0" err="1">
                <a:solidFill>
                  <a:schemeClr val="tx1"/>
                </a:solidFill>
              </a:rPr>
              <a:t>db.create</a:t>
            </a:r>
            <a:r>
              <a:rPr lang="pt-BR" dirty="0">
                <a:solidFill>
                  <a:schemeClr val="tx1"/>
                </a:solidFill>
              </a:rPr>
              <a:t>('Produto', produto));</a:t>
            </a:r>
          </a:p>
        </p:txBody>
      </p:sp>
    </p:spTree>
    <p:extLst>
      <p:ext uri="{BB962C8B-B14F-4D97-AF65-F5344CB8AC3E}">
        <p14:creationId xmlns:p14="http://schemas.microsoft.com/office/powerpoint/2010/main" val="417700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Os métodos da classe </a:t>
            </a:r>
            <a:r>
              <a:rPr lang="pt-BR" dirty="0" err="1">
                <a:solidFill>
                  <a:srgbClr val="0070C0"/>
                </a:solidFill>
              </a:rPr>
              <a:t>Realm</a:t>
            </a:r>
            <a:r>
              <a:rPr lang="pt-BR" dirty="0">
                <a:solidFill>
                  <a:srgbClr val="0070C0"/>
                </a:solidFill>
              </a:rPr>
              <a:t> -  </a:t>
            </a:r>
            <a:r>
              <a:rPr lang="pt-BR" dirty="0" err="1">
                <a:solidFill>
                  <a:schemeClr val="tx1"/>
                </a:solidFill>
              </a:rPr>
              <a:t>React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Native</a:t>
            </a:r>
            <a:r>
              <a:rPr lang="pt-BR" dirty="0">
                <a:solidFill>
                  <a:schemeClr val="tx1"/>
                </a:solidFill>
              </a:rPr>
              <a:t> – alguns exemplos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AF5A3E-6F93-E6EA-6425-8550DC56B7EC}"/>
              </a:ext>
            </a:extLst>
          </p:cNvPr>
          <p:cNvSpPr/>
          <p:nvPr/>
        </p:nvSpPr>
        <p:spPr>
          <a:xfrm>
            <a:off x="228600" y="1524000"/>
            <a:ext cx="86868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Operação de consulta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1A7D32-6C58-8505-BAAA-3FB9F274422A}"/>
              </a:ext>
            </a:extLst>
          </p:cNvPr>
          <p:cNvSpPr/>
          <p:nvPr/>
        </p:nvSpPr>
        <p:spPr>
          <a:xfrm>
            <a:off x="228600" y="2209800"/>
            <a:ext cx="86868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for(</a:t>
            </a:r>
            <a:r>
              <a:rPr lang="pt-BR" dirty="0" err="1">
                <a:solidFill>
                  <a:schemeClr val="tx1"/>
                </a:solidFill>
              </a:rPr>
              <a:t>let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obj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of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db.objects</a:t>
            </a:r>
            <a:r>
              <a:rPr lang="pt-BR" dirty="0">
                <a:solidFill>
                  <a:schemeClr val="tx1"/>
                </a:solidFill>
              </a:rPr>
              <a:t>&lt;Produto&gt;('Produto')                 </a:t>
            </a:r>
          </a:p>
          <a:p>
            <a:r>
              <a:rPr lang="pt-BR" dirty="0">
                <a:solidFill>
                  <a:schemeClr val="tx1"/>
                </a:solidFill>
              </a:rPr>
              <a:t>		.</a:t>
            </a:r>
            <a:r>
              <a:rPr lang="pt-BR" dirty="0" err="1">
                <a:solidFill>
                  <a:schemeClr val="tx1"/>
                </a:solidFill>
              </a:rPr>
              <a:t>filtered</a:t>
            </a:r>
            <a:r>
              <a:rPr lang="pt-BR" dirty="0">
                <a:solidFill>
                  <a:schemeClr val="tx1"/>
                </a:solidFill>
              </a:rPr>
              <a:t>('</a:t>
            </a:r>
            <a:r>
              <a:rPr lang="pt-BR" dirty="0" err="1">
                <a:solidFill>
                  <a:schemeClr val="tx1"/>
                </a:solidFill>
              </a:rPr>
              <a:t>codigo</a:t>
            </a:r>
            <a:r>
              <a:rPr lang="pt-BR" dirty="0">
                <a:solidFill>
                  <a:schemeClr val="tx1"/>
                </a:solidFill>
              </a:rPr>
              <a:t> &gt; $0', 100)){     </a:t>
            </a:r>
          </a:p>
          <a:p>
            <a:r>
              <a:rPr lang="pt-BR" dirty="0">
                <a:solidFill>
                  <a:schemeClr val="tx1"/>
                </a:solidFill>
              </a:rPr>
              <a:t>	console.log(</a:t>
            </a:r>
            <a:r>
              <a:rPr lang="pt-BR" dirty="0" err="1">
                <a:solidFill>
                  <a:schemeClr val="tx1"/>
                </a:solidFill>
              </a:rPr>
              <a:t>obj.codigo</a:t>
            </a:r>
            <a:r>
              <a:rPr lang="pt-BR" dirty="0">
                <a:solidFill>
                  <a:schemeClr val="tx1"/>
                </a:solidFill>
              </a:rPr>
              <a:t>+'::'+</a:t>
            </a:r>
            <a:r>
              <a:rPr lang="pt-BR" dirty="0" err="1">
                <a:solidFill>
                  <a:schemeClr val="tx1"/>
                </a:solidFill>
              </a:rPr>
              <a:t>obj.nome</a:t>
            </a:r>
            <a:r>
              <a:rPr lang="pt-BR" dirty="0">
                <a:solidFill>
                  <a:schemeClr val="tx1"/>
                </a:solidFill>
              </a:rPr>
              <a:t>); </a:t>
            </a:r>
          </a:p>
          <a:p>
            <a:r>
              <a:rPr lang="pt-BR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D96B37-4E4F-6BEF-24C6-5ADA7C5EBA32}"/>
              </a:ext>
            </a:extLst>
          </p:cNvPr>
          <p:cNvSpPr txBox="1"/>
          <p:nvPr/>
        </p:nvSpPr>
        <p:spPr>
          <a:xfrm>
            <a:off x="228600" y="3884474"/>
            <a:ext cx="8686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  <a:latin typeface="Roboto" panose="02000000000000000000" pitchFamily="2" charset="0"/>
              </a:rPr>
              <a:t>T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emos uma consulta aos produtos da base, invocando 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objects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com uma filtragem subsequente para todos os códigos maiores que 100, por meio de 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filtered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e para acessar os atributos de cada objeto, temos a tipagem para Produto. O retorno será do tipo 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Results</a:t>
            </a:r>
            <a:r>
              <a:rPr lang="pt-BR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&lt;Produto&gt;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permitindo que seja utilizado um loop, no qual percorremos todos os resultados e efetuamos a impressão do </a:t>
            </a:r>
            <a:r>
              <a:rPr lang="pt-BR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código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 e </a:t>
            </a:r>
            <a:r>
              <a:rPr lang="pt-BR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nome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 de cada produto.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6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Não é necessário método - </a:t>
            </a:r>
            <a:r>
              <a:rPr lang="pt-BR" dirty="0" err="1">
                <a:solidFill>
                  <a:schemeClr val="tx1"/>
                </a:solidFill>
              </a:rPr>
              <a:t>React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Native</a:t>
            </a:r>
            <a:r>
              <a:rPr lang="pt-BR" dirty="0">
                <a:solidFill>
                  <a:schemeClr val="tx1"/>
                </a:solidFill>
              </a:rPr>
              <a:t> – </a:t>
            </a:r>
            <a:r>
              <a:rPr lang="pt-BR" b="1" dirty="0">
                <a:solidFill>
                  <a:srgbClr val="00B050"/>
                </a:solidFill>
              </a:rPr>
              <a:t>Operação de consulta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1A7D32-6C58-8505-BAAA-3FB9F274422A}"/>
              </a:ext>
            </a:extLst>
          </p:cNvPr>
          <p:cNvSpPr/>
          <p:nvPr/>
        </p:nvSpPr>
        <p:spPr>
          <a:xfrm>
            <a:off x="228600" y="2485072"/>
            <a:ext cx="86868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db.write</a:t>
            </a:r>
            <a:r>
              <a:rPr lang="pt-BR" dirty="0">
                <a:solidFill>
                  <a:schemeClr val="tx1"/>
                </a:solidFill>
              </a:rPr>
              <a:t>(() =&gt; {     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err="1">
                <a:solidFill>
                  <a:schemeClr val="tx1"/>
                </a:solidFill>
              </a:rPr>
              <a:t>let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obj</a:t>
            </a:r>
            <a:r>
              <a:rPr lang="pt-BR" dirty="0">
                <a:solidFill>
                  <a:schemeClr val="tx1"/>
                </a:solidFill>
              </a:rPr>
              <a:t> = </a:t>
            </a:r>
            <a:r>
              <a:rPr lang="pt-BR" dirty="0" err="1">
                <a:solidFill>
                  <a:schemeClr val="tx1"/>
                </a:solidFill>
              </a:rPr>
              <a:t>db.objectForPrimaryKey</a:t>
            </a:r>
            <a:r>
              <a:rPr lang="pt-BR" dirty="0">
                <a:solidFill>
                  <a:schemeClr val="tx1"/>
                </a:solidFill>
              </a:rPr>
              <a:t>&lt;Produto&gt;('Produto',1002);     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err="1">
                <a:solidFill>
                  <a:schemeClr val="tx1"/>
                </a:solidFill>
              </a:rPr>
              <a:t>obj.nome</a:t>
            </a:r>
            <a:r>
              <a:rPr lang="pt-BR" dirty="0">
                <a:solidFill>
                  <a:schemeClr val="tx1"/>
                </a:solidFill>
              </a:rPr>
              <a:t> = 'XPTO';     	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err="1">
                <a:solidFill>
                  <a:schemeClr val="tx1"/>
                </a:solidFill>
              </a:rPr>
              <a:t>obj.quantidade</a:t>
            </a:r>
            <a:r>
              <a:rPr lang="pt-BR" dirty="0">
                <a:solidFill>
                  <a:schemeClr val="tx1"/>
                </a:solidFill>
              </a:rPr>
              <a:t> = 1200; </a:t>
            </a:r>
          </a:p>
          <a:p>
            <a:r>
              <a:rPr lang="pt-BR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D96B37-4E4F-6BEF-24C6-5ADA7C5EBA32}"/>
              </a:ext>
            </a:extLst>
          </p:cNvPr>
          <p:cNvSpPr txBox="1"/>
          <p:nvPr/>
        </p:nvSpPr>
        <p:spPr>
          <a:xfrm>
            <a:off x="228600" y="4724400"/>
            <a:ext cx="8686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FF0000"/>
                </a:solidFill>
                <a:latin typeface="Roboto" panose="02000000000000000000" pitchFamily="2" charset="0"/>
              </a:rPr>
              <a:t>temos a obtenção do produto a partir da chave primária, com valor 1002, seguido da alteração dos valores do nome e da quantidade. Como temos um bloco transacional de escrita, as modificações efetuadas são imediatamente refletidas no banco, ao final da execução do bloco.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8D7A2F-26C2-39B0-F8AF-490F1E273299}"/>
              </a:ext>
            </a:extLst>
          </p:cNvPr>
          <p:cNvSpPr txBox="1"/>
          <p:nvPr/>
        </p:nvSpPr>
        <p:spPr>
          <a:xfrm>
            <a:off x="228600" y="1447800"/>
            <a:ext cx="8686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FF0000"/>
                </a:solidFill>
                <a:latin typeface="Roboto" panose="02000000000000000000" pitchFamily="2" charset="0"/>
              </a:rPr>
              <a:t>Para alterar o valor de um determinado campo, basta iniciar o bloco de escrita, selecionar o objeto e alterar o valor do atributo desejado, causando a escrita direta no banco de dados.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9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Cadastro no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com </a:t>
            </a:r>
            <a:r>
              <a:rPr lang="pt-BR" sz="2000" dirty="0" err="1">
                <a:solidFill>
                  <a:schemeClr val="tx1"/>
                </a:solidFill>
              </a:rPr>
              <a:t>React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Native</a:t>
            </a:r>
            <a:endParaRPr lang="en-US" altLang="en-US" sz="32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Iniciação, Criação e Configuração do projeto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1A7D32-6C58-8505-BAAA-3FB9F274422A}"/>
              </a:ext>
            </a:extLst>
          </p:cNvPr>
          <p:cNvSpPr/>
          <p:nvPr/>
        </p:nvSpPr>
        <p:spPr>
          <a:xfrm>
            <a:off x="228600" y="2485072"/>
            <a:ext cx="86868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react-native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init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CadastroRealm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cd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CadastroRealm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npm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install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realm</a:t>
            </a:r>
            <a:r>
              <a:rPr lang="pt-BR" dirty="0">
                <a:solidFill>
                  <a:schemeClr val="tx1"/>
                </a:solidFill>
              </a:rPr>
              <a:t> --</a:t>
            </a:r>
            <a:r>
              <a:rPr lang="pt-BR" dirty="0" err="1">
                <a:solidFill>
                  <a:schemeClr val="tx1"/>
                </a:solidFill>
              </a:rPr>
              <a:t>save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npm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install</a:t>
            </a:r>
            <a:r>
              <a:rPr lang="pt-BR" dirty="0">
                <a:solidFill>
                  <a:schemeClr val="tx1"/>
                </a:solidFill>
              </a:rPr>
              <a:t> @react-navigation/native @react-navigation/stack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npm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install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react-native-reanimated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react-native-gesture-handler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react-native-screens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react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 err="1">
                <a:solidFill>
                  <a:schemeClr val="tx1"/>
                </a:solidFill>
              </a:rPr>
              <a:t>native</a:t>
            </a:r>
            <a:r>
              <a:rPr lang="pt-BR" dirty="0">
                <a:solidFill>
                  <a:schemeClr val="tx1"/>
                </a:solidFill>
              </a:rPr>
              <a:t>-safe-</a:t>
            </a:r>
            <a:r>
              <a:rPr lang="pt-BR" dirty="0" err="1">
                <a:solidFill>
                  <a:schemeClr val="tx1"/>
                </a:solidFill>
              </a:rPr>
              <a:t>area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 err="1">
                <a:solidFill>
                  <a:schemeClr val="tx1"/>
                </a:solidFill>
              </a:rPr>
              <a:t>context</a:t>
            </a:r>
            <a:r>
              <a:rPr lang="pt-BR" dirty="0">
                <a:solidFill>
                  <a:schemeClr val="tx1"/>
                </a:solidFill>
              </a:rPr>
              <a:t> @react-native-community/masked-view </a:t>
            </a:r>
          </a:p>
        </p:txBody>
      </p:sp>
    </p:spTree>
    <p:extLst>
      <p:ext uri="{BB962C8B-B14F-4D97-AF65-F5344CB8AC3E}">
        <p14:creationId xmlns:p14="http://schemas.microsoft.com/office/powerpoint/2010/main" val="402979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Cadastro no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com </a:t>
            </a:r>
            <a:r>
              <a:rPr lang="pt-BR" sz="2000" dirty="0" err="1">
                <a:solidFill>
                  <a:schemeClr val="tx1"/>
                </a:solidFill>
              </a:rPr>
              <a:t>React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Native</a:t>
            </a:r>
            <a:endParaRPr lang="en-US" altLang="en-US" sz="32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Iniciação, Criação e Configuração do projeto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1A7D32-6C58-8505-BAAA-3FB9F274422A}"/>
              </a:ext>
            </a:extLst>
          </p:cNvPr>
          <p:cNvSpPr/>
          <p:nvPr/>
        </p:nvSpPr>
        <p:spPr>
          <a:xfrm>
            <a:off x="228600" y="2485072"/>
            <a:ext cx="86868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Tendo configurado o projeto, vamos copiar os arquivos que serão reutilizados de nosso primeiro exemplo, com o nome </a:t>
            </a:r>
            <a:r>
              <a:rPr lang="pt-BR" dirty="0" err="1">
                <a:solidFill>
                  <a:srgbClr val="FF0000"/>
                </a:solidFill>
              </a:rPr>
              <a:t>CadastroLocal</a:t>
            </a:r>
            <a:r>
              <a:rPr lang="pt-BR" dirty="0">
                <a:solidFill>
                  <a:srgbClr val="FF0000"/>
                </a:solidFill>
              </a:rPr>
              <a:t>. Os arquivos que precisamos são </a:t>
            </a:r>
            <a:r>
              <a:rPr lang="pt-BR" dirty="0">
                <a:solidFill>
                  <a:schemeClr val="tx1"/>
                </a:solidFill>
              </a:rPr>
              <a:t>App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CommonStyles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ProdutoForm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ProdutoItem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dirty="0" err="1">
                <a:solidFill>
                  <a:schemeClr val="tx1"/>
                </a:solidFill>
              </a:rPr>
              <a:t>ProdutoLista</a:t>
            </a:r>
            <a:r>
              <a:rPr lang="pt-BR" dirty="0">
                <a:solidFill>
                  <a:srgbClr val="FF0000"/>
                </a:solidFill>
              </a:rPr>
              <a:t>, todos do tipo Java Script, além do arquivo </a:t>
            </a:r>
            <a:r>
              <a:rPr lang="pt-BR" dirty="0">
                <a:solidFill>
                  <a:schemeClr val="tx1"/>
                </a:solidFill>
              </a:rPr>
              <a:t>Produto</a:t>
            </a:r>
            <a:r>
              <a:rPr lang="pt-BR" dirty="0">
                <a:solidFill>
                  <a:srgbClr val="FF0000"/>
                </a:solidFill>
              </a:rPr>
              <a:t>, do tipo </a:t>
            </a:r>
            <a:r>
              <a:rPr lang="pt-BR" dirty="0" err="1">
                <a:solidFill>
                  <a:srgbClr val="FF0000"/>
                </a:solidFill>
              </a:rPr>
              <a:t>Type</a:t>
            </a:r>
            <a:r>
              <a:rPr lang="pt-BR" dirty="0">
                <a:solidFill>
                  <a:srgbClr val="FF0000"/>
                </a:solidFill>
              </a:rPr>
              <a:t> Script, posicionado no diretório </a:t>
            </a:r>
            <a:r>
              <a:rPr lang="pt-BR" dirty="0">
                <a:solidFill>
                  <a:schemeClr val="tx1"/>
                </a:solidFill>
              </a:rPr>
              <a:t>dados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82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Cadastro no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com </a:t>
            </a:r>
            <a:r>
              <a:rPr lang="pt-BR" sz="2000" dirty="0" err="1">
                <a:solidFill>
                  <a:schemeClr val="tx1"/>
                </a:solidFill>
              </a:rPr>
              <a:t>React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Native</a:t>
            </a:r>
            <a:endParaRPr lang="en-US" altLang="en-US" sz="32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Adicionar o arquivo </a:t>
            </a:r>
            <a:r>
              <a:rPr lang="pt-BR" dirty="0">
                <a:solidFill>
                  <a:schemeClr val="tx1"/>
                </a:solidFill>
              </a:rPr>
              <a:t>DatabaseInstance.js</a:t>
            </a:r>
            <a:r>
              <a:rPr lang="pt-BR" dirty="0">
                <a:solidFill>
                  <a:srgbClr val="FF0000"/>
                </a:solidFill>
              </a:rPr>
              <a:t> no diretório </a:t>
            </a:r>
            <a:r>
              <a:rPr lang="pt-BR" dirty="0">
                <a:solidFill>
                  <a:schemeClr val="tx1"/>
                </a:solidFill>
              </a:rPr>
              <a:t>dados</a:t>
            </a:r>
            <a:r>
              <a:rPr lang="pt-BR" dirty="0">
                <a:solidFill>
                  <a:srgbClr val="FF0000"/>
                </a:solidFill>
              </a:rPr>
              <a:t>, para definir a conexão com o banco de dados.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1A7D32-6C58-8505-BAAA-3FB9F274422A}"/>
              </a:ext>
            </a:extLst>
          </p:cNvPr>
          <p:cNvSpPr/>
          <p:nvPr/>
        </p:nvSpPr>
        <p:spPr>
          <a:xfrm>
            <a:off x="228600" y="1752600"/>
            <a:ext cx="86868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import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Realm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from</a:t>
            </a:r>
            <a:r>
              <a:rPr lang="pt-BR" dirty="0">
                <a:solidFill>
                  <a:schemeClr val="tx1"/>
                </a:solidFill>
              </a:rPr>
              <a:t> '</a:t>
            </a:r>
            <a:r>
              <a:rPr lang="pt-BR" dirty="0" err="1">
                <a:solidFill>
                  <a:schemeClr val="tx1"/>
                </a:solidFill>
              </a:rPr>
              <a:t>realm</a:t>
            </a:r>
            <a:r>
              <a:rPr lang="pt-BR" dirty="0">
                <a:solidFill>
                  <a:schemeClr val="tx1"/>
                </a:solidFill>
              </a:rPr>
              <a:t>’;  </a:t>
            </a:r>
          </a:p>
          <a:p>
            <a:r>
              <a:rPr lang="pt-BR" dirty="0">
                <a:solidFill>
                  <a:schemeClr val="tx1"/>
                </a:solidFill>
              </a:rPr>
              <a:t>var </a:t>
            </a:r>
            <a:r>
              <a:rPr lang="pt-BR" dirty="0" err="1">
                <a:solidFill>
                  <a:schemeClr val="tx1"/>
                </a:solidFill>
              </a:rPr>
              <a:t>db</a:t>
            </a:r>
            <a:r>
              <a:rPr lang="pt-BR" dirty="0">
                <a:solidFill>
                  <a:schemeClr val="tx1"/>
                </a:solidFill>
              </a:rPr>
              <a:t> = new </a:t>
            </a:r>
            <a:r>
              <a:rPr lang="pt-BR" dirty="0" err="1">
                <a:solidFill>
                  <a:schemeClr val="tx1"/>
                </a:solidFill>
              </a:rPr>
              <a:t>Realm</a:t>
            </a:r>
            <a:r>
              <a:rPr lang="pt-BR" dirty="0">
                <a:solidFill>
                  <a:schemeClr val="tx1"/>
                </a:solidFill>
              </a:rPr>
              <a:t>({     </a:t>
            </a:r>
          </a:p>
          <a:p>
            <a:r>
              <a:rPr lang="pt-BR" dirty="0">
                <a:solidFill>
                  <a:schemeClr val="tx1"/>
                </a:solidFill>
              </a:rPr>
              <a:t>	path: '</a:t>
            </a:r>
            <a:r>
              <a:rPr lang="pt-BR" dirty="0" err="1">
                <a:solidFill>
                  <a:schemeClr val="tx1"/>
                </a:solidFill>
              </a:rPr>
              <a:t>ProdutosDB.realm</a:t>
            </a:r>
            <a:r>
              <a:rPr lang="pt-BR" dirty="0">
                <a:solidFill>
                  <a:schemeClr val="tx1"/>
                </a:solidFill>
              </a:rPr>
              <a:t>',     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err="1">
                <a:solidFill>
                  <a:schemeClr val="tx1"/>
                </a:solidFill>
              </a:rPr>
              <a:t>schema</a:t>
            </a:r>
            <a:r>
              <a:rPr lang="pt-BR" dirty="0">
                <a:solidFill>
                  <a:schemeClr val="tx1"/>
                </a:solidFill>
              </a:rPr>
              <a:t>: [        </a:t>
            </a:r>
          </a:p>
          <a:p>
            <a:r>
              <a:rPr lang="pt-BR" dirty="0">
                <a:solidFill>
                  <a:schemeClr val="tx1"/>
                </a:solidFill>
              </a:rPr>
              <a:t>		 {         </a:t>
            </a:r>
          </a:p>
          <a:p>
            <a:r>
              <a:rPr lang="pt-BR" dirty="0">
                <a:solidFill>
                  <a:schemeClr val="tx1"/>
                </a:solidFill>
              </a:rPr>
              <a:t>			</a:t>
            </a:r>
            <a:r>
              <a:rPr lang="pt-BR" dirty="0" err="1">
                <a:solidFill>
                  <a:schemeClr val="tx1"/>
                </a:solidFill>
              </a:rPr>
              <a:t>name</a:t>
            </a:r>
            <a:r>
              <a:rPr lang="pt-BR" dirty="0">
                <a:solidFill>
                  <a:schemeClr val="tx1"/>
                </a:solidFill>
              </a:rPr>
              <a:t>: 'Produto',         </a:t>
            </a:r>
          </a:p>
          <a:p>
            <a:r>
              <a:rPr lang="pt-BR" dirty="0">
                <a:solidFill>
                  <a:schemeClr val="tx1"/>
                </a:solidFill>
              </a:rPr>
              <a:t>			</a:t>
            </a:r>
            <a:r>
              <a:rPr lang="pt-BR" dirty="0" err="1">
                <a:solidFill>
                  <a:schemeClr val="tx1"/>
                </a:solidFill>
              </a:rPr>
              <a:t>primaryKey</a:t>
            </a:r>
            <a:r>
              <a:rPr lang="pt-BR" dirty="0">
                <a:solidFill>
                  <a:schemeClr val="tx1"/>
                </a:solidFill>
              </a:rPr>
              <a:t>: '</a:t>
            </a:r>
            <a:r>
              <a:rPr lang="pt-BR" dirty="0" err="1">
                <a:solidFill>
                  <a:schemeClr val="tx1"/>
                </a:solidFill>
              </a:rPr>
              <a:t>codigo</a:t>
            </a:r>
            <a:r>
              <a:rPr lang="pt-BR" dirty="0">
                <a:solidFill>
                  <a:schemeClr val="tx1"/>
                </a:solidFill>
              </a:rPr>
              <a:t>',         </a:t>
            </a:r>
          </a:p>
          <a:p>
            <a:r>
              <a:rPr lang="pt-BR" dirty="0">
                <a:solidFill>
                  <a:schemeClr val="tx1"/>
                </a:solidFill>
              </a:rPr>
              <a:t>			</a:t>
            </a:r>
            <a:r>
              <a:rPr lang="pt-BR" dirty="0" err="1">
                <a:solidFill>
                  <a:schemeClr val="tx1"/>
                </a:solidFill>
              </a:rPr>
              <a:t>properties</a:t>
            </a:r>
            <a:r>
              <a:rPr lang="pt-BR" dirty="0">
                <a:solidFill>
                  <a:schemeClr val="tx1"/>
                </a:solidFill>
              </a:rPr>
              <a:t>: {             </a:t>
            </a:r>
          </a:p>
          <a:p>
            <a:r>
              <a:rPr lang="pt-BR" dirty="0">
                <a:solidFill>
                  <a:schemeClr val="tx1"/>
                </a:solidFill>
              </a:rPr>
              <a:t>				</a:t>
            </a:r>
            <a:r>
              <a:rPr lang="pt-BR" dirty="0" err="1">
                <a:solidFill>
                  <a:schemeClr val="tx1"/>
                </a:solidFill>
              </a:rPr>
              <a:t>codigo</a:t>
            </a:r>
            <a:r>
              <a:rPr lang="pt-BR" dirty="0">
                <a:solidFill>
                  <a:schemeClr val="tx1"/>
                </a:solidFill>
              </a:rPr>
              <a:t>: '</a:t>
            </a:r>
            <a:r>
              <a:rPr lang="pt-BR" dirty="0" err="1">
                <a:solidFill>
                  <a:schemeClr val="tx1"/>
                </a:solidFill>
              </a:rPr>
              <a:t>int</a:t>
            </a:r>
            <a:r>
              <a:rPr lang="pt-BR" dirty="0">
                <a:solidFill>
                  <a:schemeClr val="tx1"/>
                </a:solidFill>
              </a:rPr>
              <a:t>',              </a:t>
            </a:r>
          </a:p>
          <a:p>
            <a:r>
              <a:rPr lang="pt-BR" dirty="0">
                <a:solidFill>
                  <a:schemeClr val="tx1"/>
                </a:solidFill>
              </a:rPr>
              <a:t>				nome: '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r>
              <a:rPr lang="pt-BR" dirty="0">
                <a:solidFill>
                  <a:schemeClr val="tx1"/>
                </a:solidFill>
              </a:rPr>
              <a:t>',             </a:t>
            </a:r>
          </a:p>
          <a:p>
            <a:r>
              <a:rPr lang="pt-BR" dirty="0">
                <a:solidFill>
                  <a:schemeClr val="tx1"/>
                </a:solidFill>
              </a:rPr>
              <a:t>				quantidade: '</a:t>
            </a:r>
            <a:r>
              <a:rPr lang="pt-BR" dirty="0" err="1">
                <a:solidFill>
                  <a:schemeClr val="tx1"/>
                </a:solidFill>
              </a:rPr>
              <a:t>int</a:t>
            </a:r>
            <a:r>
              <a:rPr lang="pt-BR" dirty="0">
                <a:solidFill>
                  <a:schemeClr val="tx1"/>
                </a:solidFill>
              </a:rPr>
              <a:t>'         </a:t>
            </a:r>
          </a:p>
          <a:p>
            <a:r>
              <a:rPr lang="pt-BR" dirty="0">
                <a:solidFill>
                  <a:schemeClr val="tx1"/>
                </a:solidFill>
              </a:rPr>
              <a:t>			}         </a:t>
            </a:r>
          </a:p>
          <a:p>
            <a:r>
              <a:rPr lang="pt-BR" dirty="0">
                <a:solidFill>
                  <a:schemeClr val="tx1"/>
                </a:solidFill>
              </a:rPr>
              <a:t>		}     </a:t>
            </a:r>
          </a:p>
          <a:p>
            <a:r>
              <a:rPr lang="pt-BR" dirty="0">
                <a:solidFill>
                  <a:schemeClr val="tx1"/>
                </a:solidFill>
              </a:rPr>
              <a:t>	]     </a:t>
            </a:r>
          </a:p>
          <a:p>
            <a:r>
              <a:rPr lang="pt-BR" dirty="0">
                <a:solidFill>
                  <a:schemeClr val="tx1"/>
                </a:solidFill>
              </a:rPr>
              <a:t>});  </a:t>
            </a:r>
          </a:p>
          <a:p>
            <a:r>
              <a:rPr lang="pt-BR" dirty="0" err="1">
                <a:solidFill>
                  <a:schemeClr val="tx1"/>
                </a:solidFill>
              </a:rPr>
              <a:t>export</a:t>
            </a:r>
            <a:r>
              <a:rPr lang="pt-BR" dirty="0">
                <a:solidFill>
                  <a:schemeClr val="tx1"/>
                </a:solidFill>
              </a:rPr>
              <a:t> default </a:t>
            </a:r>
            <a:r>
              <a:rPr lang="pt-BR" dirty="0" err="1">
                <a:solidFill>
                  <a:schemeClr val="tx1"/>
                </a:solidFill>
              </a:rPr>
              <a:t>db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84F2B5-E3F0-EFAD-1198-EF9F2CA25941}"/>
              </a:ext>
            </a:extLst>
          </p:cNvPr>
          <p:cNvSpPr txBox="1"/>
          <p:nvPr/>
        </p:nvSpPr>
        <p:spPr>
          <a:xfrm>
            <a:off x="4267200" y="2471678"/>
            <a:ext cx="46146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Tudo que precisamos é um objeto do tipo 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Realm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contendo o caminho para o banco de dados no atributo </a:t>
            </a:r>
            <a:r>
              <a:rPr lang="pt-BR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path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e o conjunto de entidades englobadas em 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schema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. Para nosso exemplo, temos apenas a entidade Produto, com a definição dos campos código, nome e quantidade, por meio de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properties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além da escolha da chave primária, no atributo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primaryKey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como sendo o campo código.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4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Cadastro no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com </a:t>
            </a:r>
            <a:r>
              <a:rPr lang="pt-BR" sz="2000" dirty="0" err="1">
                <a:solidFill>
                  <a:schemeClr val="tx1"/>
                </a:solidFill>
              </a:rPr>
              <a:t>React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Native</a:t>
            </a:r>
            <a:endParaRPr lang="en-US" altLang="en-US" sz="32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Acrescentar o arquivo </a:t>
            </a:r>
            <a:r>
              <a:rPr lang="pt-BR" dirty="0" err="1">
                <a:solidFill>
                  <a:schemeClr val="tx1"/>
                </a:solidFill>
              </a:rPr>
              <a:t>GestorDados.ts</a:t>
            </a:r>
            <a:r>
              <a:rPr lang="pt-BR" dirty="0">
                <a:solidFill>
                  <a:srgbClr val="FF0000"/>
                </a:solidFill>
              </a:rPr>
              <a:t>, no diretório dados, contendo o código apresentado a seguir.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1A7D32-6C58-8505-BAAA-3FB9F274422A}"/>
              </a:ext>
            </a:extLst>
          </p:cNvPr>
          <p:cNvSpPr/>
          <p:nvPr/>
        </p:nvSpPr>
        <p:spPr>
          <a:xfrm>
            <a:off x="228600" y="1752600"/>
            <a:ext cx="8686800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import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db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from</a:t>
            </a:r>
            <a:r>
              <a:rPr lang="pt-BR" dirty="0">
                <a:solidFill>
                  <a:schemeClr val="tx1"/>
                </a:solidFill>
              </a:rPr>
              <a:t> './</a:t>
            </a:r>
            <a:r>
              <a:rPr lang="pt-BR" dirty="0" err="1">
                <a:solidFill>
                  <a:schemeClr val="tx1"/>
                </a:solidFill>
              </a:rPr>
              <a:t>DatabaseInstance</a:t>
            </a:r>
            <a:r>
              <a:rPr lang="pt-BR" dirty="0">
                <a:solidFill>
                  <a:schemeClr val="tx1"/>
                </a:solidFill>
              </a:rPr>
              <a:t>’; </a:t>
            </a:r>
          </a:p>
          <a:p>
            <a:r>
              <a:rPr lang="pt-BR" dirty="0" err="1">
                <a:solidFill>
                  <a:schemeClr val="tx1"/>
                </a:solidFill>
              </a:rPr>
              <a:t>import</a:t>
            </a:r>
            <a:r>
              <a:rPr lang="pt-BR" dirty="0">
                <a:solidFill>
                  <a:schemeClr val="tx1"/>
                </a:solidFill>
              </a:rPr>
              <a:t> { Produto } </a:t>
            </a:r>
            <a:r>
              <a:rPr lang="pt-BR" dirty="0" err="1">
                <a:solidFill>
                  <a:schemeClr val="tx1"/>
                </a:solidFill>
              </a:rPr>
              <a:t>from</a:t>
            </a:r>
            <a:r>
              <a:rPr lang="pt-BR" dirty="0">
                <a:solidFill>
                  <a:schemeClr val="tx1"/>
                </a:solidFill>
              </a:rPr>
              <a:t> './Produto’;  </a:t>
            </a:r>
          </a:p>
          <a:p>
            <a:r>
              <a:rPr lang="pt-BR" dirty="0" err="1">
                <a:solidFill>
                  <a:schemeClr val="tx1"/>
                </a:solidFill>
              </a:rPr>
              <a:t>class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GestorDados</a:t>
            </a:r>
            <a:r>
              <a:rPr lang="pt-BR" dirty="0">
                <a:solidFill>
                  <a:schemeClr val="tx1"/>
                </a:solidFill>
              </a:rPr>
              <a:t> {     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async</a:t>
            </a:r>
            <a:r>
              <a:rPr lang="pt-BR" dirty="0">
                <a:solidFill>
                  <a:schemeClr val="tx1"/>
                </a:solidFill>
              </a:rPr>
              <a:t> remover(chave: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r>
              <a:rPr lang="pt-BR" dirty="0">
                <a:solidFill>
                  <a:schemeClr val="tx1"/>
                </a:solidFill>
              </a:rPr>
              <a:t>){     </a:t>
            </a:r>
          </a:p>
          <a:p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dirty="0" err="1">
                <a:solidFill>
                  <a:schemeClr val="tx1"/>
                </a:solidFill>
              </a:rPr>
              <a:t>db.write</a:t>
            </a:r>
            <a:r>
              <a:rPr lang="pt-BR" dirty="0">
                <a:solidFill>
                  <a:schemeClr val="tx1"/>
                </a:solidFill>
              </a:rPr>
              <a:t>(()=&gt;         </a:t>
            </a:r>
          </a:p>
          <a:p>
            <a:r>
              <a:rPr lang="pt-BR" dirty="0">
                <a:solidFill>
                  <a:schemeClr val="tx1"/>
                </a:solidFill>
              </a:rPr>
              <a:t>			</a:t>
            </a:r>
            <a:r>
              <a:rPr lang="pt-BR" dirty="0" err="1">
                <a:solidFill>
                  <a:schemeClr val="tx1"/>
                </a:solidFill>
              </a:rPr>
              <a:t>db.delete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db.objects</a:t>
            </a:r>
            <a:r>
              <a:rPr lang="pt-BR" dirty="0">
                <a:solidFill>
                  <a:schemeClr val="tx1"/>
                </a:solidFill>
              </a:rPr>
              <a:t>('Produto')                     </a:t>
            </a:r>
          </a:p>
          <a:p>
            <a:r>
              <a:rPr lang="pt-BR" dirty="0">
                <a:solidFill>
                  <a:schemeClr val="tx1"/>
                </a:solidFill>
              </a:rPr>
              <a:t>				.</a:t>
            </a:r>
            <a:r>
              <a:rPr lang="pt-BR" dirty="0" err="1">
                <a:solidFill>
                  <a:schemeClr val="tx1"/>
                </a:solidFill>
              </a:rPr>
              <a:t>filtered</a:t>
            </a:r>
            <a:r>
              <a:rPr lang="pt-BR" dirty="0">
                <a:solidFill>
                  <a:schemeClr val="tx1"/>
                </a:solidFill>
              </a:rPr>
              <a:t>('</a:t>
            </a:r>
            <a:r>
              <a:rPr lang="pt-BR" dirty="0" err="1">
                <a:solidFill>
                  <a:schemeClr val="tx1"/>
                </a:solidFill>
              </a:rPr>
              <a:t>codigo</a:t>
            </a:r>
            <a:r>
              <a:rPr lang="pt-BR" dirty="0">
                <a:solidFill>
                  <a:schemeClr val="tx1"/>
                </a:solidFill>
              </a:rPr>
              <a:t> = $0', </a:t>
            </a:r>
            <a:r>
              <a:rPr lang="pt-BR" dirty="0" err="1">
                <a:solidFill>
                  <a:schemeClr val="tx1"/>
                </a:solidFill>
              </a:rPr>
              <a:t>parseInt</a:t>
            </a:r>
            <a:r>
              <a:rPr lang="pt-BR" dirty="0">
                <a:solidFill>
                  <a:schemeClr val="tx1"/>
                </a:solidFill>
              </a:rPr>
              <a:t>(chave)))     </a:t>
            </a:r>
          </a:p>
          <a:p>
            <a:r>
              <a:rPr lang="pt-BR" dirty="0">
                <a:solidFill>
                  <a:schemeClr val="tx1"/>
                </a:solidFill>
              </a:rPr>
              <a:t>		);     </a:t>
            </a:r>
          </a:p>
          <a:p>
            <a:r>
              <a:rPr lang="pt-BR" dirty="0">
                <a:solidFill>
                  <a:schemeClr val="tx1"/>
                </a:solidFill>
              </a:rPr>
              <a:t>	}     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async</a:t>
            </a:r>
            <a:r>
              <a:rPr lang="pt-BR" dirty="0">
                <a:solidFill>
                  <a:schemeClr val="tx1"/>
                </a:solidFill>
              </a:rPr>
              <a:t> adicionar(produto: Produto){     </a:t>
            </a:r>
          </a:p>
          <a:p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dirty="0" err="1">
                <a:solidFill>
                  <a:schemeClr val="tx1"/>
                </a:solidFill>
              </a:rPr>
              <a:t>db.write</a:t>
            </a:r>
            <a:r>
              <a:rPr lang="pt-BR" dirty="0">
                <a:solidFill>
                  <a:schemeClr val="tx1"/>
                </a:solidFill>
              </a:rPr>
              <a:t>(() =&gt; </a:t>
            </a:r>
            <a:r>
              <a:rPr lang="pt-BR" dirty="0" err="1">
                <a:solidFill>
                  <a:schemeClr val="tx1"/>
                </a:solidFill>
              </a:rPr>
              <a:t>db.create</a:t>
            </a:r>
            <a:r>
              <a:rPr lang="pt-BR" dirty="0">
                <a:solidFill>
                  <a:schemeClr val="tx1"/>
                </a:solidFill>
              </a:rPr>
              <a:t>('Produto', produto));     </a:t>
            </a:r>
          </a:p>
          <a:p>
            <a:r>
              <a:rPr lang="pt-BR" dirty="0">
                <a:solidFill>
                  <a:schemeClr val="tx1"/>
                </a:solidFill>
              </a:rPr>
              <a:t>	}     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async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obterTodos</a:t>
            </a:r>
            <a:r>
              <a:rPr lang="pt-BR" dirty="0">
                <a:solidFill>
                  <a:schemeClr val="tx1"/>
                </a:solidFill>
              </a:rPr>
              <a:t>(): </a:t>
            </a:r>
            <a:r>
              <a:rPr lang="pt-BR" dirty="0" err="1">
                <a:solidFill>
                  <a:schemeClr val="tx1"/>
                </a:solidFill>
              </a:rPr>
              <a:t>Promise</a:t>
            </a:r>
            <a:r>
              <a:rPr lang="pt-BR" dirty="0">
                <a:solidFill>
                  <a:schemeClr val="tx1"/>
                </a:solidFill>
              </a:rPr>
              <a:t>&lt;</a:t>
            </a:r>
            <a:r>
              <a:rPr lang="pt-BR" dirty="0" err="1">
                <a:solidFill>
                  <a:schemeClr val="tx1"/>
                </a:solidFill>
              </a:rPr>
              <a:t>Array</a:t>
            </a:r>
            <a:r>
              <a:rPr lang="pt-BR" dirty="0">
                <a:solidFill>
                  <a:schemeClr val="tx1"/>
                </a:solidFill>
              </a:rPr>
              <a:t>&lt;Produto&gt;&gt;{     </a:t>
            </a:r>
          </a:p>
          <a:p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dirty="0" err="1">
                <a:solidFill>
                  <a:schemeClr val="tx1"/>
                </a:solidFill>
              </a:rPr>
              <a:t>let</a:t>
            </a:r>
            <a:r>
              <a:rPr lang="pt-BR" dirty="0">
                <a:solidFill>
                  <a:schemeClr val="tx1"/>
                </a:solidFill>
              </a:rPr>
              <a:t> objetos = [];    </a:t>
            </a:r>
          </a:p>
          <a:p>
            <a:r>
              <a:rPr lang="pt-BR" dirty="0">
                <a:solidFill>
                  <a:schemeClr val="tx1"/>
                </a:solidFill>
              </a:rPr>
              <a:t>		for(</a:t>
            </a:r>
            <a:r>
              <a:rPr lang="pt-BR" dirty="0" err="1">
                <a:solidFill>
                  <a:schemeClr val="tx1"/>
                </a:solidFill>
              </a:rPr>
              <a:t>let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obj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of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db.objects</a:t>
            </a:r>
            <a:r>
              <a:rPr lang="pt-BR" dirty="0">
                <a:solidFill>
                  <a:schemeClr val="tx1"/>
                </a:solidFill>
              </a:rPr>
              <a:t>&lt;Produto&gt;('Produto')){   </a:t>
            </a:r>
          </a:p>
          <a:p>
            <a:r>
              <a:rPr lang="pt-BR" dirty="0">
                <a:solidFill>
                  <a:schemeClr val="tx1"/>
                </a:solidFill>
              </a:rPr>
              <a:t>		      </a:t>
            </a:r>
            <a:r>
              <a:rPr lang="pt-BR" dirty="0" err="1">
                <a:solidFill>
                  <a:schemeClr val="tx1"/>
                </a:solidFill>
              </a:rPr>
              <a:t>objetos.push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JSON.parse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JSON.stringify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obj</a:t>
            </a:r>
            <a:r>
              <a:rPr lang="pt-BR" dirty="0">
                <a:solidFill>
                  <a:schemeClr val="tx1"/>
                </a:solidFill>
              </a:rPr>
              <a:t>)));     </a:t>
            </a:r>
          </a:p>
          <a:p>
            <a:r>
              <a:rPr lang="pt-BR" dirty="0">
                <a:solidFill>
                  <a:schemeClr val="tx1"/>
                </a:solidFill>
              </a:rPr>
              <a:t>		}     </a:t>
            </a:r>
          </a:p>
          <a:p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dirty="0" err="1">
                <a:solidFill>
                  <a:schemeClr val="tx1"/>
                </a:solidFill>
              </a:rPr>
              <a:t>return</a:t>
            </a:r>
            <a:r>
              <a:rPr lang="pt-BR" dirty="0">
                <a:solidFill>
                  <a:schemeClr val="tx1"/>
                </a:solidFill>
              </a:rPr>
              <a:t> objetos;     </a:t>
            </a:r>
          </a:p>
          <a:p>
            <a:r>
              <a:rPr lang="pt-BR" dirty="0">
                <a:solidFill>
                  <a:schemeClr val="tx1"/>
                </a:solidFill>
              </a:rPr>
              <a:t>	} </a:t>
            </a:r>
          </a:p>
          <a:p>
            <a:r>
              <a:rPr lang="pt-BR" dirty="0">
                <a:solidFill>
                  <a:schemeClr val="tx1"/>
                </a:solidFill>
              </a:rPr>
              <a:t>}  </a:t>
            </a:r>
          </a:p>
          <a:p>
            <a:r>
              <a:rPr lang="pt-BR" dirty="0" err="1">
                <a:solidFill>
                  <a:schemeClr val="tx1"/>
                </a:solidFill>
              </a:rPr>
              <a:t>export</a:t>
            </a:r>
            <a:r>
              <a:rPr lang="pt-BR" dirty="0">
                <a:solidFill>
                  <a:schemeClr val="tx1"/>
                </a:solidFill>
              </a:rPr>
              <a:t> default </a:t>
            </a:r>
            <a:r>
              <a:rPr lang="pt-BR" dirty="0" err="1">
                <a:solidFill>
                  <a:schemeClr val="tx1"/>
                </a:solidFill>
              </a:rPr>
              <a:t>GestorDados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98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Cadastro no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com </a:t>
            </a:r>
            <a:r>
              <a:rPr lang="pt-BR" sz="2000" dirty="0" err="1">
                <a:solidFill>
                  <a:schemeClr val="tx1"/>
                </a:solidFill>
              </a:rPr>
              <a:t>React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Native</a:t>
            </a:r>
            <a:endParaRPr lang="en-US" altLang="en-US" sz="32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Acrescentar o arquivo </a:t>
            </a:r>
            <a:r>
              <a:rPr lang="pt-BR" dirty="0" err="1">
                <a:solidFill>
                  <a:schemeClr val="tx1"/>
                </a:solidFill>
              </a:rPr>
              <a:t>GestorDados.ts</a:t>
            </a:r>
            <a:r>
              <a:rPr lang="pt-BR" dirty="0">
                <a:solidFill>
                  <a:srgbClr val="FF0000"/>
                </a:solidFill>
              </a:rPr>
              <a:t>, no diretório dados, contendo o código apresentado a seguir.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1A7D32-6C58-8505-BAAA-3FB9F274422A}"/>
              </a:ext>
            </a:extLst>
          </p:cNvPr>
          <p:cNvSpPr/>
          <p:nvPr/>
        </p:nvSpPr>
        <p:spPr>
          <a:xfrm>
            <a:off x="228600" y="1752600"/>
            <a:ext cx="8686800" cy="5416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C00000"/>
                </a:solidFill>
              </a:rPr>
              <a:t>Aqui teremos a gerência das operações para consulta e manipulação dos produtos em nossa base de dados, por intermédio do objeto </a:t>
            </a:r>
            <a:r>
              <a:rPr lang="pt-BR" sz="1600" dirty="0" err="1">
                <a:solidFill>
                  <a:srgbClr val="C00000"/>
                </a:solidFill>
              </a:rPr>
              <a:t>db</a:t>
            </a:r>
            <a:r>
              <a:rPr lang="pt-BR" sz="1600" dirty="0">
                <a:solidFill>
                  <a:srgbClr val="C00000"/>
                </a:solidFill>
              </a:rPr>
              <a:t>, exportado anteriormente. Como visto nos exemplos anteriores, precisamos definir os métodos remover, adicionar e </a:t>
            </a:r>
            <a:r>
              <a:rPr lang="pt-BR" sz="1600" dirty="0" err="1">
                <a:solidFill>
                  <a:srgbClr val="C00000"/>
                </a:solidFill>
              </a:rPr>
              <a:t>obterTodos</a:t>
            </a:r>
            <a:r>
              <a:rPr lang="pt-BR" sz="1600" dirty="0">
                <a:solidFill>
                  <a:srgbClr val="C00000"/>
                </a:solidFill>
              </a:rPr>
              <a:t>, todos eles assíncronos, de modo a completar a funcionalidade dos arquivos reutilizados.</a:t>
            </a:r>
          </a:p>
          <a:p>
            <a:pPr algn="just"/>
            <a:endParaRPr lang="pt-BR" sz="1600" dirty="0">
              <a:solidFill>
                <a:srgbClr val="C00000"/>
              </a:solidFill>
            </a:endParaRPr>
          </a:p>
          <a:p>
            <a:pPr algn="just"/>
            <a:r>
              <a:rPr lang="pt-BR" sz="1600" dirty="0">
                <a:solidFill>
                  <a:srgbClr val="C00000"/>
                </a:solidFill>
              </a:rPr>
              <a:t>O método adicionar é o mais simples, no qual temos apenas a utilização de </a:t>
            </a:r>
            <a:r>
              <a:rPr lang="pt-BR" sz="1600" dirty="0" err="1">
                <a:solidFill>
                  <a:srgbClr val="C00000"/>
                </a:solidFill>
              </a:rPr>
              <a:t>create</a:t>
            </a:r>
            <a:r>
              <a:rPr lang="pt-BR" sz="1600" dirty="0">
                <a:solidFill>
                  <a:srgbClr val="C00000"/>
                </a:solidFill>
              </a:rPr>
              <a:t>, dentro de uma transação de escrita, para o acréscimo do produto na coleção. Já para o método remover, inicialmente encontramos o produto a partir da chave, com o uso de </a:t>
            </a:r>
            <a:r>
              <a:rPr lang="pt-BR" sz="1600" dirty="0" err="1">
                <a:solidFill>
                  <a:srgbClr val="C00000"/>
                </a:solidFill>
              </a:rPr>
              <a:t>filtered</a:t>
            </a:r>
            <a:r>
              <a:rPr lang="pt-BR" sz="1600" dirty="0">
                <a:solidFill>
                  <a:srgbClr val="C00000"/>
                </a:solidFill>
              </a:rPr>
              <a:t>, e na sequência temos a remoção do objeto recuperado, com o delete, dentro de um fluxo que também ocorre em uma transação.</a:t>
            </a:r>
          </a:p>
          <a:p>
            <a:pPr algn="just"/>
            <a:endParaRPr lang="pt-BR" sz="1600" dirty="0">
              <a:solidFill>
                <a:srgbClr val="C00000"/>
              </a:solidFill>
            </a:endParaRPr>
          </a:p>
          <a:p>
            <a:pPr algn="just"/>
            <a:r>
              <a:rPr lang="pt-BR" sz="1600" dirty="0">
                <a:solidFill>
                  <a:srgbClr val="C00000"/>
                </a:solidFill>
              </a:rPr>
              <a:t>Para a consulta, não necessitamos de transação, e o que temos é a recuperação de todos os objetos da coleção, devendo ser observada a tipagem para Produto. Ao contrário do que pensaríamos inicialmente, não obtemos uma coleção de objetos Produto, mas sim um </a:t>
            </a:r>
            <a:r>
              <a:rPr lang="pt-BR" sz="1600" dirty="0" err="1">
                <a:solidFill>
                  <a:srgbClr val="C00000"/>
                </a:solidFill>
              </a:rPr>
              <a:t>Realm.Results</a:t>
            </a:r>
            <a:r>
              <a:rPr lang="pt-BR" sz="1600" dirty="0">
                <a:solidFill>
                  <a:srgbClr val="C00000"/>
                </a:solidFill>
              </a:rPr>
              <a:t> contendo objetos do tipo </a:t>
            </a:r>
            <a:r>
              <a:rPr lang="pt-BR" sz="1600" dirty="0" err="1">
                <a:solidFill>
                  <a:srgbClr val="C00000"/>
                </a:solidFill>
              </a:rPr>
              <a:t>Realm.Object</a:t>
            </a:r>
            <a:r>
              <a:rPr lang="pt-BR" sz="1600" dirty="0">
                <a:solidFill>
                  <a:srgbClr val="C00000"/>
                </a:solidFill>
              </a:rPr>
              <a:t>, trazendo os atributos da classe Produto, o que exige a conversão de todos os elementos para Produto, por meio de funções de manipulação JSON, antes de adicionar ao vetor de retorno do método.</a:t>
            </a:r>
          </a:p>
          <a:p>
            <a:pPr algn="just"/>
            <a:endParaRPr lang="pt-BR" sz="1600" dirty="0">
              <a:solidFill>
                <a:srgbClr val="C00000"/>
              </a:solidFill>
            </a:endParaRPr>
          </a:p>
          <a:p>
            <a:pPr algn="just"/>
            <a:r>
              <a:rPr lang="pt-BR" sz="1600" dirty="0">
                <a:solidFill>
                  <a:srgbClr val="C00000"/>
                </a:solidFill>
              </a:rPr>
              <a:t>Ao final, a classe </a:t>
            </a:r>
            <a:r>
              <a:rPr lang="pt-BR" sz="1600" dirty="0" err="1">
                <a:solidFill>
                  <a:srgbClr val="C00000"/>
                </a:solidFill>
              </a:rPr>
              <a:t>GestorDados</a:t>
            </a:r>
            <a:r>
              <a:rPr lang="pt-BR" sz="1600" dirty="0">
                <a:solidFill>
                  <a:srgbClr val="C00000"/>
                </a:solidFill>
              </a:rPr>
              <a:t> é exportada, completando a funcionalidade exigida pelos demais arquivos do projeto, e já podemos executar nosso aplicativo, agora, com uso de persistência baseada em </a:t>
            </a:r>
            <a:r>
              <a:rPr lang="pt-BR" sz="1600" dirty="0" err="1">
                <a:solidFill>
                  <a:srgbClr val="C00000"/>
                </a:solidFill>
              </a:rPr>
              <a:t>Realm</a:t>
            </a:r>
            <a:r>
              <a:rPr lang="pt-BR" sz="16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86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Cadastro no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com </a:t>
            </a:r>
            <a:r>
              <a:rPr lang="pt-BR" sz="2000" dirty="0" err="1">
                <a:solidFill>
                  <a:schemeClr val="tx1"/>
                </a:solidFill>
              </a:rPr>
              <a:t>React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Native</a:t>
            </a:r>
            <a:endParaRPr lang="en-US" altLang="en-US" sz="32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Acrescentar o arquivo </a:t>
            </a:r>
            <a:r>
              <a:rPr lang="pt-BR" dirty="0" err="1">
                <a:solidFill>
                  <a:schemeClr val="tx1"/>
                </a:solidFill>
              </a:rPr>
              <a:t>GestorDados.ts</a:t>
            </a:r>
            <a:r>
              <a:rPr lang="pt-BR" dirty="0">
                <a:solidFill>
                  <a:srgbClr val="FF0000"/>
                </a:solidFill>
              </a:rPr>
              <a:t>, no diretório dados, contendo o código apresentado a seguir.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1A7D32-6C58-8505-BAAA-3FB9F274422A}"/>
              </a:ext>
            </a:extLst>
          </p:cNvPr>
          <p:cNvSpPr/>
          <p:nvPr/>
        </p:nvSpPr>
        <p:spPr>
          <a:xfrm>
            <a:off x="228600" y="1752600"/>
            <a:ext cx="8686800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import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db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from</a:t>
            </a:r>
            <a:r>
              <a:rPr lang="pt-BR" dirty="0">
                <a:solidFill>
                  <a:schemeClr val="tx1"/>
                </a:solidFill>
              </a:rPr>
              <a:t> './</a:t>
            </a:r>
            <a:r>
              <a:rPr lang="pt-BR" dirty="0" err="1">
                <a:solidFill>
                  <a:schemeClr val="tx1"/>
                </a:solidFill>
              </a:rPr>
              <a:t>DatabaseInstance</a:t>
            </a:r>
            <a:r>
              <a:rPr lang="pt-BR" dirty="0">
                <a:solidFill>
                  <a:schemeClr val="tx1"/>
                </a:solidFill>
              </a:rPr>
              <a:t>’; </a:t>
            </a:r>
          </a:p>
          <a:p>
            <a:r>
              <a:rPr lang="pt-BR" dirty="0" err="1">
                <a:solidFill>
                  <a:schemeClr val="tx1"/>
                </a:solidFill>
              </a:rPr>
              <a:t>import</a:t>
            </a:r>
            <a:r>
              <a:rPr lang="pt-BR" dirty="0">
                <a:solidFill>
                  <a:schemeClr val="tx1"/>
                </a:solidFill>
              </a:rPr>
              <a:t> { Produto } </a:t>
            </a:r>
            <a:r>
              <a:rPr lang="pt-BR" dirty="0" err="1">
                <a:solidFill>
                  <a:schemeClr val="tx1"/>
                </a:solidFill>
              </a:rPr>
              <a:t>from</a:t>
            </a:r>
            <a:r>
              <a:rPr lang="pt-BR" dirty="0">
                <a:solidFill>
                  <a:schemeClr val="tx1"/>
                </a:solidFill>
              </a:rPr>
              <a:t> './Produto’;  </a:t>
            </a:r>
          </a:p>
          <a:p>
            <a:r>
              <a:rPr lang="pt-BR" dirty="0" err="1">
                <a:solidFill>
                  <a:schemeClr val="tx1"/>
                </a:solidFill>
              </a:rPr>
              <a:t>class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GestorDados</a:t>
            </a:r>
            <a:r>
              <a:rPr lang="pt-BR" dirty="0">
                <a:solidFill>
                  <a:schemeClr val="tx1"/>
                </a:solidFill>
              </a:rPr>
              <a:t> {     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async</a:t>
            </a:r>
            <a:r>
              <a:rPr lang="pt-BR" dirty="0">
                <a:solidFill>
                  <a:schemeClr val="tx1"/>
                </a:solidFill>
              </a:rPr>
              <a:t> remover(chave: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r>
              <a:rPr lang="pt-BR" dirty="0">
                <a:solidFill>
                  <a:schemeClr val="tx1"/>
                </a:solidFill>
              </a:rPr>
              <a:t>){     </a:t>
            </a:r>
          </a:p>
          <a:p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dirty="0" err="1">
                <a:solidFill>
                  <a:schemeClr val="tx1"/>
                </a:solidFill>
              </a:rPr>
              <a:t>db.write</a:t>
            </a:r>
            <a:r>
              <a:rPr lang="pt-BR" dirty="0">
                <a:solidFill>
                  <a:schemeClr val="tx1"/>
                </a:solidFill>
              </a:rPr>
              <a:t>(()=&gt;         </a:t>
            </a:r>
          </a:p>
          <a:p>
            <a:r>
              <a:rPr lang="pt-BR" dirty="0">
                <a:solidFill>
                  <a:schemeClr val="tx1"/>
                </a:solidFill>
              </a:rPr>
              <a:t>			</a:t>
            </a:r>
            <a:r>
              <a:rPr lang="pt-BR" dirty="0" err="1">
                <a:solidFill>
                  <a:schemeClr val="tx1"/>
                </a:solidFill>
              </a:rPr>
              <a:t>db.delete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db.objects</a:t>
            </a:r>
            <a:r>
              <a:rPr lang="pt-BR" dirty="0">
                <a:solidFill>
                  <a:schemeClr val="tx1"/>
                </a:solidFill>
              </a:rPr>
              <a:t>('Produto')                     </a:t>
            </a:r>
          </a:p>
          <a:p>
            <a:r>
              <a:rPr lang="pt-BR" dirty="0">
                <a:solidFill>
                  <a:schemeClr val="tx1"/>
                </a:solidFill>
              </a:rPr>
              <a:t>				.</a:t>
            </a:r>
            <a:r>
              <a:rPr lang="pt-BR" dirty="0" err="1">
                <a:solidFill>
                  <a:schemeClr val="tx1"/>
                </a:solidFill>
              </a:rPr>
              <a:t>filtered</a:t>
            </a:r>
            <a:r>
              <a:rPr lang="pt-BR" dirty="0">
                <a:solidFill>
                  <a:schemeClr val="tx1"/>
                </a:solidFill>
              </a:rPr>
              <a:t>('</a:t>
            </a:r>
            <a:r>
              <a:rPr lang="pt-BR" dirty="0" err="1">
                <a:solidFill>
                  <a:schemeClr val="tx1"/>
                </a:solidFill>
              </a:rPr>
              <a:t>codigo</a:t>
            </a:r>
            <a:r>
              <a:rPr lang="pt-BR" dirty="0">
                <a:solidFill>
                  <a:schemeClr val="tx1"/>
                </a:solidFill>
              </a:rPr>
              <a:t> = $0', </a:t>
            </a:r>
            <a:r>
              <a:rPr lang="pt-BR" dirty="0" err="1">
                <a:solidFill>
                  <a:schemeClr val="tx1"/>
                </a:solidFill>
              </a:rPr>
              <a:t>parseInt</a:t>
            </a:r>
            <a:r>
              <a:rPr lang="pt-BR" dirty="0">
                <a:solidFill>
                  <a:schemeClr val="tx1"/>
                </a:solidFill>
              </a:rPr>
              <a:t>(chave)))     </a:t>
            </a:r>
          </a:p>
          <a:p>
            <a:r>
              <a:rPr lang="pt-BR" dirty="0">
                <a:solidFill>
                  <a:schemeClr val="tx1"/>
                </a:solidFill>
              </a:rPr>
              <a:t>		);     </a:t>
            </a:r>
          </a:p>
          <a:p>
            <a:r>
              <a:rPr lang="pt-BR" dirty="0">
                <a:solidFill>
                  <a:schemeClr val="tx1"/>
                </a:solidFill>
              </a:rPr>
              <a:t>	}     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async</a:t>
            </a:r>
            <a:r>
              <a:rPr lang="pt-BR" dirty="0">
                <a:solidFill>
                  <a:schemeClr val="tx1"/>
                </a:solidFill>
              </a:rPr>
              <a:t> adicionar(produto: Produto){     </a:t>
            </a:r>
          </a:p>
          <a:p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dirty="0" err="1">
                <a:solidFill>
                  <a:schemeClr val="tx1"/>
                </a:solidFill>
              </a:rPr>
              <a:t>db.write</a:t>
            </a:r>
            <a:r>
              <a:rPr lang="pt-BR" dirty="0">
                <a:solidFill>
                  <a:schemeClr val="tx1"/>
                </a:solidFill>
              </a:rPr>
              <a:t>(() =&gt; </a:t>
            </a:r>
            <a:r>
              <a:rPr lang="pt-BR" dirty="0" err="1">
                <a:solidFill>
                  <a:schemeClr val="tx1"/>
                </a:solidFill>
              </a:rPr>
              <a:t>db.create</a:t>
            </a:r>
            <a:r>
              <a:rPr lang="pt-BR" dirty="0">
                <a:solidFill>
                  <a:schemeClr val="tx1"/>
                </a:solidFill>
              </a:rPr>
              <a:t>('Produto', produto));     </a:t>
            </a:r>
          </a:p>
          <a:p>
            <a:r>
              <a:rPr lang="pt-BR" dirty="0">
                <a:solidFill>
                  <a:schemeClr val="tx1"/>
                </a:solidFill>
              </a:rPr>
              <a:t>	}     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async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obterTodos</a:t>
            </a:r>
            <a:r>
              <a:rPr lang="pt-BR" dirty="0">
                <a:solidFill>
                  <a:schemeClr val="tx1"/>
                </a:solidFill>
              </a:rPr>
              <a:t>(): </a:t>
            </a:r>
            <a:r>
              <a:rPr lang="pt-BR" dirty="0" err="1">
                <a:solidFill>
                  <a:schemeClr val="tx1"/>
                </a:solidFill>
              </a:rPr>
              <a:t>Promise</a:t>
            </a:r>
            <a:r>
              <a:rPr lang="pt-BR" dirty="0">
                <a:solidFill>
                  <a:schemeClr val="tx1"/>
                </a:solidFill>
              </a:rPr>
              <a:t>&lt;</a:t>
            </a:r>
            <a:r>
              <a:rPr lang="pt-BR" dirty="0" err="1">
                <a:solidFill>
                  <a:schemeClr val="tx1"/>
                </a:solidFill>
              </a:rPr>
              <a:t>Array</a:t>
            </a:r>
            <a:r>
              <a:rPr lang="pt-BR" dirty="0">
                <a:solidFill>
                  <a:schemeClr val="tx1"/>
                </a:solidFill>
              </a:rPr>
              <a:t>&lt;Produto&gt;&gt;{     </a:t>
            </a:r>
          </a:p>
          <a:p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dirty="0" err="1">
                <a:solidFill>
                  <a:schemeClr val="tx1"/>
                </a:solidFill>
              </a:rPr>
              <a:t>let</a:t>
            </a:r>
            <a:r>
              <a:rPr lang="pt-BR" dirty="0">
                <a:solidFill>
                  <a:schemeClr val="tx1"/>
                </a:solidFill>
              </a:rPr>
              <a:t> objetos = [];    </a:t>
            </a:r>
          </a:p>
          <a:p>
            <a:r>
              <a:rPr lang="pt-BR" dirty="0">
                <a:solidFill>
                  <a:schemeClr val="tx1"/>
                </a:solidFill>
              </a:rPr>
              <a:t>		for(</a:t>
            </a:r>
            <a:r>
              <a:rPr lang="pt-BR" dirty="0" err="1">
                <a:solidFill>
                  <a:schemeClr val="tx1"/>
                </a:solidFill>
              </a:rPr>
              <a:t>let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obj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of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db.objects</a:t>
            </a:r>
            <a:r>
              <a:rPr lang="pt-BR" dirty="0">
                <a:solidFill>
                  <a:schemeClr val="tx1"/>
                </a:solidFill>
              </a:rPr>
              <a:t>&lt;Produto&gt;('Produto')){   </a:t>
            </a:r>
          </a:p>
          <a:p>
            <a:r>
              <a:rPr lang="pt-BR" dirty="0">
                <a:solidFill>
                  <a:schemeClr val="tx1"/>
                </a:solidFill>
              </a:rPr>
              <a:t>		      </a:t>
            </a:r>
            <a:r>
              <a:rPr lang="pt-BR" dirty="0" err="1">
                <a:solidFill>
                  <a:schemeClr val="tx1"/>
                </a:solidFill>
              </a:rPr>
              <a:t>objetos.push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JSON.parse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JSON.stringify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obj</a:t>
            </a:r>
            <a:r>
              <a:rPr lang="pt-BR" dirty="0">
                <a:solidFill>
                  <a:schemeClr val="tx1"/>
                </a:solidFill>
              </a:rPr>
              <a:t>)));     </a:t>
            </a:r>
          </a:p>
          <a:p>
            <a:r>
              <a:rPr lang="pt-BR" dirty="0">
                <a:solidFill>
                  <a:schemeClr val="tx1"/>
                </a:solidFill>
              </a:rPr>
              <a:t>		}     </a:t>
            </a:r>
          </a:p>
          <a:p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dirty="0" err="1">
                <a:solidFill>
                  <a:schemeClr val="tx1"/>
                </a:solidFill>
              </a:rPr>
              <a:t>return</a:t>
            </a:r>
            <a:r>
              <a:rPr lang="pt-BR" dirty="0">
                <a:solidFill>
                  <a:schemeClr val="tx1"/>
                </a:solidFill>
              </a:rPr>
              <a:t> objetos;     </a:t>
            </a:r>
          </a:p>
          <a:p>
            <a:r>
              <a:rPr lang="pt-BR" dirty="0">
                <a:solidFill>
                  <a:schemeClr val="tx1"/>
                </a:solidFill>
              </a:rPr>
              <a:t>	} </a:t>
            </a:r>
          </a:p>
          <a:p>
            <a:r>
              <a:rPr lang="pt-BR" dirty="0">
                <a:solidFill>
                  <a:schemeClr val="tx1"/>
                </a:solidFill>
              </a:rPr>
              <a:t>}  </a:t>
            </a:r>
          </a:p>
          <a:p>
            <a:r>
              <a:rPr lang="pt-BR" dirty="0" err="1">
                <a:solidFill>
                  <a:schemeClr val="tx1"/>
                </a:solidFill>
              </a:rPr>
              <a:t>export</a:t>
            </a:r>
            <a:r>
              <a:rPr lang="pt-BR" dirty="0">
                <a:solidFill>
                  <a:schemeClr val="tx1"/>
                </a:solidFill>
              </a:rPr>
              <a:t> default </a:t>
            </a:r>
            <a:r>
              <a:rPr lang="pt-BR" dirty="0" err="1">
                <a:solidFill>
                  <a:schemeClr val="tx1"/>
                </a:solidFill>
              </a:rPr>
              <a:t>GestorDados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977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916114" y="1153180"/>
            <a:ext cx="1021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Tema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831068"/>
            <a:ext cx="8434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3. Persistência de Dados Com 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Native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C7EDEA-D795-AC0F-4EB5-004080284666}"/>
              </a:ext>
            </a:extLst>
          </p:cNvPr>
          <p:cNvSpPr/>
          <p:nvPr/>
        </p:nvSpPr>
        <p:spPr>
          <a:xfrm>
            <a:off x="304800" y="4278868"/>
            <a:ext cx="8434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Banco de dados orientado a objetos  -  </a:t>
            </a:r>
            <a:r>
              <a:rPr lang="pt-BR" dirty="0" err="1">
                <a:solidFill>
                  <a:srgbClr val="FF0000"/>
                </a:solidFill>
              </a:rPr>
              <a:t>Realm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969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Cadastro no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com </a:t>
            </a:r>
            <a:r>
              <a:rPr lang="pt-BR" sz="2000" dirty="0" err="1">
                <a:solidFill>
                  <a:schemeClr val="tx1"/>
                </a:solidFill>
              </a:rPr>
              <a:t>React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Native</a:t>
            </a:r>
            <a:endParaRPr lang="en-US" altLang="en-US" sz="32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Exercícios – Questão 1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1A7D32-6C58-8505-BAAA-3FB9F274422A}"/>
              </a:ext>
            </a:extLst>
          </p:cNvPr>
          <p:cNvSpPr/>
          <p:nvPr/>
        </p:nvSpPr>
        <p:spPr>
          <a:xfrm>
            <a:off x="228600" y="1524000"/>
            <a:ext cx="86868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C00000"/>
                </a:solidFill>
              </a:rPr>
              <a:t>Uma das vantagens dos bancos de dados orientados a objetos é a grande similaridade com as estruturas de dados das atuais linguagens de programação, tornando o processo de mapeamento objeto-relacional desnecessário. Qual o nome do consórcio, criado no ano de 1991 por Rick </a:t>
            </a:r>
            <a:r>
              <a:rPr lang="pt-BR" sz="1600" dirty="0" err="1">
                <a:solidFill>
                  <a:srgbClr val="C00000"/>
                </a:solidFill>
              </a:rPr>
              <a:t>Cattell</a:t>
            </a:r>
            <a:r>
              <a:rPr lang="pt-BR" sz="1600" dirty="0">
                <a:solidFill>
                  <a:srgbClr val="C00000"/>
                </a:solidFill>
              </a:rPr>
              <a:t>, voltado para os bancos de dados orientados a objetos?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7426DF-F33B-342B-E5FD-BE6508E2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01218"/>
            <a:ext cx="5305425" cy="37233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A00466-DECC-C649-75D9-1F7664C4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219450"/>
            <a:ext cx="3352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65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Cadastro no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com </a:t>
            </a:r>
            <a:r>
              <a:rPr lang="pt-BR" sz="2000" dirty="0" err="1">
                <a:solidFill>
                  <a:schemeClr val="tx1"/>
                </a:solidFill>
              </a:rPr>
              <a:t>React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Native</a:t>
            </a:r>
            <a:endParaRPr lang="en-US" altLang="en-US" sz="32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Exercícios – Questão 2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1A7D32-6C58-8505-BAAA-3FB9F274422A}"/>
              </a:ext>
            </a:extLst>
          </p:cNvPr>
          <p:cNvSpPr/>
          <p:nvPr/>
        </p:nvSpPr>
        <p:spPr>
          <a:xfrm>
            <a:off x="228600" y="1524000"/>
            <a:ext cx="86868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C00000"/>
                </a:solidFill>
              </a:rPr>
              <a:t>As transações são essenciais para a garantia da consistência nos bancos de dados em operações múltiplas, independentemente do modelo utilizado para armazenagem. No caso do </a:t>
            </a:r>
            <a:r>
              <a:rPr lang="pt-BR" sz="1600" dirty="0" err="1">
                <a:solidFill>
                  <a:srgbClr val="C00000"/>
                </a:solidFill>
              </a:rPr>
              <a:t>Realm</a:t>
            </a:r>
            <a:r>
              <a:rPr lang="pt-BR" sz="1600" dirty="0">
                <a:solidFill>
                  <a:srgbClr val="C00000"/>
                </a:solidFill>
              </a:rPr>
              <a:t>, uma transação pode ser iniciada pelo método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852ADB-CBE3-5BAA-292F-4E092E61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828925"/>
            <a:ext cx="3581400" cy="2276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D4B93A7-649D-4239-3974-2ED75F78E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42864"/>
            <a:ext cx="5029200" cy="38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6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O banco de dados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r>
              <a:rPr lang="pt-BR" sz="2000" dirty="0">
                <a:solidFill>
                  <a:srgbClr val="0070C0"/>
                </a:solidFill>
              </a:rPr>
              <a:t> possui acesso a partir do </a:t>
            </a:r>
            <a:r>
              <a:rPr lang="pt-BR" sz="2000" dirty="0" err="1">
                <a:solidFill>
                  <a:srgbClr val="0070C0"/>
                </a:solidFill>
              </a:rPr>
              <a:t>React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Native</a:t>
            </a:r>
            <a:r>
              <a:rPr lang="pt-BR" sz="2000" dirty="0">
                <a:solidFill>
                  <a:srgbClr val="0070C0"/>
                </a:solidFill>
              </a:rPr>
              <a:t> bastante simplificado. Embora também seja reconhecido como um banco de dados </a:t>
            </a:r>
            <a:r>
              <a:rPr lang="pt-BR" sz="2000" dirty="0" err="1">
                <a:solidFill>
                  <a:srgbClr val="0070C0"/>
                </a:solidFill>
              </a:rPr>
              <a:t>NoSQL</a:t>
            </a:r>
            <a:r>
              <a:rPr lang="pt-BR" sz="2000" dirty="0">
                <a:solidFill>
                  <a:srgbClr val="0070C0"/>
                </a:solidFill>
              </a:rPr>
              <a:t> baseado em documentos, possui características próprias do modelo orientado a objetos.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4E308B2-93A2-618D-FA8D-D5985E866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3438525"/>
            <a:ext cx="58769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1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Uma das ferramentas que vêm ganhando espaço entre os desenvolvedores é a </a:t>
            </a:r>
            <a:r>
              <a:rPr lang="pt-BR" sz="2000" dirty="0" err="1">
                <a:solidFill>
                  <a:srgbClr val="0070C0"/>
                </a:solidFill>
              </a:rPr>
              <a:t>Realm</a:t>
            </a:r>
            <a:r>
              <a:rPr lang="pt-BR" sz="2000" dirty="0">
                <a:solidFill>
                  <a:srgbClr val="0070C0"/>
                </a:solidFill>
              </a:rPr>
              <a:t>, reconhecida pela sua abrangência.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A6BA6E3-F6FA-7B89-0AD4-029B3499CA8C}"/>
              </a:ext>
            </a:extLst>
          </p:cNvPr>
          <p:cNvSpPr/>
          <p:nvPr/>
        </p:nvSpPr>
        <p:spPr>
          <a:xfrm>
            <a:off x="228600" y="4617184"/>
            <a:ext cx="86868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É possível, por exemplo, utilizá-la com a linguagem de programação Java e a plataforma Android. Temos também o </a:t>
            </a:r>
            <a:r>
              <a:rPr lang="pt-BR" sz="2000" dirty="0" err="1">
                <a:solidFill>
                  <a:srgbClr val="0070C0"/>
                </a:solidFill>
              </a:rPr>
              <a:t>Realm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Objective</a:t>
            </a:r>
            <a:r>
              <a:rPr lang="pt-BR" sz="2000" dirty="0">
                <a:solidFill>
                  <a:srgbClr val="0070C0"/>
                </a:solidFill>
              </a:rPr>
              <a:t>-C, que pode ser usado para iOS, e o </a:t>
            </a:r>
            <a:r>
              <a:rPr lang="pt-BR" sz="2000" dirty="0" err="1">
                <a:solidFill>
                  <a:srgbClr val="0070C0"/>
                </a:solidFill>
              </a:rPr>
              <a:t>Realm</a:t>
            </a:r>
            <a:r>
              <a:rPr lang="pt-BR" sz="2000" dirty="0">
                <a:solidFill>
                  <a:srgbClr val="0070C0"/>
                </a:solidFill>
              </a:rPr>
              <a:t> Swift, para a nova plataforma de desenvolvimento iOS da Apple. Por fim, para aplicações híbridas temos o </a:t>
            </a:r>
            <a:r>
              <a:rPr lang="pt-BR" sz="2000" dirty="0" err="1">
                <a:solidFill>
                  <a:srgbClr val="0070C0"/>
                </a:solidFill>
              </a:rPr>
              <a:t>Realm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Xamarin</a:t>
            </a:r>
            <a:r>
              <a:rPr lang="pt-BR" sz="20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5AF4ECB-D665-1B71-9F1E-934E1B645CF1}"/>
              </a:ext>
            </a:extLst>
          </p:cNvPr>
          <p:cNvSpPr/>
          <p:nvPr/>
        </p:nvSpPr>
        <p:spPr>
          <a:xfrm>
            <a:off x="228600" y="2715161"/>
            <a:ext cx="86868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O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r>
              <a:rPr lang="pt-BR" sz="2000" dirty="0">
                <a:solidFill>
                  <a:srgbClr val="0070C0"/>
                </a:solidFill>
              </a:rPr>
              <a:t> é um sistema de gerenciamento de banco de dados de objeto de </a:t>
            </a:r>
            <a:r>
              <a:rPr lang="pt-BR" sz="2000" dirty="0">
                <a:solidFill>
                  <a:schemeClr val="tx1"/>
                </a:solidFill>
              </a:rPr>
              <a:t>código aberto</a:t>
            </a:r>
            <a:r>
              <a:rPr lang="pt-BR" sz="2000" dirty="0">
                <a:solidFill>
                  <a:srgbClr val="0070C0"/>
                </a:solidFill>
              </a:rPr>
              <a:t>, </a:t>
            </a:r>
            <a:r>
              <a:rPr lang="pt-BR" sz="2000" dirty="0">
                <a:solidFill>
                  <a:srgbClr val="FF0000"/>
                </a:solidFill>
              </a:rPr>
              <a:t>inicialmente</a:t>
            </a:r>
            <a:r>
              <a:rPr lang="pt-BR" sz="2000" dirty="0">
                <a:solidFill>
                  <a:srgbClr val="0070C0"/>
                </a:solidFill>
              </a:rPr>
              <a:t> para </a:t>
            </a:r>
            <a:r>
              <a:rPr lang="pt-BR" sz="2000" dirty="0">
                <a:solidFill>
                  <a:srgbClr val="FF0000"/>
                </a:solidFill>
              </a:rPr>
              <a:t>dispositivos móveis</a:t>
            </a:r>
            <a:r>
              <a:rPr lang="pt-BR" sz="2000" dirty="0">
                <a:solidFill>
                  <a:srgbClr val="0070C0"/>
                </a:solidFill>
              </a:rPr>
              <a:t>, também disponível para </a:t>
            </a:r>
            <a:r>
              <a:rPr lang="pt-BR" sz="2000" dirty="0">
                <a:solidFill>
                  <a:schemeClr val="tx1"/>
                </a:solidFill>
              </a:rPr>
              <a:t>plataformas</a:t>
            </a:r>
            <a:r>
              <a:rPr lang="pt-BR" sz="2000" dirty="0">
                <a:solidFill>
                  <a:srgbClr val="0070C0"/>
                </a:solidFill>
              </a:rPr>
              <a:t> como </a:t>
            </a:r>
            <a:r>
              <a:rPr lang="pt-BR" sz="2000" b="1" dirty="0" err="1">
                <a:solidFill>
                  <a:schemeClr val="tx1"/>
                </a:solidFill>
              </a:rPr>
              <a:t>Xamarin</a:t>
            </a:r>
            <a:r>
              <a:rPr lang="pt-BR" sz="2000" dirty="0">
                <a:solidFill>
                  <a:srgbClr val="0070C0"/>
                </a:solidFill>
              </a:rPr>
              <a:t> ou </a:t>
            </a:r>
            <a:r>
              <a:rPr lang="pt-BR" sz="2000" b="1" dirty="0" err="1">
                <a:solidFill>
                  <a:schemeClr val="tx1"/>
                </a:solidFill>
              </a:rPr>
              <a:t>React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Native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rgbClr val="0070C0"/>
                </a:solidFill>
              </a:rPr>
              <a:t>e </a:t>
            </a:r>
            <a:r>
              <a:rPr lang="pt-BR" sz="2000" b="1" dirty="0">
                <a:solidFill>
                  <a:schemeClr val="tx1"/>
                </a:solidFill>
              </a:rPr>
              <a:t>outros</a:t>
            </a:r>
            <a:r>
              <a:rPr lang="pt-BR" sz="2000" dirty="0">
                <a:solidFill>
                  <a:srgbClr val="0070C0"/>
                </a:solidFill>
              </a:rPr>
              <a:t>, incluindo aplicativos de </a:t>
            </a:r>
            <a:r>
              <a:rPr lang="pt-BR" sz="2000" dirty="0">
                <a:solidFill>
                  <a:srgbClr val="FF0000"/>
                </a:solidFill>
              </a:rPr>
              <a:t>desktop</a:t>
            </a:r>
            <a:r>
              <a:rPr lang="pt-BR" sz="2000" dirty="0">
                <a:solidFill>
                  <a:srgbClr val="0070C0"/>
                </a:solidFill>
              </a:rPr>
              <a:t>, e está licenciado sob a licença </a:t>
            </a:r>
            <a:r>
              <a:rPr lang="pt-BR" sz="2000" b="1" dirty="0">
                <a:solidFill>
                  <a:srgbClr val="FF0000"/>
                </a:solidFill>
              </a:rPr>
              <a:t>Apache</a:t>
            </a:r>
            <a:r>
              <a:rPr lang="pt-BR" sz="20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93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O banco </a:t>
            </a:r>
            <a:r>
              <a:rPr lang="pt-BR" sz="2000" dirty="0" err="1">
                <a:solidFill>
                  <a:srgbClr val="0070C0"/>
                </a:solidFill>
              </a:rPr>
              <a:t>Realm</a:t>
            </a:r>
            <a:r>
              <a:rPr lang="pt-BR" sz="2000" dirty="0">
                <a:solidFill>
                  <a:srgbClr val="0070C0"/>
                </a:solidFill>
              </a:rPr>
              <a:t> é uma alternativa de código aberto ao armazenamento com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r>
              <a:rPr lang="pt-BR" sz="2000" dirty="0">
                <a:solidFill>
                  <a:srgbClr val="0070C0"/>
                </a:solidFill>
              </a:rPr>
              <a:t>, com uma abordagem mais amigável para o desenvolvedor, uma vez que trabalha dentro do padrão orientado a objetos.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0376613-EB51-E645-7288-30F88267803C}"/>
              </a:ext>
            </a:extLst>
          </p:cNvPr>
          <p:cNvSpPr/>
          <p:nvPr/>
        </p:nvSpPr>
        <p:spPr>
          <a:xfrm>
            <a:off x="228600" y="2565737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 É uma boa opção para as plataformas móveis, com versões para as linguagens Swift, </a:t>
            </a:r>
            <a:r>
              <a:rPr lang="pt-BR" sz="2000" dirty="0" err="1">
                <a:solidFill>
                  <a:srgbClr val="0070C0"/>
                </a:solidFill>
              </a:rPr>
              <a:t>Objective</a:t>
            </a:r>
            <a:r>
              <a:rPr lang="pt-BR" sz="2000" dirty="0">
                <a:solidFill>
                  <a:srgbClr val="0070C0"/>
                </a:solidFill>
              </a:rPr>
              <a:t>-C, Java, </a:t>
            </a:r>
            <a:r>
              <a:rPr lang="pt-BR" sz="2000" dirty="0" err="1">
                <a:solidFill>
                  <a:srgbClr val="0070C0"/>
                </a:solidFill>
              </a:rPr>
              <a:t>Kotlin</a:t>
            </a:r>
            <a:r>
              <a:rPr lang="pt-BR" sz="2000" dirty="0">
                <a:solidFill>
                  <a:srgbClr val="0070C0"/>
                </a:solidFill>
              </a:rPr>
              <a:t>, C# e Java Script.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8BDC9E-F3D0-DE92-C85C-00B68D7E15CC}"/>
              </a:ext>
            </a:extLst>
          </p:cNvPr>
          <p:cNvSpPr/>
          <p:nvPr/>
        </p:nvSpPr>
        <p:spPr>
          <a:xfrm>
            <a:off x="228600" y="3429000"/>
            <a:ext cx="86868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 Sua utilização é muito intuitiva, seguindo a codificação padrão da linguagem, o que torna a curva de aprendizagem muito menor, além de não necessitar de processos voltados para o mapeamento objeto-relacional, diminuindo a quantidade total de código. Todos os dados são observados como objetos e coleções, sendo necessário apenas instanciar um gestor para o acesso ao banco.</a:t>
            </a:r>
          </a:p>
        </p:txBody>
      </p:sp>
    </p:spTree>
    <p:extLst>
      <p:ext uri="{BB962C8B-B14F-4D97-AF65-F5344CB8AC3E}">
        <p14:creationId xmlns:p14="http://schemas.microsoft.com/office/powerpoint/2010/main" val="319079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0376613-EB51-E645-7288-30F88267803C}"/>
              </a:ext>
            </a:extLst>
          </p:cNvPr>
          <p:cNvSpPr/>
          <p:nvPr/>
        </p:nvSpPr>
        <p:spPr>
          <a:xfrm>
            <a:off x="228600" y="1905000"/>
            <a:ext cx="86868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FF0000"/>
                </a:solidFill>
              </a:rPr>
              <a:t>Entre as características mais relevantes do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r>
              <a:rPr lang="pt-BR" sz="2000" dirty="0">
                <a:solidFill>
                  <a:srgbClr val="FF0000"/>
                </a:solidFill>
              </a:rPr>
              <a:t>, destacam-se: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8BDC9E-F3D0-DE92-C85C-00B68D7E15CC}"/>
              </a:ext>
            </a:extLst>
          </p:cNvPr>
          <p:cNvSpPr/>
          <p:nvPr/>
        </p:nvSpPr>
        <p:spPr>
          <a:xfrm>
            <a:off x="228600" y="2514600"/>
            <a:ext cx="86868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- Ser uma plataforma leve, totalmente funcional e independente.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7FCBFC-9C45-C99F-2319-1F0C7507F7B0}"/>
              </a:ext>
            </a:extLst>
          </p:cNvPr>
          <p:cNvSpPr/>
          <p:nvPr/>
        </p:nvSpPr>
        <p:spPr>
          <a:xfrm>
            <a:off x="228600" y="3333690"/>
            <a:ext cx="86868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- Ter um baixo consumo de memória.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5EA1FD6-C300-011C-F214-903A7540271A}"/>
              </a:ext>
            </a:extLst>
          </p:cNvPr>
          <p:cNvSpPr/>
          <p:nvPr/>
        </p:nvSpPr>
        <p:spPr>
          <a:xfrm>
            <a:off x="228600" y="4171890"/>
            <a:ext cx="86868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- Utilizar pouco espaço em disco.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FB3EC02-5011-5A34-9E6D-EF8043C1B47C}"/>
              </a:ext>
            </a:extLst>
          </p:cNvPr>
          <p:cNvSpPr/>
          <p:nvPr/>
        </p:nvSpPr>
        <p:spPr>
          <a:xfrm>
            <a:off x="228600" y="4705290"/>
            <a:ext cx="86868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FF0000"/>
                </a:solidFill>
              </a:rPr>
              <a:t>Isso faz com que se torne uma plataforma adequada para trabalhar offline, motivo pelo qual foi adotado em diversas plataformas móveis, o que não impede seu uso em sistemas desktop ou cliente-servidor.</a:t>
            </a:r>
          </a:p>
        </p:txBody>
      </p:sp>
    </p:spTree>
    <p:extLst>
      <p:ext uri="{BB962C8B-B14F-4D97-AF65-F5344CB8AC3E}">
        <p14:creationId xmlns:p14="http://schemas.microsoft.com/office/powerpoint/2010/main" val="212391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Instanciação de um banco de dados </a:t>
            </a:r>
            <a:r>
              <a:rPr lang="pt-BR" dirty="0" err="1">
                <a:solidFill>
                  <a:schemeClr val="tx1"/>
                </a:solidFill>
              </a:rPr>
              <a:t>Realm</a:t>
            </a:r>
            <a:r>
              <a:rPr lang="pt-BR" dirty="0">
                <a:solidFill>
                  <a:srgbClr val="0070C0"/>
                </a:solidFill>
              </a:rPr>
              <a:t> no </a:t>
            </a:r>
            <a:r>
              <a:rPr lang="pt-BR" dirty="0" err="1">
                <a:solidFill>
                  <a:schemeClr val="tx1"/>
                </a:solidFill>
              </a:rPr>
              <a:t>React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Native</a:t>
            </a:r>
            <a:r>
              <a:rPr lang="pt-BR" dirty="0">
                <a:solidFill>
                  <a:srgbClr val="0070C0"/>
                </a:solidFill>
              </a:rPr>
              <a:t> – </a:t>
            </a:r>
            <a:r>
              <a:rPr lang="pt-BR" dirty="0">
                <a:solidFill>
                  <a:srgbClr val="FF0000"/>
                </a:solidFill>
              </a:rPr>
              <a:t>DatabaseInstance.js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0376613-EB51-E645-7288-30F88267803C}"/>
              </a:ext>
            </a:extLst>
          </p:cNvPr>
          <p:cNvSpPr/>
          <p:nvPr/>
        </p:nvSpPr>
        <p:spPr>
          <a:xfrm>
            <a:off x="228600" y="1905000"/>
            <a:ext cx="8686800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tx1"/>
                </a:solidFill>
              </a:rPr>
              <a:t>import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Realm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from</a:t>
            </a:r>
            <a:r>
              <a:rPr lang="pt-BR" sz="2000" dirty="0">
                <a:solidFill>
                  <a:schemeClr val="tx1"/>
                </a:solidFill>
              </a:rPr>
              <a:t> '</a:t>
            </a:r>
            <a:r>
              <a:rPr lang="pt-BR" sz="2000" dirty="0" err="1">
                <a:solidFill>
                  <a:schemeClr val="tx1"/>
                </a:solidFill>
              </a:rPr>
              <a:t>realm</a:t>
            </a:r>
            <a:r>
              <a:rPr lang="pt-BR" sz="2000" dirty="0">
                <a:solidFill>
                  <a:schemeClr val="tx1"/>
                </a:solidFill>
              </a:rPr>
              <a:t>’;  </a:t>
            </a:r>
          </a:p>
          <a:p>
            <a:r>
              <a:rPr lang="pt-BR" sz="2000" dirty="0">
                <a:solidFill>
                  <a:schemeClr val="tx1"/>
                </a:solidFill>
              </a:rPr>
              <a:t>var </a:t>
            </a:r>
            <a:r>
              <a:rPr lang="pt-BR" sz="2000" dirty="0" err="1">
                <a:solidFill>
                  <a:schemeClr val="tx1"/>
                </a:solidFill>
              </a:rPr>
              <a:t>db</a:t>
            </a:r>
            <a:r>
              <a:rPr lang="pt-BR" sz="2000" dirty="0">
                <a:solidFill>
                  <a:schemeClr val="tx1"/>
                </a:solidFill>
              </a:rPr>
              <a:t> = new </a:t>
            </a:r>
            <a:r>
              <a:rPr lang="pt-BR" sz="2000" dirty="0" err="1">
                <a:solidFill>
                  <a:schemeClr val="tx1"/>
                </a:solidFill>
              </a:rPr>
              <a:t>Realm</a:t>
            </a:r>
            <a:r>
              <a:rPr lang="pt-BR" sz="2000" dirty="0">
                <a:solidFill>
                  <a:schemeClr val="tx1"/>
                </a:solidFill>
              </a:rPr>
              <a:t>({     </a:t>
            </a:r>
          </a:p>
          <a:p>
            <a:r>
              <a:rPr lang="pt-BR" sz="2000" dirty="0">
                <a:solidFill>
                  <a:schemeClr val="tx1"/>
                </a:solidFill>
              </a:rPr>
              <a:t>	path: '</a:t>
            </a:r>
            <a:r>
              <a:rPr lang="pt-BR" sz="2000" dirty="0" err="1">
                <a:solidFill>
                  <a:schemeClr val="tx1"/>
                </a:solidFill>
              </a:rPr>
              <a:t>ProdutosDB.realm</a:t>
            </a:r>
            <a:r>
              <a:rPr lang="pt-BR" sz="2000" dirty="0">
                <a:solidFill>
                  <a:schemeClr val="tx1"/>
                </a:solidFill>
              </a:rPr>
              <a:t>',     </a:t>
            </a:r>
          </a:p>
          <a:p>
            <a:r>
              <a:rPr lang="pt-BR" sz="2000" dirty="0">
                <a:solidFill>
                  <a:schemeClr val="tx1"/>
                </a:solidFill>
              </a:rPr>
              <a:t>	</a:t>
            </a:r>
            <a:r>
              <a:rPr lang="pt-BR" sz="2000" dirty="0" err="1">
                <a:solidFill>
                  <a:schemeClr val="tx1"/>
                </a:solidFill>
              </a:rPr>
              <a:t>schema</a:t>
            </a:r>
            <a:r>
              <a:rPr lang="pt-BR" sz="2000" dirty="0">
                <a:solidFill>
                  <a:schemeClr val="tx1"/>
                </a:solidFill>
              </a:rPr>
              <a:t>: [         </a:t>
            </a:r>
          </a:p>
          <a:p>
            <a:r>
              <a:rPr lang="pt-BR" sz="2000" dirty="0">
                <a:solidFill>
                  <a:schemeClr val="tx1"/>
                </a:solidFill>
              </a:rPr>
              <a:t>		{             </a:t>
            </a:r>
          </a:p>
          <a:p>
            <a:r>
              <a:rPr lang="pt-BR" sz="2000" dirty="0">
                <a:solidFill>
                  <a:schemeClr val="tx1"/>
                </a:solidFill>
              </a:rPr>
              <a:t>			</a:t>
            </a:r>
            <a:r>
              <a:rPr lang="pt-BR" sz="2000" dirty="0" err="1">
                <a:solidFill>
                  <a:schemeClr val="tx1"/>
                </a:solidFill>
              </a:rPr>
              <a:t>name</a:t>
            </a:r>
            <a:r>
              <a:rPr lang="pt-BR" sz="2000" dirty="0">
                <a:solidFill>
                  <a:schemeClr val="tx1"/>
                </a:solidFill>
              </a:rPr>
              <a:t>: 'Produto',             </a:t>
            </a:r>
          </a:p>
          <a:p>
            <a:r>
              <a:rPr lang="pt-BR" sz="2000" dirty="0">
                <a:solidFill>
                  <a:schemeClr val="tx1"/>
                </a:solidFill>
              </a:rPr>
              <a:t>			</a:t>
            </a:r>
            <a:r>
              <a:rPr lang="pt-BR" sz="2000" dirty="0" err="1">
                <a:solidFill>
                  <a:schemeClr val="tx1"/>
                </a:solidFill>
              </a:rPr>
              <a:t>primaryKey</a:t>
            </a:r>
            <a:r>
              <a:rPr lang="pt-BR" sz="2000" dirty="0">
                <a:solidFill>
                  <a:schemeClr val="tx1"/>
                </a:solidFill>
              </a:rPr>
              <a:t>: '</a:t>
            </a:r>
            <a:r>
              <a:rPr lang="pt-BR" sz="2000" dirty="0" err="1">
                <a:solidFill>
                  <a:schemeClr val="tx1"/>
                </a:solidFill>
              </a:rPr>
              <a:t>codigo</a:t>
            </a:r>
            <a:r>
              <a:rPr lang="pt-BR" sz="2000" dirty="0">
                <a:solidFill>
                  <a:schemeClr val="tx1"/>
                </a:solidFill>
              </a:rPr>
              <a:t>',             </a:t>
            </a:r>
          </a:p>
          <a:p>
            <a:r>
              <a:rPr lang="pt-BR" sz="2000" dirty="0">
                <a:solidFill>
                  <a:schemeClr val="tx1"/>
                </a:solidFill>
              </a:rPr>
              <a:t>			</a:t>
            </a:r>
            <a:r>
              <a:rPr lang="pt-BR" sz="2000" dirty="0" err="1">
                <a:solidFill>
                  <a:schemeClr val="tx1"/>
                </a:solidFill>
              </a:rPr>
              <a:t>properties</a:t>
            </a:r>
            <a:r>
              <a:rPr lang="pt-BR" sz="2000" dirty="0">
                <a:solidFill>
                  <a:schemeClr val="tx1"/>
                </a:solidFill>
              </a:rPr>
              <a:t>: {                 </a:t>
            </a:r>
          </a:p>
          <a:p>
            <a:r>
              <a:rPr lang="pt-BR" sz="2000" dirty="0">
                <a:solidFill>
                  <a:schemeClr val="tx1"/>
                </a:solidFill>
              </a:rPr>
              <a:t>				</a:t>
            </a:r>
            <a:r>
              <a:rPr lang="pt-BR" sz="2000" dirty="0" err="1">
                <a:solidFill>
                  <a:schemeClr val="tx1"/>
                </a:solidFill>
              </a:rPr>
              <a:t>codigo</a:t>
            </a:r>
            <a:r>
              <a:rPr lang="pt-BR" sz="2000" dirty="0">
                <a:solidFill>
                  <a:schemeClr val="tx1"/>
                </a:solidFill>
              </a:rPr>
              <a:t>: '</a:t>
            </a:r>
            <a:r>
              <a:rPr lang="pt-BR" sz="2000" dirty="0" err="1">
                <a:solidFill>
                  <a:schemeClr val="tx1"/>
                </a:solidFill>
              </a:rPr>
              <a:t>int</a:t>
            </a:r>
            <a:r>
              <a:rPr lang="pt-BR" sz="2000" dirty="0">
                <a:solidFill>
                  <a:schemeClr val="tx1"/>
                </a:solidFill>
              </a:rPr>
              <a:t>', nome: '</a:t>
            </a:r>
            <a:r>
              <a:rPr lang="pt-BR" sz="2000" dirty="0" err="1">
                <a:solidFill>
                  <a:schemeClr val="tx1"/>
                </a:solidFill>
              </a:rPr>
              <a:t>string</a:t>
            </a:r>
            <a:r>
              <a:rPr lang="pt-BR" sz="2000" dirty="0">
                <a:solidFill>
                  <a:schemeClr val="tx1"/>
                </a:solidFill>
              </a:rPr>
              <a:t>', quantidade: '</a:t>
            </a:r>
            <a:r>
              <a:rPr lang="pt-BR" sz="2000" dirty="0" err="1">
                <a:solidFill>
                  <a:schemeClr val="tx1"/>
                </a:solidFill>
              </a:rPr>
              <a:t>int</a:t>
            </a:r>
            <a:r>
              <a:rPr lang="pt-BR" sz="2000" dirty="0">
                <a:solidFill>
                  <a:schemeClr val="tx1"/>
                </a:solidFill>
              </a:rPr>
              <a:t>',         </a:t>
            </a:r>
          </a:p>
          <a:p>
            <a:r>
              <a:rPr lang="pt-BR" sz="2000" dirty="0">
                <a:solidFill>
                  <a:schemeClr val="tx1"/>
                </a:solidFill>
              </a:rPr>
              <a:t>			},         </a:t>
            </a:r>
          </a:p>
          <a:p>
            <a:r>
              <a:rPr lang="pt-BR" sz="2000" dirty="0">
                <a:solidFill>
                  <a:schemeClr val="tx1"/>
                </a:solidFill>
              </a:rPr>
              <a:t>		},     </a:t>
            </a:r>
          </a:p>
          <a:p>
            <a:r>
              <a:rPr lang="pt-BR" sz="2000" dirty="0">
                <a:solidFill>
                  <a:schemeClr val="tx1"/>
                </a:solidFill>
              </a:rPr>
              <a:t>	],     </a:t>
            </a:r>
          </a:p>
          <a:p>
            <a:r>
              <a:rPr lang="pt-BR" sz="2000" dirty="0">
                <a:solidFill>
                  <a:schemeClr val="tx1"/>
                </a:solidFill>
              </a:rPr>
              <a:t>});      </a:t>
            </a:r>
          </a:p>
          <a:p>
            <a:r>
              <a:rPr lang="pt-BR" sz="2000" dirty="0" err="1">
                <a:solidFill>
                  <a:schemeClr val="tx1"/>
                </a:solidFill>
              </a:rPr>
              <a:t>export</a:t>
            </a:r>
            <a:r>
              <a:rPr lang="pt-BR" sz="2000" dirty="0">
                <a:solidFill>
                  <a:schemeClr val="tx1"/>
                </a:solidFill>
              </a:rPr>
              <a:t> default </a:t>
            </a:r>
            <a:r>
              <a:rPr lang="pt-BR" sz="2000" dirty="0" err="1">
                <a:solidFill>
                  <a:schemeClr val="tx1"/>
                </a:solidFill>
              </a:rPr>
              <a:t>db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82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Os métodos da classe </a:t>
            </a:r>
            <a:r>
              <a:rPr lang="pt-BR" dirty="0" err="1">
                <a:solidFill>
                  <a:srgbClr val="0070C0"/>
                </a:solidFill>
              </a:rPr>
              <a:t>Realm</a:t>
            </a:r>
            <a:r>
              <a:rPr lang="pt-BR" dirty="0">
                <a:solidFill>
                  <a:srgbClr val="0070C0"/>
                </a:solidFill>
              </a:rPr>
              <a:t> -  </a:t>
            </a:r>
            <a:r>
              <a:rPr lang="pt-BR" dirty="0" err="1">
                <a:solidFill>
                  <a:schemeClr val="tx1"/>
                </a:solidFill>
              </a:rPr>
              <a:t>React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Native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A96324A-43D1-4F06-9FAF-B91E2CDA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524000"/>
            <a:ext cx="4333875" cy="5619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5C29E2-7DF6-2130-BBD0-94BE500B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33" y="2124075"/>
            <a:ext cx="43243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0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 err="1">
                <a:solidFill>
                  <a:srgbClr val="FF0000"/>
                </a:solidFill>
              </a:rPr>
              <a:t>Realm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066800"/>
            <a:ext cx="8686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Os métodos da classe </a:t>
            </a:r>
            <a:r>
              <a:rPr lang="pt-BR" dirty="0" err="1">
                <a:solidFill>
                  <a:srgbClr val="0070C0"/>
                </a:solidFill>
              </a:rPr>
              <a:t>Realm</a:t>
            </a:r>
            <a:r>
              <a:rPr lang="pt-BR" dirty="0">
                <a:solidFill>
                  <a:srgbClr val="0070C0"/>
                </a:solidFill>
              </a:rPr>
              <a:t> -  </a:t>
            </a:r>
            <a:r>
              <a:rPr lang="pt-BR" dirty="0" err="1">
                <a:solidFill>
                  <a:schemeClr val="tx1"/>
                </a:solidFill>
              </a:rPr>
              <a:t>React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Native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A96324A-43D1-4F06-9FAF-B91E2CDA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524000"/>
            <a:ext cx="4333875" cy="5619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5E6346-3E87-545F-746D-A0251995E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2057400"/>
            <a:ext cx="43815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93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EBCDF4C4E2BE4F83AD8CD8A0A2D76B" ma:contentTypeVersion="3" ma:contentTypeDescription="Crie um novo documento." ma:contentTypeScope="" ma:versionID="85839f6cb6b0bd156dbf54e6eb5560a1">
  <xsd:schema xmlns:xsd="http://www.w3.org/2001/XMLSchema" xmlns:xs="http://www.w3.org/2001/XMLSchema" xmlns:p="http://schemas.microsoft.com/office/2006/metadata/properties" xmlns:ns2="a3501617-0917-4b8c-a38a-a7b36d8da6f2" targetNamespace="http://schemas.microsoft.com/office/2006/metadata/properties" ma:root="true" ma:fieldsID="1c46335fdec356c3a89502c8df58837a" ns2:_="">
    <xsd:import namespace="a3501617-0917-4b8c-a38a-a7b36d8da6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01617-0917-4b8c-a38a-a7b36d8da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3CEEF1-BBBB-4263-9093-04A6FBE83F91}"/>
</file>

<file path=customXml/itemProps2.xml><?xml version="1.0" encoding="utf-8"?>
<ds:datastoreItem xmlns:ds="http://schemas.openxmlformats.org/officeDocument/2006/customXml" ds:itemID="{D4AC1343-DFFE-4DC9-A3B9-6EC9CA97C83D}"/>
</file>

<file path=customXml/itemProps3.xml><?xml version="1.0" encoding="utf-8"?>
<ds:datastoreItem xmlns:ds="http://schemas.openxmlformats.org/officeDocument/2006/customXml" ds:itemID="{E92E3532-2487-418F-B8E8-C01BF810D37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11503</TotalTime>
  <Words>2046</Words>
  <Application>Microsoft Office PowerPoint</Application>
  <PresentationFormat>Apresentação na tela (4:3)</PresentationFormat>
  <Paragraphs>186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EDIBERTO MARIANO DA SILVA</cp:lastModifiedBy>
  <cp:revision>1870</cp:revision>
  <cp:lastPrinted>1601-01-01T00:00:00Z</cp:lastPrinted>
  <dcterms:created xsi:type="dcterms:W3CDTF">2015-08-12T20:16:29Z</dcterms:created>
  <dcterms:modified xsi:type="dcterms:W3CDTF">2023-09-25T18:05:40Z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  <property fmtid="{D5CDD505-2E9C-101B-9397-08002B2CF9AE}" pid="12" name="ContentTypeId">
    <vt:lpwstr>0x01010070EBCDF4C4E2BE4F83AD8CD8A0A2D76B</vt:lpwstr>
  </property>
</Properties>
</file>