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1" r:id="rId3"/>
    <p:sldId id="357" r:id="rId4"/>
    <p:sldId id="35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7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9/4/2023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9/4/2023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04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05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366051" y="69598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45E7E4-CAB4-AD27-6598-29313F2AA813}"/>
              </a:ext>
            </a:extLst>
          </p:cNvPr>
          <p:cNvSpPr/>
          <p:nvPr/>
        </p:nvSpPr>
        <p:spPr>
          <a:xfrm>
            <a:off x="279400" y="14594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Analisar os (eventuais) erros obtidos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B9B5BB-73EF-B55F-10E4-E99316E11BD1}"/>
              </a:ext>
            </a:extLst>
          </p:cNvPr>
          <p:cNvSpPr/>
          <p:nvPr/>
        </p:nvSpPr>
        <p:spPr>
          <a:xfrm>
            <a:off x="279400" y="2065349"/>
            <a:ext cx="8534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Ao se deparar com um erro durante o processo de depuração, é preciso analisar o que levou à sua ocorrência. As causas podem ser várias, desde erro no código-fonte até motivos externos. Por exemplo, se o aplicativo depender da obtenção de dados provenientes de uma API externa e ela estiver indisponível, teremos um erro em nosso software.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9C753F0-6641-7A06-B122-C8A1D13C062B}"/>
              </a:ext>
            </a:extLst>
          </p:cNvPr>
          <p:cNvSpPr/>
          <p:nvPr/>
        </p:nvSpPr>
        <p:spPr>
          <a:xfrm>
            <a:off x="304800" y="3657600"/>
            <a:ext cx="8534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Esse tipo de erro pode ser rapidamente identificado pelos logs do console no inspecionador de elementos. Além disso, outros erros de código </a:t>
            </a:r>
            <a:r>
              <a:rPr lang="pt-BR" dirty="0" err="1">
                <a:solidFill>
                  <a:srgbClr val="0070C0"/>
                </a:solidFill>
              </a:rPr>
              <a:t>JavaScript</a:t>
            </a:r>
            <a:r>
              <a:rPr lang="pt-BR" dirty="0">
                <a:solidFill>
                  <a:srgbClr val="0070C0"/>
                </a:solidFill>
              </a:rPr>
              <a:t> também podem ser diagnosticados por intermédio do console.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785C1B6-3570-AC7D-C8F6-FAA6186E72F7}"/>
              </a:ext>
            </a:extLst>
          </p:cNvPr>
          <p:cNvSpPr/>
          <p:nvPr/>
        </p:nvSpPr>
        <p:spPr>
          <a:xfrm>
            <a:off x="304800" y="4712732"/>
            <a:ext cx="8534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Na análise dos erros, é bastante comum esquecer a instanciação das variáveis ou não as utilizar dentro do seu real escopo (variáveis locais versus globais). Nesse caso — e conforme apontamos no passo anterior —, o erro não será tão evidente, não será possível vê-lo de forma destacada no console, mas é possível identificá-lo ao se obter um resultado diferente daquele esperado.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366051" y="69598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D0E17B-5BDA-A228-8C26-468DD21EDF79}"/>
              </a:ext>
            </a:extLst>
          </p:cNvPr>
          <p:cNvSpPr/>
          <p:nvPr/>
        </p:nvSpPr>
        <p:spPr>
          <a:xfrm>
            <a:off x="279400" y="2065349"/>
            <a:ext cx="8534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Durante o planejamento de software, é comum definir diferentes fluxos de execução para a aplicação. Em cada funcionalidade, existem: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45E7E4-CAB4-AD27-6598-29313F2AA813}"/>
              </a:ext>
            </a:extLst>
          </p:cNvPr>
          <p:cNvSpPr/>
          <p:nvPr/>
        </p:nvSpPr>
        <p:spPr>
          <a:xfrm>
            <a:off x="279400" y="14594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Isolar cenários de execução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423172A-1380-5540-9EE8-79A6D77EED66}"/>
              </a:ext>
            </a:extLst>
          </p:cNvPr>
          <p:cNvSpPr/>
          <p:nvPr/>
        </p:nvSpPr>
        <p:spPr>
          <a:xfrm>
            <a:off x="304800" y="3011269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  <a:highlight>
                  <a:srgbClr val="00FF00"/>
                </a:highlight>
              </a:rPr>
              <a:t>•  Fluxos básicos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236838-D4B6-10BD-B4D1-BDE76DF14C42}"/>
              </a:ext>
            </a:extLst>
          </p:cNvPr>
          <p:cNvSpPr/>
          <p:nvPr/>
        </p:nvSpPr>
        <p:spPr>
          <a:xfrm>
            <a:off x="304800" y="35930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  <a:highlight>
                  <a:srgbClr val="00FF00"/>
                </a:highlight>
              </a:rPr>
              <a:t>•  Fluxos alternativos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9BBB45-2A66-DB37-AACE-37C885E63FC2}"/>
              </a:ext>
            </a:extLst>
          </p:cNvPr>
          <p:cNvSpPr/>
          <p:nvPr/>
        </p:nvSpPr>
        <p:spPr>
          <a:xfrm>
            <a:off x="304800" y="4230469"/>
            <a:ext cx="8534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Por conta disso, é importante isolar tais cenários e analisar se os erros acontecem em todos eles ou apenas em algum(s) específico(s).</a:t>
            </a:r>
          </a:p>
        </p:txBody>
      </p:sp>
    </p:spTree>
    <p:extLst>
      <p:ext uri="{BB962C8B-B14F-4D97-AF65-F5344CB8AC3E}">
        <p14:creationId xmlns:p14="http://schemas.microsoft.com/office/powerpoint/2010/main" val="233216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366051" y="69598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D0E17B-5BDA-A228-8C26-468DD21EDF79}"/>
              </a:ext>
            </a:extLst>
          </p:cNvPr>
          <p:cNvSpPr/>
          <p:nvPr/>
        </p:nvSpPr>
        <p:spPr>
          <a:xfrm>
            <a:off x="279400" y="1938349"/>
            <a:ext cx="8534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Em muitas situações, existe a necessidade de depurar o código desenvolvido por outros programadores. Nesses casos, pode-se não ter em mãos a documentação ou sequer conhecer os fluxos e o funcionamento da aplicação.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45E7E4-CAB4-AD27-6598-29313F2AA813}"/>
              </a:ext>
            </a:extLst>
          </p:cNvPr>
          <p:cNvSpPr/>
          <p:nvPr/>
        </p:nvSpPr>
        <p:spPr>
          <a:xfrm>
            <a:off x="279400" y="14594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Utilizar pontos de interrupção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3A6ED1-040A-8980-44B1-F33026818A96}"/>
              </a:ext>
            </a:extLst>
          </p:cNvPr>
          <p:cNvSpPr/>
          <p:nvPr/>
        </p:nvSpPr>
        <p:spPr>
          <a:xfrm>
            <a:off x="304800" y="2997200"/>
            <a:ext cx="8534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Uma boa estratégia aqui é identificar o ponto de entrada da aplicação, ou seja, o fluxo pelo qual a aplicação começa a ser executada.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4BB7DC7-9E17-C8FA-4743-CB47817562A7}"/>
              </a:ext>
            </a:extLst>
          </p:cNvPr>
          <p:cNvSpPr/>
          <p:nvPr/>
        </p:nvSpPr>
        <p:spPr>
          <a:xfrm>
            <a:off x="304800" y="3793530"/>
            <a:ext cx="8534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Normalmente, existe uma tela de login; após seu processamento, em caso de sucesso, determinado fluxo é executado. Isso geralmente é um bom ponto de partida.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D48D0C-0F66-423C-0297-1723BFC05679}"/>
              </a:ext>
            </a:extLst>
          </p:cNvPr>
          <p:cNvSpPr/>
          <p:nvPr/>
        </p:nvSpPr>
        <p:spPr>
          <a:xfrm>
            <a:off x="304800" y="4851400"/>
            <a:ext cx="8534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Fazendo uso de uma IDE, deve-se inserir pontos de interrupção (ou pontos de pausa; nas </a:t>
            </a:r>
            <a:r>
              <a:rPr lang="pt-BR" sz="1800" dirty="0" err="1">
                <a:solidFill>
                  <a:srgbClr val="212529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IDEs</a:t>
            </a:r>
            <a:r>
              <a:rPr lang="pt-BR" sz="180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, eles normalmente são chamados de breakpoints) nesse fluxo e começar a depurar o código a partir deles. As </a:t>
            </a:r>
            <a:r>
              <a:rPr lang="pt-BR" sz="1800" dirty="0" err="1">
                <a:solidFill>
                  <a:srgbClr val="212529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IDEs</a:t>
            </a:r>
            <a:r>
              <a:rPr lang="pt-BR" sz="180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fornecem meios de seguir o fluxo de execução da aplicação ao analisarem sua sequência de forma automatizada.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5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1314030" y="642864"/>
            <a:ext cx="5920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FERRAMENTAS E TÉCNICAS DE DEPURAÇÃO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45E7E4-CAB4-AD27-6598-29313F2AA813}"/>
              </a:ext>
            </a:extLst>
          </p:cNvPr>
          <p:cNvSpPr/>
          <p:nvPr/>
        </p:nvSpPr>
        <p:spPr>
          <a:xfrm>
            <a:off x="279400" y="14594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Mensagens de Log </a:t>
            </a:r>
            <a:r>
              <a:rPr lang="pt-BR" dirty="0">
                <a:solidFill>
                  <a:srgbClr val="0070C0"/>
                </a:solidFill>
              </a:rPr>
              <a:t>(processo mais simples)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2C60C6A-38A5-78F3-CC72-A8B9080F69E0}"/>
              </a:ext>
            </a:extLst>
          </p:cNvPr>
          <p:cNvSpPr/>
          <p:nvPr/>
        </p:nvSpPr>
        <p:spPr>
          <a:xfrm>
            <a:off x="304800" y="22214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Breakpoints </a:t>
            </a:r>
            <a:r>
              <a:rPr lang="pt-BR" dirty="0">
                <a:solidFill>
                  <a:srgbClr val="0070C0"/>
                </a:solidFill>
              </a:rPr>
              <a:t>(São pontos de paradas, onde é executada linha-alinha do código).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69390A-6922-F625-CC4D-99966829CC0A}"/>
              </a:ext>
            </a:extLst>
          </p:cNvPr>
          <p:cNvSpPr/>
          <p:nvPr/>
        </p:nvSpPr>
        <p:spPr>
          <a:xfrm>
            <a:off x="304800" y="2983468"/>
            <a:ext cx="8534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Watches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(são observadores, onde possamos testar expressões durante a execução, a partir de um momento em que estamos em um Breakpoint).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7EEC6D-4533-28AD-C443-E3CDDE539FA9}"/>
              </a:ext>
            </a:extLst>
          </p:cNvPr>
          <p:cNvSpPr/>
          <p:nvPr/>
        </p:nvSpPr>
        <p:spPr>
          <a:xfrm>
            <a:off x="304800" y="4001869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Developer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 Tools </a:t>
            </a:r>
            <a:r>
              <a:rPr lang="pt-BR" dirty="0">
                <a:solidFill>
                  <a:srgbClr val="0070C0"/>
                </a:solidFill>
              </a:rPr>
              <a:t>(Ferramentas do próprio </a:t>
            </a:r>
            <a:r>
              <a:rPr lang="pt-BR" dirty="0" err="1">
                <a:solidFill>
                  <a:srgbClr val="0070C0"/>
                </a:solidFill>
              </a:rPr>
              <a:t>React-Native</a:t>
            </a:r>
            <a:r>
              <a:rPr lang="pt-BR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F138D9-D51A-515C-E4CD-A46DA3D1C4E2}"/>
              </a:ext>
            </a:extLst>
          </p:cNvPr>
          <p:cNvSpPr/>
          <p:nvPr/>
        </p:nvSpPr>
        <p:spPr>
          <a:xfrm>
            <a:off x="304800" y="47360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IDE Visual Studio </a:t>
            </a:r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Code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(Precisamos usar o apoio do Visual Studio </a:t>
            </a:r>
            <a:r>
              <a:rPr lang="pt-BR" dirty="0" err="1">
                <a:solidFill>
                  <a:srgbClr val="0070C0"/>
                </a:solidFill>
              </a:rPr>
              <a:t>Code</a:t>
            </a:r>
            <a:r>
              <a:rPr lang="pt-BR" dirty="0">
                <a:solidFill>
                  <a:srgbClr val="0070C0"/>
                </a:solidFill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1158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1314030" y="642864"/>
            <a:ext cx="5920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FERRAMENTAS E TÉCNICAS DE DEPURAÇÃO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69390A-6922-F625-CC4D-99966829CC0A}"/>
              </a:ext>
            </a:extLst>
          </p:cNvPr>
          <p:cNvSpPr/>
          <p:nvPr/>
        </p:nvSpPr>
        <p:spPr>
          <a:xfrm>
            <a:off x="304800" y="2245294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1 - DEVE-SE INSTALAR O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devtools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7EEC6D-4533-28AD-C443-E3CDDE539FA9}"/>
              </a:ext>
            </a:extLst>
          </p:cNvPr>
          <p:cNvSpPr/>
          <p:nvPr/>
        </p:nvSpPr>
        <p:spPr>
          <a:xfrm>
            <a:off x="3200400" y="2846454"/>
            <a:ext cx="5638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npm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install</a:t>
            </a:r>
            <a:r>
              <a:rPr lang="pt-BR" dirty="0">
                <a:solidFill>
                  <a:srgbClr val="0070C0"/>
                </a:solidFill>
              </a:rPr>
              <a:t> -g </a:t>
            </a:r>
            <a:r>
              <a:rPr lang="pt-BR" dirty="0" err="1">
                <a:solidFill>
                  <a:srgbClr val="0070C0"/>
                </a:solidFill>
              </a:rPr>
              <a:t>react-devtools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F138D9-D51A-515C-E4CD-A46DA3D1C4E2}"/>
              </a:ext>
            </a:extLst>
          </p:cNvPr>
          <p:cNvSpPr/>
          <p:nvPr/>
        </p:nvSpPr>
        <p:spPr>
          <a:xfrm>
            <a:off x="304800" y="14594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OBS. PARA DEPURAÇÃO EM UM PROGRAMA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19D4E-BBC7-2D3B-3C63-CA4819982C36}"/>
              </a:ext>
            </a:extLst>
          </p:cNvPr>
          <p:cNvSpPr/>
          <p:nvPr/>
        </p:nvSpPr>
        <p:spPr>
          <a:xfrm>
            <a:off x="304800" y="35930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2 – O App deverá está aberto no Visual Studio </a:t>
            </a:r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Code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8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956188" y="1153180"/>
            <a:ext cx="940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Tema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2. INTERFACE GRÁFICA COM REACTIVE NATIVE</a:t>
            </a:r>
          </a:p>
        </p:txBody>
      </p:sp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666880" y="1153180"/>
            <a:ext cx="151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Objetivos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Analisar a sintaxe JSX e os componentes básicos do 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, </a:t>
            </a:r>
            <a:r>
              <a:rPr lang="pt-BR" dirty="0" err="1">
                <a:solidFill>
                  <a:srgbClr val="0070C0"/>
                </a:solidFill>
              </a:rPr>
              <a:t>baseando­se</a:t>
            </a:r>
            <a:r>
              <a:rPr lang="pt-BR" dirty="0">
                <a:solidFill>
                  <a:srgbClr val="0070C0"/>
                </a:solidFill>
              </a:rPr>
              <a:t> no ambiente do Visual Studio </a:t>
            </a:r>
            <a:r>
              <a:rPr lang="pt-BR" dirty="0" err="1">
                <a:solidFill>
                  <a:srgbClr val="0070C0"/>
                </a:solidFill>
              </a:rPr>
              <a:t>Code</a:t>
            </a:r>
            <a:r>
              <a:rPr lang="pt-BR" dirty="0">
                <a:solidFill>
                  <a:srgbClr val="0070C0"/>
                </a:solidFill>
              </a:rPr>
              <a:t>, em conjunto com o Nodes.js, para a </a:t>
            </a:r>
          </a:p>
          <a:p>
            <a:r>
              <a:rPr lang="pt-BR" dirty="0">
                <a:solidFill>
                  <a:srgbClr val="0070C0"/>
                </a:solidFill>
              </a:rPr>
              <a:t>Depuração de códigos nativos do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08876" y="1153180"/>
            <a:ext cx="1235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Tópicos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2.3 DEPURAÇÃO DE CÓDIGO NATIVO</a:t>
            </a:r>
          </a:p>
        </p:txBody>
      </p:sp>
    </p:spTree>
    <p:extLst>
      <p:ext uri="{BB962C8B-B14F-4D97-AF65-F5344CB8AC3E}">
        <p14:creationId xmlns:p14="http://schemas.microsoft.com/office/powerpoint/2010/main" val="63264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0" y="1164309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971800"/>
            <a:ext cx="85344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É ENCONTRAR UM ERRO EM TEMPO DE EXECUÇÃO. ESSES PEQUENOS ERROS PODEM NOS LEVAR A TERMOS DE HORAS E ATÉ MESMO DIAS TENTANDO RESOLVÊ-LOS. A DEPURAÇÃO, NOS MOSTRA AS CARACTERÍSTICAS DOS ERROS PARA QUE POSSAMOS CORRIGÍ-LOS.</a:t>
            </a:r>
          </a:p>
        </p:txBody>
      </p:sp>
    </p:spTree>
    <p:extLst>
      <p:ext uri="{BB962C8B-B14F-4D97-AF65-F5344CB8AC3E}">
        <p14:creationId xmlns:p14="http://schemas.microsoft.com/office/powerpoint/2010/main" val="189208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366051" y="60960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B9824-86A3-46C6-91EA-B69B1049E6BB}"/>
              </a:ext>
            </a:extLst>
          </p:cNvPr>
          <p:cNvSpPr/>
          <p:nvPr/>
        </p:nvSpPr>
        <p:spPr>
          <a:xfrm>
            <a:off x="304800" y="1297818"/>
            <a:ext cx="8534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Restrito a códigos nativos e não disponível em aplicações criadas utilizando o Expo, esse tipo de depuração acessa os logs detalhados do sistema. Para ter acesso a eles, você precisa fazer a execução destes comandos em três diferentes janelas do terminal: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EB9E4A-A39B-811E-AB59-BFD424B2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19" y="2590800"/>
            <a:ext cx="7666928" cy="37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366051" y="69598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B9824-86A3-46C6-91EA-B69B1049E6BB}"/>
              </a:ext>
            </a:extLst>
          </p:cNvPr>
          <p:cNvSpPr/>
          <p:nvPr/>
        </p:nvSpPr>
        <p:spPr>
          <a:xfrm>
            <a:off x="304800" y="1455749"/>
            <a:ext cx="8534400" cy="373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650"/>
              </a:spcBef>
              <a:spcAft>
                <a:spcPts val="1650"/>
              </a:spcAft>
            </a:pPr>
            <a:r>
              <a:rPr lang="pt-BR" sz="1800" b="1" kern="100" cap="all" spc="25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ORGANIZAR O PROCESSO DE DEPURAÇÃO?</a:t>
            </a:r>
            <a:endParaRPr lang="pt-BR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D0E17B-5BDA-A228-8C26-468DD21EDF79}"/>
              </a:ext>
            </a:extLst>
          </p:cNvPr>
          <p:cNvSpPr/>
          <p:nvPr/>
        </p:nvSpPr>
        <p:spPr>
          <a:xfrm>
            <a:off x="120925" y="2514600"/>
            <a:ext cx="8534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Após ter decidido qual conjunto de ferramentas será utilizado na depuração de seu aplicativo, a etapa seguinte consiste em organizar o processo em si. Ou seja, tendo em mãos o conjunto de ferramentas necessário, precisa-se decidir como usá-lo.</a:t>
            </a:r>
          </a:p>
        </p:txBody>
      </p:sp>
    </p:spTree>
    <p:extLst>
      <p:ext uri="{BB962C8B-B14F-4D97-AF65-F5344CB8AC3E}">
        <p14:creationId xmlns:p14="http://schemas.microsoft.com/office/powerpoint/2010/main" val="612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366051" y="69598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B9824-86A3-46C6-91EA-B69B1049E6BB}"/>
              </a:ext>
            </a:extLst>
          </p:cNvPr>
          <p:cNvSpPr/>
          <p:nvPr/>
        </p:nvSpPr>
        <p:spPr>
          <a:xfrm>
            <a:off x="304800" y="1455749"/>
            <a:ext cx="8534400" cy="373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650"/>
              </a:spcBef>
              <a:spcAft>
                <a:spcPts val="1650"/>
              </a:spcAft>
            </a:pPr>
            <a:r>
              <a:rPr lang="pt-BR" sz="1800" b="1" kern="100" cap="all" spc="25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ORGANIZAR O PROCESSO DE DEPURAÇÃO?</a:t>
            </a:r>
            <a:endParaRPr lang="pt-BR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D0E17B-5BDA-A228-8C26-468DD21EDF79}"/>
              </a:ext>
            </a:extLst>
          </p:cNvPr>
          <p:cNvSpPr/>
          <p:nvPr/>
        </p:nvSpPr>
        <p:spPr>
          <a:xfrm>
            <a:off x="279400" y="2065349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Este passo a passo contém algumas dicas para ajudá-lo ao longo dessa etapa: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45E7E4-CAB4-AD27-6598-29313F2AA813}"/>
              </a:ext>
            </a:extLst>
          </p:cNvPr>
          <p:cNvSpPr/>
          <p:nvPr/>
        </p:nvSpPr>
        <p:spPr>
          <a:xfrm>
            <a:off x="304800" y="28310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Confrontar o resultado esperado com o resultado obtido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110534-7473-EBF7-6A01-4C1342CA4666}"/>
              </a:ext>
            </a:extLst>
          </p:cNvPr>
          <p:cNvSpPr/>
          <p:nvPr/>
        </p:nvSpPr>
        <p:spPr>
          <a:xfrm>
            <a:off x="304800" y="35168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Analisar os (eventuais) erros obtidos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8750BD1-F05B-1467-780A-8C7E39AD8954}"/>
              </a:ext>
            </a:extLst>
          </p:cNvPr>
          <p:cNvSpPr/>
          <p:nvPr/>
        </p:nvSpPr>
        <p:spPr>
          <a:xfrm>
            <a:off x="304800" y="4191000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Isolar cenários de execução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79477-274B-BEAF-64C4-1113C09E0790}"/>
              </a:ext>
            </a:extLst>
          </p:cNvPr>
          <p:cNvSpPr/>
          <p:nvPr/>
        </p:nvSpPr>
        <p:spPr>
          <a:xfrm>
            <a:off x="304800" y="4876800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Utilizar pontos de interrupção</a:t>
            </a:r>
          </a:p>
        </p:txBody>
      </p:sp>
    </p:spTree>
    <p:extLst>
      <p:ext uri="{BB962C8B-B14F-4D97-AF65-F5344CB8AC3E}">
        <p14:creationId xmlns:p14="http://schemas.microsoft.com/office/powerpoint/2010/main" val="414257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366051" y="69598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Depuração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D0E17B-5BDA-A228-8C26-468DD21EDF79}"/>
              </a:ext>
            </a:extLst>
          </p:cNvPr>
          <p:cNvSpPr/>
          <p:nvPr/>
        </p:nvSpPr>
        <p:spPr>
          <a:xfrm>
            <a:off x="279400" y="2065349"/>
            <a:ext cx="8534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Nosso aplicativo normalmente realiza uma série de ações, como obter dados externos ou realizar cálculos, por exemplo. Por isso, há uma série de resultados esperados para cada uma dessas ações.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45E7E4-CAB4-AD27-6598-29313F2AA813}"/>
              </a:ext>
            </a:extLst>
          </p:cNvPr>
          <p:cNvSpPr/>
          <p:nvPr/>
        </p:nvSpPr>
        <p:spPr>
          <a:xfrm>
            <a:off x="279400" y="1459468"/>
            <a:ext cx="853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Confrontar o resultado esperado com o resultado obtido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1AC8F2-749E-9D09-EECC-B4D321A2651C}"/>
              </a:ext>
            </a:extLst>
          </p:cNvPr>
          <p:cNvSpPr/>
          <p:nvPr/>
        </p:nvSpPr>
        <p:spPr>
          <a:xfrm>
            <a:off x="304800" y="3496270"/>
            <a:ext cx="8534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O primeiro passo consiste, portanto, em isolar uma das ações realizadas no aplicativo e analisá-la, a fim de verificar se o resultado dela corresponde ao esperado (conforme as definições realizadas na fase de análise e planejamento do software). </a:t>
            </a:r>
            <a:r>
              <a:rPr lang="pt-BR" b="1" dirty="0">
                <a:solidFill>
                  <a:srgbClr val="FF0000"/>
                </a:solidFill>
              </a:rPr>
              <a:t>Tendo feito isso para uma ação, devemos repetir o mesmo procedimento para as demais etapas.</a:t>
            </a:r>
          </a:p>
        </p:txBody>
      </p:sp>
    </p:spTree>
    <p:extLst>
      <p:ext uri="{BB962C8B-B14F-4D97-AF65-F5344CB8AC3E}">
        <p14:creationId xmlns:p14="http://schemas.microsoft.com/office/powerpoint/2010/main" val="4127830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B57AF1-C373-4F3F-89DB-BC66A9549F15}"/>
</file>

<file path=customXml/itemProps2.xml><?xml version="1.0" encoding="utf-8"?>
<ds:datastoreItem xmlns:ds="http://schemas.openxmlformats.org/officeDocument/2006/customXml" ds:itemID="{D8BCAC48-0FE6-40AC-9506-8B22FFBCF023}"/>
</file>

<file path=customXml/itemProps3.xml><?xml version="1.0" encoding="utf-8"?>
<ds:datastoreItem xmlns:ds="http://schemas.openxmlformats.org/officeDocument/2006/customXml" ds:itemID="{0D260BEA-65CD-4578-A437-7042D28797F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10161</TotalTime>
  <Words>919</Words>
  <Application>Microsoft Office PowerPoint</Application>
  <PresentationFormat>Apresentação na tela (4:3)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 DA SILVA</cp:lastModifiedBy>
  <cp:revision>1730</cp:revision>
  <cp:lastPrinted>1601-01-01T00:00:00Z</cp:lastPrinted>
  <dcterms:created xsi:type="dcterms:W3CDTF">2015-08-12T20:16:29Z</dcterms:created>
  <dcterms:modified xsi:type="dcterms:W3CDTF">2023-09-04T15:14:11Z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