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51" r:id="rId6"/>
    <p:sldId id="357" r:id="rId7"/>
    <p:sldId id="358" r:id="rId8"/>
    <p:sldId id="359" r:id="rId9"/>
    <p:sldId id="360" r:id="rId10"/>
    <p:sldId id="361" r:id="rId11"/>
    <p:sldId id="362" r:id="rId12"/>
    <p:sldId id="363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10/29/2023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10/29/2023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10/29/2023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11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10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685800" y="1229380"/>
            <a:ext cx="78163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54623" y="2205335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4. 3 Conexão Remota com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C7EDEA-D795-AC0F-4EB5-004080284666}"/>
              </a:ext>
            </a:extLst>
          </p:cNvPr>
          <p:cNvSpPr/>
          <p:nvPr/>
        </p:nvSpPr>
        <p:spPr>
          <a:xfrm>
            <a:off x="1683432" y="2743200"/>
            <a:ext cx="51816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CONTROLE DE ACESSO COM OAUTH2.0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62C4CC-759A-2C62-7256-D7DFA17195C4}"/>
              </a:ext>
            </a:extLst>
          </p:cNvPr>
          <p:cNvSpPr txBox="1"/>
          <p:nvPr/>
        </p:nvSpPr>
        <p:spPr>
          <a:xfrm>
            <a:off x="2153920" y="6019800"/>
            <a:ext cx="5618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Fonte: https://www.treinaweb.com.br/blog/o-que-e-oauth-2</a:t>
            </a: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CONTROLE DE ACESSO COM 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rgbClr val="0070C0"/>
                </a:solidFill>
              </a:rPr>
              <a:t>OAuth</a:t>
            </a:r>
            <a:r>
              <a:rPr lang="pt-BR" sz="2000" dirty="0">
                <a:solidFill>
                  <a:srgbClr val="0070C0"/>
                </a:solidFill>
              </a:rPr>
              <a:t> 2 é um protocolo de autorização que permite que uma aplicação se autentique em outra.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E680424-44C7-D577-6E00-5899B8E90234}"/>
              </a:ext>
            </a:extLst>
          </p:cNvPr>
          <p:cNvSpPr/>
          <p:nvPr/>
        </p:nvSpPr>
        <p:spPr>
          <a:xfrm>
            <a:off x="228600" y="4724400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Depois da permissão ser aceita, caso o usuário precise alterar a senha de acesso, a permissão continuará válida para a aplicação e, caso necessário, a permissão dada à aplicação pode ser revogada a qualquer momento também.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3AF51A-3A47-9E63-DC10-04CC70EEC258}"/>
              </a:ext>
            </a:extLst>
          </p:cNvPr>
          <p:cNvSpPr/>
          <p:nvPr/>
        </p:nvSpPr>
        <p:spPr>
          <a:xfrm>
            <a:off x="228600" y="294971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Para que isso aconteça, uma aplicação pede permissão de acesso para um usuário, sem que para isso ela tenha acesso a alguma senha dele.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16216D-BE85-44C0-F794-1C9CDFD7400E}"/>
              </a:ext>
            </a:extLst>
          </p:cNvPr>
          <p:cNvSpPr/>
          <p:nvPr/>
        </p:nvSpPr>
        <p:spPr>
          <a:xfrm>
            <a:off x="228600" y="396240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usuário pode conceder ou não o acesso à aplicação. 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CONTROLE DE ACESSO COM 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Provavelmente você já clicou em algum botão escrito “</a:t>
            </a:r>
            <a:r>
              <a:rPr lang="pt-BR" sz="2000" dirty="0" err="1">
                <a:solidFill>
                  <a:srgbClr val="0070C0"/>
                </a:solidFill>
              </a:rPr>
              <a:t>Logar</a:t>
            </a:r>
            <a:r>
              <a:rPr lang="pt-BR" sz="2000" dirty="0">
                <a:solidFill>
                  <a:srgbClr val="0070C0"/>
                </a:solidFill>
              </a:rPr>
              <a:t> com sua conta do Google” ou “</a:t>
            </a:r>
            <a:r>
              <a:rPr lang="pt-BR" sz="2000" dirty="0" err="1">
                <a:solidFill>
                  <a:srgbClr val="0070C0"/>
                </a:solidFill>
              </a:rPr>
              <a:t>Logar</a:t>
            </a:r>
            <a:r>
              <a:rPr lang="pt-BR" sz="2000" dirty="0">
                <a:solidFill>
                  <a:srgbClr val="0070C0"/>
                </a:solidFill>
              </a:rPr>
              <a:t> com sua conta do Facebook” quando você está em alguma outra aplicação, para evitar de ter que fazer na mão algum cadastro.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EED54C0-09D8-DB8B-3827-1C0736643477}"/>
              </a:ext>
            </a:extLst>
          </p:cNvPr>
          <p:cNvSpPr/>
          <p:nvPr/>
        </p:nvSpPr>
        <p:spPr>
          <a:xfrm>
            <a:off x="228600" y="348311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Neste caso, você está dando a autorização de uma aplicação terceira a usar os recursos da sua aplicação, neste caso o Google ou o Facebook.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4BEDF8-EB50-88B4-B78A-1E3EA7C6B479}"/>
              </a:ext>
            </a:extLst>
          </p:cNvPr>
          <p:cNvSpPr/>
          <p:nvPr/>
        </p:nvSpPr>
        <p:spPr>
          <a:xfrm>
            <a:off x="228600" y="446478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Essas aplicações têm acesso limitado às informações de usuários através do protocolo HTTP.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E608DA-EEEE-F7DF-C789-27A2B9AF70A9}"/>
              </a:ext>
            </a:extLst>
          </p:cNvPr>
          <p:cNvSpPr/>
          <p:nvPr/>
        </p:nvSpPr>
        <p:spPr>
          <a:xfrm>
            <a:off x="228600" y="5464314"/>
            <a:ext cx="86868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rgbClr val="0070C0"/>
                </a:solidFill>
              </a:rPr>
              <a:t>OAuth</a:t>
            </a:r>
            <a:r>
              <a:rPr lang="pt-BR" sz="2000" dirty="0">
                <a:solidFill>
                  <a:srgbClr val="0070C0"/>
                </a:solidFill>
              </a:rPr>
              <a:t> 2 é utilizado nos mais diversos tipos de autenticação, como em telas de login e na autenticação de APIs.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Application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Programming</a:t>
            </a:r>
            <a:r>
              <a:rPr lang="pt-BR" dirty="0">
                <a:solidFill>
                  <a:srgbClr val="0070C0"/>
                </a:solidFill>
              </a:rPr>
              <a:t> Interface).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Roles (papéis)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rgbClr val="0070C0"/>
                </a:solidFill>
              </a:rPr>
              <a:t>OAuth</a:t>
            </a:r>
            <a:r>
              <a:rPr lang="pt-BR" sz="2000" dirty="0">
                <a:solidFill>
                  <a:srgbClr val="0070C0"/>
                </a:solidFill>
              </a:rPr>
              <a:t> 2 foi construído em cima de 4 papéis, sendo: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137A7-39ED-9CF8-CF5E-DE4DF0155EC5}"/>
              </a:ext>
            </a:extLst>
          </p:cNvPr>
          <p:cNvSpPr/>
          <p:nvPr/>
        </p:nvSpPr>
        <p:spPr>
          <a:xfrm>
            <a:off x="228600" y="2438400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1 - </a:t>
            </a:r>
            <a:r>
              <a:rPr lang="pt-BR" sz="2000" b="1" dirty="0" err="1">
                <a:solidFill>
                  <a:schemeClr val="tx1"/>
                </a:solidFill>
              </a:rPr>
              <a:t>Resource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Owner</a:t>
            </a:r>
            <a:r>
              <a:rPr lang="pt-BR" sz="2000" dirty="0">
                <a:solidFill>
                  <a:srgbClr val="0070C0"/>
                </a:solidFill>
              </a:rPr>
              <a:t> - pessoa ou entidade que concede o acesso aos seus dados. Também chamado de dono do recurso.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65E42DF-97EE-0211-DD93-12B94504FDF1}"/>
              </a:ext>
            </a:extLst>
          </p:cNvPr>
          <p:cNvSpPr/>
          <p:nvPr/>
        </p:nvSpPr>
        <p:spPr>
          <a:xfrm>
            <a:off x="228600" y="327362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2 - </a:t>
            </a:r>
            <a:r>
              <a:rPr lang="pt-BR" sz="2000" b="1" dirty="0" err="1">
                <a:solidFill>
                  <a:schemeClr val="tx1"/>
                </a:solidFill>
              </a:rPr>
              <a:t>Client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- é a aplicação que interage com o </a:t>
            </a:r>
            <a:r>
              <a:rPr lang="pt-BR" sz="2000" dirty="0" err="1">
                <a:solidFill>
                  <a:srgbClr val="0070C0"/>
                </a:solidFill>
              </a:rPr>
              <a:t>Resource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Owner</a:t>
            </a:r>
            <a:r>
              <a:rPr lang="pt-BR" sz="2000" dirty="0">
                <a:solidFill>
                  <a:srgbClr val="0070C0"/>
                </a:solidFill>
              </a:rPr>
              <a:t>, como por exemplo o browser, falando no caso de uma aplicação web.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C939344-1214-E273-DC5C-99D3A4254222}"/>
              </a:ext>
            </a:extLst>
          </p:cNvPr>
          <p:cNvSpPr/>
          <p:nvPr/>
        </p:nvSpPr>
        <p:spPr>
          <a:xfrm>
            <a:off x="228600" y="4132144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3 - </a:t>
            </a:r>
            <a:r>
              <a:rPr lang="pt-BR" sz="2000" b="1" dirty="0" err="1">
                <a:solidFill>
                  <a:schemeClr val="tx1"/>
                </a:solidFill>
              </a:rPr>
              <a:t>Resource</a:t>
            </a:r>
            <a:r>
              <a:rPr lang="pt-BR" sz="2000" b="1" dirty="0">
                <a:solidFill>
                  <a:schemeClr val="tx1"/>
                </a:solidFill>
              </a:rPr>
              <a:t> Server </a:t>
            </a:r>
            <a:r>
              <a:rPr lang="pt-BR" sz="2000" dirty="0">
                <a:solidFill>
                  <a:srgbClr val="0070C0"/>
                </a:solidFill>
              </a:rPr>
              <a:t>- a API que está exposta na internet e precisa de proteção dos dados. Para conseguir acesso ao seu conteúdo é necessário um token que é emitido pelo </a:t>
            </a:r>
            <a:r>
              <a:rPr lang="pt-BR" sz="2000" dirty="0" err="1">
                <a:solidFill>
                  <a:srgbClr val="0070C0"/>
                </a:solidFill>
              </a:rPr>
              <a:t>authorization</a:t>
            </a:r>
            <a:r>
              <a:rPr lang="pt-BR" sz="2000" dirty="0">
                <a:solidFill>
                  <a:srgbClr val="0070C0"/>
                </a:solidFill>
              </a:rPr>
              <a:t> server.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F2A905F-478B-F489-52AF-30C3092B6F20}"/>
              </a:ext>
            </a:extLst>
          </p:cNvPr>
          <p:cNvSpPr/>
          <p:nvPr/>
        </p:nvSpPr>
        <p:spPr>
          <a:xfrm>
            <a:off x="228600" y="5328047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4 - </a:t>
            </a:r>
            <a:r>
              <a:rPr lang="pt-BR" sz="2000" b="1" dirty="0" err="1">
                <a:solidFill>
                  <a:schemeClr val="tx1"/>
                </a:solidFill>
              </a:rPr>
              <a:t>Authorization</a:t>
            </a:r>
            <a:r>
              <a:rPr lang="pt-BR" sz="2000" b="1" dirty="0">
                <a:solidFill>
                  <a:schemeClr val="tx1"/>
                </a:solidFill>
              </a:rPr>
              <a:t> Server </a:t>
            </a:r>
            <a:r>
              <a:rPr lang="pt-BR" sz="2000" dirty="0">
                <a:solidFill>
                  <a:srgbClr val="0070C0"/>
                </a:solidFill>
              </a:rPr>
              <a:t>- responsável por autenticar o usuário e emitir os tokens de acesso. É ele que possui as informações do </a:t>
            </a:r>
            <a:r>
              <a:rPr lang="pt-BR" sz="2000" dirty="0" err="1">
                <a:solidFill>
                  <a:srgbClr val="0070C0"/>
                </a:solidFill>
              </a:rPr>
              <a:t>resource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owner</a:t>
            </a:r>
            <a:r>
              <a:rPr lang="pt-BR" sz="2000" dirty="0">
                <a:solidFill>
                  <a:srgbClr val="0070C0"/>
                </a:solidFill>
              </a:rPr>
              <a:t> (o usuário), autentica e interage com o usuário após a identificação do </a:t>
            </a:r>
            <a:r>
              <a:rPr lang="pt-BR" sz="2000" dirty="0" err="1">
                <a:solidFill>
                  <a:srgbClr val="0070C0"/>
                </a:solidFill>
              </a:rPr>
              <a:t>client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2192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2BC885-CFE8-CD1C-45C4-0375A8A5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9" y="1698859"/>
            <a:ext cx="602032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137A7-39ED-9CF8-CF5E-DE4DF0155EC5}"/>
              </a:ext>
            </a:extLst>
          </p:cNvPr>
          <p:cNvSpPr/>
          <p:nvPr/>
        </p:nvSpPr>
        <p:spPr>
          <a:xfrm>
            <a:off x="228600" y="1676400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1 - Solicitação de autorização - </a:t>
            </a:r>
            <a:r>
              <a:rPr lang="pt-BR" sz="1600" dirty="0">
                <a:solidFill>
                  <a:srgbClr val="0070C0"/>
                </a:solidFill>
              </a:rPr>
              <a:t>Nessa primeira etapa o cliente (aplicação) solicita a autorização para acessar os recursos do servidor do usuário.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B37F23-DBDF-FC48-3E70-DCE075F55C74}"/>
              </a:ext>
            </a:extLst>
          </p:cNvPr>
          <p:cNvSpPr/>
          <p:nvPr/>
        </p:nvSpPr>
        <p:spPr>
          <a:xfrm>
            <a:off x="228600" y="12192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Funcionamento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97D7F9-47CD-A867-7667-2BF2DE4D0BF3}"/>
              </a:ext>
            </a:extLst>
          </p:cNvPr>
          <p:cNvSpPr/>
          <p:nvPr/>
        </p:nvSpPr>
        <p:spPr>
          <a:xfrm>
            <a:off x="228600" y="2326640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2 - Concessão de autorização </a:t>
            </a:r>
            <a:r>
              <a:rPr lang="pt-BR" sz="1600" dirty="0">
                <a:solidFill>
                  <a:srgbClr val="0070C0"/>
                </a:solidFill>
              </a:rPr>
              <a:t>- Se o usuário autorizar a solicitação, a aplicação recebe uma concessão de autorização.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4F33B2-D069-B5CB-8362-157D24113EB1}"/>
              </a:ext>
            </a:extLst>
          </p:cNvPr>
          <p:cNvSpPr/>
          <p:nvPr/>
        </p:nvSpPr>
        <p:spPr>
          <a:xfrm>
            <a:off x="228600" y="2971800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3 - Concessão de autorização </a:t>
            </a:r>
            <a:r>
              <a:rPr lang="pt-BR" sz="1600" dirty="0">
                <a:solidFill>
                  <a:srgbClr val="0070C0"/>
                </a:solidFill>
              </a:rPr>
              <a:t>-  O cliente solicita um token de acesso ao servidor de autorização (API) através da autenticação da própria identidade e da concessão de autorização.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651FB6-4C51-FD90-DEA2-4FB1204979AA}"/>
              </a:ext>
            </a:extLst>
          </p:cNvPr>
          <p:cNvSpPr/>
          <p:nvPr/>
        </p:nvSpPr>
        <p:spPr>
          <a:xfrm>
            <a:off x="228600" y="3855720"/>
            <a:ext cx="86868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4 - Token de acesso </a:t>
            </a:r>
            <a:r>
              <a:rPr lang="pt-BR" sz="1600" dirty="0">
                <a:solidFill>
                  <a:srgbClr val="0070C0"/>
                </a:solidFill>
              </a:rPr>
              <a:t>- Se a identidade da aplicação está autenticada e a concessão de autorização for válida, o servidor de autorização (API) emite um token de acesso para a aplicação. O cliente já vai ter um token de acesso para gerenciar e a autorização nessa etapa já está completa.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A3CE115-F251-433B-6455-D185325F6DB8}"/>
              </a:ext>
            </a:extLst>
          </p:cNvPr>
          <p:cNvSpPr/>
          <p:nvPr/>
        </p:nvSpPr>
        <p:spPr>
          <a:xfrm>
            <a:off x="228600" y="5029200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5 - Token de acesso </a:t>
            </a:r>
            <a:r>
              <a:rPr lang="pt-BR" sz="1600" dirty="0">
                <a:solidFill>
                  <a:srgbClr val="0070C0"/>
                </a:solidFill>
              </a:rPr>
              <a:t>- Quando o cliente precisar solicitar um recurso ao servidor de recursos, basta apresentar o token de acesso.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DD6A0FA-B0E8-21BD-DB90-889204B47F9E}"/>
              </a:ext>
            </a:extLst>
          </p:cNvPr>
          <p:cNvSpPr/>
          <p:nvPr/>
        </p:nvSpPr>
        <p:spPr>
          <a:xfrm>
            <a:off x="228600" y="5715000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6 - Recurso protegido </a:t>
            </a:r>
            <a:r>
              <a:rPr lang="pt-BR" sz="1600" dirty="0">
                <a:solidFill>
                  <a:srgbClr val="0070C0"/>
                </a:solidFill>
              </a:rPr>
              <a:t>- O servidor de recursos fornece o recurso para o cliente, caso o token de acesso dele for válido.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5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O servidor de autorização</a:t>
            </a:r>
            <a:endParaRPr lang="pt-BR" sz="2400" b="1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137A7-39ED-9CF8-CF5E-DE4DF0155EC5}"/>
              </a:ext>
            </a:extLst>
          </p:cNvPr>
          <p:cNvSpPr/>
          <p:nvPr/>
        </p:nvSpPr>
        <p:spPr>
          <a:xfrm>
            <a:off x="228600" y="2438400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É responsável pelo SSO (Single </a:t>
            </a:r>
            <a:r>
              <a:rPr lang="pt-BR" sz="2000" b="1" dirty="0" err="1">
                <a:solidFill>
                  <a:schemeClr val="tx1"/>
                </a:solidFill>
              </a:rPr>
              <a:t>Sign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On</a:t>
            </a:r>
            <a:r>
              <a:rPr lang="pt-BR" sz="2000" b="1" dirty="0">
                <a:solidFill>
                  <a:schemeClr val="tx1"/>
                </a:solidFill>
              </a:rPr>
              <a:t>), que centraliza as credenciais dos acessos dos usuários e faz a autenticação, gerencia as permissões dos usuários e emite os tokens de acesso.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4669CA-431A-B49F-ACB2-677953D47C99}"/>
              </a:ext>
            </a:extLst>
          </p:cNvPr>
          <p:cNvSpPr/>
          <p:nvPr/>
        </p:nvSpPr>
        <p:spPr>
          <a:xfrm>
            <a:off x="228600" y="12192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Funcionamento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24ED0-6633-CA85-69BA-F30C6516243A}"/>
              </a:ext>
            </a:extLst>
          </p:cNvPr>
          <p:cNvSpPr/>
          <p:nvPr/>
        </p:nvSpPr>
        <p:spPr>
          <a:xfrm>
            <a:off x="228600" y="3632537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O </a:t>
            </a:r>
            <a:r>
              <a:rPr lang="pt-BR" sz="2000" b="1" dirty="0" err="1">
                <a:solidFill>
                  <a:srgbClr val="0070C0"/>
                </a:solidFill>
              </a:rPr>
              <a:t>client</a:t>
            </a:r>
            <a:r>
              <a:rPr lang="pt-BR" sz="2000" b="1" dirty="0">
                <a:solidFill>
                  <a:srgbClr val="0070C0"/>
                </a:solidFill>
              </a:rPr>
              <a:t> (aplicação que roda na máquina do usuário) é definido através de dois tipos de aplicação:</a:t>
            </a:r>
            <a:endParaRPr lang="pt-BR" sz="2400" b="1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CDE824-8046-F2E5-1097-6CCEB1816A2E}"/>
              </a:ext>
            </a:extLst>
          </p:cNvPr>
          <p:cNvSpPr/>
          <p:nvPr/>
        </p:nvSpPr>
        <p:spPr>
          <a:xfrm>
            <a:off x="228600" y="4470737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1 - </a:t>
            </a:r>
            <a:r>
              <a:rPr lang="pt-BR" sz="2000" b="1" dirty="0" err="1">
                <a:solidFill>
                  <a:schemeClr val="tx1"/>
                </a:solidFill>
              </a:rPr>
              <a:t>Confidential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- </a:t>
            </a:r>
            <a:r>
              <a:rPr lang="pt-BR" sz="2000" dirty="0" err="1">
                <a:solidFill>
                  <a:srgbClr val="0070C0"/>
                </a:solidFill>
              </a:rPr>
              <a:t>clients</a:t>
            </a:r>
            <a:r>
              <a:rPr lang="pt-BR" sz="2000" dirty="0">
                <a:solidFill>
                  <a:srgbClr val="0070C0"/>
                </a:solidFill>
              </a:rPr>
              <a:t> que são capazes de manter a confidencialidade das suas credenciais.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51FC12-9837-A15A-7218-10203C6A5A99}"/>
              </a:ext>
            </a:extLst>
          </p:cNvPr>
          <p:cNvSpPr/>
          <p:nvPr/>
        </p:nvSpPr>
        <p:spPr>
          <a:xfrm>
            <a:off x="228600" y="531191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2 - </a:t>
            </a:r>
            <a:r>
              <a:rPr lang="pt-BR" sz="2000" b="1" dirty="0" err="1">
                <a:solidFill>
                  <a:schemeClr val="tx1"/>
                </a:solidFill>
              </a:rPr>
              <a:t>Public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- </a:t>
            </a:r>
            <a:r>
              <a:rPr lang="pt-BR" sz="2000" dirty="0" err="1">
                <a:solidFill>
                  <a:srgbClr val="0070C0"/>
                </a:solidFill>
              </a:rPr>
              <a:t>clients</a:t>
            </a:r>
            <a:r>
              <a:rPr lang="pt-BR" sz="2000" dirty="0">
                <a:solidFill>
                  <a:srgbClr val="0070C0"/>
                </a:solidFill>
              </a:rPr>
              <a:t> que são incapazes de manter a confidencialidade das suas credenciais.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OAUTH2.0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Os fluxos de autorização, existem 4 formas de se trabalhar com essa integração:</a:t>
            </a:r>
            <a:endParaRPr lang="pt-BR" sz="2400" b="1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137A7-39ED-9CF8-CF5E-DE4DF0155EC5}"/>
              </a:ext>
            </a:extLst>
          </p:cNvPr>
          <p:cNvSpPr/>
          <p:nvPr/>
        </p:nvSpPr>
        <p:spPr>
          <a:xfrm>
            <a:off x="228600" y="2794337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1 - </a:t>
            </a:r>
            <a:r>
              <a:rPr lang="pt-BR" sz="1600" b="1" dirty="0" err="1">
                <a:solidFill>
                  <a:schemeClr val="tx1"/>
                </a:solidFill>
              </a:rPr>
              <a:t>Implicit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rgbClr val="0070C0"/>
                </a:solidFill>
              </a:rPr>
              <a:t>- é um fluxo de autorização simplificado, otimizado para </a:t>
            </a:r>
            <a:r>
              <a:rPr lang="pt-BR" sz="1600" dirty="0" err="1">
                <a:solidFill>
                  <a:srgbClr val="0070C0"/>
                </a:solidFill>
              </a:rPr>
              <a:t>clients</a:t>
            </a:r>
            <a:r>
              <a:rPr lang="pt-BR" sz="1600" dirty="0">
                <a:solidFill>
                  <a:srgbClr val="0070C0"/>
                </a:solidFill>
              </a:rPr>
              <a:t> web. Ao emitir um token de acesso, o </a:t>
            </a:r>
            <a:r>
              <a:rPr lang="pt-BR" sz="1600" dirty="0" err="1">
                <a:solidFill>
                  <a:srgbClr val="0070C0"/>
                </a:solidFill>
              </a:rPr>
              <a:t>authorization</a:t>
            </a:r>
            <a:r>
              <a:rPr lang="pt-BR" sz="1600" dirty="0">
                <a:solidFill>
                  <a:srgbClr val="0070C0"/>
                </a:solidFill>
              </a:rPr>
              <a:t> server não autentica o cliente. É muito utilizado em </a:t>
            </a:r>
            <a:r>
              <a:rPr lang="pt-BR" sz="1600" dirty="0" err="1">
                <a:solidFill>
                  <a:srgbClr val="0070C0"/>
                </a:solidFill>
              </a:rPr>
              <a:t>SPAs</a:t>
            </a:r>
            <a:r>
              <a:rPr lang="pt-BR" sz="1600" dirty="0">
                <a:solidFill>
                  <a:srgbClr val="0070C0"/>
                </a:solidFill>
              </a:rPr>
              <a:t> e aplicações MVC.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4669CA-431A-B49F-ACB2-677953D47C99}"/>
              </a:ext>
            </a:extLst>
          </p:cNvPr>
          <p:cNvSpPr/>
          <p:nvPr/>
        </p:nvSpPr>
        <p:spPr>
          <a:xfrm>
            <a:off x="228600" y="12192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Funcionamento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CDE824-8046-F2E5-1097-6CCEB1816A2E}"/>
              </a:ext>
            </a:extLst>
          </p:cNvPr>
          <p:cNvSpPr/>
          <p:nvPr/>
        </p:nvSpPr>
        <p:spPr>
          <a:xfrm>
            <a:off x="228600" y="3733800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2 - </a:t>
            </a:r>
            <a:r>
              <a:rPr lang="pt-BR" sz="1600" b="1" dirty="0" err="1">
                <a:solidFill>
                  <a:schemeClr val="tx1"/>
                </a:solidFill>
              </a:rPr>
              <a:t>Authorization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Code</a:t>
            </a:r>
            <a:r>
              <a:rPr lang="pt-BR" sz="1600" b="1" dirty="0">
                <a:solidFill>
                  <a:schemeClr val="tx1"/>
                </a:solidFill>
              </a:rPr>
              <a:t> - </a:t>
            </a:r>
            <a:r>
              <a:rPr lang="pt-BR" sz="1600" dirty="0">
                <a:solidFill>
                  <a:srgbClr val="0070C0"/>
                </a:solidFill>
              </a:rPr>
              <a:t>é obtido usando um </a:t>
            </a:r>
            <a:r>
              <a:rPr lang="pt-BR" sz="1600" dirty="0" err="1">
                <a:solidFill>
                  <a:srgbClr val="0070C0"/>
                </a:solidFill>
              </a:rPr>
              <a:t>authorization</a:t>
            </a:r>
            <a:r>
              <a:rPr lang="pt-BR" sz="1600" dirty="0">
                <a:solidFill>
                  <a:srgbClr val="0070C0"/>
                </a:solidFill>
              </a:rPr>
              <a:t> server como intermediário entre o </a:t>
            </a:r>
            <a:r>
              <a:rPr lang="pt-BR" sz="1600" dirty="0" err="1">
                <a:solidFill>
                  <a:srgbClr val="0070C0"/>
                </a:solidFill>
              </a:rPr>
              <a:t>client</a:t>
            </a:r>
            <a:r>
              <a:rPr lang="pt-BR" sz="1600" dirty="0">
                <a:solidFill>
                  <a:srgbClr val="0070C0"/>
                </a:solidFill>
              </a:rPr>
              <a:t> e o usuário. O cliente redireciona o usuário para um servidor de autorização. Esse tipo de </a:t>
            </a:r>
            <a:r>
              <a:rPr lang="pt-BR" sz="1600" dirty="0" err="1">
                <a:solidFill>
                  <a:srgbClr val="0070C0"/>
                </a:solidFill>
              </a:rPr>
              <a:t>client</a:t>
            </a:r>
            <a:r>
              <a:rPr lang="pt-BR" sz="1600" dirty="0">
                <a:solidFill>
                  <a:srgbClr val="0070C0"/>
                </a:solidFill>
              </a:rPr>
              <a:t> é utilizado em aplicações de terceiros, ou seja, não confiáveis.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51FC12-9837-A15A-7218-10203C6A5A99}"/>
              </a:ext>
            </a:extLst>
          </p:cNvPr>
          <p:cNvSpPr/>
          <p:nvPr/>
        </p:nvSpPr>
        <p:spPr>
          <a:xfrm>
            <a:off x="228600" y="4648200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3 - </a:t>
            </a:r>
            <a:r>
              <a:rPr lang="pt-BR" sz="1600" b="1" dirty="0" err="1">
                <a:solidFill>
                  <a:schemeClr val="tx1"/>
                </a:solidFill>
              </a:rPr>
              <a:t>Resource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Owner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Password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Credentials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rgbClr val="0070C0"/>
                </a:solidFill>
              </a:rPr>
              <a:t>- utilizado quando o </a:t>
            </a:r>
            <a:r>
              <a:rPr lang="pt-BR" sz="1600" dirty="0" err="1">
                <a:solidFill>
                  <a:srgbClr val="0070C0"/>
                </a:solidFill>
              </a:rPr>
              <a:t>client</a:t>
            </a:r>
            <a:r>
              <a:rPr lang="pt-BR" sz="1600" dirty="0">
                <a:solidFill>
                  <a:srgbClr val="0070C0"/>
                </a:solidFill>
              </a:rPr>
              <a:t> solicita o usuário e senha diretamente, esse já utilizado em aplicações chamadas de confiáveis, como aplicações da própria empresa.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79D147-A005-A2FE-5AA8-77A528BBEB18}"/>
              </a:ext>
            </a:extLst>
          </p:cNvPr>
          <p:cNvSpPr/>
          <p:nvPr/>
        </p:nvSpPr>
        <p:spPr>
          <a:xfrm>
            <a:off x="228600" y="5569803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tx1"/>
                </a:solidFill>
              </a:rPr>
              <a:t>4 - </a:t>
            </a:r>
            <a:r>
              <a:rPr lang="pt-BR" sz="1600" b="1" dirty="0" err="1">
                <a:solidFill>
                  <a:schemeClr val="tx1"/>
                </a:solidFill>
              </a:rPr>
              <a:t>Client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err="1">
                <a:solidFill>
                  <a:schemeClr val="tx1"/>
                </a:solidFill>
              </a:rPr>
              <a:t>Credentials</a:t>
            </a:r>
            <a:r>
              <a:rPr lang="pt-BR" sz="1600" dirty="0">
                <a:solidFill>
                  <a:srgbClr val="0070C0"/>
                </a:solidFill>
              </a:rPr>
              <a:t> - pode ser utilizado quando a aplicação </a:t>
            </a:r>
            <a:r>
              <a:rPr lang="pt-BR" sz="1600" dirty="0" err="1">
                <a:solidFill>
                  <a:srgbClr val="0070C0"/>
                </a:solidFill>
              </a:rPr>
              <a:t>client</a:t>
            </a:r>
            <a:r>
              <a:rPr lang="pt-BR" sz="1600" dirty="0">
                <a:solidFill>
                  <a:srgbClr val="0070C0"/>
                </a:solidFill>
              </a:rPr>
              <a:t> é protegida, que são utilizados em integrações de sistemas.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08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44F1C-06B8-4C13-A9C4-1CB3126B3D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5ED0C8-A56D-4B33-B237-8EA170CFC8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71DB4F-090E-4DA1-B4E1-C85182125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01617-0917-4b8c-a38a-a7b36d8da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12267</TotalTime>
  <Words>891</Words>
  <Application>Microsoft Office PowerPoint</Application>
  <PresentationFormat>Apresentação na tela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</cp:lastModifiedBy>
  <cp:revision>1997</cp:revision>
  <cp:lastPrinted>1601-01-01T00:00:00Z</cp:lastPrinted>
  <dcterms:created xsi:type="dcterms:W3CDTF">2015-08-12T20:16:29Z</dcterms:created>
  <dcterms:modified xsi:type="dcterms:W3CDTF">2023-10-30T00:48:34Z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