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1" r:id="rId3"/>
    <p:sldId id="357" r:id="rId4"/>
    <p:sldId id="358" r:id="rId5"/>
    <p:sldId id="359" r:id="rId6"/>
    <p:sldId id="389" r:id="rId7"/>
    <p:sldId id="441" r:id="rId8"/>
    <p:sldId id="447" r:id="rId9"/>
    <p:sldId id="442" r:id="rId10"/>
    <p:sldId id="444" r:id="rId11"/>
    <p:sldId id="448" r:id="rId12"/>
    <p:sldId id="445" r:id="rId13"/>
    <p:sldId id="451" r:id="rId14"/>
    <p:sldId id="446" r:id="rId15"/>
    <p:sldId id="450" r:id="rId16"/>
    <p:sldId id="457" r:id="rId17"/>
    <p:sldId id="422" r:id="rId18"/>
    <p:sldId id="390" r:id="rId19"/>
    <p:sldId id="391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iberto Mariano Da Silv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879779C-169D-4D17-9A8A-8AED214E9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41DFE-C906-498E-895F-D709C43905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2AAD17-38A5-4283-A114-B9D5B183578C}" type="datetime1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DF707A-BA94-4A7A-AC22-15B6F0344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5C5A3-7374-4217-AB22-4C7D7661F4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FDBA8-E3E8-4F52-AA71-C508EB1990B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CA0FCB69-EA8D-4C4D-99C8-88E00CE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EA93C10F-A24D-4BFD-83EC-06D53256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02F9F8B5-4767-4B25-A3FC-3306AD28D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94F6A00-915A-4153-9E15-9CCDB5F9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51F86FEC-AC8E-4210-B328-7B969618497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8C87F22-2EE7-4450-9E4D-6584CB85D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0EEC22F8-7575-444F-AC5D-ABA351F6B8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8CD6A0A-DDF6-40FD-9793-755F20B7E55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24DA22-8688-4246-96AC-A1B9C9C1D97C}" type="datetime1">
              <a:rPr lang="en-US" altLang="en-US"/>
              <a:pPr>
                <a:defRPr/>
              </a:pPr>
              <a:t>8/28/2023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C0EC05B5-A8EE-47C2-BC31-64E023777F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6A412EE0-1C20-49FD-962E-F3AAFE929D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BC0C75-36E7-4C0E-AC1F-EDE71F83CED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319C988B-E6B4-41BB-A4AF-D247642D55D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D9DA94-F630-41DE-B0D3-AB7238AB2ABF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8/28/2023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02B6F87F-C6E3-4B4C-AAA8-9A7AC5B23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A8768C34-823D-42E8-8709-2BE04DFC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692C0751-1D7C-4CCF-AC90-D16024EA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088B1-3E14-4739-947B-5092BE049D74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C15C7F3-C1B4-4C4C-B998-E6EE347A78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FBC5B-EB2C-4CE7-AE06-3E902854FF4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48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6C368A-4D1C-4E29-8993-A61DEFF16F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479F-5E4C-4C12-B066-847C2D08917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3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43408B5-A2B9-43B5-A783-ED7DC05A991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DC6A-C139-4EF9-8E56-EC4D36434CA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28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D110DE9-7184-4059-9A25-222959114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D8C25-727F-417B-BAF1-D6C48819D5C6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ADD76B-EE04-4B60-A921-181430AF4BE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9259-483B-4889-9110-C96DFC73E27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19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5AA9E3-7122-4374-91FF-CE2AA09E77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444FB-EEF4-4094-BA3B-7F7B19F835E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6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0B23463-E85F-4315-A3AD-82BC648929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DC873-1888-4F76-A8EE-EF8DBF085D22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350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8BEBFF-18BE-44F5-A442-9EC89FA764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E4D8-D855-4261-9A03-DC07A3E1321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2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2">
            <a:extLst>
              <a:ext uri="{FF2B5EF4-FFF2-40B4-BE49-F238E27FC236}">
                <a16:creationId xmlns:a16="http://schemas.microsoft.com/office/drawing/2014/main" id="{E25A3F61-A42B-45E7-8F04-42425E920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04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" name="CaixaDeTexto 13">
            <a:extLst>
              <a:ext uri="{FF2B5EF4-FFF2-40B4-BE49-F238E27FC236}">
                <a16:creationId xmlns:a16="http://schemas.microsoft.com/office/drawing/2014/main" id="{0632F730-3EB8-40D7-81A0-6E92BE4FB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5C67A3-949E-4C8B-8EDE-D30D658637F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124D-9D1E-4B7F-97AA-0E5AA8FE165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156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9AEC45F-50DC-4E19-84D0-7C800D2B51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1114-9F5E-46DC-8A13-87F4B8F2317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9CABDD4-56E5-481E-8451-DF0349EB1B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AD8E-4228-4CA7-91FC-A4A9F9170BD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0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C758C8-ADD8-4CAE-B042-D4A0E23B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6CED444-6897-4DE8-BDC4-9E6FA08F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18445E7-A589-481B-90A5-50BD1072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068C9DD-2BC7-4270-B281-F2BA488E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DB7EE81B-6996-4C5F-97D3-63252564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CFF34DAC-ECB6-40F2-AA1A-CEA77D04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D6EEFCF9-251C-4CDC-B85C-FC7051CEB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4852EDF3-D332-4BD5-A59E-BDA40A9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215A6FB3-47EB-4E32-8CB2-1159C650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B17224D-5AD7-443E-9083-D1E22FB52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CEADB1-7F99-4F87-A130-1437F5B50111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2" r:id="rId2"/>
    <p:sldLayoutId id="2147485323" r:id="rId3"/>
    <p:sldLayoutId id="2147485324" r:id="rId4"/>
    <p:sldLayoutId id="2147485325" r:id="rId5"/>
    <p:sldLayoutId id="2147485326" r:id="rId6"/>
    <p:sldLayoutId id="2147485331" r:id="rId7"/>
    <p:sldLayoutId id="2147485327" r:id="rId8"/>
    <p:sldLayoutId id="2147485328" r:id="rId9"/>
    <p:sldLayoutId id="2147485329" r:id="rId10"/>
    <p:sldLayoutId id="214748533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-reactnative-dev.translate.goog/docs/flatlist?_x_tr_sl=en&amp;_x_tr_tl=pt&amp;_x_tr_hl=pt-BR&amp;_x_tr_pto=sc" TargetMode="External"/><Relationship Id="rId2" Type="http://schemas.openxmlformats.org/officeDocument/2006/relationships/hyperlink" Target="https://archive-reactnative-dev.translate.goog/docs/sectionlist?_x_tr_sl=en&amp;_x_tr_tl=pt&amp;_x_tr_hl=pt-BR&amp;_x_tr_pto=sc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actnative-dev.translate.goog/docs/flatlist?_x_tr_sl=en&amp;_x_tr_tl=pt&amp;_x_tr_hl=pt-BR&amp;_x_tr_pto=sc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CF5388E8-8B94-4F4D-AE33-A4BEEAE4A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33400"/>
            <a:ext cx="7974013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40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ARA0089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4E67AEA-64D6-4FA1-A75E-A99059FE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12E5D261-5673-4975-966D-8D816617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28D5343-09FD-4133-95EE-C0BEA6BC6024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3EF23016-C12B-4DAF-9404-839353CD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630488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04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52600"/>
            <a:ext cx="8534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COMPONENTE </a:t>
            </a:r>
            <a:r>
              <a:rPr lang="pt-BR" b="1" dirty="0" err="1">
                <a:solidFill>
                  <a:schemeClr val="tx1"/>
                </a:solidFill>
                <a:highlight>
                  <a:srgbClr val="FFFF00"/>
                </a:highlight>
              </a:rPr>
              <a:t>VirtualizedList</a:t>
            </a:r>
            <a:r>
              <a:rPr lang="pt-BR" dirty="0">
                <a:solidFill>
                  <a:srgbClr val="0070C0"/>
                </a:solidFill>
              </a:rPr>
              <a:t> (</a:t>
            </a:r>
            <a:r>
              <a:rPr lang="pt-BR" dirty="0">
                <a:solidFill>
                  <a:srgbClr val="FF0000"/>
                </a:solidFill>
              </a:rPr>
              <a:t>Lista virtualizada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32B1175-BFD6-4447-A247-15329946541D}"/>
              </a:ext>
            </a:extLst>
          </p:cNvPr>
          <p:cNvSpPr/>
          <p:nvPr/>
        </p:nvSpPr>
        <p:spPr>
          <a:xfrm>
            <a:off x="762000" y="1072009"/>
            <a:ext cx="6821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Implementação de listas no </a:t>
            </a:r>
            <a:r>
              <a:rPr lang="pt-BR" sz="2800" dirty="0" err="1">
                <a:solidFill>
                  <a:srgbClr val="0070C0"/>
                </a:solidFill>
              </a:rPr>
              <a:t>React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 err="1">
                <a:solidFill>
                  <a:srgbClr val="0070C0"/>
                </a:solidFill>
              </a:rPr>
              <a:t>Native</a:t>
            </a:r>
            <a:r>
              <a:rPr lang="pt-BR" sz="2800" dirty="0">
                <a:solidFill>
                  <a:srgbClr val="0070C0"/>
                </a:solidFill>
              </a:rPr>
              <a:t> 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AF24E9-8B5D-495B-8418-9CE3B7EDA0C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2462" y="2228670"/>
            <a:ext cx="889907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0070C0"/>
                </a:solidFill>
              </a:rPr>
              <a:t>Base de implementação para os mais convenientes e componentes, que também estão melhor documentados. Em geral, isso deve ser realmente usado se você precisar de mais flexibilidade para o uso que fornece, por exemplo, com dados imutáveis ​​em vez de simples.</a:t>
            </a:r>
            <a:r>
              <a:rPr lang="pt-BR" altLang="pt-BR" dirty="0">
                <a:solidFill>
                  <a:schemeClr val="tx1"/>
                </a:solidFill>
                <a:highlight>
                  <a:srgbClr val="FFFF00"/>
                </a:highlight>
              </a:rPr>
              <a:t>&lt;</a:t>
            </a:r>
            <a:r>
              <a:rPr lang="pt-BR" altLang="pt-BR" dirty="0" err="1">
                <a:solidFill>
                  <a:schemeClr val="tx1"/>
                </a:solidFill>
                <a:highlight>
                  <a:srgbClr val="FFFF00"/>
                </a:highlight>
              </a:rPr>
              <a:t>FlatList</a:t>
            </a:r>
            <a:r>
              <a:rPr lang="pt-BR" altLang="pt-BR" dirty="0">
                <a:solidFill>
                  <a:schemeClr val="tx1"/>
                </a:solidFill>
                <a:highlight>
                  <a:srgbClr val="FFFF00"/>
                </a:highlight>
              </a:rPr>
              <a:t>&gt;&lt;</a:t>
            </a:r>
            <a:r>
              <a:rPr lang="pt-BR" altLang="pt-BR" dirty="0" err="1">
                <a:solidFill>
                  <a:schemeClr val="tx1"/>
                </a:solidFill>
                <a:highlight>
                  <a:srgbClr val="FFFF00"/>
                </a:highlight>
              </a:rPr>
              <a:t>SectionList</a:t>
            </a:r>
            <a:r>
              <a:rPr lang="pt-BR" altLang="pt-BR" dirty="0">
                <a:solidFill>
                  <a:schemeClr val="tx1"/>
                </a:solidFill>
                <a:highlight>
                  <a:srgbClr val="FFFF00"/>
                </a:highlight>
              </a:rPr>
              <a:t>&gt;</a:t>
            </a:r>
            <a:endParaRPr lang="pt-BR" altLang="pt-BR" dirty="0">
              <a:solidFill>
                <a:srgbClr val="0070C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948DD39-2DE4-4C4E-B992-1C94652BA57F}"/>
              </a:ext>
            </a:extLst>
          </p:cNvPr>
          <p:cNvSpPr/>
          <p:nvPr/>
        </p:nvSpPr>
        <p:spPr>
          <a:xfrm>
            <a:off x="122464" y="4432518"/>
            <a:ext cx="8899070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0070C0"/>
                </a:solidFill>
              </a:rPr>
              <a:t>A virtualização melhora enormemente o consumo e o desempenho de grandes listas de memória, mantendo uma janela de renderização finita de itens ativos e substituindo todos os itens de espaço em branco de tamanho apropriado. A janela se adapta ao comportamento de rolagem e os itens são </a:t>
            </a:r>
            <a:r>
              <a:rPr lang="pt-BR" sz="1600" dirty="0" err="1">
                <a:solidFill>
                  <a:srgbClr val="0070C0"/>
                </a:solidFill>
              </a:rPr>
              <a:t>renderizados</a:t>
            </a:r>
            <a:r>
              <a:rPr lang="pt-BR" sz="1600" dirty="0">
                <a:solidFill>
                  <a:srgbClr val="0070C0"/>
                </a:solidFill>
              </a:rPr>
              <a:t> de forma incremental com baixo-</a:t>
            </a:r>
            <a:r>
              <a:rPr lang="pt-BR" sz="1600" dirty="0" err="1">
                <a:solidFill>
                  <a:srgbClr val="0070C0"/>
                </a:solidFill>
              </a:rPr>
              <a:t>pri</a:t>
            </a:r>
            <a:r>
              <a:rPr lang="pt-BR" sz="1600" dirty="0">
                <a:solidFill>
                  <a:srgbClr val="0070C0"/>
                </a:solidFill>
              </a:rPr>
              <a:t> (a caso se possa ver os mais longos da área visível, ou com alto-</a:t>
            </a:r>
            <a:r>
              <a:rPr lang="pt-BR" sz="1600" dirty="0" err="1">
                <a:solidFill>
                  <a:srgbClr val="0070C0"/>
                </a:solidFill>
              </a:rPr>
              <a:t>pri</a:t>
            </a:r>
            <a:r>
              <a:rPr lang="pt-BR" sz="1600" dirty="0">
                <a:solidFill>
                  <a:srgbClr val="0070C0"/>
                </a:solidFill>
              </a:rPr>
              <a:t>, ao contrário, para minimizar o potencial de exibição de qualquer área visível, ou com alto-</a:t>
            </a:r>
            <a:r>
              <a:rPr lang="pt-BR" sz="1600" dirty="0" err="1">
                <a:solidFill>
                  <a:srgbClr val="0070C0"/>
                </a:solidFill>
              </a:rPr>
              <a:t>pri</a:t>
            </a:r>
            <a:r>
              <a:rPr lang="pt-BR" sz="1600" dirty="0">
                <a:solidFill>
                  <a:srgbClr val="0070C0"/>
                </a:solidFill>
              </a:rPr>
              <a:t>, ao contrário, para minimizar o potencial de exibição o espaço em branco.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F3499-A2E5-4C87-8788-E433E702E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545845-7D1D-4736-9FD6-45AC20129771}"/>
              </a:ext>
            </a:extLst>
          </p:cNvPr>
          <p:cNvSpPr txBox="1"/>
          <p:nvPr/>
        </p:nvSpPr>
        <p:spPr>
          <a:xfrm>
            <a:off x="122462" y="3528536"/>
            <a:ext cx="889907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Implementação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base para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mais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convenientes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componentes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</a:rPr>
              <a:t>FlatList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</a:rPr>
              <a:t>SectionList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, que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também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estão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melhor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documentados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.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geral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isso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só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deve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realmente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usado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você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precisar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mais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flexibilidade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do que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fornece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por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exemplo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, para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uso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com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</a:rPr>
              <a:t>dados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</a:rPr>
              <a:t>imutáveis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​​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vez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</a:rPr>
              <a:t>matrizes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</a:rPr>
              <a:t> simples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051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1524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533400"/>
            <a:ext cx="74676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COMPONENTE </a:t>
            </a:r>
            <a:r>
              <a:rPr lang="pt-BR" dirty="0" err="1">
                <a:solidFill>
                  <a:schemeClr val="tx1"/>
                </a:solidFill>
                <a:highlight>
                  <a:srgbClr val="FFFF00"/>
                </a:highlight>
              </a:rPr>
              <a:t>VirtualizedList</a:t>
            </a:r>
            <a:r>
              <a:rPr lang="pt-BR" dirty="0">
                <a:solidFill>
                  <a:srgbClr val="0070C0"/>
                </a:solidFill>
              </a:rPr>
              <a:t> (</a:t>
            </a:r>
            <a:r>
              <a:rPr lang="pt-BR" dirty="0">
                <a:solidFill>
                  <a:srgbClr val="FF0000"/>
                </a:solidFill>
              </a:rPr>
              <a:t>Lista virtualizada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32B1175-BFD6-4447-A247-15329946541D}"/>
              </a:ext>
            </a:extLst>
          </p:cNvPr>
          <p:cNvSpPr/>
          <p:nvPr/>
        </p:nvSpPr>
        <p:spPr>
          <a:xfrm>
            <a:off x="762000" y="152400"/>
            <a:ext cx="6821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Implementação de listas no </a:t>
            </a:r>
            <a:r>
              <a:rPr lang="pt-BR" sz="2800" dirty="0" err="1">
                <a:solidFill>
                  <a:srgbClr val="0070C0"/>
                </a:solidFill>
              </a:rPr>
              <a:t>React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 err="1">
                <a:solidFill>
                  <a:srgbClr val="0070C0"/>
                </a:solidFill>
              </a:rPr>
              <a:t>Native</a:t>
            </a:r>
            <a:r>
              <a:rPr lang="pt-BR" sz="2800" dirty="0">
                <a:solidFill>
                  <a:srgbClr val="0070C0"/>
                </a:solidFill>
              </a:rPr>
              <a:t> 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F05441-A865-4E94-B7CF-B89E9828585C}"/>
              </a:ext>
            </a:extLst>
          </p:cNvPr>
          <p:cNvSpPr txBox="1"/>
          <p:nvPr/>
        </p:nvSpPr>
        <p:spPr>
          <a:xfrm>
            <a:off x="76200" y="762000"/>
            <a:ext cx="668481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const DATA = [];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const </a:t>
            </a:r>
            <a:r>
              <a:rPr lang="en-US" sz="1200" dirty="0" err="1">
                <a:solidFill>
                  <a:schemeClr val="tx1"/>
                </a:solidFill>
              </a:rPr>
              <a:t>getItem</a:t>
            </a:r>
            <a:r>
              <a:rPr lang="en-US" sz="1200" dirty="0">
                <a:solidFill>
                  <a:schemeClr val="tx1"/>
                </a:solidFill>
              </a:rPr>
              <a:t> = (data, index) =&gt; ({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id: </a:t>
            </a:r>
            <a:r>
              <a:rPr lang="en-US" sz="1200" dirty="0" err="1">
                <a:solidFill>
                  <a:schemeClr val="tx1"/>
                </a:solidFill>
              </a:rPr>
              <a:t>Math.random</a:t>
            </a:r>
            <a:r>
              <a:rPr lang="en-US" sz="1200" dirty="0">
                <a:solidFill>
                  <a:schemeClr val="tx1"/>
                </a:solidFill>
              </a:rPr>
              <a:t>().</a:t>
            </a:r>
            <a:r>
              <a:rPr lang="en-US" sz="1200" dirty="0" err="1">
                <a:solidFill>
                  <a:schemeClr val="tx1"/>
                </a:solidFill>
              </a:rPr>
              <a:t>toString</a:t>
            </a:r>
            <a:r>
              <a:rPr lang="en-US" sz="1200" dirty="0">
                <a:solidFill>
                  <a:schemeClr val="tx1"/>
                </a:solidFill>
              </a:rPr>
              <a:t>(12).substring(0),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title: `Item ${index+1}`</a:t>
            </a:r>
          </a:p>
          <a:p>
            <a:r>
              <a:rPr lang="en-US" sz="1200" dirty="0">
                <a:solidFill>
                  <a:schemeClr val="tx1"/>
                </a:solidFill>
              </a:rPr>
              <a:t>});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const </a:t>
            </a:r>
            <a:r>
              <a:rPr lang="en-US" sz="1200" dirty="0" err="1">
                <a:solidFill>
                  <a:schemeClr val="tx1"/>
                </a:solidFill>
              </a:rPr>
              <a:t>getItemCount</a:t>
            </a:r>
            <a:r>
              <a:rPr lang="en-US" sz="1200" dirty="0">
                <a:solidFill>
                  <a:schemeClr val="tx1"/>
                </a:solidFill>
              </a:rPr>
              <a:t> = (data) =&gt; 50;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const Item = ({ title }) =&gt; (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&lt;View style={</a:t>
            </a:r>
            <a:r>
              <a:rPr lang="en-US" sz="1200" dirty="0" err="1">
                <a:solidFill>
                  <a:schemeClr val="tx1"/>
                </a:solidFill>
              </a:rPr>
              <a:t>styles.item</a:t>
            </a:r>
            <a:r>
              <a:rPr lang="en-US" sz="1200" dirty="0">
                <a:solidFill>
                  <a:schemeClr val="tx1"/>
                </a:solidFill>
              </a:rPr>
              <a:t>}&gt;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&lt;Text style={</a:t>
            </a:r>
            <a:r>
              <a:rPr lang="en-US" sz="1200" dirty="0" err="1">
                <a:solidFill>
                  <a:schemeClr val="tx1"/>
                </a:solidFill>
              </a:rPr>
              <a:t>styles.title</a:t>
            </a:r>
            <a:r>
              <a:rPr lang="en-US" sz="1200" dirty="0">
                <a:solidFill>
                  <a:schemeClr val="tx1"/>
                </a:solidFill>
              </a:rPr>
              <a:t>}&gt;{title}&lt;/Text&gt;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&lt;/View&gt;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const App = () =&gt;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&lt;</a:t>
            </a:r>
            <a:r>
              <a:rPr lang="en-US" sz="1200" dirty="0" err="1">
                <a:solidFill>
                  <a:schemeClr val="tx1"/>
                </a:solidFill>
              </a:rPr>
              <a:t>SafeAreaView</a:t>
            </a:r>
            <a:r>
              <a:rPr lang="en-US" sz="1200" dirty="0">
                <a:solidFill>
                  <a:schemeClr val="tx1"/>
                </a:solidFill>
              </a:rPr>
              <a:t> style={</a:t>
            </a:r>
            <a:r>
              <a:rPr lang="en-US" sz="1200" dirty="0" err="1">
                <a:solidFill>
                  <a:schemeClr val="tx1"/>
                </a:solidFill>
              </a:rPr>
              <a:t>styles.container</a:t>
            </a:r>
            <a:r>
              <a:rPr lang="en-US" sz="1200" dirty="0">
                <a:solidFill>
                  <a:schemeClr val="tx1"/>
                </a:solidFill>
              </a:rPr>
              <a:t>}&gt;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&lt;</a:t>
            </a:r>
            <a:r>
              <a:rPr lang="en-US" sz="1200" dirty="0" err="1">
                <a:solidFill>
                  <a:schemeClr val="tx1"/>
                </a:solidFill>
              </a:rPr>
              <a:t>VirtualizedList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data={DATA}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initialNumToRender</a:t>
            </a:r>
            <a:r>
              <a:rPr lang="en-US" sz="1200" dirty="0">
                <a:solidFill>
                  <a:schemeClr val="tx1"/>
                </a:solidFill>
              </a:rPr>
              <a:t>={4}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renderItem</a:t>
            </a:r>
            <a:r>
              <a:rPr lang="en-US" sz="1200" dirty="0">
                <a:solidFill>
                  <a:schemeClr val="tx1"/>
                </a:solidFill>
              </a:rPr>
              <a:t>={({ item }) =&gt; &lt;Item title={</a:t>
            </a:r>
            <a:r>
              <a:rPr lang="en-US" sz="1200" dirty="0" err="1">
                <a:solidFill>
                  <a:schemeClr val="tx1"/>
                </a:solidFill>
              </a:rPr>
              <a:t>item.title</a:t>
            </a:r>
            <a:r>
              <a:rPr lang="en-US" sz="1200" dirty="0">
                <a:solidFill>
                  <a:schemeClr val="tx1"/>
                </a:solidFill>
              </a:rPr>
              <a:t>} /&gt;}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keyExtractor</a:t>
            </a:r>
            <a:r>
              <a:rPr lang="en-US" sz="1200" dirty="0">
                <a:solidFill>
                  <a:schemeClr val="tx1"/>
                </a:solidFill>
              </a:rPr>
              <a:t>={item =&gt; </a:t>
            </a:r>
            <a:r>
              <a:rPr lang="en-US" sz="1200" dirty="0" err="1">
                <a:solidFill>
                  <a:schemeClr val="tx1"/>
                </a:solidFill>
              </a:rPr>
              <a:t>item.key</a:t>
            </a: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getItemCount</a:t>
            </a:r>
            <a:r>
              <a:rPr lang="en-US" sz="1200" dirty="0">
                <a:solidFill>
                  <a:schemeClr val="tx1"/>
                </a:solidFill>
              </a:rPr>
              <a:t>={</a:t>
            </a:r>
            <a:r>
              <a:rPr lang="en-US" sz="1200" dirty="0" err="1">
                <a:solidFill>
                  <a:schemeClr val="tx1"/>
                </a:solidFill>
              </a:rPr>
              <a:t>getItemCount</a:t>
            </a: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getItem</a:t>
            </a:r>
            <a:r>
              <a:rPr lang="en-US" sz="1200" dirty="0">
                <a:solidFill>
                  <a:schemeClr val="tx1"/>
                </a:solidFill>
              </a:rPr>
              <a:t>={</a:t>
            </a:r>
            <a:r>
              <a:rPr lang="en-US" sz="1200" dirty="0" err="1">
                <a:solidFill>
                  <a:schemeClr val="tx1"/>
                </a:solidFill>
              </a:rPr>
              <a:t>getItem</a:t>
            </a:r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/&gt;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&lt;/</a:t>
            </a:r>
            <a:r>
              <a:rPr lang="en-US" sz="1200" dirty="0" err="1">
                <a:solidFill>
                  <a:schemeClr val="tx1"/>
                </a:solidFill>
              </a:rPr>
              <a:t>SafeAreaView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const styles = </a:t>
            </a:r>
            <a:r>
              <a:rPr lang="en-US" sz="1200" dirty="0" err="1">
                <a:solidFill>
                  <a:schemeClr val="tx1"/>
                </a:solidFill>
              </a:rPr>
              <a:t>StyleSheet.create</a:t>
            </a:r>
            <a:r>
              <a:rPr lang="en-US" sz="1200" dirty="0">
                <a:solidFill>
                  <a:schemeClr val="tx1"/>
                </a:solidFill>
              </a:rPr>
              <a:t>({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container: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flex: 1,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marginTop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StatusBar.currentHeight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},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719F25-723B-4A25-8D81-375981140172}"/>
              </a:ext>
            </a:extLst>
          </p:cNvPr>
          <p:cNvSpPr/>
          <p:nvPr/>
        </p:nvSpPr>
        <p:spPr>
          <a:xfrm>
            <a:off x="5410200" y="1066800"/>
            <a:ext cx="32004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Cria uma lista virtualizada com 50 itens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20FDF5-AD4F-4687-9496-B3B4D73D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94" y="1939304"/>
            <a:ext cx="1457062" cy="23603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910A8D6-25F3-4DA8-B943-47F02669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94" y="4736055"/>
            <a:ext cx="1457062" cy="158854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AEE06B7-3534-46B1-8E70-E2180E53E10B}"/>
              </a:ext>
            </a:extLst>
          </p:cNvPr>
          <p:cNvSpPr/>
          <p:nvPr/>
        </p:nvSpPr>
        <p:spPr>
          <a:xfrm>
            <a:off x="6836194" y="4313172"/>
            <a:ext cx="124100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7602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52600"/>
            <a:ext cx="8534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COMPONENTE </a:t>
            </a:r>
            <a:r>
              <a:rPr lang="pt-BR" b="1" dirty="0" err="1">
                <a:solidFill>
                  <a:schemeClr val="tx1"/>
                </a:solidFill>
                <a:highlight>
                  <a:srgbClr val="FFFF00"/>
                </a:highlight>
              </a:rPr>
              <a:t>SectionList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en-US" b="1" i="0" dirty="0">
                <a:solidFill>
                  <a:srgbClr val="FF0000"/>
                </a:solidFill>
                <a:effectLst/>
                <a:latin typeface="Optimistic Display"/>
              </a:rPr>
              <a:t>Lista de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Optimistic Display"/>
              </a:rPr>
              <a:t>Seções</a:t>
            </a:r>
            <a:r>
              <a:rPr lang="en-US" b="1" i="0" dirty="0">
                <a:solidFill>
                  <a:srgbClr val="FF0000"/>
                </a:solidFill>
                <a:effectLst/>
                <a:latin typeface="Optimistic Display"/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014790B-6027-40E8-BA15-EBECCBAF59F9}"/>
              </a:ext>
            </a:extLst>
          </p:cNvPr>
          <p:cNvSpPr/>
          <p:nvPr/>
        </p:nvSpPr>
        <p:spPr>
          <a:xfrm>
            <a:off x="762000" y="1072009"/>
            <a:ext cx="6821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Implementação de listas no </a:t>
            </a:r>
            <a:r>
              <a:rPr lang="pt-BR" sz="2800" dirty="0" err="1">
                <a:solidFill>
                  <a:srgbClr val="0070C0"/>
                </a:solidFill>
              </a:rPr>
              <a:t>React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 err="1">
                <a:solidFill>
                  <a:srgbClr val="0070C0"/>
                </a:solidFill>
              </a:rPr>
              <a:t>Native</a:t>
            </a:r>
            <a:r>
              <a:rPr lang="pt-BR" sz="2800" dirty="0">
                <a:solidFill>
                  <a:srgbClr val="0070C0"/>
                </a:solidFill>
              </a:rPr>
              <a:t> 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399319-E579-412E-8E89-8C9E5BBD057A}"/>
              </a:ext>
            </a:extLst>
          </p:cNvPr>
          <p:cNvSpPr txBox="1"/>
          <p:nvPr/>
        </p:nvSpPr>
        <p:spPr>
          <a:xfrm>
            <a:off x="304800" y="2209800"/>
            <a:ext cx="85344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Uma interface de alto desempenho para renderizar listas seccionadas, </a:t>
            </a:r>
          </a:p>
          <a:p>
            <a:pPr algn="l"/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suportando os recursos mais úteis:</a:t>
            </a:r>
          </a:p>
          <a:p>
            <a:pPr algn="l"/>
            <a:endParaRPr lang="pt-BR" b="0" i="0" dirty="0">
              <a:solidFill>
                <a:srgbClr val="0070C0"/>
              </a:solidFill>
              <a:effectLst/>
              <a:latin typeface="Optimistic Display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Totalmente multiplataforma.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Retornos de chamada de visibilidade configuráveis.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Suporte de cabeçalho de lista.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Suporte de rodapé de lista.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Suporte para separador de itens.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Suporte de cabeçalho de seção.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Suporte para separador de seção.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Suporte a dados heterogêneos e renderização de itens.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Puxe para atualizar.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Optimistic Display"/>
              </a:rPr>
              <a:t> Carregamento de 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2CC8C3-AFE6-4B0D-B895-E12D3E9D6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9" y="5986046"/>
            <a:ext cx="8723863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você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não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precisar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suporte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seção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quiser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uma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mais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simples, use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6DF696-9887-128A-1208-63A8E3AF9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976312"/>
            <a:ext cx="14859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5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9358E1-F721-A99E-6621-8D4A6ACD768F}"/>
              </a:ext>
            </a:extLst>
          </p:cNvPr>
          <p:cNvSpPr txBox="1"/>
          <p:nvPr/>
        </p:nvSpPr>
        <p:spPr>
          <a:xfrm>
            <a:off x="76200" y="4851737"/>
            <a:ext cx="4267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const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Item = ({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}) =&gt; (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&lt;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View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style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={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styles.item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}&gt;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&lt;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Text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style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={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styles.title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}&gt;{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}&lt;/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Text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&gt;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&lt;/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View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&gt;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);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-1524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609600"/>
            <a:ext cx="5486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COMPONENTE </a:t>
            </a:r>
            <a:r>
              <a:rPr lang="pt-BR" b="1" dirty="0" err="1">
                <a:solidFill>
                  <a:schemeClr val="tx1"/>
                </a:solidFill>
                <a:highlight>
                  <a:srgbClr val="FFFF00"/>
                </a:highlight>
              </a:rPr>
              <a:t>SectionList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en-US" b="1" i="0" dirty="0">
                <a:solidFill>
                  <a:srgbClr val="FF0000"/>
                </a:solidFill>
                <a:effectLst/>
                <a:latin typeface="Optimistic Display"/>
              </a:rPr>
              <a:t>Lista de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Optimistic Display"/>
              </a:rPr>
              <a:t>Seções</a:t>
            </a:r>
            <a:r>
              <a:rPr lang="en-US" b="1" i="0" dirty="0">
                <a:solidFill>
                  <a:srgbClr val="FF0000"/>
                </a:solidFill>
                <a:effectLst/>
                <a:latin typeface="Optimistic Display"/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014790B-6027-40E8-BA15-EBECCBAF59F9}"/>
              </a:ext>
            </a:extLst>
          </p:cNvPr>
          <p:cNvSpPr/>
          <p:nvPr/>
        </p:nvSpPr>
        <p:spPr>
          <a:xfrm>
            <a:off x="762000" y="152400"/>
            <a:ext cx="6821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Implementação de listas no </a:t>
            </a:r>
            <a:r>
              <a:rPr lang="pt-BR" sz="2800" dirty="0" err="1">
                <a:solidFill>
                  <a:srgbClr val="0070C0"/>
                </a:solidFill>
              </a:rPr>
              <a:t>React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 err="1">
                <a:solidFill>
                  <a:srgbClr val="0070C0"/>
                </a:solidFill>
              </a:rPr>
              <a:t>Native</a:t>
            </a:r>
            <a:r>
              <a:rPr lang="pt-BR" sz="2800" dirty="0">
                <a:solidFill>
                  <a:srgbClr val="0070C0"/>
                </a:solidFill>
              </a:rPr>
              <a:t> 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399319-E579-412E-8E89-8C9E5BBD057A}"/>
              </a:ext>
            </a:extLst>
          </p:cNvPr>
          <p:cNvSpPr txBox="1"/>
          <p:nvPr/>
        </p:nvSpPr>
        <p:spPr>
          <a:xfrm>
            <a:off x="76200" y="1997839"/>
            <a:ext cx="42672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const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DATA = [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{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: "Pratos Principais",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data: ["Filé de peixe", "Frango grelhado", "Risoto de</a:t>
            </a:r>
          </a:p>
          <a:p>
            <a:pPr algn="l"/>
            <a:r>
              <a:rPr lang="pt-BR" sz="1200" dirty="0">
                <a:solidFill>
                  <a:srgbClr val="FF0000"/>
                </a:solidFill>
                <a:latin typeface="+mn-lt"/>
              </a:rPr>
              <a:t>              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camarão"]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},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{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: "Sobremesas",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data: ["Sorvete", "Torta de morango", "Salada de frutas"]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},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{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: "Bebidas",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data: ["Água mineral", "Coca cola", "Cerveja"]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}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];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7328AE3-B4F0-3FC0-2107-CFA4D509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066800"/>
            <a:ext cx="489046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52600"/>
            <a:ext cx="8534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COMPONENTE </a:t>
            </a:r>
            <a:r>
              <a:rPr lang="pt-BR" b="1" dirty="0" err="1">
                <a:solidFill>
                  <a:schemeClr val="tx1"/>
                </a:solidFill>
                <a:highlight>
                  <a:srgbClr val="FFFF00"/>
                </a:highlight>
              </a:rPr>
              <a:t>FlatList</a:t>
            </a:r>
            <a:endParaRPr lang="pt-BR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AA13DE-3CD8-4314-B2F5-1B78D148B6AE}"/>
              </a:ext>
            </a:extLst>
          </p:cNvPr>
          <p:cNvSpPr/>
          <p:nvPr/>
        </p:nvSpPr>
        <p:spPr>
          <a:xfrm>
            <a:off x="762000" y="1072009"/>
            <a:ext cx="6821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Implementação de listas no </a:t>
            </a:r>
            <a:r>
              <a:rPr lang="pt-BR" sz="2800" dirty="0" err="1">
                <a:solidFill>
                  <a:srgbClr val="0070C0"/>
                </a:solidFill>
              </a:rPr>
              <a:t>React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 err="1">
                <a:solidFill>
                  <a:srgbClr val="0070C0"/>
                </a:solidFill>
              </a:rPr>
              <a:t>Native</a:t>
            </a:r>
            <a:r>
              <a:rPr lang="pt-BR" sz="2800" dirty="0">
                <a:solidFill>
                  <a:srgbClr val="0070C0"/>
                </a:solidFill>
              </a:rPr>
              <a:t> 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339E8C-F65F-4484-A151-5225CDF7283B}"/>
              </a:ext>
            </a:extLst>
          </p:cNvPr>
          <p:cNvSpPr txBox="1"/>
          <p:nvPr/>
        </p:nvSpPr>
        <p:spPr>
          <a:xfrm>
            <a:off x="304800" y="2201882"/>
            <a:ext cx="85344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Uma interface de alto desempenho para renderizar listas simples e básicas, suportando os recursos mais úteis:</a:t>
            </a:r>
          </a:p>
          <a:p>
            <a:pPr algn="l"/>
            <a:endParaRPr lang="pt-BR" b="0" i="0" dirty="0">
              <a:solidFill>
                <a:srgbClr val="0070C0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Totalmente multiplataforma.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Modo horizontal opcional.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Retornos de chamada de visibilidade configuráveis.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Suporte de cabeçalho.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Suporte de rodapé.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Suporte do separador.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Puxe para atualizar.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Carregamento de rolagem.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Suporte a </a:t>
            </a:r>
            <a:r>
              <a:rPr lang="pt-BR" b="0" i="0" dirty="0" err="1">
                <a:solidFill>
                  <a:srgbClr val="0070C0"/>
                </a:solidFill>
                <a:effectLst/>
                <a:latin typeface="+mn-lt"/>
              </a:rPr>
              <a:t>ScrollToIndex</a:t>
            </a: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70C0"/>
                </a:solidFill>
                <a:effectLst/>
                <a:latin typeface="+mn-lt"/>
              </a:rPr>
              <a:t> Suporte a várias colunas.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85B936D-C115-4EAB-991A-AB2592D6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51" y="5986046"/>
            <a:ext cx="5432898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Se você precisar de suporte de seção, use .&lt;</a:t>
            </a:r>
            <a:r>
              <a:rPr lang="pt-BR" altLang="en-US" sz="1400" b="1" dirty="0" err="1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SectionList</a:t>
            </a:r>
            <a:r>
              <a:rPr kumimoji="0" lang="pt-BR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24C82-DABA-4B91-A4F3-857F8E9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3200"/>
            <a:ext cx="2590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9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F339E8C-F65F-4484-A151-5225CDF7283B}"/>
              </a:ext>
            </a:extLst>
          </p:cNvPr>
          <p:cNvSpPr txBox="1"/>
          <p:nvPr/>
        </p:nvSpPr>
        <p:spPr>
          <a:xfrm>
            <a:off x="304800" y="1905000"/>
            <a:ext cx="3657600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const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DATA = [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{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id: '01',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: 'Banana',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},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{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id: '02',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: 'Maracujá',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},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{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id: '03',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: 'manga',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},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];</a:t>
            </a:r>
          </a:p>
          <a:p>
            <a:pPr algn="l"/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const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Item = ({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}) =&gt; (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&lt;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View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style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={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styles.item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}&gt;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  &lt;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Text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style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={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styles.title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}&gt;{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title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}&lt;/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Text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&gt;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  &lt;/</a:t>
            </a:r>
            <a:r>
              <a:rPr lang="pt-BR" sz="1200" b="0" i="0" dirty="0" err="1">
                <a:solidFill>
                  <a:srgbClr val="FF0000"/>
                </a:solidFill>
                <a:effectLst/>
                <a:latin typeface="+mn-lt"/>
              </a:rPr>
              <a:t>View</a:t>
            </a:r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&gt;</a:t>
            </a:r>
          </a:p>
          <a:p>
            <a:pPr algn="l"/>
            <a:r>
              <a:rPr lang="pt-BR" sz="1200" b="0" i="0" dirty="0">
                <a:solidFill>
                  <a:srgbClr val="FF0000"/>
                </a:solidFill>
                <a:effectLst/>
                <a:latin typeface="+mn-lt"/>
              </a:rPr>
              <a:t>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799844-768A-4D59-807D-2FA95FB16C62}"/>
              </a:ext>
            </a:extLst>
          </p:cNvPr>
          <p:cNvSpPr/>
          <p:nvPr/>
        </p:nvSpPr>
        <p:spPr>
          <a:xfrm>
            <a:off x="1981200" y="1018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4B1E86C-49CD-4B15-9943-587AC360406E}"/>
              </a:ext>
            </a:extLst>
          </p:cNvPr>
          <p:cNvSpPr/>
          <p:nvPr/>
        </p:nvSpPr>
        <p:spPr>
          <a:xfrm>
            <a:off x="304800" y="1383268"/>
            <a:ext cx="8534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COMPONENTE </a:t>
            </a:r>
            <a:r>
              <a:rPr lang="pt-BR" b="1" dirty="0" err="1">
                <a:solidFill>
                  <a:schemeClr val="tx1"/>
                </a:solidFill>
                <a:highlight>
                  <a:srgbClr val="FFFF00"/>
                </a:highlight>
              </a:rPr>
              <a:t>FlatList</a:t>
            </a:r>
            <a:r>
              <a:rPr lang="pt-BR" dirty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5F247FD-F3D0-4ACB-89F4-BCD05AFC38A3}"/>
              </a:ext>
            </a:extLst>
          </p:cNvPr>
          <p:cNvSpPr/>
          <p:nvPr/>
        </p:nvSpPr>
        <p:spPr>
          <a:xfrm>
            <a:off x="762000" y="619780"/>
            <a:ext cx="6821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Implementação de listas no </a:t>
            </a:r>
            <a:r>
              <a:rPr lang="pt-BR" sz="2800" dirty="0" err="1">
                <a:solidFill>
                  <a:srgbClr val="0070C0"/>
                </a:solidFill>
              </a:rPr>
              <a:t>React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 err="1">
                <a:solidFill>
                  <a:srgbClr val="0070C0"/>
                </a:solidFill>
              </a:rPr>
              <a:t>Native</a:t>
            </a:r>
            <a:r>
              <a:rPr lang="pt-BR" sz="2800" dirty="0">
                <a:solidFill>
                  <a:srgbClr val="0070C0"/>
                </a:solidFill>
              </a:rPr>
              <a:t> 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DD009E-9654-46C3-B915-FF1E6FB3C925}"/>
              </a:ext>
            </a:extLst>
          </p:cNvPr>
          <p:cNvSpPr txBox="1"/>
          <p:nvPr/>
        </p:nvSpPr>
        <p:spPr>
          <a:xfrm>
            <a:off x="304800" y="5678269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70C0"/>
                </a:solidFill>
              </a:rPr>
              <a:t>Obs. </a:t>
            </a:r>
            <a:r>
              <a:rPr lang="pt-BR" sz="1400" dirty="0">
                <a:solidFill>
                  <a:srgbClr val="FF0000"/>
                </a:solidFill>
              </a:rPr>
              <a:t>Todos os itens devem ser carregados </a:t>
            </a:r>
            <a:r>
              <a:rPr lang="pt-BR" sz="1400" dirty="0">
                <a:solidFill>
                  <a:srgbClr val="FF0000"/>
                </a:solidFill>
                <a:highlight>
                  <a:srgbClr val="FFFF00"/>
                </a:highlight>
              </a:rPr>
              <a:t>depois</a:t>
            </a:r>
            <a:r>
              <a:rPr lang="pt-BR" sz="1400" dirty="0">
                <a:solidFill>
                  <a:srgbClr val="FF0000"/>
                </a:solidFill>
              </a:rPr>
              <a:t> do desenho da lista.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 </a:t>
            </a:r>
            <a:r>
              <a:rPr lang="pt-BR" sz="1400" dirty="0">
                <a:solidFill>
                  <a:srgbClr val="0070C0"/>
                </a:solidFill>
              </a:rPr>
              <a:t> A rolagem de itens é feita de forma a forma automática, sem a presença de um </a:t>
            </a:r>
            <a:r>
              <a:rPr lang="pt-BR" sz="1400" dirty="0" err="1">
                <a:solidFill>
                  <a:srgbClr val="0070C0"/>
                </a:solidFill>
                <a:highlight>
                  <a:srgbClr val="FFFF00"/>
                </a:highlight>
              </a:rPr>
              <a:t>ScrollView</a:t>
            </a:r>
            <a:r>
              <a:rPr lang="pt-BR" sz="1400" dirty="0">
                <a:solidFill>
                  <a:srgbClr val="0070C0"/>
                </a:solidFill>
                <a:highlight>
                  <a:srgbClr val="FFFF00"/>
                </a:highlight>
              </a:rPr>
              <a:t>.</a:t>
            </a:r>
            <a:r>
              <a:rPr lang="pt-BR" sz="1400" dirty="0">
                <a:solidFill>
                  <a:srgbClr val="0070C0"/>
                </a:solidFill>
              </a:rPr>
              <a:t> 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D20125-67CA-4982-8ED6-35B136A2CC1B}"/>
              </a:ext>
            </a:extLst>
          </p:cNvPr>
          <p:cNvSpPr txBox="1"/>
          <p:nvPr/>
        </p:nvSpPr>
        <p:spPr>
          <a:xfrm>
            <a:off x="4953000" y="1828800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Desenho da lista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B898A738-F3D4-4B8E-AFF4-8C0A36ECB169}"/>
              </a:ext>
            </a:extLst>
          </p:cNvPr>
          <p:cNvSpPr/>
          <p:nvPr/>
        </p:nvSpPr>
        <p:spPr bwMode="auto">
          <a:xfrm>
            <a:off x="4038600" y="2286000"/>
            <a:ext cx="228600" cy="2209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DejaVu Sans" charset="0"/>
            </a:endParaRPr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9022B34A-4767-420C-82D9-F1664C0B18D8}"/>
              </a:ext>
            </a:extLst>
          </p:cNvPr>
          <p:cNvSpPr/>
          <p:nvPr/>
        </p:nvSpPr>
        <p:spPr bwMode="auto">
          <a:xfrm>
            <a:off x="4038600" y="4621169"/>
            <a:ext cx="228600" cy="85197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DejaVu Sans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32430DA-053B-47B0-8E3E-E12ECBA85DBC}"/>
              </a:ext>
            </a:extLst>
          </p:cNvPr>
          <p:cNvCxnSpPr>
            <a:endCxn id="3" idx="1"/>
          </p:cNvCxnSpPr>
          <p:nvPr/>
        </p:nvCxnSpPr>
        <p:spPr bwMode="auto">
          <a:xfrm flipH="1">
            <a:off x="4267200" y="2057400"/>
            <a:ext cx="838200" cy="1333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B7A8505-1EDA-4224-8384-A24A159A5AC2}"/>
              </a:ext>
            </a:extLst>
          </p:cNvPr>
          <p:cNvCxnSpPr>
            <a:endCxn id="14" idx="1"/>
          </p:cNvCxnSpPr>
          <p:nvPr/>
        </p:nvCxnSpPr>
        <p:spPr bwMode="auto">
          <a:xfrm flipV="1">
            <a:off x="3581400" y="5047156"/>
            <a:ext cx="685800" cy="74404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2684579-0512-2ADE-D040-EAAF3BA7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2466975"/>
            <a:ext cx="1609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9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76200" y="6096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Criar um App com uma Lista conforme modelo abaixo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AF9037-AE0F-A5F2-DC6F-500D5CFC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2820"/>
            <a:ext cx="5257800" cy="52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5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76200" y="6096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Criar um App com uma Lista conforme modelo abaixo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CD934-9B09-07C1-CF47-9F5E3759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6121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6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2924465" y="1153180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solidFill>
                  <a:srgbClr val="0070C0"/>
                </a:solidFill>
              </a:rPr>
              <a:t>Leitura específica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52600"/>
            <a:ext cx="86868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Os conteúdos abordados na aula podem ser encontrados no site oficial de desenvolvedores do 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, mais especificamente nos endereços apresentados a seguir. 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Lembre-­se de ativar a tradução para a língua portuguesa no navegador.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70C0"/>
                </a:solidFill>
              </a:rPr>
              <a:t>­ </a:t>
            </a:r>
            <a:r>
              <a:rPr lang="pt-BR" dirty="0" err="1">
                <a:solidFill>
                  <a:srgbClr val="0070C0"/>
                </a:solidFill>
              </a:rPr>
              <a:t>FlatList</a:t>
            </a:r>
            <a:r>
              <a:rPr lang="pt-BR" dirty="0">
                <a:solidFill>
                  <a:srgbClr val="0070C0"/>
                </a:solidFill>
              </a:rPr>
              <a:t>. Disponível em: https://reactnative.dev/docs/flatlist 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dirty="0" err="1">
                <a:solidFill>
                  <a:srgbClr val="0070C0"/>
                </a:solidFill>
              </a:rPr>
              <a:t>SectionList</a:t>
            </a:r>
            <a:r>
              <a:rPr lang="pt-BR" dirty="0">
                <a:solidFill>
                  <a:srgbClr val="0070C0"/>
                </a:solidFill>
              </a:rPr>
              <a:t>. Disponível em: https://reactnative.dev/docs/sectionlist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dirty="0" err="1">
                <a:solidFill>
                  <a:srgbClr val="0070C0"/>
                </a:solidFill>
              </a:rPr>
              <a:t>VirtualizedList</a:t>
            </a:r>
            <a:r>
              <a:rPr lang="pt-BR" dirty="0">
                <a:solidFill>
                  <a:srgbClr val="0070C0"/>
                </a:solidFill>
              </a:rPr>
              <a:t>. Disponível em: https://reactnative.dev/docs/virtualizedlist</a:t>
            </a:r>
          </a:p>
        </p:txBody>
      </p:sp>
    </p:spTree>
    <p:extLst>
      <p:ext uri="{BB962C8B-B14F-4D97-AF65-F5344CB8AC3E}">
        <p14:creationId xmlns:p14="http://schemas.microsoft.com/office/powerpoint/2010/main" val="376602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499141" y="1153180"/>
            <a:ext cx="1854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>
                <a:solidFill>
                  <a:srgbClr val="0070C0"/>
                </a:solidFill>
              </a:rPr>
              <a:t>Aprenda +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752600"/>
            <a:ext cx="86868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­</a:t>
            </a:r>
            <a:r>
              <a:rPr lang="pt-BR" dirty="0">
                <a:solidFill>
                  <a:srgbClr val="0070C0"/>
                </a:solidFill>
              </a:rPr>
              <a:t>Vídeo "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 Tutorial #7 ­ Flat </a:t>
            </a:r>
            <a:r>
              <a:rPr lang="pt-BR" dirty="0" err="1">
                <a:solidFill>
                  <a:srgbClr val="0070C0"/>
                </a:solidFill>
              </a:rPr>
              <a:t>List</a:t>
            </a: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dirty="0" err="1">
                <a:solidFill>
                  <a:srgbClr val="0070C0"/>
                </a:solidFill>
              </a:rPr>
              <a:t>Component</a:t>
            </a:r>
            <a:r>
              <a:rPr lang="pt-BR" dirty="0">
                <a:solidFill>
                  <a:srgbClr val="0070C0"/>
                </a:solidFill>
              </a:rPr>
              <a:t>".  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Disponível em: https://www.youtube.com/watch?v=iMCM1NceGJY 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Obs.: Lembre­-se de ativar a legenda e configurar a tradução para português. 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Vídeo "Aprenda 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 #12 ­ Criando e estilizando o componente </a:t>
            </a:r>
            <a:r>
              <a:rPr lang="pt-BR" dirty="0" err="1">
                <a:solidFill>
                  <a:srgbClr val="0070C0"/>
                </a:solidFill>
              </a:rPr>
              <a:t>Picker</a:t>
            </a:r>
            <a:r>
              <a:rPr lang="pt-BR" dirty="0">
                <a:solidFill>
                  <a:srgbClr val="0070C0"/>
                </a:solidFill>
              </a:rPr>
              <a:t>".  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Disponível em: https://www.youtube.com/watch?v=8R76Gcc1YbI </a:t>
            </a:r>
          </a:p>
        </p:txBody>
      </p:sp>
    </p:spTree>
    <p:extLst>
      <p:ext uri="{BB962C8B-B14F-4D97-AF65-F5344CB8AC3E}">
        <p14:creationId xmlns:p14="http://schemas.microsoft.com/office/powerpoint/2010/main" val="201229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956188" y="1153180"/>
            <a:ext cx="940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Tema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2. INTERFACE GRÁFICA COM REACTIVE NATIVE</a:t>
            </a:r>
          </a:p>
        </p:txBody>
      </p:sp>
    </p:spTree>
    <p:extLst>
      <p:ext uri="{BB962C8B-B14F-4D97-AF65-F5344CB8AC3E}">
        <p14:creationId xmlns:p14="http://schemas.microsoft.com/office/powerpoint/2010/main" val="35109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666880" y="1153180"/>
            <a:ext cx="151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Objetivos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Analisar a sintaxe JSX e os componentes básicos do 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 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, </a:t>
            </a:r>
            <a:r>
              <a:rPr lang="pt-BR" dirty="0" err="1">
                <a:solidFill>
                  <a:srgbClr val="0070C0"/>
                </a:solidFill>
              </a:rPr>
              <a:t>baseando­se</a:t>
            </a:r>
            <a:r>
              <a:rPr lang="pt-BR" dirty="0">
                <a:solidFill>
                  <a:srgbClr val="0070C0"/>
                </a:solidFill>
              </a:rPr>
              <a:t> no ambiente do Visual Studio </a:t>
            </a:r>
            <a:r>
              <a:rPr lang="pt-BR" dirty="0" err="1">
                <a:solidFill>
                  <a:srgbClr val="0070C0"/>
                </a:solidFill>
              </a:rPr>
              <a:t>Code</a:t>
            </a:r>
            <a:r>
              <a:rPr lang="pt-BR" dirty="0">
                <a:solidFill>
                  <a:srgbClr val="0070C0"/>
                </a:solidFill>
              </a:rPr>
              <a:t>, em conjunto com o Nodes.js, para a </a:t>
            </a:r>
          </a:p>
          <a:p>
            <a:r>
              <a:rPr lang="pt-BR" dirty="0">
                <a:solidFill>
                  <a:srgbClr val="0070C0"/>
                </a:solidFill>
              </a:rPr>
              <a:t>construção de aplicativos móveis;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Utilizar recursos de interface gráfica, baseando­-se nas bibliotecas do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Native</a:t>
            </a:r>
            <a:r>
              <a:rPr lang="pt-BR" dirty="0">
                <a:solidFill>
                  <a:srgbClr val="0070C0"/>
                </a:solidFill>
              </a:rPr>
              <a:t>, para a criação de telas em aplicativos Android.</a:t>
            </a:r>
          </a:p>
        </p:txBody>
      </p:sp>
    </p:spTree>
    <p:extLst>
      <p:ext uri="{BB962C8B-B14F-4D97-AF65-F5344CB8AC3E}">
        <p14:creationId xmlns:p14="http://schemas.microsoft.com/office/powerpoint/2010/main" val="396301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08876" y="1153180"/>
            <a:ext cx="1235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Tópicos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2.2 LISTAS E OUTROS ELEMENTOS MULTIVALORADOS</a:t>
            </a:r>
          </a:p>
        </p:txBody>
      </p:sp>
    </p:spTree>
    <p:extLst>
      <p:ext uri="{BB962C8B-B14F-4D97-AF65-F5344CB8AC3E}">
        <p14:creationId xmlns:p14="http://schemas.microsoft.com/office/powerpoint/2010/main" val="63264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1113074" y="1153180"/>
            <a:ext cx="6627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Procedimentos</a:t>
            </a:r>
            <a:r>
              <a:rPr lang="en-US" sz="2800" dirty="0">
                <a:solidFill>
                  <a:srgbClr val="0070C0"/>
                </a:solidFill>
              </a:rPr>
              <a:t> de Ensino ­</a:t>
            </a:r>
            <a:r>
              <a:rPr lang="en-US" sz="2800" dirty="0" err="1">
                <a:solidFill>
                  <a:srgbClr val="0070C0"/>
                </a:solidFill>
              </a:rPr>
              <a:t>aprendizagem</a:t>
            </a:r>
            <a:endParaRPr lang="en-US" altLang="en-US" sz="28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2831068"/>
            <a:ext cx="843475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Enquanto componentes como caixas de texto e botões apresentam valores </a:t>
            </a:r>
            <a:r>
              <a:rPr lang="pt-BR" dirty="0" err="1">
                <a:solidFill>
                  <a:srgbClr val="FF0000"/>
                </a:solidFill>
              </a:rPr>
              <a:t>sim-ples</a:t>
            </a:r>
            <a:r>
              <a:rPr lang="pt-BR" dirty="0">
                <a:solidFill>
                  <a:srgbClr val="FF0000"/>
                </a:solidFill>
              </a:rPr>
              <a:t>, não são raras as situações em que precisamos expor valores múltiplos, como listas de contatos e galerias de fotos.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Como podemos trabalhar com elementos multivalorados no </a:t>
            </a:r>
            <a:r>
              <a:rPr lang="pt-BR" dirty="0" err="1">
                <a:solidFill>
                  <a:srgbClr val="FF0000"/>
                </a:solidFill>
              </a:rPr>
              <a:t>React</a:t>
            </a: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pt-BR" dirty="0" err="1">
                <a:solidFill>
                  <a:srgbClr val="FF0000"/>
                </a:solidFill>
              </a:rPr>
              <a:t>Native</a:t>
            </a:r>
            <a:r>
              <a:rPr lang="pt-B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302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3810000" y="1164309"/>
            <a:ext cx="122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Listas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840468"/>
            <a:ext cx="8534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As listas são índices verticais e contínuos de texto ou imagens.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B9824-86A3-46C6-91EA-B69B1049E6BB}"/>
              </a:ext>
            </a:extLst>
          </p:cNvPr>
          <p:cNvSpPr/>
          <p:nvPr/>
        </p:nvSpPr>
        <p:spPr>
          <a:xfrm>
            <a:off x="304800" y="2314512"/>
            <a:ext cx="85344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0070C0"/>
                </a:solidFill>
              </a:rPr>
              <a:t>As listas são um grupo contínuo de texto ou imagens. Eles são compostos por itens contendo ações primárias e complementares, que são representadas por ícones e texto.</a:t>
            </a:r>
          </a:p>
        </p:txBody>
      </p:sp>
    </p:spTree>
    <p:extLst>
      <p:ext uri="{BB962C8B-B14F-4D97-AF65-F5344CB8AC3E}">
        <p14:creationId xmlns:p14="http://schemas.microsoft.com/office/powerpoint/2010/main" val="189208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2920746" y="1264892"/>
            <a:ext cx="330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Listas de imagens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840468"/>
            <a:ext cx="8534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As listas de imagens exibem uma coleção de imagens em uma grade organizada.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407B85-0B49-40EF-914F-2D91086D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346766"/>
            <a:ext cx="5600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2920746" y="1264892"/>
            <a:ext cx="3121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Componente </a:t>
            </a:r>
            <a:r>
              <a:rPr lang="pt-BR" sz="2800" b="1" dirty="0" err="1">
                <a:solidFill>
                  <a:srgbClr val="0070C0"/>
                </a:solidFill>
              </a:rPr>
              <a:t>List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840468"/>
            <a:ext cx="8534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As listas de imagens exibem uma coleção de imagens em uma grade organizada.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B76FD6-60C7-4BDB-8F96-AAE18C10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34912"/>
            <a:ext cx="24860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3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AE092A-A42F-469F-A041-026275BC34C4}"/>
              </a:ext>
            </a:extLst>
          </p:cNvPr>
          <p:cNvSpPr/>
          <p:nvPr/>
        </p:nvSpPr>
        <p:spPr>
          <a:xfrm>
            <a:off x="1981200" y="228600"/>
            <a:ext cx="4586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Programação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alibri Light" panose="020F0302020204030204" pitchFamily="34" charset="0"/>
              </a:rPr>
              <a:t>Móbile</a:t>
            </a:r>
            <a:r>
              <a:rPr lang="en-US" altLang="en-US" sz="2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 e Android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25E189-36B9-43EA-9216-7073E5E7E1AB}"/>
              </a:ext>
            </a:extLst>
          </p:cNvPr>
          <p:cNvSpPr/>
          <p:nvPr/>
        </p:nvSpPr>
        <p:spPr>
          <a:xfrm>
            <a:off x="762000" y="1072009"/>
            <a:ext cx="6821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70C0"/>
                </a:solidFill>
              </a:rPr>
              <a:t>Implementação de listas no </a:t>
            </a:r>
            <a:r>
              <a:rPr lang="pt-BR" sz="2800" dirty="0" err="1">
                <a:solidFill>
                  <a:srgbClr val="0070C0"/>
                </a:solidFill>
              </a:rPr>
              <a:t>React</a:t>
            </a:r>
            <a:r>
              <a:rPr lang="pt-BR" sz="2800" dirty="0">
                <a:solidFill>
                  <a:srgbClr val="0070C0"/>
                </a:solidFill>
              </a:rPr>
              <a:t> </a:t>
            </a:r>
            <a:r>
              <a:rPr lang="pt-BR" sz="2800" dirty="0" err="1">
                <a:solidFill>
                  <a:srgbClr val="0070C0"/>
                </a:solidFill>
              </a:rPr>
              <a:t>Native</a:t>
            </a:r>
            <a:r>
              <a:rPr lang="pt-BR" sz="2800" dirty="0">
                <a:solidFill>
                  <a:srgbClr val="0070C0"/>
                </a:solidFill>
              </a:rPr>
              <a:t> 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7AE431-B237-458E-A866-B253EC9BB5F9}"/>
              </a:ext>
            </a:extLst>
          </p:cNvPr>
          <p:cNvSpPr/>
          <p:nvPr/>
        </p:nvSpPr>
        <p:spPr>
          <a:xfrm>
            <a:off x="304800" y="1840468"/>
            <a:ext cx="85344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COMPONENTES: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D0EC28-06A9-4AE2-A3AD-A5A6F38FD412}"/>
              </a:ext>
            </a:extLst>
          </p:cNvPr>
          <p:cNvSpPr/>
          <p:nvPr/>
        </p:nvSpPr>
        <p:spPr>
          <a:xfrm>
            <a:off x="306049" y="2450068"/>
            <a:ext cx="8534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VirtualizedList</a:t>
            </a:r>
            <a:r>
              <a:rPr lang="pt-BR" dirty="0">
                <a:solidFill>
                  <a:srgbClr val="0070C0"/>
                </a:solidFill>
              </a:rPr>
              <a:t> ( </a:t>
            </a:r>
            <a:r>
              <a:rPr lang="pt-BR" dirty="0">
                <a:solidFill>
                  <a:srgbClr val="FF0000"/>
                </a:solidFill>
              </a:rPr>
              <a:t>Lista virtualizada 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AF1DF7-736C-4D58-A199-B91C073FA6E6}"/>
              </a:ext>
            </a:extLst>
          </p:cNvPr>
          <p:cNvSpPr/>
          <p:nvPr/>
        </p:nvSpPr>
        <p:spPr>
          <a:xfrm>
            <a:off x="304800" y="3059668"/>
            <a:ext cx="8534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SectionList</a:t>
            </a:r>
            <a:r>
              <a:rPr lang="pt-BR" dirty="0">
                <a:solidFill>
                  <a:srgbClr val="0070C0"/>
                </a:solidFill>
              </a:rPr>
              <a:t> (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Optimistic Display"/>
              </a:rPr>
              <a:t>Lista de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Optimistic Display"/>
              </a:rPr>
              <a:t>Seções</a:t>
            </a:r>
            <a:r>
              <a:rPr lang="pt-BR" dirty="0">
                <a:solidFill>
                  <a:srgbClr val="0070C0"/>
                </a:solidFill>
              </a:rPr>
              <a:t> 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EEE4BD-72DA-4365-9B68-107669DAF5CA}"/>
              </a:ext>
            </a:extLst>
          </p:cNvPr>
          <p:cNvSpPr/>
          <p:nvPr/>
        </p:nvSpPr>
        <p:spPr>
          <a:xfrm>
            <a:off x="304800" y="3657600"/>
            <a:ext cx="85344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0070C0"/>
                </a:solidFill>
              </a:rPr>
              <a:t>FlatList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316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EBCDF4C4E2BE4F83AD8CD8A0A2D76B" ma:contentTypeVersion="3" ma:contentTypeDescription="Crie um novo documento." ma:contentTypeScope="" ma:versionID="85839f6cb6b0bd156dbf54e6eb5560a1">
  <xsd:schema xmlns:xsd="http://www.w3.org/2001/XMLSchema" xmlns:xs="http://www.w3.org/2001/XMLSchema" xmlns:p="http://schemas.microsoft.com/office/2006/metadata/properties" xmlns:ns2="a3501617-0917-4b8c-a38a-a7b36d8da6f2" targetNamespace="http://schemas.microsoft.com/office/2006/metadata/properties" ma:root="true" ma:fieldsID="1c46335fdec356c3a89502c8df58837a" ns2:_="">
    <xsd:import namespace="a3501617-0917-4b8c-a38a-a7b36d8da6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01617-0917-4b8c-a38a-a7b36d8da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E0BE54-4B55-4117-93E9-E2F11955963B}"/>
</file>

<file path=customXml/itemProps2.xml><?xml version="1.0" encoding="utf-8"?>
<ds:datastoreItem xmlns:ds="http://schemas.openxmlformats.org/officeDocument/2006/customXml" ds:itemID="{95FEA165-2C28-43A0-BBF5-79714341755A}"/>
</file>

<file path=customXml/itemProps3.xml><?xml version="1.0" encoding="utf-8"?>
<ds:datastoreItem xmlns:ds="http://schemas.openxmlformats.org/officeDocument/2006/customXml" ds:itemID="{DCD447F4-935D-4122-A646-0E28F0AA2E2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10114</TotalTime>
  <Words>1387</Words>
  <Application>Microsoft Office PowerPoint</Application>
  <PresentationFormat>Apresentação na tela (4:3)</PresentationFormat>
  <Paragraphs>189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Optimistic Display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1715</cp:revision>
  <cp:lastPrinted>1601-01-01T00:00:00Z</cp:lastPrinted>
  <dcterms:created xsi:type="dcterms:W3CDTF">2015-08-12T20:16:29Z</dcterms:created>
  <dcterms:modified xsi:type="dcterms:W3CDTF">2023-08-28T20:10:23Z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  <property fmtid="{D5CDD505-2E9C-101B-9397-08002B2CF9AE}" pid="12" name="ContentTypeId">
    <vt:lpwstr>0x01010070EBCDF4C4E2BE4F83AD8CD8A0A2D76B</vt:lpwstr>
  </property>
</Properties>
</file>