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17"/>
  </p:notesMasterIdLst>
  <p:handoutMasterIdLst>
    <p:handoutMasterId r:id="rId18"/>
  </p:handoutMasterIdLst>
  <p:sldIdLst>
    <p:sldId id="256" r:id="rId2"/>
    <p:sldId id="351" r:id="rId3"/>
    <p:sldId id="357" r:id="rId4"/>
    <p:sldId id="365" r:id="rId5"/>
    <p:sldId id="364" r:id="rId6"/>
    <p:sldId id="358" r:id="rId7"/>
    <p:sldId id="359" r:id="rId8"/>
    <p:sldId id="360" r:id="rId9"/>
    <p:sldId id="361" r:id="rId10"/>
    <p:sldId id="362" r:id="rId11"/>
    <p:sldId id="366" r:id="rId12"/>
    <p:sldId id="367" r:id="rId13"/>
    <p:sldId id="368" r:id="rId14"/>
    <p:sldId id="369" r:id="rId15"/>
    <p:sldId id="363" r:id="rId16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iberto Mariano Da Silv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879779C-169D-4D17-9A8A-8AED214E9E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E41DFE-C906-498E-895F-D709C43905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42AAD17-38A5-4283-A114-B9D5B183578C}" type="datetime1">
              <a:rPr lang="en-US"/>
              <a:pPr>
                <a:defRPr/>
              </a:pPr>
              <a:t>9/18/2023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DF707A-BA94-4A7A-AC22-15B6F0344B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A5C5A3-7374-4217-AB22-4C7D7661F4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1AFDBA8-E3E8-4F52-AA71-C508EB1990B8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CA0FCB69-EA8D-4C4D-99C8-88E00CED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EA93C10F-A24D-4BFD-83EC-06D532561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02F9F8B5-4767-4B25-A3FC-3306AD28D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394F6A00-915A-4153-9E15-9CCDB5F94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8" name="Rectangle 5">
            <a:extLst>
              <a:ext uri="{FF2B5EF4-FFF2-40B4-BE49-F238E27FC236}">
                <a16:creationId xmlns:a16="http://schemas.microsoft.com/office/drawing/2014/main" id="{51F86FEC-AC8E-4210-B328-7B969618497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1525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88C87F22-2EE7-4450-9E4D-6584CB85D50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0EEC22F8-7575-444F-AC5D-ABA351F6B8B7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C8CD6A0A-DDF6-40FD-9793-755F20B7E55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924DA22-8688-4246-96AC-A1B9C9C1D97C}" type="datetime1">
              <a:rPr lang="en-US" altLang="en-US"/>
              <a:pPr>
                <a:defRPr/>
              </a:pPr>
              <a:t>9/18/2023</a:t>
            </a:fld>
            <a:endParaRPr lang="pt-BR" altLang="en-US"/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C0EC05B5-A8EE-47C2-BC31-64E023777FD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6A412EE0-1C20-49FD-962E-F3AAFE929D7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2BC0C75-36E7-4C0E-AC1F-EDE71F83CED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319C988B-E6B4-41BB-A4AF-D247642D55D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D9DA94-F630-41DE-B0D3-AB7238AB2ABF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9/18/2023</a:t>
            </a:fld>
            <a:endParaRPr lang="pt-BR" altLang="en-US" sz="1400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02B6F87F-C6E3-4B4C-AAA8-9A7AC5B23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A8768C34-823D-42E8-8709-2BE04DFC4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692C0751-1D7C-4CCF-AC90-D16024EA5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229088B1-3E14-4739-947B-5092BE049D74}" type="slidenum">
              <a:rPr lang="pt-BR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C15C7F3-C1B4-4C4C-B998-E6EE347A78A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FBC5B-EB2C-4CE7-AE06-3E902854FF4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484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16C368A-4D1C-4E29-8993-A61DEFF16FE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E479F-5E4C-4C12-B066-847C2D08917C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239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287338"/>
            <a:ext cx="2055812" cy="52879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87338"/>
            <a:ext cx="6015038" cy="52879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43408B5-A2B9-43B5-A783-ED7DC05A991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BDC6A-C139-4EF9-8E56-EC4D36434CA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1288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D110DE9-7184-4059-9A25-222959114E6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D8C25-727F-417B-BAF1-D6C48819D5C6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454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2ADD76B-EE04-4B60-A921-181430AF4BE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09259-483B-4889-9110-C96DFC73E27E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9191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05AA9E3-7122-4374-91FF-CE2AA09E779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444FB-EEF4-4094-BA3B-7F7B19F835E4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6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0B23463-E85F-4315-A3AD-82BC648929F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DC873-1888-4F76-A8EE-EF8DBF085D22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350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268BEBFF-18BE-44F5-A442-9EC89FA7642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8E4D8-D855-4261-9A03-DC07A3E1321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128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12">
            <a:extLst>
              <a:ext uri="{FF2B5EF4-FFF2-40B4-BE49-F238E27FC236}">
                <a16:creationId xmlns:a16="http://schemas.microsoft.com/office/drawing/2014/main" id="{E25A3F61-A42B-45E7-8F04-42425E9203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 flipH="1">
            <a:off x="-30163" y="6324600"/>
            <a:ext cx="82296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dirty="0">
                <a:solidFill>
                  <a:schemeClr val="accent2"/>
                </a:solidFill>
              </a:rPr>
              <a:t>Professor: Ediberto Mariano                                                                    Aula 04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4" name="CaixaDeTexto 13">
            <a:extLst>
              <a:ext uri="{FF2B5EF4-FFF2-40B4-BE49-F238E27FC236}">
                <a16:creationId xmlns:a16="http://schemas.microsoft.com/office/drawing/2014/main" id="{0632F730-3EB8-40D7-81A0-6E92BE4FBF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6594475"/>
            <a:ext cx="1447800" cy="230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sz="900" b="1" dirty="0"/>
              <a:t>2023.2</a:t>
            </a:r>
            <a:endParaRPr lang="en-US" altLang="en-US" b="1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95C67A3-949E-4C8B-8EDE-D30D658637F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xfrm>
            <a:off x="8077200" y="6376988"/>
            <a:ext cx="10112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F124D-9D1E-4B7F-97AA-0E5AA8FE165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156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9AEC45F-50DC-4E19-84D0-7C800D2B512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C1114-9F5E-46DC-8A13-87F4B8F2317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72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9CABDD4-56E5-481E-8451-DF0349EB1BC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1AD8E-4228-4CA7-91FC-A4A9F9170BD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03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0EC758C8-ADD8-4CAE-B042-D4A0E23B5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523875"/>
          </a:xfrm>
          <a:prstGeom prst="rect">
            <a:avLst/>
          </a:prstGeom>
          <a:solidFill>
            <a:srgbClr val="2683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6CED444-6897-4DE8-BDC4-9E6FA08F6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66675"/>
          </a:xfrm>
          <a:prstGeom prst="rect">
            <a:avLst/>
          </a:prstGeom>
          <a:solidFill>
            <a:srgbClr val="1CA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8" name="Line 3">
            <a:extLst>
              <a:ext uri="{FF2B5EF4-FFF2-40B4-BE49-F238E27FC236}">
                <a16:creationId xmlns:a16="http://schemas.microsoft.com/office/drawing/2014/main" id="{F18445E7-A589-481B-90A5-50BD10721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350" y="1738313"/>
            <a:ext cx="7475538" cy="1587"/>
          </a:xfrm>
          <a:prstGeom prst="line">
            <a:avLst/>
          </a:prstGeom>
          <a:noFill/>
          <a:ln w="6480" cap="sq">
            <a:solidFill>
              <a:srgbClr val="7F7F7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9" name="Picture 4">
            <a:extLst>
              <a:ext uri="{FF2B5EF4-FFF2-40B4-BE49-F238E27FC236}">
                <a16:creationId xmlns:a16="http://schemas.microsoft.com/office/drawing/2014/main" id="{2068C9DD-2BC7-4270-B281-F2BA488E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79388"/>
            <a:ext cx="10699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DB7EE81B-6996-4C5F-97D3-63252564D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SzPct val="100000"/>
              <a:defRPr/>
            </a:pPr>
            <a:r>
              <a:rPr lang="pt-BR" altLang="en-US" sz="900">
                <a:solidFill>
                  <a:srgbClr val="FFFFFF"/>
                </a:solidFill>
                <a:latin typeface="Calibri" panose="020F0502020204030204" pitchFamily="34" charset="0"/>
              </a:rPr>
              <a:t>2019.2</a:t>
            </a:r>
          </a:p>
        </p:txBody>
      </p:sp>
      <p:sp>
        <p:nvSpPr>
          <p:cNvPr id="1031" name="Rectangle 6">
            <a:extLst>
              <a:ext uri="{FF2B5EF4-FFF2-40B4-BE49-F238E27FC236}">
                <a16:creationId xmlns:a16="http://schemas.microsoft.com/office/drawing/2014/main" id="{CFF34DAC-ECB6-40F2-AA1A-CEA77D045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287338"/>
            <a:ext cx="7537450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do título</a:t>
            </a:r>
          </a:p>
        </p:txBody>
      </p:sp>
      <p:sp>
        <p:nvSpPr>
          <p:cNvPr id="1032" name="Rectangle 7">
            <a:extLst>
              <a:ext uri="{FF2B5EF4-FFF2-40B4-BE49-F238E27FC236}">
                <a16:creationId xmlns:a16="http://schemas.microsoft.com/office/drawing/2014/main" id="{D6EEFCF9-251C-4CDC-B85C-FC7051CEB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da estrutura de tópicos</a:t>
            </a:r>
          </a:p>
          <a:p>
            <a:pPr lvl="1"/>
            <a:r>
              <a:rPr lang="en-GB" altLang="en-US"/>
              <a:t>2.º nível da estrutura de tópicos</a:t>
            </a:r>
          </a:p>
          <a:p>
            <a:pPr lvl="2"/>
            <a:r>
              <a:rPr lang="en-GB" altLang="en-US"/>
              <a:t>3.º nível da estrutura de tópicos</a:t>
            </a:r>
          </a:p>
          <a:p>
            <a:pPr lvl="3"/>
            <a:r>
              <a:rPr lang="en-GB" altLang="en-US"/>
              <a:t>4.º nível da estrutura de tópicos</a:t>
            </a:r>
          </a:p>
          <a:p>
            <a:pPr lvl="4"/>
            <a:r>
              <a:rPr lang="en-GB" altLang="en-US"/>
              <a:t>5.º nível da estrutura de tópicos</a:t>
            </a:r>
          </a:p>
          <a:p>
            <a:pPr lvl="4"/>
            <a:r>
              <a:rPr lang="en-GB" altLang="en-US"/>
              <a:t>6.º nível da estrutura de tópicos</a:t>
            </a:r>
          </a:p>
          <a:p>
            <a:pPr lvl="4"/>
            <a:r>
              <a:rPr lang="en-GB" altLang="en-US"/>
              <a:t>7.º nível da estrutura de tópicos</a:t>
            </a:r>
          </a:p>
        </p:txBody>
      </p:sp>
      <p:sp>
        <p:nvSpPr>
          <p:cNvPr id="1033" name="Text Box 8">
            <a:extLst>
              <a:ext uri="{FF2B5EF4-FFF2-40B4-BE49-F238E27FC236}">
                <a16:creationId xmlns:a16="http://schemas.microsoft.com/office/drawing/2014/main" id="{4852EDF3-D332-4BD5-A59E-BDA40A938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4" name="Text Box 9">
            <a:extLst>
              <a:ext uri="{FF2B5EF4-FFF2-40B4-BE49-F238E27FC236}">
                <a16:creationId xmlns:a16="http://schemas.microsoft.com/office/drawing/2014/main" id="{215A6FB3-47EB-4E32-8CB2-1159C6500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1B17224D-5AD7-443E-9083-D1E22FB52FB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80275" y="6459538"/>
            <a:ext cx="1122363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215900" indent="-211138" eaLnBrk="1">
              <a:buSzPct val="45000"/>
              <a:tabLst>
                <a:tab pos="449263" algn="l"/>
                <a:tab pos="8985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ACEADB1-7F99-4F87-A130-1437F5B50111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21" r:id="rId1"/>
    <p:sldLayoutId id="2147485322" r:id="rId2"/>
    <p:sldLayoutId id="2147485323" r:id="rId3"/>
    <p:sldLayoutId id="2147485324" r:id="rId4"/>
    <p:sldLayoutId id="2147485325" r:id="rId5"/>
    <p:sldLayoutId id="2147485326" r:id="rId6"/>
    <p:sldLayoutId id="2147485331" r:id="rId7"/>
    <p:sldLayoutId id="2147485327" r:id="rId8"/>
    <p:sldLayoutId id="2147485328" r:id="rId9"/>
    <p:sldLayoutId id="2147485329" r:id="rId10"/>
    <p:sldLayoutId id="2147485330" r:id="rId11"/>
  </p:sldLayoutIdLst>
  <p:hf sldNum="0" hdr="0" dt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cervolima.com/introducao-da-algebra-relacional-em-sgbd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CF5388E8-8B94-4F4D-AE33-A4BEEAE4A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33400"/>
            <a:ext cx="7974013" cy="13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0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40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ARA0089</a:t>
            </a:r>
            <a:endParaRPr lang="en-US" altLang="en-US" sz="36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54E67AEA-64D6-4FA1-A75E-A99059FED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419600"/>
            <a:ext cx="7543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PROFESSOR:	 EDIBERTO MARIANO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programacaoedi@gmail.com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12E5D261-5673-4975-966D-8D8166178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28D5343-09FD-4133-95EE-C0BEA6BC6024}" type="slidenum">
              <a:rPr lang="pt-BR" altLang="en-US" sz="1000">
                <a:solidFill>
                  <a:srgbClr val="FFFFFF"/>
                </a:solidFill>
                <a:latin typeface="Calibri" panose="020F0502020204030204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 sz="1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Retângulo 4">
            <a:extLst>
              <a:ext uri="{FF2B5EF4-FFF2-40B4-BE49-F238E27FC236}">
                <a16:creationId xmlns:a16="http://schemas.microsoft.com/office/drawing/2014/main" id="{3EF23016-C12B-4DAF-9404-839353CDE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2630488"/>
            <a:ext cx="75438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Aula 07</a:t>
            </a:r>
          </a:p>
          <a:p>
            <a:pPr algn="ctr"/>
            <a:endParaRPr lang="en-US" altLang="en-US" sz="44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orientado a objetos - </a:t>
            </a:r>
            <a:r>
              <a:rPr lang="pt-BR" sz="2000" dirty="0">
                <a:solidFill>
                  <a:srgbClr val="FF0000"/>
                </a:solidFill>
              </a:rPr>
              <a:t>OODBMS</a:t>
            </a:r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DB5E0B3-D9FF-0693-DEAC-14CCC5C1435F}"/>
              </a:ext>
            </a:extLst>
          </p:cNvPr>
          <p:cNvSpPr/>
          <p:nvPr/>
        </p:nvSpPr>
        <p:spPr>
          <a:xfrm>
            <a:off x="762000" y="1320225"/>
            <a:ext cx="80010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56032" y="1066800"/>
            <a:ext cx="861060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AB13DD0-E905-50A4-B830-B97D45258AA8}"/>
              </a:ext>
            </a:extLst>
          </p:cNvPr>
          <p:cNvSpPr/>
          <p:nvPr/>
        </p:nvSpPr>
        <p:spPr>
          <a:xfrm>
            <a:off x="256032" y="1295400"/>
            <a:ext cx="861060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0070C0"/>
                </a:solidFill>
              </a:rPr>
              <a:t>Enquanto apresenta diversas vantagens, um OODBMS também traz algumas desvantagens, como a inexistência de um modelo universal de dados e a falta de uma linguagem de consulta padronizada.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596FFC-8C44-EB8C-832F-9B9F300B3490}"/>
              </a:ext>
            </a:extLst>
          </p:cNvPr>
          <p:cNvSpPr/>
          <p:nvPr/>
        </p:nvSpPr>
        <p:spPr>
          <a:xfrm>
            <a:off x="256032" y="3124200"/>
            <a:ext cx="86106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0070C0"/>
                </a:solidFill>
              </a:rPr>
              <a:t>Essas são características que estão presentes no modelo relacional, por meio das tabelas, com tipos de campos bem definidos, e da sintaxe oferecida pela linguagem SQL.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95697BE-550F-4781-F802-9974ECB96195}"/>
              </a:ext>
            </a:extLst>
          </p:cNvPr>
          <p:cNvSpPr/>
          <p:nvPr/>
        </p:nvSpPr>
        <p:spPr>
          <a:xfrm>
            <a:off x="256032" y="4648200"/>
            <a:ext cx="861060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0070C0"/>
                </a:solidFill>
              </a:rPr>
              <a:t>Outras desvantagens, frente ao modelo relacional, são a impossibilidade de executar consultas aninhadas e a ausência de princípios matemáticos robustos, como a álgebra relacional e o cálculo relacional.</a:t>
            </a:r>
          </a:p>
        </p:txBody>
      </p:sp>
    </p:spTree>
    <p:extLst>
      <p:ext uri="{BB962C8B-B14F-4D97-AF65-F5344CB8AC3E}">
        <p14:creationId xmlns:p14="http://schemas.microsoft.com/office/powerpoint/2010/main" val="156935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orientado a objetos - </a:t>
            </a:r>
            <a:r>
              <a:rPr lang="pt-BR" sz="2000" dirty="0">
                <a:solidFill>
                  <a:srgbClr val="FF0000"/>
                </a:solidFill>
              </a:rPr>
              <a:t>OODBMS</a:t>
            </a:r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DB5E0B3-D9FF-0693-DEAC-14CCC5C1435F}"/>
              </a:ext>
            </a:extLst>
          </p:cNvPr>
          <p:cNvSpPr/>
          <p:nvPr/>
        </p:nvSpPr>
        <p:spPr>
          <a:xfrm>
            <a:off x="762000" y="1320225"/>
            <a:ext cx="80010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56032" y="1066800"/>
            <a:ext cx="861060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AB13DD0-E905-50A4-B830-B97D45258AA8}"/>
              </a:ext>
            </a:extLst>
          </p:cNvPr>
          <p:cNvSpPr/>
          <p:nvPr/>
        </p:nvSpPr>
        <p:spPr>
          <a:xfrm>
            <a:off x="256032" y="1295400"/>
            <a:ext cx="861060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400" b="0" i="0" cap="all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DIFERENÇA ENTRE ÁLGEBRA RELACIONAL E CÁLCULO RELACIONAL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596FFC-8C44-EB8C-832F-9B9F300B3490}"/>
              </a:ext>
            </a:extLst>
          </p:cNvPr>
          <p:cNvSpPr/>
          <p:nvPr/>
        </p:nvSpPr>
        <p:spPr>
          <a:xfrm>
            <a:off x="256032" y="2209800"/>
            <a:ext cx="8610600" cy="169277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rgbClr val="0070C0"/>
                </a:solidFill>
                <a:latin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Álgebra Relacional</a:t>
            </a:r>
            <a:endParaRPr lang="pt-BR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  <a:p>
            <a:pPr algn="just"/>
            <a:r>
              <a:rPr lang="pt-BR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Relacional é uma linguagem procedural. Em Álgebra Relacional, a ordem em que as operações devem ser realizadas é especificada.</a:t>
            </a:r>
            <a:endParaRPr lang="pt-BR" sz="2400" dirty="0">
              <a:solidFill>
                <a:srgbClr val="0070C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95697BE-550F-4781-F802-9974ECB96195}"/>
              </a:ext>
            </a:extLst>
          </p:cNvPr>
          <p:cNvSpPr/>
          <p:nvPr/>
        </p:nvSpPr>
        <p:spPr>
          <a:xfrm>
            <a:off x="1666403" y="3962400"/>
            <a:ext cx="580119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SELECT </a:t>
            </a:r>
            <a:r>
              <a:rPr lang="pt-BR" sz="2400" dirty="0" err="1">
                <a:solidFill>
                  <a:schemeClr val="accent1">
                    <a:lumMod val="50000"/>
                  </a:schemeClr>
                </a:solidFill>
              </a:rPr>
              <a:t>nro_cli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2400" dirty="0" err="1">
                <a:solidFill>
                  <a:schemeClr val="accent1">
                    <a:lumMod val="50000"/>
                  </a:schemeClr>
                </a:solidFill>
              </a:rPr>
              <a:t>nome_cli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2400" dirty="0" err="1">
                <a:solidFill>
                  <a:schemeClr val="accent1">
                    <a:lumMod val="50000"/>
                  </a:schemeClr>
                </a:solidFill>
              </a:rPr>
              <a:t>end_cli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  <a:p>
            <a:pPr algn="just"/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 saldo, </a:t>
            </a:r>
            <a:r>
              <a:rPr lang="pt-BR" sz="2400" dirty="0" err="1">
                <a:solidFill>
                  <a:schemeClr val="accent1">
                    <a:lumMod val="50000"/>
                  </a:schemeClr>
                </a:solidFill>
              </a:rPr>
              <a:t>vendedor.cod_vend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  <a:p>
            <a:pPr algn="just"/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accent1">
                    <a:lumMod val="50000"/>
                  </a:schemeClr>
                </a:solidFill>
              </a:rPr>
              <a:t>nome_vend</a:t>
            </a:r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FROM cliente JOIN vendedor ON</a:t>
            </a:r>
          </a:p>
          <a:p>
            <a:pPr algn="just"/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accent1">
                    <a:lumMod val="50000"/>
                  </a:schemeClr>
                </a:solidFill>
              </a:rPr>
              <a:t>cliente.cod_vend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 =</a:t>
            </a:r>
          </a:p>
          <a:p>
            <a:pPr algn="just"/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accent1">
                    <a:lumMod val="50000"/>
                  </a:schemeClr>
                </a:solidFill>
              </a:rPr>
              <a:t>vendedor.cod_vend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pt-B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89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orientado a objetos - </a:t>
            </a:r>
            <a:r>
              <a:rPr lang="pt-BR" sz="2000" dirty="0">
                <a:solidFill>
                  <a:srgbClr val="FF0000"/>
                </a:solidFill>
              </a:rPr>
              <a:t>OODBMS</a:t>
            </a:r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DB5E0B3-D9FF-0693-DEAC-14CCC5C1435F}"/>
              </a:ext>
            </a:extLst>
          </p:cNvPr>
          <p:cNvSpPr/>
          <p:nvPr/>
        </p:nvSpPr>
        <p:spPr>
          <a:xfrm>
            <a:off x="762000" y="1320225"/>
            <a:ext cx="80010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56032" y="1066800"/>
            <a:ext cx="861060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AB13DD0-E905-50A4-B830-B97D45258AA8}"/>
              </a:ext>
            </a:extLst>
          </p:cNvPr>
          <p:cNvSpPr/>
          <p:nvPr/>
        </p:nvSpPr>
        <p:spPr>
          <a:xfrm>
            <a:off x="256032" y="1295400"/>
            <a:ext cx="861060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400" b="0" i="0" cap="all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DIFERENÇA ENTRE ÁLGEBRA RELACIONAL E CÁLCULO RELACIONAL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596FFC-8C44-EB8C-832F-9B9F300B3490}"/>
              </a:ext>
            </a:extLst>
          </p:cNvPr>
          <p:cNvSpPr/>
          <p:nvPr/>
        </p:nvSpPr>
        <p:spPr>
          <a:xfrm>
            <a:off x="256032" y="2209800"/>
            <a:ext cx="8610600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Cálculo Relacional</a:t>
            </a:r>
          </a:p>
          <a:p>
            <a:pPr algn="just"/>
            <a:r>
              <a:rPr lang="pt-BR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Relacional é a linguagem de consulta formal. É também conhecido como linguagem declarativa . No cálculo relacional, não é especificada a ordem em que a operação deve ser executada. Cálculo relacional significa o resultado que devemos obter.</a:t>
            </a:r>
          </a:p>
          <a:p>
            <a:pPr algn="just"/>
            <a:r>
              <a:rPr lang="pt-BR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O cálculo relacional tem duas variações:</a:t>
            </a:r>
            <a:endParaRPr lang="pt-BR" sz="2400" dirty="0">
              <a:solidFill>
                <a:srgbClr val="0070C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95697BE-550F-4781-F802-9974ECB96195}"/>
              </a:ext>
            </a:extLst>
          </p:cNvPr>
          <p:cNvSpPr/>
          <p:nvPr/>
        </p:nvSpPr>
        <p:spPr>
          <a:xfrm>
            <a:off x="1752600" y="5177135"/>
            <a:ext cx="548640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Cálculo Relacional de Tupla (TRC)</a:t>
            </a:r>
          </a:p>
          <a:p>
            <a:pPr algn="just"/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Cálculo Relacional de Domínio (DRC)</a:t>
            </a:r>
            <a:endParaRPr lang="pt-B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355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orientado a objetos - </a:t>
            </a:r>
            <a:r>
              <a:rPr lang="pt-BR" sz="2000" dirty="0">
                <a:solidFill>
                  <a:srgbClr val="FF0000"/>
                </a:solidFill>
              </a:rPr>
              <a:t>OODBMS</a:t>
            </a:r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DB5E0B3-D9FF-0693-DEAC-14CCC5C1435F}"/>
              </a:ext>
            </a:extLst>
          </p:cNvPr>
          <p:cNvSpPr/>
          <p:nvPr/>
        </p:nvSpPr>
        <p:spPr>
          <a:xfrm>
            <a:off x="762000" y="1320225"/>
            <a:ext cx="80010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56032" y="1066800"/>
            <a:ext cx="861060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AB13DD0-E905-50A4-B830-B97D45258AA8}"/>
              </a:ext>
            </a:extLst>
          </p:cNvPr>
          <p:cNvSpPr/>
          <p:nvPr/>
        </p:nvSpPr>
        <p:spPr>
          <a:xfrm>
            <a:off x="256032" y="1295400"/>
            <a:ext cx="8610600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400" b="0" i="0" cap="all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Cálculo Relacional de Tupla (TRC)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596FFC-8C44-EB8C-832F-9B9F300B3490}"/>
              </a:ext>
            </a:extLst>
          </p:cNvPr>
          <p:cNvSpPr/>
          <p:nvPr/>
        </p:nvSpPr>
        <p:spPr>
          <a:xfrm>
            <a:off x="256032" y="1828800"/>
            <a:ext cx="8610600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É baseado na especificação de um número de variáveis de tuplas. Cada variável</a:t>
            </a:r>
          </a:p>
          <a:p>
            <a:pPr algn="just"/>
            <a:r>
              <a:rPr lang="pt-BR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tupla pode assumir como seu valor qualquer tupla da relação especificada. </a:t>
            </a: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95697BE-550F-4781-F802-9974ECB96195}"/>
              </a:ext>
            </a:extLst>
          </p:cNvPr>
          <p:cNvSpPr/>
          <p:nvPr/>
        </p:nvSpPr>
        <p:spPr>
          <a:xfrm>
            <a:off x="256032" y="2590800"/>
            <a:ext cx="86106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Uma consulta em CRT é especificada da seguinte forma:</a:t>
            </a:r>
          </a:p>
          <a:p>
            <a:pPr algn="just"/>
            <a:endParaRPr lang="pt-BR" dirty="0">
              <a:solidFill>
                <a:srgbClr val="0070C0"/>
              </a:solidFill>
            </a:endParaRPr>
          </a:p>
          <a:p>
            <a:pPr algn="ctr"/>
            <a:r>
              <a:rPr lang="pt-BR" dirty="0">
                <a:solidFill>
                  <a:srgbClr val="0070C0"/>
                </a:solidFill>
              </a:rPr>
              <a:t>{variável tupla | predicado}</a:t>
            </a:r>
          </a:p>
          <a:p>
            <a:pPr algn="just"/>
            <a:endParaRPr lang="pt-BR" dirty="0">
              <a:solidFill>
                <a:srgbClr val="0070C0"/>
              </a:solidFill>
            </a:endParaRPr>
          </a:p>
          <a:p>
            <a:pPr algn="just"/>
            <a:r>
              <a:rPr lang="pt-BR" dirty="0">
                <a:solidFill>
                  <a:srgbClr val="0070C0"/>
                </a:solidFill>
              </a:rPr>
              <a:t>O resultado de tal consulta é o conjunto de todas as variáveis tuplas para as quais o predicado é indicado como verdadeiro.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FEC082B-4C5F-949C-6182-84F997B81202}"/>
              </a:ext>
            </a:extLst>
          </p:cNvPr>
          <p:cNvSpPr txBox="1"/>
          <p:nvPr/>
        </p:nvSpPr>
        <p:spPr>
          <a:xfrm>
            <a:off x="256032" y="4572000"/>
            <a:ext cx="8610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Encontre todos os empregados cujos salários estejam acima de R$3.500,00. {t | EMPREGADO(t) AND </a:t>
            </a:r>
            <a:r>
              <a:rPr lang="pt-BR" dirty="0" err="1">
                <a:solidFill>
                  <a:srgbClr val="0070C0"/>
                </a:solidFill>
              </a:rPr>
              <a:t>t.SALARIO</a:t>
            </a:r>
            <a:r>
              <a:rPr lang="pt-BR" dirty="0">
                <a:solidFill>
                  <a:srgbClr val="0070C0"/>
                </a:solidFill>
              </a:rPr>
              <a:t> &gt; 3500}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563D80F-6751-610C-5A7E-E5ED3C301383}"/>
              </a:ext>
            </a:extLst>
          </p:cNvPr>
          <p:cNvSpPr txBox="1"/>
          <p:nvPr/>
        </p:nvSpPr>
        <p:spPr>
          <a:xfrm>
            <a:off x="228600" y="5449669"/>
            <a:ext cx="8610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Encontre todos os empregados cujos salários estejam acima de R$3.500,00. </a:t>
            </a:r>
          </a:p>
          <a:p>
            <a:r>
              <a:rPr lang="pt-BR" dirty="0">
                <a:solidFill>
                  <a:srgbClr val="0070C0"/>
                </a:solidFill>
              </a:rPr>
              <a:t>                        {t | EMPREGADO(t) AND </a:t>
            </a:r>
            <a:r>
              <a:rPr lang="pt-BR" dirty="0" err="1">
                <a:solidFill>
                  <a:srgbClr val="0070C0"/>
                </a:solidFill>
              </a:rPr>
              <a:t>t.SALARIO</a:t>
            </a:r>
            <a:r>
              <a:rPr lang="pt-BR" dirty="0">
                <a:solidFill>
                  <a:srgbClr val="0070C0"/>
                </a:solidFill>
              </a:rPr>
              <a:t> &gt; 3500} </a:t>
            </a:r>
          </a:p>
        </p:txBody>
      </p:sp>
    </p:spTree>
    <p:extLst>
      <p:ext uri="{BB962C8B-B14F-4D97-AF65-F5344CB8AC3E}">
        <p14:creationId xmlns:p14="http://schemas.microsoft.com/office/powerpoint/2010/main" val="2964609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orientado a objetos - </a:t>
            </a:r>
            <a:r>
              <a:rPr lang="pt-BR" sz="2000" dirty="0">
                <a:solidFill>
                  <a:srgbClr val="FF0000"/>
                </a:solidFill>
              </a:rPr>
              <a:t>OODBMS</a:t>
            </a:r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DB5E0B3-D9FF-0693-DEAC-14CCC5C1435F}"/>
              </a:ext>
            </a:extLst>
          </p:cNvPr>
          <p:cNvSpPr/>
          <p:nvPr/>
        </p:nvSpPr>
        <p:spPr>
          <a:xfrm>
            <a:off x="762000" y="1320225"/>
            <a:ext cx="80010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56032" y="1066800"/>
            <a:ext cx="861060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AB13DD0-E905-50A4-B830-B97D45258AA8}"/>
              </a:ext>
            </a:extLst>
          </p:cNvPr>
          <p:cNvSpPr/>
          <p:nvPr/>
        </p:nvSpPr>
        <p:spPr>
          <a:xfrm>
            <a:off x="256032" y="1295400"/>
            <a:ext cx="8610600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400" b="0" i="0" cap="all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Cálculo Relacional de Domínio (DRC)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95697BE-550F-4781-F802-9974ECB96195}"/>
              </a:ext>
            </a:extLst>
          </p:cNvPr>
          <p:cNvSpPr/>
          <p:nvPr/>
        </p:nvSpPr>
        <p:spPr>
          <a:xfrm>
            <a:off x="256032" y="3676471"/>
            <a:ext cx="8610600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Uma expressão genérica do cálculo relacional de tuplas tem a forma</a:t>
            </a:r>
          </a:p>
          <a:p>
            <a:pPr algn="ctr"/>
            <a:endParaRPr lang="pt-BR" sz="2000" dirty="0">
              <a:solidFill>
                <a:srgbClr val="0070C0"/>
              </a:solidFill>
            </a:endParaRPr>
          </a:p>
          <a:p>
            <a:pPr algn="ctr"/>
            <a:endParaRPr lang="pt-BR" sz="2000" dirty="0">
              <a:solidFill>
                <a:srgbClr val="0070C0"/>
              </a:solidFill>
            </a:endParaRPr>
          </a:p>
          <a:p>
            <a:pPr algn="ctr"/>
            <a:r>
              <a:rPr lang="pt-BR" sz="2400" dirty="0">
                <a:solidFill>
                  <a:srgbClr val="0070C0"/>
                </a:solidFill>
              </a:rPr>
              <a:t>{x1, x2,..., </a:t>
            </a:r>
            <a:r>
              <a:rPr lang="pt-BR" sz="2400" dirty="0" err="1">
                <a:solidFill>
                  <a:srgbClr val="0070C0"/>
                </a:solidFill>
              </a:rPr>
              <a:t>xn</a:t>
            </a:r>
            <a:r>
              <a:rPr lang="pt-BR" sz="2400" dirty="0">
                <a:solidFill>
                  <a:srgbClr val="0070C0"/>
                </a:solidFill>
              </a:rPr>
              <a:t> | predicado(x1, x2,..., </a:t>
            </a:r>
            <a:r>
              <a:rPr lang="pt-BR" sz="2400" dirty="0" err="1">
                <a:solidFill>
                  <a:srgbClr val="0070C0"/>
                </a:solidFill>
              </a:rPr>
              <a:t>xn</a:t>
            </a:r>
            <a:r>
              <a:rPr lang="pt-BR" sz="2400" dirty="0">
                <a:solidFill>
                  <a:srgbClr val="0070C0"/>
                </a:solidFill>
              </a:rPr>
              <a:t>, xn+1, xn+2, ...,</a:t>
            </a:r>
            <a:r>
              <a:rPr lang="pt-BR" sz="2400" dirty="0" err="1">
                <a:solidFill>
                  <a:srgbClr val="0070C0"/>
                </a:solidFill>
              </a:rPr>
              <a:t>xn+m</a:t>
            </a:r>
            <a:r>
              <a:rPr lang="pt-BR" sz="2400" dirty="0">
                <a:solidFill>
                  <a:srgbClr val="0070C0"/>
                </a:solidFill>
              </a:rPr>
              <a:t>)}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9CD72C-11A6-DE20-486E-252EE594374C}"/>
              </a:ext>
            </a:extLst>
          </p:cNvPr>
          <p:cNvSpPr/>
          <p:nvPr/>
        </p:nvSpPr>
        <p:spPr>
          <a:xfrm>
            <a:off x="256032" y="1828800"/>
            <a:ext cx="86106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 diferença básica entre CRT e CRD é que neste último as variáveis estendem-se</a:t>
            </a:r>
          </a:p>
          <a:p>
            <a:pPr algn="just"/>
            <a:r>
              <a:rPr lang="pt-BR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sobre valores únicos de domínios de atributos. Para formar uma relação de grau n para um resultado de consulta, faz-se necessário criar n variáveis de domínio, uma para cada atributo. </a:t>
            </a:r>
            <a:endParaRPr lang="pt-BR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421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orientado a objetos - </a:t>
            </a:r>
            <a:r>
              <a:rPr lang="pt-BR" sz="2000" dirty="0">
                <a:solidFill>
                  <a:srgbClr val="FF0000"/>
                </a:solidFill>
              </a:rPr>
              <a:t>OODBMS</a:t>
            </a:r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DB5E0B3-D9FF-0693-DEAC-14CCC5C1435F}"/>
              </a:ext>
            </a:extLst>
          </p:cNvPr>
          <p:cNvSpPr/>
          <p:nvPr/>
        </p:nvSpPr>
        <p:spPr>
          <a:xfrm>
            <a:off x="762000" y="1320225"/>
            <a:ext cx="80010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56032" y="1066800"/>
            <a:ext cx="861060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AB13DD0-E905-50A4-B830-B97D45258AA8}"/>
              </a:ext>
            </a:extLst>
          </p:cNvPr>
          <p:cNvSpPr/>
          <p:nvPr/>
        </p:nvSpPr>
        <p:spPr>
          <a:xfrm>
            <a:off x="256032" y="1295400"/>
            <a:ext cx="861060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0070C0"/>
                </a:solidFill>
              </a:rPr>
              <a:t>Enquanto apresenta diversas vantagens, um OODBMS também traz algumas desvantagens, como a inexistência de um modelo universal de dados e a falta de uma linguagem de consulta padronizada.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596FFC-8C44-EB8C-832F-9B9F300B3490}"/>
              </a:ext>
            </a:extLst>
          </p:cNvPr>
          <p:cNvSpPr/>
          <p:nvPr/>
        </p:nvSpPr>
        <p:spPr>
          <a:xfrm>
            <a:off x="256032" y="3124200"/>
            <a:ext cx="86106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0070C0"/>
                </a:solidFill>
              </a:rPr>
              <a:t>Essas são características que estão presentes no modelo relacional, por meio das tabelas, com tipos de campos bem definidos, e da sintaxe oferecida pela linguagem SQL.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95697BE-550F-4781-F802-9974ECB96195}"/>
              </a:ext>
            </a:extLst>
          </p:cNvPr>
          <p:cNvSpPr/>
          <p:nvPr/>
        </p:nvSpPr>
        <p:spPr>
          <a:xfrm>
            <a:off x="256032" y="4648200"/>
            <a:ext cx="861060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0070C0"/>
                </a:solidFill>
              </a:rPr>
              <a:t>Outras desvantagens, frente ao modelo relacional, são a impossibilidade de executar consultas aninhadas e a ausência de princípios matemáticos robustos, como a álgebra relacional e o cálculo relacional.</a:t>
            </a:r>
          </a:p>
        </p:txBody>
      </p:sp>
    </p:spTree>
    <p:extLst>
      <p:ext uri="{BB962C8B-B14F-4D97-AF65-F5344CB8AC3E}">
        <p14:creationId xmlns:p14="http://schemas.microsoft.com/office/powerpoint/2010/main" val="155919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3916114" y="1153180"/>
            <a:ext cx="10210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Tema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2831068"/>
            <a:ext cx="843475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3. Persistência de Dados Com </a:t>
            </a:r>
            <a:r>
              <a:rPr lang="pt-BR" dirty="0" err="1">
                <a:solidFill>
                  <a:srgbClr val="0070C0"/>
                </a:solidFill>
              </a:rPr>
              <a:t>React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Native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C7EDEA-D795-AC0F-4EB5-004080284666}"/>
              </a:ext>
            </a:extLst>
          </p:cNvPr>
          <p:cNvSpPr/>
          <p:nvPr/>
        </p:nvSpPr>
        <p:spPr>
          <a:xfrm>
            <a:off x="304800" y="4278868"/>
            <a:ext cx="843475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Banco de dados orientado a objetos</a:t>
            </a:r>
          </a:p>
        </p:txBody>
      </p:sp>
    </p:spTree>
    <p:extLst>
      <p:ext uri="{BB962C8B-B14F-4D97-AF65-F5344CB8AC3E}">
        <p14:creationId xmlns:p14="http://schemas.microsoft.com/office/powerpoint/2010/main" val="351096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67FC788-A02F-E552-0F49-62C12F0F4B9D}"/>
              </a:ext>
            </a:extLst>
          </p:cNvPr>
          <p:cNvSpPr/>
          <p:nvPr/>
        </p:nvSpPr>
        <p:spPr>
          <a:xfrm>
            <a:off x="228600" y="3429000"/>
            <a:ext cx="8686800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Em 1991, foi criado um consórcio de fornecedores de OODBMS, iniciado por Rick </a:t>
            </a:r>
            <a:r>
              <a:rPr lang="pt-BR" sz="2000" dirty="0" err="1">
                <a:solidFill>
                  <a:srgbClr val="0070C0"/>
                </a:solidFill>
              </a:rPr>
              <a:t>Cattell</a:t>
            </a:r>
            <a:r>
              <a:rPr lang="pt-BR" sz="2000" dirty="0">
                <a:solidFill>
                  <a:srgbClr val="0070C0"/>
                </a:solidFill>
              </a:rPr>
              <a:t>, da Sun Microsystems, com a sigla ODMG (</a:t>
            </a:r>
            <a:r>
              <a:rPr lang="pt-BR" sz="2000" dirty="0" err="1">
                <a:solidFill>
                  <a:srgbClr val="0070C0"/>
                </a:solidFill>
              </a:rPr>
              <a:t>Object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Database</a:t>
            </a:r>
            <a:r>
              <a:rPr lang="pt-BR" sz="2000" dirty="0">
                <a:solidFill>
                  <a:srgbClr val="0070C0"/>
                </a:solidFill>
              </a:rPr>
              <a:t> Management </a:t>
            </a:r>
            <a:r>
              <a:rPr lang="pt-BR" sz="2000" dirty="0" err="1">
                <a:solidFill>
                  <a:srgbClr val="0070C0"/>
                </a:solidFill>
              </a:rPr>
              <a:t>Group</a:t>
            </a:r>
            <a:r>
              <a:rPr lang="pt-BR" sz="2000" dirty="0">
                <a:solidFill>
                  <a:srgbClr val="0070C0"/>
                </a:solidFill>
              </a:rPr>
              <a:t>), que tinha como objetivo a definição de padrões. Esses padrões incluíram uma linguagem para a definição de objetos ODL (</a:t>
            </a:r>
            <a:r>
              <a:rPr lang="pt-BR" sz="2000" dirty="0" err="1">
                <a:solidFill>
                  <a:srgbClr val="0070C0"/>
                </a:solidFill>
              </a:rPr>
              <a:t>Object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Definition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Language</a:t>
            </a:r>
            <a:r>
              <a:rPr lang="pt-BR" sz="2000" dirty="0">
                <a:solidFill>
                  <a:srgbClr val="0070C0"/>
                </a:solidFill>
              </a:rPr>
              <a:t>), um padrão para intercâmbio de informações OIF (</a:t>
            </a:r>
            <a:r>
              <a:rPr lang="pt-BR" sz="2000" dirty="0" err="1">
                <a:solidFill>
                  <a:srgbClr val="0070C0"/>
                </a:solidFill>
              </a:rPr>
              <a:t>Object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Interchange</a:t>
            </a:r>
            <a:r>
              <a:rPr lang="pt-BR" sz="2000" dirty="0">
                <a:solidFill>
                  <a:srgbClr val="0070C0"/>
                </a:solidFill>
              </a:rPr>
              <a:t> Format) e uma sintaxe declarativa para consulta aos objetos OQL (</a:t>
            </a:r>
            <a:r>
              <a:rPr lang="pt-BR" sz="2000" dirty="0" err="1">
                <a:solidFill>
                  <a:srgbClr val="0070C0"/>
                </a:solidFill>
              </a:rPr>
              <a:t>Object</a:t>
            </a:r>
            <a:r>
              <a:rPr lang="pt-BR" sz="2000" dirty="0">
                <a:solidFill>
                  <a:srgbClr val="0070C0"/>
                </a:solidFill>
              </a:rPr>
              <a:t> Query </a:t>
            </a:r>
            <a:r>
              <a:rPr lang="pt-BR" sz="2000" dirty="0" err="1">
                <a:solidFill>
                  <a:srgbClr val="0070C0"/>
                </a:solidFill>
              </a:rPr>
              <a:t>Language</a:t>
            </a:r>
            <a:r>
              <a:rPr lang="pt-BR" sz="2000" dirty="0">
                <a:solidFill>
                  <a:srgbClr val="0070C0"/>
                </a:solidFill>
              </a:rPr>
              <a:t>).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orientado a objetos - </a:t>
            </a:r>
            <a:r>
              <a:rPr lang="pt-BR" sz="2000" dirty="0">
                <a:solidFill>
                  <a:srgbClr val="FF0000"/>
                </a:solidFill>
              </a:rPr>
              <a:t>OODBMS</a:t>
            </a:r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371600"/>
            <a:ext cx="86868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O termo banco de dados orientado a objetos surgiu em torno de 1985, representando o resultado de pesquisas efetuadas por empresas como Bell </a:t>
            </a:r>
            <a:r>
              <a:rPr lang="pt-BR" sz="2000" dirty="0" err="1">
                <a:solidFill>
                  <a:srgbClr val="0070C0"/>
                </a:solidFill>
              </a:rPr>
              <a:t>Labs</a:t>
            </a:r>
            <a:r>
              <a:rPr lang="pt-BR" sz="2000" dirty="0">
                <a:solidFill>
                  <a:srgbClr val="0070C0"/>
                </a:solidFill>
              </a:rPr>
              <a:t>, Texas </a:t>
            </a:r>
            <a:r>
              <a:rPr lang="pt-BR" sz="2000" dirty="0" err="1">
                <a:solidFill>
                  <a:srgbClr val="0070C0"/>
                </a:solidFill>
              </a:rPr>
              <a:t>Instruments</a:t>
            </a:r>
            <a:r>
              <a:rPr lang="pt-BR" sz="2000" dirty="0">
                <a:solidFill>
                  <a:srgbClr val="0070C0"/>
                </a:solidFill>
              </a:rPr>
              <a:t> e </a:t>
            </a:r>
            <a:r>
              <a:rPr lang="pt-BR" sz="2000" dirty="0" err="1">
                <a:solidFill>
                  <a:srgbClr val="0070C0"/>
                </a:solidFill>
              </a:rPr>
              <a:t>Hewllet</a:t>
            </a:r>
            <a:r>
              <a:rPr lang="pt-BR" sz="2000" dirty="0">
                <a:solidFill>
                  <a:srgbClr val="0070C0"/>
                </a:solidFill>
              </a:rPr>
              <a:t>-Packard, entre várias outras. Surgiram muitos produtos no mercado a partir daí, como </a:t>
            </a:r>
            <a:r>
              <a:rPr lang="pt-BR" sz="2000" dirty="0" err="1">
                <a:solidFill>
                  <a:srgbClr val="0070C0"/>
                </a:solidFill>
              </a:rPr>
              <a:t>Versant</a:t>
            </a:r>
            <a:r>
              <a:rPr lang="pt-BR" sz="2000" dirty="0">
                <a:solidFill>
                  <a:srgbClr val="0070C0"/>
                </a:solidFill>
              </a:rPr>
              <a:t> e  </a:t>
            </a:r>
            <a:r>
              <a:rPr lang="pt-BR" sz="2000" dirty="0" err="1">
                <a:solidFill>
                  <a:srgbClr val="0070C0"/>
                </a:solidFill>
              </a:rPr>
              <a:t>Objectivity</a:t>
            </a:r>
            <a:r>
              <a:rPr lang="pt-BR" sz="2000" dirty="0">
                <a:solidFill>
                  <a:srgbClr val="0070C0"/>
                </a:solidFill>
              </a:rPr>
              <a:t>/DB</a:t>
            </a:r>
            <a:r>
              <a:rPr lang="pt-BR" sz="1600" dirty="0">
                <a:solidFill>
                  <a:srgbClr val="0070C0"/>
                </a:solidFill>
              </a:rPr>
              <a:t>.</a:t>
            </a:r>
            <a:endParaRPr lang="pt-B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01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67FC788-A02F-E552-0F49-62C12F0F4B9D}"/>
              </a:ext>
            </a:extLst>
          </p:cNvPr>
          <p:cNvSpPr/>
          <p:nvPr/>
        </p:nvSpPr>
        <p:spPr>
          <a:xfrm>
            <a:off x="228600" y="3429000"/>
            <a:ext cx="8686800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Foram definidos conectores para várias linguagens, incluindo C++, </a:t>
            </a:r>
            <a:r>
              <a:rPr lang="pt-BR" sz="2000" dirty="0" err="1">
                <a:solidFill>
                  <a:srgbClr val="0070C0"/>
                </a:solidFill>
              </a:rPr>
              <a:t>Smalltalk</a:t>
            </a:r>
            <a:r>
              <a:rPr lang="pt-BR" sz="2000" dirty="0">
                <a:solidFill>
                  <a:srgbClr val="0070C0"/>
                </a:solidFill>
              </a:rPr>
              <a:t> e Java, mas, em 2001, o ODMG Java </a:t>
            </a:r>
            <a:r>
              <a:rPr lang="pt-BR" sz="2000" dirty="0" err="1">
                <a:solidFill>
                  <a:srgbClr val="0070C0"/>
                </a:solidFill>
              </a:rPr>
              <a:t>Language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Binding</a:t>
            </a:r>
            <a:r>
              <a:rPr lang="pt-BR" sz="2000" dirty="0">
                <a:solidFill>
                  <a:srgbClr val="0070C0"/>
                </a:solidFill>
              </a:rPr>
              <a:t> foi submetido ao Java Community </a:t>
            </a:r>
            <a:r>
              <a:rPr lang="pt-BR" sz="2000" dirty="0" err="1">
                <a:solidFill>
                  <a:srgbClr val="0070C0"/>
                </a:solidFill>
              </a:rPr>
              <a:t>Process</a:t>
            </a:r>
            <a:r>
              <a:rPr lang="pt-BR" sz="2000" dirty="0">
                <a:solidFill>
                  <a:srgbClr val="0070C0"/>
                </a:solidFill>
              </a:rPr>
              <a:t> como base para a especificação JDO (Java Data </a:t>
            </a:r>
            <a:r>
              <a:rPr lang="pt-BR" sz="2000" dirty="0" err="1">
                <a:solidFill>
                  <a:srgbClr val="0070C0"/>
                </a:solidFill>
              </a:rPr>
              <a:t>Objects</a:t>
            </a:r>
            <a:r>
              <a:rPr lang="pt-BR" sz="2000" dirty="0">
                <a:solidFill>
                  <a:srgbClr val="0070C0"/>
                </a:solidFill>
              </a:rPr>
              <a:t>). As empresas participantes do ODMG decidiram, então, concentrar seus esforços na especificação JDO, terminando o consórcio em 2001 e interrompendo a busca por um padrão global de mercado.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orientado a objetos - </a:t>
            </a:r>
            <a:r>
              <a:rPr lang="pt-BR" sz="2000" dirty="0">
                <a:solidFill>
                  <a:srgbClr val="FF0000"/>
                </a:solidFill>
              </a:rPr>
              <a:t>OODBMS</a:t>
            </a:r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371600"/>
            <a:ext cx="868680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A versão 3.0 da especificação foi publicada no ano 2000, e a maior parte dos bancos de dados orientados a objetos e das ferramentas para mapeamento objeto-relacional buscaram a conformidade com os padrões.</a:t>
            </a:r>
          </a:p>
        </p:txBody>
      </p:sp>
    </p:spTree>
    <p:extLst>
      <p:ext uri="{BB962C8B-B14F-4D97-AF65-F5344CB8AC3E}">
        <p14:creationId xmlns:p14="http://schemas.microsoft.com/office/powerpoint/2010/main" val="301441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666403" y="22860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609600" y="1229380"/>
            <a:ext cx="80010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orientado a objetos</a:t>
            </a:r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2057400"/>
            <a:ext cx="8434753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Atualmente, o desenvolvimento de sistemas por meio de linguagens orientadas a objetos é um padrão de mercado bem aceito pelas mais diversas empresas e consultorias, mas os bancos de dados mostram uma predominância do modelo relacional.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67FC788-A02F-E552-0F49-62C12F0F4B9D}"/>
              </a:ext>
            </a:extLst>
          </p:cNvPr>
          <p:cNvSpPr/>
          <p:nvPr/>
        </p:nvSpPr>
        <p:spPr>
          <a:xfrm>
            <a:off x="304800" y="3683675"/>
            <a:ext cx="8434753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Tal cenário traz uma boa justificativa para a adoção de técnicas de mapeamento objeto-relacional, mas a possibilidade de utilizar uma base de dados orientada a objetos simplificaria muito o processo de transferência dos dados para as estruturas da linguagem.</a:t>
            </a:r>
          </a:p>
        </p:txBody>
      </p:sp>
    </p:spTree>
    <p:extLst>
      <p:ext uri="{BB962C8B-B14F-4D97-AF65-F5344CB8AC3E}">
        <p14:creationId xmlns:p14="http://schemas.microsoft.com/office/powerpoint/2010/main" val="274652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666403" y="22860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609600" y="1229380"/>
            <a:ext cx="80010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orientado a objetos</a:t>
            </a:r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2057400"/>
            <a:ext cx="8434753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Um OODBMS, ou sistema de banco de dados orientado a objetos, permite representar estruturas complexas de uma forma muito mais eficaz que os bancos relacionais.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67FC788-A02F-E552-0F49-62C12F0F4B9D}"/>
              </a:ext>
            </a:extLst>
          </p:cNvPr>
          <p:cNvSpPr/>
          <p:nvPr/>
        </p:nvSpPr>
        <p:spPr>
          <a:xfrm>
            <a:off x="304800" y="3683675"/>
            <a:ext cx="8434753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Enquanto temos uma representação focada na arquitetura de armazenamento para os relacionais, nos bancos que utilizam objetos tiramos proveito dos diversos conceitos oferecidos pela metodologia orientada a objetos, incluindo princípios como herança e polimorfismo.</a:t>
            </a:r>
          </a:p>
        </p:txBody>
      </p:sp>
    </p:spTree>
    <p:extLst>
      <p:ext uri="{BB962C8B-B14F-4D97-AF65-F5344CB8AC3E}">
        <p14:creationId xmlns:p14="http://schemas.microsoft.com/office/powerpoint/2010/main" val="408827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666403" y="22860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609600" y="1229380"/>
            <a:ext cx="80010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orientado a objetos</a:t>
            </a:r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2057400"/>
            <a:ext cx="843475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Com os princípios da orientação a objetos, um OODBMS consegue utilizar modelos próximos do mundo real.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67FC788-A02F-E552-0F49-62C12F0F4B9D}"/>
              </a:ext>
            </a:extLst>
          </p:cNvPr>
          <p:cNvSpPr/>
          <p:nvPr/>
        </p:nvSpPr>
        <p:spPr>
          <a:xfrm>
            <a:off x="304800" y="2971800"/>
            <a:ext cx="843475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Exemplo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CF81696-5C3D-55F9-98B8-CAC119CC79A0}"/>
              </a:ext>
            </a:extLst>
          </p:cNvPr>
          <p:cNvSpPr/>
          <p:nvPr/>
        </p:nvSpPr>
        <p:spPr>
          <a:xfrm>
            <a:off x="304800" y="3683675"/>
            <a:ext cx="8434753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Seria possível definir uma classe Profissional a partir de Pessoa, aproveitando todas as características da classe original e mantendo a semântica, já que um profissional é uma pessoa com alguns atributos a mais, enquanto no modelo relacional teríamos duas tabelas, em que Pessoa seria uma entidade forte e Profissional a entidade fraca, dentro de um relacionamento do tipo um para um, algo que demonstra uma preocupação maior com o armazenamento dos dados que com a representatividade da forma em si.</a:t>
            </a:r>
          </a:p>
        </p:txBody>
      </p:sp>
    </p:spTree>
    <p:extLst>
      <p:ext uri="{BB962C8B-B14F-4D97-AF65-F5344CB8AC3E}">
        <p14:creationId xmlns:p14="http://schemas.microsoft.com/office/powerpoint/2010/main" val="368520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1295400" y="533400"/>
            <a:ext cx="60960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orientado a objetos</a:t>
            </a:r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DB5E0B3-D9FF-0693-DEAC-14CCC5C1435F}"/>
              </a:ext>
            </a:extLst>
          </p:cNvPr>
          <p:cNvSpPr/>
          <p:nvPr/>
        </p:nvSpPr>
        <p:spPr>
          <a:xfrm>
            <a:off x="762000" y="1320225"/>
            <a:ext cx="80010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56032" y="1066800"/>
            <a:ext cx="86106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Com os princípios da orientação a objetos, um OODBMS consegue utilizar modelos próximos do mundo real.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5C9D54B-7A10-F99A-DF07-F9F3EE76D74A}"/>
              </a:ext>
            </a:extLst>
          </p:cNvPr>
          <p:cNvSpPr txBox="1"/>
          <p:nvPr/>
        </p:nvSpPr>
        <p:spPr>
          <a:xfrm>
            <a:off x="381000" y="1981200"/>
            <a:ext cx="34838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Classes na orientação a objetos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58E4C7B-DB8D-BE2A-5F03-2BBEE1BF493F}"/>
              </a:ext>
            </a:extLst>
          </p:cNvPr>
          <p:cNvSpPr txBox="1"/>
          <p:nvPr/>
        </p:nvSpPr>
        <p:spPr>
          <a:xfrm>
            <a:off x="5050536" y="1981200"/>
            <a:ext cx="34838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Classes na orientação a objetos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79A36CD-FC2C-F1DC-744F-EB1B31129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224" y="2698756"/>
            <a:ext cx="1645576" cy="362584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F802761-F57C-A9D2-3989-7D3093418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496" y="3508134"/>
            <a:ext cx="4378904" cy="167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2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1295400" y="533400"/>
            <a:ext cx="60960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orientado a objetos</a:t>
            </a:r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DB5E0B3-D9FF-0693-DEAC-14CCC5C1435F}"/>
              </a:ext>
            </a:extLst>
          </p:cNvPr>
          <p:cNvSpPr/>
          <p:nvPr/>
        </p:nvSpPr>
        <p:spPr>
          <a:xfrm>
            <a:off x="762000" y="1320225"/>
            <a:ext cx="80010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56032" y="1066800"/>
            <a:ext cx="86106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Com os princípios da orientação a objetos, um OODBMS consegue utilizar modelos próximos do mundo real.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AB13DD0-E905-50A4-B830-B97D45258AA8}"/>
              </a:ext>
            </a:extLst>
          </p:cNvPr>
          <p:cNvSpPr/>
          <p:nvPr/>
        </p:nvSpPr>
        <p:spPr>
          <a:xfrm>
            <a:off x="256032" y="2032337"/>
            <a:ext cx="861060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Utilizando ponteiros no lugar de junções, o modelo orientado a objetos permite uma execução bem mais rápida que no banco relacional, já que o acesso aos dados é baseado no simples encadeamento de ponteiros.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596FFC-8C44-EB8C-832F-9B9F300B3490}"/>
              </a:ext>
            </a:extLst>
          </p:cNvPr>
          <p:cNvSpPr/>
          <p:nvPr/>
        </p:nvSpPr>
        <p:spPr>
          <a:xfrm>
            <a:off x="256032" y="3175337"/>
            <a:ext cx="86106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Além da agilidade no acesso, a habilidade de lidar com grandes massas de dados é uma característica importante de um OODBMS, como no uso de </a:t>
            </a:r>
            <a:r>
              <a:rPr lang="pt-BR" sz="2000" dirty="0" err="1">
                <a:solidFill>
                  <a:srgbClr val="0070C0"/>
                </a:solidFill>
              </a:rPr>
              <a:t>Objectivity</a:t>
            </a:r>
            <a:r>
              <a:rPr lang="pt-BR" sz="2000" dirty="0">
                <a:solidFill>
                  <a:srgbClr val="0070C0"/>
                </a:solidFill>
              </a:rPr>
              <a:t>/DB pelo Stanford Linear </a:t>
            </a:r>
            <a:r>
              <a:rPr lang="pt-BR" sz="2000" dirty="0" err="1">
                <a:solidFill>
                  <a:srgbClr val="0070C0"/>
                </a:solidFill>
              </a:rPr>
              <a:t>Accelerator</a:t>
            </a:r>
            <a:r>
              <a:rPr lang="pt-BR" sz="2000" dirty="0">
                <a:solidFill>
                  <a:srgbClr val="0070C0"/>
                </a:solidFill>
              </a:rPr>
              <a:t> Center (SLAC), que, em 2015, já acumulava cerca de 900 </a:t>
            </a:r>
            <a:r>
              <a:rPr lang="pt-BR" sz="2000" dirty="0" err="1">
                <a:solidFill>
                  <a:srgbClr val="0070C0"/>
                </a:solidFill>
              </a:rPr>
              <a:t>terabytes</a:t>
            </a:r>
            <a:r>
              <a:rPr lang="pt-BR" sz="2000" dirty="0">
                <a:solidFill>
                  <a:srgbClr val="0070C0"/>
                </a:solidFill>
              </a:rPr>
              <a:t> de dados, como resultado dos experimentos com aceleração de partículas.</a:t>
            </a:r>
          </a:p>
        </p:txBody>
      </p:sp>
    </p:spTree>
    <p:extLst>
      <p:ext uri="{BB962C8B-B14F-4D97-AF65-F5344CB8AC3E}">
        <p14:creationId xmlns:p14="http://schemas.microsoft.com/office/powerpoint/2010/main" val="2740654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EBCDF4C4E2BE4F83AD8CD8A0A2D76B" ma:contentTypeVersion="3" ma:contentTypeDescription="Crie um novo documento." ma:contentTypeScope="" ma:versionID="85839f6cb6b0bd156dbf54e6eb5560a1">
  <xsd:schema xmlns:xsd="http://www.w3.org/2001/XMLSchema" xmlns:xs="http://www.w3.org/2001/XMLSchema" xmlns:p="http://schemas.microsoft.com/office/2006/metadata/properties" xmlns:ns2="a3501617-0917-4b8c-a38a-a7b36d8da6f2" targetNamespace="http://schemas.microsoft.com/office/2006/metadata/properties" ma:root="true" ma:fieldsID="1c46335fdec356c3a89502c8df58837a" ns2:_="">
    <xsd:import namespace="a3501617-0917-4b8c-a38a-a7b36d8da6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01617-0917-4b8c-a38a-a7b36d8da6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801009-C76E-417D-BC60-C9824840CC4D}"/>
</file>

<file path=customXml/itemProps2.xml><?xml version="1.0" encoding="utf-8"?>
<ds:datastoreItem xmlns:ds="http://schemas.openxmlformats.org/officeDocument/2006/customXml" ds:itemID="{097CDAB4-490E-4BCC-9AA9-CE84D9A57496}"/>
</file>

<file path=customXml/itemProps3.xml><?xml version="1.0" encoding="utf-8"?>
<ds:datastoreItem xmlns:ds="http://schemas.openxmlformats.org/officeDocument/2006/customXml" ds:itemID="{D721481A-9D79-4B61-B7C8-07F9A59BFA4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11416</TotalTime>
  <Words>1375</Words>
  <Application>Microsoft Office PowerPoint</Application>
  <PresentationFormat>Apresentação na tela (4:3)</PresentationFormat>
  <Paragraphs>94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Lato</vt:lpstr>
      <vt:lpstr>Roboto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Telecomunicação</dc:title>
  <dc:subject/>
  <dc:creator>Alyson Oliveira</dc:creator>
  <cp:keywords/>
  <dc:description/>
  <cp:lastModifiedBy>usuario 1</cp:lastModifiedBy>
  <cp:revision>1850</cp:revision>
  <cp:lastPrinted>1601-01-01T00:00:00Z</cp:lastPrinted>
  <dcterms:created xsi:type="dcterms:W3CDTF">2015-08-12T20:16:29Z</dcterms:created>
  <dcterms:modified xsi:type="dcterms:W3CDTF">2023-09-18T21:24:43Z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51</vt:i4>
  </property>
  <property fmtid="{D5CDD505-2E9C-101B-9397-08002B2CF9AE}" pid="12" name="ContentTypeId">
    <vt:lpwstr>0x01010070EBCDF4C4E2BE4F83AD8CD8A0A2D76B</vt:lpwstr>
  </property>
</Properties>
</file>