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3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GB" sz="4400" b="0" strike="noStrike" spc="-1">
                <a:solidFill>
                  <a:srgbClr val="FFFFFF"/>
                </a:solidFill>
                <a:latin typeface="Arial"/>
              </a:rPr>
              <a:t>Clique para mover o slide</a:t>
            </a: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Clique para editar o formato de notas</a:t>
            </a:r>
          </a:p>
        </p:txBody>
      </p:sp>
      <p:sp>
        <p:nvSpPr>
          <p:cNvPr id="5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&lt;cabeçalho&gt;</a:t>
            </a:r>
          </a:p>
        </p:txBody>
      </p:sp>
      <p:sp>
        <p:nvSpPr>
          <p:cNvPr id="51" name="PlaceHolder 4"/>
          <p:cNvSpPr>
            <a:spLocks noGrp="1"/>
          </p:cNvSpPr>
          <p:nvPr>
            <p:ph type="dt" idx="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52" name="PlaceHolder 5"/>
          <p:cNvSpPr>
            <a:spLocks noGrp="1"/>
          </p:cNvSpPr>
          <p:nvPr>
            <p:ph type="ftr" idx="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53" name="PlaceHolder 6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1C9FD75-9033-4B94-AE9B-71911327CD72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6C5DDE4F-701B-4C15-8CD7-5EC660B6B5CA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8/7/2023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97" name="Text Box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198" name="Text Box 3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054F9502-E621-45FF-A2B9-B191A81988B7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dt" idx="6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18840A97-2755-420B-BACF-5A6D2E4E858A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8/7/2023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ln w="0">
            <a:noFill/>
          </a:ln>
        </p:spPr>
      </p:sp>
      <p:sp>
        <p:nvSpPr>
          <p:cNvPr id="201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dt" idx="7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AB63FE33-6966-4A9D-8D98-19B3C8C53273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8/7/2023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ln w="0">
            <a:noFill/>
          </a:ln>
        </p:spPr>
      </p:sp>
      <p:sp>
        <p:nvSpPr>
          <p:cNvPr id="204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00C15EE-1F20-4807-A037-7D4811711963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GB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D770E0B-4C01-484B-A450-368D7ADD9113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GB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3C1232E-36F1-451B-860C-D1BD831F181F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GB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739C54F-6A8F-492B-B19A-18EA9322CDED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GB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54E0286-6955-41F1-B5AD-29543885BDDE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GB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BF07A45-039A-428E-9886-73A909F487FC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GB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081A929-B6A5-4157-8DD8-7445515B497E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GB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50669A3-1E23-4574-B809-E68576FDD0CD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6FA4309-A1E2-4452-A5E7-A95727F2CF82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GB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0115A34-4F1C-4925-96FC-C2FB22AF769E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GB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CF07569-D406-4B18-B533-EF788138599C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GB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39148EC-89AC-468D-99C9-4772625DDC30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/>
          <p:nvPr/>
        </p:nvSpPr>
        <p:spPr>
          <a:xfrm>
            <a:off x="0" y="6334200"/>
            <a:ext cx="9143640" cy="523440"/>
          </a:xfrm>
          <a:prstGeom prst="rect">
            <a:avLst/>
          </a:prstGeom>
          <a:solidFill>
            <a:srgbClr val="2683C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Rectangle 2"/>
          <p:cNvSpPr/>
          <p:nvPr/>
        </p:nvSpPr>
        <p:spPr>
          <a:xfrm>
            <a:off x="0" y="6334200"/>
            <a:ext cx="9143640" cy="66240"/>
          </a:xfrm>
          <a:prstGeom prst="rect">
            <a:avLst/>
          </a:prstGeom>
          <a:solidFill>
            <a:srgbClr val="1CADE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21600" rIns="90000" bIns="216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Line 3"/>
          <p:cNvSpPr/>
          <p:nvPr/>
        </p:nvSpPr>
        <p:spPr>
          <a:xfrm>
            <a:off x="895320" y="1738080"/>
            <a:ext cx="7475400" cy="1800"/>
          </a:xfrm>
          <a:prstGeom prst="line">
            <a:avLst/>
          </a:prstGeom>
          <a:ln w="6480" cap="sq">
            <a:solidFill>
              <a:srgbClr val="7F7F7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3200" rIns="90000" bIns="-432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Text Box 5"/>
          <p:cNvSpPr/>
          <p:nvPr/>
        </p:nvSpPr>
        <p:spPr>
          <a:xfrm>
            <a:off x="822240" y="6459480"/>
            <a:ext cx="1854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900" b="0" strike="noStrike" spc="-1">
                <a:solidFill>
                  <a:srgbClr val="FFFFFF"/>
                </a:solidFill>
                <a:latin typeface="Calibri"/>
              </a:rPr>
              <a:t>2019.2</a:t>
            </a:r>
            <a:endParaRPr lang="pt-BR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 Box 8"/>
          <p:cNvSpPr/>
          <p:nvPr/>
        </p:nvSpPr>
        <p:spPr>
          <a:xfrm>
            <a:off x="822240" y="6459480"/>
            <a:ext cx="1854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Text Box 9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3560" rIns="90000" bIns="-4356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CaixaDeTexto 12"/>
          <p:cNvSpPr/>
          <p:nvPr/>
        </p:nvSpPr>
        <p:spPr>
          <a:xfrm flipH="1">
            <a:off x="-30960" y="6324480"/>
            <a:ext cx="82292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chemeClr val="accent2"/>
                </a:solidFill>
                <a:latin typeface="Arial"/>
              </a:rPr>
              <a:t>Professor: Ediberto Mariano                                                                    Aula 01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aixaDeTexto 13"/>
          <p:cNvSpPr/>
          <p:nvPr/>
        </p:nvSpPr>
        <p:spPr>
          <a:xfrm>
            <a:off x="838080" y="6594480"/>
            <a:ext cx="1447560" cy="22680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1" strike="noStrike" spc="-1">
                <a:solidFill>
                  <a:srgbClr val="FFFFFF"/>
                </a:solidFill>
                <a:latin typeface="Arial"/>
              </a:rPr>
              <a:t>2023.2</a:t>
            </a:r>
            <a:endParaRPr lang="pt-BR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sldNum" idx="1"/>
          </p:nvPr>
        </p:nvSpPr>
        <p:spPr>
          <a:xfrm>
            <a:off x="8077320" y="6377040"/>
            <a:ext cx="1010880" cy="3585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numCol="1" spcCol="0" anchor="ctr">
            <a:noAutofit/>
          </a:bodyPr>
          <a:lstStyle>
            <a:lvl1pPr marL="216000" indent="0">
              <a:lnSpc>
                <a:spcPct val="100000"/>
              </a:lnSpc>
              <a:buNone/>
              <a:tabLst>
                <a:tab pos="0" algn="l"/>
              </a:tabLst>
              <a:defRPr lang="en-GB" sz="2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fld id="{5A342C84-FEBF-4BF9-8D44-754118318ADA}" type="slidenum">
              <a:rPr lang="en-GB" sz="2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" name="Imagem 5"/>
          <p:cNvPicPr/>
          <p:nvPr/>
        </p:nvPicPr>
        <p:blipFill>
          <a:blip r:embed="rId14"/>
          <a:stretch/>
        </p:blipFill>
        <p:spPr>
          <a:xfrm>
            <a:off x="7952760" y="163440"/>
            <a:ext cx="1158120" cy="82656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4400" b="0" strike="noStrike" spc="-1">
                <a:solidFill>
                  <a:srgbClr val="FFFFFF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qltv3kFdg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1"/>
          <p:cNvSpPr/>
          <p:nvPr/>
        </p:nvSpPr>
        <p:spPr>
          <a:xfrm>
            <a:off x="484200" y="533520"/>
            <a:ext cx="7973640" cy="131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en-US" sz="4000" b="1" strike="noStrike" spc="-1">
                <a:solidFill>
                  <a:srgbClr val="0070C0"/>
                </a:solidFill>
                <a:latin typeface="Calibri Light"/>
              </a:rPr>
              <a:t>Programação para dispositivos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en-US" sz="4000" b="1" strike="noStrike" spc="-1">
                <a:solidFill>
                  <a:srgbClr val="0070C0"/>
                </a:solidFill>
                <a:latin typeface="Calibri Light"/>
              </a:rPr>
              <a:t>móveis em  Android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en-US" sz="4000" b="1" strike="noStrike" spc="-1">
                <a:solidFill>
                  <a:srgbClr val="0070C0"/>
                </a:solidFill>
                <a:latin typeface="Calibri Light"/>
              </a:rPr>
              <a:t>ARA0089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 Box 2"/>
          <p:cNvSpPr/>
          <p:nvPr/>
        </p:nvSpPr>
        <p:spPr>
          <a:xfrm>
            <a:off x="800280" y="4419720"/>
            <a:ext cx="75434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400" algn="l"/>
                <a:tab pos="10779120" algn="l"/>
                <a:tab pos="10780560" algn="l"/>
              </a:tabLst>
            </a:pPr>
            <a:r>
              <a:rPr lang="pt-BR" sz="2400" b="0" strike="noStrike" spc="-1">
                <a:solidFill>
                  <a:srgbClr val="0070C0"/>
                </a:solidFill>
                <a:latin typeface="Calibri"/>
              </a:rPr>
              <a:t>PROFESSOR:	 EDIBERTO MARIANO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400" algn="l"/>
                <a:tab pos="10779120" algn="l"/>
                <a:tab pos="10780560" algn="l"/>
              </a:tabLst>
            </a:pPr>
            <a:r>
              <a:rPr lang="pt-BR" sz="2400" b="0" strike="noStrike" spc="-1">
                <a:solidFill>
                  <a:srgbClr val="0070C0"/>
                </a:solidFill>
                <a:latin typeface="Calibri"/>
              </a:rPr>
              <a:t>programacaoedi@gmail.com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 Box 3"/>
          <p:cNvSpPr/>
          <p:nvPr/>
        </p:nvSpPr>
        <p:spPr>
          <a:xfrm>
            <a:off x="7424640" y="6459480"/>
            <a:ext cx="983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0D594E47-D76F-4491-ADE6-12DA5A1BED1E}" type="slidenum">
              <a:rPr lang="pt-BR" sz="1000" b="0" strike="noStrike" spc="-1">
                <a:solidFill>
                  <a:srgbClr val="FFFFFF"/>
                </a:solidFill>
                <a:latin typeface="Calibri"/>
              </a:rPr>
              <a:t>1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Retângulo 4"/>
          <p:cNvSpPr/>
          <p:nvPr/>
        </p:nvSpPr>
        <p:spPr>
          <a:xfrm>
            <a:off x="800280" y="2630520"/>
            <a:ext cx="754344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70C0"/>
                </a:solidFill>
                <a:latin typeface="Calibri Light"/>
              </a:rPr>
              <a:t>Aula 01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tângulo 5"/>
          <p:cNvSpPr/>
          <p:nvPr/>
        </p:nvSpPr>
        <p:spPr>
          <a:xfrm>
            <a:off x="152280" y="2152440"/>
            <a:ext cx="8762760" cy="367878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0070C0"/>
                </a:solidFill>
                <a:latin typeface="Arial"/>
              </a:rPr>
              <a:t>O </a:t>
            </a:r>
            <a:r>
              <a:rPr lang="pt-BR" sz="1800" b="1" strike="noStrike" spc="-1" dirty="0" err="1">
                <a:solidFill>
                  <a:srgbClr val="0070C0"/>
                </a:solidFill>
                <a:latin typeface="Arial"/>
              </a:rPr>
              <a:t>React</a:t>
            </a:r>
            <a:r>
              <a:rPr lang="pt-BR" sz="1800" b="1" strike="noStrike" spc="-1" dirty="0">
                <a:solidFill>
                  <a:srgbClr val="0070C0"/>
                </a:solidFill>
                <a:latin typeface="Arial"/>
              </a:rPr>
              <a:t> </a:t>
            </a:r>
            <a:r>
              <a:rPr lang="pt-BR" sz="1800" b="1" strike="noStrike" spc="-1" dirty="0" err="1">
                <a:solidFill>
                  <a:srgbClr val="0070C0"/>
                </a:solidFill>
                <a:latin typeface="Arial"/>
              </a:rPr>
              <a:t>Native</a:t>
            </a:r>
            <a:r>
              <a:rPr lang="pt-BR" sz="1800" b="1" strike="noStrike" spc="-1" dirty="0">
                <a:solidFill>
                  <a:srgbClr val="0070C0"/>
                </a:solidFill>
                <a:latin typeface="Arial"/>
              </a:rPr>
              <a:t> pode ser </a:t>
            </a:r>
            <a:r>
              <a:rPr lang="pt-BR" sz="1800" b="1" strike="noStrike" spc="-1" dirty="0" smtClean="0">
                <a:solidFill>
                  <a:srgbClr val="0070C0"/>
                </a:solidFill>
                <a:latin typeface="Arial"/>
              </a:rPr>
              <a:t>usado </a:t>
            </a:r>
            <a:r>
              <a:rPr lang="pt-BR" sz="1800" b="1" strike="noStrike" spc="-1" dirty="0">
                <a:solidFill>
                  <a:srgbClr val="0070C0"/>
                </a:solidFill>
                <a:latin typeface="Arial"/>
              </a:rPr>
              <a:t>em sistemas </a:t>
            </a:r>
            <a:r>
              <a:rPr lang="pt-BR" sz="1800" b="1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Windows</a:t>
            </a:r>
            <a:r>
              <a:rPr lang="pt-BR" sz="1800" b="1" strike="noStrike" spc="-1" dirty="0">
                <a:solidFill>
                  <a:srgbClr val="0070C0"/>
                </a:solidFill>
                <a:latin typeface="Arial"/>
              </a:rPr>
              <a:t>, </a:t>
            </a:r>
            <a:r>
              <a:rPr lang="pt-BR" sz="1800" b="1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Linux</a:t>
            </a:r>
            <a:r>
              <a:rPr lang="pt-BR" sz="1800" b="1" strike="noStrike" spc="-1" dirty="0">
                <a:solidFill>
                  <a:srgbClr val="0070C0"/>
                </a:solidFill>
                <a:latin typeface="Arial"/>
              </a:rPr>
              <a:t> e </a:t>
            </a:r>
            <a:r>
              <a:rPr lang="pt-BR" sz="1800" b="1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macOS</a:t>
            </a:r>
            <a:r>
              <a:rPr lang="pt-BR" sz="1800" b="1" strike="noStrike" spc="-1" dirty="0">
                <a:solidFill>
                  <a:srgbClr val="0070C0"/>
                </a:solidFill>
                <a:latin typeface="Arial"/>
              </a:rPr>
              <a:t>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Retângulo 7"/>
          <p:cNvSpPr/>
          <p:nvPr/>
        </p:nvSpPr>
        <p:spPr>
          <a:xfrm>
            <a:off x="152280" y="3124080"/>
            <a:ext cx="8762760" cy="921876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0070C0"/>
                </a:solidFill>
                <a:latin typeface="Arial"/>
              </a:rPr>
              <a:t>As aplicações construídas no </a:t>
            </a:r>
            <a:r>
              <a:rPr lang="pt-BR" sz="1800" b="1" strike="noStrike" spc="-1" dirty="0" err="1">
                <a:solidFill>
                  <a:srgbClr val="0070C0"/>
                </a:solidFill>
                <a:latin typeface="Arial"/>
              </a:rPr>
              <a:t>React</a:t>
            </a:r>
            <a:r>
              <a:rPr lang="pt-BR" sz="1800" b="1" strike="noStrike" spc="-1" dirty="0">
                <a:solidFill>
                  <a:srgbClr val="0070C0"/>
                </a:solidFill>
                <a:latin typeface="Arial"/>
              </a:rPr>
              <a:t> </a:t>
            </a:r>
            <a:r>
              <a:rPr lang="pt-BR" sz="1800" b="1" strike="noStrike" spc="-1" dirty="0" err="1">
                <a:solidFill>
                  <a:srgbClr val="0070C0"/>
                </a:solidFill>
                <a:latin typeface="Arial"/>
              </a:rPr>
              <a:t>Native</a:t>
            </a:r>
            <a:r>
              <a:rPr lang="pt-BR" sz="1800" b="1" strike="noStrike" spc="-1" dirty="0">
                <a:solidFill>
                  <a:srgbClr val="0070C0"/>
                </a:solidFill>
                <a:latin typeface="Arial"/>
              </a:rPr>
              <a:t>, podem ser executadas em </a:t>
            </a:r>
            <a:r>
              <a:rPr lang="pt-BR" sz="1800" b="1" strike="noStrike" spc="-1" dirty="0">
                <a:solidFill>
                  <a:srgbClr val="0070C0"/>
                </a:solidFill>
                <a:highlight>
                  <a:srgbClr val="00FF00"/>
                </a:highlight>
                <a:latin typeface="Arial"/>
              </a:rPr>
              <a:t>emuladores</a:t>
            </a:r>
            <a:r>
              <a:rPr lang="pt-BR" sz="1800" b="1" strike="noStrike" spc="-1" dirty="0">
                <a:solidFill>
                  <a:srgbClr val="0070C0"/>
                </a:solidFill>
                <a:latin typeface="Arial"/>
              </a:rPr>
              <a:t> </a:t>
            </a:r>
            <a:r>
              <a:rPr lang="pt-BR" sz="1800" b="1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Android/iOS</a:t>
            </a:r>
            <a:r>
              <a:rPr lang="pt-BR" sz="1800" b="1" strike="noStrike" spc="-1" dirty="0">
                <a:solidFill>
                  <a:srgbClr val="0070C0"/>
                </a:solidFill>
                <a:latin typeface="Arial"/>
              </a:rPr>
              <a:t> e em </a:t>
            </a:r>
            <a:r>
              <a:rPr lang="pt-BR" sz="1800" b="1" strike="noStrike" spc="-1" dirty="0">
                <a:solidFill>
                  <a:srgbClr val="0070C0"/>
                </a:solidFill>
                <a:highlight>
                  <a:srgbClr val="00FF00"/>
                </a:highlight>
                <a:latin typeface="Arial"/>
              </a:rPr>
              <a:t>dispositivos físicos</a:t>
            </a:r>
            <a:r>
              <a:rPr lang="pt-BR" sz="1800" b="1" strike="noStrike" spc="-1" dirty="0">
                <a:solidFill>
                  <a:srgbClr val="0070C0"/>
                </a:solidFill>
                <a:latin typeface="Arial"/>
              </a:rPr>
              <a:t> </a:t>
            </a:r>
            <a:r>
              <a:rPr lang="pt-BR" sz="1800" b="1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Android/iOS</a:t>
            </a:r>
            <a:r>
              <a:rPr lang="pt-BR" sz="1800" b="1" strike="noStrike" spc="-1" dirty="0">
                <a:solidFill>
                  <a:srgbClr val="0070C0"/>
                </a:solidFill>
                <a:latin typeface="Arial"/>
              </a:rPr>
              <a:t> (via USB e    Wi-Fi).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Retângulo 6"/>
          <p:cNvSpPr/>
          <p:nvPr/>
        </p:nvSpPr>
        <p:spPr>
          <a:xfrm>
            <a:off x="806400" y="1708560"/>
            <a:ext cx="777204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70C0"/>
                </a:solidFill>
                <a:latin typeface="Lato"/>
              </a:rPr>
              <a:t>Ambiente de desenvolvimento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Retângulo 1"/>
          <p:cNvSpPr/>
          <p:nvPr/>
        </p:nvSpPr>
        <p:spPr>
          <a:xfrm>
            <a:off x="3655080" y="843840"/>
            <a:ext cx="196272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70C0"/>
                </a:solidFill>
                <a:latin typeface="Calibri Light"/>
              </a:rPr>
              <a:t>React Native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Retângulo 18"/>
          <p:cNvSpPr/>
          <p:nvPr/>
        </p:nvSpPr>
        <p:spPr>
          <a:xfrm>
            <a:off x="-76320" y="122760"/>
            <a:ext cx="853632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600" b="0" strike="noStrike" spc="-1">
                <a:solidFill>
                  <a:srgbClr val="0070C0"/>
                </a:solidFill>
                <a:latin typeface="Calibri Light"/>
              </a:rPr>
              <a:t>Programação para dispositivos móveis em Android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tângulo 5"/>
          <p:cNvSpPr/>
          <p:nvPr/>
        </p:nvSpPr>
        <p:spPr>
          <a:xfrm>
            <a:off x="152280" y="2152440"/>
            <a:ext cx="8762760" cy="200988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1" u="sng" strike="noStrike" spc="-1" dirty="0">
                <a:solidFill>
                  <a:srgbClr val="0070C0"/>
                </a:solidFill>
                <a:uFillTx/>
                <a:latin typeface="Arial"/>
              </a:rPr>
              <a:t>Aplicações com </a:t>
            </a:r>
            <a:r>
              <a:rPr lang="pt-BR" sz="1800" b="1" u="sng" strike="noStrike" spc="-1" dirty="0" err="1">
                <a:solidFill>
                  <a:srgbClr val="0070C0"/>
                </a:solidFill>
                <a:uFillTx/>
                <a:latin typeface="Arial"/>
              </a:rPr>
              <a:t>React</a:t>
            </a:r>
            <a:r>
              <a:rPr lang="pt-BR" sz="1800" b="1" u="sng" strike="noStrike" spc="-1" dirty="0">
                <a:solidFill>
                  <a:srgbClr val="0070C0"/>
                </a:solidFill>
                <a:uFillTx/>
                <a:latin typeface="Arial"/>
              </a:rPr>
              <a:t> </a:t>
            </a:r>
            <a:r>
              <a:rPr lang="pt-BR" sz="1800" b="1" u="sng" strike="noStrike" spc="-1" dirty="0" err="1">
                <a:solidFill>
                  <a:srgbClr val="0070C0"/>
                </a:solidFill>
                <a:uFillTx/>
                <a:latin typeface="Arial"/>
              </a:rPr>
              <a:t>Native</a:t>
            </a:r>
            <a:r>
              <a:rPr lang="pt-BR" sz="1800" b="1" u="sng" strike="noStrike" spc="-1" dirty="0">
                <a:solidFill>
                  <a:srgbClr val="0070C0"/>
                </a:solidFill>
                <a:uFillTx/>
                <a:latin typeface="Arial"/>
              </a:rPr>
              <a:t> </a:t>
            </a:r>
            <a:r>
              <a:rPr lang="pt-BR" sz="1800" b="1" u="sng" strike="noStrike" spc="-1" dirty="0" err="1">
                <a:solidFill>
                  <a:srgbClr val="0070C0"/>
                </a:solidFill>
                <a:uFillTx/>
                <a:latin typeface="Arial"/>
              </a:rPr>
              <a:t>Android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0070C0"/>
                </a:solidFill>
                <a:latin typeface="Arial"/>
              </a:rPr>
              <a:t>    Windows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0070C0"/>
                </a:solidFill>
                <a:latin typeface="Arial"/>
              </a:rPr>
              <a:t>    </a:t>
            </a:r>
            <a:r>
              <a:rPr lang="pt-BR" sz="1800" b="1" strike="noStrike" spc="-1" dirty="0" err="1">
                <a:solidFill>
                  <a:srgbClr val="0070C0"/>
                </a:solidFill>
                <a:latin typeface="Arial"/>
              </a:rPr>
              <a:t>macOS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0070C0"/>
                </a:solidFill>
                <a:latin typeface="Arial"/>
              </a:rPr>
              <a:t>    Linux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0070C0"/>
                </a:solidFill>
                <a:latin typeface="Arial"/>
              </a:rPr>
              <a:t>    Usando o Emulador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0070C0"/>
                </a:solidFill>
                <a:latin typeface="Arial"/>
              </a:rPr>
              <a:t>    Usando dispositivo </a:t>
            </a:r>
            <a:r>
              <a:rPr lang="pt-BR" sz="1800" b="1" strike="noStrike" spc="-1" dirty="0" err="1">
                <a:solidFill>
                  <a:srgbClr val="0070C0"/>
                </a:solidFill>
                <a:latin typeface="Arial"/>
              </a:rPr>
              <a:t>Android</a:t>
            </a:r>
            <a:r>
              <a:rPr lang="pt-BR" sz="1800" b="1" strike="noStrike" spc="-1" dirty="0">
                <a:solidFill>
                  <a:srgbClr val="0070C0"/>
                </a:solidFill>
                <a:latin typeface="Arial"/>
              </a:rPr>
              <a:t> físico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Retângulo 6"/>
          <p:cNvSpPr/>
          <p:nvPr/>
        </p:nvSpPr>
        <p:spPr>
          <a:xfrm>
            <a:off x="806400" y="1708560"/>
            <a:ext cx="777204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70C0"/>
                </a:solidFill>
                <a:latin typeface="Lato"/>
              </a:rPr>
              <a:t>Configurando o ambiente React Native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Retângulo 1"/>
          <p:cNvSpPr/>
          <p:nvPr/>
        </p:nvSpPr>
        <p:spPr>
          <a:xfrm>
            <a:off x="3655080" y="843840"/>
            <a:ext cx="196272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70C0"/>
                </a:solidFill>
                <a:latin typeface="Calibri Light"/>
              </a:rPr>
              <a:t>React Native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Retângulo 19"/>
          <p:cNvSpPr/>
          <p:nvPr/>
        </p:nvSpPr>
        <p:spPr>
          <a:xfrm>
            <a:off x="-76320" y="122760"/>
            <a:ext cx="853632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600" b="0" strike="noStrike" spc="-1">
                <a:solidFill>
                  <a:srgbClr val="0070C0"/>
                </a:solidFill>
                <a:latin typeface="Calibri Light"/>
              </a:rPr>
              <a:t>Programação para dispositivos móveis em Android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tângulo 5"/>
          <p:cNvSpPr/>
          <p:nvPr/>
        </p:nvSpPr>
        <p:spPr>
          <a:xfrm>
            <a:off x="152280" y="2960828"/>
            <a:ext cx="8762760" cy="1075764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70C0"/>
                </a:solidFill>
                <a:latin typeface="Arial"/>
              </a:rPr>
              <a:t>Para viabilizar as atividades práticas, será necessário ambiente com o Nodes.js e Visual Studio </a:t>
            </a:r>
            <a:r>
              <a:rPr lang="pt-BR" sz="1600" b="0" strike="noStrike" spc="-1" dirty="0" err="1">
                <a:solidFill>
                  <a:srgbClr val="0070C0"/>
                </a:solidFill>
                <a:latin typeface="Arial"/>
              </a:rPr>
              <a:t>Code</a:t>
            </a:r>
            <a:r>
              <a:rPr lang="pt-BR" sz="1600" b="0" strike="noStrike" spc="-1" dirty="0">
                <a:solidFill>
                  <a:srgbClr val="0070C0"/>
                </a:solidFill>
                <a:latin typeface="Arial"/>
              </a:rPr>
              <a:t>, além das configurações necessárias em ambas as ferramentas, adicionado a extensão </a:t>
            </a:r>
            <a:r>
              <a:rPr lang="pt-BR" sz="1600" b="0" strike="noStrike" spc="-1" dirty="0" err="1">
                <a:solidFill>
                  <a:srgbClr val="0070C0"/>
                </a:solidFill>
                <a:latin typeface="Arial"/>
              </a:rPr>
              <a:t>React</a:t>
            </a:r>
            <a:r>
              <a:rPr lang="pt-BR" sz="1600" b="0" strike="noStrike" spc="-1" dirty="0">
                <a:solidFill>
                  <a:srgbClr val="0070C0"/>
                </a:solidFill>
                <a:latin typeface="Arial"/>
              </a:rPr>
              <a:t> </a:t>
            </a:r>
            <a:r>
              <a:rPr lang="pt-BR" sz="1600" b="0" strike="noStrike" spc="-1" dirty="0" err="1">
                <a:solidFill>
                  <a:srgbClr val="0070C0"/>
                </a:solidFill>
                <a:latin typeface="Arial"/>
              </a:rPr>
              <a:t>Native</a:t>
            </a:r>
            <a:r>
              <a:rPr lang="pt-BR" sz="1600" b="0" strike="noStrike" spc="-1" dirty="0">
                <a:solidFill>
                  <a:srgbClr val="0070C0"/>
                </a:solidFill>
                <a:latin typeface="Arial"/>
              </a:rPr>
              <a:t> Tools, no Visual Studio </a:t>
            </a:r>
            <a:r>
              <a:rPr lang="pt-BR" sz="1600" b="0" strike="noStrike" spc="-1" dirty="0" err="1">
                <a:solidFill>
                  <a:srgbClr val="0070C0"/>
                </a:solidFill>
                <a:latin typeface="Arial"/>
              </a:rPr>
              <a:t>Code</a:t>
            </a:r>
            <a:r>
              <a:rPr lang="pt-BR" sz="1600" b="0" strike="noStrike" spc="-1" dirty="0">
                <a:solidFill>
                  <a:srgbClr val="0070C0"/>
                </a:solidFill>
                <a:latin typeface="Arial"/>
              </a:rPr>
              <a:t>, e executando o seguinte comando: </a:t>
            </a:r>
            <a:r>
              <a:rPr lang="pt-BR" sz="1600" b="0" strike="noStrike" spc="-1" dirty="0">
                <a:solidFill>
                  <a:srgbClr val="FF0000"/>
                </a:solidFill>
                <a:latin typeface="Arial"/>
              </a:rPr>
              <a:t>(</a:t>
            </a:r>
            <a:r>
              <a:rPr lang="pt-BR" sz="1600" b="0" strike="noStrike" spc="-1" dirty="0" err="1">
                <a:solidFill>
                  <a:srgbClr val="FF0000"/>
                </a:solidFill>
                <a:latin typeface="Arial"/>
              </a:rPr>
              <a:t>cmd</a:t>
            </a:r>
            <a:r>
              <a:rPr lang="pt-BR" sz="1600" b="0" strike="noStrike" spc="-1" dirty="0">
                <a:solidFill>
                  <a:srgbClr val="FF0000"/>
                </a:solidFill>
                <a:latin typeface="Arial"/>
              </a:rPr>
              <a:t>)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600" b="1" strike="noStrike" spc="-1" dirty="0" err="1">
                <a:solidFill>
                  <a:srgbClr val="0070C0"/>
                </a:solidFill>
                <a:latin typeface="Arial"/>
              </a:rPr>
              <a:t>npm</a:t>
            </a:r>
            <a:r>
              <a:rPr lang="pt-BR" sz="1600" b="1" strike="noStrike" spc="-1" dirty="0">
                <a:solidFill>
                  <a:srgbClr val="0070C0"/>
                </a:solidFill>
                <a:latin typeface="Arial"/>
              </a:rPr>
              <a:t> </a:t>
            </a:r>
            <a:r>
              <a:rPr lang="pt-BR" sz="1600" b="1" strike="noStrike" spc="-1" dirty="0" err="1">
                <a:solidFill>
                  <a:srgbClr val="0070C0"/>
                </a:solidFill>
                <a:latin typeface="Arial"/>
              </a:rPr>
              <a:t>install</a:t>
            </a:r>
            <a:r>
              <a:rPr lang="pt-BR" sz="1600" b="1" strike="noStrike" spc="-1" dirty="0">
                <a:solidFill>
                  <a:srgbClr val="0070C0"/>
                </a:solidFill>
                <a:latin typeface="Arial"/>
              </a:rPr>
              <a:t> ­-g </a:t>
            </a:r>
            <a:r>
              <a:rPr lang="pt-BR" sz="1600" b="1" strike="noStrike" spc="-1" dirty="0" err="1">
                <a:solidFill>
                  <a:srgbClr val="0070C0"/>
                </a:solidFill>
                <a:latin typeface="Arial"/>
              </a:rPr>
              <a:t>react­-native­-cli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Retângulo 6"/>
          <p:cNvSpPr/>
          <p:nvPr/>
        </p:nvSpPr>
        <p:spPr>
          <a:xfrm>
            <a:off x="806400" y="913431"/>
            <a:ext cx="777204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0070C0"/>
                </a:solidFill>
                <a:latin typeface="Lato"/>
              </a:rPr>
              <a:t>Configurando o ambiente </a:t>
            </a:r>
            <a:r>
              <a:rPr lang="pt-BR" sz="1800" b="1" strike="noStrike" spc="-1" dirty="0" err="1">
                <a:solidFill>
                  <a:srgbClr val="0070C0"/>
                </a:solidFill>
                <a:latin typeface="Lato"/>
              </a:rPr>
              <a:t>React</a:t>
            </a:r>
            <a:r>
              <a:rPr lang="pt-BR" sz="1800" b="1" strike="noStrike" spc="-1" dirty="0">
                <a:solidFill>
                  <a:srgbClr val="0070C0"/>
                </a:solidFill>
                <a:latin typeface="Lato"/>
              </a:rPr>
              <a:t> </a:t>
            </a:r>
            <a:r>
              <a:rPr lang="pt-BR" sz="1800" b="1" strike="noStrike" spc="-1" dirty="0" err="1">
                <a:solidFill>
                  <a:srgbClr val="0070C0"/>
                </a:solidFill>
                <a:latin typeface="Lato"/>
              </a:rPr>
              <a:t>Native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Retângulo 1"/>
          <p:cNvSpPr/>
          <p:nvPr/>
        </p:nvSpPr>
        <p:spPr>
          <a:xfrm>
            <a:off x="3655080" y="499286"/>
            <a:ext cx="196272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70C0"/>
                </a:solidFill>
                <a:latin typeface="Calibri Light"/>
              </a:rPr>
              <a:t>React Native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Retângulo 2"/>
          <p:cNvSpPr/>
          <p:nvPr/>
        </p:nvSpPr>
        <p:spPr>
          <a:xfrm>
            <a:off x="178784" y="1364858"/>
            <a:ext cx="8762760" cy="81972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70C0"/>
                </a:solidFill>
                <a:latin typeface="Arial"/>
              </a:rPr>
              <a:t>Para efetuar o download do Visual Studio Code, deve ser acessado o endereço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600" b="1" strike="noStrike" spc="-1">
                <a:solidFill>
                  <a:srgbClr val="0070C0"/>
                </a:solidFill>
                <a:latin typeface="Arial"/>
              </a:rPr>
              <a:t>https://code.visualstudio.com/download</a:t>
            </a:r>
            <a:r>
              <a:rPr lang="pt-BR" sz="1600" b="0" strike="noStrike" spc="-1">
                <a:solidFill>
                  <a:srgbClr val="0070C0"/>
                </a:solidFill>
                <a:latin typeface="Arial"/>
              </a:rPr>
              <a:t>, enquanto o Nodes.js está disponível em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600" b="1" strike="noStrike" spc="-1">
                <a:solidFill>
                  <a:srgbClr val="0070C0"/>
                </a:solidFill>
                <a:latin typeface="Arial"/>
              </a:rPr>
              <a:t>https://nodejs.org/en/download</a:t>
            </a:r>
            <a:r>
              <a:rPr lang="pt-BR" sz="1600" b="0" strike="noStrike" spc="-1">
                <a:solidFill>
                  <a:srgbClr val="0070C0"/>
                </a:solidFill>
                <a:latin typeface="Arial"/>
              </a:rPr>
              <a:t>.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Retângulo 3"/>
          <p:cNvSpPr/>
          <p:nvPr/>
        </p:nvSpPr>
        <p:spPr>
          <a:xfrm>
            <a:off x="152280" y="2263329"/>
            <a:ext cx="8762760" cy="57636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70C0"/>
                </a:solidFill>
                <a:latin typeface="Arial"/>
              </a:rPr>
              <a:t>Também é necessário o JDK versão 8 e SDK do Android instalados. Com relação ao SDK, sugere­-se a instalação do Android Studio, visando simplificar as configurações necessárias.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Retângulo 4"/>
          <p:cNvSpPr/>
          <p:nvPr/>
        </p:nvSpPr>
        <p:spPr>
          <a:xfrm>
            <a:off x="152280" y="4952880"/>
            <a:ext cx="8762760" cy="130644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70C0"/>
                </a:solidFill>
                <a:latin typeface="Arial"/>
              </a:rPr>
              <a:t>Opcionalmente, de modo a facilitar a execução dos testes, também pode ser utilizado o aplicativo Expo, no celular, devendo ser configurado o Nodes.js para sua utilização, através dos comandos apresentados a seguir: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600" b="0" strike="noStrike" spc="-1" dirty="0" err="1">
                <a:solidFill>
                  <a:srgbClr val="0070C0"/>
                </a:solidFill>
                <a:latin typeface="Arial"/>
              </a:rPr>
              <a:t>npm</a:t>
            </a:r>
            <a:r>
              <a:rPr lang="pt-BR" sz="1600" b="0" strike="noStrike" spc="-1" dirty="0">
                <a:solidFill>
                  <a:srgbClr val="0070C0"/>
                </a:solidFill>
                <a:latin typeface="Arial"/>
              </a:rPr>
              <a:t> </a:t>
            </a:r>
            <a:r>
              <a:rPr lang="pt-BR" sz="1600" b="0" strike="noStrike" spc="-1" dirty="0" err="1">
                <a:solidFill>
                  <a:srgbClr val="0070C0"/>
                </a:solidFill>
                <a:latin typeface="Arial"/>
              </a:rPr>
              <a:t>install</a:t>
            </a:r>
            <a:r>
              <a:rPr lang="pt-BR" sz="1600" b="0" strike="noStrike" spc="-1" dirty="0">
                <a:solidFill>
                  <a:srgbClr val="0070C0"/>
                </a:solidFill>
                <a:latin typeface="Arial"/>
              </a:rPr>
              <a:t> ­-g </a:t>
            </a:r>
            <a:r>
              <a:rPr lang="pt-BR" sz="1600" b="0" strike="noStrike" spc="-1" dirty="0" err="1">
                <a:solidFill>
                  <a:srgbClr val="0070C0"/>
                </a:solidFill>
                <a:latin typeface="Arial"/>
              </a:rPr>
              <a:t>create</a:t>
            </a:r>
            <a:r>
              <a:rPr lang="pt-BR" sz="1600" b="0" strike="noStrike" spc="-1" dirty="0">
                <a:solidFill>
                  <a:srgbClr val="0070C0"/>
                </a:solidFill>
                <a:latin typeface="Arial"/>
              </a:rPr>
              <a:t>-­</a:t>
            </a:r>
            <a:r>
              <a:rPr lang="pt-BR" sz="1600" b="0" strike="noStrike" spc="-1" dirty="0" err="1">
                <a:solidFill>
                  <a:srgbClr val="0070C0"/>
                </a:solidFill>
                <a:latin typeface="Arial"/>
              </a:rPr>
              <a:t>react</a:t>
            </a:r>
            <a:r>
              <a:rPr lang="pt-BR" sz="1600" b="0" strike="noStrike" spc="-1" dirty="0">
                <a:solidFill>
                  <a:srgbClr val="0070C0"/>
                </a:solidFill>
                <a:latin typeface="Arial"/>
              </a:rPr>
              <a:t>-­</a:t>
            </a:r>
            <a:r>
              <a:rPr lang="pt-BR" sz="1600" b="0" strike="noStrike" spc="-1" dirty="0" err="1">
                <a:solidFill>
                  <a:srgbClr val="0070C0"/>
                </a:solidFill>
                <a:latin typeface="Arial"/>
              </a:rPr>
              <a:t>native</a:t>
            </a:r>
            <a:r>
              <a:rPr lang="pt-BR" sz="1600" b="0" strike="noStrike" spc="-1" dirty="0">
                <a:solidFill>
                  <a:srgbClr val="0070C0"/>
                </a:solidFill>
                <a:latin typeface="Arial"/>
              </a:rPr>
              <a:t>-­app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600" b="0" strike="noStrike" spc="-1" dirty="0" err="1">
                <a:solidFill>
                  <a:srgbClr val="0070C0"/>
                </a:solidFill>
                <a:latin typeface="Arial"/>
              </a:rPr>
              <a:t>npm</a:t>
            </a:r>
            <a:r>
              <a:rPr lang="pt-BR" sz="1600" b="0" strike="noStrike" spc="-1" dirty="0">
                <a:solidFill>
                  <a:srgbClr val="0070C0"/>
                </a:solidFill>
                <a:latin typeface="Arial"/>
              </a:rPr>
              <a:t> </a:t>
            </a:r>
            <a:r>
              <a:rPr lang="pt-BR" sz="1600" b="0" strike="noStrike" spc="-1" dirty="0" err="1">
                <a:solidFill>
                  <a:srgbClr val="0070C0"/>
                </a:solidFill>
                <a:latin typeface="Arial"/>
              </a:rPr>
              <a:t>install</a:t>
            </a:r>
            <a:r>
              <a:rPr lang="pt-BR" sz="1600" b="0" strike="noStrike" spc="-1" dirty="0">
                <a:solidFill>
                  <a:srgbClr val="0070C0"/>
                </a:solidFill>
                <a:latin typeface="Arial"/>
              </a:rPr>
              <a:t> ­­--global expo-­</a:t>
            </a:r>
            <a:r>
              <a:rPr lang="pt-BR" sz="1600" b="0" strike="noStrike" spc="-1" dirty="0" err="1">
                <a:solidFill>
                  <a:srgbClr val="0070C0"/>
                </a:solidFill>
                <a:latin typeface="Arial"/>
              </a:rPr>
              <a:t>cli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Retângulo 20"/>
          <p:cNvSpPr/>
          <p:nvPr/>
        </p:nvSpPr>
        <p:spPr>
          <a:xfrm>
            <a:off x="-76320" y="122760"/>
            <a:ext cx="853632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600" b="0" strike="noStrike" spc="-1">
                <a:solidFill>
                  <a:srgbClr val="0070C0"/>
                </a:solidFill>
                <a:latin typeface="Calibri Light"/>
              </a:rPr>
              <a:t>Programação para dispositivos móveis em Android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7260B2-ACCF-7016-8DDA-CD1BED10C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078" y="3664415"/>
            <a:ext cx="5295900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tângulo 5"/>
          <p:cNvSpPr/>
          <p:nvPr/>
        </p:nvSpPr>
        <p:spPr>
          <a:xfrm>
            <a:off x="152280" y="2152440"/>
            <a:ext cx="8762760" cy="2060649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600" b="1" strike="noStrike" spc="-1">
                <a:solidFill>
                  <a:srgbClr val="0070C0"/>
                </a:solidFill>
                <a:latin typeface="Arial"/>
              </a:rPr>
              <a:t>OBS</a:t>
            </a:r>
            <a:r>
              <a:rPr lang="pt-BR" sz="1600" b="0" strike="noStrike" spc="-1">
                <a:solidFill>
                  <a:srgbClr val="0070C0"/>
                </a:solidFill>
                <a:latin typeface="Arial"/>
              </a:rPr>
              <a:t>.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70C0"/>
                </a:solidFill>
                <a:latin typeface="Arial"/>
              </a:rPr>
              <a:t>PARA INSTALAÇÃO DOS PROGRAMAS E CONFIGURAÇÃO DO AMBIENTE, VOCÊ TAMBÉM PODE ENCONTRAR MEU ARQUIVO EXPLICANDO PASSO-A-PASSO COM O NOME: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70C0"/>
                </a:solidFill>
                <a:latin typeface="Arial"/>
              </a:rPr>
              <a:t>“</a:t>
            </a:r>
            <a:r>
              <a:rPr lang="pt-BR" sz="1600" b="1" strike="noStrike" spc="-1">
                <a:solidFill>
                  <a:srgbClr val="0070C0"/>
                </a:solidFill>
                <a:latin typeface="Arial"/>
              </a:rPr>
              <a:t>Edi-React Native - Criando Projeto do Zero com Expo Android e </a:t>
            </a:r>
            <a:r>
              <a:rPr lang="pt-BR" sz="1600" b="1" strike="noStrike" spc="-1" smtClean="0">
                <a:solidFill>
                  <a:srgbClr val="0070C0"/>
                </a:solidFill>
                <a:latin typeface="Arial"/>
              </a:rPr>
              <a:t>IOS.pdf”</a:t>
            </a:r>
            <a:r>
              <a:rPr lang="pt-BR" sz="1600" b="0" strike="noStrike" spc="-1" smtClean="0">
                <a:solidFill>
                  <a:srgbClr val="0070C0"/>
                </a:solidFill>
                <a:latin typeface="Arial"/>
              </a:rPr>
              <a:t>, </a:t>
            </a:r>
            <a:r>
              <a:rPr lang="pt-BR" sz="1600" b="0" strike="noStrike" spc="-1">
                <a:solidFill>
                  <a:srgbClr val="0070C0"/>
                </a:solidFill>
                <a:latin typeface="Arial"/>
              </a:rPr>
              <a:t>postado no ambiente do TEAMS.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Retângulo 6"/>
          <p:cNvSpPr/>
          <p:nvPr/>
        </p:nvSpPr>
        <p:spPr>
          <a:xfrm>
            <a:off x="806400" y="1708560"/>
            <a:ext cx="777204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70C0"/>
                </a:solidFill>
                <a:latin typeface="Lato"/>
              </a:rPr>
              <a:t>Configurando o ambiente React Native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Retângulo 1"/>
          <p:cNvSpPr/>
          <p:nvPr/>
        </p:nvSpPr>
        <p:spPr>
          <a:xfrm>
            <a:off x="3655080" y="843840"/>
            <a:ext cx="196272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70C0"/>
                </a:solidFill>
                <a:latin typeface="Calibri Light"/>
              </a:rPr>
              <a:t>React Native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Retângulo 21"/>
          <p:cNvSpPr/>
          <p:nvPr/>
        </p:nvSpPr>
        <p:spPr>
          <a:xfrm>
            <a:off x="-76320" y="122760"/>
            <a:ext cx="853632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600" b="0" strike="noStrike" spc="-1">
                <a:solidFill>
                  <a:srgbClr val="0070C0"/>
                </a:solidFill>
                <a:latin typeface="Calibri Light"/>
              </a:rPr>
              <a:t>Programação para dispositivos móveis em Android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tângulo 5"/>
          <p:cNvSpPr/>
          <p:nvPr/>
        </p:nvSpPr>
        <p:spPr>
          <a:xfrm>
            <a:off x="152280" y="2152440"/>
            <a:ext cx="8762760" cy="33300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600" b="1" strike="noStrike" spc="-1">
                <a:solidFill>
                  <a:srgbClr val="0070C0"/>
                </a:solidFill>
                <a:latin typeface="Arial"/>
              </a:rPr>
              <a:t>1 – Acessar o prompt através do cmd do windows 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Retângulo 6"/>
          <p:cNvSpPr/>
          <p:nvPr/>
        </p:nvSpPr>
        <p:spPr>
          <a:xfrm>
            <a:off x="806400" y="1708560"/>
            <a:ext cx="777204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70C0"/>
                </a:solidFill>
                <a:latin typeface="Lato"/>
              </a:rPr>
              <a:t>CRIAÇÃO DE UM NOVO APLICATIVO NO EXPO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Retângulo 1"/>
          <p:cNvSpPr/>
          <p:nvPr/>
        </p:nvSpPr>
        <p:spPr>
          <a:xfrm>
            <a:off x="3655080" y="843840"/>
            <a:ext cx="196272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70C0"/>
                </a:solidFill>
                <a:latin typeface="Calibri Light"/>
              </a:rPr>
              <a:t>React Native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Retângulo 2"/>
          <p:cNvSpPr/>
          <p:nvPr/>
        </p:nvSpPr>
        <p:spPr>
          <a:xfrm>
            <a:off x="152280" y="2557080"/>
            <a:ext cx="8762760" cy="33300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600" b="1" strike="noStrike" spc="-1">
                <a:solidFill>
                  <a:srgbClr val="0070C0"/>
                </a:solidFill>
                <a:latin typeface="Arial"/>
              </a:rPr>
              <a:t>2 – Criar a pasta onde será criado o projeto, vá para a pasta criada 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Retângulo 4"/>
          <p:cNvSpPr/>
          <p:nvPr/>
        </p:nvSpPr>
        <p:spPr>
          <a:xfrm>
            <a:off x="152280" y="4419720"/>
            <a:ext cx="8762760" cy="33300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600" b="1" strike="noStrike" spc="-1">
                <a:solidFill>
                  <a:srgbClr val="0070C0"/>
                </a:solidFill>
                <a:latin typeface="Arial"/>
              </a:rPr>
              <a:t>3 – Criar o projeto, digitanto a linha de comando: expo init app1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Imagem 9" descr="Retângulo&#10;&#10;Descrição gerada automaticamente"/>
          <p:cNvPicPr/>
          <p:nvPr/>
        </p:nvPicPr>
        <p:blipFill>
          <a:blip r:embed="rId2"/>
          <a:stretch/>
        </p:blipFill>
        <p:spPr>
          <a:xfrm>
            <a:off x="579960" y="2966760"/>
            <a:ext cx="7983360" cy="1376280"/>
          </a:xfrm>
          <a:prstGeom prst="rect">
            <a:avLst/>
          </a:prstGeom>
          <a:ln w="0">
            <a:noFill/>
          </a:ln>
        </p:spPr>
      </p:pic>
      <p:pic>
        <p:nvPicPr>
          <p:cNvPr id="132" name="Imagem 11"/>
          <p:cNvPicPr/>
          <p:nvPr/>
        </p:nvPicPr>
        <p:blipFill>
          <a:blip r:embed="rId3"/>
          <a:stretch/>
        </p:blipFill>
        <p:spPr>
          <a:xfrm>
            <a:off x="1980360" y="4909680"/>
            <a:ext cx="5182920" cy="1338480"/>
          </a:xfrm>
          <a:prstGeom prst="rect">
            <a:avLst/>
          </a:prstGeom>
          <a:ln w="0">
            <a:noFill/>
          </a:ln>
        </p:spPr>
      </p:pic>
      <p:sp>
        <p:nvSpPr>
          <p:cNvPr id="133" name="Retângulo 22"/>
          <p:cNvSpPr/>
          <p:nvPr/>
        </p:nvSpPr>
        <p:spPr>
          <a:xfrm>
            <a:off x="-76320" y="122760"/>
            <a:ext cx="853632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600" b="0" strike="noStrike" spc="-1">
                <a:solidFill>
                  <a:srgbClr val="0070C0"/>
                </a:solidFill>
                <a:latin typeface="Calibri Light"/>
              </a:rPr>
              <a:t>Programação para dispositivos móveis em Android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ângulo 1"/>
          <p:cNvSpPr/>
          <p:nvPr/>
        </p:nvSpPr>
        <p:spPr>
          <a:xfrm>
            <a:off x="3655080" y="843840"/>
            <a:ext cx="196272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70C0"/>
                </a:solidFill>
                <a:latin typeface="Calibri Light"/>
              </a:rPr>
              <a:t>React Native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Retângulo 2"/>
          <p:cNvSpPr/>
          <p:nvPr/>
        </p:nvSpPr>
        <p:spPr>
          <a:xfrm>
            <a:off x="152280" y="2057400"/>
            <a:ext cx="8762760" cy="33300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600" b="1" strike="noStrike" spc="-1">
                <a:solidFill>
                  <a:srgbClr val="0070C0"/>
                </a:solidFill>
                <a:latin typeface="Arial"/>
              </a:rPr>
              <a:t>4 - Tecla &lt;ENTER&gt; para ser criado um projeto vazio conforme abaixo.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Retângulo 9"/>
          <p:cNvSpPr/>
          <p:nvPr/>
        </p:nvSpPr>
        <p:spPr>
          <a:xfrm>
            <a:off x="806400" y="1708560"/>
            <a:ext cx="777204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70C0"/>
                </a:solidFill>
                <a:latin typeface="Lato"/>
              </a:rPr>
              <a:t>CRIAÇÃO DE UM NOVO APLICATIVO NO EXPO (continuação)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Imagem 13"/>
          <p:cNvPicPr/>
          <p:nvPr/>
        </p:nvPicPr>
        <p:blipFill>
          <a:blip r:embed="rId2"/>
          <a:stretch/>
        </p:blipFill>
        <p:spPr>
          <a:xfrm>
            <a:off x="940680" y="2384640"/>
            <a:ext cx="7262280" cy="4091760"/>
          </a:xfrm>
          <a:prstGeom prst="rect">
            <a:avLst/>
          </a:prstGeom>
          <a:ln w="0">
            <a:noFill/>
          </a:ln>
        </p:spPr>
      </p:pic>
      <p:sp>
        <p:nvSpPr>
          <p:cNvPr id="138" name="Retângulo 23"/>
          <p:cNvSpPr/>
          <p:nvPr/>
        </p:nvSpPr>
        <p:spPr>
          <a:xfrm>
            <a:off x="-76320" y="122760"/>
            <a:ext cx="853632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600" b="0" strike="noStrike" spc="-1">
                <a:solidFill>
                  <a:srgbClr val="0070C0"/>
                </a:solidFill>
                <a:latin typeface="Calibri Light"/>
              </a:rPr>
              <a:t>Programação para dispositivos móveis em Android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tângulo 1"/>
          <p:cNvSpPr/>
          <p:nvPr/>
        </p:nvSpPr>
        <p:spPr>
          <a:xfrm>
            <a:off x="3655080" y="843840"/>
            <a:ext cx="196272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70C0"/>
                </a:solidFill>
                <a:latin typeface="Calibri Light"/>
              </a:rPr>
              <a:t>React Native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Retângulo 2"/>
          <p:cNvSpPr/>
          <p:nvPr/>
        </p:nvSpPr>
        <p:spPr>
          <a:xfrm>
            <a:off x="152280" y="2057400"/>
            <a:ext cx="8762760" cy="33300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600" b="1" strike="noStrike" spc="-1">
                <a:solidFill>
                  <a:srgbClr val="0070C0"/>
                </a:solidFill>
                <a:latin typeface="Arial"/>
              </a:rPr>
              <a:t>5 – Será exibida a tela abaixo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Retângulo 9"/>
          <p:cNvSpPr/>
          <p:nvPr/>
        </p:nvSpPr>
        <p:spPr>
          <a:xfrm>
            <a:off x="806400" y="1708560"/>
            <a:ext cx="777204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70C0"/>
                </a:solidFill>
                <a:latin typeface="Lato"/>
              </a:rPr>
              <a:t>CRIAÇÃO DE UM NOVO APLICATIVO NO EXPO (continuação)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Imagem 5" descr="Texto&#10;&#10;Descrição gerada automaticamente"/>
          <p:cNvPicPr/>
          <p:nvPr/>
        </p:nvPicPr>
        <p:blipFill>
          <a:blip r:embed="rId2"/>
          <a:stretch/>
        </p:blipFill>
        <p:spPr>
          <a:xfrm>
            <a:off x="942840" y="2453040"/>
            <a:ext cx="7257600" cy="3795120"/>
          </a:xfrm>
          <a:prstGeom prst="rect">
            <a:avLst/>
          </a:prstGeom>
          <a:ln w="0">
            <a:noFill/>
          </a:ln>
        </p:spPr>
      </p:pic>
      <p:sp>
        <p:nvSpPr>
          <p:cNvPr id="143" name="Retângulo 24"/>
          <p:cNvSpPr/>
          <p:nvPr/>
        </p:nvSpPr>
        <p:spPr>
          <a:xfrm>
            <a:off x="-76320" y="122760"/>
            <a:ext cx="853632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600" b="0" strike="noStrike" spc="-1">
                <a:solidFill>
                  <a:srgbClr val="0070C0"/>
                </a:solidFill>
                <a:latin typeface="Calibri Light"/>
              </a:rPr>
              <a:t>Programação para dispositivos móveis em Android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tângulo 1"/>
          <p:cNvSpPr/>
          <p:nvPr/>
        </p:nvSpPr>
        <p:spPr>
          <a:xfrm>
            <a:off x="3655080" y="843840"/>
            <a:ext cx="196272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70C0"/>
                </a:solidFill>
                <a:latin typeface="Calibri Light"/>
              </a:rPr>
              <a:t>React Native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Retângulo 2"/>
          <p:cNvSpPr/>
          <p:nvPr/>
        </p:nvSpPr>
        <p:spPr>
          <a:xfrm>
            <a:off x="152280" y="2057400"/>
            <a:ext cx="8762760" cy="33300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600" b="1" strike="noStrike" spc="-1">
                <a:solidFill>
                  <a:srgbClr val="0070C0"/>
                </a:solidFill>
                <a:latin typeface="Arial"/>
              </a:rPr>
              <a:t>6 – O PROJETO FOI CRIADO DE ACORDO COM A IMAGEM ABAIXO.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Retângulo 9"/>
          <p:cNvSpPr/>
          <p:nvPr/>
        </p:nvSpPr>
        <p:spPr>
          <a:xfrm>
            <a:off x="806400" y="1708560"/>
            <a:ext cx="777204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70C0"/>
                </a:solidFill>
                <a:latin typeface="Lato"/>
              </a:rPr>
              <a:t>CRIAÇÃO DE UM NOVO APLICATIVO NO EXPO (continuação)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Imagem 3" descr="Interface gráfica do usuário, Texto, Aplicativo&#10;&#10;Descrição gerada automaticamente"/>
          <p:cNvPicPr/>
          <p:nvPr/>
        </p:nvPicPr>
        <p:blipFill>
          <a:blip r:embed="rId2"/>
          <a:stretch/>
        </p:blipFill>
        <p:spPr>
          <a:xfrm>
            <a:off x="180720" y="2514600"/>
            <a:ext cx="8781840" cy="3775320"/>
          </a:xfrm>
          <a:prstGeom prst="rect">
            <a:avLst/>
          </a:prstGeom>
          <a:ln w="0">
            <a:noFill/>
          </a:ln>
        </p:spPr>
      </p:pic>
      <p:sp>
        <p:nvSpPr>
          <p:cNvPr id="148" name="Retângulo 25"/>
          <p:cNvSpPr/>
          <p:nvPr/>
        </p:nvSpPr>
        <p:spPr>
          <a:xfrm>
            <a:off x="-76320" y="122760"/>
            <a:ext cx="853632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600" b="0" strike="noStrike" spc="-1">
                <a:solidFill>
                  <a:srgbClr val="0070C0"/>
                </a:solidFill>
                <a:latin typeface="Calibri Light"/>
              </a:rPr>
              <a:t>Programação para dispositivos móveis em Android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tângulo 1"/>
          <p:cNvSpPr/>
          <p:nvPr/>
        </p:nvSpPr>
        <p:spPr>
          <a:xfrm>
            <a:off x="3655080" y="843840"/>
            <a:ext cx="196272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70C0"/>
                </a:solidFill>
                <a:latin typeface="Calibri Light"/>
              </a:rPr>
              <a:t>React Native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Retângulo 2"/>
          <p:cNvSpPr/>
          <p:nvPr/>
        </p:nvSpPr>
        <p:spPr>
          <a:xfrm>
            <a:off x="152280" y="2074320"/>
            <a:ext cx="8762760" cy="33300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600" b="1" strike="noStrike" spc="-1">
                <a:solidFill>
                  <a:srgbClr val="0070C0"/>
                </a:solidFill>
                <a:latin typeface="Arial"/>
              </a:rPr>
              <a:t>7 – Vamos abrir o projeto no Visual Studio (</a:t>
            </a:r>
            <a:r>
              <a:rPr lang="pt-BR" sz="1200" b="0" strike="noStrike" spc="-1">
                <a:solidFill>
                  <a:srgbClr val="0070C0"/>
                </a:solidFill>
                <a:latin typeface="Arial"/>
              </a:rPr>
              <a:t>supondo que o Visual Studio já está instalado na máquina</a:t>
            </a:r>
            <a:r>
              <a:rPr lang="pt-BR" sz="1600" b="1" strike="noStrike" spc="-1">
                <a:solidFill>
                  <a:srgbClr val="0070C0"/>
                </a:solidFill>
                <a:latin typeface="Arial"/>
              </a:rPr>
              <a:t>)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Retângulo 9"/>
          <p:cNvSpPr/>
          <p:nvPr/>
        </p:nvSpPr>
        <p:spPr>
          <a:xfrm>
            <a:off x="806400" y="1708560"/>
            <a:ext cx="777204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70C0"/>
                </a:solidFill>
                <a:latin typeface="Lato"/>
              </a:rPr>
              <a:t>CRIAÇÃO DE UM NOVO APLICATIVO NO EXPO (continuação)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Imagem 4"/>
          <p:cNvPicPr/>
          <p:nvPr/>
        </p:nvPicPr>
        <p:blipFill>
          <a:blip r:embed="rId2"/>
          <a:stretch/>
        </p:blipFill>
        <p:spPr>
          <a:xfrm>
            <a:off x="180720" y="3009600"/>
            <a:ext cx="8781840" cy="495360"/>
          </a:xfrm>
          <a:prstGeom prst="rect">
            <a:avLst/>
          </a:prstGeom>
          <a:ln w="0">
            <a:noFill/>
          </a:ln>
        </p:spPr>
      </p:pic>
      <p:sp>
        <p:nvSpPr>
          <p:cNvPr id="153" name="Retângulo 5"/>
          <p:cNvSpPr/>
          <p:nvPr/>
        </p:nvSpPr>
        <p:spPr>
          <a:xfrm>
            <a:off x="152280" y="2480760"/>
            <a:ext cx="8762760" cy="33300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600" b="1" strike="noStrike" spc="-1">
                <a:solidFill>
                  <a:srgbClr val="0070C0"/>
                </a:solidFill>
                <a:latin typeface="Arial"/>
              </a:rPr>
              <a:t>Digitar no prompt conforme abaixo: </a:t>
            </a:r>
            <a:r>
              <a:rPr lang="pt-BR" sz="1600" b="0" strike="noStrike" spc="-1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code .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Retângulo 6"/>
          <p:cNvSpPr/>
          <p:nvPr/>
        </p:nvSpPr>
        <p:spPr>
          <a:xfrm>
            <a:off x="152280" y="3928680"/>
            <a:ext cx="8762760" cy="57636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600" b="1" strike="noStrike" spc="-1">
                <a:solidFill>
                  <a:srgbClr val="0070C0"/>
                </a:solidFill>
                <a:latin typeface="Arial"/>
              </a:rPr>
              <a:t>8 –  Nesse momento o Visual Studio será executado com o projeto app1 aberto, conforme a seguir.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Retângulo 26"/>
          <p:cNvSpPr/>
          <p:nvPr/>
        </p:nvSpPr>
        <p:spPr>
          <a:xfrm>
            <a:off x="-76320" y="122760"/>
            <a:ext cx="853632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600" b="0" strike="noStrike" spc="-1">
                <a:solidFill>
                  <a:srgbClr val="0070C0"/>
                </a:solidFill>
                <a:latin typeface="Calibri Light"/>
              </a:rPr>
              <a:t>Programação para dispositivos móveis em Android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tângulo 1"/>
          <p:cNvSpPr/>
          <p:nvPr/>
        </p:nvSpPr>
        <p:spPr>
          <a:xfrm>
            <a:off x="3655080" y="533520"/>
            <a:ext cx="196272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70C0"/>
                </a:solidFill>
                <a:latin typeface="Calibri Light"/>
              </a:rPr>
              <a:t>React Native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Retângulo 9"/>
          <p:cNvSpPr/>
          <p:nvPr/>
        </p:nvSpPr>
        <p:spPr>
          <a:xfrm>
            <a:off x="806400" y="990720"/>
            <a:ext cx="777204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70C0"/>
                </a:solidFill>
                <a:latin typeface="Lato"/>
              </a:rPr>
              <a:t>CRIAÇÃO DE UM NOVO APLICATIVO NO EXPO (continuação)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Imagem 3" descr="Tela de computador com texto preto sobre fundo branco&#10;&#10;Descrição gerada automaticamente"/>
          <p:cNvPicPr/>
          <p:nvPr/>
        </p:nvPicPr>
        <p:blipFill>
          <a:blip r:embed="rId2"/>
          <a:stretch/>
        </p:blipFill>
        <p:spPr>
          <a:xfrm>
            <a:off x="473400" y="1371600"/>
            <a:ext cx="8213040" cy="4741560"/>
          </a:xfrm>
          <a:prstGeom prst="rect">
            <a:avLst/>
          </a:prstGeom>
          <a:ln w="0">
            <a:noFill/>
          </a:ln>
        </p:spPr>
      </p:pic>
      <p:sp>
        <p:nvSpPr>
          <p:cNvPr id="159" name="Retângulo 27"/>
          <p:cNvSpPr/>
          <p:nvPr/>
        </p:nvSpPr>
        <p:spPr>
          <a:xfrm>
            <a:off x="-76320" y="122760"/>
            <a:ext cx="853632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600" b="0" strike="noStrike" spc="-1">
                <a:solidFill>
                  <a:srgbClr val="0070C0"/>
                </a:solidFill>
                <a:latin typeface="Calibri Light"/>
              </a:rPr>
              <a:t>Programação para dispositivos móveis em Android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ângulo 4"/>
          <p:cNvSpPr/>
          <p:nvPr/>
        </p:nvSpPr>
        <p:spPr>
          <a:xfrm>
            <a:off x="142920" y="990720"/>
            <a:ext cx="7957080" cy="759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70C0"/>
                </a:solidFill>
                <a:latin typeface="Calibri Light"/>
              </a:rPr>
              <a:t>Tema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Retângulo 4"/>
          <p:cNvSpPr/>
          <p:nvPr/>
        </p:nvSpPr>
        <p:spPr>
          <a:xfrm>
            <a:off x="152280" y="1676520"/>
            <a:ext cx="8762760" cy="3945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2000" b="1" strike="noStrike" spc="-1">
                <a:solidFill>
                  <a:srgbClr val="0070C0"/>
                </a:solidFill>
                <a:latin typeface="Calibri Light"/>
              </a:rPr>
              <a:t>­</a:t>
            </a:r>
            <a:r>
              <a:rPr lang="pt-BR" sz="2000" b="0" strike="noStrike" spc="-1">
                <a:solidFill>
                  <a:srgbClr val="0070C0"/>
                </a:solidFill>
                <a:latin typeface="Arial"/>
              </a:rPr>
              <a:t>1. SINTAXE E COMPONENTES DO REACT NATIVE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Retângulo 11"/>
          <p:cNvSpPr/>
          <p:nvPr/>
        </p:nvSpPr>
        <p:spPr>
          <a:xfrm>
            <a:off x="-76320" y="122760"/>
            <a:ext cx="8457840" cy="106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3200" b="1" strike="noStrike" spc="-1">
                <a:solidFill>
                  <a:srgbClr val="0070C0"/>
                </a:solidFill>
                <a:latin typeface="Calibri Light"/>
              </a:rPr>
              <a:t>Programação para dispositivos móveis em  Android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Retângulo 4"/>
          <p:cNvSpPr/>
          <p:nvPr/>
        </p:nvSpPr>
        <p:spPr>
          <a:xfrm>
            <a:off x="685800" y="2362320"/>
            <a:ext cx="7924320" cy="759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70C0"/>
                </a:solidFill>
                <a:latin typeface="Calibri Light"/>
              </a:rPr>
              <a:t>Objetivos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Retângulo 4"/>
          <p:cNvSpPr/>
          <p:nvPr/>
        </p:nvSpPr>
        <p:spPr>
          <a:xfrm>
            <a:off x="152280" y="3096000"/>
            <a:ext cx="8762760" cy="10051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/>
            <a:r>
              <a:rPr lang="pt-BR" sz="2000" b="1" strike="noStrike" spc="-1">
                <a:solidFill>
                  <a:srgbClr val="0070C0"/>
                </a:solidFill>
                <a:latin typeface="Calibri Light"/>
              </a:rPr>
              <a:t>­</a:t>
            </a:r>
            <a:r>
              <a:rPr lang="pt-BR" sz="2000" b="0" strike="noStrike" spc="-1">
                <a:solidFill>
                  <a:srgbClr val="0070C0"/>
                </a:solidFill>
                <a:latin typeface="Arial"/>
              </a:rPr>
              <a:t>Analisar a sintaxe </a:t>
            </a:r>
            <a:r>
              <a:rPr lang="pt-BR" sz="2000" b="1" strike="noStrike" spc="-1">
                <a:solidFill>
                  <a:srgbClr val="0070C0"/>
                </a:solidFill>
                <a:latin typeface="Arial"/>
              </a:rPr>
              <a:t>JSX</a:t>
            </a:r>
            <a:r>
              <a:rPr lang="pt-BR" sz="2000" b="0" strike="noStrike" spc="-1">
                <a:solidFill>
                  <a:srgbClr val="0070C0"/>
                </a:solidFill>
                <a:latin typeface="Arial"/>
              </a:rPr>
              <a:t> e os </a:t>
            </a:r>
            <a:r>
              <a:rPr lang="pt-BR" sz="2000" b="1" strike="noStrike" spc="-1">
                <a:solidFill>
                  <a:srgbClr val="0070C0"/>
                </a:solidFill>
                <a:latin typeface="Arial"/>
              </a:rPr>
              <a:t>componentes básicos</a:t>
            </a:r>
            <a:r>
              <a:rPr lang="pt-BR" sz="2000" b="0" strike="noStrike" spc="-1">
                <a:solidFill>
                  <a:srgbClr val="0070C0"/>
                </a:solidFill>
                <a:latin typeface="Arial"/>
              </a:rPr>
              <a:t> do </a:t>
            </a:r>
            <a:r>
              <a:rPr lang="pt-BR" sz="2000" b="1" strike="noStrike" spc="-1">
                <a:solidFill>
                  <a:srgbClr val="0070C0"/>
                </a:solidFill>
                <a:latin typeface="Arial"/>
              </a:rPr>
              <a:t>React Native</a:t>
            </a:r>
            <a:r>
              <a:rPr lang="pt-BR" sz="2000" b="0" strike="noStrike" spc="-1">
                <a:solidFill>
                  <a:srgbClr val="0070C0"/>
                </a:solidFill>
                <a:latin typeface="Arial"/>
              </a:rPr>
              <a:t>, baseando-se no ambiente do </a:t>
            </a:r>
            <a:r>
              <a:rPr lang="pt-BR" sz="2000" b="1" strike="noStrike" spc="-1">
                <a:solidFill>
                  <a:srgbClr val="0070C0"/>
                </a:solidFill>
                <a:latin typeface="Arial"/>
              </a:rPr>
              <a:t>Visual Studio Code</a:t>
            </a:r>
            <a:r>
              <a:rPr lang="pt-BR" sz="2000" b="0" strike="noStrike" spc="-1">
                <a:solidFill>
                  <a:srgbClr val="0070C0"/>
                </a:solidFill>
                <a:latin typeface="Arial"/>
              </a:rPr>
              <a:t>, em conjunto com o </a:t>
            </a:r>
            <a:r>
              <a:rPr lang="pt-BR" sz="2000" b="1" strike="noStrike" spc="-1">
                <a:solidFill>
                  <a:srgbClr val="0070C0"/>
                </a:solidFill>
                <a:latin typeface="Arial"/>
              </a:rPr>
              <a:t>Nodes.js</a:t>
            </a:r>
            <a:r>
              <a:rPr lang="pt-BR" sz="2000" b="0" strike="noStrike" spc="-1">
                <a:solidFill>
                  <a:srgbClr val="0070C0"/>
                </a:solidFill>
                <a:latin typeface="Arial"/>
              </a:rPr>
              <a:t>, para a construção de aplicativos móveis.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Retângulo 4"/>
          <p:cNvSpPr/>
          <p:nvPr/>
        </p:nvSpPr>
        <p:spPr>
          <a:xfrm>
            <a:off x="685800" y="4730400"/>
            <a:ext cx="7924320" cy="759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70C0"/>
                </a:solidFill>
                <a:latin typeface="Calibri Light"/>
              </a:rPr>
              <a:t>Tópicos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Retângulo 4"/>
          <p:cNvSpPr/>
          <p:nvPr/>
        </p:nvSpPr>
        <p:spPr>
          <a:xfrm>
            <a:off x="152280" y="5464440"/>
            <a:ext cx="8762760" cy="69948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2000" b="1" strike="noStrike" spc="-1">
                <a:solidFill>
                  <a:srgbClr val="0070C0"/>
                </a:solidFill>
                <a:latin typeface="Calibri Light"/>
              </a:rPr>
              <a:t>­</a:t>
            </a:r>
            <a:r>
              <a:rPr lang="pt-BR" sz="2000" b="0" strike="noStrike" spc="-1">
                <a:solidFill>
                  <a:srgbClr val="0070C0"/>
                </a:solidFill>
                <a:latin typeface="Arial"/>
              </a:rPr>
              <a:t>1.1 AMBIENTE DE DESENVOLVIMENTO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000" b="0" strike="noStrike" spc="-1">
                <a:solidFill>
                  <a:srgbClr val="0070C0"/>
                </a:solidFill>
                <a:latin typeface="Arial"/>
              </a:rPr>
              <a:t>1.2 SINTAXE JSX (JAVA SCRIPT E XML)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tângulo 2"/>
          <p:cNvSpPr/>
          <p:nvPr/>
        </p:nvSpPr>
        <p:spPr>
          <a:xfrm>
            <a:off x="152280" y="1414080"/>
            <a:ext cx="8762760" cy="333000"/>
          </a:xfrm>
          <a:prstGeom prst="rect">
            <a:avLst/>
          </a:prstGeom>
          <a:solidFill>
            <a:schemeClr val="bg1"/>
          </a:solidFill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600" b="1" strike="noStrike" spc="-1">
                <a:solidFill>
                  <a:srgbClr val="0070C0"/>
                </a:solidFill>
                <a:latin typeface="Arial"/>
              </a:rPr>
              <a:t>9 – VEJA A ESTRUTURA BÁSICA DO PROJETO CRIADO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Retângulo 3"/>
          <p:cNvSpPr/>
          <p:nvPr/>
        </p:nvSpPr>
        <p:spPr>
          <a:xfrm>
            <a:off x="3655080" y="533520"/>
            <a:ext cx="196272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70C0"/>
                </a:solidFill>
                <a:latin typeface="Calibri Light"/>
              </a:rPr>
              <a:t>React Native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Retângulo 4"/>
          <p:cNvSpPr/>
          <p:nvPr/>
        </p:nvSpPr>
        <p:spPr>
          <a:xfrm>
            <a:off x="806400" y="990720"/>
            <a:ext cx="777204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70C0"/>
                </a:solidFill>
                <a:latin typeface="Lato"/>
              </a:rPr>
              <a:t>CRIAÇÃO DE UM NOVO APLICATIVO NO EXPO (continuação)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Imagem 5" descr="Texto&#10;&#10;Descrição gerada automaticamente"/>
          <p:cNvPicPr/>
          <p:nvPr/>
        </p:nvPicPr>
        <p:blipFill>
          <a:blip r:embed="rId2"/>
          <a:stretch/>
        </p:blipFill>
        <p:spPr>
          <a:xfrm>
            <a:off x="942840" y="1806840"/>
            <a:ext cx="7257600" cy="4495320"/>
          </a:xfrm>
          <a:prstGeom prst="rect">
            <a:avLst/>
          </a:prstGeom>
          <a:ln w="0">
            <a:noFill/>
          </a:ln>
        </p:spPr>
      </p:pic>
      <p:sp>
        <p:nvSpPr>
          <p:cNvPr id="164" name="Retângulo 28"/>
          <p:cNvSpPr/>
          <p:nvPr/>
        </p:nvSpPr>
        <p:spPr>
          <a:xfrm>
            <a:off x="-76320" y="122760"/>
            <a:ext cx="853632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600" b="0" strike="noStrike" spc="-1">
                <a:solidFill>
                  <a:srgbClr val="0070C0"/>
                </a:solidFill>
                <a:latin typeface="Calibri Light"/>
              </a:rPr>
              <a:t>Programação para dispositivos móveis em Android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tângulo 2"/>
          <p:cNvSpPr/>
          <p:nvPr/>
        </p:nvSpPr>
        <p:spPr>
          <a:xfrm>
            <a:off x="152280" y="1414080"/>
            <a:ext cx="8762760" cy="333000"/>
          </a:xfrm>
          <a:prstGeom prst="rect">
            <a:avLst/>
          </a:prstGeom>
          <a:solidFill>
            <a:schemeClr val="bg1"/>
          </a:solidFill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600" b="1" strike="noStrike" spc="-1">
                <a:solidFill>
                  <a:srgbClr val="0070C0"/>
                </a:solidFill>
                <a:latin typeface="Arial"/>
              </a:rPr>
              <a:t>9 – VEJA A ESTRUTURA BÁSICA DO PROJETO CRIADO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Retângulo 3"/>
          <p:cNvSpPr/>
          <p:nvPr/>
        </p:nvSpPr>
        <p:spPr>
          <a:xfrm>
            <a:off x="3655080" y="533520"/>
            <a:ext cx="196272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70C0"/>
                </a:solidFill>
                <a:latin typeface="Calibri Light"/>
              </a:rPr>
              <a:t>React Native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tângulo 4"/>
          <p:cNvSpPr/>
          <p:nvPr/>
        </p:nvSpPr>
        <p:spPr>
          <a:xfrm>
            <a:off x="806400" y="990720"/>
            <a:ext cx="777204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70C0"/>
                </a:solidFill>
                <a:latin typeface="Lato"/>
              </a:rPr>
              <a:t>CRIAÇÃO DE UM NOVO APLICATIVO NO EXPO (continuação)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Imagem 5" descr="Texto&#10;&#10;Descrição gerada automaticamente"/>
          <p:cNvPicPr/>
          <p:nvPr/>
        </p:nvPicPr>
        <p:blipFill>
          <a:blip r:embed="rId2"/>
          <a:stretch/>
        </p:blipFill>
        <p:spPr>
          <a:xfrm>
            <a:off x="942840" y="1806840"/>
            <a:ext cx="7257600" cy="3374640"/>
          </a:xfrm>
          <a:prstGeom prst="rect">
            <a:avLst/>
          </a:prstGeom>
          <a:ln w="0">
            <a:noFill/>
          </a:ln>
        </p:spPr>
      </p:pic>
      <p:sp>
        <p:nvSpPr>
          <p:cNvPr id="169" name="Retângulo 1"/>
          <p:cNvSpPr/>
          <p:nvPr/>
        </p:nvSpPr>
        <p:spPr>
          <a:xfrm>
            <a:off x="152280" y="5257800"/>
            <a:ext cx="8762760" cy="576360"/>
          </a:xfrm>
          <a:prstGeom prst="rect">
            <a:avLst/>
          </a:prstGeom>
          <a:solidFill>
            <a:schemeClr val="bg1"/>
          </a:solidFill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600" b="1" strike="noStrike" spc="-1">
                <a:solidFill>
                  <a:srgbClr val="0070C0"/>
                </a:solidFill>
                <a:latin typeface="Arial"/>
              </a:rPr>
              <a:t>Obs. Altere o texto da linha 7 para: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600" b="1" strike="noStrike" spc="-1">
                <a:solidFill>
                  <a:srgbClr val="0070C0"/>
                </a:solidFill>
                <a:latin typeface="Arial"/>
              </a:rPr>
              <a:t>“MEU PRIMEIRO APP.!!!  EDIBERTO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Retângulo 6"/>
          <p:cNvSpPr/>
          <p:nvPr/>
        </p:nvSpPr>
        <p:spPr>
          <a:xfrm>
            <a:off x="152280" y="5925960"/>
            <a:ext cx="8762760" cy="333000"/>
          </a:xfrm>
          <a:prstGeom prst="rect">
            <a:avLst/>
          </a:prstGeom>
          <a:solidFill>
            <a:schemeClr val="bg1"/>
          </a:solidFill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600" b="1" strike="noStrike" spc="-1">
                <a:solidFill>
                  <a:srgbClr val="0070C0"/>
                </a:solidFill>
                <a:latin typeface="Arial"/>
              </a:rPr>
              <a:t>Salve o programa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Retângulo 29"/>
          <p:cNvSpPr/>
          <p:nvPr/>
        </p:nvSpPr>
        <p:spPr>
          <a:xfrm>
            <a:off x="-76320" y="122760"/>
            <a:ext cx="853632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600" b="0" strike="noStrike" spc="-1">
                <a:solidFill>
                  <a:srgbClr val="0070C0"/>
                </a:solidFill>
                <a:latin typeface="Calibri Light"/>
              </a:rPr>
              <a:t>Programação para dispositivos móveis em Android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tângulo 2"/>
          <p:cNvSpPr/>
          <p:nvPr/>
        </p:nvSpPr>
        <p:spPr>
          <a:xfrm>
            <a:off x="152280" y="1414080"/>
            <a:ext cx="8762760" cy="333000"/>
          </a:xfrm>
          <a:prstGeom prst="rect">
            <a:avLst/>
          </a:prstGeom>
          <a:solidFill>
            <a:schemeClr val="bg1"/>
          </a:solidFill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600" b="1" strike="noStrike" spc="-1">
                <a:solidFill>
                  <a:srgbClr val="0070C0"/>
                </a:solidFill>
                <a:latin typeface="Arial"/>
              </a:rPr>
              <a:t>10 – VAMOS INICIAR O EXPO INFORMANDO NO PROMPT “</a:t>
            </a:r>
            <a:r>
              <a:rPr lang="pt-BR" sz="1600" b="1" strike="noStrike" spc="-1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expo start</a:t>
            </a:r>
            <a:r>
              <a:rPr lang="pt-BR" sz="1600" b="1" strike="noStrike" spc="-1">
                <a:solidFill>
                  <a:srgbClr val="0070C0"/>
                </a:solidFill>
                <a:latin typeface="Arial"/>
              </a:rPr>
              <a:t>”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Retângulo 3"/>
          <p:cNvSpPr/>
          <p:nvPr/>
        </p:nvSpPr>
        <p:spPr>
          <a:xfrm>
            <a:off x="3655080" y="533520"/>
            <a:ext cx="196272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70C0"/>
                </a:solidFill>
                <a:latin typeface="Calibri Light"/>
              </a:rPr>
              <a:t>React Native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Retângulo 4"/>
          <p:cNvSpPr/>
          <p:nvPr/>
        </p:nvSpPr>
        <p:spPr>
          <a:xfrm>
            <a:off x="806400" y="990720"/>
            <a:ext cx="777204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70C0"/>
                </a:solidFill>
                <a:latin typeface="Lato"/>
              </a:rPr>
              <a:t>CRIAÇÃO DE UM NOVO APLICATIVO NO EXPO (continuação)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Imagem 6"/>
          <p:cNvPicPr/>
          <p:nvPr/>
        </p:nvPicPr>
        <p:blipFill>
          <a:blip r:embed="rId2"/>
          <a:stretch/>
        </p:blipFill>
        <p:spPr>
          <a:xfrm>
            <a:off x="3124080" y="1828800"/>
            <a:ext cx="2231280" cy="183960"/>
          </a:xfrm>
          <a:prstGeom prst="rect">
            <a:avLst/>
          </a:prstGeom>
          <a:ln w="0">
            <a:noFill/>
          </a:ln>
        </p:spPr>
      </p:pic>
      <p:pic>
        <p:nvPicPr>
          <p:cNvPr id="176" name="Imagem 7" descr="Texto&#10;&#10;Descrição gerada automaticamente"/>
          <p:cNvPicPr/>
          <p:nvPr/>
        </p:nvPicPr>
        <p:blipFill>
          <a:blip r:embed="rId3"/>
          <a:stretch/>
        </p:blipFill>
        <p:spPr>
          <a:xfrm>
            <a:off x="914400" y="2057400"/>
            <a:ext cx="7391160" cy="3747240"/>
          </a:xfrm>
          <a:prstGeom prst="rect">
            <a:avLst/>
          </a:prstGeom>
          <a:ln w="0">
            <a:noFill/>
          </a:ln>
        </p:spPr>
      </p:pic>
      <p:sp>
        <p:nvSpPr>
          <p:cNvPr id="177" name="Retângulo 30"/>
          <p:cNvSpPr/>
          <p:nvPr/>
        </p:nvSpPr>
        <p:spPr>
          <a:xfrm>
            <a:off x="-76320" y="122760"/>
            <a:ext cx="853632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600" b="0" strike="noStrike" spc="-1">
                <a:solidFill>
                  <a:srgbClr val="0070C0"/>
                </a:solidFill>
                <a:latin typeface="Calibri Light"/>
              </a:rPr>
              <a:t>Programação para dispositivos móveis em Android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 2"/>
          <p:cNvSpPr/>
          <p:nvPr/>
        </p:nvSpPr>
        <p:spPr>
          <a:xfrm>
            <a:off x="152280" y="1414080"/>
            <a:ext cx="8762760" cy="333000"/>
          </a:xfrm>
          <a:prstGeom prst="rect">
            <a:avLst/>
          </a:prstGeom>
          <a:solidFill>
            <a:schemeClr val="bg1"/>
          </a:solidFill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600" b="1" strike="noStrike" spc="-1">
                <a:solidFill>
                  <a:srgbClr val="0070C0"/>
                </a:solidFill>
                <a:latin typeface="Arial"/>
              </a:rPr>
              <a:t>11 – O App poderá ser executado no celular, na web, no emulador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Retângulo 3"/>
          <p:cNvSpPr/>
          <p:nvPr/>
        </p:nvSpPr>
        <p:spPr>
          <a:xfrm>
            <a:off x="3655080" y="533520"/>
            <a:ext cx="196272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70C0"/>
                </a:solidFill>
                <a:latin typeface="Calibri Light"/>
              </a:rPr>
              <a:t>React Native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Retângulo 4"/>
          <p:cNvSpPr/>
          <p:nvPr/>
        </p:nvSpPr>
        <p:spPr>
          <a:xfrm>
            <a:off x="806400" y="990720"/>
            <a:ext cx="777204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70C0"/>
                </a:solidFill>
                <a:latin typeface="Lato"/>
              </a:rPr>
              <a:t>CRIAÇÃO DE UM NOVO APLICATIVO NO EXPO (continuação)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Imagem 6"/>
          <p:cNvPicPr/>
          <p:nvPr/>
        </p:nvPicPr>
        <p:blipFill>
          <a:blip r:embed="rId2"/>
          <a:stretch/>
        </p:blipFill>
        <p:spPr>
          <a:xfrm>
            <a:off x="3124080" y="1786320"/>
            <a:ext cx="2231280" cy="183960"/>
          </a:xfrm>
          <a:prstGeom prst="rect">
            <a:avLst/>
          </a:prstGeom>
          <a:ln w="0">
            <a:noFill/>
          </a:ln>
        </p:spPr>
      </p:pic>
      <p:pic>
        <p:nvPicPr>
          <p:cNvPr id="182" name="Imagem 7" descr="Texto&#10;&#10;Descrição gerada automaticamente"/>
          <p:cNvPicPr/>
          <p:nvPr/>
        </p:nvPicPr>
        <p:blipFill>
          <a:blip r:embed="rId3"/>
          <a:stretch/>
        </p:blipFill>
        <p:spPr>
          <a:xfrm>
            <a:off x="914400" y="2040480"/>
            <a:ext cx="7391160" cy="3747240"/>
          </a:xfrm>
          <a:prstGeom prst="rect">
            <a:avLst/>
          </a:prstGeom>
          <a:ln w="0">
            <a:noFill/>
          </a:ln>
        </p:spPr>
      </p:pic>
      <p:sp>
        <p:nvSpPr>
          <p:cNvPr id="183" name="Retângulo 1"/>
          <p:cNvSpPr/>
          <p:nvPr/>
        </p:nvSpPr>
        <p:spPr>
          <a:xfrm>
            <a:off x="76320" y="5791320"/>
            <a:ext cx="8762760" cy="576360"/>
          </a:xfrm>
          <a:prstGeom prst="rect">
            <a:avLst/>
          </a:prstGeom>
          <a:solidFill>
            <a:schemeClr val="bg1"/>
          </a:solidFill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600" b="1" strike="noStrike" spc="-1">
                <a:solidFill>
                  <a:srgbClr val="0070C0"/>
                </a:solidFill>
                <a:latin typeface="Arial"/>
              </a:rPr>
              <a:t>12 – Para ser executado no celular, o expo deverá está instalado neste, para que o QR code possa ser lido.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Retângulo 31"/>
          <p:cNvSpPr/>
          <p:nvPr/>
        </p:nvSpPr>
        <p:spPr>
          <a:xfrm>
            <a:off x="-76320" y="122760"/>
            <a:ext cx="853632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600" b="0" strike="noStrike" spc="-1">
                <a:solidFill>
                  <a:srgbClr val="0070C0"/>
                </a:solidFill>
                <a:latin typeface="Calibri Light"/>
              </a:rPr>
              <a:t>Programação para dispositivos móveis em Android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tângulo 3"/>
          <p:cNvSpPr/>
          <p:nvPr/>
        </p:nvSpPr>
        <p:spPr>
          <a:xfrm>
            <a:off x="3655080" y="533520"/>
            <a:ext cx="196272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70C0"/>
                </a:solidFill>
                <a:latin typeface="Calibri Light"/>
              </a:rPr>
              <a:t>React Native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Retângulo 4"/>
          <p:cNvSpPr/>
          <p:nvPr/>
        </p:nvSpPr>
        <p:spPr>
          <a:xfrm>
            <a:off x="806400" y="990720"/>
            <a:ext cx="777204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70C0"/>
                </a:solidFill>
                <a:latin typeface="Lato"/>
              </a:rPr>
              <a:t>CRIAÇÃO DE UM NOVO APLICATIVO NO EXPO (continuação)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Imagem 5" descr="Tela de um aparelho eletrônico&#10;&#10;Descrição gerada automaticamente"/>
          <p:cNvPicPr/>
          <p:nvPr/>
        </p:nvPicPr>
        <p:blipFill>
          <a:blip r:embed="rId2"/>
          <a:stretch/>
        </p:blipFill>
        <p:spPr>
          <a:xfrm>
            <a:off x="3254760" y="1295280"/>
            <a:ext cx="2634480" cy="4943880"/>
          </a:xfrm>
          <a:prstGeom prst="rect">
            <a:avLst/>
          </a:prstGeom>
          <a:ln w="0">
            <a:noFill/>
          </a:ln>
        </p:spPr>
      </p:pic>
      <p:sp>
        <p:nvSpPr>
          <p:cNvPr id="188" name="Retângulo 32"/>
          <p:cNvSpPr/>
          <p:nvPr/>
        </p:nvSpPr>
        <p:spPr>
          <a:xfrm>
            <a:off x="-76320" y="122760"/>
            <a:ext cx="853632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600" b="0" strike="noStrike" spc="-1">
                <a:solidFill>
                  <a:srgbClr val="0070C0"/>
                </a:solidFill>
                <a:latin typeface="Calibri Light"/>
              </a:rPr>
              <a:t>Programação para dispositivos móveis em Android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tângulo 3"/>
          <p:cNvSpPr/>
          <p:nvPr/>
        </p:nvSpPr>
        <p:spPr>
          <a:xfrm>
            <a:off x="3655080" y="533520"/>
            <a:ext cx="196272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70C0"/>
                </a:solidFill>
                <a:latin typeface="Calibri Light"/>
              </a:rPr>
              <a:t>React Native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Retângulo 4"/>
          <p:cNvSpPr/>
          <p:nvPr/>
        </p:nvSpPr>
        <p:spPr>
          <a:xfrm>
            <a:off x="806400" y="1459440"/>
            <a:ext cx="521316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70C0"/>
                </a:solidFill>
                <a:latin typeface="Lato"/>
              </a:rPr>
              <a:t>AULA PRÁTICA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Imagem 1" descr="Interface gráfica do usuário, Texto&#10;&#10;Descrição gerada automaticamente"/>
          <p:cNvPicPr/>
          <p:nvPr/>
        </p:nvPicPr>
        <p:blipFill>
          <a:blip r:embed="rId2"/>
          <a:stretch/>
        </p:blipFill>
        <p:spPr>
          <a:xfrm>
            <a:off x="6116040" y="1447920"/>
            <a:ext cx="2799000" cy="4825800"/>
          </a:xfrm>
          <a:prstGeom prst="rect">
            <a:avLst/>
          </a:prstGeom>
          <a:ln w="0">
            <a:noFill/>
          </a:ln>
        </p:spPr>
      </p:pic>
      <p:sp>
        <p:nvSpPr>
          <p:cNvPr id="192" name="Retângulo 2"/>
          <p:cNvSpPr/>
          <p:nvPr/>
        </p:nvSpPr>
        <p:spPr>
          <a:xfrm>
            <a:off x="132480" y="2838240"/>
            <a:ext cx="5790960" cy="11869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0070C0"/>
                </a:solidFill>
                <a:latin typeface="Lato"/>
              </a:rPr>
              <a:t>Criar um App com entrada de dados, usando os componentes </a:t>
            </a:r>
            <a:r>
              <a:rPr lang="en-US" sz="1800" b="0" strike="noStrike" spc="-1">
                <a:solidFill>
                  <a:srgbClr val="FF0000"/>
                </a:solidFill>
                <a:latin typeface="Arial"/>
              </a:rPr>
              <a:t>View, Text, Image, TextInput e ScrollView, e que na execução do mesmo, possa exibir a tela de acordo com a do lado.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3" name="Conector de Seta Reta 7"/>
          <p:cNvCxnSpPr/>
          <p:nvPr/>
        </p:nvCxnSpPr>
        <p:spPr>
          <a:xfrm>
            <a:off x="3504960" y="3860640"/>
            <a:ext cx="241884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94" name="Retângulo 33"/>
          <p:cNvSpPr/>
          <p:nvPr/>
        </p:nvSpPr>
        <p:spPr>
          <a:xfrm>
            <a:off x="-76320" y="122760"/>
            <a:ext cx="853632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600" b="0" strike="noStrike" spc="-1">
                <a:solidFill>
                  <a:srgbClr val="0070C0"/>
                </a:solidFill>
                <a:latin typeface="Calibri Light"/>
              </a:rPr>
              <a:t>Programação para dispositivos móveis em Android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tângulo 4"/>
          <p:cNvSpPr/>
          <p:nvPr/>
        </p:nvSpPr>
        <p:spPr>
          <a:xfrm>
            <a:off x="685800" y="990720"/>
            <a:ext cx="7924320" cy="759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70C0"/>
                </a:solidFill>
                <a:latin typeface="Calibri Light"/>
              </a:rPr>
              <a:t>Vídeo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Retângulo 2"/>
          <p:cNvSpPr/>
          <p:nvPr/>
        </p:nvSpPr>
        <p:spPr>
          <a:xfrm>
            <a:off x="-76320" y="122760"/>
            <a:ext cx="853632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600" b="1" strike="noStrike" spc="-1">
                <a:solidFill>
                  <a:srgbClr val="0070C0"/>
                </a:solidFill>
                <a:latin typeface="Calibri Light"/>
              </a:rPr>
              <a:t>Programação para dispositivos móveis em Android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Retângulo 3"/>
          <p:cNvSpPr/>
          <p:nvPr/>
        </p:nvSpPr>
        <p:spPr>
          <a:xfrm>
            <a:off x="304920" y="1859400"/>
            <a:ext cx="8457840" cy="39456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2000" b="0" strike="noStrike" spc="-1">
                <a:solidFill>
                  <a:srgbClr val="0070C0"/>
                </a:solidFill>
                <a:latin typeface="Lato"/>
              </a:rPr>
              <a:t> "React Native // Dicionário do Programador"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Retângulo 4"/>
          <p:cNvSpPr/>
          <p:nvPr/>
        </p:nvSpPr>
        <p:spPr>
          <a:xfrm>
            <a:off x="304920" y="3333600"/>
            <a:ext cx="8457840" cy="222408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70C0"/>
                </a:solidFill>
                <a:latin typeface="Lato"/>
              </a:rPr>
              <a:t>Disponível no endereço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u="sng" strike="noStrike" spc="-1" dirty="0">
                <a:solidFill>
                  <a:srgbClr val="FF0000"/>
                </a:solidFill>
                <a:uFillTx/>
                <a:latin typeface="Lat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https://www.youtube.com/watch?v=mqltv3kFdgE</a:t>
            </a:r>
            <a:endParaRPr lang="pt-BR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70C0"/>
                </a:solidFill>
                <a:latin typeface="Arial"/>
              </a:rPr>
              <a:t>O que irá gerar uma breve discussão acerca da plataforma escolhida para o desenvolvimento móvel.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2"/>
          <p:cNvSpPr/>
          <p:nvPr/>
        </p:nvSpPr>
        <p:spPr>
          <a:xfrm>
            <a:off x="2766240" y="1153080"/>
            <a:ext cx="33206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800" b="1" strike="noStrike" spc="-1">
                <a:solidFill>
                  <a:srgbClr val="0070C0"/>
                </a:solidFill>
                <a:latin typeface="Calibri Light"/>
              </a:rPr>
              <a:t>O que é React Native?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Retângulo 5"/>
          <p:cNvSpPr/>
          <p:nvPr/>
        </p:nvSpPr>
        <p:spPr>
          <a:xfrm>
            <a:off x="152280" y="1752480"/>
            <a:ext cx="8762760" cy="112500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/>
            <a:r>
              <a:rPr lang="pt-BR" sz="1600" b="1" strike="noStrike" spc="-1">
                <a:solidFill>
                  <a:srgbClr val="0070C0"/>
                </a:solidFill>
                <a:latin typeface="Lato"/>
              </a:rPr>
              <a:t>React Native</a:t>
            </a:r>
            <a:r>
              <a:rPr lang="pt-BR" sz="1600" b="0" strike="noStrike" spc="-1">
                <a:solidFill>
                  <a:srgbClr val="0070C0"/>
                </a:solidFill>
                <a:latin typeface="Lato"/>
              </a:rPr>
              <a:t> (também conhecido como </a:t>
            </a:r>
            <a:r>
              <a:rPr lang="pt-BR" sz="1600" b="1" strike="noStrike" spc="-1">
                <a:solidFill>
                  <a:srgbClr val="0070C0"/>
                </a:solidFill>
                <a:latin typeface="Lato"/>
              </a:rPr>
              <a:t>RN</a:t>
            </a:r>
            <a:r>
              <a:rPr lang="pt-BR" sz="1600" b="0" strike="noStrike" spc="-1">
                <a:solidFill>
                  <a:srgbClr val="0070C0"/>
                </a:solidFill>
                <a:latin typeface="Lato"/>
              </a:rPr>
              <a:t>) é uma estrutura de aplicativo móvel popular, baseada na l</a:t>
            </a:r>
            <a:r>
              <a:rPr lang="pt-BR" sz="1600" b="1" strike="noStrike" spc="-1">
                <a:solidFill>
                  <a:srgbClr val="0070C0"/>
                </a:solidFill>
                <a:latin typeface="Lato"/>
              </a:rPr>
              <a:t>inguagem JavaScript</a:t>
            </a:r>
            <a:r>
              <a:rPr lang="pt-BR" sz="1600" b="0" strike="noStrike" spc="-1">
                <a:solidFill>
                  <a:srgbClr val="0070C0"/>
                </a:solidFill>
                <a:latin typeface="Lato"/>
              </a:rPr>
              <a:t>, que permite criar aplicativos móveis renderizados nativamente para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iOS e Android</a:t>
            </a:r>
            <a:r>
              <a:rPr lang="pt-BR" sz="1600" b="0" strike="noStrike" spc="-1">
                <a:solidFill>
                  <a:srgbClr val="0070C0"/>
                </a:solidFill>
                <a:latin typeface="Lato"/>
              </a:rPr>
              <a:t>. A estrutura permite criar um aplicativo para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várias plataformas</a:t>
            </a:r>
            <a:r>
              <a:rPr lang="pt-BR" sz="1600" b="0" strike="noStrike" spc="-1">
                <a:solidFill>
                  <a:srgbClr val="0070C0"/>
                </a:solidFill>
                <a:latin typeface="Lato"/>
              </a:rPr>
              <a:t> usando a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mesma base de código</a:t>
            </a:r>
            <a:r>
              <a:rPr lang="pt-BR" sz="1600" b="0" strike="noStrike" spc="-1">
                <a:solidFill>
                  <a:srgbClr val="0070C0"/>
                </a:solidFill>
                <a:latin typeface="Lato"/>
              </a:rPr>
              <a:t>.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Retângulo 6"/>
          <p:cNvSpPr/>
          <p:nvPr/>
        </p:nvSpPr>
        <p:spPr>
          <a:xfrm>
            <a:off x="152280" y="2940120"/>
            <a:ext cx="8762760" cy="112500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/>
            <a:r>
              <a:rPr lang="pt-BR" sz="1600" b="0" strike="noStrike" spc="-1">
                <a:solidFill>
                  <a:srgbClr val="0070C0"/>
                </a:solidFill>
                <a:latin typeface="Lato"/>
              </a:rPr>
              <a:t>O </a:t>
            </a:r>
            <a:r>
              <a:rPr lang="pt-BR" sz="1600" b="1" strike="noStrike" spc="-1">
                <a:solidFill>
                  <a:srgbClr val="0070C0"/>
                </a:solidFill>
                <a:latin typeface="Lato"/>
              </a:rPr>
              <a:t>React Native</a:t>
            </a:r>
            <a:r>
              <a:rPr lang="pt-BR" sz="1600" b="0" strike="noStrike" spc="-1">
                <a:solidFill>
                  <a:srgbClr val="0070C0"/>
                </a:solidFill>
                <a:latin typeface="Lato"/>
              </a:rPr>
              <a:t> foi lançado em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2015 pelo Facebook</a:t>
            </a:r>
            <a:r>
              <a:rPr lang="pt-BR" sz="1600" b="0" strike="noStrike" spc="-1">
                <a:solidFill>
                  <a:srgbClr val="0070C0"/>
                </a:solidFill>
                <a:latin typeface="Lato"/>
              </a:rPr>
              <a:t> como um projeto de código aberto. Em apenas alguns anos, tornou-se uma das principais soluções adotadas no desenvolvimento móvel, e hoje é utilizada por aplicativos mundialmente famosos como o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Discord, Tesla, Instagram, Facebook e entre outros.</a:t>
            </a:r>
          </a:p>
        </p:txBody>
      </p:sp>
      <p:sp>
        <p:nvSpPr>
          <p:cNvPr id="72" name="Retângulo 8"/>
          <p:cNvSpPr/>
          <p:nvPr/>
        </p:nvSpPr>
        <p:spPr>
          <a:xfrm>
            <a:off x="152280" y="29880"/>
            <a:ext cx="62481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rial"/>
              </a:rPr>
              <a:t>Fonte: https://www.alura.com.br/artigos/react-native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Retângulo 1"/>
          <p:cNvSpPr/>
          <p:nvPr/>
        </p:nvSpPr>
        <p:spPr>
          <a:xfrm>
            <a:off x="152280" y="4127400"/>
            <a:ext cx="8762760" cy="118692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/>
            <a:r>
              <a:rPr lang="pt-BR" sz="1600" b="0" strike="noStrike" spc="-1">
                <a:solidFill>
                  <a:srgbClr val="0070C0"/>
                </a:solidFill>
                <a:latin typeface="Lato"/>
              </a:rPr>
              <a:t>Dentre as várias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razões por trás do sucesso do React Native</a:t>
            </a:r>
            <a:r>
              <a:rPr lang="pt-BR" sz="1600" b="0" strike="noStrike" spc="-1">
                <a:solidFill>
                  <a:srgbClr val="0070C0"/>
                </a:solidFill>
                <a:latin typeface="Lato"/>
              </a:rPr>
              <a:t>, temos que as empresas podem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criar o código apenas uma vez e usá-lo para alimentar seus aplicativos iOS e Android</a:t>
            </a:r>
            <a:r>
              <a:rPr lang="pt-BR" sz="1600" b="0" strike="noStrike" spc="-1">
                <a:solidFill>
                  <a:srgbClr val="0070C0"/>
                </a:solidFill>
                <a:latin typeface="Lato"/>
              </a:rPr>
              <a:t> - e isso se traduz em uma enorme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economia de tempo e recursos.</a:t>
            </a:r>
          </a:p>
        </p:txBody>
      </p:sp>
      <p:sp>
        <p:nvSpPr>
          <p:cNvPr id="74" name="Retângulo 7"/>
          <p:cNvSpPr/>
          <p:nvPr/>
        </p:nvSpPr>
        <p:spPr>
          <a:xfrm>
            <a:off x="152280" y="5380560"/>
            <a:ext cx="8762760" cy="60732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/>
            <a:r>
              <a:rPr lang="pt-BR" sz="1600" b="0" strike="noStrike" spc="-1">
                <a:solidFill>
                  <a:srgbClr val="0070C0"/>
                </a:solidFill>
                <a:latin typeface="Lato"/>
              </a:rPr>
              <a:t>O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React Native</a:t>
            </a:r>
            <a:r>
              <a:rPr lang="pt-BR" sz="1600" b="0" strike="noStrike" spc="-1">
                <a:solidFill>
                  <a:srgbClr val="0070C0"/>
                </a:solidFill>
                <a:latin typeface="Lato"/>
              </a:rPr>
              <a:t> foi construído com base no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React – uma biblioteca JavaScript</a:t>
            </a:r>
            <a:r>
              <a:rPr lang="pt-BR" sz="1600" b="0" strike="noStrike" spc="-1">
                <a:solidFill>
                  <a:srgbClr val="0070C0"/>
                </a:solidFill>
                <a:latin typeface="Lato"/>
              </a:rPr>
              <a:t> que já era muito popular quando o framework mobile foi lançado.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CaixaDeTexto 10"/>
          <p:cNvSpPr/>
          <p:nvPr/>
        </p:nvSpPr>
        <p:spPr>
          <a:xfrm>
            <a:off x="152280" y="6015600"/>
            <a:ext cx="87627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FF0000"/>
                </a:solidFill>
                <a:latin typeface="Arial"/>
              </a:rPr>
              <a:t>Programação mobile híbrida</a:t>
            </a:r>
            <a:r>
              <a:rPr lang="pt-BR" sz="1600" b="0" strike="noStrike" spc="-1">
                <a:solidFill>
                  <a:srgbClr val="FF0000"/>
                </a:solidFill>
                <a:latin typeface="Arial"/>
              </a:rPr>
              <a:t> quando um mesmo código funciona em diferentes plataformas.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Retângulo 12"/>
          <p:cNvSpPr/>
          <p:nvPr/>
        </p:nvSpPr>
        <p:spPr>
          <a:xfrm>
            <a:off x="-76320" y="122760"/>
            <a:ext cx="853632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600" b="1" strike="noStrike" spc="-1">
                <a:solidFill>
                  <a:srgbClr val="0070C0"/>
                </a:solidFill>
                <a:latin typeface="Calibri Light"/>
              </a:rPr>
              <a:t>Programação para dispositivos móveis em Android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tângulo 2"/>
          <p:cNvSpPr/>
          <p:nvPr/>
        </p:nvSpPr>
        <p:spPr>
          <a:xfrm>
            <a:off x="3445200" y="1153080"/>
            <a:ext cx="196272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70C0"/>
                </a:solidFill>
                <a:latin typeface="Calibri Light"/>
              </a:rPr>
              <a:t>React Native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Retângulo 4"/>
          <p:cNvSpPr/>
          <p:nvPr/>
        </p:nvSpPr>
        <p:spPr>
          <a:xfrm>
            <a:off x="281520" y="3826080"/>
            <a:ext cx="8457840" cy="3639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E o melhor: tudo isso inteiramente usando JavaScript!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Retângulo 5"/>
          <p:cNvSpPr/>
          <p:nvPr/>
        </p:nvSpPr>
        <p:spPr>
          <a:xfrm>
            <a:off x="304920" y="1751400"/>
            <a:ext cx="8457840" cy="200988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O React, resumidamente, é uma </a:t>
            </a:r>
            <a:r>
              <a:rPr lang="pt-BR" sz="1800" b="0" strike="noStrike" spc="-1">
                <a:solidFill>
                  <a:srgbClr val="000000"/>
                </a:solidFill>
                <a:latin typeface="Lato"/>
              </a:rPr>
              <a:t>biblioteca</a:t>
            </a: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 para </a:t>
            </a:r>
            <a:r>
              <a:rPr lang="pt-BR" sz="1800" b="0" strike="noStrike" spc="-1">
                <a:solidFill>
                  <a:srgbClr val="000000"/>
                </a:solidFill>
                <a:latin typeface="Lato"/>
              </a:rPr>
              <a:t>construção de interfaces</a:t>
            </a: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, muito utilizado em </a:t>
            </a:r>
            <a:r>
              <a:rPr lang="pt-BR" sz="1800" b="0" strike="noStrike" spc="-1">
                <a:solidFill>
                  <a:srgbClr val="000000"/>
                </a:solidFill>
                <a:latin typeface="Lato"/>
              </a:rPr>
              <a:t>Single Page Applications (SPA), </a:t>
            </a: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uma </a:t>
            </a:r>
            <a:r>
              <a:rPr lang="pt-BR" sz="1800" b="0" strike="noStrike" spc="-1">
                <a:solidFill>
                  <a:srgbClr val="000000"/>
                </a:solidFill>
                <a:latin typeface="Lato"/>
              </a:rPr>
              <a:t>arquitetura de front-end </a:t>
            </a: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que permite que, quando você altere de uma página para outra na sua aplicação, </a:t>
            </a:r>
            <a:r>
              <a:rPr lang="pt-BR" sz="1800" b="0" strike="noStrike" spc="-1">
                <a:solidFill>
                  <a:srgbClr val="000000"/>
                </a:solidFill>
                <a:latin typeface="Lato"/>
              </a:rPr>
              <a:t>não</a:t>
            </a: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 seja necessário um </a:t>
            </a:r>
            <a:r>
              <a:rPr lang="pt-BR" sz="1800" b="0" strike="noStrike" spc="-1">
                <a:solidFill>
                  <a:srgbClr val="000000"/>
                </a:solidFill>
                <a:latin typeface="Lato"/>
              </a:rPr>
              <a:t>carregamento completo da mesma</a:t>
            </a: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, mas sim </a:t>
            </a:r>
            <a:r>
              <a:rPr lang="pt-BR" sz="1800" b="0" strike="noStrike" spc="-1">
                <a:solidFill>
                  <a:srgbClr val="000000"/>
                </a:solidFill>
                <a:latin typeface="Lato"/>
              </a:rPr>
              <a:t>apenas</a:t>
            </a: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 o </a:t>
            </a:r>
            <a:r>
              <a:rPr lang="pt-BR" sz="1800" b="0" strike="noStrike" spc="-1">
                <a:solidFill>
                  <a:srgbClr val="000000"/>
                </a:solidFill>
                <a:latin typeface="Lato"/>
              </a:rPr>
              <a:t>conteúdo que é diferente</a:t>
            </a: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. Isso além de proporcionar uma experiência mais suave ao usuário, dá uma </a:t>
            </a:r>
            <a:r>
              <a:rPr lang="pt-BR" sz="1800" b="0" strike="noStrike" spc="-1">
                <a:solidFill>
                  <a:srgbClr val="000000"/>
                </a:solidFill>
                <a:latin typeface="Lato"/>
              </a:rPr>
              <a:t>performance</a:t>
            </a: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 muito </a:t>
            </a:r>
            <a:r>
              <a:rPr lang="pt-BR" sz="1800" b="0" strike="noStrike" spc="-1">
                <a:solidFill>
                  <a:srgbClr val="000000"/>
                </a:solidFill>
                <a:latin typeface="Lato"/>
              </a:rPr>
              <a:t>superior</a:t>
            </a: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Retângulo 6"/>
          <p:cNvSpPr/>
          <p:nvPr/>
        </p:nvSpPr>
        <p:spPr>
          <a:xfrm>
            <a:off x="304920" y="4407840"/>
            <a:ext cx="8434440" cy="91260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Aliado ao React, existe a </a:t>
            </a:r>
            <a:r>
              <a:rPr lang="pt-BR" sz="1800" b="0" strike="noStrike" spc="-1">
                <a:solidFill>
                  <a:srgbClr val="000000"/>
                </a:solidFill>
                <a:latin typeface="Lato"/>
              </a:rPr>
              <a:t>lib React Native</a:t>
            </a: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, que </a:t>
            </a:r>
            <a:r>
              <a:rPr lang="pt-BR" sz="1800" b="0" strike="noStrike" spc="-1">
                <a:solidFill>
                  <a:srgbClr val="000000"/>
                </a:solidFill>
                <a:latin typeface="Lato"/>
              </a:rPr>
              <a:t>estende</a:t>
            </a: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 o </a:t>
            </a:r>
            <a:r>
              <a:rPr lang="pt-BR" sz="1800" b="0" strike="noStrike" spc="-1">
                <a:solidFill>
                  <a:srgbClr val="000000"/>
                </a:solidFill>
                <a:latin typeface="Lato"/>
              </a:rPr>
              <a:t>React tradicional </a:t>
            </a: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para permitir a </a:t>
            </a:r>
            <a:r>
              <a:rPr lang="pt-BR" sz="1800" b="0" strike="noStrike" spc="-1">
                <a:solidFill>
                  <a:srgbClr val="000000"/>
                </a:solidFill>
                <a:latin typeface="Lato"/>
              </a:rPr>
              <a:t>construção de aplicações móveis usando JavaScript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CaixaDeTexto 7"/>
          <p:cNvSpPr/>
          <p:nvPr/>
        </p:nvSpPr>
        <p:spPr>
          <a:xfrm>
            <a:off x="990720" y="5401440"/>
            <a:ext cx="70099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Arial"/>
              </a:rPr>
              <a:t>Uma das maiores vantagens do desenvolvimento multiplataforma é que você pode </a:t>
            </a:r>
            <a:r>
              <a:rPr lang="pt-BR" sz="1800" b="1" strike="noStrike" spc="-1">
                <a:solidFill>
                  <a:srgbClr val="FF0000"/>
                </a:solidFill>
                <a:latin typeface="Arial"/>
              </a:rPr>
              <a:t>construir apenas uma base de código para Android e iOS ao mesmo tempo.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Retângulo 13"/>
          <p:cNvSpPr/>
          <p:nvPr/>
        </p:nvSpPr>
        <p:spPr>
          <a:xfrm>
            <a:off x="-76320" y="122760"/>
            <a:ext cx="853632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600" b="1" strike="noStrike" spc="-1">
                <a:solidFill>
                  <a:srgbClr val="0070C0"/>
                </a:solidFill>
                <a:latin typeface="Calibri Light"/>
              </a:rPr>
              <a:t>Programação para dispositivos móveis em Android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2"/>
          <p:cNvSpPr/>
          <p:nvPr/>
        </p:nvSpPr>
        <p:spPr>
          <a:xfrm>
            <a:off x="3655080" y="843840"/>
            <a:ext cx="196272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70C0"/>
                </a:solidFill>
                <a:latin typeface="Calibri Light"/>
              </a:rPr>
              <a:t>React Native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Retângulo 4"/>
          <p:cNvSpPr/>
          <p:nvPr/>
        </p:nvSpPr>
        <p:spPr>
          <a:xfrm>
            <a:off x="806400" y="1564560"/>
            <a:ext cx="777204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70C0"/>
                </a:solidFill>
                <a:latin typeface="Lato"/>
              </a:rPr>
              <a:t>Como funciona?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Retângulo 5"/>
          <p:cNvSpPr/>
          <p:nvPr/>
        </p:nvSpPr>
        <p:spPr>
          <a:xfrm>
            <a:off x="152280" y="1864440"/>
            <a:ext cx="8762760" cy="146124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A primeira coisa que precisamos entender é que o React Native é </a:t>
            </a:r>
            <a:r>
              <a:rPr lang="pt-BR" sz="1800" b="1" strike="noStrike" spc="-1">
                <a:solidFill>
                  <a:srgbClr val="0070C0"/>
                </a:solidFill>
                <a:latin typeface="Lato"/>
              </a:rPr>
              <a:t>multiplataforma</a:t>
            </a: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. Na abordagem tradicional de desenvolvimento mobile, você desenvolve uma aplicação para Android e outra para iOS, não aproveitando nada exceto alguns </a:t>
            </a:r>
            <a:r>
              <a:rPr lang="pt-BR" sz="1800" b="1" strike="noStrike" spc="-1">
                <a:solidFill>
                  <a:srgbClr val="0070C0"/>
                </a:solidFill>
                <a:latin typeface="Lato"/>
              </a:rPr>
              <a:t>assets</a:t>
            </a: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 como </a:t>
            </a:r>
            <a:r>
              <a:rPr lang="pt-BR" sz="1800" b="1" strike="noStrike" spc="-1">
                <a:solidFill>
                  <a:srgbClr val="0070C0"/>
                </a:solidFill>
                <a:latin typeface="Lato"/>
              </a:rPr>
              <a:t>imagens</a:t>
            </a: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 e o </a:t>
            </a:r>
            <a:r>
              <a:rPr lang="pt-BR" sz="1800" b="1" strike="noStrike" spc="-1">
                <a:solidFill>
                  <a:srgbClr val="0070C0"/>
                </a:solidFill>
                <a:latin typeface="Lato"/>
              </a:rPr>
              <a:t>backend</a:t>
            </a: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, que é totalmente </a:t>
            </a:r>
            <a:r>
              <a:rPr lang="pt-BR" sz="1800" b="0" strike="noStrike" spc="-1">
                <a:solidFill>
                  <a:srgbClr val="000000"/>
                </a:solidFill>
                <a:latin typeface="Lato"/>
              </a:rPr>
              <a:t>desacoplado</a:t>
            </a: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, é claro.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Retângulo 6"/>
          <p:cNvSpPr/>
          <p:nvPr/>
        </p:nvSpPr>
        <p:spPr>
          <a:xfrm>
            <a:off x="152280" y="3399480"/>
            <a:ext cx="8762760" cy="173556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Usando React Native, semelhante ao que tínhamos com </a:t>
            </a:r>
            <a:r>
              <a:rPr lang="pt-BR" sz="1800" b="0" strike="noStrike" spc="-1">
                <a:solidFill>
                  <a:srgbClr val="000000"/>
                </a:solidFill>
                <a:latin typeface="Lato"/>
              </a:rPr>
              <a:t>Phonegap</a:t>
            </a: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, mas de uma maneira </a:t>
            </a:r>
            <a:r>
              <a:rPr lang="pt-BR" sz="1800" b="0" strike="noStrike" spc="-1">
                <a:solidFill>
                  <a:srgbClr val="000000"/>
                </a:solidFill>
                <a:latin typeface="Lato"/>
              </a:rPr>
              <a:t>muito mais poderosa</a:t>
            </a: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, nós construímos uma aplicação e o React </a:t>
            </a:r>
            <a:r>
              <a:rPr lang="pt-BR" sz="1800" b="0" strike="noStrike" spc="-1">
                <a:solidFill>
                  <a:srgbClr val="000000"/>
                </a:solidFill>
                <a:latin typeface="Lato"/>
              </a:rPr>
              <a:t>gera os pacotes nativos para as principais plataformas do mercado</a:t>
            </a: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: </a:t>
            </a:r>
            <a:r>
              <a:rPr lang="pt-BR" sz="1800" b="0" strike="noStrike" spc="-1">
                <a:solidFill>
                  <a:srgbClr val="C00000"/>
                </a:solidFill>
                <a:latin typeface="Lato"/>
              </a:rPr>
              <a:t>Android e iOS </a:t>
            </a: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(formatos APK e IPA, respectivamente). Essa é a </a:t>
            </a:r>
            <a:r>
              <a:rPr lang="pt-BR" sz="1800" b="0" strike="noStrike" spc="-1">
                <a:solidFill>
                  <a:srgbClr val="000000"/>
                </a:solidFill>
                <a:latin typeface="Lato"/>
              </a:rPr>
              <a:t>segunda vantagem </a:t>
            </a: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do React Native frente a </a:t>
            </a:r>
            <a:r>
              <a:rPr lang="pt-BR" sz="1800" b="0" strike="noStrike" spc="-1">
                <a:solidFill>
                  <a:srgbClr val="000000"/>
                </a:solidFill>
                <a:latin typeface="Lato"/>
              </a:rPr>
              <a:t>outros frameworks mobile multiplataforma</a:t>
            </a: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, ele gera uma </a:t>
            </a:r>
            <a:r>
              <a:rPr lang="pt-BR" sz="1800" b="1" strike="noStrike" spc="-1">
                <a:solidFill>
                  <a:srgbClr val="0070C0"/>
                </a:solidFill>
                <a:latin typeface="Lato"/>
              </a:rPr>
              <a:t>experiência nativa</a:t>
            </a: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Retângulo 7"/>
          <p:cNvSpPr/>
          <p:nvPr/>
        </p:nvSpPr>
        <p:spPr>
          <a:xfrm>
            <a:off x="152280" y="5214600"/>
            <a:ext cx="8762760" cy="36396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Ele </a:t>
            </a:r>
            <a:r>
              <a:rPr lang="pt-BR" sz="1800" b="0" strike="noStrike" spc="-1">
                <a:solidFill>
                  <a:srgbClr val="000000"/>
                </a:solidFill>
                <a:latin typeface="Lato"/>
              </a:rPr>
              <a:t>não</a:t>
            </a: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 traduz o JavaScript para Java/Kotlin e Swift/Objective-C.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Retângulo 8"/>
          <p:cNvSpPr/>
          <p:nvPr/>
        </p:nvSpPr>
        <p:spPr>
          <a:xfrm>
            <a:off x="152280" y="5655960"/>
            <a:ext cx="8762760" cy="63828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/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ele </a:t>
            </a:r>
            <a:r>
              <a:rPr lang="pt-BR" sz="1800" b="0" strike="noStrike" spc="-1">
                <a:solidFill>
                  <a:srgbClr val="000000"/>
                </a:solidFill>
                <a:latin typeface="Lato"/>
              </a:rPr>
              <a:t>não</a:t>
            </a: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 cria uma webview e roda a nossa aplicação como se fosse um site dentro do </a:t>
            </a:r>
            <a:r>
              <a:rPr lang="pt-BR" sz="1800" b="0" strike="noStrike" spc="-1">
                <a:solidFill>
                  <a:srgbClr val="000000"/>
                </a:solidFill>
                <a:latin typeface="Lato"/>
              </a:rPr>
              <a:t>smartphone</a:t>
            </a:r>
            <a:r>
              <a:rPr lang="pt-BR" sz="1800" b="0" strike="noStrike" spc="-1">
                <a:solidFill>
                  <a:srgbClr val="0070C0"/>
                </a:solidFill>
                <a:latin typeface="Lato"/>
              </a:rPr>
              <a:t>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Retângulo 14"/>
          <p:cNvSpPr/>
          <p:nvPr/>
        </p:nvSpPr>
        <p:spPr>
          <a:xfrm>
            <a:off x="-76320" y="122760"/>
            <a:ext cx="853632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600" b="0" strike="noStrike" spc="-1">
                <a:solidFill>
                  <a:srgbClr val="0070C0"/>
                </a:solidFill>
                <a:latin typeface="Calibri Light"/>
              </a:rPr>
              <a:t>Programação para dispositivos móveis em Android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tângulo 5"/>
          <p:cNvSpPr/>
          <p:nvPr/>
        </p:nvSpPr>
        <p:spPr>
          <a:xfrm>
            <a:off x="152280" y="2152440"/>
            <a:ext cx="8762760" cy="173556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O React Native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embute uma dependência 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chamada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JavaScript Core 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dentro de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todos os apps construídos com ele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, essencialmente uma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VM JavaScript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. Essa dependência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realiza, de forma nativa, a interpretação do JavaScript React da sua aplicação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, permitindo que o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smartphone consiga “entender” e executar JavaScript 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do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mesmo jeito que ele já sabe fazer com Java/Kotlin 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ou Objective-C/Swift,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dependendo da plataforma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tângulo 9"/>
          <p:cNvSpPr/>
          <p:nvPr/>
        </p:nvSpPr>
        <p:spPr>
          <a:xfrm>
            <a:off x="152280" y="3960720"/>
            <a:ext cx="8762760" cy="173556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O React Native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embute uma dependência 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chamada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JavaScript Core 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dentro de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todos os apps construídos com ele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, essencialmente uma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VM JavaScript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. Essa dependência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realiza, de forma nativa, a interpretação do JavaScript React da sua aplicação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, permitindo que o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smartphone consiga “entender” e executar JavaScript 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do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mesmo jeito que ele já sabe fazer com Java/Kotlin 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ou Objective-C/Swift,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dependendo da plataforma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Retângulo 6"/>
          <p:cNvSpPr/>
          <p:nvPr/>
        </p:nvSpPr>
        <p:spPr>
          <a:xfrm>
            <a:off x="806400" y="1708560"/>
            <a:ext cx="777204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70C0"/>
                </a:solidFill>
                <a:latin typeface="Lato"/>
              </a:rPr>
              <a:t>Como funciona?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Retângulo 8"/>
          <p:cNvSpPr/>
          <p:nvPr/>
        </p:nvSpPr>
        <p:spPr>
          <a:xfrm>
            <a:off x="3655080" y="843840"/>
            <a:ext cx="196272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70C0"/>
                </a:solidFill>
                <a:latin typeface="Calibri Light"/>
              </a:rPr>
              <a:t>React Native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Retângulo 15"/>
          <p:cNvSpPr/>
          <p:nvPr/>
        </p:nvSpPr>
        <p:spPr>
          <a:xfrm>
            <a:off x="-76320" y="122760"/>
            <a:ext cx="853632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600" b="0" strike="noStrike" spc="-1">
                <a:solidFill>
                  <a:srgbClr val="0070C0"/>
                </a:solidFill>
                <a:latin typeface="Calibri Light"/>
              </a:rPr>
              <a:t>Programação para dispositivos móveis em Android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5"/>
          <p:cNvSpPr/>
          <p:nvPr/>
        </p:nvSpPr>
        <p:spPr>
          <a:xfrm>
            <a:off x="152280" y="2152440"/>
            <a:ext cx="8762760" cy="1198875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70C0"/>
                </a:solidFill>
                <a:latin typeface="Arial"/>
              </a:rPr>
              <a:t>Com esse novo poder que o </a:t>
            </a:r>
            <a:r>
              <a:rPr lang="pt-BR" sz="1800" b="0" strike="noStrike" spc="-1" dirty="0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smartphone</a:t>
            </a:r>
            <a:r>
              <a:rPr lang="pt-BR" sz="1800" b="0" strike="noStrike" spc="-1" dirty="0">
                <a:solidFill>
                  <a:srgbClr val="0070C0"/>
                </a:solidFill>
                <a:latin typeface="Arial"/>
              </a:rPr>
              <a:t> recebe, ele consegue entender comandos </a:t>
            </a:r>
            <a:r>
              <a:rPr lang="pt-BR" sz="1800" b="0" strike="noStrike" spc="-1" dirty="0" err="1">
                <a:solidFill>
                  <a:srgbClr val="0070C0"/>
                </a:solidFill>
                <a:highlight>
                  <a:srgbClr val="FFFF00"/>
                </a:highlight>
                <a:latin typeface="Arial"/>
              </a:rPr>
              <a:t>JavaScript</a:t>
            </a:r>
            <a:r>
              <a:rPr lang="pt-BR" sz="1800" b="0" strike="noStrike" spc="-1" dirty="0">
                <a:solidFill>
                  <a:srgbClr val="0070C0"/>
                </a:solidFill>
                <a:latin typeface="Arial"/>
              </a:rPr>
              <a:t> para criar componentes e comportamentos nativos na interface das aplicações. Ou seja, o 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botão de um app criado </a:t>
            </a:r>
            <a:r>
              <a:rPr lang="pt-BR" sz="1800" b="0" strike="noStrike" spc="-1" dirty="0">
                <a:solidFill>
                  <a:srgbClr val="0070C0"/>
                </a:solidFill>
                <a:latin typeface="Arial"/>
              </a:rPr>
              <a:t>com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</a:rPr>
              <a:t>React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</a:rPr>
              <a:t>Native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1800" b="0" strike="noStrike" spc="-1" dirty="0">
                <a:solidFill>
                  <a:srgbClr val="0070C0"/>
                </a:solidFill>
                <a:latin typeface="Arial"/>
              </a:rPr>
              <a:t>é, em essência, o 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mesmo botão </a:t>
            </a:r>
            <a:r>
              <a:rPr lang="pt-BR" sz="1800" b="0" strike="noStrike" spc="-1" dirty="0">
                <a:solidFill>
                  <a:srgbClr val="0070C0"/>
                </a:solidFill>
                <a:latin typeface="Arial"/>
              </a:rPr>
              <a:t>criado com 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Android Studio</a:t>
            </a:r>
            <a:r>
              <a:rPr lang="pt-BR" sz="1800" b="0" strike="noStrike" spc="-1" dirty="0">
                <a:solidFill>
                  <a:srgbClr val="0070C0"/>
                </a:solidFill>
                <a:latin typeface="Arial"/>
              </a:rPr>
              <a:t> ou </a:t>
            </a:r>
            <a:r>
              <a:rPr lang="pt-BR" sz="1800" b="0" strike="noStrike" spc="-1" dirty="0" err="1">
                <a:solidFill>
                  <a:srgbClr val="0070C0"/>
                </a:solidFill>
                <a:latin typeface="Arial"/>
              </a:rPr>
              <a:t>XCode</a:t>
            </a:r>
            <a:r>
              <a:rPr lang="pt-BR" sz="1800" b="0" strike="noStrike" spc="-1" dirty="0">
                <a:solidFill>
                  <a:srgbClr val="0070C0"/>
                </a:solidFill>
                <a:latin typeface="Arial"/>
              </a:rPr>
              <a:t>, por exemplo.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Retângulo 9"/>
          <p:cNvSpPr/>
          <p:nvPr/>
        </p:nvSpPr>
        <p:spPr>
          <a:xfrm>
            <a:off x="152280" y="3427560"/>
            <a:ext cx="8762760" cy="63828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O React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Native herda 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do seu pai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React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duas características 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muito importantes: </a:t>
            </a:r>
            <a:r>
              <a:rPr lang="pt-BR" sz="1800" b="0" strike="noStrike" spc="-1">
                <a:solidFill>
                  <a:srgbClr val="C00000"/>
                </a:solidFill>
                <a:latin typeface="Arial"/>
              </a:rPr>
              <a:t>organização de código e divisão de responsabilidades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Retângulo 6"/>
          <p:cNvSpPr/>
          <p:nvPr/>
        </p:nvSpPr>
        <p:spPr>
          <a:xfrm>
            <a:off x="152280" y="4230360"/>
            <a:ext cx="8762760" cy="63828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O React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Native herda 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do seu pai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React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duas características 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muito importantes: </a:t>
            </a:r>
            <a:r>
              <a:rPr lang="pt-BR" sz="1800" b="0" strike="noStrike" spc="-1">
                <a:solidFill>
                  <a:srgbClr val="C00000"/>
                </a:solidFill>
                <a:latin typeface="Arial"/>
              </a:rPr>
              <a:t>organização de código e divisão de responsabilidades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Retângulo 7"/>
          <p:cNvSpPr/>
          <p:nvPr/>
        </p:nvSpPr>
        <p:spPr>
          <a:xfrm>
            <a:off x="806400" y="1708560"/>
            <a:ext cx="777204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70C0"/>
                </a:solidFill>
                <a:latin typeface="Lato"/>
              </a:rPr>
              <a:t>Como funciona?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Retângulo 10"/>
          <p:cNvSpPr/>
          <p:nvPr/>
        </p:nvSpPr>
        <p:spPr>
          <a:xfrm>
            <a:off x="3655080" y="843840"/>
            <a:ext cx="196272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70C0"/>
                </a:solidFill>
                <a:latin typeface="Calibri Light"/>
              </a:rPr>
              <a:t>React Native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Retângulo 16"/>
          <p:cNvSpPr/>
          <p:nvPr/>
        </p:nvSpPr>
        <p:spPr>
          <a:xfrm>
            <a:off x="-76320" y="122760"/>
            <a:ext cx="853632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600" b="0" strike="noStrike" spc="-1">
                <a:solidFill>
                  <a:srgbClr val="0070C0"/>
                </a:solidFill>
                <a:latin typeface="Calibri Light"/>
              </a:rPr>
              <a:t>Programação para dispositivos móveis em Android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tângulo 5"/>
          <p:cNvSpPr/>
          <p:nvPr/>
        </p:nvSpPr>
        <p:spPr>
          <a:xfrm>
            <a:off x="152280" y="2152440"/>
            <a:ext cx="8762760" cy="200988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0070C0"/>
                </a:solidFill>
                <a:latin typeface="Arial"/>
              </a:rPr>
              <a:t>Organização do código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. O React (e portanto o React Native) segue muito forte o conceito de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componentização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, ou seja, a gente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separa o código da aplicação em pequenos componentes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, semelhante ao que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fazemos no backend com micro serviços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. Por exemplo se eu tenho um botão que é utilizado muito na aplicação, eu posso criar um componente com este botão e utilizá-lo em todos os lugares que ele aparece. Futuramente, se eu precisar corrigir um bug neste botão,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eu corrijo no componente e todos os lugares terão essa correção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Retângulo 7"/>
          <p:cNvSpPr/>
          <p:nvPr/>
        </p:nvSpPr>
        <p:spPr>
          <a:xfrm>
            <a:off x="152280" y="4293360"/>
            <a:ext cx="8762760" cy="118692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0070C0"/>
                </a:solidFill>
                <a:latin typeface="Arial"/>
              </a:rPr>
              <a:t>Divisão de responsabilidades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. Quando usamos React (seja ReactJS ou React Native), o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front-end fica somente com a responsabilidade de renderizar a interface corretamente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, enquanto todas as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regras de negócio 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</a:rPr>
              <a:t>ficam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no back-end, que será consumido pela nossa aplicação.</a:t>
            </a:r>
          </a:p>
        </p:txBody>
      </p:sp>
      <p:sp>
        <p:nvSpPr>
          <p:cNvPr id="103" name="Retângulo 6"/>
          <p:cNvSpPr/>
          <p:nvPr/>
        </p:nvSpPr>
        <p:spPr>
          <a:xfrm>
            <a:off x="806400" y="1708560"/>
            <a:ext cx="777204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70C0"/>
                </a:solidFill>
                <a:latin typeface="Lato"/>
              </a:rPr>
              <a:t>Como funciona?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Retângulo 9"/>
          <p:cNvSpPr/>
          <p:nvPr/>
        </p:nvSpPr>
        <p:spPr>
          <a:xfrm>
            <a:off x="3655080" y="843840"/>
            <a:ext cx="196272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70C0"/>
                </a:solidFill>
                <a:latin typeface="Calibri Light"/>
              </a:rPr>
              <a:t>React Native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Retângulo 17"/>
          <p:cNvSpPr/>
          <p:nvPr/>
        </p:nvSpPr>
        <p:spPr>
          <a:xfrm>
            <a:off x="-76320" y="122760"/>
            <a:ext cx="853632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600" b="0" strike="noStrike" spc="-1">
                <a:solidFill>
                  <a:srgbClr val="0070C0"/>
                </a:solidFill>
                <a:latin typeface="Calibri Light"/>
              </a:rPr>
              <a:t>Programação para dispositivos móveis em Android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EBCDF4C4E2BE4F83AD8CD8A0A2D76B" ma:contentTypeVersion="0" ma:contentTypeDescription="Crie um novo documento." ma:contentTypeScope="" ma:versionID="0a4685e71fac087a7c4d4c7bfece183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E0E305-1515-4A45-AF71-053BB240CF5B}"/>
</file>

<file path=customXml/itemProps2.xml><?xml version="1.0" encoding="utf-8"?>
<ds:datastoreItem xmlns:ds="http://schemas.openxmlformats.org/officeDocument/2006/customXml" ds:itemID="{E1CF93F6-6568-4B27-AFD5-501C2A634692}"/>
</file>

<file path=customXml/itemProps3.xml><?xml version="1.0" encoding="utf-8"?>
<ds:datastoreItem xmlns:ds="http://schemas.openxmlformats.org/officeDocument/2006/customXml" ds:itemID="{95D7AFF6-4E5C-4291-B7AD-7D5571EE57E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9568</TotalTime>
  <Words>1651</Words>
  <Application>Microsoft Office PowerPoint</Application>
  <PresentationFormat>Apresentação na tela (4:3)</PresentationFormat>
  <Paragraphs>154</Paragraphs>
  <Slides>25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DejaVu Sans</vt:lpstr>
      <vt:lpstr>Lato</vt:lpstr>
      <vt:lpstr>Symbol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Telecomunicação</dc:title>
  <dc:subject/>
  <dc:creator>Alyson Oliveira</dc:creator>
  <dc:description/>
  <cp:lastModifiedBy>Aluno</cp:lastModifiedBy>
  <cp:revision>1535</cp:revision>
  <cp:lastPrinted>1601-01-01T00:00:00Z</cp:lastPrinted>
  <dcterms:created xsi:type="dcterms:W3CDTF">2015-08-12T20:16:29Z</dcterms:created>
  <dcterms:modified xsi:type="dcterms:W3CDTF">2023-08-07T23:30:02Z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3</vt:i4>
  </property>
  <property fmtid="{D5CDD505-2E9C-101B-9397-08002B2CF9AE}" pid="7" name="PresentationFormat">
    <vt:lpwstr>Apresentação na tela (4:3)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25</vt:i4>
  </property>
  <property fmtid="{D5CDD505-2E9C-101B-9397-08002B2CF9AE}" pid="11" name="ContentTypeId">
    <vt:lpwstr>0x01010070EBCDF4C4E2BE4F83AD8CD8A0A2D76B</vt:lpwstr>
  </property>
</Properties>
</file>