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6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53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047DC9E-E808-4D55-8E87-E2A89163EDB3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0A4CD7B-D191-4F8D-94E1-29E79765CB2B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8/25/2023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88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89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558FE084-06DB-4BD6-A7B5-CCD1DA7F10E5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pt-BR" sz="1200" b="0" strike="noStrike" spc="-1">
              <a:solidFill>
                <a:srgbClr val="1C1C1C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3A036F9-A75F-4D0C-BF7A-D9E51C3BB134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22F6024-8478-4A7B-8857-F290702D036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08BE9D-7715-4D9D-823C-68B411A58E3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EB7DE4E-998C-424D-A7E8-940D58B17528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D2BFD27-EE6D-45BC-8671-7539BB50B91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A2177E1-DB08-40E2-BC85-05AB4C8D14B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E9D9B93-7C40-4A53-8FA2-B1B486F3B13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AD7515F-E4DD-411D-AA94-B953920AD7A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D7807-A5C4-41A9-8111-D96CF16C95CA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5F19157-F94F-428D-BE46-6DC07CC48DB3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883A6FD-A21B-4409-AB9E-23E9B7A029E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75EEFD0-56FD-4D5D-A06E-B5F97A291CF4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/>
          <p:nvPr/>
        </p:nvSpPr>
        <p:spPr>
          <a:xfrm>
            <a:off x="0" y="6334200"/>
            <a:ext cx="9143280" cy="523080"/>
          </a:xfrm>
          <a:prstGeom prst="rect">
            <a:avLst/>
          </a:prstGeom>
          <a:solidFill>
            <a:srgbClr val="2683C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" name="Rectangle 2"/>
          <p:cNvSpPr/>
          <p:nvPr/>
        </p:nvSpPr>
        <p:spPr>
          <a:xfrm>
            <a:off x="0" y="6334200"/>
            <a:ext cx="9143280" cy="65880"/>
          </a:xfrm>
          <a:prstGeom prst="rect">
            <a:avLst/>
          </a:prstGeom>
          <a:solidFill>
            <a:srgbClr val="1CADE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21600" rIns="90000" bIns="216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Line 3"/>
          <p:cNvSpPr/>
          <p:nvPr/>
        </p:nvSpPr>
        <p:spPr>
          <a:xfrm>
            <a:off x="895320" y="1738080"/>
            <a:ext cx="7475400" cy="1800"/>
          </a:xfrm>
          <a:prstGeom prst="line">
            <a:avLst/>
          </a:prstGeom>
          <a:ln w="6480" cap="sq">
            <a:solidFill>
              <a:srgbClr val="7F7F7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3200" rIns="90000" bIns="-432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" name="Picture 4"/>
          <p:cNvPicPr/>
          <p:nvPr/>
        </p:nvPicPr>
        <p:blipFill>
          <a:blip r:embed="rId14"/>
          <a:stretch/>
        </p:blipFill>
        <p:spPr>
          <a:xfrm>
            <a:off x="7956720" y="179280"/>
            <a:ext cx="1069200" cy="777240"/>
          </a:xfrm>
          <a:prstGeom prst="rect">
            <a:avLst/>
          </a:prstGeom>
          <a:ln w="0">
            <a:noFill/>
          </a:ln>
        </p:spPr>
      </p:pic>
      <p:sp>
        <p:nvSpPr>
          <p:cNvPr id="4" name="Text Box 5"/>
          <p:cNvSpPr/>
          <p:nvPr/>
        </p:nvSpPr>
        <p:spPr>
          <a:xfrm>
            <a:off x="822240" y="6459480"/>
            <a:ext cx="18536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2019.2</a:t>
            </a:r>
            <a:endParaRPr lang="pt-BR" sz="9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5" name="Text Box 8"/>
          <p:cNvSpPr/>
          <p:nvPr/>
        </p:nvSpPr>
        <p:spPr>
          <a:xfrm>
            <a:off x="822240" y="6459480"/>
            <a:ext cx="18536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Text Box 9"/>
          <p:cNvSpPr/>
          <p:nvPr/>
        </p:nvSpPr>
        <p:spPr>
          <a:xfrm>
            <a:off x="0" y="0"/>
            <a:ext cx="720" cy="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3560" rIns="90000" bIns="-435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aixaDeTexto 12"/>
          <p:cNvSpPr/>
          <p:nvPr/>
        </p:nvSpPr>
        <p:spPr>
          <a:xfrm flipH="1">
            <a:off x="-30960" y="6324480"/>
            <a:ext cx="8228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chemeClr val="accent2"/>
                </a:solidFill>
                <a:latin typeface="Arial"/>
                <a:ea typeface="DejaVu Sans"/>
              </a:rPr>
              <a:t>Professor: Ediberto Mariano                                                                    Aula 01</a:t>
            </a: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8" name="CaixaDeTexto 13"/>
          <p:cNvSpPr/>
          <p:nvPr/>
        </p:nvSpPr>
        <p:spPr>
          <a:xfrm>
            <a:off x="838080" y="6594480"/>
            <a:ext cx="1447200" cy="22680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FFFFFF"/>
                </a:solidFill>
                <a:latin typeface="Arial"/>
                <a:ea typeface="DejaVu Sans"/>
              </a:rPr>
              <a:t>2023.2</a:t>
            </a:r>
            <a:endParaRPr lang="pt-BR" sz="9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8077320" y="6377040"/>
            <a:ext cx="1010520" cy="3582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numCol="1" spcCol="0" anchor="ctr">
            <a:noAutofit/>
          </a:bodyPr>
          <a:lstStyle>
            <a:lvl1pPr marL="216000" indent="0">
              <a:lnSpc>
                <a:spcPct val="100000"/>
              </a:lnSpc>
              <a:buNone/>
              <a:tabLst>
                <a:tab pos="0" algn="l"/>
              </a:tabLst>
              <a:defRPr lang="en-GB" sz="2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fld id="{596E0227-F9B3-4234-B00C-835490A18AAB}" type="slidenum">
              <a:rPr lang="en-GB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‹nº›</a:t>
            </a:fld>
            <a:endParaRPr lang="pt-B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ui.com/pt/components/modal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-dev.translate.goog/docs/pressable?_x_tr_sl=en&amp;_x_tr_tl=pt&amp;_x_tr_hl=pt-BR&amp;_x_tr_pto=sc#onpressout" TargetMode="External"/><Relationship Id="rId2" Type="http://schemas.openxmlformats.org/officeDocument/2006/relationships/hyperlink" Target="https://reactnative-dev.translate.goog/docs/pressable?_x_tr_sl=en&amp;_x_tr_tl=pt&amp;_x_tr_hl=pt-BR&amp;_x_tr_pto=sc#onpressi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1"/>
          <p:cNvSpPr/>
          <p:nvPr/>
        </p:nvSpPr>
        <p:spPr>
          <a:xfrm>
            <a:off x="152280" y="533520"/>
            <a:ext cx="7973280" cy="131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en-US" sz="40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Móbile e Android</a:t>
            </a:r>
            <a:endParaRPr lang="pt-BR" sz="4000" b="0" strike="noStrike" spc="-1">
              <a:solidFill>
                <a:srgbClr val="1C1C1C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en-US" sz="40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ARA0089</a:t>
            </a:r>
            <a:endParaRPr lang="pt-BR" sz="40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55" name="Text Box 2"/>
          <p:cNvSpPr/>
          <p:nvPr/>
        </p:nvSpPr>
        <p:spPr>
          <a:xfrm>
            <a:off x="800280" y="4419720"/>
            <a:ext cx="75430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400" algn="l"/>
                <a:tab pos="10779120" algn="l"/>
                <a:tab pos="10780560" algn="l"/>
              </a:tabLst>
            </a:pPr>
            <a:r>
              <a:rPr lang="pt-BR" sz="2400" b="0" strike="noStrike" spc="-1">
                <a:solidFill>
                  <a:srgbClr val="0070C0"/>
                </a:solidFill>
                <a:latin typeface="Calibri"/>
                <a:ea typeface="DejaVu Sans"/>
              </a:rPr>
              <a:t>PROFESSOR:	 EDIBERTO MARIANO</a:t>
            </a:r>
            <a:endParaRPr lang="pt-BR" sz="24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400" algn="l"/>
                <a:tab pos="10779120" algn="l"/>
                <a:tab pos="10780560" algn="l"/>
              </a:tabLst>
            </a:pPr>
            <a:r>
              <a:rPr lang="pt-BR" sz="2400" b="0" strike="noStrike" spc="-1">
                <a:solidFill>
                  <a:srgbClr val="0070C0"/>
                </a:solidFill>
                <a:latin typeface="Calibri"/>
                <a:ea typeface="DejaVu Sans"/>
              </a:rPr>
              <a:t>programacaoedi@gmail.com</a:t>
            </a:r>
            <a:endParaRPr lang="pt-BR" sz="24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33175FCE-D0F8-4DB0-AF84-4B6B9E0F51B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lang="pt-BR" sz="10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57" name="Retângulo 4"/>
          <p:cNvSpPr/>
          <p:nvPr/>
        </p:nvSpPr>
        <p:spPr>
          <a:xfrm>
            <a:off x="800280" y="2630520"/>
            <a:ext cx="754308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Aula 03</a:t>
            </a:r>
            <a:endParaRPr lang="pt-BR" sz="4400" b="0" strike="noStrike" spc="-1">
              <a:solidFill>
                <a:srgbClr val="1C1C1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tângulo 1"/>
          <p:cNvSpPr/>
          <p:nvPr/>
        </p:nvSpPr>
        <p:spPr>
          <a:xfrm>
            <a:off x="1969920" y="228600"/>
            <a:ext cx="4608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Móbile e Android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13" name="Retângulo 2"/>
          <p:cNvSpPr/>
          <p:nvPr/>
        </p:nvSpPr>
        <p:spPr>
          <a:xfrm>
            <a:off x="228600" y="1752480"/>
            <a:ext cx="8686440" cy="3639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0000"/>
                </a:solidFill>
                <a:latin typeface="Optimistic Display"/>
                <a:ea typeface="DejaVu Sans"/>
              </a:rPr>
              <a:t>Depois de pressionar, uma de duas coisas acontecerão: </a:t>
            </a:r>
            <a:r>
              <a:rPr lang="en-US" sz="18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Optimistic Display"/>
                <a:ea typeface="DejaVu Sans"/>
              </a:rPr>
              <a:t>onPressIn</a:t>
            </a:r>
            <a:r>
              <a:rPr lang="en-US" sz="800" b="0" strike="noStrike" spc="-1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lang="pt-BR" sz="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15" name="Retângulo 4"/>
          <p:cNvSpPr/>
          <p:nvPr/>
        </p:nvSpPr>
        <p:spPr>
          <a:xfrm>
            <a:off x="228600" y="2277000"/>
            <a:ext cx="8686440" cy="170460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Clr>
                <a:srgbClr val="FF0000"/>
              </a:buClr>
              <a:buFont typeface="OpenSymbol"/>
              <a:buAutoNum type="arabicPeriod"/>
            </a:pPr>
            <a:r>
              <a:rPr lang="en-US" sz="1800" b="0" strike="noStrike" spc="-1">
                <a:solidFill>
                  <a:srgbClr val="FF0000"/>
                </a:solidFill>
                <a:latin typeface="Optimistic Display"/>
                <a:ea typeface="DejaVu Sans"/>
              </a:rPr>
              <a:t>   A pessoa removerá o dedo, acionando seguido de:   </a:t>
            </a:r>
            <a:r>
              <a:rPr lang="en-US" sz="16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var(--ifm-font-family-monospace)"/>
                <a:ea typeface="DejaVu Sans"/>
              </a:rPr>
              <a:t>onPressOut</a:t>
            </a:r>
            <a:r>
              <a:rPr lang="en-US" sz="1600" b="0" strike="noStrike" spc="-1">
                <a:solidFill>
                  <a:srgbClr val="FF0000"/>
                </a:solidFill>
                <a:latin typeface="var(--ifm-font-family-monospace)"/>
                <a:ea typeface="DejaVu Sans"/>
              </a:rPr>
              <a:t>      </a:t>
            </a:r>
            <a:r>
              <a:rPr lang="en-US" sz="16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var(--ifm-font-family-monospace)"/>
                <a:ea typeface="DejaVu Sans"/>
              </a:rPr>
              <a:t>onPress</a:t>
            </a:r>
            <a:endParaRPr lang="pt-BR" sz="16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  <a:buFont typeface="OpenSymbol"/>
              <a:buAutoNum type="arabicPeriod" startAt="2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0000"/>
                </a:solidFill>
                <a:latin typeface="Optimistic Display"/>
                <a:ea typeface="DejaVu Sans"/>
              </a:rPr>
              <a:t>  Se a pessoa deixar o dedo por mais de 500 milissegundos antes de removê-lo, é acionado. ( ainda irá disparar quando eles removem o dedo.) </a:t>
            </a:r>
            <a:r>
              <a:rPr lang="en-US" sz="16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var(--ifm-font-family-monospace)"/>
                <a:ea typeface="DejaVu Sans"/>
              </a:rPr>
              <a:t>onLongPresson</a:t>
            </a:r>
            <a:r>
              <a:rPr lang="en-US" sz="1600" b="0" strike="noStrike" spc="-1">
                <a:solidFill>
                  <a:srgbClr val="FF0000"/>
                </a:solidFill>
                <a:latin typeface="var(--ifm-font-family-monospace)"/>
                <a:ea typeface="DejaVu Sans"/>
              </a:rPr>
              <a:t>  </a:t>
            </a:r>
            <a:r>
              <a:rPr lang="en-US" sz="16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var(--ifm-font-family-monospace)"/>
                <a:ea typeface="DejaVu Sans"/>
              </a:rPr>
              <a:t>PressOut</a:t>
            </a:r>
            <a:endParaRPr lang="pt-BR" sz="1600" b="0" strike="noStrike" spc="-1">
              <a:solidFill>
                <a:srgbClr val="1C1C1C"/>
              </a:solidFill>
              <a:latin typeface="Arial"/>
            </a:endParaRPr>
          </a:p>
        </p:txBody>
      </p:sp>
      <p:pic>
        <p:nvPicPr>
          <p:cNvPr id="116" name="Imagem 5"/>
          <p:cNvPicPr/>
          <p:nvPr/>
        </p:nvPicPr>
        <p:blipFill>
          <a:blip r:embed="rId2"/>
          <a:stretch/>
        </p:blipFill>
        <p:spPr>
          <a:xfrm>
            <a:off x="3633840" y="3560400"/>
            <a:ext cx="1875960" cy="1392120"/>
          </a:xfrm>
          <a:prstGeom prst="rect">
            <a:avLst/>
          </a:prstGeom>
          <a:ln w="0">
            <a:noFill/>
          </a:ln>
        </p:spPr>
      </p:pic>
      <p:pic>
        <p:nvPicPr>
          <p:cNvPr id="117" name="Imagem 6"/>
          <p:cNvPicPr/>
          <p:nvPr/>
        </p:nvPicPr>
        <p:blipFill>
          <a:blip r:embed="rId3"/>
          <a:stretch/>
        </p:blipFill>
        <p:spPr>
          <a:xfrm>
            <a:off x="3627360" y="4921200"/>
            <a:ext cx="2800800" cy="1402920"/>
          </a:xfrm>
          <a:prstGeom prst="rect">
            <a:avLst/>
          </a:prstGeom>
          <a:ln w="0">
            <a:noFill/>
          </a:ln>
        </p:spPr>
      </p:pic>
      <p:pic>
        <p:nvPicPr>
          <p:cNvPr id="118" name="Imagem 7"/>
          <p:cNvPicPr/>
          <p:nvPr/>
        </p:nvPicPr>
        <p:blipFill>
          <a:blip r:embed="rId4"/>
          <a:stretch/>
        </p:blipFill>
        <p:spPr>
          <a:xfrm>
            <a:off x="1704960" y="3609360"/>
            <a:ext cx="1723680" cy="2569320"/>
          </a:xfrm>
          <a:prstGeom prst="rect">
            <a:avLst/>
          </a:prstGeom>
          <a:ln w="0">
            <a:noFill/>
          </a:ln>
        </p:spPr>
      </p:pic>
      <p:sp>
        <p:nvSpPr>
          <p:cNvPr id="119" name="Retângulo 8"/>
          <p:cNvSpPr/>
          <p:nvPr/>
        </p:nvSpPr>
        <p:spPr>
          <a:xfrm>
            <a:off x="1380960" y="1139040"/>
            <a:ext cx="5647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202124"/>
                </a:solidFill>
                <a:latin typeface="arial"/>
                <a:ea typeface="DejaVu Sans"/>
              </a:rPr>
              <a:t>Componente</a:t>
            </a:r>
            <a:r>
              <a:rPr lang="en-US" sz="2800" b="1" strike="noStrike" spc="-1">
                <a:solidFill>
                  <a:srgbClr val="202124"/>
                </a:solidFill>
                <a:latin typeface="arial"/>
                <a:ea typeface="DejaVu Sans"/>
              </a:rPr>
              <a:t> </a:t>
            </a:r>
            <a:r>
              <a:rPr lang="en-US" sz="2000" b="1" strike="noStrike" spc="-1">
                <a:solidFill>
                  <a:srgbClr val="202124"/>
                </a:solidFill>
                <a:latin typeface="arial"/>
                <a:ea typeface="DejaVu Sans"/>
              </a:rPr>
              <a:t>Pressable</a:t>
            </a:r>
            <a:r>
              <a:rPr lang="en-US" sz="2800" b="0" strike="noStrike" spc="-1">
                <a:solidFill>
                  <a:srgbClr val="1C1E21"/>
                </a:solidFill>
                <a:latin typeface="Optimistic Display"/>
                <a:ea typeface="DejaVu Sans"/>
              </a:rPr>
              <a:t> (</a:t>
            </a:r>
            <a:r>
              <a:rPr lang="en-US" sz="2800" b="0" strike="noStrike" spc="-1">
                <a:solidFill>
                  <a:srgbClr val="FF0000"/>
                </a:solidFill>
                <a:latin typeface="Optimistic Display"/>
                <a:ea typeface="DejaVu Sans"/>
              </a:rPr>
              <a:t>Pressionável</a:t>
            </a:r>
            <a:r>
              <a:rPr lang="en-US" sz="2800" b="0" strike="noStrike" spc="-1">
                <a:solidFill>
                  <a:srgbClr val="000000"/>
                </a:solidFill>
                <a:latin typeface="Optimistic Display"/>
                <a:ea typeface="DejaVu Sans"/>
              </a:rPr>
              <a:t>)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tângulo 1"/>
          <p:cNvSpPr/>
          <p:nvPr/>
        </p:nvSpPr>
        <p:spPr>
          <a:xfrm>
            <a:off x="1956960" y="-91002"/>
            <a:ext cx="4608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70C0"/>
                </a:solidFill>
                <a:latin typeface="Calibri Light"/>
                <a:ea typeface="DejaVu Sans"/>
              </a:rPr>
              <a:t>Programação</a:t>
            </a:r>
            <a:r>
              <a:rPr lang="en-US" sz="2800" b="1" strike="noStrike" spc="-1" dirty="0">
                <a:solidFill>
                  <a:srgbClr val="0070C0"/>
                </a:solidFill>
                <a:latin typeface="Calibri Light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0070C0"/>
                </a:solidFill>
                <a:latin typeface="Calibri Light"/>
                <a:ea typeface="DejaVu Sans"/>
              </a:rPr>
              <a:t>Móbile</a:t>
            </a:r>
            <a:r>
              <a:rPr lang="en-US" sz="2800" b="1" strike="noStrike" spc="-1" dirty="0">
                <a:solidFill>
                  <a:srgbClr val="0070C0"/>
                </a:solidFill>
                <a:latin typeface="Calibri Light"/>
                <a:ea typeface="DejaVu Sans"/>
              </a:rPr>
              <a:t> e Android</a:t>
            </a:r>
            <a:endParaRPr lang="pt-BR" sz="28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123" name="CaixaDeTexto 4"/>
          <p:cNvSpPr/>
          <p:nvPr/>
        </p:nvSpPr>
        <p:spPr>
          <a:xfrm>
            <a:off x="215280" y="669157"/>
            <a:ext cx="8280650" cy="56000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const App = () =&gt; {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const [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timesPressed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, 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setTimesPressed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] = 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useState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(0);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let 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textLog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= '';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if (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timesPressed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&gt; 1) {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textLog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= 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timesPressed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+ 'x 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onPress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';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} else if (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timesPressed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&gt; 0) {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textLog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= '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onPress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';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}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return (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&lt;View style={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styles.container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}&gt;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</a:t>
            </a:r>
            <a:r>
              <a:rPr lang="en-US" sz="1000" b="0" strike="noStrike" spc="-1" dirty="0">
                <a:latin typeface="Arial"/>
                <a:ea typeface="DejaVu Sans"/>
              </a:rPr>
              <a:t>&lt;Pressable</a:t>
            </a:r>
            <a:endParaRPr lang="pt-B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latin typeface="Arial"/>
                <a:ea typeface="DejaVu Sans"/>
              </a:rPr>
              <a:t>        </a:t>
            </a:r>
            <a:r>
              <a:rPr lang="en-US" sz="1000" b="0" strike="noStrike" spc="-1" dirty="0" err="1">
                <a:latin typeface="Arial"/>
                <a:ea typeface="DejaVu Sans"/>
              </a:rPr>
              <a:t>onPress</a:t>
            </a:r>
            <a:r>
              <a:rPr lang="en-US" sz="1000" b="0" strike="noStrike" spc="-1" dirty="0">
                <a:latin typeface="Arial"/>
                <a:ea typeface="DejaVu Sans"/>
              </a:rPr>
              <a:t>={() =&gt; {</a:t>
            </a:r>
            <a:endParaRPr lang="pt-B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latin typeface="Arial"/>
                <a:ea typeface="DejaVu Sans"/>
              </a:rPr>
              <a:t>          </a:t>
            </a:r>
            <a:r>
              <a:rPr lang="en-US" sz="1000" b="0" strike="noStrike" spc="-1" dirty="0" err="1">
                <a:latin typeface="Arial"/>
                <a:ea typeface="DejaVu Sans"/>
              </a:rPr>
              <a:t>setTimesPressed</a:t>
            </a:r>
            <a:r>
              <a:rPr lang="en-US" sz="1000" b="0" strike="noStrike" spc="-1" dirty="0">
                <a:latin typeface="Arial"/>
                <a:ea typeface="DejaVu Sans"/>
              </a:rPr>
              <a:t>((current) =&gt; current + 1);</a:t>
            </a:r>
            <a:endParaRPr lang="pt-B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latin typeface="Arial"/>
                <a:ea typeface="DejaVu Sans"/>
              </a:rPr>
              <a:t>        }}</a:t>
            </a:r>
            <a:endParaRPr lang="pt-B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style={({ pressed }) =&gt; [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{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  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backgroundColor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: pressed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    ? '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rgb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(210, 230, 255)'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    : 'white'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},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styles.wrapperCustom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]}&gt;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{({ pressed }) =&gt; (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&lt;Text style={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styles.text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}&gt;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  {pressed ? 'Pressed!' : 'Press Me'}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&lt;/Text&gt;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)}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&lt;/Pressable&gt;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&lt;View style={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styles.logBox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}&gt;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&lt;Text 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testID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="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pressable_press_console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"&gt;{</a:t>
            </a:r>
            <a:r>
              <a:rPr lang="en-US" sz="10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textLog</a:t>
            </a: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}&lt;/Text&gt;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&lt;/View&gt;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&lt;/View&gt;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);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};</a:t>
            </a:r>
            <a:endParaRPr lang="pt-BR" sz="10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124" name="Retângulo 5"/>
          <p:cNvSpPr/>
          <p:nvPr/>
        </p:nvSpPr>
        <p:spPr>
          <a:xfrm>
            <a:off x="1601280" y="220398"/>
            <a:ext cx="518004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02124"/>
                </a:solidFill>
                <a:latin typeface="arial"/>
                <a:ea typeface="DejaVu Sans"/>
              </a:rPr>
              <a:t>Componente</a:t>
            </a:r>
            <a:r>
              <a:rPr lang="en-US" sz="2600" b="1" strike="noStrike" spc="-1">
                <a:solidFill>
                  <a:srgbClr val="202124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202124"/>
                </a:solidFill>
                <a:latin typeface="arial"/>
                <a:ea typeface="DejaVu Sans"/>
              </a:rPr>
              <a:t>Pressable</a:t>
            </a:r>
            <a:r>
              <a:rPr lang="en-US" sz="2600" b="0" strike="noStrike" spc="-1">
                <a:solidFill>
                  <a:srgbClr val="1C1E21"/>
                </a:solidFill>
                <a:latin typeface="Optimistic Display"/>
                <a:ea typeface="DejaVu Sans"/>
              </a:rPr>
              <a:t> (</a:t>
            </a:r>
            <a:r>
              <a:rPr lang="en-US" sz="2600" b="0" strike="noStrike" spc="-1">
                <a:solidFill>
                  <a:srgbClr val="FF0000"/>
                </a:solidFill>
                <a:latin typeface="Optimistic Display"/>
                <a:ea typeface="DejaVu Sans"/>
              </a:rPr>
              <a:t>Pressionável</a:t>
            </a:r>
            <a:r>
              <a:rPr lang="en-US" sz="2600" b="0" strike="noStrike" spc="-1">
                <a:solidFill>
                  <a:srgbClr val="000000"/>
                </a:solidFill>
                <a:latin typeface="Optimistic Display"/>
                <a:ea typeface="DejaVu Sans"/>
              </a:rPr>
              <a:t>)</a:t>
            </a:r>
            <a:endParaRPr lang="pt-BR" sz="2600" b="0" strike="noStrike" spc="-1">
              <a:solidFill>
                <a:srgbClr val="1C1C1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ângulo 1"/>
          <p:cNvSpPr/>
          <p:nvPr/>
        </p:nvSpPr>
        <p:spPr>
          <a:xfrm>
            <a:off x="1969920" y="-139599"/>
            <a:ext cx="4608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70C0"/>
                </a:solidFill>
                <a:latin typeface="Calibri Light"/>
                <a:ea typeface="DejaVu Sans"/>
              </a:rPr>
              <a:t>Programação</a:t>
            </a:r>
            <a:r>
              <a:rPr lang="en-US" sz="2800" b="1" strike="noStrike" spc="-1" dirty="0">
                <a:solidFill>
                  <a:srgbClr val="0070C0"/>
                </a:solidFill>
                <a:latin typeface="Calibri Light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0070C0"/>
                </a:solidFill>
                <a:latin typeface="Calibri Light"/>
                <a:ea typeface="DejaVu Sans"/>
              </a:rPr>
              <a:t>Móbile</a:t>
            </a:r>
            <a:r>
              <a:rPr lang="en-US" sz="2800" b="1" strike="noStrike" spc="-1" dirty="0">
                <a:solidFill>
                  <a:srgbClr val="0070C0"/>
                </a:solidFill>
                <a:latin typeface="Calibri Light"/>
                <a:ea typeface="DejaVu Sans"/>
              </a:rPr>
              <a:t> e Android</a:t>
            </a:r>
            <a:endParaRPr lang="pt-BR" sz="28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127" name="Retângulo 2"/>
          <p:cNvSpPr/>
          <p:nvPr/>
        </p:nvSpPr>
        <p:spPr>
          <a:xfrm>
            <a:off x="1403640" y="220401"/>
            <a:ext cx="5601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02124"/>
                </a:solidFill>
                <a:latin typeface="arial"/>
                <a:ea typeface="DejaVu Sans"/>
              </a:rPr>
              <a:t>Componente TouchableOpacity</a:t>
            </a:r>
            <a:r>
              <a:rPr lang="en-US" sz="2800" b="0" strike="noStrike" spc="-1">
                <a:solidFill>
                  <a:srgbClr val="202124"/>
                </a:solidFill>
                <a:latin typeface="arial"/>
                <a:ea typeface="DejaVu Sans"/>
              </a:rPr>
              <a:t> 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28" name="Retângulo 6"/>
          <p:cNvSpPr/>
          <p:nvPr/>
        </p:nvSpPr>
        <p:spPr>
          <a:xfrm>
            <a:off x="180000" y="1800000"/>
            <a:ext cx="5940000" cy="1075764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spc="-1" dirty="0">
                <a:solidFill>
                  <a:srgbClr val="0070C0"/>
                </a:solidFill>
                <a:latin typeface="Arial"/>
              </a:rPr>
              <a:t>Um </a:t>
            </a:r>
            <a:r>
              <a:rPr lang="pt-BR" sz="1600" spc="-1" dirty="0" err="1">
                <a:solidFill>
                  <a:srgbClr val="0070C0"/>
                </a:solidFill>
                <a:latin typeface="Arial"/>
              </a:rPr>
              <a:t>wrapper</a:t>
            </a:r>
            <a:r>
              <a:rPr lang="pt-BR" sz="1600" spc="-1" dirty="0">
                <a:solidFill>
                  <a:srgbClr val="0070C0"/>
                </a:solidFill>
                <a:latin typeface="Arial"/>
              </a:rPr>
              <a:t> (classe) para fazer com que as visualizações respondam corretamente aos toques. Ao pressionar para baixo, a opacidade da visualização embrulhada é diminuída, escurecendo-a.</a:t>
            </a:r>
          </a:p>
        </p:txBody>
      </p:sp>
      <p:sp>
        <p:nvSpPr>
          <p:cNvPr id="130" name="Rectangle 1"/>
          <p:cNvSpPr/>
          <p:nvPr/>
        </p:nvSpPr>
        <p:spPr>
          <a:xfrm>
            <a:off x="4469400" y="-91080"/>
            <a:ext cx="205200" cy="1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32" name="Rectangle 2"/>
          <p:cNvSpPr/>
          <p:nvPr/>
        </p:nvSpPr>
        <p:spPr>
          <a:xfrm>
            <a:off x="4479480" y="-323280"/>
            <a:ext cx="184320" cy="64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33" name="Rectangle 1"/>
          <p:cNvSpPr/>
          <p:nvPr/>
        </p:nvSpPr>
        <p:spPr>
          <a:xfrm>
            <a:off x="133560" y="3757622"/>
            <a:ext cx="5986440" cy="83099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70C0"/>
                </a:solidFill>
                <a:latin typeface="Arial"/>
              </a:rPr>
              <a:t>A </a:t>
            </a:r>
            <a:r>
              <a:rPr lang="en-US" sz="1600" spc="-1" dirty="0" err="1">
                <a:solidFill>
                  <a:srgbClr val="0070C0"/>
                </a:solidFill>
                <a:latin typeface="Arial"/>
              </a:rPr>
              <a:t>opacidade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"/>
              </a:rPr>
              <a:t>controlada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 é </a:t>
            </a:r>
            <a:r>
              <a:rPr lang="en-US" sz="1600" spc="-1" dirty="0" err="1">
                <a:solidFill>
                  <a:srgbClr val="0070C0"/>
                </a:solidFill>
                <a:latin typeface="Arial"/>
              </a:rPr>
              <a:t>relativa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"/>
              </a:rPr>
              <a:t>aos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"/>
              </a:rPr>
              <a:t>filhos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"/>
              </a:rPr>
              <a:t>em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 um </a:t>
            </a:r>
            <a:r>
              <a:rPr lang="en-US" sz="1600" spc="-1" dirty="0" err="1">
                <a:solidFill>
                  <a:srgbClr val="0070C0"/>
                </a:solidFill>
                <a:latin typeface="Arial"/>
              </a:rPr>
              <a:t>Animated.View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, que é </a:t>
            </a:r>
            <a:r>
              <a:rPr lang="en-US" sz="1600" spc="-1" dirty="0" err="1">
                <a:solidFill>
                  <a:srgbClr val="0070C0"/>
                </a:solidFill>
                <a:latin typeface="Arial"/>
              </a:rPr>
              <a:t>igual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 à </a:t>
            </a:r>
            <a:r>
              <a:rPr lang="en-US" sz="1600" spc="-1" dirty="0" err="1">
                <a:solidFill>
                  <a:srgbClr val="0070C0"/>
                </a:solidFill>
                <a:latin typeface="Arial"/>
              </a:rPr>
              <a:t>hierarquia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 de </a:t>
            </a:r>
            <a:r>
              <a:rPr lang="en-US" sz="1600" spc="-1" dirty="0" err="1">
                <a:solidFill>
                  <a:srgbClr val="0070C0"/>
                </a:solidFill>
                <a:latin typeface="Arial"/>
              </a:rPr>
              <a:t>exibição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. </a:t>
            </a:r>
            <a:r>
              <a:rPr lang="en-US" sz="1600" spc="-1" dirty="0" err="1">
                <a:solidFill>
                  <a:srgbClr val="0070C0"/>
                </a:solidFill>
                <a:latin typeface="Arial"/>
              </a:rPr>
              <a:t>Esteja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"/>
              </a:rPr>
              <a:t>ciente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 de que </a:t>
            </a:r>
            <a:r>
              <a:rPr lang="en-US" sz="1600" spc="-1" dirty="0" err="1">
                <a:solidFill>
                  <a:srgbClr val="0070C0"/>
                </a:solidFill>
                <a:latin typeface="Arial"/>
              </a:rPr>
              <a:t>isso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"/>
              </a:rPr>
              <a:t>pode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latin typeface="Arial"/>
              </a:rPr>
              <a:t>melhorar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 o layout. </a:t>
            </a:r>
            <a:endParaRPr lang="pt-BR" sz="1600" spc="-1" dirty="0">
              <a:solidFill>
                <a:srgbClr val="0070C0"/>
              </a:solidFill>
              <a:latin typeface="Arial"/>
            </a:endParaRPr>
          </a:p>
        </p:txBody>
      </p:sp>
      <p:pic>
        <p:nvPicPr>
          <p:cNvPr id="134" name="Imagem 133"/>
          <p:cNvPicPr/>
          <p:nvPr/>
        </p:nvPicPr>
        <p:blipFill>
          <a:blip r:embed="rId2"/>
          <a:stretch/>
        </p:blipFill>
        <p:spPr>
          <a:xfrm>
            <a:off x="6220080" y="1260000"/>
            <a:ext cx="2923920" cy="4656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tângulo 1"/>
          <p:cNvSpPr/>
          <p:nvPr/>
        </p:nvSpPr>
        <p:spPr>
          <a:xfrm>
            <a:off x="1969920" y="-6435"/>
            <a:ext cx="4608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Móbile e Android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36" name="Retângulo 6"/>
          <p:cNvSpPr/>
          <p:nvPr/>
        </p:nvSpPr>
        <p:spPr>
          <a:xfrm>
            <a:off x="180000" y="658781"/>
            <a:ext cx="7650105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/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Componente de </a:t>
            </a:r>
            <a:r>
              <a:rPr lang="pt-BR" sz="1600" b="0" strike="noStrike" spc="-1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função</a:t>
            </a:r>
            <a:endParaRPr lang="pt-BR" sz="1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38" name="Rectangle 1"/>
          <p:cNvSpPr/>
          <p:nvPr/>
        </p:nvSpPr>
        <p:spPr>
          <a:xfrm>
            <a:off x="4469400" y="-91080"/>
            <a:ext cx="205200" cy="1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40" name="Rectangle 2"/>
          <p:cNvSpPr/>
          <p:nvPr/>
        </p:nvSpPr>
        <p:spPr>
          <a:xfrm>
            <a:off x="4479480" y="-323280"/>
            <a:ext cx="184320" cy="64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41" name="CaixaDeTexto 11"/>
          <p:cNvSpPr/>
          <p:nvPr/>
        </p:nvSpPr>
        <p:spPr>
          <a:xfrm>
            <a:off x="2949837" y="653608"/>
            <a:ext cx="4500000" cy="59063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20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const</a:t>
            </a:r>
            <a:r>
              <a:rPr lang="pt-BR" sz="20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 App = () =&gt;</a:t>
            </a: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{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const [count,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setCount</a:t>
            </a: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] =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useState</a:t>
            </a: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(0);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const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onPress</a:t>
            </a: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= () =&gt;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setCount</a:t>
            </a: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(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prevCount</a:t>
            </a: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=&gt;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prevCount</a:t>
            </a: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+ 1);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pt-BR" sz="11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return (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&lt;View style={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styles.container</a:t>
            </a: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}&gt;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&lt;View style={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styles.countContainer</a:t>
            </a: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}&gt;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    &lt;Text&gt;Count: {count}&lt;/Text&gt;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&lt;/View&gt;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&lt;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TouchableOpacity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     style={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styles.button</a:t>
            </a: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}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    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onPress</a:t>
            </a: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={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onPress</a:t>
            </a: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}    &gt;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     &lt;Text&gt;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Pressione</a:t>
            </a: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aqui</a:t>
            </a: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&lt;/Text&gt;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&lt;/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TouchableOpacity</a:t>
            </a: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&gt;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&lt;/View&gt;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);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};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142" name="Retângulo 12"/>
          <p:cNvSpPr/>
          <p:nvPr/>
        </p:nvSpPr>
        <p:spPr>
          <a:xfrm>
            <a:off x="1440000" y="253033"/>
            <a:ext cx="56019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202124"/>
                </a:solidFill>
                <a:latin typeface="arial"/>
                <a:ea typeface="DejaVu Sans"/>
              </a:rPr>
              <a:t>Componente</a:t>
            </a:r>
            <a:r>
              <a:rPr lang="en-US" sz="2800" b="1" strike="noStrike" spc="-1" dirty="0">
                <a:solidFill>
                  <a:srgbClr val="202124"/>
                </a:solidFill>
                <a:latin typeface="arial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202124"/>
                </a:solidFill>
                <a:latin typeface="arial"/>
                <a:ea typeface="DejaVu Sans"/>
              </a:rPr>
              <a:t>TouchableOpacity</a:t>
            </a:r>
            <a:r>
              <a:rPr lang="en-US" sz="2800" b="0" strike="noStrike" spc="-1" dirty="0">
                <a:solidFill>
                  <a:srgbClr val="202124"/>
                </a:solidFill>
                <a:latin typeface="arial"/>
                <a:ea typeface="DejaVu Sans"/>
              </a:rPr>
              <a:t> </a:t>
            </a:r>
            <a:endParaRPr lang="pt-BR" sz="2800" b="0" strike="noStrike" spc="-1" dirty="0">
              <a:solidFill>
                <a:srgbClr val="1C1C1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tângulo 1"/>
          <p:cNvSpPr/>
          <p:nvPr/>
        </p:nvSpPr>
        <p:spPr>
          <a:xfrm>
            <a:off x="1969920" y="-118288"/>
            <a:ext cx="4608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70C0"/>
                </a:solidFill>
                <a:latin typeface="Calibri Light"/>
                <a:ea typeface="DejaVu Sans"/>
              </a:rPr>
              <a:t>Programação</a:t>
            </a:r>
            <a:r>
              <a:rPr lang="en-US" sz="2800" b="1" strike="noStrike" spc="-1" dirty="0">
                <a:solidFill>
                  <a:srgbClr val="0070C0"/>
                </a:solidFill>
                <a:latin typeface="Calibri Light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0070C0"/>
                </a:solidFill>
                <a:latin typeface="Calibri Light"/>
                <a:ea typeface="DejaVu Sans"/>
              </a:rPr>
              <a:t>Móbile</a:t>
            </a:r>
            <a:r>
              <a:rPr lang="en-US" sz="2800" b="1" strike="noStrike" spc="-1" dirty="0">
                <a:solidFill>
                  <a:srgbClr val="0070C0"/>
                </a:solidFill>
                <a:latin typeface="Calibri Light"/>
                <a:ea typeface="DejaVu Sans"/>
              </a:rPr>
              <a:t> e Android</a:t>
            </a:r>
            <a:endParaRPr lang="pt-BR" sz="28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145" name="Retângulo 6"/>
          <p:cNvSpPr/>
          <p:nvPr/>
        </p:nvSpPr>
        <p:spPr>
          <a:xfrm>
            <a:off x="4320000" y="1048680"/>
            <a:ext cx="2520000" cy="3639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Componente de </a:t>
            </a:r>
            <a:r>
              <a:rPr lang="pt-BR" sz="16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classe</a:t>
            </a:r>
            <a:endParaRPr lang="pt-BR" sz="16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147" name="Rectangle 1"/>
          <p:cNvSpPr/>
          <p:nvPr/>
        </p:nvSpPr>
        <p:spPr>
          <a:xfrm>
            <a:off x="4469400" y="-91080"/>
            <a:ext cx="205200" cy="1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49" name="Rectangle 2"/>
          <p:cNvSpPr/>
          <p:nvPr/>
        </p:nvSpPr>
        <p:spPr>
          <a:xfrm>
            <a:off x="4479480" y="-323280"/>
            <a:ext cx="184320" cy="64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50" name="CaixaDeTexto 11"/>
          <p:cNvSpPr/>
          <p:nvPr/>
        </p:nvSpPr>
        <p:spPr>
          <a:xfrm>
            <a:off x="228600" y="640307"/>
            <a:ext cx="4271400" cy="57474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class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 App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extends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Component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r>
              <a:rPr lang="pt-BR" sz="16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{</a:t>
            </a:r>
            <a:endParaRPr lang="pt-BR" sz="16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</a:t>
            </a: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constructor(props) {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super(props);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</a:t>
            </a:r>
            <a:r>
              <a:rPr lang="en-US" sz="9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this.state</a:t>
            </a: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= { count: 0 };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}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</a:t>
            </a:r>
            <a:r>
              <a:rPr lang="en-US" sz="9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onPress</a:t>
            </a: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= () =&gt; {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</a:t>
            </a:r>
            <a:r>
              <a:rPr lang="en-US" sz="9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this.setState</a:t>
            </a: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({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count: </a:t>
            </a:r>
            <a:r>
              <a:rPr lang="en-US" sz="9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this.state.count</a:t>
            </a: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+ 1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});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};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render() {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const { count } = </a:t>
            </a:r>
            <a:r>
              <a:rPr lang="en-US" sz="9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this.state</a:t>
            </a: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;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return (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&lt;View style={</a:t>
            </a:r>
            <a:r>
              <a:rPr lang="en-US" sz="9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styles.container</a:t>
            </a: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}&gt;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  &lt;View style={</a:t>
            </a:r>
            <a:r>
              <a:rPr lang="en-US" sz="9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styles.countContainer</a:t>
            </a: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}&gt;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        &lt;Text&gt;Count: {count}&lt;/Text&gt;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  &lt;/View&gt;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  &lt;</a:t>
            </a:r>
            <a:r>
              <a:rPr lang="en-US" sz="9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TouchableOpacity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           style={</a:t>
            </a:r>
            <a:r>
              <a:rPr lang="en-US" sz="9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styles.button</a:t>
            </a: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}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           </a:t>
            </a:r>
            <a:r>
              <a:rPr lang="en-US" sz="9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onPress</a:t>
            </a: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={</a:t>
            </a:r>
            <a:r>
              <a:rPr lang="en-US" sz="9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this.onPress</a:t>
            </a: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}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   &gt;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         &lt;Text&gt;</a:t>
            </a:r>
            <a:r>
              <a:rPr lang="en-US" sz="105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Pressione</a:t>
            </a:r>
            <a:r>
              <a:rPr lang="en-US" sz="105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en-US" sz="105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aqui</a:t>
            </a: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&lt;/Text&gt;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     &lt;/</a:t>
            </a:r>
            <a:r>
              <a:rPr lang="en-US" sz="900" b="0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TouchableOpacity</a:t>
            </a: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&gt;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  &lt;/View&gt;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);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}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}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151" name="Retângulo 10"/>
          <p:cNvSpPr/>
          <p:nvPr/>
        </p:nvSpPr>
        <p:spPr>
          <a:xfrm>
            <a:off x="1440000" y="238148"/>
            <a:ext cx="56019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202124"/>
                </a:solidFill>
                <a:latin typeface="arial"/>
                <a:ea typeface="DejaVu Sans"/>
              </a:rPr>
              <a:t>Componente</a:t>
            </a:r>
            <a:r>
              <a:rPr lang="en-US" sz="2800" b="1" strike="noStrike" spc="-1" dirty="0">
                <a:solidFill>
                  <a:srgbClr val="202124"/>
                </a:solidFill>
                <a:latin typeface="arial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202124"/>
                </a:solidFill>
                <a:latin typeface="arial"/>
                <a:ea typeface="DejaVu Sans"/>
              </a:rPr>
              <a:t>TouchableOpacity</a:t>
            </a:r>
            <a:r>
              <a:rPr lang="en-US" sz="2800" b="0" strike="noStrike" spc="-1" dirty="0">
                <a:solidFill>
                  <a:srgbClr val="202124"/>
                </a:solidFill>
                <a:latin typeface="arial"/>
                <a:ea typeface="DejaVu Sans"/>
              </a:rPr>
              <a:t> </a:t>
            </a:r>
            <a:endParaRPr lang="pt-BR" sz="2800" b="0" strike="noStrike" spc="-1" dirty="0">
              <a:solidFill>
                <a:srgbClr val="1C1C1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tângulo 1"/>
          <p:cNvSpPr/>
          <p:nvPr/>
        </p:nvSpPr>
        <p:spPr>
          <a:xfrm>
            <a:off x="1969920" y="228600"/>
            <a:ext cx="4608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Móbile e Android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54" name="Retângulo 2"/>
          <p:cNvSpPr/>
          <p:nvPr/>
        </p:nvSpPr>
        <p:spPr>
          <a:xfrm>
            <a:off x="1733400" y="1139040"/>
            <a:ext cx="49420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02124"/>
                </a:solidFill>
                <a:latin typeface="arial"/>
                <a:ea typeface="DejaVu Sans"/>
              </a:rPr>
              <a:t>Componente </a:t>
            </a:r>
            <a:r>
              <a:rPr lang="pt-BR" sz="2800" b="0" strike="noStrike" spc="-1">
                <a:solidFill>
                  <a:srgbClr val="0070C0"/>
                </a:solidFill>
                <a:latin typeface="Arial"/>
                <a:ea typeface="DejaVu Sans"/>
              </a:rPr>
              <a:t>Modal - Diálogo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55" name="Retângulo 6"/>
          <p:cNvSpPr/>
          <p:nvPr/>
        </p:nvSpPr>
        <p:spPr>
          <a:xfrm>
            <a:off x="228600" y="1712880"/>
            <a:ext cx="8686440" cy="63828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1A2027"/>
                </a:solidFill>
                <a:latin typeface="IBM Plex Sans"/>
                <a:ea typeface="DejaVu Sans"/>
              </a:rPr>
              <a:t>Diálogos informam aos usuários sobre uma tarefa e podem conter informações críticas, exigir decisões ou envolver várias tarefas.</a:t>
            </a: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57" name="Rectangle 1"/>
          <p:cNvSpPr/>
          <p:nvPr/>
        </p:nvSpPr>
        <p:spPr>
          <a:xfrm>
            <a:off x="4469400" y="-91080"/>
            <a:ext cx="205200" cy="1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59" name="Rectangle 2"/>
          <p:cNvSpPr/>
          <p:nvPr/>
        </p:nvSpPr>
        <p:spPr>
          <a:xfrm>
            <a:off x="4479480" y="-323280"/>
            <a:ext cx="184320" cy="64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60" name="CaixaDeTexto 21"/>
          <p:cNvSpPr/>
          <p:nvPr/>
        </p:nvSpPr>
        <p:spPr>
          <a:xfrm>
            <a:off x="2624040" y="739080"/>
            <a:ext cx="38124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react-native</a:t>
            </a:r>
            <a:endParaRPr lang="pt-BR" sz="24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61" name="CaixaDeTexto 11"/>
          <p:cNvSpPr/>
          <p:nvPr/>
        </p:nvSpPr>
        <p:spPr>
          <a:xfrm>
            <a:off x="228600" y="2561400"/>
            <a:ext cx="8686440" cy="1475873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70C0"/>
                </a:solidFill>
                <a:latin typeface="IBM Plex Sans"/>
                <a:ea typeface="DejaVu Sans"/>
              </a:rPr>
              <a:t>Um Diálogo é um tipo de </a:t>
            </a:r>
            <a:r>
              <a:rPr lang="pt-BR" spc="-1" dirty="0">
                <a:solidFill>
                  <a:srgbClr val="0070C0"/>
                </a:solidFill>
                <a:latin typeface="IBM Plex Sans"/>
              </a:rPr>
              <a:t>janela</a:t>
            </a:r>
            <a:r>
              <a:rPr lang="pt-BR" sz="1800" b="0" strike="noStrike" spc="-1" dirty="0">
                <a:solidFill>
                  <a:srgbClr val="0070C0"/>
                </a:solidFill>
                <a:latin typeface="IBM Plex Sans"/>
                <a:ea typeface="DejaVu Sans"/>
              </a:rPr>
              <a:t> </a:t>
            </a:r>
            <a:r>
              <a:rPr lang="pt-BR" spc="-1" dirty="0">
                <a:solidFill>
                  <a:srgbClr val="0070C0"/>
                </a:solidFill>
                <a:latin typeface="IBM Plex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modal</a:t>
            </a:r>
            <a:r>
              <a:rPr lang="pt-BR" sz="1800" b="0" strike="noStrike" spc="-1" dirty="0">
                <a:solidFill>
                  <a:srgbClr val="0070C0"/>
                </a:solidFill>
                <a:latin typeface="IBM Plex Sans"/>
                <a:ea typeface="DejaVu Sans"/>
              </a:rPr>
              <a:t> que aparece na frente do conteúdo do aplicativo </a:t>
            </a:r>
            <a:r>
              <a:rPr lang="pt-BR" spc="-1" dirty="0">
                <a:solidFill>
                  <a:srgbClr val="0070C0"/>
                </a:solidFill>
                <a:latin typeface="IBM Plex Sans"/>
              </a:rPr>
              <a:t>para fornecer informações críticas ou solicitar uma decisão. As caixas de diálogo desativam toda a funcionalidade do aplicativo quando elas são exibidas e permanecem na tela até que sejam confirmadas, rejeitadas ou que uma ação necessária tenha sido executada.</a:t>
            </a:r>
          </a:p>
        </p:txBody>
      </p:sp>
      <p:sp>
        <p:nvSpPr>
          <p:cNvPr id="162" name="CaixaDeTexto 13"/>
          <p:cNvSpPr/>
          <p:nvPr/>
        </p:nvSpPr>
        <p:spPr>
          <a:xfrm>
            <a:off x="228600" y="4105800"/>
            <a:ext cx="8686440" cy="5763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70C0"/>
                </a:solidFill>
                <a:latin typeface="IBM Plex Sans"/>
                <a:ea typeface="DejaVu Sans"/>
              </a:rPr>
              <a:t>Os diálogos são intencionalmente interruptivos, então eles devem ser usados com moderação.</a:t>
            </a:r>
            <a:endParaRPr lang="pt-BR" sz="1600" b="0" strike="noStrike" spc="-1">
              <a:solidFill>
                <a:srgbClr val="1C1C1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"/>
          <p:cNvSpPr/>
          <p:nvPr/>
        </p:nvSpPr>
        <p:spPr>
          <a:xfrm>
            <a:off x="4469400" y="-91080"/>
            <a:ext cx="205200" cy="1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74" name="Rectangle 2"/>
          <p:cNvSpPr/>
          <p:nvPr/>
        </p:nvSpPr>
        <p:spPr>
          <a:xfrm>
            <a:off x="4479480" y="-323280"/>
            <a:ext cx="184320" cy="64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75" name="Retângulo 14"/>
          <p:cNvSpPr/>
          <p:nvPr/>
        </p:nvSpPr>
        <p:spPr>
          <a:xfrm>
            <a:off x="762840" y="43267"/>
            <a:ext cx="69735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202124"/>
                </a:solidFill>
                <a:latin typeface="arial"/>
                <a:ea typeface="DejaVu Sans"/>
              </a:rPr>
              <a:t>Componente</a:t>
            </a:r>
            <a:r>
              <a:rPr lang="en-US" sz="2800" b="1" strike="noStrike" spc="-1" dirty="0">
                <a:solidFill>
                  <a:srgbClr val="202124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Modal – Diálogo  - </a:t>
            </a:r>
            <a:r>
              <a:rPr lang="en-US" sz="2800" b="1" strike="noStrike" spc="-1" dirty="0">
                <a:solidFill>
                  <a:srgbClr val="1A2027"/>
                </a:solidFill>
                <a:latin typeface="-apple-system"/>
                <a:ea typeface="DejaVu Sans"/>
              </a:rPr>
              <a:t>Simples</a:t>
            </a:r>
            <a:endParaRPr lang="pt-BR" sz="28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176" name="CaixaDeTexto 10"/>
          <p:cNvSpPr/>
          <p:nvPr/>
        </p:nvSpPr>
        <p:spPr>
          <a:xfrm>
            <a:off x="137160" y="714960"/>
            <a:ext cx="8884440" cy="55693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const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SimpleDialogExample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() =&gt; {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const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[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isModalVisible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setModalVisible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] =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useState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(false);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const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toggleModal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() =&gt; {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setModalVisible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(!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isModalVisible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);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};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&lt;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={{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flex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1,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justifyContent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'center',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alignItems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'center' }}&gt;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&lt;</a:t>
            </a:r>
            <a:r>
              <a:rPr lang="pt-BR" sz="20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Button </a:t>
            </a:r>
            <a:r>
              <a:rPr lang="pt-BR" sz="20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title</a:t>
            </a:r>
            <a:r>
              <a:rPr lang="pt-BR" sz="20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="Mostrar Caixa de Diálogo" </a:t>
            </a:r>
            <a:r>
              <a:rPr lang="pt-BR" sz="20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onPress</a:t>
            </a:r>
            <a:r>
              <a:rPr lang="pt-BR" sz="20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={</a:t>
            </a:r>
            <a:r>
              <a:rPr lang="pt-BR" sz="20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toggleModal</a:t>
            </a:r>
            <a:r>
              <a:rPr lang="pt-BR" sz="20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} /&gt; 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&lt;Modal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      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animationType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="slide"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      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transparent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={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      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visible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={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isModalVisible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      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onRequestClose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={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toggleModal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&gt;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      &lt;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={{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flex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1,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justifyContent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'center',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alignItems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'center' }}&gt;  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           &lt;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={{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backgroundColor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'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white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',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padding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20 }}&gt;    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                 &lt;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&gt;Esta é uma caixa de diálogo simples.&lt;/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    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                 &lt;Button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="Fechar"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onPress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={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toggleModal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 /&gt;  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           &lt;/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      &lt;/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&lt;/Modal&gt;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&lt;/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export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default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SimpleDialogExample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tângulo 1"/>
          <p:cNvSpPr/>
          <p:nvPr/>
        </p:nvSpPr>
        <p:spPr>
          <a:xfrm>
            <a:off x="3150360" y="-2222"/>
            <a:ext cx="224748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70C0"/>
                </a:solidFill>
                <a:latin typeface="Arial"/>
                <a:ea typeface="DejaVu Sans"/>
              </a:rPr>
              <a:t>Programação</a:t>
            </a:r>
            <a:r>
              <a:rPr lang="en-US" sz="11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 </a:t>
            </a:r>
            <a:r>
              <a:rPr lang="en-US" sz="1100" b="1" strike="noStrike" spc="-1" dirty="0" err="1">
                <a:solidFill>
                  <a:srgbClr val="0070C0"/>
                </a:solidFill>
                <a:latin typeface="Arial"/>
                <a:ea typeface="DejaVu Sans"/>
              </a:rPr>
              <a:t>Móbile</a:t>
            </a:r>
            <a:r>
              <a:rPr lang="en-US" sz="11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 e Android</a:t>
            </a:r>
            <a:endParaRPr lang="pt-BR" sz="11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180" name="Rectangle 1"/>
          <p:cNvSpPr/>
          <p:nvPr/>
        </p:nvSpPr>
        <p:spPr>
          <a:xfrm>
            <a:off x="4469400" y="-91080"/>
            <a:ext cx="205200" cy="1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82" name="Rectangle 2"/>
          <p:cNvSpPr/>
          <p:nvPr/>
        </p:nvSpPr>
        <p:spPr>
          <a:xfrm>
            <a:off x="4479480" y="-323280"/>
            <a:ext cx="184320" cy="64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83" name="CaixaDeTexto 21"/>
          <p:cNvSpPr/>
          <p:nvPr/>
        </p:nvSpPr>
        <p:spPr>
          <a:xfrm>
            <a:off x="2624040" y="179783"/>
            <a:ext cx="38124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react-native</a:t>
            </a:r>
            <a:endParaRPr lang="pt-BR" sz="24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84" name="Retângulo 13"/>
          <p:cNvSpPr/>
          <p:nvPr/>
        </p:nvSpPr>
        <p:spPr>
          <a:xfrm>
            <a:off x="228600" y="1712880"/>
            <a:ext cx="8686440" cy="3639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1A2027"/>
                </a:solidFill>
                <a:latin typeface="-apple-system"/>
                <a:ea typeface="DejaVu Sans"/>
              </a:rPr>
              <a:t>Alertas</a:t>
            </a: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85" name="Retângulo 14"/>
          <p:cNvSpPr/>
          <p:nvPr/>
        </p:nvSpPr>
        <p:spPr>
          <a:xfrm>
            <a:off x="1733400" y="597501"/>
            <a:ext cx="49420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202124"/>
                </a:solidFill>
                <a:latin typeface="arial"/>
                <a:ea typeface="DejaVu Sans"/>
              </a:rPr>
              <a:t>Componente</a:t>
            </a:r>
            <a:r>
              <a:rPr lang="en-US" sz="2800" b="1" strike="noStrike" spc="-1" dirty="0">
                <a:solidFill>
                  <a:srgbClr val="202124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Modal - Diálogo</a:t>
            </a:r>
            <a:endParaRPr lang="pt-BR" sz="2800" b="0" strike="noStrike" spc="-1" dirty="0">
              <a:solidFill>
                <a:srgbClr val="1C1C1C"/>
              </a:solidFill>
              <a:latin typeface="Arial"/>
            </a:endParaRPr>
          </a:p>
        </p:txBody>
      </p:sp>
      <p:pic>
        <p:nvPicPr>
          <p:cNvPr id="186" name="Imagem 15"/>
          <p:cNvPicPr/>
          <p:nvPr/>
        </p:nvPicPr>
        <p:blipFill>
          <a:blip r:embed="rId2"/>
          <a:stretch/>
        </p:blipFill>
        <p:spPr>
          <a:xfrm>
            <a:off x="2392920" y="2935798"/>
            <a:ext cx="4357800" cy="155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"/>
          <p:cNvSpPr/>
          <p:nvPr/>
        </p:nvSpPr>
        <p:spPr>
          <a:xfrm>
            <a:off x="4469400" y="-91080"/>
            <a:ext cx="205200" cy="1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89" name="Rectangle 2"/>
          <p:cNvSpPr/>
          <p:nvPr/>
        </p:nvSpPr>
        <p:spPr>
          <a:xfrm>
            <a:off x="4479480" y="-323280"/>
            <a:ext cx="184320" cy="64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90" name="Retângulo 14"/>
          <p:cNvSpPr/>
          <p:nvPr/>
        </p:nvSpPr>
        <p:spPr>
          <a:xfrm>
            <a:off x="823680" y="336240"/>
            <a:ext cx="68518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02124"/>
                </a:solidFill>
                <a:latin typeface="arial"/>
                <a:ea typeface="DejaVu Sans"/>
              </a:rPr>
              <a:t>Componente </a:t>
            </a:r>
            <a:r>
              <a:rPr lang="pt-BR" sz="2800" b="0" strike="noStrike" spc="-1">
                <a:solidFill>
                  <a:srgbClr val="0070C0"/>
                </a:solidFill>
                <a:latin typeface="Arial"/>
                <a:ea typeface="DejaVu Sans"/>
              </a:rPr>
              <a:t>Modal – Diálogo  - </a:t>
            </a:r>
            <a:r>
              <a:rPr lang="en-US" sz="2800" b="1" strike="noStrike" spc="-1">
                <a:solidFill>
                  <a:srgbClr val="1A2027"/>
                </a:solidFill>
                <a:latin typeface="-apple-system"/>
                <a:ea typeface="DejaVu Sans"/>
              </a:rPr>
              <a:t>Alertas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91" name="CaixaDeTexto 10"/>
          <p:cNvSpPr/>
          <p:nvPr/>
        </p:nvSpPr>
        <p:spPr>
          <a:xfrm>
            <a:off x="137160" y="1564735"/>
            <a:ext cx="8884440" cy="412275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const</a:t>
            </a: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AlertExample</a:t>
            </a: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() =&gt; {  </a:t>
            </a:r>
            <a:endParaRPr lang="pt-BR" sz="15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lang="pt-BR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const</a:t>
            </a: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showAlert</a:t>
            </a: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() =&gt; {    </a:t>
            </a:r>
            <a:endParaRPr lang="pt-BR" sz="15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lang="pt-BR" sz="16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Alert.alert</a:t>
            </a:r>
            <a:r>
              <a:rPr lang="pt-BR" sz="16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(      'Título do Alerta',      </a:t>
            </a:r>
            <a:endParaRPr lang="pt-BR" sz="16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6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'Esta é uma mensagem de alerta!',      </a:t>
            </a:r>
            <a:endParaRPr lang="pt-BR" sz="16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6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[        </a:t>
            </a:r>
            <a:endParaRPr lang="pt-BR" sz="16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6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   { </a:t>
            </a:r>
            <a:r>
              <a:rPr lang="pt-BR" sz="16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text</a:t>
            </a:r>
            <a:r>
              <a:rPr lang="pt-BR" sz="16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: 'Cancelar', </a:t>
            </a:r>
            <a:r>
              <a:rPr lang="pt-BR" sz="16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onPress</a:t>
            </a:r>
            <a:r>
              <a:rPr lang="pt-BR" sz="16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: () =&gt; console.log('Cancelar pressionado'), </a:t>
            </a:r>
            <a:r>
              <a:rPr lang="pt-BR" sz="16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style</a:t>
            </a:r>
            <a:r>
              <a:rPr lang="pt-BR" sz="16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: '</a:t>
            </a:r>
            <a:r>
              <a:rPr lang="pt-BR" sz="16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cancel</a:t>
            </a:r>
            <a:r>
              <a:rPr lang="pt-BR" sz="16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’ },</a:t>
            </a:r>
            <a:endParaRPr lang="pt-BR" sz="16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6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   { </a:t>
            </a:r>
            <a:r>
              <a:rPr lang="pt-BR" sz="16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text</a:t>
            </a:r>
            <a:r>
              <a:rPr lang="pt-BR" sz="16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: 'OK', </a:t>
            </a:r>
            <a:r>
              <a:rPr lang="pt-BR" sz="16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onPress</a:t>
            </a:r>
            <a:r>
              <a:rPr lang="pt-BR" sz="16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: () =&gt; console.log('OK pressionado') },     </a:t>
            </a:r>
            <a:endParaRPr lang="pt-BR" sz="16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6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]    </a:t>
            </a:r>
            <a:endParaRPr lang="pt-BR" sz="16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6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);  </a:t>
            </a:r>
            <a:endParaRPr lang="pt-BR" sz="16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};  </a:t>
            </a:r>
            <a:endParaRPr lang="pt-BR" sz="15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lang="pt-BR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    </a:t>
            </a:r>
            <a:endParaRPr lang="pt-BR" sz="15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&lt;</a:t>
            </a:r>
            <a:r>
              <a:rPr lang="pt-BR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      </a:t>
            </a:r>
            <a:endParaRPr lang="pt-BR" sz="15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&lt;Button </a:t>
            </a:r>
            <a:r>
              <a:rPr lang="pt-BR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="Mostrar Alerta" </a:t>
            </a:r>
            <a:r>
              <a:rPr lang="pt-BR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onPress</a:t>
            </a: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={</a:t>
            </a:r>
            <a:r>
              <a:rPr lang="pt-BR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showAlert</a:t>
            </a: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 /&gt;    </a:t>
            </a:r>
            <a:endParaRPr lang="pt-BR" sz="15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&lt;/</a:t>
            </a:r>
            <a:r>
              <a:rPr lang="pt-BR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  </a:t>
            </a:r>
            <a:endParaRPr lang="pt-BR" sz="15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);</a:t>
            </a:r>
            <a:endParaRPr lang="pt-BR" sz="15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lang="pt-BR" sz="15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export</a:t>
            </a: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default </a:t>
            </a:r>
            <a:r>
              <a:rPr lang="pt-BR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AlertExample</a:t>
            </a:r>
            <a:r>
              <a:rPr lang="pt-BR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500" b="0" strike="noStrike" spc="-1" dirty="0">
              <a:solidFill>
                <a:srgbClr val="1C1C1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tângulo 1"/>
          <p:cNvSpPr/>
          <p:nvPr/>
        </p:nvSpPr>
        <p:spPr>
          <a:xfrm>
            <a:off x="2295013" y="228600"/>
            <a:ext cx="3958176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70C0"/>
                </a:solidFill>
                <a:latin typeface="Arial"/>
                <a:ea typeface="DejaVu Sans"/>
              </a:rPr>
              <a:t>Programação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70C0"/>
                </a:solidFill>
                <a:latin typeface="Arial"/>
                <a:ea typeface="DejaVu Sans"/>
              </a:rPr>
              <a:t>Móbile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 e Android</a:t>
            </a:r>
            <a:endParaRPr lang="pt-BR" sz="20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195" name="Rectangle 1"/>
          <p:cNvSpPr/>
          <p:nvPr/>
        </p:nvSpPr>
        <p:spPr>
          <a:xfrm>
            <a:off x="4469400" y="-91080"/>
            <a:ext cx="205200" cy="1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97" name="Rectangle 2"/>
          <p:cNvSpPr/>
          <p:nvPr/>
        </p:nvSpPr>
        <p:spPr>
          <a:xfrm>
            <a:off x="4479480" y="-323280"/>
            <a:ext cx="184320" cy="64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98" name="CaixaDeTexto 21"/>
          <p:cNvSpPr/>
          <p:nvPr/>
        </p:nvSpPr>
        <p:spPr>
          <a:xfrm>
            <a:off x="2624040" y="739080"/>
            <a:ext cx="38124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react-native</a:t>
            </a:r>
            <a:endParaRPr lang="pt-BR" sz="24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99" name="Retângulo 13"/>
          <p:cNvSpPr/>
          <p:nvPr/>
        </p:nvSpPr>
        <p:spPr>
          <a:xfrm>
            <a:off x="228600" y="1712880"/>
            <a:ext cx="8686440" cy="3639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1A2027"/>
                </a:solidFill>
                <a:latin typeface="-apple-system"/>
                <a:ea typeface="DejaVu Sans"/>
              </a:rPr>
              <a:t>Formulário de diálogo</a:t>
            </a: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00" name="Retângulo 14"/>
          <p:cNvSpPr/>
          <p:nvPr/>
        </p:nvSpPr>
        <p:spPr>
          <a:xfrm>
            <a:off x="1733400" y="1139040"/>
            <a:ext cx="49420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02124"/>
                </a:solidFill>
                <a:latin typeface="arial"/>
                <a:ea typeface="DejaVu Sans"/>
              </a:rPr>
              <a:t>Componente </a:t>
            </a:r>
            <a:r>
              <a:rPr lang="pt-BR" sz="2800" b="0" strike="noStrike" spc="-1">
                <a:solidFill>
                  <a:srgbClr val="0070C0"/>
                </a:solidFill>
                <a:latin typeface="Arial"/>
                <a:ea typeface="DejaVu Sans"/>
              </a:rPr>
              <a:t>Modal - Diálogo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pic>
        <p:nvPicPr>
          <p:cNvPr id="201" name="Imagem 3"/>
          <p:cNvPicPr/>
          <p:nvPr/>
        </p:nvPicPr>
        <p:blipFill>
          <a:blip r:embed="rId2"/>
          <a:stretch/>
        </p:blipFill>
        <p:spPr>
          <a:xfrm>
            <a:off x="1681200" y="2552795"/>
            <a:ext cx="5781240" cy="2418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1"/>
          <p:cNvSpPr/>
          <p:nvPr/>
        </p:nvSpPr>
        <p:spPr>
          <a:xfrm>
            <a:off x="1969920" y="228600"/>
            <a:ext cx="4608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Móbile e Android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59" name="Retângulo 2"/>
          <p:cNvSpPr/>
          <p:nvPr/>
        </p:nvSpPr>
        <p:spPr>
          <a:xfrm>
            <a:off x="3954960" y="1153080"/>
            <a:ext cx="9432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Tema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60" name="Retângulo 6"/>
          <p:cNvSpPr/>
          <p:nvPr/>
        </p:nvSpPr>
        <p:spPr>
          <a:xfrm>
            <a:off x="304920" y="2831040"/>
            <a:ext cx="8434080" cy="3639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1. INTERFACE GRÁFICA COM REACT NATIVE</a:t>
            </a: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1"/>
          <p:cNvSpPr/>
          <p:nvPr/>
        </p:nvSpPr>
        <p:spPr>
          <a:xfrm>
            <a:off x="4469400" y="-91080"/>
            <a:ext cx="205200" cy="1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03" name="Rectangle 1"/>
          <p:cNvSpPr/>
          <p:nvPr/>
        </p:nvSpPr>
        <p:spPr>
          <a:xfrm>
            <a:off x="4479480" y="-184680"/>
            <a:ext cx="184320" cy="369000"/>
          </a:xfrm>
          <a:prstGeom prst="rect">
            <a:avLst/>
          </a:prstGeom>
          <a:solidFill>
            <a:srgbClr val="C9D7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Rectangle 2"/>
          <p:cNvSpPr/>
          <p:nvPr/>
        </p:nvSpPr>
        <p:spPr>
          <a:xfrm>
            <a:off x="4479480" y="-323280"/>
            <a:ext cx="184320" cy="64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05" name="Retângulo 14"/>
          <p:cNvSpPr/>
          <p:nvPr/>
        </p:nvSpPr>
        <p:spPr>
          <a:xfrm>
            <a:off x="324000" y="-49680"/>
            <a:ext cx="83102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202124"/>
                </a:solidFill>
                <a:latin typeface="arial"/>
                <a:ea typeface="DejaVu Sans"/>
              </a:rPr>
              <a:t>Componente </a:t>
            </a:r>
            <a:r>
              <a:rPr lang="pt-BR" sz="2400" b="0" strike="noStrike" spc="-1">
                <a:solidFill>
                  <a:srgbClr val="0070C0"/>
                </a:solidFill>
                <a:latin typeface="Arial"/>
                <a:ea typeface="DejaVu Sans"/>
              </a:rPr>
              <a:t>Modal – Diálogo  - </a:t>
            </a:r>
            <a:r>
              <a:rPr lang="en-US" sz="2400" b="1" strike="noStrike" spc="-1">
                <a:solidFill>
                  <a:srgbClr val="1A2027"/>
                </a:solidFill>
                <a:latin typeface="-apple-system"/>
                <a:ea typeface="DejaVu Sans"/>
              </a:rPr>
              <a:t>Formulário de diálogo</a:t>
            </a:r>
            <a:endParaRPr lang="pt-BR" sz="24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06" name="CaixaDeTexto 4"/>
          <p:cNvSpPr/>
          <p:nvPr/>
        </p:nvSpPr>
        <p:spPr>
          <a:xfrm>
            <a:off x="144720" y="300862"/>
            <a:ext cx="7775280" cy="61540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const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FormDialog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() =&gt; {  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const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[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isModalVisible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setModalVisible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] =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useState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(false);  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const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[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formData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setFormData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] =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useState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({   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'',   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email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'',  });  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const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toggleModal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() =&gt; {    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setModalVisible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(!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isModalVisible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);  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};  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const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handleFormSubmit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() =&gt; {   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console.log('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Form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submitted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:',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formData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);    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toggleModal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();  };  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   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&lt;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View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&gt;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&lt;Button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title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="Open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Form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Dialog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"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onPress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={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toggleModal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} /&gt;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&lt;Modal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isVisible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={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isModalVisible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}&gt;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    &lt;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View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&gt;  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          &lt;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Text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&gt;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Form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Dialog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&lt;/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Text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&gt;  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          &lt;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TextInput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                  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placeholder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="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Name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"    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                  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value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={formData.name}    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                  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onChangeText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={(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text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) =&gt;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setFormData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({ ...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formData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,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name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: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text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})}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           /&gt;  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          &lt;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TextInput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                 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placeholder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="Email"    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                 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value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={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formData.email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}    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                 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onChangeText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={(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text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) =&gt;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setFormData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({ ...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formData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,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email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: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text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})}  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          /&gt;  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          &lt;Button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title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="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Submit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"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onPress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={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handleFormSubmit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} /&gt;  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          &lt;Button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title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="Close" 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onPress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={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toggleModal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} /&gt;  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        &lt;/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View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&gt;  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     &lt;/Modal&gt;    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pPr algn="just"/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    &lt;/</a:t>
            </a:r>
            <a:r>
              <a:rPr lang="pt-BR" sz="14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View</a:t>
            </a:r>
            <a:r>
              <a:rPr lang="pt-BR" sz="1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IBM Plex Sans"/>
                <a:ea typeface="DejaVu Sans"/>
              </a:rPr>
              <a:t>&gt;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export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default </a:t>
            </a:r>
            <a:r>
              <a:rPr lang="pt-BR" sz="9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FormDialog</a:t>
            </a:r>
            <a:r>
              <a:rPr lang="pt-BR" sz="9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9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207" name="Rectangle 1"/>
          <p:cNvSpPr/>
          <p:nvPr/>
        </p:nvSpPr>
        <p:spPr>
          <a:xfrm>
            <a:off x="5493960" y="1130908"/>
            <a:ext cx="3504960" cy="12096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pt-BR" sz="1050" b="1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instale a biblioteca usando o npm ou o yarn:</a:t>
            </a:r>
            <a:endParaRPr lang="pt-BR" sz="105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05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pt-BR" sz="1050" b="0" strike="noStrike" spc="-1">
                <a:solidFill>
                  <a:srgbClr val="FF0000"/>
                </a:solidFill>
                <a:latin typeface="Arial Unicode MS"/>
                <a:ea typeface="DejaVu Sans"/>
              </a:rPr>
              <a:t>npm install react-native-modal</a:t>
            </a:r>
            <a:endParaRPr lang="pt-BR" sz="105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05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pt-BR" sz="1050" b="0" strike="noStrike" spc="-1">
                <a:solidFill>
                  <a:srgbClr val="FF0000"/>
                </a:solidFill>
                <a:latin typeface="Arial Unicode MS"/>
                <a:ea typeface="DejaVu Sans"/>
              </a:rPr>
              <a:t>ou </a:t>
            </a:r>
            <a:endParaRPr lang="pt-BR" sz="105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05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pt-BR" sz="1050" b="0" strike="noStrike" spc="-1">
                <a:solidFill>
                  <a:srgbClr val="FF0000"/>
                </a:solidFill>
                <a:latin typeface="Arial Unicode MS"/>
                <a:ea typeface="DejaVu Sans"/>
              </a:rPr>
              <a:t>yarn add react-native-modal</a:t>
            </a:r>
            <a:r>
              <a:rPr lang="pt-BR" sz="700" b="0" strike="noStrike" spc="-1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lang="pt-BR" sz="700" b="0" strike="noStrike" spc="-1">
              <a:solidFill>
                <a:srgbClr val="1C1C1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tângulo 1"/>
          <p:cNvSpPr/>
          <p:nvPr/>
        </p:nvSpPr>
        <p:spPr>
          <a:xfrm>
            <a:off x="3150360" y="228600"/>
            <a:ext cx="224748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100" b="1" strike="noStrike" spc="-1">
                <a:solidFill>
                  <a:srgbClr val="0070C0"/>
                </a:solidFill>
                <a:latin typeface="Arial"/>
                <a:ea typeface="DejaVu Sans"/>
              </a:rPr>
              <a:t>Programação Móbile e Android</a:t>
            </a:r>
            <a:endParaRPr lang="pt-BR" sz="11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09" name="CaixaDeTexto 9"/>
          <p:cNvSpPr/>
          <p:nvPr/>
        </p:nvSpPr>
        <p:spPr>
          <a:xfrm>
            <a:off x="0" y="0"/>
            <a:ext cx="80006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https://mui.com/pt/components/modal/</a:t>
            </a:r>
            <a:endParaRPr lang="pt-BR" sz="12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10" name="Rectangle 1"/>
          <p:cNvSpPr/>
          <p:nvPr/>
        </p:nvSpPr>
        <p:spPr>
          <a:xfrm>
            <a:off x="4469400" y="-91080"/>
            <a:ext cx="205200" cy="1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11" name="Rectangle 1"/>
          <p:cNvSpPr/>
          <p:nvPr/>
        </p:nvSpPr>
        <p:spPr>
          <a:xfrm>
            <a:off x="4479480" y="-184680"/>
            <a:ext cx="184320" cy="369000"/>
          </a:xfrm>
          <a:prstGeom prst="rect">
            <a:avLst/>
          </a:prstGeom>
          <a:solidFill>
            <a:srgbClr val="C9D7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" name="Rectangle 2"/>
          <p:cNvSpPr/>
          <p:nvPr/>
        </p:nvSpPr>
        <p:spPr>
          <a:xfrm>
            <a:off x="4479480" y="-323280"/>
            <a:ext cx="184320" cy="64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13" name="CaixaDeTexto 21"/>
          <p:cNvSpPr/>
          <p:nvPr/>
        </p:nvSpPr>
        <p:spPr>
          <a:xfrm>
            <a:off x="2624040" y="739080"/>
            <a:ext cx="38124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react-native</a:t>
            </a:r>
            <a:endParaRPr lang="pt-BR" sz="24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14" name="Retângulo 13"/>
          <p:cNvSpPr/>
          <p:nvPr/>
        </p:nvSpPr>
        <p:spPr>
          <a:xfrm>
            <a:off x="228600" y="1712880"/>
            <a:ext cx="8686440" cy="3639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A2027"/>
                </a:solidFill>
                <a:latin typeface="-apple-system"/>
                <a:ea typeface="DejaVu Sans"/>
              </a:rPr>
              <a:t>Diálogos em tela cheia, </a:t>
            </a:r>
            <a:r>
              <a:rPr lang="en-US" sz="1800" b="1" strike="noStrike" spc="-1">
                <a:solidFill>
                  <a:srgbClr val="FF0000"/>
                </a:solidFill>
                <a:latin typeface="-apple-system"/>
                <a:ea typeface="DejaVu Sans"/>
              </a:rPr>
              <a:t>a Caixa de diálogo abrange toda a tela.</a:t>
            </a: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15" name="Retângulo 14"/>
          <p:cNvSpPr/>
          <p:nvPr/>
        </p:nvSpPr>
        <p:spPr>
          <a:xfrm>
            <a:off x="1733400" y="1139040"/>
            <a:ext cx="49420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02124"/>
                </a:solidFill>
                <a:latin typeface="arial"/>
                <a:ea typeface="DejaVu Sans"/>
              </a:rPr>
              <a:t>Componente </a:t>
            </a:r>
            <a:r>
              <a:rPr lang="pt-BR" sz="2800" b="0" strike="noStrike" spc="-1">
                <a:solidFill>
                  <a:srgbClr val="0070C0"/>
                </a:solidFill>
                <a:latin typeface="Arial"/>
                <a:ea typeface="DejaVu Sans"/>
              </a:rPr>
              <a:t>Modal - Diálogo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16" name="Rectangle 2"/>
          <p:cNvSpPr/>
          <p:nvPr/>
        </p:nvSpPr>
        <p:spPr>
          <a:xfrm>
            <a:off x="4572000" y="271800"/>
            <a:ext cx="360" cy="827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253800" rIns="0" bIns="25560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br>
              <a:rPr sz="900"/>
            </a:br>
            <a:endParaRPr lang="pt-BR" sz="9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pic>
        <p:nvPicPr>
          <p:cNvPr id="217" name="Imagem 15"/>
          <p:cNvPicPr/>
          <p:nvPr/>
        </p:nvPicPr>
        <p:blipFill>
          <a:blip r:embed="rId2"/>
          <a:stretch/>
        </p:blipFill>
        <p:spPr>
          <a:xfrm>
            <a:off x="0" y="2687040"/>
            <a:ext cx="9143640" cy="1483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1"/>
          <p:cNvSpPr/>
          <p:nvPr/>
        </p:nvSpPr>
        <p:spPr>
          <a:xfrm>
            <a:off x="4469400" y="-91080"/>
            <a:ext cx="205200" cy="1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19" name="Rectangle 2"/>
          <p:cNvSpPr/>
          <p:nvPr/>
        </p:nvSpPr>
        <p:spPr>
          <a:xfrm>
            <a:off x="4479480" y="-323280"/>
            <a:ext cx="184320" cy="64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20" name="Retângulo 13"/>
          <p:cNvSpPr/>
          <p:nvPr/>
        </p:nvSpPr>
        <p:spPr>
          <a:xfrm>
            <a:off x="228600" y="224640"/>
            <a:ext cx="86864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>
                <a:solidFill>
                  <a:srgbClr val="1A2027"/>
                </a:solidFill>
                <a:latin typeface="-apple-system"/>
                <a:ea typeface="DejaVu Sans"/>
              </a:rPr>
              <a:t>Diálogos em tela cheia, </a:t>
            </a:r>
            <a:r>
              <a:rPr lang="en-US" sz="1600" b="1" strike="noStrike" spc="-1">
                <a:solidFill>
                  <a:srgbClr val="FF0000"/>
                </a:solidFill>
                <a:latin typeface="-apple-system"/>
                <a:ea typeface="DejaVu Sans"/>
              </a:rPr>
              <a:t>a Caixa de diálogo abrange toda a tela.</a:t>
            </a:r>
            <a:endParaRPr lang="pt-BR" sz="1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21" name="Retângulo 14"/>
          <p:cNvSpPr/>
          <p:nvPr/>
        </p:nvSpPr>
        <p:spPr>
          <a:xfrm>
            <a:off x="2074320" y="-75960"/>
            <a:ext cx="425916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202124"/>
                </a:solidFill>
                <a:latin typeface="arial"/>
                <a:ea typeface="DejaVu Sans"/>
              </a:rPr>
              <a:t>Componente </a:t>
            </a:r>
            <a:r>
              <a:rPr lang="pt-BR" sz="2400" b="0" strike="noStrike" spc="-1">
                <a:solidFill>
                  <a:srgbClr val="0070C0"/>
                </a:solidFill>
                <a:latin typeface="Arial"/>
                <a:ea typeface="DejaVu Sans"/>
              </a:rPr>
              <a:t>Modal - Diálogo</a:t>
            </a:r>
            <a:endParaRPr lang="pt-BR" sz="24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22" name="Rectangle 2"/>
          <p:cNvSpPr/>
          <p:nvPr/>
        </p:nvSpPr>
        <p:spPr>
          <a:xfrm>
            <a:off x="4572000" y="271800"/>
            <a:ext cx="360" cy="827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253800" rIns="0" bIns="25560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br>
              <a:rPr sz="900"/>
            </a:br>
            <a:endParaRPr lang="pt-BR" sz="9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23" name="Rectangle 4"/>
          <p:cNvSpPr/>
          <p:nvPr/>
        </p:nvSpPr>
        <p:spPr>
          <a:xfrm>
            <a:off x="5495040" y="527040"/>
            <a:ext cx="3504960" cy="7315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pt-BR" sz="1050" b="1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instale a biblioteca usando o npm ou o yarn:</a:t>
            </a:r>
            <a:endParaRPr lang="pt-BR" sz="105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pt-BR" sz="1050" b="0" strike="noStrike" spc="-1">
                <a:solidFill>
                  <a:srgbClr val="FF0000"/>
                </a:solidFill>
                <a:latin typeface="Arial Unicode MS"/>
                <a:ea typeface="DejaVu Sans"/>
              </a:rPr>
              <a:t>npm install react-native-modal</a:t>
            </a:r>
            <a:endParaRPr lang="pt-BR" sz="105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pt-BR" sz="1050" b="0" strike="noStrike" spc="-1">
                <a:solidFill>
                  <a:srgbClr val="FF0000"/>
                </a:solidFill>
                <a:latin typeface="Arial Unicode MS"/>
                <a:ea typeface="DejaVu Sans"/>
              </a:rPr>
              <a:t>ou </a:t>
            </a:r>
            <a:endParaRPr lang="pt-BR" sz="105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pt-BR" sz="1050" b="0" strike="noStrike" spc="-1">
                <a:solidFill>
                  <a:srgbClr val="FF0000"/>
                </a:solidFill>
                <a:latin typeface="Arial Unicode MS"/>
                <a:ea typeface="DejaVu Sans"/>
              </a:rPr>
              <a:t>yarn add react-native-modal</a:t>
            </a:r>
            <a:r>
              <a:rPr lang="pt-BR" sz="700" b="0" strike="noStrike" spc="-1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lang="pt-BR" sz="7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24" name="CaixaDeTexto 223"/>
          <p:cNvSpPr txBox="1"/>
          <p:nvPr/>
        </p:nvSpPr>
        <p:spPr>
          <a:xfrm>
            <a:off x="120600" y="545004"/>
            <a:ext cx="4631400" cy="538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const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FullScreenDialog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= () =&gt; {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const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[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isModalVisible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,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setModalVisible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] =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useState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(false);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const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toggleModal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= () =&gt; {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setModalVisible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(!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isModalVisible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);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};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return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(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&lt;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View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style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={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styles.container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}&gt;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&lt;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TouchableOpacity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onPress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={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toggleModal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}&gt;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  &lt;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Text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&gt;Show Full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Screen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Dialog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&lt;/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Text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&gt;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&lt;/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TouchableOpacity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&gt;</a:t>
            </a:r>
          </a:p>
          <a:p>
            <a:endParaRPr lang="pt-BR" sz="2000" b="0" strike="noStrike" spc="-1" dirty="0">
              <a:solidFill>
                <a:srgbClr val="1C1C1C"/>
              </a:solidFill>
              <a:latin typeface="Arial"/>
            </a:endParaRP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&lt;Modal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 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isVisible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={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isModalVisible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}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 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animationIn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="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slideInUp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"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 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animationOut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="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slideOutDown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"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 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backdropOpacity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={0.7}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 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onBackdropPress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={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toggleModal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}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 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style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={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styles.modal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}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&gt;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  &lt;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View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style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={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styles.modalContent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}&gt;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    {/*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Content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of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the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full-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screen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dialog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*/}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    &lt;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Text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&gt;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This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is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a full-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screen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dialog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.&lt;/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Text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&gt;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    &lt;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TouchableOpacity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onPress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={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toggleModal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}&gt;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      &lt;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Text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&gt;Close&lt;/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Text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&gt;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    &lt;/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TouchableOpacity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&gt;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  &lt;/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View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&gt;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&lt;/Modal&gt;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&lt;/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View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&gt;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);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};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tângulo 1"/>
          <p:cNvSpPr/>
          <p:nvPr/>
        </p:nvSpPr>
        <p:spPr>
          <a:xfrm>
            <a:off x="2295013" y="228600"/>
            <a:ext cx="3958176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  <a:ea typeface="DejaVu Sans"/>
              </a:rPr>
              <a:t>Programação Móbile e Android</a:t>
            </a:r>
            <a:endParaRPr lang="pt-BR" sz="20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28" name="Rectangle 1"/>
          <p:cNvSpPr/>
          <p:nvPr/>
        </p:nvSpPr>
        <p:spPr>
          <a:xfrm>
            <a:off x="4469400" y="-91080"/>
            <a:ext cx="205200" cy="1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29" name="Rectangle 1"/>
          <p:cNvSpPr/>
          <p:nvPr/>
        </p:nvSpPr>
        <p:spPr>
          <a:xfrm>
            <a:off x="4479480" y="-184680"/>
            <a:ext cx="184320" cy="369000"/>
          </a:xfrm>
          <a:prstGeom prst="rect">
            <a:avLst/>
          </a:prstGeom>
          <a:solidFill>
            <a:srgbClr val="C9D7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0" name="Rectangle 2"/>
          <p:cNvSpPr/>
          <p:nvPr/>
        </p:nvSpPr>
        <p:spPr>
          <a:xfrm>
            <a:off x="4479480" y="-323280"/>
            <a:ext cx="184320" cy="64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31" name="CaixaDeTexto 21"/>
          <p:cNvSpPr/>
          <p:nvPr/>
        </p:nvSpPr>
        <p:spPr>
          <a:xfrm>
            <a:off x="2624040" y="739080"/>
            <a:ext cx="38124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react-native</a:t>
            </a:r>
            <a:endParaRPr lang="pt-BR" sz="24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32" name="Retângulo 13"/>
          <p:cNvSpPr/>
          <p:nvPr/>
        </p:nvSpPr>
        <p:spPr>
          <a:xfrm>
            <a:off x="228600" y="1712880"/>
            <a:ext cx="8686440" cy="3639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1A2027"/>
                </a:solidFill>
                <a:latin typeface="-apple-system"/>
                <a:ea typeface="DejaVu Sans"/>
              </a:rPr>
              <a:t>Diálogos de confirmação</a:t>
            </a: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33" name="Retângulo 14"/>
          <p:cNvSpPr/>
          <p:nvPr/>
        </p:nvSpPr>
        <p:spPr>
          <a:xfrm>
            <a:off x="1733400" y="1139040"/>
            <a:ext cx="49420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02124"/>
                </a:solidFill>
                <a:latin typeface="arial"/>
                <a:ea typeface="DejaVu Sans"/>
              </a:rPr>
              <a:t>Componente </a:t>
            </a:r>
            <a:r>
              <a:rPr lang="pt-BR" sz="2800" b="0" strike="noStrike" spc="-1">
                <a:solidFill>
                  <a:srgbClr val="0070C0"/>
                </a:solidFill>
                <a:latin typeface="Arial"/>
                <a:ea typeface="DejaVu Sans"/>
              </a:rPr>
              <a:t>Modal - Diálogo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34" name="Rectangle 2"/>
          <p:cNvSpPr/>
          <p:nvPr/>
        </p:nvSpPr>
        <p:spPr>
          <a:xfrm>
            <a:off x="4572000" y="271800"/>
            <a:ext cx="360" cy="827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253800" rIns="0" bIns="25560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br>
              <a:rPr sz="900"/>
            </a:br>
            <a:endParaRPr lang="pt-BR" sz="9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36" name="Rectangle 1"/>
          <p:cNvSpPr/>
          <p:nvPr/>
        </p:nvSpPr>
        <p:spPr>
          <a:xfrm>
            <a:off x="4479480" y="-184680"/>
            <a:ext cx="184320" cy="369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8" name="Imagem 237"/>
          <p:cNvPicPr/>
          <p:nvPr/>
        </p:nvPicPr>
        <p:blipFill>
          <a:blip r:embed="rId2"/>
          <a:stretch/>
        </p:blipFill>
        <p:spPr>
          <a:xfrm>
            <a:off x="2961000" y="4012560"/>
            <a:ext cx="2619000" cy="847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1"/>
          <p:cNvSpPr/>
          <p:nvPr/>
        </p:nvSpPr>
        <p:spPr>
          <a:xfrm>
            <a:off x="4469400" y="-91080"/>
            <a:ext cx="205200" cy="1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40" name="Rectangle 2"/>
          <p:cNvSpPr/>
          <p:nvPr/>
        </p:nvSpPr>
        <p:spPr>
          <a:xfrm>
            <a:off x="4479480" y="-323280"/>
            <a:ext cx="184320" cy="64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41" name="Retângulo 13"/>
          <p:cNvSpPr/>
          <p:nvPr/>
        </p:nvSpPr>
        <p:spPr>
          <a:xfrm>
            <a:off x="228600" y="360000"/>
            <a:ext cx="8686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1A2027"/>
                </a:solidFill>
                <a:latin typeface="-apple-system"/>
                <a:ea typeface="DejaVu Sans"/>
              </a:rPr>
              <a:t>Diálogos de confirmação</a:t>
            </a: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42" name="Retângulo 14"/>
          <p:cNvSpPr/>
          <p:nvPr/>
        </p:nvSpPr>
        <p:spPr>
          <a:xfrm>
            <a:off x="2242440" y="0"/>
            <a:ext cx="3922560" cy="42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202124"/>
                </a:solidFill>
                <a:latin typeface="arial"/>
                <a:ea typeface="DejaVu Sans"/>
              </a:rPr>
              <a:t>Componente </a:t>
            </a:r>
            <a:r>
              <a:rPr lang="pt-BR" sz="2200" b="0" strike="noStrike" spc="-1">
                <a:solidFill>
                  <a:srgbClr val="0070C0"/>
                </a:solidFill>
                <a:latin typeface="Arial"/>
                <a:ea typeface="DejaVu Sans"/>
              </a:rPr>
              <a:t>Modal - Diálogo</a:t>
            </a:r>
            <a:endParaRPr lang="pt-BR" sz="22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43" name="Rectangle 2"/>
          <p:cNvSpPr/>
          <p:nvPr/>
        </p:nvSpPr>
        <p:spPr>
          <a:xfrm>
            <a:off x="4572000" y="271800"/>
            <a:ext cx="360" cy="827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253800" rIns="0" bIns="25560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br>
              <a:rPr sz="900"/>
            </a:br>
            <a:endParaRPr lang="pt-BR" sz="9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44" name="CaixaDeTexto 243"/>
          <p:cNvSpPr txBox="1"/>
          <p:nvPr/>
        </p:nvSpPr>
        <p:spPr>
          <a:xfrm>
            <a:off x="180000" y="650623"/>
            <a:ext cx="6034680" cy="470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const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ConfirmationDialog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= () =&gt; {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const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showConfirmationDialog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= () =&gt; {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Alert.alert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(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'Confirmação',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'Tem certeza que deseja continuar?',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[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  {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text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: 'Cancelar',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style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: '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cancel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' },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  {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text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: 'Confirmar',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onPress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: () =&gt; console.log('Ação de confirmação executada') },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],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{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cancelable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: false }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);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};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return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(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&lt;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View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style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={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styles.container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}&gt;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&lt;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Text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&gt;Exemplo de Caixa de Diálogo de Confirmação&lt;/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Text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&gt;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  &lt;Button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title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="Mostrar Diálogo de Confirmação"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onPress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={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showConfirmationDialog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} /&gt;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&lt;/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View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&gt;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);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};</a:t>
            </a:r>
          </a:p>
          <a:p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const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styles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=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StyleSheet.create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({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container: {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flex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: 1,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justifyContent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: 'center',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 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alignItems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: 'center',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 },</a:t>
            </a:r>
          </a:p>
          <a:p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});</a:t>
            </a:r>
          </a:p>
          <a:p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export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 default </a:t>
            </a:r>
            <a:r>
              <a:rPr lang="pt-BR" sz="1200" b="0" strike="noStrike" spc="-1" dirty="0" err="1">
                <a:solidFill>
                  <a:srgbClr val="1C1C1C"/>
                </a:solidFill>
                <a:latin typeface="Arial"/>
              </a:rPr>
              <a:t>ConfirmationDialog</a:t>
            </a:r>
            <a:r>
              <a:rPr lang="pt-BR" sz="1200" b="0" strike="noStrike" spc="-1" dirty="0">
                <a:solidFill>
                  <a:srgbClr val="1C1C1C"/>
                </a:solidFill>
                <a:latin typeface="Arial"/>
              </a:rPr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ângulo 1"/>
          <p:cNvSpPr/>
          <p:nvPr/>
        </p:nvSpPr>
        <p:spPr>
          <a:xfrm>
            <a:off x="2483718" y="228600"/>
            <a:ext cx="3580765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b="1" strike="noStrike" spc="-1" dirty="0" err="1">
                <a:solidFill>
                  <a:srgbClr val="0070C0"/>
                </a:solidFill>
                <a:latin typeface="Arial"/>
                <a:ea typeface="DejaVu Sans"/>
              </a:rPr>
              <a:t>Programação</a:t>
            </a:r>
            <a:r>
              <a:rPr lang="en-US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0070C0"/>
                </a:solidFill>
                <a:latin typeface="Arial"/>
                <a:ea typeface="DejaVu Sans"/>
              </a:rPr>
              <a:t>Móbile</a:t>
            </a:r>
            <a:r>
              <a:rPr lang="en-US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 e Android</a:t>
            </a:r>
            <a:endParaRPr lang="pt-BR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247" name="Rectangle 1"/>
          <p:cNvSpPr/>
          <p:nvPr/>
        </p:nvSpPr>
        <p:spPr>
          <a:xfrm>
            <a:off x="4469400" y="-91080"/>
            <a:ext cx="205200" cy="1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48" name="Rectangle 1"/>
          <p:cNvSpPr/>
          <p:nvPr/>
        </p:nvSpPr>
        <p:spPr>
          <a:xfrm>
            <a:off x="4479480" y="-184680"/>
            <a:ext cx="184320" cy="369000"/>
          </a:xfrm>
          <a:prstGeom prst="rect">
            <a:avLst/>
          </a:prstGeom>
          <a:solidFill>
            <a:srgbClr val="C9D7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Rectangle 2"/>
          <p:cNvSpPr/>
          <p:nvPr/>
        </p:nvSpPr>
        <p:spPr>
          <a:xfrm>
            <a:off x="4479480" y="-323280"/>
            <a:ext cx="184320" cy="64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50" name="CaixaDeTexto 21"/>
          <p:cNvSpPr/>
          <p:nvPr/>
        </p:nvSpPr>
        <p:spPr>
          <a:xfrm>
            <a:off x="2624040" y="739080"/>
            <a:ext cx="38124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react-native</a:t>
            </a:r>
            <a:endParaRPr lang="pt-BR" sz="24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51" name="Retângulo 13"/>
          <p:cNvSpPr/>
          <p:nvPr/>
        </p:nvSpPr>
        <p:spPr>
          <a:xfrm>
            <a:off x="228600" y="1712880"/>
            <a:ext cx="8686440" cy="3639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1A2027"/>
                </a:solidFill>
                <a:latin typeface="-apple-system"/>
                <a:ea typeface="DejaVu Sans"/>
              </a:rPr>
              <a:t>Diálogos arrastável</a:t>
            </a: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52" name="Retângulo 14"/>
          <p:cNvSpPr/>
          <p:nvPr/>
        </p:nvSpPr>
        <p:spPr>
          <a:xfrm>
            <a:off x="1733400" y="1139040"/>
            <a:ext cx="49420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02124"/>
                </a:solidFill>
                <a:latin typeface="arial"/>
                <a:ea typeface="DejaVu Sans"/>
              </a:rPr>
              <a:t>Componente </a:t>
            </a:r>
            <a:r>
              <a:rPr lang="pt-BR" sz="2800" b="0" strike="noStrike" spc="-1">
                <a:solidFill>
                  <a:srgbClr val="0070C0"/>
                </a:solidFill>
                <a:latin typeface="Arial"/>
                <a:ea typeface="DejaVu Sans"/>
              </a:rPr>
              <a:t>Modal - Diálogo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53" name="Rectangle 2"/>
          <p:cNvSpPr/>
          <p:nvPr/>
        </p:nvSpPr>
        <p:spPr>
          <a:xfrm>
            <a:off x="4572000" y="271800"/>
            <a:ext cx="360" cy="827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253800" rIns="0" bIns="25560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br>
              <a:rPr sz="900"/>
            </a:br>
            <a:endParaRPr lang="pt-BR" sz="9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55" name="Rectangle 1"/>
          <p:cNvSpPr/>
          <p:nvPr/>
        </p:nvSpPr>
        <p:spPr>
          <a:xfrm>
            <a:off x="4479480" y="-184680"/>
            <a:ext cx="184320" cy="369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7" name="Imagem 19"/>
          <p:cNvPicPr/>
          <p:nvPr/>
        </p:nvPicPr>
        <p:blipFill>
          <a:blip r:embed="rId2"/>
          <a:stretch/>
        </p:blipFill>
        <p:spPr>
          <a:xfrm>
            <a:off x="2396520" y="3657600"/>
            <a:ext cx="4350600" cy="1436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1"/>
          <p:cNvSpPr/>
          <p:nvPr/>
        </p:nvSpPr>
        <p:spPr>
          <a:xfrm>
            <a:off x="4469400" y="-91080"/>
            <a:ext cx="205200" cy="1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59" name="Rectangle 2"/>
          <p:cNvSpPr/>
          <p:nvPr/>
        </p:nvSpPr>
        <p:spPr>
          <a:xfrm>
            <a:off x="4479480" y="-323280"/>
            <a:ext cx="184320" cy="64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60" name="Retângulo 13"/>
          <p:cNvSpPr/>
          <p:nvPr/>
        </p:nvSpPr>
        <p:spPr>
          <a:xfrm>
            <a:off x="313560" y="256680"/>
            <a:ext cx="86864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1A2027"/>
                </a:solidFill>
                <a:latin typeface="-apple-system"/>
                <a:ea typeface="DejaVu Sans"/>
              </a:rPr>
              <a:t>Diálogos arrastável</a:t>
            </a:r>
            <a:endParaRPr lang="pt-BR" sz="1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61" name="Retângulo 14"/>
          <p:cNvSpPr/>
          <p:nvPr/>
        </p:nvSpPr>
        <p:spPr>
          <a:xfrm>
            <a:off x="2377440" y="-65520"/>
            <a:ext cx="3922560" cy="42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202124"/>
                </a:solidFill>
                <a:latin typeface="arial"/>
                <a:ea typeface="DejaVu Sans"/>
              </a:rPr>
              <a:t>Componente </a:t>
            </a:r>
            <a:r>
              <a:rPr lang="pt-BR" sz="2200" b="0" strike="noStrike" spc="-1">
                <a:solidFill>
                  <a:srgbClr val="0070C0"/>
                </a:solidFill>
                <a:latin typeface="Arial"/>
                <a:ea typeface="DejaVu Sans"/>
              </a:rPr>
              <a:t>Modal - Diálogo</a:t>
            </a:r>
            <a:endParaRPr lang="pt-BR" sz="22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62" name="Rectangle 2"/>
          <p:cNvSpPr/>
          <p:nvPr/>
        </p:nvSpPr>
        <p:spPr>
          <a:xfrm>
            <a:off x="4572000" y="271800"/>
            <a:ext cx="360" cy="827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253800" rIns="0" bIns="25560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br>
              <a:rPr sz="900"/>
            </a:br>
            <a:endParaRPr lang="pt-BR" sz="9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63" name="CaixaDeTexto 262"/>
          <p:cNvSpPr txBox="1"/>
          <p:nvPr/>
        </p:nvSpPr>
        <p:spPr>
          <a:xfrm>
            <a:off x="5727566" y="2300683"/>
            <a:ext cx="43106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800" b="0" strike="noStrike" spc="-1">
                <a:solidFill>
                  <a:srgbClr val="1C1C1C"/>
                </a:solidFill>
                <a:latin typeface="Arial"/>
              </a:rPr>
              <a:t>npm install react-native-modal-draggable</a:t>
            </a:r>
          </a:p>
        </p:txBody>
      </p:sp>
      <p:sp>
        <p:nvSpPr>
          <p:cNvPr id="264" name="CaixaDeTexto 263"/>
          <p:cNvSpPr txBox="1"/>
          <p:nvPr/>
        </p:nvSpPr>
        <p:spPr>
          <a:xfrm>
            <a:off x="14040" y="831240"/>
            <a:ext cx="5197152" cy="546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const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DraggableDialog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= () =&gt; {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const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[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isModalVisible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,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setModalVisible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] =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useState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(false);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const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toggleModal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= () =&gt; {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setModalVisible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(!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isModalVisible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);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};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return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(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&lt;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View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style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={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styles.container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}&gt;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  &lt;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TouchableOpacity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onPress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={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toggleModal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}&gt;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    &lt;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Text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&gt;Show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Draggable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Dialog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&lt;/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Text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&gt;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  &lt;/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TouchableOpacity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&gt;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  &lt;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DraggableModal</a:t>
            </a:r>
            <a:endParaRPr lang="pt-BR" sz="1400" b="0" strike="noStrike" spc="-1" dirty="0">
              <a:solidFill>
                <a:srgbClr val="1C1C1C"/>
              </a:solidFill>
              <a:latin typeface="Arial"/>
            </a:endParaRP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   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isVisible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={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isModalVisible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}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   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onBackdropPress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={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toggleModal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}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  &gt;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    &lt;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View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style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={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styles.modalContent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}&gt;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      {/*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Content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of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the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draggable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dialog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*/}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      &lt;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Text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&gt;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This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is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a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draggable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dialog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.&lt;/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Text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&gt;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      &lt;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TouchableOpacity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onPress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={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toggleModal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}&gt;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        &lt;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Text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&gt;Close&lt;/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Text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&gt;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      &lt;/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TouchableOpacity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&gt;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    &lt;/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View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&gt;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  &lt;/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DraggableModal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&gt;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  &lt;/</a:t>
            </a:r>
            <a:r>
              <a:rPr lang="pt-BR" sz="1400" b="0" strike="noStrike" spc="-1" dirty="0" err="1">
                <a:solidFill>
                  <a:srgbClr val="1C1C1C"/>
                </a:solidFill>
                <a:latin typeface="Arial"/>
              </a:rPr>
              <a:t>View</a:t>
            </a:r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&gt;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  );</a:t>
            </a:r>
          </a:p>
          <a:p>
            <a:r>
              <a:rPr lang="pt-BR" sz="1400" b="0" strike="noStrike" spc="-1" dirty="0">
                <a:solidFill>
                  <a:srgbClr val="1C1C1C"/>
                </a:solidFill>
                <a:latin typeface="Arial"/>
              </a:rPr>
              <a:t>};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tângulo 1"/>
          <p:cNvSpPr/>
          <p:nvPr/>
        </p:nvSpPr>
        <p:spPr>
          <a:xfrm>
            <a:off x="2672391" y="228600"/>
            <a:ext cx="3203419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70C0"/>
                </a:solidFill>
                <a:latin typeface="Arial"/>
                <a:ea typeface="DejaVu Sans"/>
              </a:rPr>
              <a:t>Programação</a:t>
            </a:r>
            <a:r>
              <a:rPr lang="en-US" sz="16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 </a:t>
            </a:r>
            <a:r>
              <a:rPr lang="en-US" sz="1600" b="1" strike="noStrike" spc="-1" dirty="0" err="1">
                <a:solidFill>
                  <a:srgbClr val="0070C0"/>
                </a:solidFill>
                <a:latin typeface="Arial"/>
                <a:ea typeface="DejaVu Sans"/>
              </a:rPr>
              <a:t>Móbile</a:t>
            </a:r>
            <a:r>
              <a:rPr lang="en-US" sz="16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 e Android</a:t>
            </a:r>
            <a:endParaRPr lang="pt-BR" sz="16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268" name="Rectangle 1"/>
          <p:cNvSpPr/>
          <p:nvPr/>
        </p:nvSpPr>
        <p:spPr>
          <a:xfrm>
            <a:off x="4469400" y="-91080"/>
            <a:ext cx="205200" cy="1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69" name="Rectangle 1"/>
          <p:cNvSpPr/>
          <p:nvPr/>
        </p:nvSpPr>
        <p:spPr>
          <a:xfrm>
            <a:off x="4479480" y="-184680"/>
            <a:ext cx="184320" cy="369000"/>
          </a:xfrm>
          <a:prstGeom prst="rect">
            <a:avLst/>
          </a:prstGeom>
          <a:solidFill>
            <a:srgbClr val="C9D7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Rectangle 2"/>
          <p:cNvSpPr/>
          <p:nvPr/>
        </p:nvSpPr>
        <p:spPr>
          <a:xfrm>
            <a:off x="4479480" y="-323280"/>
            <a:ext cx="184320" cy="64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71" name="CaixaDeTexto 21"/>
          <p:cNvSpPr/>
          <p:nvPr/>
        </p:nvSpPr>
        <p:spPr>
          <a:xfrm>
            <a:off x="2624040" y="739080"/>
            <a:ext cx="38124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react-native</a:t>
            </a:r>
            <a:endParaRPr lang="pt-BR" sz="24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272" name="Retângulo 13"/>
          <p:cNvSpPr/>
          <p:nvPr/>
        </p:nvSpPr>
        <p:spPr>
          <a:xfrm>
            <a:off x="228600" y="1712880"/>
            <a:ext cx="8686440" cy="3639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1A2027"/>
                </a:solidFill>
                <a:latin typeface="-apple-system"/>
                <a:ea typeface="DejaVu Sans"/>
              </a:rPr>
              <a:t>Rolagem de conteúdo longo</a:t>
            </a: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73" name="Retângulo 14"/>
          <p:cNvSpPr/>
          <p:nvPr/>
        </p:nvSpPr>
        <p:spPr>
          <a:xfrm>
            <a:off x="1733400" y="1139040"/>
            <a:ext cx="49420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02124"/>
                </a:solidFill>
                <a:latin typeface="arial"/>
                <a:ea typeface="DejaVu Sans"/>
              </a:rPr>
              <a:t>Componente </a:t>
            </a:r>
            <a:r>
              <a:rPr lang="pt-BR" sz="2800" b="0" strike="noStrike" spc="-1">
                <a:solidFill>
                  <a:srgbClr val="0070C0"/>
                </a:solidFill>
                <a:latin typeface="Arial"/>
                <a:ea typeface="DejaVu Sans"/>
              </a:rPr>
              <a:t>Modal - Diálogo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74" name="Rectangle 2"/>
          <p:cNvSpPr/>
          <p:nvPr/>
        </p:nvSpPr>
        <p:spPr>
          <a:xfrm>
            <a:off x="4572000" y="271800"/>
            <a:ext cx="360" cy="827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253800" rIns="0" bIns="25560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br>
              <a:rPr sz="900"/>
            </a:br>
            <a:endParaRPr lang="pt-BR" sz="9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76" name="Rectangle 1"/>
          <p:cNvSpPr/>
          <p:nvPr/>
        </p:nvSpPr>
        <p:spPr>
          <a:xfrm>
            <a:off x="4479480" y="-184680"/>
            <a:ext cx="184320" cy="369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77" name="Imagem 10"/>
          <p:cNvPicPr/>
          <p:nvPr/>
        </p:nvPicPr>
        <p:blipFill>
          <a:blip r:embed="rId2"/>
          <a:stretch/>
        </p:blipFill>
        <p:spPr>
          <a:xfrm>
            <a:off x="5165640" y="2743200"/>
            <a:ext cx="3749400" cy="351324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5130BB1-573F-FD44-6AEE-7020CB333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182" y="4400790"/>
            <a:ext cx="1217834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ScrollView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1"/>
          <p:cNvSpPr/>
          <p:nvPr/>
        </p:nvSpPr>
        <p:spPr>
          <a:xfrm>
            <a:off x="4469400" y="-91080"/>
            <a:ext cx="205200" cy="1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80" name="Rectangle 2"/>
          <p:cNvSpPr/>
          <p:nvPr/>
        </p:nvSpPr>
        <p:spPr>
          <a:xfrm>
            <a:off x="4479480" y="-323280"/>
            <a:ext cx="184320" cy="64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81" name="Retângulo 13"/>
          <p:cNvSpPr/>
          <p:nvPr/>
        </p:nvSpPr>
        <p:spPr>
          <a:xfrm>
            <a:off x="228600" y="345429"/>
            <a:ext cx="8686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1A2027"/>
                </a:solidFill>
                <a:latin typeface="-apple-system"/>
                <a:ea typeface="DejaVu Sans"/>
              </a:rPr>
              <a:t>Rolagem</a:t>
            </a:r>
            <a:r>
              <a:rPr lang="en-US" sz="1800" b="1" strike="noStrike" spc="-1" dirty="0">
                <a:solidFill>
                  <a:srgbClr val="1A2027"/>
                </a:solidFill>
                <a:latin typeface="-apple-system"/>
                <a:ea typeface="DejaVu Sans"/>
              </a:rPr>
              <a:t> de </a:t>
            </a:r>
            <a:r>
              <a:rPr lang="en-US" sz="1800" b="1" strike="noStrike" spc="-1" dirty="0" err="1">
                <a:solidFill>
                  <a:srgbClr val="1A2027"/>
                </a:solidFill>
                <a:latin typeface="-apple-system"/>
                <a:ea typeface="DejaVu Sans"/>
              </a:rPr>
              <a:t>conteúdo</a:t>
            </a:r>
            <a:r>
              <a:rPr lang="en-US" sz="1800" b="1" strike="noStrike" spc="-1" dirty="0">
                <a:solidFill>
                  <a:srgbClr val="1A2027"/>
                </a:solidFill>
                <a:latin typeface="-apple-system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1A2027"/>
                </a:solidFill>
                <a:latin typeface="-apple-system"/>
                <a:ea typeface="DejaVu Sans"/>
              </a:rPr>
              <a:t>longo</a:t>
            </a:r>
            <a:endParaRPr lang="pt-BR" sz="18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282" name="Retângulo 14"/>
          <p:cNvSpPr/>
          <p:nvPr/>
        </p:nvSpPr>
        <p:spPr>
          <a:xfrm>
            <a:off x="2627630" y="15748"/>
            <a:ext cx="361526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202124"/>
                </a:solidFill>
                <a:latin typeface="arial"/>
                <a:ea typeface="DejaVu Sans"/>
              </a:rPr>
              <a:t>Componente</a:t>
            </a:r>
            <a:r>
              <a:rPr lang="en-US" sz="2000" b="1" strike="noStrike" spc="-1" dirty="0">
                <a:solidFill>
                  <a:srgbClr val="202124"/>
                </a:solidFill>
                <a:latin typeface="arial"/>
                <a:ea typeface="DejaVu Sans"/>
              </a:rPr>
              <a:t> </a:t>
            </a:r>
            <a:r>
              <a:rPr lang="pt-BR" sz="20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Modal - Diálogo</a:t>
            </a:r>
            <a:endParaRPr lang="pt-BR" sz="20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283" name="Rectangle 2"/>
          <p:cNvSpPr/>
          <p:nvPr/>
        </p:nvSpPr>
        <p:spPr>
          <a:xfrm>
            <a:off x="4572000" y="271800"/>
            <a:ext cx="360" cy="827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253800" rIns="0" bIns="25560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br>
              <a:rPr sz="900"/>
            </a:br>
            <a:endParaRPr lang="pt-BR" sz="9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2BE633-87E5-EADE-E16B-9C5676C41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351" y="685440"/>
            <a:ext cx="1217834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ScrollView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A3ECF5-9256-5C87-71CB-6A56F015897C}"/>
              </a:ext>
            </a:extLst>
          </p:cNvPr>
          <p:cNvSpPr txBox="1"/>
          <p:nvPr/>
        </p:nvSpPr>
        <p:spPr>
          <a:xfrm>
            <a:off x="228600" y="1251574"/>
            <a:ext cx="660942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/>
              <a:t>const</a:t>
            </a:r>
            <a:r>
              <a:rPr lang="pt-BR" sz="1400" dirty="0"/>
              <a:t> </a:t>
            </a:r>
            <a:r>
              <a:rPr lang="pt-BR" sz="1400" dirty="0" err="1"/>
              <a:t>LongContentScreen</a:t>
            </a:r>
            <a:r>
              <a:rPr lang="pt-BR" sz="1400" dirty="0"/>
              <a:t> = () =&gt; {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return</a:t>
            </a:r>
            <a:r>
              <a:rPr lang="pt-BR" sz="1400" dirty="0"/>
              <a:t> (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View</a:t>
            </a:r>
            <a:r>
              <a:rPr lang="pt-BR" sz="1400" dirty="0"/>
              <a:t> </a:t>
            </a:r>
            <a:r>
              <a:rPr lang="pt-BR" sz="1400" dirty="0" err="1"/>
              <a:t>style</a:t>
            </a:r>
            <a:r>
              <a:rPr lang="pt-BR" sz="1400" dirty="0"/>
              <a:t>={</a:t>
            </a:r>
            <a:r>
              <a:rPr lang="pt-BR" sz="1400" dirty="0" err="1"/>
              <a:t>styles.container</a:t>
            </a:r>
            <a:r>
              <a:rPr lang="pt-BR" sz="1400" dirty="0"/>
              <a:t>}&gt;</a:t>
            </a:r>
          </a:p>
          <a:p>
            <a:r>
              <a:rPr lang="pt-BR" sz="1400" dirty="0"/>
              <a:t>      &lt;</a:t>
            </a:r>
            <a:r>
              <a:rPr lang="pt-BR" sz="1400" dirty="0" err="1"/>
              <a:t>ScrollView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&lt;</a:t>
            </a:r>
            <a:r>
              <a:rPr lang="pt-BR" sz="1400" dirty="0" err="1"/>
              <a:t>Text</a:t>
            </a:r>
            <a:r>
              <a:rPr lang="pt-BR" sz="1400" dirty="0"/>
              <a:t> </a:t>
            </a:r>
            <a:r>
              <a:rPr lang="pt-BR" sz="1400" dirty="0" err="1"/>
              <a:t>style</a:t>
            </a:r>
            <a:r>
              <a:rPr lang="pt-BR" sz="1400" dirty="0"/>
              <a:t>={</a:t>
            </a:r>
            <a:r>
              <a:rPr lang="pt-BR" sz="1400" dirty="0" err="1"/>
              <a:t>styles.longText</a:t>
            </a:r>
            <a:r>
              <a:rPr lang="pt-BR" sz="1400" dirty="0"/>
              <a:t>}&gt;</a:t>
            </a:r>
          </a:p>
          <a:p>
            <a:r>
              <a:rPr lang="pt-BR" sz="1400" dirty="0"/>
              <a:t>          {/* Seu conteúdo longo aqui */}</a:t>
            </a:r>
          </a:p>
          <a:p>
            <a:r>
              <a:rPr lang="pt-BR" sz="1400" dirty="0"/>
              <a:t>        &lt;/</a:t>
            </a:r>
            <a:r>
              <a:rPr lang="pt-BR" sz="1400" dirty="0" err="1"/>
              <a:t>Text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&lt;/</a:t>
            </a:r>
            <a:r>
              <a:rPr lang="pt-BR" sz="1400" dirty="0" err="1"/>
              <a:t>ScrollView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&lt;/</a:t>
            </a:r>
            <a:r>
              <a:rPr lang="pt-BR" sz="1400" dirty="0" err="1"/>
              <a:t>View</a:t>
            </a:r>
            <a:r>
              <a:rPr lang="pt-BR" sz="1400" dirty="0"/>
              <a:t>&gt;</a:t>
            </a:r>
          </a:p>
          <a:p>
            <a:r>
              <a:rPr lang="pt-BR" sz="1400" dirty="0"/>
              <a:t>  );</a:t>
            </a:r>
          </a:p>
          <a:p>
            <a:r>
              <a:rPr lang="pt-BR" sz="1400" dirty="0"/>
              <a:t>};</a:t>
            </a:r>
          </a:p>
          <a:p>
            <a:r>
              <a:rPr lang="pt-BR" sz="1400" dirty="0" err="1"/>
              <a:t>const</a:t>
            </a:r>
            <a:r>
              <a:rPr lang="pt-BR" sz="1400" dirty="0"/>
              <a:t> </a:t>
            </a:r>
            <a:r>
              <a:rPr lang="pt-BR" sz="1400" dirty="0" err="1"/>
              <a:t>styles</a:t>
            </a:r>
            <a:r>
              <a:rPr lang="pt-BR" sz="1400" dirty="0"/>
              <a:t> = </a:t>
            </a:r>
            <a:r>
              <a:rPr lang="pt-BR" sz="1400" dirty="0" err="1"/>
              <a:t>StyleSheet.create</a:t>
            </a:r>
            <a:r>
              <a:rPr lang="pt-BR" sz="1400" dirty="0"/>
              <a:t>({</a:t>
            </a:r>
          </a:p>
          <a:p>
            <a:r>
              <a:rPr lang="pt-BR" sz="1400" dirty="0"/>
              <a:t>  container: {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flex</a:t>
            </a:r>
            <a:r>
              <a:rPr lang="pt-BR" sz="1400" dirty="0"/>
              <a:t>: 1,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padding</a:t>
            </a:r>
            <a:r>
              <a:rPr lang="pt-BR" sz="1400" dirty="0"/>
              <a:t>: 16,</a:t>
            </a:r>
          </a:p>
          <a:p>
            <a:r>
              <a:rPr lang="pt-BR" sz="1400" dirty="0"/>
              <a:t>  },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longText</a:t>
            </a:r>
            <a:r>
              <a:rPr lang="pt-BR" sz="1400" dirty="0"/>
              <a:t>: {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fontSize</a:t>
            </a:r>
            <a:r>
              <a:rPr lang="pt-BR" sz="1400" dirty="0"/>
              <a:t>: 16,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lineHeight</a:t>
            </a:r>
            <a:r>
              <a:rPr lang="pt-BR" sz="1400" dirty="0"/>
              <a:t>: 24,</a:t>
            </a:r>
          </a:p>
          <a:p>
            <a:r>
              <a:rPr lang="pt-BR" sz="1400" dirty="0"/>
              <a:t>  },</a:t>
            </a:r>
          </a:p>
          <a:p>
            <a:r>
              <a:rPr lang="pt-BR" sz="1400" dirty="0"/>
              <a:t>});</a:t>
            </a:r>
          </a:p>
          <a:p>
            <a:r>
              <a:rPr lang="pt-BR" sz="1400" dirty="0" err="1"/>
              <a:t>export</a:t>
            </a:r>
            <a:r>
              <a:rPr lang="pt-BR" sz="1400" dirty="0"/>
              <a:t> default </a:t>
            </a:r>
            <a:r>
              <a:rPr lang="pt-BR" sz="1400" dirty="0" err="1"/>
              <a:t>LongContentScreen</a:t>
            </a:r>
            <a:r>
              <a:rPr lang="pt-BR" sz="1400" dirty="0"/>
              <a:t>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tângulo 1"/>
          <p:cNvSpPr/>
          <p:nvPr/>
        </p:nvSpPr>
        <p:spPr>
          <a:xfrm>
            <a:off x="1911600" y="-97628"/>
            <a:ext cx="4608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70C0"/>
                </a:solidFill>
                <a:latin typeface="Calibri Light"/>
                <a:ea typeface="DejaVu Sans"/>
              </a:rPr>
              <a:t>Programação</a:t>
            </a:r>
            <a:r>
              <a:rPr lang="en-US" sz="2800" b="1" strike="noStrike" spc="-1" dirty="0">
                <a:solidFill>
                  <a:srgbClr val="0070C0"/>
                </a:solidFill>
                <a:latin typeface="Calibri Light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0070C0"/>
                </a:solidFill>
                <a:latin typeface="Calibri Light"/>
                <a:ea typeface="DejaVu Sans"/>
              </a:rPr>
              <a:t>Móbile</a:t>
            </a:r>
            <a:r>
              <a:rPr lang="en-US" sz="2800" b="1" strike="noStrike" spc="-1" dirty="0">
                <a:solidFill>
                  <a:srgbClr val="0070C0"/>
                </a:solidFill>
                <a:latin typeface="Calibri Light"/>
                <a:ea typeface="DejaVu Sans"/>
              </a:rPr>
              <a:t> e Android</a:t>
            </a:r>
            <a:endParaRPr lang="pt-BR" sz="28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385" name="Retângulo 8"/>
          <p:cNvSpPr/>
          <p:nvPr/>
        </p:nvSpPr>
        <p:spPr>
          <a:xfrm>
            <a:off x="28980" y="304776"/>
            <a:ext cx="7889902" cy="583321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Criar um App com uma tela de login conforme abaixo, implemente a validação dos dados de entrada.</a:t>
            </a:r>
            <a:endParaRPr lang="pt-BR" sz="1600" b="0" strike="noStrike" spc="-1" dirty="0">
              <a:solidFill>
                <a:srgbClr val="1C1C1C"/>
              </a:solid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546553-D50D-B392-94B5-6AB9B26F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910" y="878828"/>
            <a:ext cx="4433536" cy="54331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1"/>
          <p:cNvSpPr/>
          <p:nvPr/>
        </p:nvSpPr>
        <p:spPr>
          <a:xfrm>
            <a:off x="1969920" y="228600"/>
            <a:ext cx="4608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Móbile e Android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62" name="Retângulo 2"/>
          <p:cNvSpPr/>
          <p:nvPr/>
        </p:nvSpPr>
        <p:spPr>
          <a:xfrm>
            <a:off x="3666960" y="1153080"/>
            <a:ext cx="15192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Objetivos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63" name="Retângulo 6"/>
          <p:cNvSpPr/>
          <p:nvPr/>
        </p:nvSpPr>
        <p:spPr>
          <a:xfrm>
            <a:off x="304920" y="2831040"/>
            <a:ext cx="8434080" cy="118692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Utilizar a sintaxe </a:t>
            </a:r>
            <a:r>
              <a:rPr lang="pt-BR" sz="1800" b="0" strike="noStrike" spc="-1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JSX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 e os componentes básicos do </a:t>
            </a:r>
            <a:r>
              <a:rPr lang="pt-BR" sz="1800" b="0" strike="noStrike" spc="-1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React Native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(baseando-­se</a:t>
            </a: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no ambiente do </a:t>
            </a:r>
            <a:r>
              <a:rPr lang="pt-BR" sz="1800" b="0" strike="noStrike" spc="-1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DejaVu Sans"/>
              </a:rPr>
              <a:t>Visual Studio Code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, em conjunto com o Nodes.js, para a</a:t>
            </a: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construção de aplicativos móveis) e recursos de interface gráfica (baseando-se</a:t>
            </a: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nas bibliotecas do React Native, para a criação de telas em aplicativos).</a:t>
            </a: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ângulo 1"/>
          <p:cNvSpPr/>
          <p:nvPr/>
        </p:nvSpPr>
        <p:spPr>
          <a:xfrm>
            <a:off x="1969920" y="228600"/>
            <a:ext cx="4608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Móbile e Android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65" name="Retângulo 2"/>
          <p:cNvSpPr/>
          <p:nvPr/>
        </p:nvSpPr>
        <p:spPr>
          <a:xfrm>
            <a:off x="3807000" y="1153080"/>
            <a:ext cx="12387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Tópicos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66" name="Retângulo 6"/>
          <p:cNvSpPr/>
          <p:nvPr/>
        </p:nvSpPr>
        <p:spPr>
          <a:xfrm>
            <a:off x="304920" y="2831040"/>
            <a:ext cx="8434080" cy="3639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2.1 CONSTRUÇÃO DA INTERFACE E INTERATIVIDADE</a:t>
            </a: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 1"/>
          <p:cNvSpPr/>
          <p:nvPr/>
        </p:nvSpPr>
        <p:spPr>
          <a:xfrm>
            <a:off x="1969920" y="228600"/>
            <a:ext cx="4608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Móbile e Android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74" name="Retângulo 6"/>
          <p:cNvSpPr/>
          <p:nvPr/>
        </p:nvSpPr>
        <p:spPr>
          <a:xfrm>
            <a:off x="523800" y="839880"/>
            <a:ext cx="7297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1C1E21"/>
                </a:solidFill>
                <a:latin typeface="Arial"/>
                <a:ea typeface="DejaVu Sans"/>
              </a:rPr>
              <a:t>UX</a:t>
            </a: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75" name="Retângulo 1"/>
          <p:cNvSpPr/>
          <p:nvPr/>
        </p:nvSpPr>
        <p:spPr>
          <a:xfrm>
            <a:off x="304920" y="1689480"/>
            <a:ext cx="8686440" cy="367878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UX significa </a:t>
            </a:r>
            <a:r>
              <a:rPr lang="pt-BR" spc="-1" dirty="0" err="1">
                <a:solidFill>
                  <a:srgbClr val="0070C0"/>
                </a:solidFill>
                <a:latin typeface="Arial"/>
              </a:rPr>
              <a:t>User</a:t>
            </a:r>
            <a:r>
              <a:rPr lang="pt-BR" spc="-1" dirty="0">
                <a:solidFill>
                  <a:srgbClr val="0070C0"/>
                </a:solidFill>
                <a:latin typeface="Arial"/>
              </a:rPr>
              <a:t> Experience, que significa Experiência do Usuário.</a:t>
            </a:r>
          </a:p>
        </p:txBody>
      </p:sp>
      <p:sp>
        <p:nvSpPr>
          <p:cNvPr id="76" name="Retângulo 5"/>
          <p:cNvSpPr/>
          <p:nvPr/>
        </p:nvSpPr>
        <p:spPr>
          <a:xfrm>
            <a:off x="315720" y="2112840"/>
            <a:ext cx="8686440" cy="921876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Foi </a:t>
            </a:r>
            <a:r>
              <a:rPr lang="pt-BR" spc="-1" dirty="0">
                <a:solidFill>
                  <a:srgbClr val="0070C0"/>
                </a:solidFill>
                <a:latin typeface="Arial"/>
              </a:rPr>
              <a:t>Don Norman que popularizou esse termo, enquanto trabalhava na Apple nos anos 90, no mesmo </a:t>
            </a: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tempo em que </a:t>
            </a:r>
            <a:r>
              <a:rPr lang="pt-BR" sz="18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Jakob Nielsen</a:t>
            </a: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 escreveu as famosas </a:t>
            </a:r>
            <a:r>
              <a:rPr lang="pt-BR" sz="18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10 heurísticas de usabilidade</a:t>
            </a: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, ainda usadas hoje.</a:t>
            </a:r>
            <a:endParaRPr lang="pt-BR" sz="18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77" name="Retângulo 6"/>
          <p:cNvSpPr/>
          <p:nvPr/>
        </p:nvSpPr>
        <p:spPr>
          <a:xfrm>
            <a:off x="319680" y="3109320"/>
            <a:ext cx="8686440" cy="644877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UX é o que </a:t>
            </a:r>
            <a:r>
              <a:rPr lang="pt-BR" spc="-1" dirty="0">
                <a:solidFill>
                  <a:srgbClr val="0070C0"/>
                </a:solidFill>
                <a:latin typeface="Arial"/>
              </a:rPr>
              <a:t>um usuário sente ao </a:t>
            </a:r>
            <a:r>
              <a:rPr lang="pt-BR" sz="18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utilizar um produto, sistema ou serviço</a:t>
            </a: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. Equilibrando aspectos práticos, experienciais, significativos e valiosos </a:t>
            </a:r>
            <a:r>
              <a:rPr lang="pt-BR" spc="-1" dirty="0">
                <a:solidFill>
                  <a:srgbClr val="0070C0"/>
                </a:solidFill>
                <a:latin typeface="Arial"/>
              </a:rPr>
              <a:t>de interação</a:t>
            </a: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.</a:t>
            </a:r>
            <a:endParaRPr lang="pt-BR" sz="18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78" name="Retângulo 7"/>
          <p:cNvSpPr/>
          <p:nvPr/>
        </p:nvSpPr>
        <p:spPr>
          <a:xfrm>
            <a:off x="333360" y="3840120"/>
            <a:ext cx="8686440" cy="1198875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É comum pessoas confundirem </a:t>
            </a:r>
            <a:r>
              <a:rPr lang="pt-BR" spc="-1" dirty="0">
                <a:solidFill>
                  <a:srgbClr val="0070C0"/>
                </a:solidFill>
                <a:latin typeface="Arial"/>
              </a:rPr>
              <a:t>UX diretamente com Design, e isso não está tão errado, pois a interface está diretamente ligada com a interação do usuário com o sistema, mas toda parte por trás também, como por exemplo; o tempo que a página leva para carregar, já afeta e faz parte da experiência do usuário.</a:t>
            </a:r>
          </a:p>
        </p:txBody>
      </p:sp>
      <p:sp>
        <p:nvSpPr>
          <p:cNvPr id="79" name="Retângulo 8"/>
          <p:cNvSpPr/>
          <p:nvPr/>
        </p:nvSpPr>
        <p:spPr>
          <a:xfrm>
            <a:off x="304920" y="5118480"/>
            <a:ext cx="8686440" cy="1198875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Grande parte da experiência do usuário em produtos digitais não é </a:t>
            </a:r>
            <a:r>
              <a:rPr lang="pt-BR" spc="-1" dirty="0">
                <a:solidFill>
                  <a:srgbClr val="0070C0"/>
                </a:solidFill>
                <a:latin typeface="Arial"/>
              </a:rPr>
              <a:t>tangível(</a:t>
            </a:r>
            <a:r>
              <a:rPr lang="en-US" spc="-1" dirty="0" err="1">
                <a:solidFill>
                  <a:srgbClr val="0070C0"/>
                </a:solidFill>
                <a:latin typeface="Arial"/>
              </a:rPr>
              <a:t>sensível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, </a:t>
            </a:r>
            <a:r>
              <a:rPr lang="en-US" spc="-1" dirty="0" err="1">
                <a:solidFill>
                  <a:srgbClr val="0070C0"/>
                </a:solidFill>
                <a:latin typeface="Arial"/>
              </a:rPr>
              <a:t>tocável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)</a:t>
            </a:r>
            <a:r>
              <a:rPr lang="pt-BR" spc="-1" dirty="0">
                <a:solidFill>
                  <a:srgbClr val="0070C0"/>
                </a:solidFill>
                <a:latin typeface="Arial"/>
              </a:rPr>
              <a:t> e já é trabalhada desde os primeiros momentos de criação do produto </a:t>
            </a: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na hora que você define as páginas que vão existir no site, em que navegadores vai funcionar e etc. </a:t>
            </a:r>
            <a:endParaRPr lang="pt-BR" sz="1800" b="0" strike="noStrike" spc="-1" dirty="0">
              <a:solidFill>
                <a:srgbClr val="1C1C1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1"/>
          <p:cNvSpPr/>
          <p:nvPr/>
        </p:nvSpPr>
        <p:spPr>
          <a:xfrm>
            <a:off x="1969920" y="228600"/>
            <a:ext cx="4608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Móbile e Android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81" name="Retângulo 2"/>
          <p:cNvSpPr/>
          <p:nvPr/>
        </p:nvSpPr>
        <p:spPr>
          <a:xfrm>
            <a:off x="355680" y="1153080"/>
            <a:ext cx="814104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70C0"/>
                </a:solidFill>
                <a:latin typeface="Arial"/>
                <a:ea typeface="DejaVu Sans"/>
              </a:rPr>
              <a:t>React Por que melhorar a experiência do usuário?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82" name="Retângulo 1"/>
          <p:cNvSpPr/>
          <p:nvPr/>
        </p:nvSpPr>
        <p:spPr>
          <a:xfrm>
            <a:off x="304920" y="1752480"/>
            <a:ext cx="8686440" cy="1198875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O </a:t>
            </a:r>
            <a:r>
              <a:rPr lang="pt-BR" spc="-1" dirty="0">
                <a:solidFill>
                  <a:srgbClr val="0070C0"/>
                </a:solidFill>
                <a:latin typeface="Arial"/>
              </a:rPr>
              <a:t>principal objetivo de melhorar a experiência do usuário é claro: Você quer ganhar mais dinheiro e para isso quer que as pessoas gostem do seu produto, pessoas que gostam do seu produto consequentemente se tornam uma divulgadora da sua marca </a:t>
            </a: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e com isso mais e mais pessoas passam a usar.</a:t>
            </a:r>
            <a:endParaRPr lang="pt-BR" sz="18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83" name="Retângulo 2"/>
          <p:cNvSpPr/>
          <p:nvPr/>
        </p:nvSpPr>
        <p:spPr>
          <a:xfrm>
            <a:off x="304920" y="3244320"/>
            <a:ext cx="8686440" cy="1198875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Hoje em dia a maioria das </a:t>
            </a:r>
            <a:r>
              <a:rPr lang="pt-BR" spc="-1" dirty="0">
                <a:solidFill>
                  <a:srgbClr val="0070C0"/>
                </a:solidFill>
                <a:latin typeface="Arial"/>
              </a:rPr>
              <a:t>grandes empresas que vem crescendo, apostam grande parte da sua verba em times que trabalham diretamente em melhorar a experiência do usuário em seus produtos. Essas empresas sabem claramente o retorno de sucesso que um produto </a:t>
            </a: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tem se a experiência do usuário é gratificante.</a:t>
            </a:r>
            <a:endParaRPr lang="pt-BR" sz="1800" b="0" strike="noStrike" spc="-1" dirty="0">
              <a:solidFill>
                <a:srgbClr val="1C1C1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15"/>
          <p:cNvSpPr/>
          <p:nvPr/>
        </p:nvSpPr>
        <p:spPr>
          <a:xfrm>
            <a:off x="1969920" y="228600"/>
            <a:ext cx="4608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Móbile e Android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85" name="Retângulo 16"/>
          <p:cNvSpPr/>
          <p:nvPr/>
        </p:nvSpPr>
        <p:spPr>
          <a:xfrm>
            <a:off x="3514680" y="1153080"/>
            <a:ext cx="18223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70C0"/>
                </a:solidFill>
                <a:latin typeface="Arial"/>
                <a:ea typeface="DejaVu Sans"/>
              </a:rPr>
              <a:t>Wireframe</a:t>
            </a:r>
            <a:endParaRPr lang="pt-BR" sz="28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86" name="Retângulo 1"/>
          <p:cNvSpPr/>
          <p:nvPr/>
        </p:nvSpPr>
        <p:spPr>
          <a:xfrm>
            <a:off x="304920" y="1752480"/>
            <a:ext cx="8686440" cy="1198875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pc="-1" dirty="0">
                <a:solidFill>
                  <a:srgbClr val="0070C0"/>
                </a:solidFill>
                <a:latin typeface="Arial"/>
              </a:rPr>
              <a:t>Podemos definir </a:t>
            </a:r>
            <a:r>
              <a:rPr lang="pt-BR" spc="-1" dirty="0" err="1">
                <a:solidFill>
                  <a:srgbClr val="0070C0"/>
                </a:solidFill>
                <a:latin typeface="Arial"/>
              </a:rPr>
              <a:t>wireframe</a:t>
            </a:r>
            <a:r>
              <a:rPr lang="pt-BR" spc="-1" dirty="0">
                <a:solidFill>
                  <a:srgbClr val="0070C0"/>
                </a:solidFill>
                <a:latin typeface="Arial"/>
              </a:rPr>
              <a:t> como um esqueleto, um protótipo ou uma versão bastante primitiva do visual de um projeto. Ele consiste na representação da diagramação e das estruturas macro do site, </a:t>
            </a: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ou seja, apresentamos por meio de formas geométricas e linhas como pensamos a divisão da interface em seções.</a:t>
            </a:r>
            <a:endParaRPr lang="pt-BR" sz="18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87" name="Retângulo 2"/>
          <p:cNvSpPr/>
          <p:nvPr/>
        </p:nvSpPr>
        <p:spPr>
          <a:xfrm>
            <a:off x="304920" y="3304800"/>
            <a:ext cx="8686440" cy="1198875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70C0"/>
                </a:solidFill>
                <a:latin typeface="nunito sans"/>
                <a:ea typeface="DejaVu Sans"/>
              </a:rPr>
              <a:t>Os dois objetivos principais do </a:t>
            </a:r>
            <a:r>
              <a:rPr lang="pt-BR" spc="-1" dirty="0" err="1">
                <a:solidFill>
                  <a:srgbClr val="0070C0"/>
                </a:solidFill>
                <a:latin typeface="Arial"/>
              </a:rPr>
              <a:t>wireframe</a:t>
            </a:r>
            <a:r>
              <a:rPr lang="pt-BR" spc="-1" dirty="0">
                <a:solidFill>
                  <a:srgbClr val="0070C0"/>
                </a:solidFill>
                <a:latin typeface="Arial"/>
              </a:rPr>
              <a:t> são o auxílio ao designer na hora da diagramação dos conteúdos e na aplicação da identidade visual, e também ser a principal ferramenta em relação a um alinhamento inicial da expectativa do cliente quanto ao visual do projeto contratado.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ângulo 1"/>
          <p:cNvSpPr/>
          <p:nvPr/>
        </p:nvSpPr>
        <p:spPr>
          <a:xfrm>
            <a:off x="1969920" y="6650"/>
            <a:ext cx="4608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70C0"/>
                </a:solidFill>
                <a:latin typeface="Calibri Light"/>
                <a:ea typeface="DejaVu Sans"/>
              </a:rPr>
              <a:t>Programação</a:t>
            </a:r>
            <a:r>
              <a:rPr lang="en-US" sz="2800" b="1" strike="noStrike" spc="-1" dirty="0">
                <a:solidFill>
                  <a:srgbClr val="0070C0"/>
                </a:solidFill>
                <a:latin typeface="Calibri Light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0070C0"/>
                </a:solidFill>
                <a:latin typeface="Calibri Light"/>
                <a:ea typeface="DejaVu Sans"/>
              </a:rPr>
              <a:t>Móbile</a:t>
            </a:r>
            <a:r>
              <a:rPr lang="en-US" sz="2800" b="1" strike="noStrike" spc="-1" dirty="0">
                <a:solidFill>
                  <a:srgbClr val="0070C0"/>
                </a:solidFill>
                <a:latin typeface="Calibri Light"/>
                <a:ea typeface="DejaVu Sans"/>
              </a:rPr>
              <a:t> e Android</a:t>
            </a:r>
            <a:endParaRPr lang="pt-BR" sz="28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89" name="Retângulo 2"/>
          <p:cNvSpPr/>
          <p:nvPr/>
        </p:nvSpPr>
        <p:spPr>
          <a:xfrm>
            <a:off x="3611160" y="455540"/>
            <a:ext cx="11869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Botão</a:t>
            </a:r>
            <a:endParaRPr lang="pt-BR" sz="28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90" name="Retângulo 3"/>
          <p:cNvSpPr/>
          <p:nvPr/>
        </p:nvSpPr>
        <p:spPr>
          <a:xfrm>
            <a:off x="228600" y="977760"/>
            <a:ext cx="8686440" cy="644877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0070C0"/>
                </a:solidFill>
                <a:latin typeface="Arial"/>
              </a:rPr>
              <a:t>Um componente básico do botão que deve renderizar bem em qualquer plataforma. Suporta um nível mínimo de personalização.</a:t>
            </a:r>
          </a:p>
        </p:txBody>
      </p:sp>
      <p:sp>
        <p:nvSpPr>
          <p:cNvPr id="91" name="Retângulo 4"/>
          <p:cNvSpPr/>
          <p:nvPr/>
        </p:nvSpPr>
        <p:spPr>
          <a:xfrm>
            <a:off x="228600" y="1636560"/>
            <a:ext cx="8686440" cy="1029597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500" spc="-1" dirty="0">
                <a:solidFill>
                  <a:srgbClr val="0070C0"/>
                </a:solidFill>
                <a:latin typeface="Arial"/>
              </a:rPr>
              <a:t>Se este botão não parecer certo para o seu aplicativo, você pode construir seu próprio botão usando </a:t>
            </a:r>
            <a:r>
              <a:rPr lang="pt-BR" sz="1500" spc="-1" dirty="0" err="1">
                <a:solidFill>
                  <a:srgbClr val="0070C0"/>
                </a:solidFill>
                <a:latin typeface="Arial"/>
              </a:rPr>
              <a:t>TouchableOpacity</a:t>
            </a:r>
            <a:r>
              <a:rPr lang="pt-BR" sz="1500" spc="-1" dirty="0">
                <a:solidFill>
                  <a:srgbClr val="0070C0"/>
                </a:solidFill>
                <a:latin typeface="Arial"/>
              </a:rPr>
              <a:t> ou </a:t>
            </a:r>
            <a:r>
              <a:rPr lang="pt-BR" sz="1500" spc="-1" dirty="0" err="1">
                <a:solidFill>
                  <a:srgbClr val="0070C0"/>
                </a:solidFill>
                <a:latin typeface="Arial"/>
              </a:rPr>
              <a:t>TouchableWithoutFeedback</a:t>
            </a:r>
            <a:r>
              <a:rPr lang="pt-BR" sz="1500" spc="-1" dirty="0">
                <a:solidFill>
                  <a:srgbClr val="0070C0"/>
                </a:solidFill>
                <a:latin typeface="Arial"/>
              </a:rPr>
              <a:t>. </a:t>
            </a:r>
            <a:r>
              <a:rPr lang="pt-BR" sz="15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Para se inspirar, veja o código-fonte deste componente de botão. Ou, dê uma olhada na grande variedade de componentes de botões construídos pela comunidade</a:t>
            </a: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.</a:t>
            </a:r>
            <a:endParaRPr lang="pt-BR" sz="16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92" name="Retângulo 5"/>
          <p:cNvSpPr/>
          <p:nvPr/>
        </p:nvSpPr>
        <p:spPr>
          <a:xfrm>
            <a:off x="128160" y="2750040"/>
            <a:ext cx="4277880" cy="15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70C0"/>
                </a:solidFill>
                <a:latin typeface="SFMono-Regular"/>
                <a:ea typeface="DejaVu Sans"/>
              </a:rPr>
              <a:t>&lt;Button</a:t>
            </a:r>
            <a:br>
              <a:rPr sz="1400"/>
            </a:br>
            <a:r>
              <a:rPr lang="en-US" sz="1400" b="0" strike="noStrike" spc="-1">
                <a:solidFill>
                  <a:srgbClr val="0070C0"/>
                </a:solidFill>
                <a:latin typeface="SFMono-Regular"/>
                <a:ea typeface="DejaVu Sans"/>
              </a:rPr>
              <a:t>    onPress={onPressLearnMore}</a:t>
            </a:r>
            <a:br>
              <a:rPr sz="1400"/>
            </a:br>
            <a:r>
              <a:rPr lang="en-US" sz="1400" b="0" strike="noStrike" spc="-1">
                <a:solidFill>
                  <a:srgbClr val="0070C0"/>
                </a:solidFill>
                <a:latin typeface="SFMono-Regular"/>
                <a:ea typeface="DejaVu Sans"/>
              </a:rPr>
              <a:t>    title=“Aprenda mais"</a:t>
            </a:r>
            <a:br>
              <a:rPr sz="1400"/>
            </a:br>
            <a:r>
              <a:rPr lang="en-US" sz="1400" b="0" strike="noStrike" spc="-1">
                <a:solidFill>
                  <a:srgbClr val="0070C0"/>
                </a:solidFill>
                <a:latin typeface="SFMono-Regular"/>
                <a:ea typeface="DejaVu Sans"/>
              </a:rPr>
              <a:t>    color="#841584"</a:t>
            </a:r>
            <a:br>
              <a:rPr sz="1400"/>
            </a:br>
            <a:r>
              <a:rPr lang="en-US" sz="1400" b="0" strike="noStrike" spc="-1">
                <a:solidFill>
                  <a:srgbClr val="0070C0"/>
                </a:solidFill>
                <a:latin typeface="SFMono-Regular"/>
                <a:ea typeface="DejaVu Sans"/>
              </a:rPr>
              <a:t>    accessibilityLabel="</a:t>
            </a:r>
            <a:r>
              <a:rPr lang="pt-BR" sz="1400" b="0" strike="noStrike" spc="-1">
                <a:solidFill>
                  <a:srgbClr val="0070C0"/>
                </a:solidFill>
                <a:latin typeface="SFMono-Regular"/>
                <a:ea typeface="DejaVu Sans"/>
              </a:rPr>
              <a:t> Saiba mais</a:t>
            </a:r>
            <a:endParaRPr lang="pt-BR" sz="14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70C0"/>
                </a:solidFill>
                <a:latin typeface="SFMono-Regular"/>
                <a:ea typeface="DejaVu Sans"/>
              </a:rPr>
              <a:t>    sobre este botão roxo</a:t>
            </a:r>
            <a:r>
              <a:rPr lang="en-US" sz="1400" b="0" strike="noStrike" spc="-1">
                <a:solidFill>
                  <a:srgbClr val="0070C0"/>
                </a:solidFill>
                <a:latin typeface="SFMono-Regular"/>
                <a:ea typeface="DejaVu Sans"/>
              </a:rPr>
              <a:t>"</a:t>
            </a:r>
            <a:br>
              <a:rPr sz="1400"/>
            </a:br>
            <a:r>
              <a:rPr lang="en-US" sz="1400" b="0" strike="noStrike" spc="-1">
                <a:solidFill>
                  <a:srgbClr val="0070C0"/>
                </a:solidFill>
                <a:latin typeface="SFMono-Regular"/>
                <a:ea typeface="DejaVu Sans"/>
              </a:rPr>
              <a:t>/&gt;</a:t>
            </a:r>
            <a:endParaRPr lang="pt-BR" sz="14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94" name="CaixaDeTexto 7"/>
          <p:cNvSpPr/>
          <p:nvPr/>
        </p:nvSpPr>
        <p:spPr>
          <a:xfrm>
            <a:off x="128160" y="4496040"/>
            <a:ext cx="3761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etiqueta de acessibilidade</a:t>
            </a: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  <p:cxnSp>
        <p:nvCxnSpPr>
          <p:cNvPr id="95" name="Conector de Seta Reta 8"/>
          <p:cNvCxnSpPr/>
          <p:nvPr/>
        </p:nvCxnSpPr>
        <p:spPr>
          <a:xfrm flipV="1">
            <a:off x="938520" y="3902400"/>
            <a:ext cx="360" cy="73440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96" name="CaixaDeTexto 11"/>
          <p:cNvSpPr/>
          <p:nvPr/>
        </p:nvSpPr>
        <p:spPr>
          <a:xfrm>
            <a:off x="4312080" y="2655000"/>
            <a:ext cx="4509000" cy="285840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-apple-system"/>
                <a:ea typeface="DejaVu Sans"/>
              </a:rPr>
              <a:t>const showAlert = () =&gt; {</a:t>
            </a:r>
            <a:endParaRPr lang="pt-BR" sz="12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-apple-system"/>
                <a:ea typeface="DejaVu Sans"/>
              </a:rPr>
              <a:t>    window.alert('INSERINDO UM BOTÃO NA APLICAÇÃO');</a:t>
            </a:r>
            <a:endParaRPr lang="pt-BR" sz="12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-apple-system"/>
                <a:ea typeface="DejaVu Sans"/>
              </a:rPr>
              <a:t>};</a:t>
            </a:r>
            <a:endParaRPr lang="pt-BR" sz="12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-apple-system"/>
                <a:ea typeface="DejaVu Sans"/>
              </a:rPr>
              <a:t>return (</a:t>
            </a:r>
            <a:endParaRPr lang="pt-BR" sz="12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-apple-system"/>
                <a:ea typeface="DejaVu Sans"/>
              </a:rPr>
              <a:t>    &lt;View style={styles.container}&gt;</a:t>
            </a:r>
            <a:endParaRPr lang="pt-BR" sz="12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-apple-system"/>
                <a:ea typeface="DejaVu Sans"/>
              </a:rPr>
              <a:t>        &lt;Text&gt;MEU SEGUNDO PROJETO&lt;/Text&gt;</a:t>
            </a:r>
            <a:endParaRPr lang="pt-BR" sz="12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-apple-system"/>
                <a:ea typeface="DejaVu Sans"/>
              </a:rPr>
              <a:t>        &lt;StatusBar style="auto" /&gt;</a:t>
            </a:r>
            <a:endParaRPr lang="pt-BR" sz="12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-apple-system"/>
                <a:ea typeface="DejaVu Sans"/>
              </a:rPr>
              <a:t>        &lt;Button </a:t>
            </a:r>
            <a:endParaRPr lang="pt-BR" sz="12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-apple-system"/>
                <a:ea typeface="DejaVu Sans"/>
              </a:rPr>
              <a:t>             title="Mostrar mensagem"</a:t>
            </a:r>
            <a:endParaRPr lang="pt-BR" sz="12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-apple-system"/>
                <a:ea typeface="DejaVu Sans"/>
              </a:rPr>
              <a:t>             onPress={showAlert}</a:t>
            </a:r>
            <a:endParaRPr lang="pt-BR" sz="12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-apple-system"/>
                <a:ea typeface="DejaVu Sans"/>
              </a:rPr>
              <a:t>        /&gt;</a:t>
            </a:r>
            <a:endParaRPr lang="pt-BR" sz="12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-apple-system"/>
                <a:ea typeface="DejaVu Sans"/>
              </a:rPr>
              <a:t>   &lt;/View&gt;</a:t>
            </a:r>
            <a:endParaRPr lang="pt-BR" sz="1200" b="0" strike="noStrike" spc="-1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-apple-system"/>
                <a:ea typeface="DejaVu Sans"/>
              </a:rPr>
              <a:t>);</a:t>
            </a:r>
            <a:endParaRPr lang="pt-BR" sz="1200" b="0" strike="noStrike" spc="-1">
              <a:solidFill>
                <a:srgbClr val="1C1C1C"/>
              </a:solidFill>
              <a:latin typeface="Arial"/>
            </a:endParaRPr>
          </a:p>
        </p:txBody>
      </p:sp>
      <p:pic>
        <p:nvPicPr>
          <p:cNvPr id="97" name="Imagem 96"/>
          <p:cNvPicPr/>
          <p:nvPr/>
        </p:nvPicPr>
        <p:blipFill>
          <a:blip r:embed="rId2"/>
          <a:stretch/>
        </p:blipFill>
        <p:spPr>
          <a:xfrm>
            <a:off x="900000" y="5234400"/>
            <a:ext cx="2476080" cy="885600"/>
          </a:xfrm>
          <a:prstGeom prst="rect">
            <a:avLst/>
          </a:prstGeom>
          <a:ln w="0">
            <a:noFill/>
          </a:ln>
        </p:spPr>
      </p:pic>
      <p:pic>
        <p:nvPicPr>
          <p:cNvPr id="98" name="Imagem 97"/>
          <p:cNvPicPr/>
          <p:nvPr/>
        </p:nvPicPr>
        <p:blipFill>
          <a:blip r:embed="rId3"/>
          <a:stretch/>
        </p:blipFill>
        <p:spPr>
          <a:xfrm>
            <a:off x="6229440" y="5400000"/>
            <a:ext cx="2590560" cy="837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ângulo 1"/>
          <p:cNvSpPr/>
          <p:nvPr/>
        </p:nvSpPr>
        <p:spPr>
          <a:xfrm>
            <a:off x="1999800" y="184338"/>
            <a:ext cx="4608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70C0"/>
                </a:solidFill>
                <a:latin typeface="Calibri Light"/>
                <a:ea typeface="DejaVu Sans"/>
              </a:rPr>
              <a:t>Programação</a:t>
            </a:r>
            <a:r>
              <a:rPr lang="en-US" sz="2800" b="1" strike="noStrike" spc="-1" dirty="0">
                <a:solidFill>
                  <a:srgbClr val="0070C0"/>
                </a:solidFill>
                <a:latin typeface="Calibri Light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0070C0"/>
                </a:solidFill>
                <a:latin typeface="Calibri Light"/>
                <a:ea typeface="DejaVu Sans"/>
              </a:rPr>
              <a:t>Móbile</a:t>
            </a:r>
            <a:r>
              <a:rPr lang="en-US" sz="2800" b="1" strike="noStrike" spc="-1" dirty="0">
                <a:solidFill>
                  <a:srgbClr val="0070C0"/>
                </a:solidFill>
                <a:latin typeface="Calibri Light"/>
                <a:ea typeface="DejaVu Sans"/>
              </a:rPr>
              <a:t> e Android</a:t>
            </a:r>
            <a:endParaRPr lang="pt-BR" sz="28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100" name="Retângulo 3"/>
          <p:cNvSpPr/>
          <p:nvPr/>
        </p:nvSpPr>
        <p:spPr>
          <a:xfrm>
            <a:off x="1410840" y="784056"/>
            <a:ext cx="5647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202124"/>
                </a:solidFill>
                <a:latin typeface="arial"/>
                <a:ea typeface="DejaVu Sans"/>
              </a:rPr>
              <a:t>Componente</a:t>
            </a:r>
            <a:r>
              <a:rPr lang="en-US" sz="2800" b="1" strike="noStrike" spc="-1" dirty="0">
                <a:solidFill>
                  <a:srgbClr val="202124"/>
                </a:solidFill>
                <a:latin typeface="arial"/>
                <a:ea typeface="DejaVu Sans"/>
              </a:rPr>
              <a:t> </a:t>
            </a:r>
            <a:r>
              <a:rPr lang="en-US" sz="2000" b="1" strike="noStrike" spc="-1" dirty="0">
                <a:solidFill>
                  <a:srgbClr val="202124"/>
                </a:solidFill>
                <a:latin typeface="arial"/>
                <a:ea typeface="DejaVu Sans"/>
              </a:rPr>
              <a:t>Pressable</a:t>
            </a:r>
            <a:r>
              <a:rPr lang="en-US" sz="2800" b="0" strike="noStrike" spc="-1" dirty="0">
                <a:solidFill>
                  <a:srgbClr val="1C1E21"/>
                </a:solidFill>
                <a:latin typeface="Optimistic Display"/>
                <a:ea typeface="DejaVu Sans"/>
              </a:rPr>
              <a:t> (</a:t>
            </a:r>
            <a:r>
              <a:rPr lang="en-US" sz="2800" b="0" strike="noStrike" spc="-1" dirty="0" err="1">
                <a:solidFill>
                  <a:srgbClr val="FF0000"/>
                </a:solidFill>
                <a:latin typeface="Optimistic Display"/>
                <a:ea typeface="DejaVu Sans"/>
              </a:rPr>
              <a:t>Pressionável</a:t>
            </a:r>
            <a:r>
              <a:rPr lang="en-US" sz="2800" b="0" strike="noStrike" spc="-1" dirty="0">
                <a:solidFill>
                  <a:srgbClr val="000000"/>
                </a:solidFill>
                <a:latin typeface="Optimistic Display"/>
                <a:ea typeface="DejaVu Sans"/>
              </a:rPr>
              <a:t>)</a:t>
            </a:r>
            <a:endParaRPr lang="pt-BR" sz="28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101" name="Retângulo 4"/>
          <p:cNvSpPr/>
          <p:nvPr/>
        </p:nvSpPr>
        <p:spPr>
          <a:xfrm>
            <a:off x="258480" y="1397497"/>
            <a:ext cx="8686440" cy="576360"/>
          </a:xfrm>
          <a:prstGeom prst="rect">
            <a:avLst/>
          </a:prstGeom>
          <a:solidFill>
            <a:schemeClr val="bg1"/>
          </a:solidFill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FF0000"/>
                </a:solidFill>
                <a:latin typeface="Optimistic Display"/>
                <a:ea typeface="DejaVu Sans"/>
              </a:rPr>
              <a:t>Um componente principal que pode ser encontrado vários de seus filhos impressos.</a:t>
            </a:r>
            <a:endParaRPr lang="pt-BR" sz="16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102" name="Retângulo 5"/>
          <p:cNvSpPr/>
          <p:nvPr/>
        </p:nvSpPr>
        <p:spPr>
          <a:xfrm>
            <a:off x="228600" y="4474080"/>
            <a:ext cx="8686440" cy="77508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SFMono-Regular"/>
                <a:ea typeface="DejaVu Sans"/>
              </a:rPr>
              <a:t>&lt;Pressable onPress={onPressFunction}&gt;</a:t>
            </a:r>
            <a:br>
              <a:rPr sz="1500"/>
            </a:br>
            <a:r>
              <a:rPr lang="en-US" sz="1500" b="0" strike="noStrike" spc="-1">
                <a:solidFill>
                  <a:srgbClr val="000000"/>
                </a:solidFill>
                <a:latin typeface="SFMono-Regular"/>
                <a:ea typeface="DejaVu Sans"/>
              </a:rPr>
              <a:t>	&lt;Text&gt;Pressionando o botão!&lt;/Text&gt;</a:t>
            </a:r>
            <a:br>
              <a:rPr sz="1500"/>
            </a:br>
            <a:r>
              <a:rPr lang="en-US" sz="1500" b="0" strike="noStrike" spc="-1">
                <a:solidFill>
                  <a:srgbClr val="000000"/>
                </a:solidFill>
                <a:latin typeface="SFMono-Regular"/>
                <a:ea typeface="DejaVu Sans"/>
              </a:rPr>
              <a:t>&lt;/Pressable&gt;</a:t>
            </a:r>
            <a:endParaRPr lang="pt-BR" sz="15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03" name="Retângulo 6"/>
          <p:cNvSpPr/>
          <p:nvPr/>
        </p:nvSpPr>
        <p:spPr>
          <a:xfrm>
            <a:off x="152280" y="4223520"/>
            <a:ext cx="11077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70C0"/>
                </a:solidFill>
                <a:latin typeface="SFMono-Regular"/>
                <a:ea typeface="DejaVu Sans"/>
              </a:rPr>
              <a:t>Sintaxe:</a:t>
            </a:r>
            <a:endParaRPr lang="pt-BR" sz="14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05" name="Retângulo 8"/>
          <p:cNvSpPr/>
          <p:nvPr/>
        </p:nvSpPr>
        <p:spPr>
          <a:xfrm>
            <a:off x="152280" y="5275080"/>
            <a:ext cx="254772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70C0"/>
                </a:solidFill>
                <a:latin typeface="SFMono-Regular"/>
                <a:ea typeface="DejaVu Sans"/>
              </a:rPr>
              <a:t>Como funciona:</a:t>
            </a:r>
            <a:endParaRPr lang="pt-BR" sz="1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06" name="Retângulo 9"/>
          <p:cNvSpPr/>
          <p:nvPr/>
        </p:nvSpPr>
        <p:spPr>
          <a:xfrm>
            <a:off x="1980000" y="5267520"/>
            <a:ext cx="6935040" cy="33300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latin typeface="Optimistic Display"/>
                <a:ea typeface="DejaVu Sans"/>
              </a:rPr>
              <a:t>Em um elemento permitido por </a:t>
            </a:r>
            <a:r>
              <a:rPr lang="en-US" sz="16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Optimistic Display"/>
                <a:ea typeface="DejaVu Sans"/>
              </a:rPr>
              <a:t>Pressable:</a:t>
            </a:r>
            <a:endParaRPr lang="pt-BR" sz="1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07" name="Rectangle 2"/>
          <p:cNvSpPr/>
          <p:nvPr/>
        </p:nvSpPr>
        <p:spPr>
          <a:xfrm>
            <a:off x="1089000" y="5644080"/>
            <a:ext cx="696528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 algn="just">
              <a:lnSpc>
                <a:spcPct val="100000"/>
              </a:lnSpc>
              <a:buClr>
                <a:srgbClr val="0070C0"/>
              </a:buClr>
              <a:buFont typeface="Symbol" charset="2"/>
              <a:buChar char=""/>
            </a:pPr>
            <a:r>
              <a:rPr lang="en-US" sz="1050" b="0" strike="noStrike" spc="-1">
                <a:solidFill>
                  <a:srgbClr val="0070C0"/>
                </a:solidFill>
                <a:latin typeface="var(--ifm-font-family-monospace)"/>
                <a:ea typeface="DejaVu Sans"/>
                <a:hlinkClick r:id="rId2"/>
              </a:rPr>
              <a:t> </a:t>
            </a:r>
            <a:r>
              <a:rPr lang="en-US" sz="1600" b="0" strike="noStrike" spc="-1">
                <a:solidFill>
                  <a:srgbClr val="0070C0"/>
                </a:solidFill>
                <a:highlight>
                  <a:srgbClr val="FFFF00"/>
                </a:highlight>
                <a:latin typeface="Optimistic Display"/>
                <a:ea typeface="DejaVu Sans"/>
              </a:rPr>
              <a:t>onPressIn</a:t>
            </a:r>
            <a:r>
              <a:rPr lang="en-US" sz="1600" b="0" strike="noStrike" spc="-1">
                <a:solidFill>
                  <a:srgbClr val="0070C0"/>
                </a:solidFill>
                <a:latin typeface="Optimistic Display"/>
                <a:ea typeface="DejaVu Sans"/>
              </a:rPr>
              <a:t> é chamado quando uma prensa é ativada.</a:t>
            </a:r>
            <a:endParaRPr lang="pt-BR" sz="16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0070C0"/>
              </a:buClr>
              <a:buFont typeface="Symbol" charset="2"/>
              <a:buChar char=""/>
            </a:pPr>
            <a:r>
              <a:rPr lang="en-US" sz="1050" b="0" strike="noStrike" spc="-1">
                <a:solidFill>
                  <a:srgbClr val="0070C0"/>
                </a:solidFill>
                <a:latin typeface="var(--ifm-font-family-monospace)"/>
                <a:ea typeface="DejaVu Sans"/>
                <a:hlinkClick r:id="rId3"/>
              </a:rPr>
              <a:t> </a:t>
            </a:r>
            <a:r>
              <a:rPr lang="en-US" sz="1600" b="0" strike="noStrike" spc="-1">
                <a:solidFill>
                  <a:srgbClr val="0070C0"/>
                </a:solidFill>
                <a:highlight>
                  <a:srgbClr val="FFFF00"/>
                </a:highlight>
                <a:latin typeface="Optimistic Display"/>
                <a:ea typeface="DejaVu Sans"/>
              </a:rPr>
              <a:t>onPressOut</a:t>
            </a:r>
            <a:r>
              <a:rPr lang="en-US" sz="1600" b="0" strike="noStrike" spc="-1">
                <a:solidFill>
                  <a:srgbClr val="0070C0"/>
                </a:solidFill>
                <a:latin typeface="Optimistic Display"/>
                <a:ea typeface="DejaVu Sans"/>
              </a:rPr>
              <a:t> é chamado quando o gesto de ativação é desativado.</a:t>
            </a:r>
            <a:endParaRPr lang="pt-BR" sz="1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08" name="Rectangle 1"/>
          <p:cNvSpPr/>
          <p:nvPr/>
        </p:nvSpPr>
        <p:spPr>
          <a:xfrm>
            <a:off x="258480" y="2163609"/>
            <a:ext cx="8686440" cy="246221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0000"/>
                </a:solidFill>
                <a:latin typeface="Optimistic Display"/>
                <a:ea typeface="DejaVu Sans"/>
              </a:rPr>
              <a:t>É um novo 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Optimistic Display"/>
                <a:ea typeface="DejaVu Sans"/>
              </a:rPr>
              <a:t>componente</a:t>
            </a:r>
            <a:r>
              <a:rPr lang="en-US" sz="1600" b="0" strike="noStrike" spc="-1" dirty="0">
                <a:solidFill>
                  <a:srgbClr val="FF0000"/>
                </a:solidFill>
                <a:latin typeface="Optimistic Display"/>
                <a:ea typeface="DejaVu Sans"/>
              </a:rPr>
              <a:t> que 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Optimistic Display"/>
                <a:ea typeface="DejaVu Sans"/>
              </a:rPr>
              <a:t>faz</a:t>
            </a:r>
            <a:r>
              <a:rPr lang="en-US" sz="1600" b="0" strike="noStrike" spc="-1" dirty="0">
                <a:solidFill>
                  <a:srgbClr val="FF0000"/>
                </a:solidFill>
                <a:latin typeface="Optimistic Display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Optimistic Display"/>
                <a:ea typeface="DejaVu Sans"/>
              </a:rPr>
              <a:t>parte</a:t>
            </a:r>
            <a:r>
              <a:rPr lang="en-US" sz="1600" b="0" strike="noStrike" spc="-1" dirty="0">
                <a:solidFill>
                  <a:srgbClr val="FF0000"/>
                </a:solidFill>
                <a:latin typeface="Optimistic Display"/>
                <a:ea typeface="DejaVu Sans"/>
              </a:rPr>
              <a:t> do </a:t>
            </a:r>
            <a:r>
              <a:rPr lang="en-US" sz="1600" spc="-1" dirty="0">
                <a:solidFill>
                  <a:srgbClr val="FF0000"/>
                </a:solidFill>
                <a:latin typeface="Optimistic Display"/>
              </a:rPr>
              <a:t>Core do React Native </a:t>
            </a:r>
            <a:r>
              <a:rPr lang="en-US" sz="1600" b="0" strike="noStrike" spc="-1" dirty="0">
                <a:solidFill>
                  <a:srgbClr val="FF0000"/>
                </a:solidFill>
                <a:latin typeface="Optimistic Display"/>
                <a:ea typeface="DejaVu Sans"/>
              </a:rPr>
              <a:t>e 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Optimistic Display"/>
                <a:ea typeface="DejaVu Sans"/>
              </a:rPr>
              <a:t>foi</a:t>
            </a:r>
            <a:r>
              <a:rPr lang="en-US" sz="1600" b="0" strike="noStrike" spc="-1" dirty="0">
                <a:solidFill>
                  <a:srgbClr val="FF0000"/>
                </a:solidFill>
                <a:latin typeface="Optimistic Display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Optimistic Display"/>
                <a:ea typeface="DejaVu Sans"/>
              </a:rPr>
              <a:t>liberado</a:t>
            </a:r>
            <a:r>
              <a:rPr lang="en-US" sz="1600" b="0" strike="noStrike" spc="-1" dirty="0">
                <a:solidFill>
                  <a:srgbClr val="FF0000"/>
                </a:solidFill>
                <a:latin typeface="Optimistic Display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Optimistic Display"/>
                <a:ea typeface="DejaVu Sans"/>
              </a:rPr>
              <a:t>na</a:t>
            </a:r>
            <a:r>
              <a:rPr lang="en-US" sz="1600" b="0" strike="noStrike" spc="-1" dirty="0">
                <a:solidFill>
                  <a:srgbClr val="FF0000"/>
                </a:solidFill>
                <a:latin typeface="Optimistic Display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Optimistic Display"/>
                <a:ea typeface="DejaVu Sans"/>
              </a:rPr>
              <a:t>versão</a:t>
            </a:r>
            <a:r>
              <a:rPr lang="en-US" sz="1600" b="0" strike="noStrike" spc="-1" dirty="0">
                <a:solidFill>
                  <a:srgbClr val="FF0000"/>
                </a:solidFill>
                <a:latin typeface="Optimistic Display"/>
                <a:ea typeface="DejaVu Sans"/>
              </a:rPr>
              <a:t> 0.63. </a:t>
            </a:r>
            <a:endParaRPr lang="pt-BR" sz="1600" b="0" strike="noStrike" spc="-1" dirty="0">
              <a:solidFill>
                <a:srgbClr val="1C1C1C"/>
              </a:solidFill>
              <a:latin typeface="Arial"/>
            </a:endParaRPr>
          </a:p>
        </p:txBody>
      </p:sp>
      <p:sp>
        <p:nvSpPr>
          <p:cNvPr id="109" name="CaixaDeTexto 12"/>
          <p:cNvSpPr/>
          <p:nvPr/>
        </p:nvSpPr>
        <p:spPr>
          <a:xfrm>
            <a:off x="258480" y="2455560"/>
            <a:ext cx="8686440" cy="5763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FF0000"/>
                </a:solidFill>
                <a:latin typeface="Optimistic Display"/>
                <a:ea typeface="DejaVu Sans"/>
              </a:rPr>
              <a:t>Este componente pode detectar as diferentes fases das interações relacionadas aos atos de pressionar ou tocar.</a:t>
            </a:r>
            <a:endParaRPr lang="pt-BR" sz="1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10" name="Rectangle 2"/>
          <p:cNvSpPr/>
          <p:nvPr/>
        </p:nvSpPr>
        <p:spPr>
          <a:xfrm>
            <a:off x="920880" y="3084120"/>
            <a:ext cx="7362000" cy="18324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3A3A3A"/>
                </a:solidFill>
                <a:latin typeface="open sans"/>
                <a:ea typeface="DejaVu Sans"/>
              </a:rPr>
              <a:t>Pode ser uma alternativa aos componentes mais antigos, como os componentes </a:t>
            </a:r>
            <a:r>
              <a:rPr lang="en-US" sz="1100" b="1" strike="noStrike" spc="-1">
                <a:solidFill>
                  <a:srgbClr val="3A3A3A"/>
                </a:solidFill>
                <a:latin typeface="Monaco"/>
                <a:ea typeface="DejaVu Sans"/>
              </a:rPr>
              <a:t>Touchables</a:t>
            </a:r>
            <a:r>
              <a:rPr lang="en-US" sz="1200" b="0" strike="noStrike" spc="-1">
                <a:solidFill>
                  <a:srgbClr val="3A3A3A"/>
                </a:solidFill>
                <a:latin typeface="open sans"/>
                <a:ea typeface="DejaVu Sans"/>
              </a:rPr>
              <a:t> a seguir:</a:t>
            </a: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111" name="Rectangle 3"/>
          <p:cNvSpPr/>
          <p:nvPr/>
        </p:nvSpPr>
        <p:spPr>
          <a:xfrm>
            <a:off x="410760" y="3364200"/>
            <a:ext cx="7924320" cy="111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ctr">
            <a:spAutoFit/>
          </a:bodyPr>
          <a:lstStyle/>
          <a:p>
            <a:pPr algn="just">
              <a:lnSpc>
                <a:spcPct val="100000"/>
              </a:lnSpc>
              <a:buClr>
                <a:srgbClr val="3A3A3A"/>
              </a:buClr>
              <a:buFont typeface="OpenSymbol"/>
              <a:buAutoNum type="arabicPeriod"/>
            </a:pPr>
            <a:r>
              <a:rPr lang="en-US" sz="1100" b="1" strike="noStrike" spc="-1">
                <a:solidFill>
                  <a:srgbClr val="3A3A3A"/>
                </a:solidFill>
                <a:latin typeface="Monaco"/>
                <a:ea typeface="DejaVu Sans"/>
              </a:rPr>
              <a:t>Button</a:t>
            </a:r>
            <a:endParaRPr lang="pt-BR" sz="11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3A3A3A"/>
              </a:buClr>
              <a:buFont typeface="OpenSymbol"/>
              <a:buAutoNum type="arabicPeriod" startAt="2"/>
            </a:pPr>
            <a:r>
              <a:rPr lang="en-US" sz="1100" b="1" strike="noStrike" spc="-1">
                <a:solidFill>
                  <a:srgbClr val="3A3A3A"/>
                </a:solidFill>
                <a:latin typeface="Monaco"/>
                <a:ea typeface="DejaVu Sans"/>
              </a:rPr>
              <a:t>TouchableHighlight </a:t>
            </a:r>
            <a:endParaRPr lang="pt-BR" sz="11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3A3A3A"/>
              </a:buClr>
              <a:buFont typeface="OpenSymbol"/>
              <a:buAutoNum type="arabicPeriod" startAt="3"/>
            </a:pPr>
            <a:r>
              <a:rPr lang="en-US" sz="1100" b="1" strike="noStrike" spc="-1">
                <a:solidFill>
                  <a:srgbClr val="3A3A3A"/>
                </a:solidFill>
                <a:latin typeface="Monaco"/>
                <a:ea typeface="DejaVu Sans"/>
              </a:rPr>
              <a:t>TouchableOpacity </a:t>
            </a:r>
            <a:endParaRPr lang="pt-BR" sz="11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3A3A3A"/>
              </a:buClr>
              <a:buFont typeface="OpenSymbol"/>
              <a:buAutoNum type="arabicPeriod" startAt="4"/>
            </a:pPr>
            <a:r>
              <a:rPr lang="en-US" sz="1100" b="1" strike="noStrike" spc="-1">
                <a:solidFill>
                  <a:srgbClr val="3A3A3A"/>
                </a:solidFill>
                <a:latin typeface="Monaco"/>
                <a:ea typeface="DejaVu Sans"/>
              </a:rPr>
              <a:t>TouchableNativeFeedback </a:t>
            </a:r>
            <a:endParaRPr lang="pt-BR" sz="11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3A3A3A"/>
              </a:buClr>
              <a:buFont typeface="OpenSymbol"/>
              <a:buAutoNum type="arabicPeriod" startAt="5"/>
            </a:pPr>
            <a:r>
              <a:rPr lang="en-US" sz="1100" b="1" strike="noStrike" spc="-1">
                <a:solidFill>
                  <a:srgbClr val="3A3A3A"/>
                </a:solidFill>
                <a:latin typeface="Monaco"/>
                <a:ea typeface="DejaVu Sans"/>
              </a:rPr>
              <a:t>TouchableWithoutFeedback</a:t>
            </a:r>
            <a:endParaRPr lang="pt-BR" sz="1100" b="0" strike="noStrike" spc="-1">
              <a:solidFill>
                <a:srgbClr val="1C1C1C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1C1C1C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EBCDF4C4E2BE4F83AD8CD8A0A2D76B" ma:contentTypeVersion="3" ma:contentTypeDescription="Crie um novo documento." ma:contentTypeScope="" ma:versionID="85839f6cb6b0bd156dbf54e6eb5560a1">
  <xsd:schema xmlns:xsd="http://www.w3.org/2001/XMLSchema" xmlns:xs="http://www.w3.org/2001/XMLSchema" xmlns:p="http://schemas.microsoft.com/office/2006/metadata/properties" xmlns:ns2="a3501617-0917-4b8c-a38a-a7b36d8da6f2" targetNamespace="http://schemas.microsoft.com/office/2006/metadata/properties" ma:root="true" ma:fieldsID="1c46335fdec356c3a89502c8df58837a" ns2:_="">
    <xsd:import namespace="a3501617-0917-4b8c-a38a-a7b36d8da6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01617-0917-4b8c-a38a-a7b36d8da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8EBBD9-C146-43B7-83D9-807B2934E866}"/>
</file>

<file path=customXml/itemProps2.xml><?xml version="1.0" encoding="utf-8"?>
<ds:datastoreItem xmlns:ds="http://schemas.openxmlformats.org/officeDocument/2006/customXml" ds:itemID="{D9F4CDB7-74D8-4D38-A156-75AEC5393E60}"/>
</file>

<file path=customXml/itemProps3.xml><?xml version="1.0" encoding="utf-8"?>
<ds:datastoreItem xmlns:ds="http://schemas.openxmlformats.org/officeDocument/2006/customXml" ds:itemID="{1CE05E98-4264-463E-B92B-065A3729900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9683</TotalTime>
  <Words>2835</Words>
  <Application>Microsoft Office PowerPoint</Application>
  <PresentationFormat>Apresentação na tela (4:3)</PresentationFormat>
  <Paragraphs>434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49" baseType="lpstr">
      <vt:lpstr>-apple-system</vt:lpstr>
      <vt:lpstr>Arial</vt:lpstr>
      <vt:lpstr>Arial</vt:lpstr>
      <vt:lpstr>Arial Unicode MS</vt:lpstr>
      <vt:lpstr>Calibri</vt:lpstr>
      <vt:lpstr>Calibri Light</vt:lpstr>
      <vt:lpstr>IBM Plex Sans</vt:lpstr>
      <vt:lpstr>Monaco</vt:lpstr>
      <vt:lpstr>nunito sans</vt:lpstr>
      <vt:lpstr>open sans</vt:lpstr>
      <vt:lpstr>OpenSymbol</vt:lpstr>
      <vt:lpstr>Optimistic Display</vt:lpstr>
      <vt:lpstr>SFMono-Regular</vt:lpstr>
      <vt:lpstr>Söhne</vt:lpstr>
      <vt:lpstr>Söhne Mono</vt:lpstr>
      <vt:lpstr>Symbol</vt:lpstr>
      <vt:lpstr>Times New Roman</vt:lpstr>
      <vt:lpstr>var(--ifm-font-family-monospace)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dc:description/>
  <cp:lastModifiedBy>usuario 1</cp:lastModifiedBy>
  <cp:revision>1588</cp:revision>
  <cp:lastPrinted>1601-01-01T00:00:00Z</cp:lastPrinted>
  <dcterms:created xsi:type="dcterms:W3CDTF">2015-08-12T20:16:29Z</dcterms:created>
  <dcterms:modified xsi:type="dcterms:W3CDTF">2023-08-25T21:09:52Z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Apresentação na tela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44</vt:i4>
  </property>
  <property fmtid="{D5CDD505-2E9C-101B-9397-08002B2CF9AE}" pid="11" name="ContentTypeId">
    <vt:lpwstr>0x01010070EBCDF4C4E2BE4F83AD8CD8A0A2D76B</vt:lpwstr>
  </property>
</Properties>
</file>