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1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4" r:id="rId20"/>
    <p:sldId id="375" r:id="rId21"/>
    <p:sldId id="376" r:id="rId22"/>
    <p:sldId id="377" r:id="rId2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10/24/2023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10/24/2023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10/24/2023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10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10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Cada um desses parâmetros pode ser acessado conforme mostrado a seguir:</a:t>
            </a:r>
            <a:endParaRPr lang="pt-BR" sz="16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30080" y="1654076"/>
            <a:ext cx="869802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err="1">
                <a:solidFill>
                  <a:schemeClr val="tx1"/>
                </a:solidFill>
              </a:rPr>
              <a:t>axios.get</a:t>
            </a:r>
            <a:r>
              <a:rPr lang="pt-BR" sz="1200" dirty="0">
                <a:solidFill>
                  <a:schemeClr val="tx1"/>
                </a:solidFill>
              </a:rPr>
              <a:t>('/</a:t>
            </a:r>
            <a:r>
              <a:rPr lang="pt-BR" sz="1200" dirty="0" err="1">
                <a:solidFill>
                  <a:schemeClr val="tx1"/>
                </a:solidFill>
              </a:rPr>
              <a:t>user</a:t>
            </a:r>
            <a:r>
              <a:rPr lang="pt-BR" sz="1200" dirty="0">
                <a:solidFill>
                  <a:schemeClr val="tx1"/>
                </a:solidFill>
              </a:rPr>
              <a:t>/12345')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.</a:t>
            </a:r>
            <a:r>
              <a:rPr lang="pt-BR" sz="1200" dirty="0" err="1">
                <a:solidFill>
                  <a:schemeClr val="tx1"/>
                </a:solidFill>
              </a:rPr>
              <a:t>then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function</a:t>
            </a:r>
            <a:r>
              <a:rPr lang="pt-BR" sz="1200" dirty="0">
                <a:solidFill>
                  <a:schemeClr val="tx1"/>
                </a:solidFill>
              </a:rPr>
              <a:t> (response) {  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	console.log(</a:t>
            </a:r>
            <a:r>
              <a:rPr lang="pt-BR" sz="1200" dirty="0" err="1">
                <a:solidFill>
                  <a:schemeClr val="tx1"/>
                </a:solidFill>
              </a:rPr>
              <a:t>response.data</a:t>
            </a:r>
            <a:r>
              <a:rPr lang="pt-BR" sz="1200" dirty="0">
                <a:solidFill>
                  <a:schemeClr val="tx1"/>
                </a:solidFill>
              </a:rPr>
              <a:t>);  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	console.log(</a:t>
            </a:r>
            <a:r>
              <a:rPr lang="pt-BR" sz="1200" dirty="0" err="1">
                <a:solidFill>
                  <a:schemeClr val="tx1"/>
                </a:solidFill>
              </a:rPr>
              <a:t>response.status</a:t>
            </a:r>
            <a:r>
              <a:rPr lang="pt-BR" sz="1200" dirty="0">
                <a:solidFill>
                  <a:schemeClr val="tx1"/>
                </a:solidFill>
              </a:rPr>
              <a:t>);  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	console.log(</a:t>
            </a:r>
            <a:r>
              <a:rPr lang="pt-BR" sz="1200" dirty="0" err="1">
                <a:solidFill>
                  <a:schemeClr val="tx1"/>
                </a:solidFill>
              </a:rPr>
              <a:t>response.statusText</a:t>
            </a:r>
            <a:r>
              <a:rPr lang="pt-BR" sz="1200" dirty="0">
                <a:solidFill>
                  <a:schemeClr val="tx1"/>
                </a:solidFill>
              </a:rPr>
              <a:t>);  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	console.log(</a:t>
            </a:r>
            <a:r>
              <a:rPr lang="pt-BR" sz="1200" dirty="0" err="1">
                <a:solidFill>
                  <a:schemeClr val="tx1"/>
                </a:solidFill>
              </a:rPr>
              <a:t>response.headers</a:t>
            </a:r>
            <a:r>
              <a:rPr lang="pt-BR" sz="1200" dirty="0">
                <a:solidFill>
                  <a:schemeClr val="tx1"/>
                </a:solidFill>
              </a:rPr>
              <a:t>);  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	console.log(</a:t>
            </a:r>
            <a:r>
              <a:rPr lang="pt-BR" sz="1200" dirty="0" err="1">
                <a:solidFill>
                  <a:schemeClr val="tx1"/>
                </a:solidFill>
              </a:rPr>
              <a:t>response.config</a:t>
            </a:r>
            <a:r>
              <a:rPr lang="pt-BR" sz="1200" dirty="0">
                <a:solidFill>
                  <a:schemeClr val="tx1"/>
                </a:solidFill>
              </a:rPr>
              <a:t>); 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}); </a:t>
            </a:r>
          </a:p>
        </p:txBody>
      </p:sp>
    </p:spTree>
    <p:extLst>
      <p:ext uri="{BB962C8B-B14F-4D97-AF65-F5344CB8AC3E}">
        <p14:creationId xmlns:p14="http://schemas.microsoft.com/office/powerpoint/2010/main" val="289974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Realizando uma requisição POST com </a:t>
            </a:r>
            <a:r>
              <a:rPr lang="pt-BR" sz="1600" b="1" dirty="0" err="1">
                <a:solidFill>
                  <a:srgbClr val="0070C0"/>
                </a:solidFill>
              </a:rPr>
              <a:t>Axios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22990" y="1997839"/>
            <a:ext cx="86980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 err="1">
                <a:solidFill>
                  <a:schemeClr val="tx1"/>
                </a:solidFill>
              </a:rPr>
              <a:t>const</a:t>
            </a:r>
            <a:r>
              <a:rPr lang="pt-BR" dirty="0">
                <a:solidFill>
                  <a:schemeClr val="tx1"/>
                </a:solidFill>
              </a:rPr>
              <a:t> dados = { 'nome': 'Alexandre', '</a:t>
            </a:r>
            <a:r>
              <a:rPr lang="pt-BR" dirty="0" err="1">
                <a:solidFill>
                  <a:schemeClr val="tx1"/>
                </a:solidFill>
              </a:rPr>
              <a:t>cof</a:t>
            </a:r>
            <a:r>
              <a:rPr lang="pt-BR" dirty="0">
                <a:solidFill>
                  <a:schemeClr val="tx1"/>
                </a:solidFill>
              </a:rPr>
              <a:t>': '000.000.000-00' };  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 err="1">
                <a:solidFill>
                  <a:schemeClr val="tx1"/>
                </a:solidFill>
              </a:rPr>
              <a:t>axios.post</a:t>
            </a:r>
            <a:r>
              <a:rPr lang="pt-BR" dirty="0">
                <a:solidFill>
                  <a:schemeClr val="tx1"/>
                </a:solidFill>
              </a:rPr>
              <a:t>('https://api.com/</a:t>
            </a:r>
            <a:r>
              <a:rPr lang="pt-BR" dirty="0" err="1">
                <a:solidFill>
                  <a:schemeClr val="tx1"/>
                </a:solidFill>
              </a:rPr>
              <a:t>endpoint</a:t>
            </a:r>
            <a:r>
              <a:rPr lang="pt-BR" dirty="0">
                <a:solidFill>
                  <a:schemeClr val="tx1"/>
                </a:solidFill>
              </a:rPr>
              <a:t>/', dados)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20638DD-1E59-B464-014C-32C8EED064AC}"/>
              </a:ext>
            </a:extLst>
          </p:cNvPr>
          <p:cNvSpPr/>
          <p:nvPr/>
        </p:nvSpPr>
        <p:spPr>
          <a:xfrm>
            <a:off x="228600" y="1066800"/>
            <a:ext cx="86980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 exemplo do que vimos com a requisição GET, a requisição POST utilizando </a:t>
            </a:r>
            <a:r>
              <a:rPr lang="pt-BR" dirty="0" err="1">
                <a:solidFill>
                  <a:srgbClr val="FF0000"/>
                </a:solidFill>
              </a:rPr>
              <a:t>Axios</a:t>
            </a:r>
            <a:r>
              <a:rPr lang="pt-BR" dirty="0">
                <a:solidFill>
                  <a:srgbClr val="FF0000"/>
                </a:solidFill>
              </a:rPr>
              <a:t> é bastante similar à realizada com a </a:t>
            </a:r>
            <a:r>
              <a:rPr lang="pt-BR" dirty="0" err="1">
                <a:solidFill>
                  <a:srgbClr val="FF0000"/>
                </a:solidFill>
              </a:rPr>
              <a:t>Fetch</a:t>
            </a:r>
            <a:r>
              <a:rPr lang="pt-BR" dirty="0">
                <a:solidFill>
                  <a:srgbClr val="FF0000"/>
                </a:solidFill>
              </a:rPr>
              <a:t> API. Veja o fragmento a seguir:</a:t>
            </a:r>
          </a:p>
        </p:txBody>
      </p:sp>
    </p:spTree>
    <p:extLst>
      <p:ext uri="{BB962C8B-B14F-4D97-AF65-F5344CB8AC3E}">
        <p14:creationId xmlns:p14="http://schemas.microsoft.com/office/powerpoint/2010/main" val="176099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Gerenciando múltiplas instâncias </a:t>
            </a:r>
            <a:r>
              <a:rPr lang="pt-BR" sz="1600" b="1" dirty="0" err="1">
                <a:solidFill>
                  <a:srgbClr val="0070C0"/>
                </a:solidFill>
              </a:rPr>
              <a:t>Axios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22990" y="3178789"/>
            <a:ext cx="869802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 err="1">
                <a:solidFill>
                  <a:schemeClr val="tx1"/>
                </a:solidFill>
              </a:rPr>
              <a:t>import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axios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from</a:t>
            </a:r>
            <a:r>
              <a:rPr lang="pt-BR" sz="1600" dirty="0">
                <a:solidFill>
                  <a:schemeClr val="tx1"/>
                </a:solidFill>
              </a:rPr>
              <a:t> '</a:t>
            </a:r>
            <a:r>
              <a:rPr lang="pt-BR" sz="1600" dirty="0" err="1">
                <a:solidFill>
                  <a:schemeClr val="tx1"/>
                </a:solidFill>
              </a:rPr>
              <a:t>axios</a:t>
            </a:r>
            <a:r>
              <a:rPr lang="pt-BR" sz="1600" dirty="0">
                <a:solidFill>
                  <a:schemeClr val="tx1"/>
                </a:solidFill>
              </a:rPr>
              <a:t>’; 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600" dirty="0" err="1">
                <a:solidFill>
                  <a:schemeClr val="tx1"/>
                </a:solidFill>
              </a:rPr>
              <a:t>const</a:t>
            </a:r>
            <a:r>
              <a:rPr lang="pt-BR" sz="1600" dirty="0">
                <a:solidFill>
                  <a:schemeClr val="tx1"/>
                </a:solidFill>
              </a:rPr>
              <a:t> instancia = </a:t>
            </a:r>
            <a:r>
              <a:rPr lang="pt-BR" sz="1600" dirty="0" err="1">
                <a:solidFill>
                  <a:schemeClr val="tx1"/>
                </a:solidFill>
              </a:rPr>
              <a:t>axios.create</a:t>
            </a:r>
            <a:r>
              <a:rPr lang="pt-BR" sz="1600" dirty="0">
                <a:solidFill>
                  <a:schemeClr val="tx1"/>
                </a:solidFill>
              </a:rPr>
              <a:t>({  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baseURL</a:t>
            </a:r>
            <a:r>
              <a:rPr lang="pt-BR" sz="1600" dirty="0">
                <a:solidFill>
                  <a:schemeClr val="tx1"/>
                </a:solidFill>
              </a:rPr>
              <a:t>: 'https://api.com/</a:t>
            </a:r>
            <a:r>
              <a:rPr lang="pt-BR" sz="1600" dirty="0" err="1">
                <a:solidFill>
                  <a:schemeClr val="tx1"/>
                </a:solidFill>
              </a:rPr>
              <a:t>endpoint</a:t>
            </a:r>
            <a:r>
              <a:rPr lang="pt-BR" sz="1600" dirty="0">
                <a:solidFill>
                  <a:schemeClr val="tx1"/>
                </a:solidFill>
              </a:rPr>
              <a:t>/',  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	timeout: 1000,  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headers</a:t>
            </a:r>
            <a:r>
              <a:rPr lang="pt-BR" sz="1600" dirty="0">
                <a:solidFill>
                  <a:schemeClr val="tx1"/>
                </a:solidFill>
              </a:rPr>
              <a:t>: {'X-Custom-Header': '</a:t>
            </a:r>
            <a:r>
              <a:rPr lang="pt-BR" sz="1600" dirty="0" err="1">
                <a:solidFill>
                  <a:schemeClr val="tx1"/>
                </a:solidFill>
              </a:rPr>
              <a:t>foobar</a:t>
            </a:r>
            <a:r>
              <a:rPr lang="pt-BR" sz="1600" dirty="0">
                <a:solidFill>
                  <a:schemeClr val="tx1"/>
                </a:solidFill>
              </a:rPr>
              <a:t>’}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});  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600" dirty="0" err="1">
                <a:solidFill>
                  <a:schemeClr val="tx1"/>
                </a:solidFill>
              </a:rPr>
              <a:t>export</a:t>
            </a:r>
            <a:r>
              <a:rPr lang="pt-BR" sz="1600" dirty="0">
                <a:solidFill>
                  <a:schemeClr val="tx1"/>
                </a:solidFill>
              </a:rPr>
              <a:t> default instancia;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20638DD-1E59-B464-014C-32C8EED064AC}"/>
              </a:ext>
            </a:extLst>
          </p:cNvPr>
          <p:cNvSpPr/>
          <p:nvPr/>
        </p:nvSpPr>
        <p:spPr>
          <a:xfrm>
            <a:off x="228600" y="1066800"/>
            <a:ext cx="869802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Normalmente, em um projeto real, é comum realizarmos diversas chamadas para o mesmo </a:t>
            </a:r>
            <a:r>
              <a:rPr lang="pt-BR" dirty="0" err="1">
                <a:solidFill>
                  <a:srgbClr val="FF0000"/>
                </a:solidFill>
              </a:rPr>
              <a:t>endpoint</a:t>
            </a:r>
            <a:r>
              <a:rPr lang="pt-BR" dirty="0">
                <a:solidFill>
                  <a:srgbClr val="FF0000"/>
                </a:solidFill>
              </a:rPr>
              <a:t> / recurso externo. Nesses casos, é conveniente criarmos e utilizarmos uma única instância do </a:t>
            </a:r>
            <a:r>
              <a:rPr lang="pt-BR" dirty="0" err="1">
                <a:solidFill>
                  <a:srgbClr val="FF0000"/>
                </a:solidFill>
              </a:rPr>
              <a:t>Axios</a:t>
            </a:r>
            <a:r>
              <a:rPr lang="pt-BR" dirty="0">
                <a:solidFill>
                  <a:srgbClr val="FF0000"/>
                </a:solidFill>
              </a:rPr>
              <a:t> e, então, importarmos tal instância em todos os lugares em que precisarmos de uma conexão com o recurso remoto em questão. O fragmento de código abaixo demonstra como criar uma instância e, em seguida, é possível ver como importar tal instância no script em que ela será utilizada.</a:t>
            </a:r>
          </a:p>
        </p:txBody>
      </p:sp>
    </p:spTree>
    <p:extLst>
      <p:ext uri="{BB962C8B-B14F-4D97-AF65-F5344CB8AC3E}">
        <p14:creationId xmlns:p14="http://schemas.microsoft.com/office/powerpoint/2010/main" val="21332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Gerenciando múltiplas instâncias </a:t>
            </a:r>
            <a:r>
              <a:rPr lang="pt-BR" sz="1600" b="1" dirty="0" err="1">
                <a:solidFill>
                  <a:srgbClr val="0070C0"/>
                </a:solidFill>
              </a:rPr>
              <a:t>Axios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22990" y="2560617"/>
            <a:ext cx="869802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 err="1">
                <a:solidFill>
                  <a:schemeClr val="tx1"/>
                </a:solidFill>
              </a:rPr>
              <a:t>import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instancia_axios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from</a:t>
            </a:r>
            <a:r>
              <a:rPr lang="pt-BR" dirty="0">
                <a:solidFill>
                  <a:schemeClr val="tx1"/>
                </a:solidFill>
              </a:rPr>
              <a:t> '</a:t>
            </a:r>
            <a:r>
              <a:rPr lang="pt-BR" dirty="0" err="1">
                <a:solidFill>
                  <a:schemeClr val="tx1"/>
                </a:solidFill>
              </a:rPr>
              <a:t>axios_instancia</a:t>
            </a:r>
            <a:r>
              <a:rPr lang="pt-BR" dirty="0">
                <a:solidFill>
                  <a:schemeClr val="tx1"/>
                </a:solidFill>
              </a:rPr>
              <a:t>’;  </a:t>
            </a:r>
          </a:p>
          <a:p>
            <a:pPr algn="just"/>
            <a:r>
              <a:rPr lang="pt-BR" dirty="0" err="1">
                <a:solidFill>
                  <a:schemeClr val="tx1"/>
                </a:solidFill>
              </a:rPr>
              <a:t>instancia_axios.get</a:t>
            </a:r>
            <a:r>
              <a:rPr lang="pt-BR" dirty="0">
                <a:solidFill>
                  <a:schemeClr val="tx1"/>
                </a:solidFill>
              </a:rPr>
              <a:t>('/</a:t>
            </a:r>
            <a:r>
              <a:rPr lang="pt-BR" dirty="0" err="1">
                <a:solidFill>
                  <a:schemeClr val="tx1"/>
                </a:solidFill>
              </a:rPr>
              <a:t>user?ID</a:t>
            </a:r>
            <a:r>
              <a:rPr lang="pt-BR" dirty="0">
                <a:solidFill>
                  <a:schemeClr val="tx1"/>
                </a:solidFill>
              </a:rPr>
              <a:t>=12345')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.</a:t>
            </a:r>
            <a:r>
              <a:rPr lang="pt-BR" dirty="0" err="1">
                <a:solidFill>
                  <a:schemeClr val="tx1"/>
                </a:solidFill>
              </a:rPr>
              <a:t>then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(response) {  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// </a:t>
            </a:r>
            <a:r>
              <a:rPr lang="pt-BR" dirty="0" err="1">
                <a:solidFill>
                  <a:schemeClr val="tx1"/>
                </a:solidFill>
              </a:rPr>
              <a:t>handle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success</a:t>
            </a:r>
            <a:r>
              <a:rPr lang="pt-B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console.log(response);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})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.catch(</a:t>
            </a: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(</a:t>
            </a:r>
            <a:r>
              <a:rPr lang="pt-BR" dirty="0" err="1">
                <a:solidFill>
                  <a:schemeClr val="tx1"/>
                </a:solidFill>
              </a:rPr>
              <a:t>error</a:t>
            </a:r>
            <a:r>
              <a:rPr lang="pt-BR" dirty="0">
                <a:solidFill>
                  <a:schemeClr val="tx1"/>
                </a:solidFill>
              </a:rPr>
              <a:t>) {  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// </a:t>
            </a:r>
            <a:r>
              <a:rPr lang="pt-BR" dirty="0" err="1">
                <a:solidFill>
                  <a:schemeClr val="tx1"/>
                </a:solidFill>
              </a:rPr>
              <a:t>handle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error</a:t>
            </a:r>
            <a:r>
              <a:rPr lang="pt-BR" dirty="0">
                <a:solidFill>
                  <a:schemeClr val="tx1"/>
                </a:solidFill>
              </a:rPr>
              <a:t>  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console.log(</a:t>
            </a:r>
            <a:r>
              <a:rPr lang="pt-BR" dirty="0" err="1">
                <a:solidFill>
                  <a:schemeClr val="tx1"/>
                </a:solidFill>
              </a:rPr>
              <a:t>error</a:t>
            </a:r>
            <a:r>
              <a:rPr lang="pt-BR" dirty="0">
                <a:solidFill>
                  <a:schemeClr val="tx1"/>
                </a:solidFill>
              </a:rPr>
              <a:t>);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})   	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.</a:t>
            </a:r>
            <a:r>
              <a:rPr lang="pt-BR" dirty="0" err="1">
                <a:solidFill>
                  <a:schemeClr val="tx1"/>
                </a:solidFill>
              </a:rPr>
              <a:t>then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() {   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	// </a:t>
            </a:r>
            <a:r>
              <a:rPr lang="pt-BR" dirty="0" err="1">
                <a:solidFill>
                  <a:schemeClr val="tx1"/>
                </a:solidFill>
              </a:rPr>
              <a:t>always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executed</a:t>
            </a:r>
            <a:r>
              <a:rPr lang="pt-BR" dirty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	 });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20638DD-1E59-B464-014C-32C8EED064AC}"/>
              </a:ext>
            </a:extLst>
          </p:cNvPr>
          <p:cNvSpPr/>
          <p:nvPr/>
        </p:nvSpPr>
        <p:spPr>
          <a:xfrm>
            <a:off x="228600" y="1066800"/>
            <a:ext cx="86980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Repare que no fragmento de código a seguir, no lugar de importar diretamente a biblioteca </a:t>
            </a:r>
            <a:r>
              <a:rPr lang="pt-BR" dirty="0" err="1">
                <a:solidFill>
                  <a:srgbClr val="FF0000"/>
                </a:solidFill>
              </a:rPr>
              <a:t>Axios</a:t>
            </a:r>
            <a:r>
              <a:rPr lang="pt-BR" dirty="0">
                <a:solidFill>
                  <a:srgbClr val="FF0000"/>
                </a:solidFill>
              </a:rPr>
              <a:t>, é feita a importação do componente declarado no código imediatamente anterior, ou seja, “axios_intancia.js”. Com isso, a chamada ao recurso externo é feita por meio da instância denominada “</a:t>
            </a:r>
            <a:r>
              <a:rPr lang="pt-BR" dirty="0" err="1">
                <a:solidFill>
                  <a:srgbClr val="FF0000"/>
                </a:solidFill>
              </a:rPr>
              <a:t>instancia_axios</a:t>
            </a:r>
            <a:r>
              <a:rPr lang="pt-BR" dirty="0">
                <a:solidFill>
                  <a:srgbClr val="FF0000"/>
                </a:solidFill>
              </a:rPr>
              <a:t>” – à qual a importação do “axios_instancia.js” foi atribuída.</a:t>
            </a:r>
          </a:p>
        </p:txBody>
      </p:sp>
    </p:spTree>
    <p:extLst>
      <p:ext uri="{BB962C8B-B14F-4D97-AF65-F5344CB8AC3E}">
        <p14:creationId xmlns:p14="http://schemas.microsoft.com/office/powerpoint/2010/main" val="91556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Componente </a:t>
            </a:r>
            <a:r>
              <a:rPr lang="pt-BR" sz="1600" b="1" dirty="0" err="1">
                <a:solidFill>
                  <a:srgbClr val="0070C0"/>
                </a:solidFill>
              </a:rPr>
              <a:t>Fetch</a:t>
            </a:r>
            <a:r>
              <a:rPr lang="pt-BR" sz="1600" b="1" dirty="0">
                <a:solidFill>
                  <a:srgbClr val="0070C0"/>
                </a:solidFill>
              </a:rPr>
              <a:t> API para conexão com recursos remotos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20638DD-1E59-B464-014C-32C8EED064AC}"/>
              </a:ext>
            </a:extLst>
          </p:cNvPr>
          <p:cNvSpPr/>
          <p:nvPr/>
        </p:nvSpPr>
        <p:spPr>
          <a:xfrm>
            <a:off x="228600" y="1066800"/>
            <a:ext cx="869802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No vídeo a seguir, abordaremos as funcionalidades do componente </a:t>
            </a:r>
            <a:r>
              <a:rPr lang="pt-BR" dirty="0" err="1">
                <a:solidFill>
                  <a:srgbClr val="FF0000"/>
                </a:solidFill>
              </a:rPr>
              <a:t>Fetch</a:t>
            </a:r>
            <a:r>
              <a:rPr lang="pt-BR" dirty="0">
                <a:solidFill>
                  <a:srgbClr val="FF0000"/>
                </a:solidFill>
              </a:rPr>
              <a:t> API do </a:t>
            </a:r>
            <a:r>
              <a:rPr lang="pt-BR" dirty="0" err="1">
                <a:solidFill>
                  <a:srgbClr val="FF0000"/>
                </a:solidFill>
              </a:rPr>
              <a:t>React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Native</a:t>
            </a:r>
            <a:r>
              <a:rPr lang="pt-BR" dirty="0">
                <a:solidFill>
                  <a:srgbClr val="FF0000"/>
                </a:solidFill>
              </a:rPr>
              <a:t>, incluindo demonstração de GET E POST.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63873F-51AA-8F3C-039A-472B1A66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24" y="1942806"/>
            <a:ext cx="7064352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DA27DC1-5F69-1E01-6ADF-3CB407F6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289"/>
            <a:ext cx="9144000" cy="377942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GET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94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5E555C-7259-14F8-C46C-CB000485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422"/>
            <a:ext cx="9144000" cy="397715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616493"/>
            <a:ext cx="657225" cy="914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657225" cy="9144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6493"/>
            <a:ext cx="3286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9A0FF0-F7A6-06EF-903E-1F3FAA34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0" y="2564055"/>
            <a:ext cx="830652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3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POST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E7A7F9-ECD2-2081-9A7F-40FD3714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959"/>
            <a:ext cx="9144000" cy="44820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" y="4876800"/>
            <a:ext cx="864220" cy="9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POST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5DB878-3832-B2E3-F644-B2376DF5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216"/>
            <a:ext cx="9144000" cy="44415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" y="4876800"/>
            <a:ext cx="864220" cy="9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685800" y="1229380"/>
            <a:ext cx="78163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54623" y="2205335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4. Conexão Remota com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C7EDEA-D795-AC0F-4EB5-004080284666}"/>
              </a:ext>
            </a:extLst>
          </p:cNvPr>
          <p:cNvSpPr/>
          <p:nvPr/>
        </p:nvSpPr>
        <p:spPr>
          <a:xfrm>
            <a:off x="1683432" y="2743200"/>
            <a:ext cx="51816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COMPONENTES PARA CONEXÃO EM REDE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9ADBCC-BFA6-5D27-DE2B-19C91788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6" y="3167912"/>
            <a:ext cx="2352674" cy="31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POST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5E4ACD-FFE6-7328-4690-2CC63508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544"/>
            <a:ext cx="9144000" cy="34109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00"/>
            <a:ext cx="864220" cy="9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POST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EB2CF6-67DA-2D08-0022-FF536276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0627"/>
            <a:ext cx="9144000" cy="11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22910" y="1524000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54479A-D4F1-ED90-0A48-C1798DD19FA0}"/>
              </a:ext>
            </a:extLst>
          </p:cNvPr>
          <p:cNvSpPr/>
          <p:nvPr/>
        </p:nvSpPr>
        <p:spPr>
          <a:xfrm>
            <a:off x="228600" y="635168"/>
            <a:ext cx="76962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70C0"/>
                </a:solidFill>
              </a:rPr>
              <a:t>Exemplo de POST</a:t>
            </a:r>
            <a:endParaRPr lang="pt-BR" sz="1600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E05DDC-8329-1905-3EDC-51FA9897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85" y="1371600"/>
            <a:ext cx="4732430" cy="8611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C8F13E-9349-2CC0-65F4-9AAECC2F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685985"/>
            <a:ext cx="8344623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677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Alguns tipos de recursos que, normalmente, são consumidos em um aplicativo/aplicação.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46B7CF-1EBE-143A-9361-A18E90BF610C}"/>
              </a:ext>
            </a:extLst>
          </p:cNvPr>
          <p:cNvSpPr/>
          <p:nvPr/>
        </p:nvSpPr>
        <p:spPr>
          <a:xfrm>
            <a:off x="228600" y="2667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- Login / Validação de credenciais de acesso.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3048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- Consumo de dados armazenados em bancos de dados ou em APIs de terceiros.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23AD19-E4CB-5E43-9A6D-E46EFCC82047}"/>
              </a:ext>
            </a:extLst>
          </p:cNvPr>
          <p:cNvSpPr/>
          <p:nvPr/>
        </p:nvSpPr>
        <p:spPr>
          <a:xfrm>
            <a:off x="228600" y="3429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- Consumo de recursos disponíveis por meio de APIs de terceiros.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F7DD3-F3B6-8CF6-5FEF-A43AB3D4894F}"/>
              </a:ext>
            </a:extLst>
          </p:cNvPr>
          <p:cNvSpPr/>
          <p:nvPr/>
        </p:nvSpPr>
        <p:spPr>
          <a:xfrm>
            <a:off x="228600" y="3810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- Persistência de dados.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03E6A0-87E3-9775-A2DE-97A48174B907}"/>
              </a:ext>
            </a:extLst>
          </p:cNvPr>
          <p:cNvSpPr/>
          <p:nvPr/>
        </p:nvSpPr>
        <p:spPr>
          <a:xfrm>
            <a:off x="228600" y="4267200"/>
            <a:ext cx="8686800" cy="12311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FF0000"/>
                </a:solidFill>
              </a:rPr>
              <a:t>Em cada um dos exemplos citados, nosso </a:t>
            </a:r>
            <a:r>
              <a:rPr lang="pt-BR" sz="1400" dirty="0">
                <a:solidFill>
                  <a:schemeClr val="tx1"/>
                </a:solidFill>
              </a:rPr>
              <a:t>aplicativo</a:t>
            </a:r>
            <a:r>
              <a:rPr lang="pt-BR" sz="1400" dirty="0">
                <a:solidFill>
                  <a:srgbClr val="FF0000"/>
                </a:solidFill>
              </a:rPr>
              <a:t>, seguindo o mesmo </a:t>
            </a:r>
            <a:r>
              <a:rPr lang="pt-BR" sz="1400" dirty="0">
                <a:solidFill>
                  <a:schemeClr val="tx1"/>
                </a:solidFill>
              </a:rPr>
              <a:t>modelo de uma página Web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>
                <a:solidFill>
                  <a:schemeClr val="tx1"/>
                </a:solidFill>
              </a:rPr>
              <a:t>executará o fluxo </a:t>
            </a:r>
            <a:r>
              <a:rPr lang="pt-BR" sz="1400" dirty="0">
                <a:solidFill>
                  <a:srgbClr val="FF0000"/>
                </a:solidFill>
              </a:rPr>
              <a:t>composto por </a:t>
            </a:r>
            <a:r>
              <a:rPr lang="pt-BR" sz="1400" dirty="0">
                <a:solidFill>
                  <a:schemeClr val="tx1"/>
                </a:solidFill>
              </a:rPr>
              <a:t>realizar uma requisição</a:t>
            </a:r>
            <a:r>
              <a:rPr lang="pt-BR" sz="1400" dirty="0">
                <a:solidFill>
                  <a:srgbClr val="FF0000"/>
                </a:solidFill>
              </a:rPr>
              <a:t>, seguido do </a:t>
            </a:r>
            <a:r>
              <a:rPr lang="pt-BR" sz="1400" dirty="0">
                <a:solidFill>
                  <a:schemeClr val="tx1"/>
                </a:solidFill>
              </a:rPr>
              <a:t>recebimento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dirty="0">
                <a:solidFill>
                  <a:schemeClr val="tx1"/>
                </a:solidFill>
              </a:rPr>
              <a:t>tratamento</a:t>
            </a:r>
            <a:r>
              <a:rPr lang="pt-BR" sz="1400" dirty="0">
                <a:solidFill>
                  <a:srgbClr val="FF0000"/>
                </a:solidFill>
              </a:rPr>
              <a:t> e, na maioria das vezes, da </a:t>
            </a:r>
            <a:r>
              <a:rPr lang="pt-BR" sz="1400" dirty="0">
                <a:solidFill>
                  <a:schemeClr val="tx1"/>
                </a:solidFill>
              </a:rPr>
              <a:t>exibição do seu retorno</a:t>
            </a:r>
            <a:r>
              <a:rPr lang="pt-BR" sz="1400" dirty="0">
                <a:solidFill>
                  <a:srgbClr val="FF0000"/>
                </a:solidFill>
              </a:rPr>
              <a:t>. Tais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requisições</a:t>
            </a:r>
            <a:r>
              <a:rPr lang="pt-BR" sz="1400" dirty="0">
                <a:solidFill>
                  <a:srgbClr val="FF0000"/>
                </a:solidFill>
              </a:rPr>
              <a:t> poderão ser feitas a </a:t>
            </a: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APIs ou </a:t>
            </a:r>
            <a:r>
              <a:rPr lang="pt-BR" sz="1400" dirty="0" err="1">
                <a:solidFill>
                  <a:schemeClr val="accent5">
                    <a:lumMod val="50000"/>
                  </a:schemeClr>
                </a:solidFill>
              </a:rPr>
              <a:t>WebServices</a:t>
            </a: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400" dirty="0">
                <a:solidFill>
                  <a:srgbClr val="FF0000"/>
                </a:solidFill>
              </a:rPr>
              <a:t>(sejam eles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SOAP</a:t>
            </a:r>
            <a:r>
              <a:rPr lang="pt-BR" sz="1400" dirty="0">
                <a:solidFill>
                  <a:srgbClr val="FF0000"/>
                </a:solidFill>
              </a:rPr>
              <a:t> ou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REST</a:t>
            </a:r>
            <a:r>
              <a:rPr lang="pt-BR" sz="1400" dirty="0">
                <a:solidFill>
                  <a:srgbClr val="FF0000"/>
                </a:solidFill>
              </a:rPr>
              <a:t>), ou, menos comum, diretamente a </a:t>
            </a: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scripts escritos </a:t>
            </a:r>
            <a:r>
              <a:rPr lang="pt-BR" sz="1400" dirty="0">
                <a:solidFill>
                  <a:srgbClr val="FF0000"/>
                </a:solidFill>
              </a:rPr>
              <a:t>em linguagens de programação de </a:t>
            </a:r>
            <a:r>
              <a:rPr lang="pt-BR" sz="1400" b="1" dirty="0" err="1">
                <a:solidFill>
                  <a:schemeClr val="tx1"/>
                </a:solidFill>
              </a:rPr>
              <a:t>back-end</a:t>
            </a:r>
            <a:r>
              <a:rPr lang="pt-BR" sz="1400" dirty="0">
                <a:solidFill>
                  <a:srgbClr val="FF0000"/>
                </a:solidFill>
              </a:rPr>
              <a:t> e disponíveis por uma </a:t>
            </a:r>
            <a:r>
              <a:rPr lang="pt-BR" sz="1400" b="1" dirty="0">
                <a:solidFill>
                  <a:schemeClr val="tx1"/>
                </a:solidFill>
              </a:rPr>
              <a:t>URL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1645C5-CB95-571B-9565-43260FB3D8A9}"/>
              </a:ext>
            </a:extLst>
          </p:cNvPr>
          <p:cNvSpPr txBox="1"/>
          <p:nvPr/>
        </p:nvSpPr>
        <p:spPr>
          <a:xfrm>
            <a:off x="228600" y="5562600"/>
            <a:ext cx="8686800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1200" b="1" i="0" dirty="0">
                <a:effectLst/>
                <a:highlight>
                  <a:srgbClr val="008000"/>
                </a:highlight>
                <a:latin typeface="arial" panose="020B0604020202020204" pitchFamily="34" charset="0"/>
              </a:rPr>
              <a:t>SOAP</a:t>
            </a:r>
            <a:r>
              <a:rPr lang="pt-BR" sz="1200" b="0" i="0" dirty="0">
                <a:effectLst/>
                <a:latin typeface="arial" panose="020B0604020202020204" pitchFamily="34" charset="0"/>
              </a:rPr>
              <a:t> é um protocolo para troca de informações estruturadas em uma plataforma descentralizada e distribuída.</a:t>
            </a:r>
            <a:endParaRPr lang="pt-BR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281F14-DEC6-5112-7B4C-40B4C555117D}"/>
              </a:ext>
            </a:extLst>
          </p:cNvPr>
          <p:cNvSpPr txBox="1"/>
          <p:nvPr/>
        </p:nvSpPr>
        <p:spPr>
          <a:xfrm>
            <a:off x="228600" y="5867400"/>
            <a:ext cx="868680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sz="1200" b="1" dirty="0">
                <a:highlight>
                  <a:srgbClr val="008000"/>
                </a:highlight>
                <a:latin typeface="arial" panose="020B0604020202020204" pitchFamily="34" charset="0"/>
              </a:rPr>
              <a:t>REST</a:t>
            </a:r>
            <a:r>
              <a:rPr lang="pt-BR" sz="1200" b="0" i="0" dirty="0">
                <a:effectLst/>
                <a:latin typeface="arial" panose="020B0604020202020204" pitchFamily="34" charset="0"/>
              </a:rPr>
              <a:t>, ou </a:t>
            </a:r>
            <a:r>
              <a:rPr lang="pt-BR" sz="1200" b="0" i="0" dirty="0" err="1">
                <a:effectLst/>
                <a:latin typeface="arial" panose="020B0604020202020204" pitchFamily="34" charset="0"/>
              </a:rPr>
              <a:t>Representational</a:t>
            </a:r>
            <a:r>
              <a:rPr lang="pt-BR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sz="1200" b="0" i="0" dirty="0" err="1">
                <a:effectLst/>
                <a:latin typeface="arial" panose="020B0604020202020204" pitchFamily="34" charset="0"/>
              </a:rPr>
              <a:t>State</a:t>
            </a:r>
            <a:r>
              <a:rPr lang="pt-BR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sz="1200" b="0" i="0" dirty="0" err="1">
                <a:effectLst/>
                <a:latin typeface="arial" panose="020B0604020202020204" pitchFamily="34" charset="0"/>
              </a:rPr>
              <a:t>Transfer</a:t>
            </a:r>
            <a:r>
              <a:rPr lang="pt-BR" sz="1200" b="0" i="0" dirty="0">
                <a:effectLst/>
                <a:latin typeface="arial" panose="020B0604020202020204" pitchFamily="34" charset="0"/>
              </a:rPr>
              <a:t>, é um estilo arquitetônico aplicado para fornecer padrões entre sistemas de computador na web, facilitando a comunicação entre eles.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685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solidFill>
                  <a:srgbClr val="0070C0"/>
                </a:solidFill>
              </a:rPr>
              <a:t>Fetch</a:t>
            </a:r>
            <a:r>
              <a:rPr lang="pt-BR" sz="2000" dirty="0">
                <a:solidFill>
                  <a:srgbClr val="0070C0"/>
                </a:solidFill>
              </a:rPr>
              <a:t> API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905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Este componente permite a conexão com recursos remotos.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46B7CF-1EBE-143A-9361-A18E90BF610C}"/>
              </a:ext>
            </a:extLst>
          </p:cNvPr>
          <p:cNvSpPr/>
          <p:nvPr/>
        </p:nvSpPr>
        <p:spPr>
          <a:xfrm>
            <a:off x="228600" y="2376844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solidFill>
                  <a:schemeClr val="tx1"/>
                </a:solidFill>
              </a:rPr>
              <a:t>Fetch</a:t>
            </a:r>
            <a:r>
              <a:rPr lang="pt-BR" sz="1600" b="1" dirty="0">
                <a:solidFill>
                  <a:schemeClr val="tx1"/>
                </a:solidFill>
              </a:rPr>
              <a:t> API </a:t>
            </a:r>
            <a:r>
              <a:rPr lang="pt-BR" sz="1600" dirty="0">
                <a:solidFill>
                  <a:srgbClr val="0070C0"/>
                </a:solidFill>
              </a:rPr>
              <a:t>é uma biblioteca disponível nativamente em </a:t>
            </a:r>
            <a:r>
              <a:rPr lang="pt-BR" sz="1600" dirty="0" err="1">
                <a:solidFill>
                  <a:srgbClr val="0070C0"/>
                </a:solidFill>
              </a:rPr>
              <a:t>React</a:t>
            </a:r>
            <a:r>
              <a:rPr lang="pt-BR" sz="1600" dirty="0">
                <a:solidFill>
                  <a:srgbClr val="0070C0"/>
                </a:solidFill>
              </a:rPr>
              <a:t> </a:t>
            </a:r>
            <a:r>
              <a:rPr lang="pt-BR" sz="1600" dirty="0" err="1">
                <a:solidFill>
                  <a:srgbClr val="0070C0"/>
                </a:solidFill>
              </a:rPr>
              <a:t>Native</a:t>
            </a:r>
            <a:r>
              <a:rPr lang="pt-BR" sz="1600" dirty="0">
                <a:solidFill>
                  <a:srgbClr val="0070C0"/>
                </a:solidFill>
              </a:rPr>
              <a:t> para o consumo de recursos externos.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5EAA22-846A-2642-104B-DCA20B2BEC41}"/>
              </a:ext>
            </a:extLst>
          </p:cNvPr>
          <p:cNvSpPr/>
          <p:nvPr/>
        </p:nvSpPr>
        <p:spPr>
          <a:xfrm>
            <a:off x="228600" y="3048000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Está também disponível no </a:t>
            </a:r>
            <a:r>
              <a:rPr lang="pt-BR" sz="1600" dirty="0" err="1">
                <a:solidFill>
                  <a:srgbClr val="0070C0"/>
                </a:solidFill>
                <a:highlight>
                  <a:srgbClr val="00FF00"/>
                </a:highlight>
              </a:rPr>
              <a:t>JavaScript</a:t>
            </a:r>
            <a:r>
              <a:rPr lang="pt-BR" sz="1600" dirty="0">
                <a:solidFill>
                  <a:srgbClr val="0070C0"/>
                </a:solidFill>
              </a:rPr>
              <a:t> em ambiente Web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A027D9-5AA8-9002-A0C3-7765CCF1BE5C}"/>
              </a:ext>
            </a:extLst>
          </p:cNvPr>
          <p:cNvSpPr/>
          <p:nvPr/>
        </p:nvSpPr>
        <p:spPr>
          <a:xfrm>
            <a:off x="228600" y="3462754"/>
            <a:ext cx="86868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  <a:highlight>
                  <a:srgbClr val="00FF00"/>
                </a:highlight>
              </a:rPr>
              <a:t>Por meio do </a:t>
            </a:r>
            <a:r>
              <a:rPr lang="pt-BR" sz="1600" dirty="0" err="1">
                <a:solidFill>
                  <a:srgbClr val="0070C0"/>
                </a:solidFill>
                <a:highlight>
                  <a:srgbClr val="00FF00"/>
                </a:highlight>
              </a:rPr>
              <a:t>Fetch</a:t>
            </a:r>
            <a:r>
              <a:rPr lang="pt-BR" sz="1600" dirty="0">
                <a:solidFill>
                  <a:srgbClr val="0070C0"/>
                </a:solidFill>
              </a:rPr>
              <a:t>, é possível </a:t>
            </a:r>
            <a:r>
              <a:rPr lang="pt-BR" sz="1600" dirty="0">
                <a:solidFill>
                  <a:srgbClr val="0070C0"/>
                </a:solidFill>
                <a:highlight>
                  <a:srgbClr val="00FF00"/>
                </a:highlight>
              </a:rPr>
              <a:t>consumir e enviar dados </a:t>
            </a:r>
            <a:r>
              <a:rPr lang="pt-BR" sz="1600" dirty="0">
                <a:solidFill>
                  <a:srgbClr val="0070C0"/>
                </a:solidFill>
              </a:rPr>
              <a:t>utilizando os </a:t>
            </a:r>
            <a:r>
              <a:rPr lang="pt-BR" sz="1600" dirty="0">
                <a:solidFill>
                  <a:srgbClr val="0070C0"/>
                </a:solidFill>
                <a:highlight>
                  <a:srgbClr val="00FF00"/>
                </a:highlight>
              </a:rPr>
              <a:t>diferentes métodos </a:t>
            </a:r>
            <a:r>
              <a:rPr lang="pt-BR" sz="1600" dirty="0">
                <a:solidFill>
                  <a:srgbClr val="0070C0"/>
                </a:solidFill>
                <a:highlight>
                  <a:srgbClr val="FFFF00"/>
                </a:highlight>
              </a:rPr>
              <a:t>HTTP</a:t>
            </a:r>
            <a:r>
              <a:rPr lang="pt-BR" sz="1600" dirty="0">
                <a:solidFill>
                  <a:srgbClr val="0070C0"/>
                </a:solidFill>
              </a:rPr>
              <a:t> (</a:t>
            </a:r>
            <a:r>
              <a:rPr lang="pt-BR" sz="1600" b="1" dirty="0">
                <a:solidFill>
                  <a:schemeClr val="tx1"/>
                </a:solidFill>
              </a:rPr>
              <a:t>GET, POST </a:t>
            </a:r>
            <a:r>
              <a:rPr lang="pt-BR" sz="1600" dirty="0">
                <a:solidFill>
                  <a:srgbClr val="0070C0"/>
                </a:solidFill>
              </a:rPr>
              <a:t>etc.) e em diferentes formatos (</a:t>
            </a:r>
            <a:r>
              <a:rPr lang="pt-BR" sz="1600" dirty="0">
                <a:solidFill>
                  <a:schemeClr val="tx1"/>
                </a:solidFill>
              </a:rPr>
              <a:t>JSON, XML, texto puro </a:t>
            </a:r>
            <a:r>
              <a:rPr lang="pt-BR" sz="1600" dirty="0">
                <a:solidFill>
                  <a:srgbClr val="0070C0"/>
                </a:solidFill>
              </a:rPr>
              <a:t>etc.). Além desse componente nativo, estão disponíveis bibliotecas como a </a:t>
            </a:r>
            <a:r>
              <a:rPr lang="pt-BR" sz="1600" dirty="0" err="1">
                <a:solidFill>
                  <a:srgbClr val="0070C0"/>
                </a:solidFill>
                <a:highlight>
                  <a:srgbClr val="00FFFF"/>
                </a:highlight>
              </a:rPr>
              <a:t>Axios</a:t>
            </a:r>
            <a:r>
              <a:rPr lang="pt-BR" sz="1600" dirty="0">
                <a:solidFill>
                  <a:srgbClr val="0070C0"/>
                </a:solidFill>
              </a:rPr>
              <a:t> – uma das mais utilizadas –, entre outras. </a:t>
            </a:r>
          </a:p>
        </p:txBody>
      </p:sp>
    </p:spTree>
    <p:extLst>
      <p:ext uri="{BB962C8B-B14F-4D97-AF65-F5344CB8AC3E}">
        <p14:creationId xmlns:p14="http://schemas.microsoft.com/office/powerpoint/2010/main" val="112200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Sintaxe de uma requisição simples a uma API REST utilizando 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Fetch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</a:rPr>
              <a:t> API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30080" y="990600"/>
            <a:ext cx="8686800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err="1">
                <a:solidFill>
                  <a:schemeClr val="tx1"/>
                </a:solidFill>
              </a:rPr>
              <a:t>import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React</a:t>
            </a:r>
            <a:r>
              <a:rPr lang="pt-BR" sz="1200" dirty="0">
                <a:solidFill>
                  <a:schemeClr val="tx1"/>
                </a:solidFill>
              </a:rPr>
              <a:t>, { </a:t>
            </a:r>
            <a:r>
              <a:rPr lang="pt-BR" sz="1200" dirty="0" err="1">
                <a:solidFill>
                  <a:schemeClr val="tx1"/>
                </a:solidFill>
              </a:rPr>
              <a:t>useEffect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 } </a:t>
            </a:r>
            <a:r>
              <a:rPr lang="pt-BR" sz="1200" dirty="0" err="1">
                <a:solidFill>
                  <a:schemeClr val="tx1"/>
                </a:solidFill>
              </a:rPr>
              <a:t>from</a:t>
            </a:r>
            <a:r>
              <a:rPr lang="pt-BR" sz="1200" dirty="0">
                <a:solidFill>
                  <a:schemeClr val="tx1"/>
                </a:solidFill>
              </a:rPr>
              <a:t> '</a:t>
            </a:r>
            <a:r>
              <a:rPr lang="pt-BR" sz="1200" dirty="0" err="1">
                <a:solidFill>
                  <a:schemeClr val="tx1"/>
                </a:solidFill>
              </a:rPr>
              <a:t>react</a:t>
            </a:r>
            <a:r>
              <a:rPr lang="pt-BR" sz="1200" dirty="0">
                <a:solidFill>
                  <a:schemeClr val="tx1"/>
                </a:solidFill>
              </a:rPr>
              <a:t>’; </a:t>
            </a:r>
          </a:p>
          <a:p>
            <a:pPr algn="just"/>
            <a:r>
              <a:rPr lang="pt-BR" sz="1200" dirty="0" err="1">
                <a:solidFill>
                  <a:schemeClr val="tx1"/>
                </a:solidFill>
              </a:rPr>
              <a:t>import</a:t>
            </a:r>
            <a:r>
              <a:rPr lang="pt-BR" sz="1200" dirty="0">
                <a:solidFill>
                  <a:schemeClr val="tx1"/>
                </a:solidFill>
              </a:rPr>
              <a:t> { </a:t>
            </a:r>
            <a:r>
              <a:rPr lang="pt-BR" sz="1200" dirty="0" err="1">
                <a:solidFill>
                  <a:schemeClr val="tx1"/>
                </a:solidFill>
              </a:rPr>
              <a:t>FlatList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} </a:t>
            </a:r>
            <a:r>
              <a:rPr lang="pt-BR" sz="1200" dirty="0" err="1">
                <a:solidFill>
                  <a:schemeClr val="tx1"/>
                </a:solidFill>
              </a:rPr>
              <a:t>from</a:t>
            </a:r>
            <a:r>
              <a:rPr lang="pt-BR" sz="1200" dirty="0">
                <a:solidFill>
                  <a:schemeClr val="tx1"/>
                </a:solidFill>
              </a:rPr>
              <a:t> '</a:t>
            </a:r>
            <a:r>
              <a:rPr lang="pt-BR" sz="1200" dirty="0" err="1">
                <a:solidFill>
                  <a:schemeClr val="tx1"/>
                </a:solidFill>
              </a:rPr>
              <a:t>react-native</a:t>
            </a:r>
            <a:r>
              <a:rPr lang="pt-BR" sz="1200" dirty="0">
                <a:solidFill>
                  <a:schemeClr val="tx1"/>
                </a:solidFill>
              </a:rPr>
              <a:t>’;  </a:t>
            </a:r>
          </a:p>
          <a:p>
            <a:pPr algn="just"/>
            <a:r>
              <a:rPr lang="pt-BR" sz="1200" dirty="0" err="1">
                <a:solidFill>
                  <a:schemeClr val="tx1"/>
                </a:solidFill>
              </a:rPr>
              <a:t>export</a:t>
            </a:r>
            <a:r>
              <a:rPr lang="pt-BR" sz="1200" dirty="0">
                <a:solidFill>
                  <a:schemeClr val="tx1"/>
                </a:solidFill>
              </a:rPr>
              <a:t> default App = () =&gt; {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</a:t>
            </a:r>
            <a:r>
              <a:rPr lang="pt-BR" sz="1200" dirty="0" err="1">
                <a:solidFill>
                  <a:schemeClr val="tx1"/>
                </a:solidFill>
              </a:rPr>
              <a:t>const</a:t>
            </a:r>
            <a:r>
              <a:rPr lang="pt-BR" sz="1200" dirty="0">
                <a:solidFill>
                  <a:schemeClr val="tx1"/>
                </a:solidFill>
              </a:rPr>
              <a:t> [</a:t>
            </a:r>
            <a:r>
              <a:rPr lang="pt-BR" sz="1200" dirty="0" err="1">
                <a:solidFill>
                  <a:schemeClr val="tx1"/>
                </a:solidFill>
              </a:rPr>
              <a:t>isLoading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setLoading</a:t>
            </a:r>
            <a:r>
              <a:rPr lang="pt-BR" sz="1200" dirty="0">
                <a:solidFill>
                  <a:schemeClr val="tx1"/>
                </a:solidFill>
              </a:rPr>
              <a:t>] =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true</a:t>
            </a:r>
            <a:r>
              <a:rPr lang="pt-BR" sz="1200" dirty="0">
                <a:solidFill>
                  <a:schemeClr val="tx1"/>
                </a:solidFill>
              </a:rPr>
              <a:t>);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</a:t>
            </a:r>
            <a:r>
              <a:rPr lang="pt-BR" sz="1200" dirty="0" err="1">
                <a:solidFill>
                  <a:schemeClr val="tx1"/>
                </a:solidFill>
              </a:rPr>
              <a:t>const</a:t>
            </a:r>
            <a:r>
              <a:rPr lang="pt-BR" sz="1200" dirty="0">
                <a:solidFill>
                  <a:schemeClr val="tx1"/>
                </a:solidFill>
              </a:rPr>
              <a:t> [data, </a:t>
            </a:r>
            <a:r>
              <a:rPr lang="pt-BR" sz="1200" dirty="0" err="1">
                <a:solidFill>
                  <a:schemeClr val="tx1"/>
                </a:solidFill>
              </a:rPr>
              <a:t>setData</a:t>
            </a:r>
            <a:r>
              <a:rPr lang="pt-BR" sz="1200" dirty="0">
                <a:solidFill>
                  <a:schemeClr val="tx1"/>
                </a:solidFill>
              </a:rPr>
              <a:t>] =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([]);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</a:t>
            </a:r>
            <a:r>
              <a:rPr lang="pt-BR" sz="1200" dirty="0" err="1">
                <a:solidFill>
                  <a:schemeClr val="tx1"/>
                </a:solidFill>
              </a:rPr>
              <a:t>useEffect</a:t>
            </a:r>
            <a:r>
              <a:rPr lang="pt-BR" sz="1200" dirty="0">
                <a:solidFill>
                  <a:schemeClr val="tx1"/>
                </a:solidFill>
              </a:rPr>
              <a:t>(() =&gt; {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</a:t>
            </a:r>
            <a:r>
              <a:rPr lang="pt-BR" sz="1200" dirty="0" err="1">
                <a:solidFill>
                  <a:schemeClr val="tx1"/>
                </a:solidFill>
              </a:rPr>
              <a:t>fetch</a:t>
            </a:r>
            <a:r>
              <a:rPr lang="pt-BR" sz="1200" dirty="0">
                <a:solidFill>
                  <a:schemeClr val="tx1"/>
                </a:solidFill>
              </a:rPr>
              <a:t>('https://api.stackexchange.com/2.3/</a:t>
            </a:r>
            <a:r>
              <a:rPr lang="pt-BR" sz="1200" dirty="0" err="1">
                <a:solidFill>
                  <a:schemeClr val="tx1"/>
                </a:solidFill>
              </a:rPr>
              <a:t>articles?order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desc&amp;sort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activity&amp;site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stackoverflow</a:t>
            </a:r>
            <a:r>
              <a:rPr lang="pt-BR" sz="1200" dirty="0">
                <a:solidFill>
                  <a:schemeClr val="tx1"/>
                </a:solidFill>
              </a:rPr>
              <a:t>')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   .</a:t>
            </a:r>
            <a:r>
              <a:rPr lang="pt-BR" sz="1200" dirty="0" err="1">
                <a:solidFill>
                  <a:schemeClr val="tx1"/>
                </a:solidFill>
              </a:rPr>
              <a:t>then</a:t>
            </a:r>
            <a:r>
              <a:rPr lang="pt-BR" sz="1200" dirty="0">
                <a:solidFill>
                  <a:schemeClr val="tx1"/>
                </a:solidFill>
              </a:rPr>
              <a:t>((response) =&gt; </a:t>
            </a:r>
            <a:r>
              <a:rPr lang="pt-BR" sz="1200" dirty="0" err="1">
                <a:solidFill>
                  <a:schemeClr val="tx1"/>
                </a:solidFill>
              </a:rPr>
              <a:t>response.json</a:t>
            </a:r>
            <a:r>
              <a:rPr lang="pt-BR" sz="1200" dirty="0">
                <a:solidFill>
                  <a:schemeClr val="tx1"/>
                </a:solidFill>
              </a:rPr>
              <a:t>())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  .</a:t>
            </a:r>
            <a:r>
              <a:rPr lang="pt-BR" sz="1200" dirty="0" err="1">
                <a:solidFill>
                  <a:schemeClr val="tx1"/>
                </a:solidFill>
              </a:rPr>
              <a:t>then</a:t>
            </a:r>
            <a:r>
              <a:rPr lang="pt-BR" sz="1200" dirty="0">
                <a:solidFill>
                  <a:schemeClr val="tx1"/>
                </a:solidFill>
              </a:rPr>
              <a:t>((</a:t>
            </a:r>
            <a:r>
              <a:rPr lang="pt-BR" sz="1200" dirty="0" err="1">
                <a:solidFill>
                  <a:schemeClr val="tx1"/>
                </a:solidFill>
              </a:rPr>
              <a:t>json</a:t>
            </a:r>
            <a:r>
              <a:rPr lang="pt-BR" sz="1200" dirty="0">
                <a:solidFill>
                  <a:schemeClr val="tx1"/>
                </a:solidFill>
              </a:rPr>
              <a:t>) =&gt; </a:t>
            </a:r>
            <a:r>
              <a:rPr lang="pt-BR" sz="1200" dirty="0" err="1">
                <a:solidFill>
                  <a:schemeClr val="tx1"/>
                </a:solidFill>
              </a:rPr>
              <a:t>setData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json</a:t>
            </a:r>
            <a:r>
              <a:rPr lang="pt-BR" sz="1200" dirty="0">
                <a:solidFill>
                  <a:schemeClr val="tx1"/>
                </a:solidFill>
              </a:rPr>
              <a:t>))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  .catch((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r>
              <a:rPr lang="pt-BR" sz="1200" dirty="0">
                <a:solidFill>
                  <a:schemeClr val="tx1"/>
                </a:solidFill>
              </a:rPr>
              <a:t>) =&gt; </a:t>
            </a:r>
            <a:r>
              <a:rPr lang="pt-BR" sz="1200" dirty="0" err="1">
                <a:solidFill>
                  <a:schemeClr val="tx1"/>
                </a:solidFill>
              </a:rPr>
              <a:t>console.error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r>
              <a:rPr lang="pt-BR" sz="1200" dirty="0">
                <a:solidFill>
                  <a:schemeClr val="tx1"/>
                </a:solidFill>
              </a:rPr>
              <a:t>))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  .</a:t>
            </a:r>
            <a:r>
              <a:rPr lang="pt-BR" sz="1200" dirty="0" err="1">
                <a:solidFill>
                  <a:schemeClr val="tx1"/>
                </a:solidFill>
              </a:rPr>
              <a:t>finally</a:t>
            </a:r>
            <a:r>
              <a:rPr lang="pt-BR" sz="1200" dirty="0">
                <a:solidFill>
                  <a:schemeClr val="tx1"/>
                </a:solidFill>
              </a:rPr>
              <a:t>(() =&gt; </a:t>
            </a:r>
            <a:r>
              <a:rPr lang="pt-BR" sz="1200" dirty="0" err="1">
                <a:solidFill>
                  <a:schemeClr val="tx1"/>
                </a:solidFill>
              </a:rPr>
              <a:t>setLoading</a:t>
            </a:r>
            <a:r>
              <a:rPr lang="pt-BR" sz="1200" dirty="0">
                <a:solidFill>
                  <a:schemeClr val="tx1"/>
                </a:solidFill>
              </a:rPr>
              <a:t>(false));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}, []);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</a:t>
            </a:r>
            <a:r>
              <a:rPr lang="pt-BR" sz="1200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 (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&lt;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flex</a:t>
            </a:r>
            <a:r>
              <a:rPr lang="pt-BR" sz="1200" dirty="0">
                <a:solidFill>
                  <a:schemeClr val="tx1"/>
                </a:solidFill>
              </a:rPr>
              <a:t>: 1, </a:t>
            </a:r>
            <a:r>
              <a:rPr lang="pt-BR" sz="1200" dirty="0" err="1">
                <a:solidFill>
                  <a:schemeClr val="tx1"/>
                </a:solidFill>
              </a:rPr>
              <a:t>padding</a:t>
            </a:r>
            <a:r>
              <a:rPr lang="pt-BR" sz="1200" dirty="0">
                <a:solidFill>
                  <a:schemeClr val="tx1"/>
                </a:solidFill>
              </a:rPr>
              <a:t>: 24 }}&gt;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  { </a:t>
            </a:r>
            <a:r>
              <a:rPr lang="pt-BR" sz="1200" dirty="0" err="1">
                <a:solidFill>
                  <a:schemeClr val="tx1"/>
                </a:solidFill>
              </a:rPr>
              <a:t>isLoading</a:t>
            </a:r>
            <a:r>
              <a:rPr lang="pt-BR" sz="1200" dirty="0">
                <a:solidFill>
                  <a:schemeClr val="tx1"/>
                </a:solidFill>
              </a:rPr>
              <a:t> ?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</a:t>
            </a:r>
            <a:r>
              <a:rPr lang="pt-BR" sz="1200" dirty="0" err="1">
                <a:solidFill>
                  <a:schemeClr val="tx1"/>
                </a:solidFill>
              </a:rPr>
              <a:t>Loading</a:t>
            </a:r>
            <a:r>
              <a:rPr lang="pt-BR" sz="1200" dirty="0">
                <a:solidFill>
                  <a:schemeClr val="tx1"/>
                </a:solidFill>
              </a:rPr>
              <a:t>...&lt;/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: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    (  &lt;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flex</a:t>
            </a:r>
            <a:r>
              <a:rPr lang="pt-BR" sz="1200" dirty="0">
                <a:solidFill>
                  <a:schemeClr val="tx1"/>
                </a:solidFill>
              </a:rPr>
              <a:t>: 1, </a:t>
            </a:r>
            <a:r>
              <a:rPr lang="pt-BR" sz="1200" dirty="0" err="1">
                <a:solidFill>
                  <a:schemeClr val="tx1"/>
                </a:solidFill>
              </a:rPr>
              <a:t>flexDirection</a:t>
            </a:r>
            <a:r>
              <a:rPr lang="pt-BR" sz="1200" dirty="0">
                <a:solidFill>
                  <a:schemeClr val="tx1"/>
                </a:solidFill>
              </a:rPr>
              <a:t>: '</a:t>
            </a:r>
            <a:r>
              <a:rPr lang="pt-BR" sz="1200" dirty="0" err="1">
                <a:solidFill>
                  <a:schemeClr val="tx1"/>
                </a:solidFill>
              </a:rPr>
              <a:t>column</a:t>
            </a:r>
            <a:r>
              <a:rPr lang="pt-BR" sz="1200" dirty="0">
                <a:solidFill>
                  <a:schemeClr val="tx1"/>
                </a:solidFill>
              </a:rPr>
              <a:t>', </a:t>
            </a:r>
            <a:r>
              <a:rPr lang="pt-BR" sz="1200" dirty="0" err="1">
                <a:solidFill>
                  <a:schemeClr val="tx1"/>
                </a:solidFill>
              </a:rPr>
              <a:t>justifyContent</a:t>
            </a:r>
            <a:r>
              <a:rPr lang="pt-BR" sz="1200" dirty="0">
                <a:solidFill>
                  <a:schemeClr val="tx1"/>
                </a:solidFill>
              </a:rPr>
              <a:t>:  '</a:t>
            </a:r>
            <a:r>
              <a:rPr lang="pt-BR" sz="1200" dirty="0" err="1">
                <a:solidFill>
                  <a:schemeClr val="tx1"/>
                </a:solidFill>
              </a:rPr>
              <a:t>space-between</a:t>
            </a:r>
            <a:r>
              <a:rPr lang="pt-BR" sz="1200" dirty="0">
                <a:solidFill>
                  <a:schemeClr val="tx1"/>
                </a:solidFill>
              </a:rPr>
              <a:t>'}}&gt;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fontSize</a:t>
            </a:r>
            <a:r>
              <a:rPr lang="pt-BR" sz="1200" dirty="0">
                <a:solidFill>
                  <a:schemeClr val="tx1"/>
                </a:solidFill>
              </a:rPr>
              <a:t>: 14, color: '</a:t>
            </a:r>
            <a:r>
              <a:rPr lang="pt-BR" sz="1200" dirty="0" err="1">
                <a:solidFill>
                  <a:schemeClr val="tx1"/>
                </a:solidFill>
              </a:rPr>
              <a:t>green</a:t>
            </a:r>
            <a:r>
              <a:rPr lang="pt-BR" sz="1200" dirty="0">
                <a:solidFill>
                  <a:schemeClr val="tx1"/>
                </a:solidFill>
              </a:rPr>
              <a:t>', </a:t>
            </a:r>
            <a:r>
              <a:rPr lang="pt-BR" sz="1200" dirty="0" err="1">
                <a:solidFill>
                  <a:schemeClr val="tx1"/>
                </a:solidFill>
              </a:rPr>
              <a:t>textAlign</a:t>
            </a:r>
            <a:r>
              <a:rPr lang="pt-BR" sz="1200" dirty="0">
                <a:solidFill>
                  <a:schemeClr val="tx1"/>
                </a:solidFill>
              </a:rPr>
              <a:t>: 'center', </a:t>
            </a:r>
            <a:r>
              <a:rPr lang="pt-BR" sz="1200" dirty="0" err="1">
                <a:solidFill>
                  <a:schemeClr val="tx1"/>
                </a:solidFill>
              </a:rPr>
              <a:t>paddingBottom</a:t>
            </a:r>
            <a:r>
              <a:rPr lang="pt-BR" sz="1200" dirty="0">
                <a:solidFill>
                  <a:schemeClr val="tx1"/>
                </a:solidFill>
              </a:rPr>
              <a:t>: 10}}&gt;Dados do </a:t>
            </a:r>
            <a:r>
              <a:rPr lang="pt-BR" sz="1200" dirty="0" err="1">
                <a:solidFill>
                  <a:schemeClr val="tx1"/>
                </a:solidFill>
              </a:rPr>
              <a:t>StackOverFlow</a:t>
            </a:r>
            <a:r>
              <a:rPr lang="pt-BR" sz="1200" dirty="0">
                <a:solidFill>
                  <a:schemeClr val="tx1"/>
                </a:solidFill>
              </a:rPr>
              <a:t>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&lt;</a:t>
            </a:r>
            <a:r>
              <a:rPr lang="pt-BR" sz="1200" dirty="0" err="1">
                <a:solidFill>
                  <a:schemeClr val="tx1"/>
                </a:solidFill>
              </a:rPr>
              <a:t>FlatList</a:t>
            </a:r>
            <a:r>
              <a:rPr lang="pt-BR" sz="1200" dirty="0">
                <a:solidFill>
                  <a:schemeClr val="tx1"/>
                </a:solidFill>
              </a:rPr>
              <a:t>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 data={</a:t>
            </a:r>
            <a:r>
              <a:rPr lang="pt-BR" sz="1200" dirty="0" err="1">
                <a:solidFill>
                  <a:schemeClr val="tx1"/>
                </a:solidFill>
              </a:rPr>
              <a:t>data.items</a:t>
            </a:r>
            <a:r>
              <a:rPr lang="pt-BR" sz="1200" dirty="0">
                <a:solidFill>
                  <a:schemeClr val="tx1"/>
                </a:solidFill>
              </a:rPr>
              <a:t>}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 </a:t>
            </a:r>
            <a:r>
              <a:rPr lang="pt-BR" sz="1200" dirty="0" err="1">
                <a:solidFill>
                  <a:schemeClr val="tx1"/>
                </a:solidFill>
              </a:rPr>
              <a:t>keyExtractor</a:t>
            </a:r>
            <a:r>
              <a:rPr lang="pt-BR" sz="1200" dirty="0">
                <a:solidFill>
                  <a:schemeClr val="tx1"/>
                </a:solidFill>
              </a:rPr>
              <a:t>={(item, index) =&gt; index}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 </a:t>
            </a:r>
            <a:r>
              <a:rPr lang="pt-BR" sz="1200" dirty="0" err="1">
                <a:solidFill>
                  <a:schemeClr val="tx1"/>
                </a:solidFill>
              </a:rPr>
              <a:t>renderItem</a:t>
            </a:r>
            <a:r>
              <a:rPr lang="pt-BR" sz="1200" dirty="0">
                <a:solidFill>
                  <a:schemeClr val="tx1"/>
                </a:solidFill>
              </a:rPr>
              <a:t>={({ item }) =&gt; ( 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    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&gt;{'[' + </a:t>
            </a:r>
            <a:r>
              <a:rPr lang="pt-BR" sz="1200" dirty="0" err="1">
                <a:solidFill>
                  <a:schemeClr val="tx1"/>
                </a:solidFill>
              </a:rPr>
              <a:t>item.tags</a:t>
            </a:r>
            <a:r>
              <a:rPr lang="pt-BR" sz="1200" dirty="0">
                <a:solidFill>
                  <a:schemeClr val="tx1"/>
                </a:solidFill>
              </a:rPr>
              <a:t> + ']' + '\n' + </a:t>
            </a:r>
            <a:r>
              <a:rPr lang="pt-BR" sz="1200" dirty="0" err="1">
                <a:solidFill>
                  <a:schemeClr val="tx1"/>
                </a:solidFill>
              </a:rPr>
              <a:t>item.title</a:t>
            </a:r>
            <a:r>
              <a:rPr lang="pt-BR" sz="1200" dirty="0">
                <a:solidFill>
                  <a:schemeClr val="tx1"/>
                </a:solidFill>
              </a:rPr>
              <a:t> + '\n\n' }&lt;/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     )}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 /&gt;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&lt;/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&gt;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)}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&lt;/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&gt;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); };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03B303-CF76-B379-FD52-55D9D16C5DCF}"/>
              </a:ext>
            </a:extLst>
          </p:cNvPr>
          <p:cNvSpPr txBox="1"/>
          <p:nvPr/>
        </p:nvSpPr>
        <p:spPr>
          <a:xfrm>
            <a:off x="4274232" y="1232693"/>
            <a:ext cx="4616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Neste exemplo, podemos ver a sintaxe da </a:t>
            </a:r>
            <a:r>
              <a:rPr lang="pt-BR" sz="16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Fetch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API ao recuperar os recursos de uma API Rest. 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2B97AA-CBF8-6D7C-8343-3064747E4896}"/>
              </a:ext>
            </a:extLst>
          </p:cNvPr>
          <p:cNvSpPr txBox="1"/>
          <p:nvPr/>
        </p:nvSpPr>
        <p:spPr>
          <a:xfrm>
            <a:off x="4261532" y="2364417"/>
            <a:ext cx="46164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Nesse caso, foi utilizado o método HTTP GET e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setado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, a partir do objeto “response”, o método “</a:t>
            </a:r>
            <a:r>
              <a:rPr lang="pt-BR" sz="1400" b="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json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()”, informando o tipo de dado a ser transferido. Em seguida, o retorno foi atribuído ao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state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data, utilizado como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datasource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do componente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FlatList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Enviando dados em uma conexão remota</a:t>
            </a:r>
            <a:endParaRPr lang="pt-BR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297393"/>
            <a:ext cx="86868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1"/>
                </a:solidFill>
              </a:rPr>
              <a:t>fetch</a:t>
            </a:r>
            <a:r>
              <a:rPr lang="pt-BR" sz="1400" dirty="0">
                <a:solidFill>
                  <a:schemeClr val="tx1"/>
                </a:solidFill>
              </a:rPr>
              <a:t>('https://api.com/</a:t>
            </a:r>
            <a:r>
              <a:rPr lang="pt-BR" sz="1400" dirty="0" err="1">
                <a:solidFill>
                  <a:schemeClr val="tx1"/>
                </a:solidFill>
              </a:rPr>
              <a:t>endpoint</a:t>
            </a:r>
            <a:r>
              <a:rPr lang="pt-BR" sz="1400" dirty="0">
                <a:solidFill>
                  <a:schemeClr val="tx1"/>
                </a:solidFill>
              </a:rPr>
              <a:t>/', { 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method</a:t>
            </a:r>
            <a:r>
              <a:rPr lang="pt-BR" sz="1400" dirty="0">
                <a:solidFill>
                  <a:schemeClr val="tx1"/>
                </a:solidFill>
              </a:rPr>
              <a:t>: 'POST’,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headers</a:t>
            </a:r>
            <a:r>
              <a:rPr lang="pt-BR" sz="1400" dirty="0">
                <a:solidFill>
                  <a:schemeClr val="tx1"/>
                </a:solidFill>
              </a:rPr>
              <a:t>: {    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Accept</a:t>
            </a:r>
            <a:r>
              <a:rPr lang="pt-BR" sz="1400" dirty="0">
                <a:solidFill>
                  <a:schemeClr val="tx1"/>
                </a:solidFill>
              </a:rPr>
              <a:t>: '</a:t>
            </a:r>
            <a:r>
              <a:rPr lang="pt-BR" sz="1400" dirty="0" err="1">
                <a:solidFill>
                  <a:schemeClr val="tx1"/>
                </a:solidFill>
              </a:rPr>
              <a:t>application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json</a:t>
            </a:r>
            <a:r>
              <a:rPr lang="pt-BR" sz="1400" dirty="0">
                <a:solidFill>
                  <a:schemeClr val="tx1"/>
                </a:solidFill>
              </a:rPr>
              <a:t>',    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	'</a:t>
            </a:r>
            <a:r>
              <a:rPr lang="pt-BR" sz="1400" dirty="0" err="1">
                <a:solidFill>
                  <a:schemeClr val="tx1"/>
                </a:solidFill>
              </a:rPr>
              <a:t>Content-Type</a:t>
            </a:r>
            <a:r>
              <a:rPr lang="pt-BR" sz="1400" dirty="0">
                <a:solidFill>
                  <a:schemeClr val="tx1"/>
                </a:solidFill>
              </a:rPr>
              <a:t>': '</a:t>
            </a:r>
            <a:r>
              <a:rPr lang="pt-BR" sz="1400" dirty="0" err="1">
                <a:solidFill>
                  <a:schemeClr val="tx1"/>
                </a:solidFill>
              </a:rPr>
              <a:t>application</a:t>
            </a:r>
            <a:r>
              <a:rPr lang="pt-BR" sz="1400" dirty="0">
                <a:solidFill>
                  <a:schemeClr val="tx1"/>
                </a:solidFill>
              </a:rPr>
              <a:t>/</a:t>
            </a:r>
            <a:r>
              <a:rPr lang="pt-BR" sz="1400" dirty="0" err="1">
                <a:solidFill>
                  <a:schemeClr val="tx1"/>
                </a:solidFill>
              </a:rPr>
              <a:t>json</a:t>
            </a:r>
            <a:r>
              <a:rPr lang="pt-BR" sz="1400" dirty="0">
                <a:solidFill>
                  <a:schemeClr val="tx1"/>
                </a:solidFill>
              </a:rPr>
              <a:t>’ </a:t>
            </a:r>
          </a:p>
          <a:p>
            <a:r>
              <a:rPr lang="pt-BR" sz="1400" dirty="0">
                <a:solidFill>
                  <a:schemeClr val="tx1"/>
                </a:solidFill>
              </a:rPr>
              <a:t>	},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body: </a:t>
            </a:r>
            <a:r>
              <a:rPr lang="pt-BR" sz="1400" dirty="0" err="1">
                <a:solidFill>
                  <a:schemeClr val="tx1"/>
                </a:solidFill>
              </a:rPr>
              <a:t>JSON.stringify</a:t>
            </a:r>
            <a:r>
              <a:rPr lang="pt-BR" sz="1400" dirty="0">
                <a:solidFill>
                  <a:schemeClr val="tx1"/>
                </a:solidFill>
              </a:rPr>
              <a:t>({    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	nome: Ediberto',     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cpf</a:t>
            </a:r>
            <a:r>
              <a:rPr lang="pt-BR" sz="1400" dirty="0">
                <a:solidFill>
                  <a:schemeClr val="tx1"/>
                </a:solidFill>
              </a:rPr>
              <a:t>: '000.000.000-00’</a:t>
            </a:r>
          </a:p>
          <a:p>
            <a:r>
              <a:rPr lang="pt-BR" sz="1400" dirty="0">
                <a:solidFill>
                  <a:schemeClr val="tx1"/>
                </a:solidFill>
              </a:rPr>
              <a:t>	}) </a:t>
            </a:r>
          </a:p>
          <a:p>
            <a:r>
              <a:rPr lang="pt-BR" sz="1400" dirty="0">
                <a:solidFill>
                  <a:schemeClr val="tx1"/>
                </a:solidFill>
              </a:rPr>
              <a:t>});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2B97AA-CBF8-6D7C-8343-3064747E4896}"/>
              </a:ext>
            </a:extLst>
          </p:cNvPr>
          <p:cNvSpPr txBox="1"/>
          <p:nvPr/>
        </p:nvSpPr>
        <p:spPr>
          <a:xfrm>
            <a:off x="571500" y="525780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Neste exemplo demonstrará a utilização da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Fetch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API para o envio de dados utilizando o método HTTP POST para um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REST.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9C505C-B8E0-381E-B8E5-A1FD6402A94A}"/>
              </a:ext>
            </a:extLst>
          </p:cNvPr>
          <p:cNvSpPr txBox="1"/>
          <p:nvPr/>
        </p:nvSpPr>
        <p:spPr>
          <a:xfrm>
            <a:off x="4377055" y="1477963"/>
            <a:ext cx="4616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Note que, para requisições POST, há pequenas diferenças na sintaxe do </a:t>
            </a:r>
            <a:r>
              <a:rPr lang="pt-BR" sz="1400" b="0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Fetch</a:t>
            </a:r>
            <a:r>
              <a:rPr lang="pt-BR" sz="14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: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13303F-0137-158C-F1F9-19AF1C1F36C5}"/>
              </a:ext>
            </a:extLst>
          </p:cNvPr>
          <p:cNvSpPr txBox="1"/>
          <p:nvPr/>
        </p:nvSpPr>
        <p:spPr>
          <a:xfrm>
            <a:off x="4375150" y="2067580"/>
            <a:ext cx="4616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 Método HTTP definido pelo parâmetro “</a:t>
            </a:r>
            <a:r>
              <a:rPr lang="pt-BR" sz="14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method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”;</a:t>
            </a:r>
          </a:p>
          <a:p>
            <a:endParaRPr lang="pt-BR" sz="1400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 Cabeçalho da requisição e o tipo de dado a ser</a:t>
            </a:r>
          </a:p>
          <a:p>
            <a:r>
              <a:rPr lang="pt-BR" sz="1400" dirty="0">
                <a:solidFill>
                  <a:srgbClr val="FF0000"/>
                </a:solidFill>
                <a:latin typeface="Roboto" panose="02000000000000000000" pitchFamily="2" charset="0"/>
              </a:rPr>
              <a:t> 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transferido definidos pelo parâmetro “</a:t>
            </a:r>
            <a:r>
              <a:rPr lang="pt-BR" sz="1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header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 e</a:t>
            </a:r>
          </a:p>
          <a:p>
            <a:r>
              <a:rPr lang="pt-BR" sz="1400" dirty="0">
                <a:solidFill>
                  <a:srgbClr val="FF0000"/>
                </a:solidFill>
                <a:latin typeface="Roboto" panose="02000000000000000000" pitchFamily="2" charset="0"/>
              </a:rPr>
              <a:t>  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pt-BR" sz="1400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Accept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”;</a:t>
            </a:r>
          </a:p>
          <a:p>
            <a:endParaRPr lang="pt-BR" sz="1400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 Definição dos dados a serem enviados, formatados</a:t>
            </a:r>
          </a:p>
          <a:p>
            <a:r>
              <a:rPr lang="pt-BR" sz="1400" dirty="0">
                <a:solidFill>
                  <a:srgbClr val="FF0000"/>
                </a:solidFill>
                <a:latin typeface="Roboto" panose="02000000000000000000" pitchFamily="2" charset="0"/>
              </a:rPr>
              <a:t> 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como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string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1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JSON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e definidos pelo parâmetro “</a:t>
            </a:r>
            <a:r>
              <a:rPr lang="pt-BR" sz="1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body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”.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704D6F-B512-8B0D-476D-1D3C28DF11E0}"/>
              </a:ext>
            </a:extLst>
          </p:cNvPr>
          <p:cNvSpPr txBox="1"/>
          <p:nvPr/>
        </p:nvSpPr>
        <p:spPr>
          <a:xfrm>
            <a:off x="228600" y="5877580"/>
            <a:ext cx="8686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Obs. a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Fetch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API dispõe de uma série de outros parâmetros e funcionalidades. Logo, para se aprofundar, visite a sua documentação a partir do site oficial do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React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1400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Native</a:t>
            </a:r>
            <a:r>
              <a:rPr lang="pt-BR" sz="14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Biblioteca </a:t>
            </a:r>
            <a:r>
              <a:rPr lang="pt-BR" dirty="0" err="1">
                <a:solidFill>
                  <a:srgbClr val="0070C0"/>
                </a:solidFill>
              </a:rPr>
              <a:t>Axios</a:t>
            </a:r>
            <a:endParaRPr lang="pt-BR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297393"/>
            <a:ext cx="86868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0070C0"/>
                </a:solidFill>
              </a:rPr>
              <a:t>Além da </a:t>
            </a:r>
            <a:r>
              <a:rPr lang="pt-BR" sz="1400" dirty="0" err="1">
                <a:solidFill>
                  <a:srgbClr val="0070C0"/>
                </a:solidFill>
              </a:rPr>
              <a:t>Fetch</a:t>
            </a:r>
            <a:r>
              <a:rPr lang="pt-BR" sz="1400" dirty="0">
                <a:solidFill>
                  <a:srgbClr val="0070C0"/>
                </a:solidFill>
              </a:rPr>
              <a:t> API, há outras bibliotecas disponíveis em </a:t>
            </a:r>
            <a:r>
              <a:rPr lang="pt-BR" sz="1400" dirty="0" err="1">
                <a:solidFill>
                  <a:srgbClr val="0070C0"/>
                </a:solidFill>
              </a:rPr>
              <a:t>React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Native</a:t>
            </a:r>
            <a:r>
              <a:rPr lang="pt-BR" sz="1400" dirty="0">
                <a:solidFill>
                  <a:srgbClr val="0070C0"/>
                </a:solidFill>
              </a:rPr>
              <a:t> para a conexão e utilização de recursos remotos. Entre elas, destaca-se a </a:t>
            </a:r>
            <a:r>
              <a:rPr lang="pt-BR" sz="1400" dirty="0" err="1">
                <a:solidFill>
                  <a:srgbClr val="0070C0"/>
                </a:solidFill>
              </a:rPr>
              <a:t>Axios</a:t>
            </a:r>
            <a:r>
              <a:rPr lang="pt-BR" sz="1400" dirty="0">
                <a:solidFill>
                  <a:srgbClr val="0070C0"/>
                </a:solidFill>
              </a:rPr>
              <a:t>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9C505C-B8E0-381E-B8E5-A1FD6402A94A}"/>
              </a:ext>
            </a:extLst>
          </p:cNvPr>
          <p:cNvSpPr txBox="1"/>
          <p:nvPr/>
        </p:nvSpPr>
        <p:spPr>
          <a:xfrm>
            <a:off x="4377055" y="1477963"/>
            <a:ext cx="4616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...: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96A4D4-9A7E-728D-AF2F-EF5043BFBB2A}"/>
              </a:ext>
            </a:extLst>
          </p:cNvPr>
          <p:cNvSpPr/>
          <p:nvPr/>
        </p:nvSpPr>
        <p:spPr>
          <a:xfrm>
            <a:off x="228600" y="1991380"/>
            <a:ext cx="86868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0070C0"/>
                </a:solidFill>
              </a:rPr>
              <a:t>Antes de usarmos essa biblioteca, precisaremos realizar sua instalação. Para isso, execute o comando a seguir (ou o equivalente com o seu gerenciador favorito de dependências)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3C8020-2C22-3D84-ECC7-2F387F49EA8B}"/>
              </a:ext>
            </a:extLst>
          </p:cNvPr>
          <p:cNvSpPr/>
          <p:nvPr/>
        </p:nvSpPr>
        <p:spPr>
          <a:xfrm>
            <a:off x="228600" y="2677180"/>
            <a:ext cx="8686800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rgbClr val="FF0000"/>
                </a:solidFill>
              </a:rPr>
              <a:t>npm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install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axios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4C5E29-8738-0C8C-0AD7-ED73BAC286A4}"/>
              </a:ext>
            </a:extLst>
          </p:cNvPr>
          <p:cNvSpPr/>
          <p:nvPr/>
        </p:nvSpPr>
        <p:spPr>
          <a:xfrm>
            <a:off x="228600" y="4416623"/>
            <a:ext cx="8686800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70C0"/>
                </a:solidFill>
              </a:rPr>
              <a:t>Obs. Cabe ressaltar que a </a:t>
            </a:r>
            <a:r>
              <a:rPr lang="pt-BR" sz="1400" dirty="0" err="1">
                <a:solidFill>
                  <a:srgbClr val="0070C0"/>
                </a:solidFill>
                <a:highlight>
                  <a:srgbClr val="FFFF00"/>
                </a:highlight>
              </a:rPr>
              <a:t>Axios</a:t>
            </a:r>
            <a:r>
              <a:rPr lang="pt-BR" sz="1400" dirty="0">
                <a:solidFill>
                  <a:srgbClr val="0070C0"/>
                </a:solidFill>
              </a:rPr>
              <a:t> e outras bibliotecas fazem uso da API nativa </a:t>
            </a:r>
            <a:r>
              <a:rPr lang="pt-BR" sz="1400" dirty="0" err="1">
                <a:solidFill>
                  <a:srgbClr val="0070C0"/>
                </a:solidFill>
                <a:highlight>
                  <a:srgbClr val="FFFF00"/>
                </a:highlight>
              </a:rPr>
              <a:t>XMLHttpRequest</a:t>
            </a:r>
            <a:r>
              <a:rPr lang="pt-BR" sz="1400" dirty="0">
                <a:solidFill>
                  <a:srgbClr val="0070C0"/>
                </a:solidFill>
              </a:rPr>
              <a:t>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Vejamos um exemplo utilizando </a:t>
            </a:r>
            <a:r>
              <a:rPr lang="pt-BR" dirty="0" err="1">
                <a:solidFill>
                  <a:srgbClr val="0070C0"/>
                </a:solidFill>
                <a:highlight>
                  <a:srgbClr val="FFFF00"/>
                </a:highlight>
              </a:rPr>
              <a:t>Axios</a:t>
            </a:r>
            <a:r>
              <a:rPr lang="pt-BR" dirty="0">
                <a:solidFill>
                  <a:srgbClr val="0070C0"/>
                </a:solidFill>
              </a:rPr>
              <a:t> – o mesmo exemplo de GET mostrado anteriormente</a:t>
            </a:r>
            <a:endParaRPr lang="pt-BR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30080" y="1322487"/>
            <a:ext cx="869802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 err="1">
                <a:solidFill>
                  <a:schemeClr val="tx1"/>
                </a:solidFill>
              </a:rPr>
              <a:t>import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React</a:t>
            </a:r>
            <a:r>
              <a:rPr lang="pt-BR" sz="1200" dirty="0">
                <a:solidFill>
                  <a:schemeClr val="tx1"/>
                </a:solidFill>
              </a:rPr>
              <a:t>, { </a:t>
            </a:r>
            <a:r>
              <a:rPr lang="pt-BR" sz="1200" dirty="0" err="1">
                <a:solidFill>
                  <a:schemeClr val="tx1"/>
                </a:solidFill>
              </a:rPr>
              <a:t>useEffect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 } </a:t>
            </a:r>
            <a:r>
              <a:rPr lang="pt-BR" sz="1200" dirty="0" err="1">
                <a:solidFill>
                  <a:schemeClr val="tx1"/>
                </a:solidFill>
              </a:rPr>
              <a:t>from</a:t>
            </a:r>
            <a:r>
              <a:rPr lang="pt-BR" sz="1200" dirty="0">
                <a:solidFill>
                  <a:schemeClr val="tx1"/>
                </a:solidFill>
              </a:rPr>
              <a:t> '</a:t>
            </a:r>
            <a:r>
              <a:rPr lang="pt-BR" sz="1200" dirty="0" err="1">
                <a:solidFill>
                  <a:schemeClr val="tx1"/>
                </a:solidFill>
              </a:rPr>
              <a:t>react</a:t>
            </a:r>
            <a:r>
              <a:rPr lang="pt-BR" sz="1200" dirty="0">
                <a:solidFill>
                  <a:schemeClr val="tx1"/>
                </a:solidFill>
              </a:rPr>
              <a:t>’; </a:t>
            </a:r>
          </a:p>
          <a:p>
            <a:pPr algn="just"/>
            <a:r>
              <a:rPr lang="pt-BR" sz="1200" dirty="0" err="1">
                <a:solidFill>
                  <a:schemeClr val="tx1"/>
                </a:solidFill>
              </a:rPr>
              <a:t>import</a:t>
            </a:r>
            <a:r>
              <a:rPr lang="pt-BR" sz="1200" dirty="0">
                <a:solidFill>
                  <a:schemeClr val="tx1"/>
                </a:solidFill>
              </a:rPr>
              <a:t> { </a:t>
            </a:r>
            <a:r>
              <a:rPr lang="pt-BR" sz="1200" dirty="0" err="1">
                <a:solidFill>
                  <a:schemeClr val="tx1"/>
                </a:solidFill>
              </a:rPr>
              <a:t>FlatList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} </a:t>
            </a:r>
            <a:r>
              <a:rPr lang="pt-BR" sz="1200" dirty="0" err="1">
                <a:solidFill>
                  <a:schemeClr val="tx1"/>
                </a:solidFill>
              </a:rPr>
              <a:t>from</a:t>
            </a:r>
            <a:r>
              <a:rPr lang="pt-BR" sz="1200" dirty="0">
                <a:solidFill>
                  <a:schemeClr val="tx1"/>
                </a:solidFill>
              </a:rPr>
              <a:t> '</a:t>
            </a:r>
            <a:r>
              <a:rPr lang="pt-BR" sz="1200" dirty="0" err="1">
                <a:solidFill>
                  <a:schemeClr val="tx1"/>
                </a:solidFill>
              </a:rPr>
              <a:t>react-native</a:t>
            </a:r>
            <a:r>
              <a:rPr lang="pt-BR" sz="1200" dirty="0">
                <a:solidFill>
                  <a:schemeClr val="tx1"/>
                </a:solidFill>
              </a:rPr>
              <a:t>’; </a:t>
            </a:r>
          </a:p>
          <a:p>
            <a:pPr algn="just"/>
            <a:r>
              <a:rPr lang="pt-BR" sz="1200" dirty="0" err="1">
                <a:solidFill>
                  <a:schemeClr val="tx1"/>
                </a:solidFill>
              </a:rPr>
              <a:t>import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axios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from</a:t>
            </a:r>
            <a:r>
              <a:rPr lang="pt-BR" sz="1200" dirty="0">
                <a:solidFill>
                  <a:schemeClr val="tx1"/>
                </a:solidFill>
              </a:rPr>
              <a:t> '</a:t>
            </a:r>
            <a:r>
              <a:rPr lang="pt-BR" sz="1200" dirty="0" err="1">
                <a:solidFill>
                  <a:schemeClr val="tx1"/>
                </a:solidFill>
              </a:rPr>
              <a:t>axios</a:t>
            </a:r>
            <a:r>
              <a:rPr lang="pt-BR" sz="1200" dirty="0">
                <a:solidFill>
                  <a:schemeClr val="tx1"/>
                </a:solidFill>
              </a:rPr>
              <a:t>’;  </a:t>
            </a:r>
          </a:p>
          <a:p>
            <a:pPr algn="just"/>
            <a:r>
              <a:rPr lang="pt-BR" sz="1200" dirty="0" err="1">
                <a:solidFill>
                  <a:schemeClr val="tx1"/>
                </a:solidFill>
              </a:rPr>
              <a:t>export</a:t>
            </a:r>
            <a:r>
              <a:rPr lang="pt-BR" sz="1200" dirty="0">
                <a:solidFill>
                  <a:schemeClr val="tx1"/>
                </a:solidFill>
              </a:rPr>
              <a:t> default App = () =&gt; {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const</a:t>
            </a:r>
            <a:r>
              <a:rPr lang="pt-BR" sz="1200" dirty="0">
                <a:solidFill>
                  <a:schemeClr val="tx1"/>
                </a:solidFill>
              </a:rPr>
              <a:t> [</a:t>
            </a:r>
            <a:r>
              <a:rPr lang="pt-BR" sz="1200" dirty="0" err="1">
                <a:solidFill>
                  <a:schemeClr val="tx1"/>
                </a:solidFill>
              </a:rPr>
              <a:t>isLoading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setLoading</a:t>
            </a:r>
            <a:r>
              <a:rPr lang="pt-BR" sz="1200" dirty="0">
                <a:solidFill>
                  <a:schemeClr val="tx1"/>
                </a:solidFill>
              </a:rPr>
              <a:t>] =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true</a:t>
            </a:r>
            <a:r>
              <a:rPr lang="pt-BR" sz="1200" dirty="0">
                <a:solidFill>
                  <a:schemeClr val="tx1"/>
                </a:solidFill>
              </a:rPr>
              <a:t>);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const</a:t>
            </a:r>
            <a:r>
              <a:rPr lang="pt-BR" sz="1200" dirty="0">
                <a:solidFill>
                  <a:schemeClr val="tx1"/>
                </a:solidFill>
              </a:rPr>
              <a:t> [data, </a:t>
            </a:r>
            <a:r>
              <a:rPr lang="pt-BR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setData</a:t>
            </a:r>
            <a:r>
              <a:rPr lang="pt-BR" sz="1200" dirty="0">
                <a:solidFill>
                  <a:schemeClr val="tx1"/>
                </a:solidFill>
                <a:highlight>
                  <a:srgbClr val="FFFF00"/>
                </a:highlight>
              </a:rPr>
              <a:t>] </a:t>
            </a:r>
            <a:r>
              <a:rPr lang="pt-BR" sz="1200" dirty="0">
                <a:solidFill>
                  <a:schemeClr val="tx1"/>
                </a:solidFill>
              </a:rPr>
              <a:t>= </a:t>
            </a:r>
            <a:r>
              <a:rPr lang="pt-BR" sz="1200" dirty="0" err="1">
                <a:solidFill>
                  <a:schemeClr val="tx1"/>
                </a:solidFill>
              </a:rPr>
              <a:t>useState</a:t>
            </a:r>
            <a:r>
              <a:rPr lang="pt-BR" sz="1200" dirty="0">
                <a:solidFill>
                  <a:schemeClr val="tx1"/>
                </a:solidFill>
              </a:rPr>
              <a:t>([]);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</a:t>
            </a:r>
            <a:r>
              <a:rPr lang="pt-BR" sz="1200" dirty="0" err="1">
                <a:solidFill>
                  <a:schemeClr val="tx1"/>
                </a:solidFill>
              </a:rPr>
              <a:t>useEffect</a:t>
            </a:r>
            <a:r>
              <a:rPr lang="pt-BR" sz="1200" dirty="0">
                <a:solidFill>
                  <a:schemeClr val="tx1"/>
                </a:solidFill>
              </a:rPr>
              <a:t>(() =&gt; {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</a:t>
            </a:r>
            <a:r>
              <a:rPr lang="pt-BR" sz="1200" dirty="0" err="1">
                <a:solidFill>
                  <a:schemeClr val="tx1"/>
                </a:solidFill>
              </a:rPr>
              <a:t>axios.get</a:t>
            </a:r>
            <a:r>
              <a:rPr lang="pt-BR" sz="1200" dirty="0">
                <a:solidFill>
                  <a:schemeClr val="tx1"/>
                </a:solidFill>
              </a:rPr>
              <a:t>('https://api.stackexchange.com/2.3/</a:t>
            </a:r>
            <a:r>
              <a:rPr lang="pt-BR" sz="1200" dirty="0" err="1">
                <a:solidFill>
                  <a:schemeClr val="tx1"/>
                </a:solidFill>
              </a:rPr>
              <a:t>articles?order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desc&amp;sort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activity&amp;site</a:t>
            </a:r>
            <a:r>
              <a:rPr lang="pt-BR" sz="1200" dirty="0">
                <a:solidFill>
                  <a:schemeClr val="tx1"/>
                </a:solidFill>
              </a:rPr>
              <a:t>=</a:t>
            </a:r>
            <a:r>
              <a:rPr lang="pt-BR" sz="1200" dirty="0" err="1">
                <a:solidFill>
                  <a:schemeClr val="tx1"/>
                </a:solidFill>
              </a:rPr>
              <a:t>stackoverflow</a:t>
            </a:r>
            <a:r>
              <a:rPr lang="pt-BR" sz="1200" dirty="0">
                <a:solidFill>
                  <a:schemeClr val="tx1"/>
                </a:solidFill>
              </a:rPr>
              <a:t>')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.</a:t>
            </a:r>
            <a:r>
              <a:rPr lang="pt-BR" sz="1200" dirty="0" err="1">
                <a:solidFill>
                  <a:schemeClr val="tx1"/>
                </a:solidFill>
              </a:rPr>
              <a:t>then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function</a:t>
            </a:r>
            <a:r>
              <a:rPr lang="pt-BR" sz="1200" dirty="0">
                <a:solidFill>
                  <a:schemeClr val="tx1"/>
                </a:solidFill>
              </a:rPr>
              <a:t> (response) {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// </a:t>
            </a:r>
            <a:r>
              <a:rPr lang="pt-BR" sz="1200" dirty="0" err="1">
                <a:solidFill>
                  <a:schemeClr val="tx1"/>
                </a:solidFill>
              </a:rPr>
              <a:t>handle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success</a:t>
            </a:r>
            <a:r>
              <a:rPr lang="pt-BR" sz="1200" dirty="0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console.log</a:t>
            </a:r>
            <a:r>
              <a:rPr lang="pt-BR" sz="12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pt-BR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response.data</a:t>
            </a:r>
            <a:r>
              <a:rPr lang="pt-BR" sz="1200" dirty="0">
                <a:solidFill>
                  <a:schemeClr val="tx1"/>
                </a:solidFill>
              </a:rPr>
              <a:t>);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</a:t>
            </a:r>
            <a:r>
              <a:rPr lang="pt-BR" sz="1200" dirty="0" err="1">
                <a:solidFill>
                  <a:schemeClr val="tx1"/>
                </a:solidFill>
              </a:rPr>
              <a:t>setData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response.data</a:t>
            </a:r>
            <a:r>
              <a:rPr lang="pt-BR" sz="1200" dirty="0">
                <a:solidFill>
                  <a:schemeClr val="tx1"/>
                </a:solidFill>
              </a:rPr>
              <a:t>);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})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.catch(</a:t>
            </a:r>
            <a:r>
              <a:rPr lang="pt-BR" sz="1200" dirty="0" err="1">
                <a:solidFill>
                  <a:schemeClr val="tx1"/>
                </a:solidFill>
              </a:rPr>
              <a:t>function</a:t>
            </a:r>
            <a:r>
              <a:rPr lang="pt-BR" sz="1200" dirty="0">
                <a:solidFill>
                  <a:schemeClr val="tx1"/>
                </a:solidFill>
              </a:rPr>
              <a:t> (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r>
              <a:rPr lang="pt-BR" sz="1200" dirty="0">
                <a:solidFill>
                  <a:schemeClr val="tx1"/>
                </a:solidFill>
              </a:rPr>
              <a:t>) {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// </a:t>
            </a:r>
            <a:r>
              <a:rPr lang="pt-BR" sz="1200" dirty="0" err="1">
                <a:solidFill>
                  <a:schemeClr val="tx1"/>
                </a:solidFill>
              </a:rPr>
              <a:t>handle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r>
              <a:rPr lang="pt-BR" sz="1200" dirty="0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console.log(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r>
              <a:rPr lang="pt-BR" sz="1200" dirty="0">
                <a:solidFill>
                  <a:schemeClr val="tx1"/>
                </a:solidFill>
              </a:rPr>
              <a:t>);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})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.</a:t>
            </a:r>
            <a:r>
              <a:rPr lang="pt-BR" sz="1200" dirty="0" err="1">
                <a:solidFill>
                  <a:schemeClr val="tx1"/>
                </a:solidFill>
              </a:rPr>
              <a:t>then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function</a:t>
            </a:r>
            <a:r>
              <a:rPr lang="pt-BR" sz="1200" dirty="0">
                <a:solidFill>
                  <a:schemeClr val="tx1"/>
                </a:solidFill>
              </a:rPr>
              <a:t> () {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// </a:t>
            </a:r>
            <a:r>
              <a:rPr lang="pt-BR" sz="1200" dirty="0" err="1">
                <a:solidFill>
                  <a:schemeClr val="tx1"/>
                </a:solidFill>
              </a:rPr>
              <a:t>always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executed</a:t>
            </a:r>
            <a:r>
              <a:rPr lang="pt-BR" sz="1200" dirty="0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</a:t>
            </a:r>
            <a:r>
              <a:rPr lang="pt-BR" sz="1200" dirty="0" err="1">
                <a:solidFill>
                  <a:schemeClr val="tx1"/>
                </a:solidFill>
              </a:rPr>
              <a:t>setLoading</a:t>
            </a:r>
            <a:r>
              <a:rPr lang="pt-BR" sz="1200" dirty="0">
                <a:solidFill>
                  <a:schemeClr val="tx1"/>
                </a:solidFill>
              </a:rPr>
              <a:t>(false);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});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}, []);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</a:t>
            </a:r>
            <a:r>
              <a:rPr lang="pt-BR" sz="1200" dirty="0" err="1">
                <a:solidFill>
                  <a:schemeClr val="tx1"/>
                </a:solidFill>
              </a:rPr>
              <a:t>return</a:t>
            </a:r>
            <a:r>
              <a:rPr lang="pt-BR" sz="1200" dirty="0">
                <a:solidFill>
                  <a:schemeClr val="tx1"/>
                </a:solidFill>
              </a:rPr>
              <a:t> (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&lt;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flex</a:t>
            </a:r>
            <a:r>
              <a:rPr lang="pt-BR" sz="1200" dirty="0">
                <a:solidFill>
                  <a:schemeClr val="tx1"/>
                </a:solidFill>
              </a:rPr>
              <a:t>: 1, </a:t>
            </a:r>
            <a:r>
              <a:rPr lang="pt-BR" sz="1200" dirty="0" err="1">
                <a:solidFill>
                  <a:schemeClr val="tx1"/>
                </a:solidFill>
              </a:rPr>
              <a:t>padding</a:t>
            </a:r>
            <a:r>
              <a:rPr lang="pt-BR" sz="1200" dirty="0">
                <a:solidFill>
                  <a:schemeClr val="tx1"/>
                </a:solidFill>
              </a:rPr>
              <a:t>: 24 }}&gt;        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            {</a:t>
            </a:r>
            <a:r>
              <a:rPr lang="pt-BR" sz="1200" dirty="0" err="1">
                <a:solidFill>
                  <a:schemeClr val="tx1"/>
                </a:solidFill>
              </a:rPr>
              <a:t>isLoading</a:t>
            </a:r>
            <a:r>
              <a:rPr lang="pt-BR" sz="1200" dirty="0">
                <a:solidFill>
                  <a:schemeClr val="tx1"/>
                </a:solidFill>
              </a:rPr>
              <a:t> ?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</a:t>
            </a:r>
            <a:r>
              <a:rPr lang="pt-BR" sz="1200" dirty="0" err="1">
                <a:solidFill>
                  <a:schemeClr val="tx1"/>
                </a:solidFill>
              </a:rPr>
              <a:t>Loading</a:t>
            </a:r>
            <a:r>
              <a:rPr lang="pt-BR" sz="1200" dirty="0">
                <a:solidFill>
                  <a:schemeClr val="tx1"/>
                </a:solidFill>
              </a:rPr>
              <a:t>...&lt;/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: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( &lt;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flex</a:t>
            </a:r>
            <a:r>
              <a:rPr lang="pt-BR" sz="1200" dirty="0">
                <a:solidFill>
                  <a:schemeClr val="tx1"/>
                </a:solidFill>
              </a:rPr>
              <a:t>: 1, </a:t>
            </a:r>
            <a:r>
              <a:rPr lang="pt-BR" sz="1200" dirty="0" err="1">
                <a:solidFill>
                  <a:schemeClr val="tx1"/>
                </a:solidFill>
              </a:rPr>
              <a:t>flexDirection</a:t>
            </a:r>
            <a:r>
              <a:rPr lang="pt-BR" sz="1200" dirty="0">
                <a:solidFill>
                  <a:schemeClr val="tx1"/>
                </a:solidFill>
              </a:rPr>
              <a:t>: '</a:t>
            </a:r>
            <a:r>
              <a:rPr lang="pt-BR" sz="1200" dirty="0" err="1">
                <a:solidFill>
                  <a:schemeClr val="tx1"/>
                </a:solidFill>
              </a:rPr>
              <a:t>column</a:t>
            </a:r>
            <a:r>
              <a:rPr lang="pt-BR" sz="1200" dirty="0">
                <a:solidFill>
                  <a:schemeClr val="tx1"/>
                </a:solidFill>
              </a:rPr>
              <a:t>', </a:t>
            </a:r>
            <a:r>
              <a:rPr lang="pt-BR" sz="1200" dirty="0" err="1">
                <a:solidFill>
                  <a:schemeClr val="tx1"/>
                </a:solidFill>
              </a:rPr>
              <a:t>justifyContent</a:t>
            </a:r>
            <a:r>
              <a:rPr lang="pt-BR" sz="1200" dirty="0">
                <a:solidFill>
                  <a:schemeClr val="tx1"/>
                </a:solidFill>
              </a:rPr>
              <a:t>:  '</a:t>
            </a:r>
            <a:r>
              <a:rPr lang="pt-BR" sz="1200" dirty="0" err="1">
                <a:solidFill>
                  <a:schemeClr val="tx1"/>
                </a:solidFill>
              </a:rPr>
              <a:t>space-between</a:t>
            </a:r>
            <a:r>
              <a:rPr lang="pt-BR" sz="1200" dirty="0">
                <a:solidFill>
                  <a:schemeClr val="tx1"/>
                </a:solidFill>
              </a:rPr>
              <a:t>'}}&gt;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18BF95-4D3A-2013-DBA4-5C8333124759}"/>
              </a:ext>
            </a:extLst>
          </p:cNvPr>
          <p:cNvSpPr/>
          <p:nvPr/>
        </p:nvSpPr>
        <p:spPr>
          <a:xfrm>
            <a:off x="3124200" y="2895600"/>
            <a:ext cx="58039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           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style</a:t>
            </a:r>
            <a:r>
              <a:rPr lang="pt-BR" sz="1200" dirty="0">
                <a:solidFill>
                  <a:schemeClr val="tx1"/>
                </a:solidFill>
              </a:rPr>
              <a:t>={{ </a:t>
            </a:r>
            <a:r>
              <a:rPr lang="pt-BR" sz="1200" dirty="0" err="1">
                <a:solidFill>
                  <a:schemeClr val="tx1"/>
                </a:solidFill>
              </a:rPr>
              <a:t>fontSize</a:t>
            </a:r>
            <a:r>
              <a:rPr lang="pt-BR" sz="1200" dirty="0">
                <a:solidFill>
                  <a:schemeClr val="tx1"/>
                </a:solidFill>
              </a:rPr>
              <a:t>: 14, color: '</a:t>
            </a:r>
            <a:r>
              <a:rPr lang="pt-BR" sz="1200" dirty="0" err="1">
                <a:solidFill>
                  <a:schemeClr val="tx1"/>
                </a:solidFill>
              </a:rPr>
              <a:t>green</a:t>
            </a:r>
            <a:r>
              <a:rPr lang="pt-BR" sz="1200" dirty="0">
                <a:solidFill>
                  <a:schemeClr val="tx1"/>
                </a:solidFill>
              </a:rPr>
              <a:t>', </a:t>
            </a:r>
            <a:r>
              <a:rPr lang="pt-BR" sz="1200" dirty="0" err="1">
                <a:solidFill>
                  <a:schemeClr val="tx1"/>
                </a:solidFill>
              </a:rPr>
              <a:t>textAlign</a:t>
            </a:r>
            <a:r>
              <a:rPr lang="pt-BR" sz="1200" dirty="0">
                <a:solidFill>
                  <a:schemeClr val="tx1"/>
                </a:solidFill>
              </a:rPr>
              <a:t>: 'center', </a:t>
            </a:r>
            <a:r>
              <a:rPr lang="pt-BR" sz="1200" dirty="0" err="1">
                <a:solidFill>
                  <a:schemeClr val="tx1"/>
                </a:solidFill>
              </a:rPr>
              <a:t>paddingBottom</a:t>
            </a:r>
            <a:r>
              <a:rPr lang="pt-BR" sz="1200" dirty="0">
                <a:solidFill>
                  <a:schemeClr val="tx1"/>
                </a:solidFill>
              </a:rPr>
              <a:t>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  10}}&gt;Dados do </a:t>
            </a:r>
            <a:r>
              <a:rPr lang="pt-BR" sz="1200" dirty="0" err="1">
                <a:solidFill>
                  <a:schemeClr val="tx1"/>
                </a:solidFill>
              </a:rPr>
              <a:t>StackOverFlow</a:t>
            </a:r>
            <a:r>
              <a:rPr lang="pt-BR" sz="1200" dirty="0">
                <a:solidFill>
                  <a:schemeClr val="tx1"/>
                </a:solidFill>
              </a:rPr>
              <a:t>:&lt;/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&lt;</a:t>
            </a:r>
            <a:r>
              <a:rPr lang="pt-BR" sz="1200" dirty="0" err="1">
                <a:solidFill>
                  <a:schemeClr val="tx1"/>
                </a:solidFill>
              </a:rPr>
              <a:t>FlatList</a:t>
            </a:r>
            <a:r>
              <a:rPr lang="pt-BR" sz="1200" dirty="0">
                <a:solidFill>
                  <a:schemeClr val="tx1"/>
                </a:solidFill>
              </a:rPr>
              <a:t>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data={</a:t>
            </a:r>
            <a:r>
              <a:rPr lang="pt-BR" sz="1200" dirty="0" err="1">
                <a:solidFill>
                  <a:schemeClr val="tx1"/>
                </a:solidFill>
              </a:rPr>
              <a:t>data.items</a:t>
            </a:r>
            <a:r>
              <a:rPr lang="pt-BR" sz="1200" dirty="0">
                <a:solidFill>
                  <a:schemeClr val="tx1"/>
                </a:solidFill>
              </a:rPr>
              <a:t>}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</a:t>
            </a:r>
            <a:r>
              <a:rPr lang="pt-BR" sz="1200" dirty="0" err="1">
                <a:solidFill>
                  <a:schemeClr val="tx1"/>
                </a:solidFill>
              </a:rPr>
              <a:t>keyExtractor</a:t>
            </a:r>
            <a:r>
              <a:rPr lang="pt-BR" sz="1200" dirty="0">
                <a:solidFill>
                  <a:schemeClr val="tx1"/>
                </a:solidFill>
              </a:rPr>
              <a:t>={(item, index) =&gt; index}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</a:t>
            </a:r>
            <a:r>
              <a:rPr lang="pt-BR" sz="1200" dirty="0" err="1">
                <a:solidFill>
                  <a:schemeClr val="tx1"/>
                </a:solidFill>
              </a:rPr>
              <a:t>renderItem</a:t>
            </a:r>
            <a:r>
              <a:rPr lang="pt-BR" sz="1200" dirty="0">
                <a:solidFill>
                  <a:schemeClr val="tx1"/>
                </a:solidFill>
              </a:rPr>
              <a:t>={({ item }) =&gt; (     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    &lt;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&gt;{'[' + </a:t>
            </a:r>
            <a:r>
              <a:rPr lang="pt-BR" sz="1200" dirty="0" err="1">
                <a:solidFill>
                  <a:schemeClr val="tx1"/>
                </a:solidFill>
              </a:rPr>
              <a:t>item.tags</a:t>
            </a:r>
            <a:r>
              <a:rPr lang="pt-BR" sz="1200" dirty="0">
                <a:solidFill>
                  <a:schemeClr val="tx1"/>
                </a:solidFill>
              </a:rPr>
              <a:t> + ']' + '\n' + </a:t>
            </a:r>
            <a:r>
              <a:rPr lang="pt-BR" sz="1200" dirty="0" err="1">
                <a:solidFill>
                  <a:schemeClr val="tx1"/>
                </a:solidFill>
              </a:rPr>
              <a:t>item.title</a:t>
            </a:r>
            <a:r>
              <a:rPr lang="pt-BR" sz="1200" dirty="0">
                <a:solidFill>
                  <a:schemeClr val="tx1"/>
                </a:solidFill>
              </a:rPr>
              <a:t> + '\n\n' }&lt;/</a:t>
            </a:r>
            <a:r>
              <a:rPr lang="pt-BR" sz="1200" dirty="0" err="1">
                <a:solidFill>
                  <a:schemeClr val="tx1"/>
                </a:solidFill>
              </a:rPr>
              <a:t>Text</a:t>
            </a:r>
            <a:r>
              <a:rPr lang="pt-BR" sz="1200" dirty="0">
                <a:solidFill>
                  <a:schemeClr val="tx1"/>
                </a:solidFill>
              </a:rPr>
              <a:t>&gt;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)}   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       /&gt; 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&lt;/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&gt;    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 )}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&lt;/</a:t>
            </a:r>
            <a:r>
              <a:rPr lang="pt-BR" sz="1200" dirty="0" err="1">
                <a:solidFill>
                  <a:schemeClr val="tx1"/>
                </a:solidFill>
              </a:rPr>
              <a:t>View</a:t>
            </a:r>
            <a:r>
              <a:rPr lang="pt-BR" sz="1200" dirty="0">
                <a:solidFill>
                  <a:schemeClr val="tx1"/>
                </a:solidFill>
              </a:rPr>
              <a:t>&gt;    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); </a:t>
            </a:r>
          </a:p>
          <a:p>
            <a:r>
              <a:rPr lang="pt-BR" sz="1200" dirty="0">
                <a:solidFill>
                  <a:schemeClr val="tx1"/>
                </a:solidFill>
              </a:rPr>
              <a:t>};</a:t>
            </a:r>
          </a:p>
          <a:p>
            <a:r>
              <a:rPr lang="pt-BR" sz="1200" dirty="0">
                <a:solidFill>
                  <a:schemeClr val="tx1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53498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-15240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304800"/>
            <a:ext cx="7543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2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COMPONENTES PARA CONEXÃO EM REDE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35168"/>
            <a:ext cx="76962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0070C0"/>
                </a:solidFill>
              </a:rPr>
              <a:t>Ao analisarmos o código, podemos perceber que, em linhas gerais, o funcionamento da biblioteca </a:t>
            </a:r>
            <a:r>
              <a:rPr lang="pt-BR" sz="1400" dirty="0" err="1">
                <a:solidFill>
                  <a:srgbClr val="0070C0"/>
                </a:solidFill>
              </a:rPr>
              <a:t>Axios</a:t>
            </a:r>
            <a:r>
              <a:rPr lang="pt-BR" sz="1400" dirty="0">
                <a:solidFill>
                  <a:srgbClr val="0070C0"/>
                </a:solidFill>
              </a:rPr>
              <a:t> é semelhante ao da </a:t>
            </a:r>
            <a:r>
              <a:rPr lang="pt-BR" sz="1400" dirty="0" err="1">
                <a:solidFill>
                  <a:srgbClr val="0070C0"/>
                </a:solidFill>
              </a:rPr>
              <a:t>Fetch</a:t>
            </a:r>
            <a:r>
              <a:rPr lang="pt-BR" sz="1400" dirty="0">
                <a:solidFill>
                  <a:srgbClr val="0070C0"/>
                </a:solidFill>
              </a:rPr>
              <a:t>. Uma diferença a ser destacada é a “Response </a:t>
            </a:r>
            <a:r>
              <a:rPr lang="pt-BR" sz="1400" dirty="0" err="1">
                <a:solidFill>
                  <a:srgbClr val="0070C0"/>
                </a:solidFill>
              </a:rPr>
              <a:t>Schema</a:t>
            </a:r>
            <a:r>
              <a:rPr lang="pt-BR" sz="1400" dirty="0">
                <a:solidFill>
                  <a:srgbClr val="0070C0"/>
                </a:solidFill>
              </a:rPr>
              <a:t>” – repare que no caso de sucesso é usado no método “</a:t>
            </a:r>
            <a:r>
              <a:rPr lang="pt-BR" sz="1400" dirty="0" err="1">
                <a:solidFill>
                  <a:srgbClr val="0070C0"/>
                </a:solidFill>
              </a:rPr>
              <a:t>setData</a:t>
            </a:r>
            <a:r>
              <a:rPr lang="pt-BR" sz="1400" dirty="0">
                <a:solidFill>
                  <a:srgbClr val="0070C0"/>
                </a:solidFill>
              </a:rPr>
              <a:t>” ou “</a:t>
            </a:r>
            <a:r>
              <a:rPr lang="pt-BR" sz="1400" dirty="0" err="1">
                <a:solidFill>
                  <a:srgbClr val="0070C0"/>
                </a:solidFill>
              </a:rPr>
              <a:t>response.data</a:t>
            </a:r>
            <a:r>
              <a:rPr lang="pt-BR" sz="1400" dirty="0">
                <a:solidFill>
                  <a:srgbClr val="0070C0"/>
                </a:solidFill>
              </a:rPr>
              <a:t>”. O objeto Response tem a seguinte estrutura:</a:t>
            </a:r>
            <a:endParaRPr lang="pt-BR" sz="14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46BA90-79EE-EB8C-45E6-91723DCDEB0C}"/>
              </a:ext>
            </a:extLst>
          </p:cNvPr>
          <p:cNvSpPr/>
          <p:nvPr/>
        </p:nvSpPr>
        <p:spPr>
          <a:xfrm>
            <a:off x="230080" y="1654076"/>
            <a:ext cx="869802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</a:rPr>
              <a:t>{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`data` contém a resposta proveniente do recurso externo / recurso acessado através da requisição data: {},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`status` contém o código do status HTTP referente à resposta recebida a partir da requisição status: 200,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</a:t>
            </a:r>
            <a:r>
              <a:rPr lang="pt-BR" sz="1200" dirty="0" err="1">
                <a:solidFill>
                  <a:schemeClr val="tx1"/>
                </a:solidFill>
              </a:rPr>
              <a:t>statusText</a:t>
            </a:r>
            <a:r>
              <a:rPr lang="pt-BR" sz="1200" dirty="0">
                <a:solidFill>
                  <a:schemeClr val="tx1"/>
                </a:solidFill>
              </a:rPr>
              <a:t>` contém o texto do status HTTP referente à resposta recebida a partir da requisição </a:t>
            </a:r>
            <a:r>
              <a:rPr lang="pt-BR" sz="1200" dirty="0" err="1">
                <a:solidFill>
                  <a:schemeClr val="tx1"/>
                </a:solidFill>
              </a:rPr>
              <a:t>statusText</a:t>
            </a:r>
            <a:r>
              <a:rPr lang="pt-BR" sz="1200" dirty="0">
                <a:solidFill>
                  <a:schemeClr val="tx1"/>
                </a:solidFill>
              </a:rPr>
              <a:t>: 'OK’,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</a:t>
            </a:r>
            <a:r>
              <a:rPr lang="pt-BR" sz="1200" dirty="0" err="1">
                <a:solidFill>
                  <a:schemeClr val="tx1"/>
                </a:solidFill>
              </a:rPr>
              <a:t>headers</a:t>
            </a:r>
            <a:r>
              <a:rPr lang="pt-BR" sz="1200" dirty="0">
                <a:solidFill>
                  <a:schemeClr val="tx1"/>
                </a:solidFill>
              </a:rPr>
              <a:t>` contém o cabeçalho HTTP retornado a partir da requisição </a:t>
            </a:r>
            <a:r>
              <a:rPr lang="pt-BR" sz="1200" dirty="0" err="1">
                <a:solidFill>
                  <a:schemeClr val="tx1"/>
                </a:solidFill>
              </a:rPr>
              <a:t>headers</a:t>
            </a:r>
            <a:r>
              <a:rPr lang="pt-BR" sz="1200" dirty="0">
                <a:solidFill>
                  <a:schemeClr val="tx1"/>
                </a:solidFill>
              </a:rPr>
              <a:t>: {},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</a:t>
            </a:r>
            <a:r>
              <a:rPr lang="pt-BR" sz="1200" dirty="0" err="1">
                <a:solidFill>
                  <a:schemeClr val="tx1"/>
                </a:solidFill>
              </a:rPr>
              <a:t>config</a:t>
            </a:r>
            <a:r>
              <a:rPr lang="pt-BR" sz="1200" dirty="0">
                <a:solidFill>
                  <a:schemeClr val="tx1"/>
                </a:solidFill>
              </a:rPr>
              <a:t>` contém os parâmetros passados através do </a:t>
            </a:r>
            <a:r>
              <a:rPr lang="pt-BR" sz="1200" dirty="0" err="1">
                <a:solidFill>
                  <a:schemeClr val="tx1"/>
                </a:solidFill>
              </a:rPr>
              <a:t>Axios</a:t>
            </a:r>
            <a:r>
              <a:rPr lang="pt-BR" sz="1200" dirty="0">
                <a:solidFill>
                  <a:schemeClr val="tx1"/>
                </a:solidFill>
              </a:rPr>
              <a:t> na requisição </a:t>
            </a:r>
            <a:r>
              <a:rPr lang="pt-BR" sz="1200" dirty="0" err="1">
                <a:solidFill>
                  <a:schemeClr val="tx1"/>
                </a:solidFill>
              </a:rPr>
              <a:t>config</a:t>
            </a:r>
            <a:r>
              <a:rPr lang="pt-BR" sz="1200" dirty="0">
                <a:solidFill>
                  <a:schemeClr val="tx1"/>
                </a:solidFill>
              </a:rPr>
              <a:t>: {},  </a:t>
            </a: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	// `</a:t>
            </a:r>
            <a:r>
              <a:rPr lang="pt-BR" sz="1200" dirty="0" err="1">
                <a:solidFill>
                  <a:schemeClr val="tx1"/>
                </a:solidFill>
              </a:rPr>
              <a:t>request</a:t>
            </a:r>
            <a:r>
              <a:rPr lang="pt-BR" sz="1200" dirty="0">
                <a:solidFill>
                  <a:schemeClr val="tx1"/>
                </a:solidFill>
              </a:rPr>
              <a:t>` contém a requisição original que gerou a resposta em questão </a:t>
            </a:r>
            <a:r>
              <a:rPr lang="pt-BR" sz="1200" dirty="0" err="1">
                <a:solidFill>
                  <a:schemeClr val="tx1"/>
                </a:solidFill>
              </a:rPr>
              <a:t>request</a:t>
            </a:r>
            <a:r>
              <a:rPr lang="pt-BR" sz="1200" dirty="0">
                <a:solidFill>
                  <a:schemeClr val="tx1"/>
                </a:solidFill>
              </a:rPr>
              <a:t>: {} </a:t>
            </a:r>
          </a:p>
          <a:p>
            <a:pPr algn="just"/>
            <a:r>
              <a:rPr lang="pt-BR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1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71DB4F-090E-4DA1-B4E1-C85182125F20}"/>
</file>

<file path=customXml/itemProps2.xml><?xml version="1.0" encoding="utf-8"?>
<ds:datastoreItem xmlns:ds="http://schemas.openxmlformats.org/officeDocument/2006/customXml" ds:itemID="{035ED0C8-A56D-4B33-B237-8EA170CFC8FF}"/>
</file>

<file path=customXml/itemProps3.xml><?xml version="1.0" encoding="utf-8"?>
<ds:datastoreItem xmlns:ds="http://schemas.openxmlformats.org/officeDocument/2006/customXml" ds:itemID="{FFC44F1C-06B8-4C13-A9C4-1CB3126B3D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2136</Words>
  <Application>Microsoft Office PowerPoint</Application>
  <PresentationFormat>Apresentação na tela (4:3)</PresentationFormat>
  <Paragraphs>243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1977</cp:revision>
  <cp:lastPrinted>1601-01-01T00:00:00Z</cp:lastPrinted>
  <dcterms:created xsi:type="dcterms:W3CDTF">2015-08-12T20:16:29Z</dcterms:created>
  <dcterms:modified xsi:type="dcterms:W3CDTF">2023-10-24T20:53:13Z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