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1" r:id="rId3"/>
    <p:sldId id="357" r:id="rId4"/>
    <p:sldId id="359" r:id="rId5"/>
    <p:sldId id="358" r:id="rId6"/>
    <p:sldId id="360" r:id="rId7"/>
    <p:sldId id="361" r:id="rId8"/>
    <p:sldId id="363" r:id="rId9"/>
    <p:sldId id="362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4" r:id="rId20"/>
    <p:sldId id="371" r:id="rId21"/>
    <p:sldId id="375" r:id="rId2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6" y="7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10/8/2023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10/8/2023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09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09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990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– </a:t>
            </a:r>
            <a:r>
              <a:rPr lang="pt-BR" sz="2000" b="1" dirty="0">
                <a:solidFill>
                  <a:schemeClr val="tx1"/>
                </a:solidFill>
              </a:rPr>
              <a:t>Grafos  -  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Neo4J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524000"/>
            <a:ext cx="8686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Um bom exemplo de banco de dados baseado em grafos é o Neo4J, desenvolvido na linguagem Java, que tem código aberto e oferece suporte a transações.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1BB387-FFC2-8015-2F22-A027D8FACD2B}"/>
              </a:ext>
            </a:extLst>
          </p:cNvPr>
          <p:cNvSpPr/>
          <p:nvPr/>
        </p:nvSpPr>
        <p:spPr>
          <a:xfrm>
            <a:off x="228600" y="5802868"/>
            <a:ext cx="86868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...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819D7E-2313-1738-511F-1BAD27DD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52725"/>
            <a:ext cx="8115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152400" y="609600"/>
            <a:ext cx="76962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– </a:t>
            </a:r>
            <a:r>
              <a:rPr lang="pt-BR" sz="2000" b="1" dirty="0">
                <a:solidFill>
                  <a:schemeClr val="tx1"/>
                </a:solidFill>
              </a:rPr>
              <a:t>Modelo documental - </a:t>
            </a:r>
            <a:r>
              <a:rPr lang="pt-BR" sz="2000" b="1" dirty="0" err="1">
                <a:solidFill>
                  <a:schemeClr val="tx1"/>
                </a:solidFill>
              </a:rPr>
              <a:t>MongoDB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152400" y="3124200"/>
            <a:ext cx="88392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solidFill>
                  <a:srgbClr val="0070C0"/>
                </a:solidFill>
              </a:rPr>
              <a:t>MongoDB</a:t>
            </a:r>
            <a:r>
              <a:rPr lang="pt-BR" sz="1600" dirty="0">
                <a:solidFill>
                  <a:srgbClr val="FF0000"/>
                </a:solidFill>
              </a:rPr>
              <a:t>, uma opção de código aberto, multiplataforma e escrita em linguagem C++. Os valores armazenados no </a:t>
            </a:r>
            <a:r>
              <a:rPr lang="pt-BR" sz="1600" b="1" dirty="0" err="1">
                <a:solidFill>
                  <a:srgbClr val="0070C0"/>
                </a:solidFill>
              </a:rPr>
              <a:t>MongoDB</a:t>
            </a:r>
            <a:r>
              <a:rPr lang="pt-BR" sz="1600" dirty="0">
                <a:solidFill>
                  <a:srgbClr val="FF0000"/>
                </a:solidFill>
              </a:rPr>
              <a:t> são documentos no formato </a:t>
            </a:r>
            <a:r>
              <a:rPr lang="pt-BR" sz="1600" b="1" dirty="0">
                <a:solidFill>
                  <a:srgbClr val="0070C0"/>
                </a:solidFill>
              </a:rPr>
              <a:t>JSON</a:t>
            </a:r>
            <a:r>
              <a:rPr lang="pt-BR" sz="1600" dirty="0">
                <a:solidFill>
                  <a:srgbClr val="FF0000"/>
                </a:solidFill>
              </a:rPr>
              <a:t>, e as chaves podem ser geradas de forma automática ou especificadas de acordo com padrões específicos.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021BD42-8CAB-46A5-DA62-08F75F7D56B4}"/>
              </a:ext>
            </a:extLst>
          </p:cNvPr>
          <p:cNvSpPr/>
          <p:nvPr/>
        </p:nvSpPr>
        <p:spPr>
          <a:xfrm>
            <a:off x="152400" y="1143000"/>
            <a:ext cx="88392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0070C0"/>
                </a:solidFill>
              </a:rPr>
              <a:t>Quando utilizamos a arquitetura documental, temos sempre uma chave associada a um documento, o qual pode ser uma notação de texto, como </a:t>
            </a:r>
            <a:r>
              <a:rPr lang="pt-BR" sz="1600" dirty="0">
                <a:solidFill>
                  <a:schemeClr val="tx1"/>
                </a:solidFill>
              </a:rPr>
              <a:t>XML</a:t>
            </a:r>
            <a:r>
              <a:rPr lang="pt-BR" sz="1600" dirty="0">
                <a:solidFill>
                  <a:srgbClr val="0070C0"/>
                </a:solidFill>
              </a:rPr>
              <a:t>, </a:t>
            </a:r>
            <a:r>
              <a:rPr lang="pt-BR" sz="1600" dirty="0">
                <a:solidFill>
                  <a:schemeClr val="tx1"/>
                </a:solidFill>
              </a:rPr>
              <a:t>JSON</a:t>
            </a:r>
            <a:r>
              <a:rPr lang="pt-BR" sz="1600" dirty="0">
                <a:solidFill>
                  <a:srgbClr val="0070C0"/>
                </a:solidFill>
              </a:rPr>
              <a:t> e </a:t>
            </a:r>
            <a:r>
              <a:rPr lang="pt-BR" sz="1600" dirty="0">
                <a:solidFill>
                  <a:schemeClr val="tx1"/>
                </a:solidFill>
              </a:rPr>
              <a:t>YAML</a:t>
            </a:r>
            <a:r>
              <a:rPr lang="pt-BR" sz="1600" dirty="0">
                <a:solidFill>
                  <a:srgbClr val="0070C0"/>
                </a:solidFill>
              </a:rPr>
              <a:t>, ou algum formato binário, como </a:t>
            </a:r>
            <a:r>
              <a:rPr lang="pt-BR" sz="1600" dirty="0">
                <a:solidFill>
                  <a:schemeClr val="tx1"/>
                </a:solidFill>
              </a:rPr>
              <a:t>DOC</a:t>
            </a:r>
            <a:r>
              <a:rPr lang="pt-BR" sz="1600" dirty="0">
                <a:solidFill>
                  <a:srgbClr val="0070C0"/>
                </a:solidFill>
              </a:rPr>
              <a:t> e </a:t>
            </a:r>
            <a:r>
              <a:rPr lang="pt-BR" sz="1600" dirty="0">
                <a:solidFill>
                  <a:schemeClr val="tx1"/>
                </a:solidFill>
              </a:rPr>
              <a:t>PDF</a:t>
            </a:r>
            <a:r>
              <a:rPr lang="pt-BR" sz="1600" dirty="0">
                <a:solidFill>
                  <a:srgbClr val="0070C0"/>
                </a:solidFill>
              </a:rPr>
              <a:t>. Uma característica dos documentos armazenados é trazer alguma estrutura de metadados associada, motivo pelo qual os dados são classificados como semiestruturados.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46841D-AD92-9F8D-8FBD-D8CE82A571E6}"/>
              </a:ext>
            </a:extLst>
          </p:cNvPr>
          <p:cNvSpPr/>
          <p:nvPr/>
        </p:nvSpPr>
        <p:spPr>
          <a:xfrm>
            <a:off x="762000" y="2571690"/>
            <a:ext cx="76962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– </a:t>
            </a:r>
            <a:r>
              <a:rPr lang="pt-BR" sz="2000" b="1" dirty="0">
                <a:solidFill>
                  <a:schemeClr val="tx1"/>
                </a:solidFill>
              </a:rPr>
              <a:t>Modelo documental - </a:t>
            </a:r>
            <a:r>
              <a:rPr lang="pt-BR" sz="2000" b="1" dirty="0" err="1">
                <a:solidFill>
                  <a:schemeClr val="tx1"/>
                </a:solidFill>
              </a:rPr>
              <a:t>MongoDB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98DFB-439E-A5EC-08EA-8F786D4F1CEF}"/>
              </a:ext>
            </a:extLst>
          </p:cNvPr>
          <p:cNvSpPr/>
          <p:nvPr/>
        </p:nvSpPr>
        <p:spPr>
          <a:xfrm>
            <a:off x="152400" y="4341674"/>
            <a:ext cx="86868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Trabalhando com um modelo orientado a documentos, </a:t>
            </a:r>
            <a:r>
              <a:rPr lang="pt-BR" dirty="0" err="1">
                <a:solidFill>
                  <a:schemeClr val="tx1"/>
                </a:solidFill>
              </a:rPr>
              <a:t>MongoDB</a:t>
            </a:r>
            <a:r>
              <a:rPr lang="pt-BR" dirty="0">
                <a:solidFill>
                  <a:srgbClr val="FF0000"/>
                </a:solidFill>
              </a:rPr>
              <a:t> é baseado no formato </a:t>
            </a:r>
            <a:r>
              <a:rPr lang="pt-BR" dirty="0">
                <a:solidFill>
                  <a:schemeClr val="tx1"/>
                </a:solidFill>
              </a:rPr>
              <a:t>JSON</a:t>
            </a:r>
            <a:r>
              <a:rPr lang="pt-BR" dirty="0">
                <a:solidFill>
                  <a:srgbClr val="FF0000"/>
                </a:solidFill>
              </a:rPr>
              <a:t>, permitindo a modelagem de dados complexos, com hierarquias expressas por meio de campos aninhados. O uso de uma notação natural do Java Script facilita a indexação e a busca, sendo possível utilizar consultas por campo, faixa de valores ou até mesmo expressões regulares, além de oferecer recursos para amostragem aleatória.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1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990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524000"/>
            <a:ext cx="86868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Para trabalharmos com o banco de dados </a:t>
            </a:r>
            <a:r>
              <a:rPr lang="pt-BR" dirty="0" err="1">
                <a:solidFill>
                  <a:srgbClr val="FF0000"/>
                </a:solidFill>
              </a:rPr>
              <a:t>MongoDB</a:t>
            </a:r>
            <a:r>
              <a:rPr lang="pt-BR" dirty="0">
                <a:solidFill>
                  <a:srgbClr val="FF0000"/>
                </a:solidFill>
              </a:rPr>
              <a:t>, devemos baixar e instalar a versão gratuita no endereço </a:t>
            </a:r>
            <a:r>
              <a:rPr lang="pt-BR" dirty="0">
                <a:solidFill>
                  <a:schemeClr val="tx1"/>
                </a:solidFill>
              </a:rPr>
              <a:t>https://www.mongodb.com/</a:t>
            </a:r>
            <a:r>
              <a:rPr lang="pt-BR" dirty="0" err="1">
                <a:solidFill>
                  <a:schemeClr val="tx1"/>
                </a:solidFill>
              </a:rPr>
              <a:t>try</a:t>
            </a:r>
            <a:r>
              <a:rPr lang="pt-BR" dirty="0">
                <a:solidFill>
                  <a:schemeClr val="tx1"/>
                </a:solidFill>
              </a:rPr>
              <a:t>/download/</a:t>
            </a:r>
            <a:r>
              <a:rPr lang="pt-BR" dirty="0" err="1">
                <a:solidFill>
                  <a:schemeClr val="tx1"/>
                </a:solidFill>
              </a:rPr>
              <a:t>community</a:t>
            </a:r>
            <a:r>
              <a:rPr lang="pt-BR" dirty="0">
                <a:solidFill>
                  <a:srgbClr val="FF0000"/>
                </a:solidFill>
              </a:rPr>
              <a:t>. Escolha a versão adequada para seu sistema operacional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1BB387-FFC2-8015-2F22-A027D8FACD2B}"/>
              </a:ext>
            </a:extLst>
          </p:cNvPr>
          <p:cNvSpPr/>
          <p:nvPr/>
        </p:nvSpPr>
        <p:spPr>
          <a:xfrm>
            <a:off x="228600" y="5257800"/>
            <a:ext cx="86868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Ao final da instalação, teremos o banco de dados instalado como um </a:t>
            </a:r>
            <a:r>
              <a:rPr lang="pt-BR" sz="1600" dirty="0">
                <a:solidFill>
                  <a:schemeClr val="tx1"/>
                </a:solidFill>
              </a:rPr>
              <a:t>serviço</a:t>
            </a:r>
            <a:r>
              <a:rPr lang="pt-BR" sz="1600" dirty="0">
                <a:solidFill>
                  <a:srgbClr val="FF0000"/>
                </a:solidFill>
              </a:rPr>
              <a:t>, além de um aplicativo para gerência com o nome </a:t>
            </a:r>
            <a:r>
              <a:rPr lang="pt-BR" sz="1600" dirty="0" err="1">
                <a:solidFill>
                  <a:schemeClr val="tx1"/>
                </a:solidFill>
              </a:rPr>
              <a:t>MongoDB</a:t>
            </a:r>
            <a:r>
              <a:rPr lang="pt-BR" sz="1600" dirty="0">
                <a:solidFill>
                  <a:schemeClr val="tx1"/>
                </a:solidFill>
              </a:rPr>
              <a:t> Compass</a:t>
            </a:r>
            <a:r>
              <a:rPr lang="pt-BR" sz="1600" dirty="0">
                <a:solidFill>
                  <a:srgbClr val="FF0000"/>
                </a:solidFill>
              </a:rPr>
              <a:t>. Considerando o peso do </a:t>
            </a:r>
            <a:r>
              <a:rPr lang="pt-BR" sz="1600" dirty="0" err="1">
                <a:solidFill>
                  <a:srgbClr val="FF0000"/>
                </a:solidFill>
              </a:rPr>
              <a:t>MongoDB</a:t>
            </a:r>
            <a:r>
              <a:rPr lang="pt-BR" sz="1600" dirty="0">
                <a:solidFill>
                  <a:srgbClr val="FF0000"/>
                </a:solidFill>
              </a:rPr>
              <a:t>, é interessante tirar o serviço do modo de inicialização automática e ativar apenas quando for necessário utilizá-lo.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0CD553-B0CE-1464-EF40-AA303FD1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41" y="2505941"/>
            <a:ext cx="2684318" cy="267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4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815EBF0-6AAA-A376-59C4-9DE42585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31"/>
            <a:ext cx="9144000" cy="4343369"/>
          </a:xfrm>
          <a:prstGeom prst="rect">
            <a:avLst/>
          </a:prstGeom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66800"/>
            <a:ext cx="86868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Com o serviço ativo, vamos </a:t>
            </a:r>
            <a:r>
              <a:rPr lang="pt-BR" sz="1600" dirty="0">
                <a:solidFill>
                  <a:schemeClr val="tx1"/>
                </a:solidFill>
              </a:rPr>
              <a:t>abrir</a:t>
            </a:r>
            <a:r>
              <a:rPr lang="pt-BR" sz="1600" dirty="0">
                <a:solidFill>
                  <a:srgbClr val="FF0000"/>
                </a:solidFill>
              </a:rPr>
              <a:t> o gerenciador e </a:t>
            </a:r>
            <a:r>
              <a:rPr lang="pt-BR" sz="1600" dirty="0">
                <a:solidFill>
                  <a:schemeClr val="tx1"/>
                </a:solidFill>
              </a:rPr>
              <a:t>clicar</a:t>
            </a:r>
            <a:r>
              <a:rPr lang="pt-BR" sz="1600" dirty="0">
                <a:solidFill>
                  <a:srgbClr val="FF0000"/>
                </a:solidFill>
              </a:rPr>
              <a:t> diretamente na opção </a:t>
            </a:r>
            <a:r>
              <a:rPr lang="pt-BR" sz="1600" dirty="0">
                <a:solidFill>
                  <a:schemeClr val="tx1"/>
                </a:solidFill>
              </a:rPr>
              <a:t>Connect</a:t>
            </a:r>
            <a:r>
              <a:rPr lang="pt-BR" sz="1600" dirty="0">
                <a:solidFill>
                  <a:srgbClr val="FF0000"/>
                </a:solidFill>
              </a:rPr>
              <a:t>, abrindo uma </a:t>
            </a:r>
            <a:r>
              <a:rPr lang="pt-BR" sz="1600" dirty="0">
                <a:solidFill>
                  <a:schemeClr val="tx1"/>
                </a:solidFill>
              </a:rPr>
              <a:t>conexão com o servidor</a:t>
            </a:r>
            <a:r>
              <a:rPr lang="pt-BR" sz="1600" dirty="0">
                <a:solidFill>
                  <a:srgbClr val="FF0000"/>
                </a:solidFill>
              </a:rPr>
              <a:t> de </a:t>
            </a:r>
            <a:r>
              <a:rPr lang="pt-BR" sz="1600" dirty="0">
                <a:solidFill>
                  <a:schemeClr val="tx1"/>
                </a:solidFill>
              </a:rPr>
              <a:t>forma local</a:t>
            </a:r>
            <a:r>
              <a:rPr lang="pt-BR" sz="1600" dirty="0">
                <a:solidFill>
                  <a:srgbClr val="FF0000"/>
                </a:solidFill>
              </a:rPr>
              <a:t>. Efetuada a conexão, vamos </a:t>
            </a:r>
            <a:r>
              <a:rPr lang="pt-BR" sz="1600" dirty="0">
                <a:solidFill>
                  <a:schemeClr val="tx1"/>
                </a:solidFill>
              </a:rPr>
              <a:t>criar um banco de dados</a:t>
            </a:r>
            <a:r>
              <a:rPr lang="pt-BR" sz="1600" dirty="0">
                <a:solidFill>
                  <a:srgbClr val="FF0000"/>
                </a:solidFill>
              </a:rPr>
              <a:t> com o nome “</a:t>
            </a:r>
            <a:r>
              <a:rPr lang="pt-BR" sz="1600" dirty="0">
                <a:solidFill>
                  <a:schemeClr val="tx1"/>
                </a:solidFill>
              </a:rPr>
              <a:t>local</a:t>
            </a:r>
            <a:r>
              <a:rPr lang="pt-BR" sz="1600" dirty="0">
                <a:solidFill>
                  <a:srgbClr val="FF0000"/>
                </a:solidFill>
              </a:rPr>
              <a:t>", contendo uma coleção denominada "</a:t>
            </a:r>
            <a:r>
              <a:rPr lang="pt-BR" sz="1600" dirty="0">
                <a:solidFill>
                  <a:schemeClr val="tx1"/>
                </a:solidFill>
              </a:rPr>
              <a:t>produto</a:t>
            </a:r>
            <a:r>
              <a:rPr lang="pt-BR" sz="1600" dirty="0">
                <a:solidFill>
                  <a:srgbClr val="FF0000"/>
                </a:solidFill>
              </a:rPr>
              <a:t>“.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D8B4BCC-FB41-606D-CC52-DBDA15AF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55" y="6037165"/>
            <a:ext cx="4588088" cy="2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990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524000"/>
            <a:ext cx="86868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Agora já podemos </a:t>
            </a:r>
            <a:r>
              <a:rPr lang="pt-BR" sz="1600" b="1" dirty="0">
                <a:solidFill>
                  <a:schemeClr val="tx1"/>
                </a:solidFill>
              </a:rPr>
              <a:t>inserir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alguns registros</a:t>
            </a:r>
            <a:r>
              <a:rPr lang="pt-BR" sz="1600" dirty="0">
                <a:solidFill>
                  <a:srgbClr val="FF0000"/>
                </a:solidFill>
              </a:rPr>
              <a:t>, ou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documentos</a:t>
            </a:r>
            <a:r>
              <a:rPr lang="pt-BR" sz="1600" dirty="0">
                <a:solidFill>
                  <a:srgbClr val="FF0000"/>
                </a:solidFill>
              </a:rPr>
              <a:t>, no formato </a:t>
            </a:r>
            <a:r>
              <a:rPr lang="pt-BR" sz="1600" b="1" dirty="0">
                <a:solidFill>
                  <a:schemeClr val="tx1"/>
                </a:solidFill>
              </a:rPr>
              <a:t>JSON</a:t>
            </a:r>
            <a:r>
              <a:rPr lang="pt-BR" sz="1600" dirty="0">
                <a:solidFill>
                  <a:srgbClr val="FF0000"/>
                </a:solidFill>
              </a:rPr>
              <a:t>, navegando até o banco criado, na lateral esquerda, e escolhendo a coleção definida. Com a coleção aberta, escolhemos a opção </a:t>
            </a:r>
            <a:r>
              <a:rPr lang="pt-BR" sz="1600" dirty="0" err="1">
                <a:solidFill>
                  <a:schemeClr val="tx1"/>
                </a:solidFill>
              </a:rPr>
              <a:t>Add</a:t>
            </a:r>
            <a:r>
              <a:rPr lang="pt-BR" sz="1600" dirty="0">
                <a:solidFill>
                  <a:schemeClr val="tx1"/>
                </a:solidFill>
              </a:rPr>
              <a:t> Data</a:t>
            </a:r>
            <a:r>
              <a:rPr lang="pt-BR" sz="1600" dirty="0">
                <a:solidFill>
                  <a:srgbClr val="FF0000"/>
                </a:solidFill>
              </a:rPr>
              <a:t>, seguido de </a:t>
            </a:r>
            <a:r>
              <a:rPr lang="pt-BR" sz="1600" dirty="0" err="1">
                <a:solidFill>
                  <a:schemeClr val="tx1"/>
                </a:solidFill>
              </a:rPr>
              <a:t>Insert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Document</a:t>
            </a:r>
            <a:r>
              <a:rPr lang="pt-BR" sz="1600" dirty="0">
                <a:solidFill>
                  <a:srgbClr val="FF0000"/>
                </a:solidFill>
              </a:rPr>
              <a:t>, que resulta na </a:t>
            </a:r>
            <a:r>
              <a:rPr lang="pt-BR" sz="1600" dirty="0">
                <a:solidFill>
                  <a:schemeClr val="tx1"/>
                </a:solidFill>
              </a:rPr>
              <a:t>abertura uma janela para a digitação do documento.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BDB697-A820-B799-30A6-FE0190C1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705100"/>
            <a:ext cx="8210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1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38761"/>
            <a:ext cx="8686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A única restrição acerca dos documentos criados no </a:t>
            </a:r>
            <a:r>
              <a:rPr lang="pt-BR" sz="1600" dirty="0" err="1">
                <a:solidFill>
                  <a:srgbClr val="FF0000"/>
                </a:solidFill>
              </a:rPr>
              <a:t>MongoDB</a:t>
            </a:r>
            <a:r>
              <a:rPr lang="pt-BR" sz="1600" dirty="0">
                <a:solidFill>
                  <a:srgbClr val="FF0000"/>
                </a:solidFill>
              </a:rPr>
              <a:t> é a necessidade de um campo identificador com o nome _id, funcionando como chave primária, que pode ser um número inteiro definido na inserção, ou um identificador gerado automaticamente, com tamanho de 12 bytes, sendo composto por um </a:t>
            </a:r>
            <a:r>
              <a:rPr lang="pt-BR" sz="1600" b="1" dirty="0" err="1">
                <a:solidFill>
                  <a:schemeClr val="tx1"/>
                </a:solidFill>
              </a:rPr>
              <a:t>timestamp</a:t>
            </a:r>
            <a:r>
              <a:rPr lang="pt-BR" sz="1600" dirty="0">
                <a:solidFill>
                  <a:srgbClr val="FF0000"/>
                </a:solidFill>
              </a:rPr>
              <a:t> de 4 bytes, um número randômico de 5 bytes e um contador de 3 bytes.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8778D4-0475-5612-B107-5226CC60E1D8}"/>
              </a:ext>
            </a:extLst>
          </p:cNvPr>
          <p:cNvSpPr txBox="1"/>
          <p:nvPr/>
        </p:nvSpPr>
        <p:spPr>
          <a:xfrm>
            <a:off x="2700528" y="4971871"/>
            <a:ext cx="4614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{     '_id': 1,    </a:t>
            </a:r>
          </a:p>
          <a:p>
            <a:r>
              <a:rPr lang="pt-BR" dirty="0">
                <a:solidFill>
                  <a:schemeClr val="tx1"/>
                </a:solidFill>
              </a:rPr>
              <a:t>      'nome': 'Banana',    </a:t>
            </a:r>
          </a:p>
          <a:p>
            <a:r>
              <a:rPr lang="pt-BR" dirty="0">
                <a:solidFill>
                  <a:schemeClr val="tx1"/>
                </a:solidFill>
              </a:rPr>
              <a:t>      'quantidade': 2000   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2CDE901-8C9C-91F6-4150-E68B8E03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3" y="2616469"/>
            <a:ext cx="8505635" cy="16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38761"/>
            <a:ext cx="86868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Após inserir alguns documentos, podemos efetuar consultas, digitando as expressões na barra de pesquisa, e clicando no botão </a:t>
            </a:r>
            <a:r>
              <a:rPr lang="pt-BR" sz="1600" dirty="0" err="1">
                <a:solidFill>
                  <a:srgbClr val="FF0000"/>
                </a:solidFill>
              </a:rPr>
              <a:t>Find</a:t>
            </a:r>
            <a:r>
              <a:rPr lang="pt-BR" sz="1600" dirty="0">
                <a:solidFill>
                  <a:srgbClr val="FF0000"/>
                </a:solidFill>
              </a:rPr>
              <a:t>. Temos diversos operadores disponíveis na sintaxe de consulta do </a:t>
            </a:r>
            <a:r>
              <a:rPr lang="pt-BR" sz="1600" dirty="0" err="1">
                <a:solidFill>
                  <a:srgbClr val="FF0000"/>
                </a:solidFill>
              </a:rPr>
              <a:t>MongoDB</a:t>
            </a:r>
            <a:r>
              <a:rPr lang="pt-BR" sz="1600" dirty="0">
                <a:solidFill>
                  <a:srgbClr val="FF0000"/>
                </a:solidFill>
              </a:rPr>
              <a:t>, como podemos observar no quadro seguinte.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895731B-9438-7874-D7D9-4B6457E0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51" y="1828800"/>
            <a:ext cx="622609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38761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Por exemplo, poderíamos recuperar todos os produtos com quantidade acima de 500 por meio do operador </a:t>
            </a:r>
            <a:r>
              <a:rPr lang="pt-BR" sz="1600" b="1" dirty="0">
                <a:solidFill>
                  <a:schemeClr val="tx1"/>
                </a:solidFill>
              </a:rPr>
              <a:t>$gt</a:t>
            </a:r>
            <a:r>
              <a:rPr lang="pt-BR" sz="16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A60C77-176E-E9D5-E2C9-CE1B8067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6" y="2500923"/>
            <a:ext cx="4454768" cy="18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38761"/>
            <a:ext cx="86868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Resultados melhores podem ser observados com uma gama maior de dados, sendo mais simples efetuar </a:t>
            </a:r>
            <a:r>
              <a:rPr lang="pt-BR" sz="1600" dirty="0">
                <a:solidFill>
                  <a:schemeClr val="tx1"/>
                </a:solidFill>
              </a:rPr>
              <a:t>inserções em bloco</a:t>
            </a:r>
            <a:r>
              <a:rPr lang="pt-BR" sz="1600" dirty="0">
                <a:solidFill>
                  <a:srgbClr val="FF0000"/>
                </a:solidFill>
              </a:rPr>
              <a:t> por meio do utilitário mongo, um </a:t>
            </a:r>
            <a:r>
              <a:rPr lang="pt-BR" sz="1600" dirty="0" err="1">
                <a:solidFill>
                  <a:srgbClr val="FF0000"/>
                </a:solidFill>
              </a:rPr>
              <a:t>shell</a:t>
            </a:r>
            <a:r>
              <a:rPr lang="pt-BR" sz="1600" dirty="0">
                <a:solidFill>
                  <a:srgbClr val="FF0000"/>
                </a:solidFill>
              </a:rPr>
              <a:t> para execução de comandos, encontrado no diretório bin do </a:t>
            </a:r>
            <a:r>
              <a:rPr lang="pt-BR" sz="1600" dirty="0" err="1">
                <a:solidFill>
                  <a:srgbClr val="FF0000"/>
                </a:solidFill>
              </a:rPr>
              <a:t>MongoDB</a:t>
            </a:r>
            <a:r>
              <a:rPr lang="pt-BR" sz="1600" dirty="0">
                <a:solidFill>
                  <a:srgbClr val="FF0000"/>
                </a:solidFill>
              </a:rPr>
              <a:t>. Após iniciar o </a:t>
            </a:r>
            <a:r>
              <a:rPr lang="pt-BR" sz="1600" dirty="0" err="1">
                <a:solidFill>
                  <a:schemeClr val="tx1"/>
                </a:solidFill>
              </a:rPr>
              <a:t>shell</a:t>
            </a:r>
            <a:r>
              <a:rPr lang="pt-BR" sz="1600" dirty="0">
                <a:solidFill>
                  <a:srgbClr val="FF0000"/>
                </a:solidFill>
              </a:rPr>
              <a:t>, podemos selecionar o banco de trabalho e executar uma </a:t>
            </a:r>
            <a:r>
              <a:rPr lang="pt-BR" sz="1600" dirty="0">
                <a:solidFill>
                  <a:schemeClr val="tx1"/>
                </a:solidFill>
              </a:rPr>
              <a:t>inserção múltipla</a:t>
            </a:r>
            <a:r>
              <a:rPr lang="pt-BR" sz="1600" dirty="0">
                <a:solidFill>
                  <a:srgbClr val="FF0000"/>
                </a:solidFill>
              </a:rPr>
              <a:t> de documentos.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5DA478-578D-4648-1CE5-B8744C39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6" y="2128256"/>
            <a:ext cx="8177166" cy="41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0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38761"/>
            <a:ext cx="86868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Inclusão de cinco produtos em uma coleção com o nome "</a:t>
            </a:r>
            <a:r>
              <a:rPr lang="pt-BR" sz="1600" dirty="0">
                <a:solidFill>
                  <a:schemeClr val="tx1"/>
                </a:solidFill>
              </a:rPr>
              <a:t>inventario</a:t>
            </a:r>
            <a:r>
              <a:rPr lang="pt-BR" sz="1600" dirty="0">
                <a:solidFill>
                  <a:srgbClr val="FF0000"/>
                </a:solidFill>
              </a:rPr>
              <a:t>". As consultas podem ser efetuadas, em seguida, utilizando o comando </a:t>
            </a:r>
            <a:r>
              <a:rPr lang="pt-BR" sz="1600" dirty="0" err="1">
                <a:solidFill>
                  <a:schemeClr val="tx1"/>
                </a:solidFill>
              </a:rPr>
              <a:t>find</a:t>
            </a:r>
            <a:r>
              <a:rPr lang="pt-BR" sz="1600" dirty="0">
                <a:solidFill>
                  <a:srgbClr val="FF0000"/>
                </a:solidFill>
              </a:rPr>
              <a:t> e os </a:t>
            </a:r>
            <a:r>
              <a:rPr lang="pt-BR" sz="1600" b="1" dirty="0">
                <a:solidFill>
                  <a:schemeClr val="tx1"/>
                </a:solidFill>
              </a:rPr>
              <a:t>operadores do </a:t>
            </a:r>
            <a:r>
              <a:rPr lang="pt-BR" sz="1600" b="1" dirty="0" err="1">
                <a:solidFill>
                  <a:schemeClr val="tx1"/>
                </a:solidFill>
              </a:rPr>
              <a:t>MongoDB</a:t>
            </a:r>
            <a:r>
              <a:rPr lang="pt-BR" sz="16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5DA478-578D-4648-1CE5-B8744C39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6" y="2128256"/>
            <a:ext cx="8177166" cy="41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916114" y="1153180"/>
            <a:ext cx="1021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Tema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3. Persistência de Dados Com </a:t>
            </a:r>
            <a:r>
              <a:rPr lang="pt-BR" dirty="0" err="1">
                <a:solidFill>
                  <a:srgbClr val="FF0000"/>
                </a:solidFill>
              </a:rPr>
              <a:t>React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Native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C7EDEA-D795-AC0F-4EB5-004080284666}"/>
              </a:ext>
            </a:extLst>
          </p:cNvPr>
          <p:cNvSpPr/>
          <p:nvPr/>
        </p:nvSpPr>
        <p:spPr>
          <a:xfrm>
            <a:off x="304800" y="42788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Not</a:t>
            </a:r>
            <a:r>
              <a:rPr lang="pt-BR" dirty="0">
                <a:solidFill>
                  <a:srgbClr val="FF0000"/>
                </a:solidFill>
              </a:rPr>
              <a:t> Only SQL</a:t>
            </a:r>
          </a:p>
        </p:txBody>
      </p:sp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38761"/>
            <a:ext cx="86868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INSERINDO REGISTROS NA TABELA produtos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5F042-CCE1-87C7-C4A7-0C27D2A4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535"/>
            <a:ext cx="9144000" cy="52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609600"/>
            <a:ext cx="7620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MongoDB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038761"/>
            <a:ext cx="86868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No exemplo anterior, temos o uso do operador </a:t>
            </a:r>
            <a:r>
              <a:rPr lang="pt-BR" sz="1600" b="1" dirty="0">
                <a:solidFill>
                  <a:schemeClr val="tx1"/>
                </a:solidFill>
              </a:rPr>
              <a:t>$</a:t>
            </a:r>
            <a:r>
              <a:rPr lang="pt-BR" sz="1600" b="1" dirty="0" err="1">
                <a:solidFill>
                  <a:schemeClr val="tx1"/>
                </a:solidFill>
              </a:rPr>
              <a:t>all</a:t>
            </a:r>
            <a:r>
              <a:rPr lang="pt-BR" sz="1600" dirty="0">
                <a:solidFill>
                  <a:srgbClr val="FF0000"/>
                </a:solidFill>
              </a:rPr>
              <a:t>, recuperando os documentos em que o campo cores contém todos os valores especificados no vetor, ou seja, </a:t>
            </a:r>
            <a:r>
              <a:rPr lang="pt-BR" sz="1600" b="1" dirty="0">
                <a:solidFill>
                  <a:schemeClr val="tx1"/>
                </a:solidFill>
              </a:rPr>
              <a:t>vermelho</a:t>
            </a:r>
            <a:r>
              <a:rPr lang="pt-BR" sz="1600" dirty="0">
                <a:solidFill>
                  <a:srgbClr val="FF0000"/>
                </a:solidFill>
              </a:rPr>
              <a:t> e </a:t>
            </a:r>
            <a:r>
              <a:rPr lang="pt-BR" sz="1600" b="1" dirty="0">
                <a:solidFill>
                  <a:schemeClr val="tx1"/>
                </a:solidFill>
              </a:rPr>
              <a:t>azul</a:t>
            </a:r>
            <a:r>
              <a:rPr lang="pt-BR" sz="1600" dirty="0">
                <a:solidFill>
                  <a:srgbClr val="FF0000"/>
                </a:solidFill>
              </a:rPr>
              <a:t>. Temos, como resultado da execução, o retorno dos itens </a:t>
            </a:r>
            <a:r>
              <a:rPr lang="pt-BR" sz="1600" b="1" dirty="0">
                <a:solidFill>
                  <a:schemeClr val="tx1"/>
                </a:solidFill>
              </a:rPr>
              <a:t>caneta</a:t>
            </a:r>
            <a:r>
              <a:rPr lang="pt-BR" sz="1600" dirty="0">
                <a:solidFill>
                  <a:srgbClr val="FF0000"/>
                </a:solidFill>
              </a:rPr>
              <a:t> e </a:t>
            </a:r>
            <a:r>
              <a:rPr lang="pt-BR" sz="1600" b="1" dirty="0" err="1">
                <a:solidFill>
                  <a:schemeClr val="tx1"/>
                </a:solidFill>
              </a:rPr>
              <a:t>pilot</a:t>
            </a:r>
            <a:r>
              <a:rPr lang="pt-BR" sz="1600" dirty="0">
                <a:solidFill>
                  <a:srgbClr val="FF0000"/>
                </a:solidFill>
              </a:rPr>
              <a:t>.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1EC020-5FB1-96FB-A692-F4B9E0E6CF44}"/>
              </a:ext>
            </a:extLst>
          </p:cNvPr>
          <p:cNvSpPr txBox="1"/>
          <p:nvPr/>
        </p:nvSpPr>
        <p:spPr>
          <a:xfrm>
            <a:off x="533400" y="2644676"/>
            <a:ext cx="800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Com nosso banco configurado e alimentado, podemos iniciar a criação de um aplicativo para acesso aos dados. Por se tratar de uma tecnologia servidora, o acesso não poderá ser feito diretamente a partir do dispositivo móvel, exigindo um servidor Web adequado para intermediar as operações sobre o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MongoDB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Not</a:t>
            </a:r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Only SQL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como o termo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se transformou em </a:t>
            </a:r>
            <a:r>
              <a:rPr lang="pt-BR" sz="2000" dirty="0" err="1">
                <a:solidFill>
                  <a:srgbClr val="0070C0"/>
                </a:solidFill>
              </a:rPr>
              <a:t>Not</a:t>
            </a:r>
            <a:r>
              <a:rPr lang="pt-BR" sz="2000" dirty="0">
                <a:solidFill>
                  <a:srgbClr val="0070C0"/>
                </a:solidFill>
              </a:rPr>
              <a:t> Only SQL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203531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 termo </a:t>
            </a:r>
            <a:r>
              <a:rPr lang="pt-BR" sz="2000" b="1" dirty="0" err="1">
                <a:solidFill>
                  <a:schemeClr val="tx1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inicialmente era utilizado para definir bases de dados não relacionais, como uma </a:t>
            </a:r>
            <a:r>
              <a:rPr lang="pt-BR" sz="2000" dirty="0">
                <a:solidFill>
                  <a:schemeClr val="tx1"/>
                </a:solidFill>
              </a:rPr>
              <a:t>negação às consultas via sintaxe SQL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46B7CF-1EBE-143A-9361-A18E90BF610C}"/>
              </a:ext>
            </a:extLst>
          </p:cNvPr>
          <p:cNvSpPr/>
          <p:nvPr/>
        </p:nvSpPr>
        <p:spPr>
          <a:xfrm>
            <a:off x="228600" y="317831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O conceito evoluiu, incorporando maior heterogeneidade nos modelos de armazenamento.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4168914"/>
            <a:ext cx="8686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Houve, então, a mudança de interpretação da sigla original, que passou a significar </a:t>
            </a:r>
            <a:r>
              <a:rPr lang="pt-BR" sz="2000" dirty="0" err="1">
                <a:solidFill>
                  <a:srgbClr val="0070C0"/>
                </a:solidFill>
              </a:rPr>
              <a:t>Not</a:t>
            </a:r>
            <a:r>
              <a:rPr lang="pt-BR" sz="2000" dirty="0">
                <a:solidFill>
                  <a:srgbClr val="0070C0"/>
                </a:solidFill>
              </a:rPr>
              <a:t> Only SQL, ou seja, bancos de dados que não utilizam apenas SQL.</a:t>
            </a:r>
          </a:p>
        </p:txBody>
      </p:sp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Not</a:t>
            </a:r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Only SQL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como o termo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se transformou em </a:t>
            </a:r>
            <a:r>
              <a:rPr lang="pt-BR" sz="2000" dirty="0" err="1">
                <a:solidFill>
                  <a:srgbClr val="0070C0"/>
                </a:solidFill>
              </a:rPr>
              <a:t>Not</a:t>
            </a:r>
            <a:r>
              <a:rPr lang="pt-BR" sz="2000" dirty="0">
                <a:solidFill>
                  <a:srgbClr val="0070C0"/>
                </a:solidFill>
              </a:rPr>
              <a:t> Only SQL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1828800"/>
            <a:ext cx="86868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Com o surgimento do </a:t>
            </a:r>
            <a:r>
              <a:rPr lang="pt-BR" sz="2000" dirty="0">
                <a:solidFill>
                  <a:srgbClr val="FF0000"/>
                </a:solidFill>
              </a:rPr>
              <a:t>Big Data</a:t>
            </a:r>
            <a:r>
              <a:rPr lang="pt-BR" sz="2000" dirty="0">
                <a:solidFill>
                  <a:srgbClr val="0070C0"/>
                </a:solidFill>
              </a:rPr>
              <a:t>, tivemos um aumento exponencial do uso de clusters no armazenamento, o que pode se tornar um problema quando precisamos nos preocupar com a manutenção de relacionamentos entre entidades. A abordagem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busca uma forma de armazenamento mais plana, facilitando a distribuição de dados e priorizando a escrita única e leitura múltipla, sem a preocupação com alterações.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A46B7CF-1EBE-143A-9361-A18E90BF610C}"/>
              </a:ext>
            </a:extLst>
          </p:cNvPr>
          <p:cNvSpPr/>
          <p:nvPr/>
        </p:nvSpPr>
        <p:spPr>
          <a:xfrm>
            <a:off x="228600" y="3810000"/>
            <a:ext cx="86868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Big data</a:t>
            </a:r>
            <a:r>
              <a:rPr lang="pt-BR" dirty="0">
                <a:solidFill>
                  <a:srgbClr val="FF0000"/>
                </a:solidFill>
              </a:rPr>
              <a:t> é um conjunto de dados maior e mais complexo, especialmente de novas fontes de dados. Esses conjuntos de dados são tão volumosos que o software tradicional de processamento de dados simplesmente não consegue gerenciá-los.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4782844"/>
            <a:ext cx="86868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1"/>
                </a:solidFill>
              </a:rPr>
              <a:t>Cluster</a:t>
            </a:r>
            <a:r>
              <a:rPr lang="pt-BR" sz="2000" dirty="0">
                <a:solidFill>
                  <a:srgbClr val="FF0000"/>
                </a:solidFill>
              </a:rPr>
              <a:t>, conjunto de setores que constitui a menor unidade de alocação capaz de ser endereçada num disco magnético. </a:t>
            </a:r>
          </a:p>
        </p:txBody>
      </p:sp>
    </p:spTree>
    <p:extLst>
      <p:ext uri="{BB962C8B-B14F-4D97-AF65-F5344CB8AC3E}">
        <p14:creationId xmlns:p14="http://schemas.microsoft.com/office/powerpoint/2010/main" val="156141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Not</a:t>
            </a:r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Only SQL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Quando utilizamos o armazenamento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, estamos comprometendo a consistência em favor da disponibilidade, da velocidade, da escalabilidade e da tolerância ao particionamento.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2514600"/>
            <a:ext cx="8686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Boa parte das opções de mercado não oferece suporte às transações, com as alterações sendo feitas apenas de forma local e sendo repercutidas para os demais nós do cluster posteriormente, após um breve período, normalmente na ordem de milissegundos.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3886200"/>
            <a:ext cx="86868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Os bancos de dados </a:t>
            </a:r>
            <a:r>
              <a:rPr lang="pt-BR" dirty="0" err="1">
                <a:solidFill>
                  <a:srgbClr val="FF0000"/>
                </a:solidFill>
              </a:rPr>
              <a:t>NoSQL</a:t>
            </a:r>
            <a:r>
              <a:rPr lang="pt-BR" dirty="0">
                <a:solidFill>
                  <a:srgbClr val="FF0000"/>
                </a:solidFill>
              </a:rPr>
              <a:t> não apresentam apenas uma estratégia arquitetural, mas todas perseguem os mesmos objetivos. Entre as opções existentes, podemos destacar as estratégias chave-valor, </a:t>
            </a:r>
            <a:r>
              <a:rPr lang="pt-BR" b="1" dirty="0">
                <a:solidFill>
                  <a:schemeClr val="tx1"/>
                </a:solidFill>
              </a:rPr>
              <a:t>colunar</a:t>
            </a:r>
            <a:r>
              <a:rPr lang="pt-BR" dirty="0">
                <a:solidFill>
                  <a:srgbClr val="FF0000"/>
                </a:solidFill>
              </a:rPr>
              <a:t>, baseada em </a:t>
            </a:r>
            <a:r>
              <a:rPr lang="pt-BR" b="1" dirty="0">
                <a:solidFill>
                  <a:schemeClr val="tx1"/>
                </a:solidFill>
              </a:rPr>
              <a:t>grafo e documental</a:t>
            </a:r>
            <a:r>
              <a:rPr lang="pt-BR" dirty="0">
                <a:solidFill>
                  <a:srgbClr val="FF0000"/>
                </a:solidFill>
              </a:rPr>
              <a:t>, além de algumas </a:t>
            </a:r>
            <a:r>
              <a:rPr lang="pt-BR" b="1" dirty="0">
                <a:solidFill>
                  <a:schemeClr val="tx1"/>
                </a:solidFill>
              </a:rPr>
              <a:t>arquiteturas híbridas</a:t>
            </a:r>
            <a:r>
              <a:rPr lang="pt-BR" dirty="0">
                <a:solidFill>
                  <a:srgbClr val="FF0000"/>
                </a:solidFill>
              </a:rPr>
              <a:t>, que adotam combinações das anteriores.</a:t>
            </a:r>
          </a:p>
        </p:txBody>
      </p:sp>
    </p:spTree>
    <p:extLst>
      <p:ext uri="{BB962C8B-B14F-4D97-AF65-F5344CB8AC3E}">
        <p14:creationId xmlns:p14="http://schemas.microsoft.com/office/powerpoint/2010/main" val="196087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133B98-1C2F-87A3-54AF-B26BF7D39380}"/>
              </a:ext>
            </a:extLst>
          </p:cNvPr>
          <p:cNvSpPr/>
          <p:nvPr/>
        </p:nvSpPr>
        <p:spPr>
          <a:xfrm>
            <a:off x="381000" y="533400"/>
            <a:ext cx="7543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Not</a:t>
            </a:r>
            <a:r>
              <a:rPr lang="pt-BR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Only SQL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1371600"/>
            <a:ext cx="8686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Enquanto no modelo relacional temos esquemas fixos para armazenagem, as estruturas de dados podem ser alteradas dinamicamente em bases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E643F5-98DA-1923-2590-37B7C9D10877}"/>
              </a:ext>
            </a:extLst>
          </p:cNvPr>
          <p:cNvSpPr/>
          <p:nvPr/>
        </p:nvSpPr>
        <p:spPr>
          <a:xfrm>
            <a:off x="228600" y="2514600"/>
            <a:ext cx="86868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70C0"/>
                </a:solidFill>
              </a:rPr>
              <a:t>Uma arquitetura de armazenagem do tipo chave-valor é muito simples, contando com linhas em que temos um identificador, ou chave, associado a um valor, com a intepretação do valor sendo efetuada nos aplicativos. Mesmo com um modelo tão simples, podem ser incluídas funcionalidades avançadas, como as transações e o versionamento de registro, presentes no </a:t>
            </a:r>
            <a:r>
              <a:rPr lang="pt-BR" sz="2000" dirty="0">
                <a:solidFill>
                  <a:srgbClr val="FF0000"/>
                </a:solidFill>
              </a:rPr>
              <a:t>Oracle Berkeley DB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4572000"/>
            <a:ext cx="86868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Berkeley DB (BDB)</a:t>
            </a:r>
            <a:r>
              <a:rPr lang="pt-BR" dirty="0">
                <a:solidFill>
                  <a:srgbClr val="FF0000"/>
                </a:solidFill>
              </a:rPr>
              <a:t> é uma biblioteca de software que fornece um banco de dados integrado de alto desempenho para dados de chave/valor. A partir de 2012, o Berkeley DB é o kit de ferramentas de banco de dados mais utilizado no mundo, com centenas de milhões de exemplares distribuídos.</a:t>
            </a:r>
          </a:p>
        </p:txBody>
      </p:sp>
    </p:spTree>
    <p:extLst>
      <p:ext uri="{BB962C8B-B14F-4D97-AF65-F5344CB8AC3E}">
        <p14:creationId xmlns:p14="http://schemas.microsoft.com/office/powerpoint/2010/main" val="246730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838200" y="609600"/>
            <a:ext cx="7010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- </a:t>
            </a:r>
            <a:r>
              <a:rPr lang="pt-BR" sz="2000" b="1" dirty="0">
                <a:solidFill>
                  <a:schemeClr val="tx1"/>
                </a:solidFill>
              </a:rPr>
              <a:t>Colunar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152400" y="3962400"/>
            <a:ext cx="88392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Um banco de dados </a:t>
            </a:r>
            <a:r>
              <a:rPr lang="pt-BR" sz="1600" b="1" dirty="0">
                <a:solidFill>
                  <a:schemeClr val="tx1"/>
                </a:solidFill>
              </a:rPr>
              <a:t>colunar</a:t>
            </a:r>
            <a:r>
              <a:rPr lang="pt-BR" sz="1600" dirty="0">
                <a:solidFill>
                  <a:srgbClr val="FF0000"/>
                </a:solidFill>
              </a:rPr>
              <a:t> amplamente utilizado no mercado é o </a:t>
            </a:r>
            <a:r>
              <a:rPr lang="pt-BR" sz="1600" b="1" dirty="0" err="1">
                <a:solidFill>
                  <a:schemeClr val="tx1"/>
                </a:solidFill>
              </a:rPr>
              <a:t>HBase</a:t>
            </a:r>
            <a:r>
              <a:rPr lang="pt-BR" sz="1600" dirty="0">
                <a:solidFill>
                  <a:srgbClr val="FF0000"/>
                </a:solidFill>
              </a:rPr>
              <a:t>, que possibilita a armazenagem de dados no formato texto ou sequências binárias, com processamento distribuído, sendo oferecido como um produto de código aberto.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F093EB-74B1-1540-2015-7A422A13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839200" cy="292786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0B9098-8362-2F97-5B5E-83ACA108946D}"/>
              </a:ext>
            </a:extLst>
          </p:cNvPr>
          <p:cNvSpPr txBox="1"/>
          <p:nvPr/>
        </p:nvSpPr>
        <p:spPr>
          <a:xfrm>
            <a:off x="152400" y="4876800"/>
            <a:ext cx="8763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Na imagem de dados acima, temos três famílias de colunas, uma com os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dados do aluno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, outra da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turma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, e finalmente uma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foto do aluno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.</a:t>
            </a:r>
          </a:p>
          <a:p>
            <a:pPr algn="just" rtl="0"/>
            <a:r>
              <a:rPr lang="pt-BR" sz="1600" b="1" i="0" dirty="0">
                <a:solidFill>
                  <a:schemeClr val="tx1"/>
                </a:solidFill>
                <a:effectLst/>
                <a:latin typeface="var(--text-font-family)"/>
              </a:rPr>
              <a:t>Toda linha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 é definida por uma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chave numérica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 e, no cruzamento entre a linha e a coluna, temos uma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célula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, com o valor do campo e um 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var(--text-font-family)"/>
              </a:rPr>
              <a:t>timestamp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 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var(--text-font-family)"/>
              </a:rPr>
              <a:t>oculto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var(--text-font-family)"/>
              </a:rPr>
              <a:t>, adicionado de forma automática, para viabilizar o controle de versão de forma transparente.</a:t>
            </a:r>
          </a:p>
        </p:txBody>
      </p:sp>
    </p:spTree>
    <p:extLst>
      <p:ext uri="{BB962C8B-B14F-4D97-AF65-F5344CB8AC3E}">
        <p14:creationId xmlns:p14="http://schemas.microsoft.com/office/powerpoint/2010/main" val="183686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838200" y="609600"/>
            <a:ext cx="7010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– </a:t>
            </a:r>
            <a:r>
              <a:rPr lang="pt-BR" sz="2000" b="1" dirty="0">
                <a:solidFill>
                  <a:schemeClr val="tx1"/>
                </a:solidFill>
              </a:rPr>
              <a:t>Colunar</a:t>
            </a:r>
            <a:r>
              <a:rPr lang="pt-BR" sz="2000" b="1" dirty="0">
                <a:solidFill>
                  <a:srgbClr val="0070C0"/>
                </a:solidFill>
              </a:rPr>
              <a:t>  x  Modelo relacional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152400" y="3962400"/>
            <a:ext cx="88392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Ao contrário do modelo </a:t>
            </a:r>
            <a:r>
              <a:rPr lang="pt-BR" sz="1600" dirty="0">
                <a:solidFill>
                  <a:schemeClr val="tx1"/>
                </a:solidFill>
              </a:rPr>
              <a:t>relacional</a:t>
            </a:r>
            <a:r>
              <a:rPr lang="pt-BR" sz="1600" dirty="0">
                <a:solidFill>
                  <a:srgbClr val="FF0000"/>
                </a:solidFill>
              </a:rPr>
              <a:t>, em que há grande preocupação com a </a:t>
            </a:r>
            <a:r>
              <a:rPr lang="pt-BR" sz="1600" dirty="0">
                <a:solidFill>
                  <a:schemeClr val="tx1"/>
                </a:solidFill>
              </a:rPr>
              <a:t>normalização</a:t>
            </a:r>
            <a:r>
              <a:rPr lang="pt-BR" sz="1600" dirty="0">
                <a:solidFill>
                  <a:srgbClr val="FF0000"/>
                </a:solidFill>
              </a:rPr>
              <a:t>, nas bases </a:t>
            </a:r>
            <a:r>
              <a:rPr lang="pt-BR" sz="1600" dirty="0" err="1">
                <a:solidFill>
                  <a:schemeClr val="tx1"/>
                </a:solidFill>
              </a:rPr>
              <a:t>NoSQL</a:t>
            </a:r>
            <a:r>
              <a:rPr lang="pt-BR" sz="1600" dirty="0">
                <a:solidFill>
                  <a:srgbClr val="FF0000"/>
                </a:solidFill>
              </a:rPr>
              <a:t> serão verificados muitos </a:t>
            </a:r>
            <a:r>
              <a:rPr lang="pt-BR" sz="1600" dirty="0">
                <a:solidFill>
                  <a:schemeClr val="tx1"/>
                </a:solidFill>
              </a:rPr>
              <a:t>dados duplicados</a:t>
            </a:r>
            <a:r>
              <a:rPr lang="pt-BR" sz="1600" dirty="0">
                <a:solidFill>
                  <a:srgbClr val="FF0000"/>
                </a:solidFill>
              </a:rPr>
              <a:t>, facilitando a distribuição do processamento.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F093EB-74B1-1540-2015-7A422A13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839200" cy="29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2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19D1215-8C3A-CE16-669E-0F4C775D205C}"/>
              </a:ext>
            </a:extLst>
          </p:cNvPr>
          <p:cNvSpPr/>
          <p:nvPr/>
        </p:nvSpPr>
        <p:spPr>
          <a:xfrm>
            <a:off x="1666403" y="0"/>
            <a:ext cx="5215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32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32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7EFF1C-5614-749A-4F03-CC07B98171DF}"/>
              </a:ext>
            </a:extLst>
          </p:cNvPr>
          <p:cNvSpPr/>
          <p:nvPr/>
        </p:nvSpPr>
        <p:spPr>
          <a:xfrm>
            <a:off x="461010" y="1459468"/>
            <a:ext cx="82981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en-US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228600" y="990600"/>
            <a:ext cx="8686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70C0"/>
                </a:solidFill>
              </a:rPr>
              <a:t>Banco de dados </a:t>
            </a:r>
            <a:r>
              <a:rPr lang="pt-BR" sz="2000" dirty="0" err="1">
                <a:solidFill>
                  <a:srgbClr val="0070C0"/>
                </a:solidFill>
              </a:rPr>
              <a:t>NoSQL</a:t>
            </a:r>
            <a:r>
              <a:rPr lang="pt-BR" sz="2000" dirty="0">
                <a:solidFill>
                  <a:srgbClr val="0070C0"/>
                </a:solidFill>
              </a:rPr>
              <a:t> - </a:t>
            </a:r>
            <a:r>
              <a:rPr lang="pt-BR" sz="2000" b="1" dirty="0">
                <a:solidFill>
                  <a:schemeClr val="tx1"/>
                </a:solidFill>
              </a:rPr>
              <a:t>Grafos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5DB9-1FBD-9346-B124-E42839B47823}"/>
              </a:ext>
            </a:extLst>
          </p:cNvPr>
          <p:cNvSpPr/>
          <p:nvPr/>
        </p:nvSpPr>
        <p:spPr>
          <a:xfrm>
            <a:off x="228600" y="1524000"/>
            <a:ext cx="86868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Nos bancos de dados baseados em grafos, temos os dados representados como </a:t>
            </a:r>
            <a:r>
              <a:rPr lang="pt-BR" dirty="0">
                <a:solidFill>
                  <a:schemeClr val="tx1"/>
                </a:solidFill>
              </a:rPr>
              <a:t>vértices</a:t>
            </a:r>
            <a:r>
              <a:rPr lang="pt-BR" dirty="0">
                <a:solidFill>
                  <a:srgbClr val="FF0000"/>
                </a:solidFill>
              </a:rPr>
              <a:t> e as </a:t>
            </a:r>
            <a:r>
              <a:rPr lang="pt-BR" dirty="0">
                <a:solidFill>
                  <a:schemeClr val="tx1"/>
                </a:solidFill>
              </a:rPr>
              <a:t>ligações</a:t>
            </a:r>
            <a:r>
              <a:rPr lang="pt-BR" dirty="0">
                <a:solidFill>
                  <a:srgbClr val="FF0000"/>
                </a:solidFill>
              </a:rPr>
              <a:t> entre eles definidas como </a:t>
            </a:r>
            <a:r>
              <a:rPr lang="pt-BR" dirty="0">
                <a:solidFill>
                  <a:schemeClr val="tx1"/>
                </a:solidFill>
              </a:rPr>
              <a:t>arestas</a:t>
            </a:r>
            <a:r>
              <a:rPr lang="pt-BR" dirty="0">
                <a:solidFill>
                  <a:srgbClr val="FF0000"/>
                </a:solidFill>
              </a:rPr>
              <a:t>, seguindo a interpretação tradicional dos </a:t>
            </a:r>
            <a:r>
              <a:rPr lang="pt-BR" dirty="0">
                <a:solidFill>
                  <a:schemeClr val="tx1"/>
                </a:solidFill>
              </a:rPr>
              <a:t>grafos utilizados na computação</a:t>
            </a:r>
            <a:r>
              <a:rPr lang="pt-BR" dirty="0">
                <a:solidFill>
                  <a:srgbClr val="FF0000"/>
                </a:solidFill>
              </a:rPr>
              <a:t>. Apesar de permitir expressar o relacionamento entre dois elementos de dados, as </a:t>
            </a:r>
            <a:r>
              <a:rPr lang="pt-BR" dirty="0">
                <a:solidFill>
                  <a:schemeClr val="tx1"/>
                </a:solidFill>
              </a:rPr>
              <a:t>ligações efetuadas são muito mais flexíveis que as chaves estrangeiras adotadas no modelo relacional.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1BB387-FFC2-8015-2F22-A027D8FACD2B}"/>
              </a:ext>
            </a:extLst>
          </p:cNvPr>
          <p:cNvSpPr/>
          <p:nvPr/>
        </p:nvSpPr>
        <p:spPr>
          <a:xfrm>
            <a:off x="228600" y="3200400"/>
            <a:ext cx="86868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Os nós, ou vértices, sempre apresentam um identificador e um valor associado, como ocorre no modelo tradicional chave-valor, mas podemos definir arestas, com a ligação de dois identificadores, gerando toda uma rede de dados conectados.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96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8BA98A-1662-467D-B9BD-3D6937A015CF}"/>
</file>

<file path=customXml/itemProps2.xml><?xml version="1.0" encoding="utf-8"?>
<ds:datastoreItem xmlns:ds="http://schemas.openxmlformats.org/officeDocument/2006/customXml" ds:itemID="{FA5E8C16-5565-4F33-9786-87E298F77DA3}"/>
</file>

<file path=customXml/itemProps3.xml><?xml version="1.0" encoding="utf-8"?>
<ds:datastoreItem xmlns:ds="http://schemas.openxmlformats.org/officeDocument/2006/customXml" ds:itemID="{447429D4-EDDB-4BFD-8E2D-70A9BD94E82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11793</TotalTime>
  <Words>1692</Words>
  <Application>Microsoft Office PowerPoint</Application>
  <PresentationFormat>Apresentação na tela (4:3)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Times New Roman</vt:lpstr>
      <vt:lpstr>var(--text-font-family)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1921</cp:revision>
  <cp:lastPrinted>1601-01-01T00:00:00Z</cp:lastPrinted>
  <dcterms:created xsi:type="dcterms:W3CDTF">2015-08-12T20:16:29Z</dcterms:created>
  <dcterms:modified xsi:type="dcterms:W3CDTF">2023-10-09T03:14:41Z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