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1" r:id="rId3"/>
    <p:sldId id="357" r:id="rId4"/>
    <p:sldId id="399" r:id="rId5"/>
    <p:sldId id="410" r:id="rId6"/>
    <p:sldId id="400" r:id="rId7"/>
    <p:sldId id="404" r:id="rId8"/>
    <p:sldId id="401" r:id="rId9"/>
    <p:sldId id="402" r:id="rId10"/>
    <p:sldId id="405" r:id="rId11"/>
    <p:sldId id="408" r:id="rId12"/>
    <p:sldId id="409" r:id="rId13"/>
    <p:sldId id="425" r:id="rId14"/>
    <p:sldId id="411" r:id="rId15"/>
    <p:sldId id="419" r:id="rId16"/>
    <p:sldId id="420" r:id="rId17"/>
    <p:sldId id="413" r:id="rId18"/>
    <p:sldId id="414" r:id="rId19"/>
    <p:sldId id="415" r:id="rId20"/>
    <p:sldId id="418" r:id="rId21"/>
    <p:sldId id="421" r:id="rId22"/>
    <p:sldId id="422" r:id="rId23"/>
    <p:sldId id="423" r:id="rId24"/>
    <p:sldId id="424" r:id="rId2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berto Mariano Da Silv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879779C-169D-4D17-9A8A-8AED214E9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E41DFE-C906-498E-895F-D709C43905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2AAD17-38A5-4283-A114-B9D5B183578C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DF707A-BA94-4A7A-AC22-15B6F0344B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5C5A3-7374-4217-AB22-4C7D7661F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AFDBA8-E3E8-4F52-AA71-C508EB1990B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A0FCB69-EA8D-4C4D-99C8-88E00CED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EA93C10F-A24D-4BFD-83EC-06D53256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02F9F8B5-4767-4B25-A3FC-3306AD28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394F6A00-915A-4153-9E15-9CCDB5F9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51F86FEC-AC8E-4210-B328-7B969618497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8C87F22-2EE7-4450-9E4D-6584CB85D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0EEC22F8-7575-444F-AC5D-ABA351F6B8B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8CD6A0A-DDF6-40FD-9793-755F20B7E5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24DA22-8688-4246-96AC-A1B9C9C1D97C}" type="datetime1">
              <a:rPr lang="en-US" altLang="en-US"/>
              <a:pPr>
                <a:defRPr/>
              </a:pPr>
              <a:t>9/11/2023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C0EC05B5-A8EE-47C2-BC31-64E023777F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A412EE0-1C20-49FD-962E-F3AAFE929D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BC0C75-36E7-4C0E-AC1F-EDE71F83CED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319C988B-E6B4-41BB-A4AF-D247642D55D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D9DA94-F630-41DE-B0D3-AB7238AB2ABF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9/11/2023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02B6F87F-C6E3-4B4C-AAA8-9A7AC5B23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A8768C34-823D-42E8-8709-2BE04DFC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92C0751-1D7C-4CCF-AC90-D16024EA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9088B1-3E14-4739-947B-5092BE049D74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61886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18391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19544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3105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93207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7285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54891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9938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4921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386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6771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464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564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4476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8779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7175" cy="40020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1924DA22-8688-4246-96AC-A1B9C9C1D97C}" type="datetime1">
              <a:rPr lang="en-US" altLang="en-US" smtClean="0"/>
              <a:pPr>
                <a:defRPr/>
              </a:pPr>
              <a:t>9/11/2023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5315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C15C7F3-C1B4-4C4C-B998-E6EE347A78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FBC5B-EB2C-4CE7-AE06-3E902854FF4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48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16C368A-4D1C-4E29-8993-A61DEFF16F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E479F-5E4C-4C12-B066-847C2D08917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3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43408B5-A2B9-43B5-A783-ED7DC05A99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BDC6A-C139-4EF9-8E56-EC4D36434CA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28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110DE9-7184-4059-9A25-222959114E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D8C25-727F-417B-BAF1-D6C48819D5C6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45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ADD76B-EE04-4B60-A921-181430AF4BE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9259-483B-4889-9110-C96DFC73E27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5AA9E3-7122-4374-91FF-CE2AA09E77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44FB-EEF4-4094-BA3B-7F7B19F835E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B23463-E85F-4315-A3AD-82BC648929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C873-1888-4F76-A8EE-EF8DBF085D22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35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68BEBFF-18BE-44F5-A442-9EC89FA764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E4D8-D855-4261-9A03-DC07A3E1321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2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2">
            <a:extLst>
              <a:ext uri="{FF2B5EF4-FFF2-40B4-BE49-F238E27FC236}">
                <a16:creationId xmlns:a16="http://schemas.microsoft.com/office/drawing/2014/main" id="{E25A3F61-A42B-45E7-8F04-42425E920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04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4" name="CaixaDeTexto 13">
            <a:extLst>
              <a:ext uri="{FF2B5EF4-FFF2-40B4-BE49-F238E27FC236}">
                <a16:creationId xmlns:a16="http://schemas.microsoft.com/office/drawing/2014/main" id="{0632F730-3EB8-40D7-81A0-6E92BE4FBF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5C67A3-949E-4C8B-8EDE-D30D658637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124D-9D1E-4B7F-97AA-0E5AA8FE165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156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9AEC45F-50DC-4E19-84D0-7C800D2B51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1114-9F5E-46DC-8A13-87F4B8F2317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9CABDD4-56E5-481E-8451-DF0349EB1B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AD8E-4228-4CA7-91FC-A4A9F9170BD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0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EC758C8-ADD8-4CAE-B042-D4A0E23B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6CED444-6897-4DE8-BDC4-9E6FA08F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18445E7-A589-481B-90A5-50BD1072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068C9DD-2BC7-4270-B281-F2BA488E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DB7EE81B-6996-4C5F-97D3-63252564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CFF34DAC-ECB6-40F2-AA1A-CEA77D04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D6EEFCF9-251C-4CDC-B85C-FC7051CEB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4852EDF3-D332-4BD5-A59E-BDA40A93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215A6FB3-47EB-4E32-8CB2-1159C650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B17224D-5AD7-443E-9083-D1E22FB52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CEADB1-7F99-4F87-A130-1437F5B50111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2" r:id="rId2"/>
    <p:sldLayoutId id="2147485323" r:id="rId3"/>
    <p:sldLayoutId id="2147485324" r:id="rId4"/>
    <p:sldLayoutId id="2147485325" r:id="rId5"/>
    <p:sldLayoutId id="2147485326" r:id="rId6"/>
    <p:sldLayoutId id="2147485331" r:id="rId7"/>
    <p:sldLayoutId id="2147485327" r:id="rId8"/>
    <p:sldLayoutId id="2147485328" r:id="rId9"/>
    <p:sldLayoutId id="2147485329" r:id="rId10"/>
    <p:sldLayoutId id="214748533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CF5388E8-8B94-4F4D-AE33-A4BEEAE4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"/>
            <a:ext cx="7974013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ARA0089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54E67AEA-64D6-4FA1-A75E-A99059FE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12E5D261-5673-4975-966D-8D816617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28D5343-09FD-4133-95EE-C0BEA6BC6024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3EF23016-C12B-4DAF-9404-839353CD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630488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06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724561"/>
            <a:ext cx="8534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Exemplo de código Java Script para acesso ao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r>
              <a:rPr lang="pt-BR" sz="2000" dirty="0">
                <a:solidFill>
                  <a:srgbClr val="0070C0"/>
                </a:solidFill>
              </a:rPr>
              <a:t>.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9144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1DBD084-6823-AECC-2B26-7522F40DC4AA}"/>
              </a:ext>
            </a:extLst>
          </p:cNvPr>
          <p:cNvSpPr/>
          <p:nvPr/>
        </p:nvSpPr>
        <p:spPr>
          <a:xfrm>
            <a:off x="304800" y="2286000"/>
            <a:ext cx="8534400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70C0"/>
                </a:solidFill>
              </a:rPr>
              <a:t>import</a:t>
            </a:r>
            <a:r>
              <a:rPr lang="pt-BR" sz="2000" dirty="0">
                <a:solidFill>
                  <a:srgbClr val="0070C0"/>
                </a:solidFill>
              </a:rPr>
              <a:t> { </a:t>
            </a:r>
            <a:r>
              <a:rPr lang="pt-BR" sz="2000" dirty="0" err="1">
                <a:solidFill>
                  <a:srgbClr val="0070C0"/>
                </a:solidFill>
              </a:rPr>
              <a:t>openDatabase</a:t>
            </a:r>
            <a:r>
              <a:rPr lang="pt-BR" sz="2000" dirty="0">
                <a:solidFill>
                  <a:srgbClr val="0070C0"/>
                </a:solidFill>
              </a:rPr>
              <a:t> } </a:t>
            </a:r>
            <a:r>
              <a:rPr lang="pt-BR" sz="2000" dirty="0" err="1">
                <a:solidFill>
                  <a:srgbClr val="0070C0"/>
                </a:solidFill>
              </a:rPr>
              <a:t>from</a:t>
            </a:r>
            <a:r>
              <a:rPr lang="pt-BR" sz="2000" dirty="0">
                <a:solidFill>
                  <a:srgbClr val="0070C0"/>
                </a:solidFill>
              </a:rPr>
              <a:t> '</a:t>
            </a:r>
            <a:r>
              <a:rPr lang="pt-BR" sz="2000" dirty="0" err="1">
                <a:solidFill>
                  <a:srgbClr val="0070C0"/>
                </a:solidFill>
              </a:rPr>
              <a:t>react-native-sqlite-storage</a:t>
            </a:r>
            <a:r>
              <a:rPr lang="pt-BR" sz="2000" dirty="0">
                <a:solidFill>
                  <a:srgbClr val="0070C0"/>
                </a:solidFill>
              </a:rPr>
              <a:t>’;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var </a:t>
            </a:r>
            <a:r>
              <a:rPr lang="pt-BR" sz="2000" dirty="0" err="1">
                <a:solidFill>
                  <a:srgbClr val="0070C0"/>
                </a:solidFill>
              </a:rPr>
              <a:t>db</a:t>
            </a:r>
            <a:r>
              <a:rPr lang="pt-BR" sz="2000" dirty="0">
                <a:solidFill>
                  <a:srgbClr val="0070C0"/>
                </a:solidFill>
              </a:rPr>
              <a:t> = </a:t>
            </a:r>
            <a:r>
              <a:rPr lang="pt-BR" sz="2000" dirty="0" err="1">
                <a:solidFill>
                  <a:srgbClr val="0070C0"/>
                </a:solidFill>
              </a:rPr>
              <a:t>openDatabase</a:t>
            </a:r>
            <a:r>
              <a:rPr lang="pt-BR" sz="2000" dirty="0">
                <a:solidFill>
                  <a:srgbClr val="0070C0"/>
                </a:solidFill>
              </a:rPr>
              <a:t>({ </a:t>
            </a:r>
            <a:r>
              <a:rPr lang="pt-BR" sz="2000" dirty="0" err="1">
                <a:solidFill>
                  <a:srgbClr val="0070C0"/>
                </a:solidFill>
              </a:rPr>
              <a:t>name</a:t>
            </a:r>
            <a:r>
              <a:rPr lang="pt-BR" sz="2000" dirty="0">
                <a:solidFill>
                  <a:srgbClr val="0070C0"/>
                </a:solidFill>
              </a:rPr>
              <a:t>: '</a:t>
            </a:r>
            <a:r>
              <a:rPr lang="pt-BR" sz="2000" dirty="0" err="1">
                <a:solidFill>
                  <a:schemeClr val="tx1"/>
                </a:solidFill>
              </a:rPr>
              <a:t>MeuBanco.db</a:t>
            </a:r>
            <a:r>
              <a:rPr lang="pt-BR" sz="2000" dirty="0">
                <a:solidFill>
                  <a:srgbClr val="0070C0"/>
                </a:solidFill>
              </a:rPr>
              <a:t>' });</a:t>
            </a:r>
          </a:p>
          <a:p>
            <a:r>
              <a:rPr lang="pt-BR" sz="2000" dirty="0">
                <a:solidFill>
                  <a:srgbClr val="0070C0"/>
                </a:solidFill>
              </a:rPr>
              <a:t> </a:t>
            </a:r>
          </a:p>
          <a:p>
            <a:r>
              <a:rPr lang="pt-BR" sz="2000" dirty="0" err="1">
                <a:solidFill>
                  <a:srgbClr val="0070C0"/>
                </a:solidFill>
              </a:rPr>
              <a:t>db.transaction</a:t>
            </a:r>
            <a:r>
              <a:rPr lang="pt-BR" sz="2000" dirty="0">
                <a:solidFill>
                  <a:srgbClr val="0070C0"/>
                </a:solidFill>
              </a:rPr>
              <a:t>(</a:t>
            </a:r>
            <a:r>
              <a:rPr lang="pt-BR" sz="2000" dirty="0" err="1">
                <a:solidFill>
                  <a:srgbClr val="0070C0"/>
                </a:solidFill>
              </a:rPr>
              <a:t>function</a:t>
            </a:r>
            <a:r>
              <a:rPr lang="pt-BR" sz="2000" dirty="0">
                <a:solidFill>
                  <a:srgbClr val="0070C0"/>
                </a:solidFill>
              </a:rPr>
              <a:t>(</a:t>
            </a:r>
            <a:r>
              <a:rPr lang="pt-BR" sz="2000" dirty="0" err="1">
                <a:solidFill>
                  <a:srgbClr val="0070C0"/>
                </a:solidFill>
              </a:rPr>
              <a:t>txn</a:t>
            </a:r>
            <a:r>
              <a:rPr lang="pt-BR" sz="2000" dirty="0">
                <a:solidFill>
                  <a:srgbClr val="0070C0"/>
                </a:solidFill>
              </a:rPr>
              <a:t>) {   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      </a:t>
            </a:r>
            <a:r>
              <a:rPr lang="pt-BR" sz="2000" dirty="0" err="1">
                <a:solidFill>
                  <a:srgbClr val="0070C0"/>
                </a:solidFill>
              </a:rPr>
              <a:t>txn.executeSql</a:t>
            </a:r>
            <a:r>
              <a:rPr lang="pt-BR" sz="2000" dirty="0">
                <a:solidFill>
                  <a:srgbClr val="0070C0"/>
                </a:solidFill>
              </a:rPr>
              <a:t>('SELECT * FROM PRODUTO',[],</a:t>
            </a:r>
          </a:p>
          <a:p>
            <a:r>
              <a:rPr lang="pt-BR" sz="2000" dirty="0">
                <a:solidFill>
                  <a:srgbClr val="0070C0"/>
                </a:solidFill>
              </a:rPr>
              <a:t>            </a:t>
            </a:r>
            <a:r>
              <a:rPr lang="pt-BR" sz="2000" dirty="0" err="1">
                <a:solidFill>
                  <a:srgbClr val="0070C0"/>
                </a:solidFill>
              </a:rPr>
              <a:t>function</a:t>
            </a:r>
            <a:r>
              <a:rPr lang="pt-BR" sz="2000" dirty="0">
                <a:solidFill>
                  <a:srgbClr val="0070C0"/>
                </a:solidFill>
              </a:rPr>
              <a:t>(</a:t>
            </a:r>
            <a:r>
              <a:rPr lang="pt-BR" sz="2000" dirty="0" err="1">
                <a:solidFill>
                  <a:srgbClr val="0070C0"/>
                </a:solidFill>
              </a:rPr>
              <a:t>tx,res</a:t>
            </a:r>
            <a:r>
              <a:rPr lang="pt-BR" sz="2000" dirty="0">
                <a:solidFill>
                  <a:srgbClr val="0070C0"/>
                </a:solidFill>
              </a:rPr>
              <a:t>) {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               console.log('registros:', </a:t>
            </a:r>
            <a:r>
              <a:rPr lang="pt-BR" sz="2000" dirty="0" err="1">
                <a:solidFill>
                  <a:srgbClr val="0070C0"/>
                </a:solidFill>
              </a:rPr>
              <a:t>res.rows.length</a:t>
            </a:r>
            <a:r>
              <a:rPr lang="pt-BR" sz="2000" dirty="0">
                <a:solidFill>
                  <a:srgbClr val="0070C0"/>
                </a:solidFill>
              </a:rPr>
              <a:t>);     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           } ,       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          </a:t>
            </a:r>
            <a:r>
              <a:rPr lang="pt-BR" sz="2000" dirty="0" err="1">
                <a:solidFill>
                  <a:srgbClr val="0070C0"/>
                </a:solidFill>
              </a:rPr>
              <a:t>function</a:t>
            </a:r>
            <a:r>
              <a:rPr lang="pt-BR" sz="2000" dirty="0">
                <a:solidFill>
                  <a:srgbClr val="0070C0"/>
                </a:solidFill>
              </a:rPr>
              <a:t>(</a:t>
            </a:r>
            <a:r>
              <a:rPr lang="pt-BR" sz="2000" dirty="0" err="1">
                <a:solidFill>
                  <a:srgbClr val="0070C0"/>
                </a:solidFill>
              </a:rPr>
              <a:t>tx,err</a:t>
            </a:r>
            <a:r>
              <a:rPr lang="pt-BR" sz="2000" dirty="0">
                <a:solidFill>
                  <a:srgbClr val="0070C0"/>
                </a:solidFill>
              </a:rPr>
              <a:t>) { 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             console.log('erro:', </a:t>
            </a:r>
            <a:r>
              <a:rPr lang="pt-BR" sz="2000" dirty="0" err="1">
                <a:solidFill>
                  <a:srgbClr val="0070C0"/>
                </a:solidFill>
              </a:rPr>
              <a:t>err.message</a:t>
            </a:r>
            <a:r>
              <a:rPr lang="pt-BR" sz="2000" dirty="0">
                <a:solidFill>
                  <a:srgbClr val="0070C0"/>
                </a:solidFill>
              </a:rPr>
              <a:t>);      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          }    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    );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});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9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066800"/>
            <a:ext cx="8534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Tabela de catálogo e seus campos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3810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1A90BD8-0478-065D-877C-7B65A274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523464"/>
            <a:ext cx="7972425" cy="45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7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428690"/>
            <a:ext cx="8534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Obtendo os nomes de todas as tabelas do banco de dados: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61978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BE1B93-75B6-2701-299A-ED4209684EF2}"/>
              </a:ext>
            </a:extLst>
          </p:cNvPr>
          <p:cNvSpPr txBox="1"/>
          <p:nvPr/>
        </p:nvSpPr>
        <p:spPr>
          <a:xfrm>
            <a:off x="228600" y="2971800"/>
            <a:ext cx="86868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SELECT name FROM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sqlite_master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     </a:t>
            </a:r>
          </a:p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         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WHERE type='table';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8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61978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BE1B93-75B6-2701-299A-ED4209684EF2}"/>
              </a:ext>
            </a:extLst>
          </p:cNvPr>
          <p:cNvSpPr txBox="1"/>
          <p:nvPr/>
        </p:nvSpPr>
        <p:spPr>
          <a:xfrm>
            <a:off x="457200" y="3048000"/>
            <a:ext cx="83058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npm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install react-native-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sqlite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-storage</a:t>
            </a:r>
          </a:p>
          <a:p>
            <a:r>
              <a:rPr lang="en-US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npm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install @react-navigation/native</a:t>
            </a:r>
          </a:p>
          <a:p>
            <a:r>
              <a:rPr lang="en-US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npm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install @react-navigation/native-stack</a:t>
            </a:r>
          </a:p>
          <a:p>
            <a:r>
              <a:rPr lang="en-US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npm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install react-navigation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9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152400" y="990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Configuração do projeto, que executará no modelo nativo.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3810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787822-20D0-0CFD-8EF0-AEAB00DB8F6A}"/>
              </a:ext>
            </a:extLst>
          </p:cNvPr>
          <p:cNvSpPr txBox="1"/>
          <p:nvPr/>
        </p:nvSpPr>
        <p:spPr>
          <a:xfrm>
            <a:off x="152400" y="1836428"/>
            <a:ext cx="8686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react-native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init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CadastroSQLite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0B9FF2-CBAA-6F9B-CA9A-0F47784F754B}"/>
              </a:ext>
            </a:extLst>
          </p:cNvPr>
          <p:cNvSpPr txBox="1"/>
          <p:nvPr/>
        </p:nvSpPr>
        <p:spPr>
          <a:xfrm>
            <a:off x="152400" y="5739824"/>
            <a:ext cx="875360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npm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react-native-reanimated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react-native-gesture-handler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react-native-screens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react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native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-safe-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area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context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@react-native-community/masked-view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99BC40-B3F2-6146-129C-7ACEA92452D4}"/>
              </a:ext>
            </a:extLst>
          </p:cNvPr>
          <p:cNvSpPr txBox="1"/>
          <p:nvPr/>
        </p:nvSpPr>
        <p:spPr>
          <a:xfrm>
            <a:off x="152400" y="1466910"/>
            <a:ext cx="86868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CRIAÇÃO DO PROJETO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E79275-1B38-70B2-6702-38DFF22334E8}"/>
              </a:ext>
            </a:extLst>
          </p:cNvPr>
          <p:cNvSpPr txBox="1"/>
          <p:nvPr/>
        </p:nvSpPr>
        <p:spPr>
          <a:xfrm>
            <a:off x="152400" y="2718148"/>
            <a:ext cx="8686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cd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CadastroSQLite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17FAA0-1B91-3D54-22E2-CE8FD76D41AC}"/>
              </a:ext>
            </a:extLst>
          </p:cNvPr>
          <p:cNvSpPr txBox="1"/>
          <p:nvPr/>
        </p:nvSpPr>
        <p:spPr>
          <a:xfrm>
            <a:off x="152400" y="2328446"/>
            <a:ext cx="86868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IR PARA A PASTA DO PROJETO CRIADO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90C935-73B0-17E0-32E5-65EF3188013B}"/>
              </a:ext>
            </a:extLst>
          </p:cNvPr>
          <p:cNvSpPr txBox="1"/>
          <p:nvPr/>
        </p:nvSpPr>
        <p:spPr>
          <a:xfrm>
            <a:off x="152400" y="3607496"/>
            <a:ext cx="8686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npm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react-native-sqlite-storage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@types/react-native-sqlite-storage @types/react --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save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942A6B-5E61-7B13-5A36-268663A0CD82}"/>
              </a:ext>
            </a:extLst>
          </p:cNvPr>
          <p:cNvSpPr txBox="1"/>
          <p:nvPr/>
        </p:nvSpPr>
        <p:spPr>
          <a:xfrm>
            <a:off x="152400" y="3216750"/>
            <a:ext cx="86868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INSTALAR O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sqlite-storage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e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types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A0822A6-76EB-F46A-C253-9CA3F3F5787A}"/>
              </a:ext>
            </a:extLst>
          </p:cNvPr>
          <p:cNvSpPr txBox="1"/>
          <p:nvPr/>
        </p:nvSpPr>
        <p:spPr>
          <a:xfrm>
            <a:off x="152400" y="4814170"/>
            <a:ext cx="8686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npm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@react-navigation/native @react-navigation/stack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0ED83F-3123-292A-BDB3-EF805DF9D1E3}"/>
              </a:ext>
            </a:extLst>
          </p:cNvPr>
          <p:cNvSpPr txBox="1"/>
          <p:nvPr/>
        </p:nvSpPr>
        <p:spPr>
          <a:xfrm>
            <a:off x="152400" y="4423424"/>
            <a:ext cx="86868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INSTALAR O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react-navigation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e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stack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B28D7A-2BB4-561F-5294-239DC422F9C8}"/>
              </a:ext>
            </a:extLst>
          </p:cNvPr>
          <p:cNvSpPr txBox="1"/>
          <p:nvPr/>
        </p:nvSpPr>
        <p:spPr>
          <a:xfrm>
            <a:off x="152400" y="5334000"/>
            <a:ext cx="86868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INSTALAR O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react-reanimate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gesture-hundler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screns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masked-view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723B51-1245-7E29-C253-CD5DDD59115B}"/>
              </a:ext>
            </a:extLst>
          </p:cNvPr>
          <p:cNvSpPr txBox="1"/>
          <p:nvPr/>
        </p:nvSpPr>
        <p:spPr>
          <a:xfrm>
            <a:off x="304800" y="228600"/>
            <a:ext cx="8686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Roboto" panose="02000000000000000000" pitchFamily="2" charset="0"/>
              </a:rPr>
              <a:t>n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pm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–g expo-</a:t>
            </a:r>
            <a:r>
              <a:rPr lang="pt-B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cli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428690"/>
            <a:ext cx="8534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Armazenagem com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r>
              <a:rPr lang="pt-BR" sz="2000" dirty="0">
                <a:solidFill>
                  <a:srgbClr val="0070C0"/>
                </a:solidFill>
              </a:rPr>
              <a:t> – </a:t>
            </a:r>
            <a:r>
              <a:rPr lang="pt-BR" sz="2000" dirty="0">
                <a:solidFill>
                  <a:srgbClr val="FF0000"/>
                </a:solidFill>
              </a:rPr>
              <a:t>Classe </a:t>
            </a:r>
            <a:r>
              <a:rPr lang="pt-BR" sz="2000" dirty="0" err="1">
                <a:solidFill>
                  <a:srgbClr val="FF0000"/>
                </a:solidFill>
              </a:rPr>
              <a:t>Produto.ts</a:t>
            </a:r>
            <a:r>
              <a:rPr lang="pt-BR" sz="2000" dirty="0">
                <a:solidFill>
                  <a:srgbClr val="FF0000"/>
                </a:solidFill>
              </a:rPr>
              <a:t> - </a:t>
            </a:r>
            <a:r>
              <a:rPr lang="pt-BR" sz="2000" dirty="0" err="1">
                <a:solidFill>
                  <a:srgbClr val="FF0000"/>
                </a:solidFill>
              </a:rPr>
              <a:t>Typscript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61978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BE1B93-75B6-2701-299A-ED4209684EF2}"/>
              </a:ext>
            </a:extLst>
          </p:cNvPr>
          <p:cNvSpPr txBox="1"/>
          <p:nvPr/>
        </p:nvSpPr>
        <p:spPr>
          <a:xfrm>
            <a:off x="295276" y="2209800"/>
            <a:ext cx="8534399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e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xport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class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Produto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{</a:t>
            </a:r>
          </a:p>
          <a:p>
            <a:pPr algn="l" rtl="0"/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	</a:t>
            </a:r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codigo</a:t>
            </a:r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: </a:t>
            </a:r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number</a:t>
            </a:r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;</a:t>
            </a:r>
          </a:p>
          <a:p>
            <a:pPr algn="l" rtl="0"/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	nome: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string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;</a:t>
            </a:r>
          </a:p>
          <a:p>
            <a:pPr algn="l" rtl="0"/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	</a:t>
            </a:r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qtde</a:t>
            </a:r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: </a:t>
            </a:r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number</a:t>
            </a:r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;</a:t>
            </a:r>
          </a:p>
          <a:p>
            <a:pPr algn="l" rtl="0"/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	</a:t>
            </a:r>
            <a:r>
              <a:rPr lang="pt-BR" sz="1600" b="0" i="0" dirty="0" err="1">
                <a:solidFill>
                  <a:srgbClr val="FF0000"/>
                </a:solidFill>
                <a:effectLst/>
                <a:latin typeface="var(--text-font-family)"/>
              </a:rPr>
              <a:t>constructor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(</a:t>
            </a:r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codigo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: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number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, nome: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string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,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qtde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: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number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) {</a:t>
            </a:r>
          </a:p>
          <a:p>
            <a:pPr algn="l" rtl="0"/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		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this.</a:t>
            </a:r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codigo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= </a:t>
            </a:r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codigo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;</a:t>
            </a:r>
          </a:p>
          <a:p>
            <a:pPr algn="l" rtl="0"/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		</a:t>
            </a:r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this.nome</a:t>
            </a:r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 = nome;</a:t>
            </a:r>
          </a:p>
          <a:p>
            <a:pPr algn="l" rtl="0"/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		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this.qtde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=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qtde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;</a:t>
            </a:r>
          </a:p>
          <a:p>
            <a:pPr algn="l" rtl="0"/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	}</a:t>
            </a:r>
          </a:p>
          <a:p>
            <a:pPr algn="l" rtl="0"/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}</a:t>
            </a:r>
          </a:p>
          <a:p>
            <a:pPr algn="l" rtl="0"/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const</a:t>
            </a:r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sqlCreate</a:t>
            </a:r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 = “CREATE TABLE IF NOT EXISTS PRODUTO(“+</a:t>
            </a:r>
          </a:p>
          <a:p>
            <a:pPr algn="l" rtl="0"/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                               “ CODIGO INTEGER PRIMARY KEY, “+</a:t>
            </a:r>
          </a:p>
          <a:p>
            <a:pPr algn="l" rtl="0"/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			   “ NOME VARCHAR(20), QTDE INTEGER)”;</a:t>
            </a:r>
            <a:endParaRPr lang="pt-BR" sz="1600" b="0" i="0" dirty="0">
              <a:solidFill>
                <a:schemeClr val="tx1"/>
              </a:solidFill>
              <a:effectLst/>
              <a:latin typeface="var(--text-font-family)"/>
            </a:endParaRPr>
          </a:p>
          <a:p>
            <a:pPr algn="l" rtl="0"/>
            <a:endParaRPr lang="pt-BR" sz="1600" b="0" i="0" dirty="0">
              <a:solidFill>
                <a:schemeClr val="tx1"/>
              </a:solidFill>
              <a:effectLst/>
              <a:latin typeface="var(--text-font-family)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BEE5C4-6BFB-93EE-AAA3-2E2F38D2B1F7}"/>
              </a:ext>
            </a:extLst>
          </p:cNvPr>
          <p:cNvSpPr txBox="1"/>
          <p:nvPr/>
        </p:nvSpPr>
        <p:spPr>
          <a:xfrm>
            <a:off x="304800" y="5986046"/>
            <a:ext cx="853439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Mapeamento Relacional – 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A classe Produto vai representar uma tabela do modelo relacional.</a:t>
            </a:r>
            <a:endParaRPr lang="pt-BR" sz="1600" b="0" i="0" dirty="0">
              <a:solidFill>
                <a:schemeClr val="tx1"/>
              </a:solidFill>
              <a:effectLst/>
              <a:latin typeface="var(--tex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93057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428690"/>
            <a:ext cx="8534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Armazenagem com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r>
              <a:rPr lang="pt-BR" sz="2000" dirty="0">
                <a:solidFill>
                  <a:srgbClr val="0070C0"/>
                </a:solidFill>
              </a:rPr>
              <a:t> – </a:t>
            </a:r>
            <a:r>
              <a:rPr lang="pt-BR" sz="2000" dirty="0">
                <a:solidFill>
                  <a:srgbClr val="FF0000"/>
                </a:solidFill>
              </a:rPr>
              <a:t>Conexão com o Banco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61978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BE1B93-75B6-2701-299A-ED4209684EF2}"/>
              </a:ext>
            </a:extLst>
          </p:cNvPr>
          <p:cNvSpPr txBox="1"/>
          <p:nvPr/>
        </p:nvSpPr>
        <p:spPr>
          <a:xfrm>
            <a:off x="280792" y="1981200"/>
            <a:ext cx="8534399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i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mport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{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openDatabase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}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from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‘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react-native-sqlite-storage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’;</a:t>
            </a:r>
          </a:p>
          <a:p>
            <a:pPr algn="l" rtl="0"/>
            <a:endParaRPr lang="pt-BR" sz="1600" dirty="0">
              <a:solidFill>
                <a:schemeClr val="tx1"/>
              </a:solidFill>
              <a:latin typeface="var(--text-font-family)"/>
            </a:endParaRPr>
          </a:p>
          <a:p>
            <a:pPr algn="l" rtl="0"/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v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ar 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db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= </a:t>
            </a:r>
            <a:r>
              <a:rPr lang="pt-BR" sz="1600" b="0" i="0" dirty="0" err="1">
                <a:solidFill>
                  <a:srgbClr val="FF0000"/>
                </a:solidFill>
                <a:effectLst/>
                <a:latin typeface="var(--text-font-family)"/>
              </a:rPr>
              <a:t>openDatabase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= ({ 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name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: ‘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MeuBanco.db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’ });</a:t>
            </a:r>
          </a:p>
          <a:p>
            <a:pPr algn="l" rtl="0"/>
            <a:endParaRPr lang="pt-BR" sz="1600" dirty="0">
              <a:solidFill>
                <a:schemeClr val="tx1"/>
              </a:solidFill>
              <a:latin typeface="var(--text-font-family)"/>
            </a:endParaRPr>
          </a:p>
          <a:p>
            <a:pPr algn="l" rtl="0"/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c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onst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var(--text-font-family)"/>
              </a:rPr>
              <a:t>sqlCreate</a:t>
            </a:r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 = “</a:t>
            </a:r>
            <a:r>
              <a:rPr lang="pt-BR" sz="1600" dirty="0">
                <a:solidFill>
                  <a:srgbClr val="FF0000"/>
                </a:solidFill>
                <a:latin typeface="var(--text-font-family)"/>
              </a:rPr>
              <a:t>CREATE TABLE</a:t>
            </a:r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 IF NOT EXISTS PRODUTO(“+</a:t>
            </a:r>
          </a:p>
          <a:p>
            <a:pPr algn="l" rtl="0"/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                               “ CODIGO INTEGER PRIMARY KEY,  “+</a:t>
            </a:r>
          </a:p>
          <a:p>
            <a:pPr algn="l" rtl="0"/>
            <a:r>
              <a:rPr lang="pt-BR" sz="1600" dirty="0">
                <a:solidFill>
                  <a:schemeClr val="tx1"/>
                </a:solidFill>
                <a:latin typeface="var(--text-font-family)"/>
              </a:rPr>
              <a:t>			   “ NOME VARCHAR(20), QTDE INTEGER)”;</a:t>
            </a:r>
            <a:endParaRPr lang="pt-BR" sz="1600" b="0" i="0" dirty="0">
              <a:solidFill>
                <a:schemeClr val="tx1"/>
              </a:solidFill>
              <a:effectLst/>
              <a:latin typeface="var(--text-font-family)"/>
            </a:endParaRPr>
          </a:p>
          <a:p>
            <a:pPr algn="l" rtl="0"/>
            <a:endParaRPr lang="pt-BR" sz="1600" b="0" i="0" dirty="0">
              <a:solidFill>
                <a:schemeClr val="tx1"/>
              </a:solidFill>
              <a:effectLst/>
              <a:latin typeface="var(--text-font-family)"/>
            </a:endParaRPr>
          </a:p>
          <a:p>
            <a:pPr algn="l" rtl="0"/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const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sqlInsert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= “INSERT INTO PRODUTO VALUES (?,?,?)”;</a:t>
            </a:r>
          </a:p>
          <a:p>
            <a:pPr algn="l" rtl="0"/>
            <a:endParaRPr lang="pt-BR" sz="1600" dirty="0">
              <a:solidFill>
                <a:schemeClr val="tx1"/>
              </a:solidFill>
              <a:latin typeface="var(--text-font-family)"/>
            </a:endParaRPr>
          </a:p>
          <a:p>
            <a:pPr algn="l" rtl="0"/>
            <a:endParaRPr lang="pt-BR" sz="1600" dirty="0">
              <a:solidFill>
                <a:schemeClr val="tx1"/>
              </a:solidFill>
              <a:latin typeface="var(--text-font-family)"/>
            </a:endParaRPr>
          </a:p>
          <a:p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const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sqlDelete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= “DELETE FROM PRODUTO WHERE CODIGO=?)”;</a:t>
            </a:r>
          </a:p>
          <a:p>
            <a:pPr algn="l" rtl="0"/>
            <a:endParaRPr lang="pt-BR" sz="1600" b="0" i="0" dirty="0">
              <a:solidFill>
                <a:schemeClr val="tx1"/>
              </a:solidFill>
              <a:effectLst/>
              <a:latin typeface="var(--text-font-family)"/>
            </a:endParaRPr>
          </a:p>
          <a:p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const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var(--text-font-family)"/>
              </a:rPr>
              <a:t>sqlSelect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= “SELECT * FROM PRODUTO”;</a:t>
            </a:r>
          </a:p>
          <a:p>
            <a:pPr algn="l" rtl="0"/>
            <a:endParaRPr lang="pt-BR" sz="1600" b="0" i="0" dirty="0">
              <a:solidFill>
                <a:schemeClr val="tx1"/>
              </a:solidFill>
              <a:effectLst/>
              <a:latin typeface="var(--text-font-family)"/>
            </a:endParaRPr>
          </a:p>
          <a:p>
            <a:pPr algn="l" rtl="0"/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</a:t>
            </a:r>
          </a:p>
          <a:p>
            <a:pPr algn="l" rtl="0"/>
            <a:endParaRPr lang="pt-BR" sz="1600" b="0" i="0" dirty="0">
              <a:solidFill>
                <a:schemeClr val="tx1"/>
              </a:solidFill>
              <a:effectLst/>
              <a:latin typeface="var(--text-font-family)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BEE5C4-6BFB-93EE-AAA3-2E2F38D2B1F7}"/>
              </a:ext>
            </a:extLst>
          </p:cNvPr>
          <p:cNvSpPr txBox="1"/>
          <p:nvPr/>
        </p:nvSpPr>
        <p:spPr>
          <a:xfrm>
            <a:off x="287044" y="5909846"/>
            <a:ext cx="853439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/>
            <a:r>
              <a:rPr lang="pt-BR" sz="1600" b="1" i="0" dirty="0">
                <a:solidFill>
                  <a:schemeClr val="tx1"/>
                </a:solidFill>
                <a:effectLst/>
                <a:latin typeface="var(--text-font-family)"/>
              </a:rPr>
              <a:t>Mapeamento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var(--text-font-family)"/>
              </a:rPr>
              <a:t>Relacional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565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95276" y="1428690"/>
            <a:ext cx="854392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Armazenagem com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61978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BE1B93-75B6-2701-299A-ED4209684EF2}"/>
              </a:ext>
            </a:extLst>
          </p:cNvPr>
          <p:cNvSpPr txBox="1"/>
          <p:nvPr/>
        </p:nvSpPr>
        <p:spPr>
          <a:xfrm>
            <a:off x="295276" y="1905000"/>
            <a:ext cx="853439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600" b="0" i="0" dirty="0">
                <a:solidFill>
                  <a:srgbClr val="5C7080"/>
                </a:solidFill>
                <a:effectLst/>
                <a:latin typeface="var(--text-font-family)"/>
              </a:rPr>
              <a:t>Para definir a conexão com o banco de dados, vamos criar o arquivo </a:t>
            </a:r>
            <a:r>
              <a:rPr lang="pt-BR" sz="1600" b="1" i="0" dirty="0" err="1">
                <a:solidFill>
                  <a:srgbClr val="5C7080"/>
                </a:solidFill>
                <a:effectLst/>
                <a:latin typeface="var(--text-font-family)"/>
              </a:rPr>
              <a:t>DatabaseInstance</a:t>
            </a:r>
            <a:r>
              <a:rPr lang="pt-BR" sz="1600" b="0" i="0" dirty="0">
                <a:solidFill>
                  <a:srgbClr val="5C7080"/>
                </a:solidFill>
                <a:effectLst/>
                <a:latin typeface="var(--text-font-family)"/>
              </a:rPr>
              <a:t>, do tipo Java Script, no diretório </a:t>
            </a:r>
            <a:r>
              <a:rPr lang="pt-BR" sz="1600" b="1" i="0" dirty="0">
                <a:solidFill>
                  <a:srgbClr val="5C7080"/>
                </a:solidFill>
                <a:effectLst/>
                <a:latin typeface="var(--text-font-family)"/>
              </a:rPr>
              <a:t>dados</a:t>
            </a:r>
            <a:r>
              <a:rPr lang="pt-BR" sz="1600" b="0" i="0" dirty="0">
                <a:solidFill>
                  <a:srgbClr val="5C7080"/>
                </a:solidFill>
                <a:effectLst/>
                <a:latin typeface="var(--text-font-family)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569D0-07B6-FA61-A5F2-BE7103F75CE0}"/>
              </a:ext>
            </a:extLst>
          </p:cNvPr>
          <p:cNvSpPr txBox="1"/>
          <p:nvPr/>
        </p:nvSpPr>
        <p:spPr>
          <a:xfrm>
            <a:off x="304800" y="2615625"/>
            <a:ext cx="85343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import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 {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openDatabase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 }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from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 '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react-native-sqlite-storage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’;  </a:t>
            </a:r>
          </a:p>
          <a:p>
            <a:pPr algn="l" rtl="0"/>
            <a:endParaRPr lang="pt-BR" dirty="0">
              <a:solidFill>
                <a:srgbClr val="0070C0"/>
              </a:solidFill>
              <a:latin typeface="var(--text-font-family)"/>
            </a:endParaRPr>
          </a:p>
          <a:p>
            <a:pPr algn="l" rtl="0"/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var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db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 =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openDatabase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({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name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: '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LojaDatabase.db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' });   </a:t>
            </a:r>
          </a:p>
          <a:p>
            <a:pPr algn="l" rtl="0"/>
            <a:endParaRPr lang="pt-BR" dirty="0">
              <a:solidFill>
                <a:srgbClr val="0070C0"/>
              </a:solidFill>
              <a:latin typeface="var(--text-font-family)"/>
            </a:endParaRPr>
          </a:p>
          <a:p>
            <a:pPr algn="l" rtl="0"/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export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 default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db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483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95276" y="1428690"/>
            <a:ext cx="854392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Armazenagem com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61978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BE1B93-75B6-2701-299A-ED4209684EF2}"/>
              </a:ext>
            </a:extLst>
          </p:cNvPr>
          <p:cNvSpPr txBox="1"/>
          <p:nvPr/>
        </p:nvSpPr>
        <p:spPr>
          <a:xfrm>
            <a:off x="295276" y="1905000"/>
            <a:ext cx="85343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No arquivo DatabaseInstance.js, teremos apenas o uso de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openDatabase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, definindo o nome do arquivo que será utilizado pelo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SQLite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, para obtenção da conexão na variável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db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, com a exportação ocorrendo ao final.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569D0-07B6-FA61-A5F2-BE7103F75CE0}"/>
              </a:ext>
            </a:extLst>
          </p:cNvPr>
          <p:cNvSpPr txBox="1"/>
          <p:nvPr/>
        </p:nvSpPr>
        <p:spPr>
          <a:xfrm>
            <a:off x="304800" y="2971800"/>
            <a:ext cx="85343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A conexão obtida será utilizada por todos os arquivos que precisarem executar comandos sobre o banco, como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var(--text-font-family)"/>
              </a:rPr>
              <a:t>GestorDados.ts</a:t>
            </a:r>
            <a:r>
              <a:rPr lang="pt-BR" b="0" i="0" dirty="0">
                <a:solidFill>
                  <a:srgbClr val="0070C0"/>
                </a:solidFill>
                <a:effectLst/>
                <a:latin typeface="var(--text-font-family)"/>
              </a:rPr>
              <a:t>, que será responsável por concentrar as operações efetuadas sobre a tabela de produtos.</a:t>
            </a:r>
          </a:p>
        </p:txBody>
      </p:sp>
    </p:spTree>
    <p:extLst>
      <p:ext uri="{BB962C8B-B14F-4D97-AF65-F5344CB8AC3E}">
        <p14:creationId xmlns:p14="http://schemas.microsoft.com/office/powerpoint/2010/main" val="398200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4210732" y="304800"/>
            <a:ext cx="34092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Armazenagem com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152400" y="2286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569D0-07B6-FA61-A5F2-BE7103F75CE0}"/>
              </a:ext>
            </a:extLst>
          </p:cNvPr>
          <p:cNvSpPr txBox="1"/>
          <p:nvPr/>
        </p:nvSpPr>
        <p:spPr>
          <a:xfrm>
            <a:off x="304800" y="722412"/>
            <a:ext cx="87630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import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db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from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'./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DatabaseInstance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’; </a:t>
            </a:r>
          </a:p>
          <a:p>
            <a:pPr algn="l" rtl="0"/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import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{ Produto }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from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'./Produto’;  </a:t>
            </a:r>
          </a:p>
          <a:p>
            <a:pPr algn="l" rtl="0"/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const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sqlCreate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= </a:t>
            </a:r>
            <a:r>
              <a:rPr lang="pt-BR" sz="1050" b="0" i="0" dirty="0">
                <a:solidFill>
                  <a:srgbClr val="5C7080"/>
                </a:solidFill>
                <a:effectLst/>
                <a:latin typeface="var(--text-font-family)"/>
              </a:rPr>
              <a:t>'CREATE TABLE IF NOT EXISTS PRODUTO('+         'CODIGO INTEGER PRIMARY KEY, '+  ' NOME VARCHAR(20), QUANTIDADE INTEGER)’;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</a:p>
          <a:p>
            <a:pPr algn="l" rtl="0"/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const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sqlInsert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=         'INSERT INTO PRODUTO ( CODIGO, NOME, QUANTIDADE )'+         ' VALUES (?,?,?)’; </a:t>
            </a:r>
          </a:p>
          <a:p>
            <a:pPr algn="l" rtl="0"/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const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sqlDelete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=         'DELETE FROM PRODUTO WHERE CODIGO=?’; </a:t>
            </a:r>
          </a:p>
          <a:p>
            <a:pPr algn="l" rtl="0"/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const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sqlSelect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=         'SELECT * FROM PRODUTO’;  </a:t>
            </a:r>
          </a:p>
          <a:p>
            <a:pPr algn="l" rtl="0"/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class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GestorDados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{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private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async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criarBanco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(){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db.transaction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txn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=&gt;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txn.executeSql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sqlCreate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, []));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}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public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async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remover(chave: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string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){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db.transaction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txn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=&gt;     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txn.executeSql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sqlDelete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,[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parseInt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(chave)]));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}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public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async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adicionar(produto: Produto){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db.transaction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txn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=&gt;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txn.executeSql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sqlInsert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,             [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produto.codigo,produto.nome,produto.quantidade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]));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}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public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async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obterTodos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useRetorno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: (produtos: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Array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&lt;Produto&gt;) =&gt;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void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){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let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objetos = [];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db.transaction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txn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) =&gt;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txn.executeSql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sqlSelect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,[],         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txn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,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results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) =&gt; {    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       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for 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let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i = 0; i &lt;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results.rows.length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; ++i) {        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   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let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linha =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results.rows.item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(i)        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   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let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produto: Produto = new Produto(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linha.CODIGO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,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linha.NOME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,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linha.QUANTIDADE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);   </a:t>
            </a:r>
          </a:p>
          <a:p>
            <a:pPr algn="l" rtl="0"/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           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objetos.push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(produto);    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       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}    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useRetorno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(objetos);    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if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objetos.length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&lt;1)        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              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this.criarBanco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();    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      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}));     </a:t>
            </a:r>
          </a:p>
          <a:p>
            <a:pPr algn="l" rtl="0"/>
            <a:r>
              <a:rPr lang="pt-BR" sz="1200" dirty="0">
                <a:solidFill>
                  <a:srgbClr val="5C7080"/>
                </a:solidFill>
                <a:latin typeface="var(--text-font-family)"/>
              </a:rPr>
              <a:t>    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} </a:t>
            </a:r>
          </a:p>
          <a:p>
            <a:pPr algn="l" rtl="0"/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}  </a:t>
            </a:r>
          </a:p>
          <a:p>
            <a:pPr algn="l" rtl="0"/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export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 default </a:t>
            </a:r>
            <a:r>
              <a:rPr lang="pt-BR" sz="1200" b="0" i="0" dirty="0" err="1">
                <a:solidFill>
                  <a:srgbClr val="5C7080"/>
                </a:solidFill>
                <a:effectLst/>
                <a:latin typeface="var(--text-font-family)"/>
              </a:rPr>
              <a:t>GestorDados</a:t>
            </a:r>
            <a:r>
              <a:rPr lang="pt-BR" sz="1200" b="0" i="0" dirty="0">
                <a:solidFill>
                  <a:srgbClr val="5C7080"/>
                </a:solidFill>
                <a:effectLst/>
                <a:latin typeface="var(--text-font-family)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092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916114" y="1153180"/>
            <a:ext cx="1021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Tema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3. Persistência de Dados Com 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6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95276" y="685800"/>
            <a:ext cx="328612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Armazenagem com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2286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3378BE-19C7-F93D-3018-7B925EE2165A}"/>
              </a:ext>
            </a:extLst>
          </p:cNvPr>
          <p:cNvSpPr txBox="1"/>
          <p:nvPr/>
        </p:nvSpPr>
        <p:spPr>
          <a:xfrm>
            <a:off x="304800" y="1229380"/>
            <a:ext cx="853439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 arquivo </a:t>
            </a:r>
            <a:r>
              <a:rPr lang="pt-BR" sz="1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ProdutoItem.js</a:t>
            </a:r>
            <a:endParaRPr lang="pt-BR" sz="1400" b="0" i="0" dirty="0">
              <a:solidFill>
                <a:schemeClr val="tx1"/>
              </a:solidFill>
              <a:effectLst/>
              <a:latin typeface="var(--text-font-family)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B46A4E-F408-ECCA-D1AA-7C994C491829}"/>
              </a:ext>
            </a:extLst>
          </p:cNvPr>
          <p:cNvSpPr txBox="1"/>
          <p:nvPr/>
        </p:nvSpPr>
        <p:spPr>
          <a:xfrm>
            <a:off x="304800" y="1676400"/>
            <a:ext cx="8153399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export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default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function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ProdutoItem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props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) {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return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(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&lt;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View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={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styles.container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id={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props.produto.codigo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}&gt;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     &lt;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Text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={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styles.textItem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}&gt;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props.produto.codigo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 – 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props.produto.nome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    &lt;/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Text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&gt;</a:t>
            </a:r>
          </a:p>
          <a:p>
            <a:endParaRPr lang="pt-BR" sz="1600" dirty="0">
              <a:solidFill>
                <a:srgbClr val="0070C0"/>
              </a:solidFill>
              <a:latin typeface="var(--text-font-family)"/>
            </a:endParaRP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     &lt;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Text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={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styles.textItem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}&gt;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Qtde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: 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props.produto.qtde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 – 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props.produto.qtde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    &lt;/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Text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&gt;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&lt;/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View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&gt;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);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72247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657476" y="1143000"/>
            <a:ext cx="328612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Armazenagem com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54358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B46A4E-F408-ECCA-D1AA-7C994C491829}"/>
              </a:ext>
            </a:extLst>
          </p:cNvPr>
          <p:cNvSpPr txBox="1"/>
          <p:nvPr/>
        </p:nvSpPr>
        <p:spPr>
          <a:xfrm>
            <a:off x="2362200" y="2005548"/>
            <a:ext cx="48006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export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default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function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ProdutoLista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 {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navigation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} ) {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const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gestor = new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GestorDados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();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const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[produtos,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setProdutos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] =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useState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([]); 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const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isFocused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=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useIsFocused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(); 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useEffect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(() =&gt; {    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 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gestor.obterTodos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((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objs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)=&gt;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setProdutos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objs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));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}, [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isFocused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]); 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const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myKeyExtractor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= item =&gt; {   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 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return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item.codigo.toString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();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}; 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function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excluirProduto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codigo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){    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 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gestor.remover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codigo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).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then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        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       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gestor.obterTodos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((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objs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) =&gt;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setProdutos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objs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))    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      );  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2879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95276" y="685800"/>
            <a:ext cx="328612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Armazenagem com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2286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B46A4E-F408-ECCA-D1AA-7C994C491829}"/>
              </a:ext>
            </a:extLst>
          </p:cNvPr>
          <p:cNvSpPr txBox="1"/>
          <p:nvPr/>
        </p:nvSpPr>
        <p:spPr>
          <a:xfrm>
            <a:off x="304800" y="1676400"/>
            <a:ext cx="8153399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export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default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function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ProdutoItem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(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props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) {     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return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(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&lt;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View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={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styles.container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}&gt;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</a:t>
            </a:r>
            <a:r>
              <a:rPr lang="pt-BR" sz="1600" b="1" dirty="0" err="1">
                <a:solidFill>
                  <a:srgbClr val="0070C0"/>
                </a:solidFill>
                <a:latin typeface="var(--text-font-family)"/>
              </a:rPr>
              <a:t>FlatList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={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styles.scrollContainer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		data={produtos}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	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contentContainerStyle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={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styles.itemsContainer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	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keyExtractor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={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myKeyExtractor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	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renderItem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={ ({item} ) =&gt;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		&lt;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ProdutoItem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produto = {item} /&gt;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	}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	/&gt;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	&lt;/</a:t>
            </a:r>
            <a:r>
              <a:rPr lang="pt-BR" sz="1600" dirty="0" err="1">
                <a:solidFill>
                  <a:srgbClr val="0070C0"/>
                </a:solidFill>
                <a:latin typeface="var(--text-font-family)"/>
              </a:rPr>
              <a:t>View</a:t>
            </a:r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&gt;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    );</a:t>
            </a:r>
          </a:p>
          <a:p>
            <a:r>
              <a:rPr lang="pt-BR" sz="1600" dirty="0">
                <a:solidFill>
                  <a:srgbClr val="0070C0"/>
                </a:solidFill>
                <a:latin typeface="var(--text-font-family)"/>
              </a:rPr>
              <a:t>}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F1EE93-9474-ED51-4890-68537FC0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469" y="3317439"/>
            <a:ext cx="3592331" cy="24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95276" y="685800"/>
            <a:ext cx="328612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 err="1">
                <a:solidFill>
                  <a:srgbClr val="0070C0"/>
                </a:solidFill>
              </a:rPr>
              <a:t>Exercicios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2286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3378BE-19C7-F93D-3018-7B925EE2165A}"/>
              </a:ext>
            </a:extLst>
          </p:cNvPr>
          <p:cNvSpPr txBox="1"/>
          <p:nvPr/>
        </p:nvSpPr>
        <p:spPr>
          <a:xfrm>
            <a:off x="4191000" y="759023"/>
            <a:ext cx="14478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Questão 1</a:t>
            </a:r>
            <a:endParaRPr lang="pt-BR" sz="1400" b="0" i="0" dirty="0">
              <a:solidFill>
                <a:schemeClr val="tx1"/>
              </a:solidFill>
              <a:effectLst/>
              <a:latin typeface="var(--text-font-family)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B46A4E-F408-ECCA-D1AA-7C994C491829}"/>
              </a:ext>
            </a:extLst>
          </p:cNvPr>
          <p:cNvSpPr txBox="1"/>
          <p:nvPr/>
        </p:nvSpPr>
        <p:spPr>
          <a:xfrm>
            <a:off x="304800" y="1143000"/>
            <a:ext cx="853439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  <a:latin typeface="var(--text-font-family)"/>
              </a:rPr>
              <a:t>O uso de comandos SQL dispersos, em meio ao código do aplicativo, diminui o reuso e aumenta a dificuldade de manutenção. Com a utilização de um gestor de dados, temos a concentração dos comandos SQL em uma única classe, em que existem métodos para o retorno de entidades, como </a:t>
            </a:r>
            <a:r>
              <a:rPr lang="pt-BR" dirty="0" err="1">
                <a:solidFill>
                  <a:srgbClr val="0070C0"/>
                </a:solidFill>
                <a:latin typeface="var(--text-font-family)"/>
              </a:rPr>
              <a:t>obterTodos</a:t>
            </a:r>
            <a:r>
              <a:rPr lang="pt-BR" dirty="0">
                <a:solidFill>
                  <a:srgbClr val="0070C0"/>
                </a:solidFill>
                <a:latin typeface="var(--text-font-family)"/>
              </a:rPr>
              <a:t>, que estaria relacionado ao comando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F4CAF5-B7A0-E646-4FEE-03C6804A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19529"/>
            <a:ext cx="5343525" cy="39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43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95276" y="685800"/>
            <a:ext cx="328612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 err="1">
                <a:solidFill>
                  <a:srgbClr val="0070C0"/>
                </a:solidFill>
              </a:rPr>
              <a:t>Exercicios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2286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3378BE-19C7-F93D-3018-7B925EE2165A}"/>
              </a:ext>
            </a:extLst>
          </p:cNvPr>
          <p:cNvSpPr txBox="1"/>
          <p:nvPr/>
        </p:nvSpPr>
        <p:spPr>
          <a:xfrm>
            <a:off x="4191000" y="759023"/>
            <a:ext cx="14478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Questão 2</a:t>
            </a:r>
            <a:endParaRPr lang="pt-BR" sz="1400" b="0" i="0" dirty="0">
              <a:solidFill>
                <a:schemeClr val="tx1"/>
              </a:solidFill>
              <a:effectLst/>
              <a:latin typeface="var(--text-font-family)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B46A4E-F408-ECCA-D1AA-7C994C491829}"/>
              </a:ext>
            </a:extLst>
          </p:cNvPr>
          <p:cNvSpPr txBox="1"/>
          <p:nvPr/>
        </p:nvSpPr>
        <p:spPr>
          <a:xfrm>
            <a:off x="304800" y="1143000"/>
            <a:ext cx="853439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  <a:latin typeface="var(--text-font-family)"/>
              </a:rPr>
              <a:t>O banco de dados </a:t>
            </a:r>
            <a:r>
              <a:rPr lang="pt-BR" dirty="0" err="1">
                <a:solidFill>
                  <a:srgbClr val="0070C0"/>
                </a:solidFill>
                <a:latin typeface="var(--text-font-family)"/>
              </a:rPr>
              <a:t>SQLite</a:t>
            </a:r>
            <a:r>
              <a:rPr lang="pt-BR" dirty="0">
                <a:solidFill>
                  <a:srgbClr val="0070C0"/>
                </a:solidFill>
                <a:latin typeface="var(--text-font-family)"/>
              </a:rPr>
              <a:t> é adotado como padrão de armazenagem no Android, e sua utilização, no ambiente do </a:t>
            </a:r>
            <a:r>
              <a:rPr lang="pt-BR" dirty="0" err="1">
                <a:solidFill>
                  <a:srgbClr val="0070C0"/>
                </a:solidFill>
                <a:latin typeface="var(--text-font-family)"/>
              </a:rPr>
              <a:t>React</a:t>
            </a:r>
            <a:r>
              <a:rPr lang="pt-BR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var(--text-font-family)"/>
              </a:rPr>
              <a:t>Native</a:t>
            </a:r>
            <a:r>
              <a:rPr lang="pt-BR" dirty="0">
                <a:solidFill>
                  <a:srgbClr val="0070C0"/>
                </a:solidFill>
                <a:latin typeface="var(--text-font-family)"/>
              </a:rPr>
              <a:t>, é muito simples. Para efetuar a inserção de um registro na base, qual método deve ser executado, quando utilizamos </a:t>
            </a:r>
            <a:r>
              <a:rPr lang="pt-BR" dirty="0" err="1">
                <a:solidFill>
                  <a:srgbClr val="0070C0"/>
                </a:solidFill>
                <a:latin typeface="var(--text-font-family)"/>
              </a:rPr>
              <a:t>React</a:t>
            </a:r>
            <a:r>
              <a:rPr lang="pt-BR" dirty="0">
                <a:solidFill>
                  <a:srgbClr val="0070C0"/>
                </a:solidFill>
                <a:latin typeface="var(--text-font-family)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var(--text-font-family)"/>
              </a:rPr>
              <a:t>Native</a:t>
            </a:r>
            <a:r>
              <a:rPr lang="pt-BR" dirty="0">
                <a:solidFill>
                  <a:srgbClr val="0070C0"/>
                </a:solidFill>
                <a:latin typeface="var(--text-font-family)"/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75E372-27BB-924B-18B4-48AD26DA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42530"/>
            <a:ext cx="5314950" cy="41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666880" y="1153180"/>
            <a:ext cx="151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Objetivos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Com o </a:t>
            </a:r>
            <a:r>
              <a:rPr lang="pt-BR" dirty="0" err="1">
                <a:solidFill>
                  <a:srgbClr val="0070C0"/>
                </a:solidFill>
              </a:rPr>
              <a:t>React-Native</a:t>
            </a:r>
            <a:r>
              <a:rPr lang="pt-BR" dirty="0">
                <a:solidFill>
                  <a:srgbClr val="0070C0"/>
                </a:solidFill>
              </a:rPr>
              <a:t>, podemos construir aplicativos com persistência de dados, por meio da plataforma 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r>
              <a:rPr lang="pt-BR" dirty="0">
                <a:solidFill>
                  <a:srgbClr val="0070C0"/>
                </a:solidFill>
              </a:rPr>
              <a:t>, utilizando diversas metodologias para armazenamento. Com o conhecimento adquirido, será possível definir o modelo de armazenagem de dados para os mais diversos aplicativos, desde sistemas simples, com base em </a:t>
            </a:r>
            <a:r>
              <a:rPr lang="pt-BR" dirty="0" err="1">
                <a:solidFill>
                  <a:srgbClr val="0070C0"/>
                </a:solidFill>
              </a:rPr>
              <a:t>AsyncStorage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b="1" dirty="0" err="1">
                <a:solidFill>
                  <a:srgbClr val="FF0000"/>
                </a:solidFill>
              </a:rPr>
              <a:t>SQLite</a:t>
            </a:r>
            <a:r>
              <a:rPr lang="pt-BR" dirty="0">
                <a:solidFill>
                  <a:srgbClr val="0070C0"/>
                </a:solidFill>
              </a:rPr>
              <a:t> ou </a:t>
            </a:r>
            <a:r>
              <a:rPr lang="pt-BR" dirty="0" err="1">
                <a:solidFill>
                  <a:srgbClr val="0070C0"/>
                </a:solidFill>
              </a:rPr>
              <a:t>Realm</a:t>
            </a:r>
            <a:r>
              <a:rPr lang="pt-BR" dirty="0">
                <a:solidFill>
                  <a:srgbClr val="0070C0"/>
                </a:solidFill>
              </a:rPr>
              <a:t>, até a utilização de </a:t>
            </a:r>
            <a:r>
              <a:rPr lang="pt-BR" dirty="0" err="1">
                <a:solidFill>
                  <a:srgbClr val="0070C0"/>
                </a:solidFill>
              </a:rPr>
              <a:t>NoSQL</a:t>
            </a:r>
            <a:r>
              <a:rPr lang="pt-BR" dirty="0">
                <a:solidFill>
                  <a:srgbClr val="0070C0"/>
                </a:solidFill>
              </a:rPr>
              <a:t>, via </a:t>
            </a:r>
            <a:r>
              <a:rPr lang="pt-BR" dirty="0" err="1">
                <a:solidFill>
                  <a:srgbClr val="0070C0"/>
                </a:solidFill>
              </a:rPr>
              <a:t>MongoDB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01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2722007" y="8382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SQLite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676400"/>
            <a:ext cx="8534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2 . Persistência no modelo relacional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5970D1-7662-C480-63E8-3BEDA7ED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876550"/>
            <a:ext cx="3981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762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428690"/>
            <a:ext cx="8534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Armazenagem com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61978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0A3DE4-604C-DA39-7E67-3C3D92C4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2333625"/>
            <a:ext cx="4181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724561"/>
            <a:ext cx="85344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Quando falamos do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r>
              <a:rPr lang="pt-BR" sz="2000" dirty="0">
                <a:solidFill>
                  <a:srgbClr val="0070C0"/>
                </a:solidFill>
              </a:rPr>
              <a:t>, estamos tratando de um banco de dados relacional que não necessita de um servidor, como ocorre no Oracle, MySQL e outras ferramentas do tipo, permitindo armazenamento local de informações, como em um sistema de arquivos comum.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9144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69135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724561"/>
            <a:ext cx="85344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Construído com linguagem ANSI-C, o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r>
              <a:rPr lang="pt-BR" sz="2000" dirty="0">
                <a:solidFill>
                  <a:srgbClr val="0070C0"/>
                </a:solidFill>
              </a:rPr>
              <a:t> surgiu no ano 2000 e, apesar de exigir uma estrutura mínima, ocupando menos de 600 </a:t>
            </a:r>
            <a:r>
              <a:rPr lang="pt-BR" sz="2000" dirty="0" err="1">
                <a:solidFill>
                  <a:srgbClr val="0070C0"/>
                </a:solidFill>
              </a:rPr>
              <a:t>Kbytes</a:t>
            </a:r>
            <a:r>
              <a:rPr lang="pt-BR" sz="2000" dirty="0">
                <a:solidFill>
                  <a:srgbClr val="0070C0"/>
                </a:solidFill>
              </a:rPr>
              <a:t>, permite números grandiosos em termos de armazenamento, como tamanho de linha de até 1 Gigabyte e tamanho de banco máximo de 281 </a:t>
            </a:r>
            <a:r>
              <a:rPr lang="pt-BR" sz="2000" dirty="0" err="1">
                <a:solidFill>
                  <a:srgbClr val="0070C0"/>
                </a:solidFill>
              </a:rPr>
              <a:t>Terabyte</a:t>
            </a:r>
            <a:r>
              <a:rPr lang="pt-BR" sz="2000" dirty="0">
                <a:solidFill>
                  <a:srgbClr val="0070C0"/>
                </a:solidFill>
              </a:rPr>
              <a:t>, o que está muito acima das possibilidades físicas dos dispositivos móveis atuais.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9144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400917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724561"/>
            <a:ext cx="85344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Devido à sua estrutura leve, o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r>
              <a:rPr lang="pt-BR" sz="2000" dirty="0">
                <a:solidFill>
                  <a:srgbClr val="0070C0"/>
                </a:solidFill>
              </a:rPr>
              <a:t> oferece comportamento muito fluido, além de não precisar de nenhum tipo de configuração. Oferecido como uma biblioteca, tem versões para diversas linguagens de programação, o que facilita a padronização para atividades de persistência em sistemas com grande heterogeneidade e, como é baseado em arquivos simples, pode ser copiado de forma direta de um sistema para outro.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9144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88477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724561"/>
            <a:ext cx="8534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SEGURANÇA</a:t>
            </a: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68CDC3-8BAC-C012-3D1C-2E747D539B20}"/>
              </a:ext>
            </a:extLst>
          </p:cNvPr>
          <p:cNvSpPr/>
          <p:nvPr/>
        </p:nvSpPr>
        <p:spPr>
          <a:xfrm>
            <a:off x="2722007" y="914400"/>
            <a:ext cx="340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</a:t>
            </a:r>
            <a:r>
              <a:rPr lang="en-US" altLang="en-US" sz="2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SQLite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1DBD084-6823-AECC-2B26-7522F40DC4AA}"/>
              </a:ext>
            </a:extLst>
          </p:cNvPr>
          <p:cNvSpPr/>
          <p:nvPr/>
        </p:nvSpPr>
        <p:spPr>
          <a:xfrm>
            <a:off x="304800" y="2971800"/>
            <a:ext cx="85344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Pode-se dizer que a segurança não é uma preocupação do </a:t>
            </a:r>
            <a:r>
              <a:rPr lang="pt-BR" sz="2000" dirty="0" err="1">
                <a:solidFill>
                  <a:srgbClr val="0070C0"/>
                </a:solidFill>
              </a:rPr>
              <a:t>SQLite</a:t>
            </a:r>
            <a:r>
              <a:rPr lang="pt-BR" sz="2000" dirty="0">
                <a:solidFill>
                  <a:srgbClr val="0070C0"/>
                </a:solidFill>
              </a:rPr>
              <a:t>, pois não podem ser definidos usuários para acesso ao banco, ficando aberto para qualquer um que tenha acesso aos arquivos. Essa fragilidade é contornada, de forma geral, por meio da gerência de permissões do próprio sistema operacional, como ocorre na </a:t>
            </a:r>
            <a:r>
              <a:rPr lang="pt-BR" sz="2000" dirty="0" err="1">
                <a:solidFill>
                  <a:srgbClr val="0070C0"/>
                </a:solidFill>
              </a:rPr>
              <a:t>Sandbox</a:t>
            </a:r>
            <a:r>
              <a:rPr lang="pt-BR" sz="2000" dirty="0">
                <a:solidFill>
                  <a:srgbClr val="0070C0"/>
                </a:solidFill>
              </a:rPr>
              <a:t> do Android, apoiada no modelo permissivo do SE Linux.</a:t>
            </a:r>
          </a:p>
        </p:txBody>
      </p:sp>
    </p:spTree>
    <p:extLst>
      <p:ext uri="{BB962C8B-B14F-4D97-AF65-F5344CB8AC3E}">
        <p14:creationId xmlns:p14="http://schemas.microsoft.com/office/powerpoint/2010/main" val="2223244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EBCDF4C4E2BE4F83AD8CD8A0A2D76B" ma:contentTypeVersion="3" ma:contentTypeDescription="Crie um novo documento." ma:contentTypeScope="" ma:versionID="85839f6cb6b0bd156dbf54e6eb5560a1">
  <xsd:schema xmlns:xsd="http://www.w3.org/2001/XMLSchema" xmlns:xs="http://www.w3.org/2001/XMLSchema" xmlns:p="http://schemas.microsoft.com/office/2006/metadata/properties" xmlns:ns2="a3501617-0917-4b8c-a38a-a7b36d8da6f2" targetNamespace="http://schemas.microsoft.com/office/2006/metadata/properties" ma:root="true" ma:fieldsID="1c46335fdec356c3a89502c8df58837a" ns2:_="">
    <xsd:import namespace="a3501617-0917-4b8c-a38a-a7b36d8da6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1617-0917-4b8c-a38a-a7b36d8da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B251C-A8A8-4F3A-94B0-A4998B55E42D}"/>
</file>

<file path=customXml/itemProps2.xml><?xml version="1.0" encoding="utf-8"?>
<ds:datastoreItem xmlns:ds="http://schemas.openxmlformats.org/officeDocument/2006/customXml" ds:itemID="{47F5091C-CE7E-4DAE-AA67-2F4C721E36A2}"/>
</file>

<file path=customXml/itemProps3.xml><?xml version="1.0" encoding="utf-8"?>
<ds:datastoreItem xmlns:ds="http://schemas.openxmlformats.org/officeDocument/2006/customXml" ds:itemID="{9FCB46BC-DCB6-4F07-B973-E4AC831BF17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11302</TotalTime>
  <Words>1840</Words>
  <Application>Microsoft Office PowerPoint</Application>
  <PresentationFormat>Apresentação na tela (4:3)</PresentationFormat>
  <Paragraphs>240</Paragraphs>
  <Slides>24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Times New Roman</vt:lpstr>
      <vt:lpstr>var(--text-font-family)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1813</cp:revision>
  <cp:lastPrinted>1601-01-01T00:00:00Z</cp:lastPrinted>
  <dcterms:created xsi:type="dcterms:W3CDTF">2015-08-12T20:16:29Z</dcterms:created>
  <dcterms:modified xsi:type="dcterms:W3CDTF">2023-09-11T21:30:32Z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  <property fmtid="{D5CDD505-2E9C-101B-9397-08002B2CF9AE}" pid="12" name="ContentTypeId">
    <vt:lpwstr>0x01010070EBCDF4C4E2BE4F83AD8CD8A0A2D76B</vt:lpwstr>
  </property>
</Properties>
</file>