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1152" r:id="rId5"/>
    <p:sldId id="1153" r:id="rId6"/>
    <p:sldId id="1167" r:id="rId7"/>
    <p:sldId id="1178" r:id="rId8"/>
    <p:sldId id="1169" r:id="rId9"/>
    <p:sldId id="1176" r:id="rId10"/>
    <p:sldId id="1171" r:id="rId11"/>
    <p:sldId id="1173" r:id="rId12"/>
    <p:sldId id="1175" r:id="rId13"/>
    <p:sldId id="1179" r:id="rId14"/>
    <p:sldId id="1181" r:id="rId15"/>
    <p:sldId id="1177" r:id="rId16"/>
    <p:sldId id="1180" r:id="rId17"/>
    <p:sldId id="116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tending Visual Studio and Making It Work for You" id="{6DD5C800-9A2C-4823-B056-4AFFC9A97500}">
          <p14:sldIdLst>
            <p14:sldId id="1152"/>
            <p14:sldId id="1153"/>
            <p14:sldId id="1167"/>
            <p14:sldId id="1178"/>
            <p14:sldId id="1169"/>
            <p14:sldId id="1176"/>
            <p14:sldId id="1171"/>
            <p14:sldId id="1173"/>
            <p14:sldId id="1175"/>
            <p14:sldId id="1179"/>
            <p14:sldId id="1181"/>
            <p14:sldId id="1177"/>
            <p14:sldId id="1180"/>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5223" autoAdjust="0"/>
  </p:normalViewPr>
  <p:slideViewPr>
    <p:cSldViewPr snapToGrid="0">
      <p:cViewPr varScale="1">
        <p:scale>
          <a:sx n="72" d="100"/>
          <a:sy n="72" d="100"/>
        </p:scale>
        <p:origin x="452" y="6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3/12/2016 9:52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Convergence 2014</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3/12/2016 9:52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SampleTemplatePackage</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3/12/2016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656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VSReopenStartPage</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3/12/2016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0599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MsdnSearchMenuCommand</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3/12/2016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1263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a:t>
            </a:r>
            <a:r>
              <a:rPr lang="en-US" baseline="0" dirty="0" err="1"/>
              <a:t>JsonFormatterToolWindow</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3/12/2016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7085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Adornments</a:t>
            </a:r>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3/12/2016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3927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a:t>
            </a:r>
            <a:r>
              <a:rPr lang="en-US" baseline="0" dirty="0" err="1"/>
              <a:t>AnalyzerFix.Vsix</a:t>
            </a:r>
            <a:r>
              <a:rPr lang="en-US" baseline="0" dirty="0"/>
              <a:t> &amp; </a:t>
            </a:r>
            <a:r>
              <a:rPr lang="en-US" baseline="0" dirty="0" err="1"/>
              <a:t>XmlRefactoring.Vsix</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3/12/2016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67288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a:gradFill>
                  <a:gsLst>
                    <a:gs pos="2917">
                      <a:schemeClr val="bg1"/>
                    </a:gs>
                    <a:gs pos="100000">
                      <a:schemeClr val="bg1"/>
                    </a:gs>
                  </a:gsLst>
                  <a:lin ang="5400000" scaled="0"/>
                </a:gradFill>
              </a:rPr>
              <a:t>March 4 – 7, 2014</a:t>
            </a:r>
            <a:br>
              <a:rPr lang="en-US" sz="2400" baseline="0" dirty="0">
                <a:gradFill>
                  <a:gsLst>
                    <a:gs pos="2917">
                      <a:schemeClr val="bg1"/>
                    </a:gs>
                    <a:gs pos="100000">
                      <a:schemeClr val="bg1"/>
                    </a:gs>
                  </a:gsLst>
                  <a:lin ang="5400000" scaled="0"/>
                </a:gradFill>
              </a:rPr>
            </a:br>
            <a:r>
              <a:rPr lang="en-US" sz="2400" dirty="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a:t>Concurrent Session Code</a:t>
            </a:r>
          </a:p>
        </p:txBody>
      </p:sp>
    </p:spTree>
    <p:extLst>
      <p:ext uri="{BB962C8B-B14F-4D97-AF65-F5344CB8AC3E}">
        <p14:creationId xmlns:p14="http://schemas.microsoft.com/office/powerpoint/2010/main" val="1341244791"/>
      </p:ext>
    </p:extLst>
  </p:cSld>
  <p:clrMapOvr>
    <a:masterClrMapping/>
  </p:clrMapOvr>
  <p:transition spd="slow">
    <p:push dir="u"/>
  </p:transition>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a:t>Demo</a:t>
            </a:r>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a:t>Video</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gallery.msdn.microsoft.com/"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www.visualstudioextensibility.com/" TargetMode="External"/><Relationship Id="rId2" Type="http://schemas.openxmlformats.org/officeDocument/2006/relationships/hyperlink" Target="https://social.msdn.microsoft.com/Forums/vstudio/en-US/home?forum=vsx" TargetMode="External"/><Relationship Id="rId1" Type="http://schemas.openxmlformats.org/officeDocument/2006/relationships/slideLayout" Target="../slideLayouts/slideLayout10.xml"/><Relationship Id="rId4" Type="http://schemas.openxmlformats.org/officeDocument/2006/relationships/hyperlink" Target="https://github.com/Microsoft/VSSDK-Extensibility-Samp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nuget.org/create/packages-in-visual-studio-templates"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sidewaffl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Extending Visual Studio and Making It Work for You</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sz="quarter" idx="10"/>
          </p:nvPr>
        </p:nvSpPr>
        <p:spPr>
          <a:xfrm>
            <a:off x="274638" y="1214438"/>
            <a:ext cx="11887200" cy="5896999"/>
          </a:xfrm>
        </p:spPr>
        <p:txBody>
          <a:bodyPr/>
          <a:lstStyle/>
          <a:p>
            <a:r>
              <a:rPr lang="en-US" dirty="0"/>
              <a:t>“Experimental” VS instance</a:t>
            </a:r>
          </a:p>
          <a:p>
            <a:pPr lvl="1"/>
            <a:r>
              <a:rPr lang="en-US" dirty="0"/>
              <a:t>Uninstall old packages</a:t>
            </a:r>
          </a:p>
          <a:p>
            <a:pPr lvl="1"/>
            <a:r>
              <a:rPr lang="en-US" dirty="0"/>
              <a:t>Reset command</a:t>
            </a:r>
          </a:p>
          <a:p>
            <a:r>
              <a:rPr lang="en-US" dirty="0"/>
              <a:t>Change version numbers</a:t>
            </a:r>
          </a:p>
          <a:p>
            <a:r>
              <a:rPr lang="en-US" dirty="0"/>
              <a:t>Test on VS 2012 w/o VS 2013+ installed</a:t>
            </a:r>
          </a:p>
          <a:p>
            <a:r>
              <a:rPr lang="en-US" dirty="0"/>
              <a:t>BIDS/SSDT doesn’t have all functionality</a:t>
            </a:r>
          </a:p>
          <a:p>
            <a:r>
              <a:rPr lang="en-US" dirty="0"/>
              <a:t>VS 2010 requires a different </a:t>
            </a:r>
            <a:r>
              <a:rPr lang="en-US" dirty="0" err="1"/>
              <a:t>source.extension.vsixmanifest</a:t>
            </a:r>
            <a:endParaRPr lang="en-US" dirty="0"/>
          </a:p>
          <a:p>
            <a:pPr marL="342900" lvl="1" indent="0">
              <a:buNone/>
            </a:pPr>
            <a:endParaRPr lang="en-US" dirty="0"/>
          </a:p>
          <a:p>
            <a:endParaRPr lang="en-US" dirty="0"/>
          </a:p>
        </p:txBody>
      </p:sp>
    </p:spTree>
    <p:extLst>
      <p:ext uri="{BB962C8B-B14F-4D97-AF65-F5344CB8AC3E}">
        <p14:creationId xmlns:p14="http://schemas.microsoft.com/office/powerpoint/2010/main" val="3471154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Compiler Platform (“Roslyn”)</a:t>
            </a:r>
            <a:br>
              <a:rPr lang="en-US" dirty="0"/>
            </a:br>
            <a:endParaRPr lang="en-US" dirty="0"/>
          </a:p>
        </p:txBody>
      </p:sp>
      <p:sp>
        <p:nvSpPr>
          <p:cNvPr id="3" name="Content Placeholder 2"/>
          <p:cNvSpPr>
            <a:spLocks noGrp="1"/>
          </p:cNvSpPr>
          <p:nvPr>
            <p:ph sz="quarter" idx="10"/>
          </p:nvPr>
        </p:nvSpPr>
        <p:spPr>
          <a:xfrm>
            <a:off x="274638" y="1214438"/>
            <a:ext cx="11887200" cy="3176254"/>
          </a:xfrm>
        </p:spPr>
        <p:txBody>
          <a:bodyPr/>
          <a:lstStyle/>
          <a:p>
            <a:pPr fontAlgn="base"/>
            <a:r>
              <a:rPr lang="en-US" dirty="0"/>
              <a:t>Install the .NET Compiler Platform SDK</a:t>
            </a:r>
          </a:p>
          <a:p>
            <a:r>
              <a:rPr lang="en-US" dirty="0"/>
              <a:t>Code </a:t>
            </a:r>
            <a:r>
              <a:rPr lang="en-US" dirty="0" err="1"/>
              <a:t>Refactorings</a:t>
            </a:r>
            <a:endParaRPr lang="en-US" dirty="0"/>
          </a:p>
          <a:p>
            <a:r>
              <a:rPr lang="en-US" dirty="0"/>
              <a:t>Code Analyzers &amp; Fixes</a:t>
            </a:r>
          </a:p>
          <a:p>
            <a:pPr lvl="1"/>
            <a:r>
              <a:rPr lang="en-US" dirty="0"/>
              <a:t>Gated check-ins</a:t>
            </a:r>
          </a:p>
          <a:p>
            <a:r>
              <a:rPr lang="en-US" dirty="0"/>
              <a:t>Deploy from VSIX or NuGet</a:t>
            </a:r>
          </a:p>
        </p:txBody>
      </p:sp>
    </p:spTree>
    <p:extLst>
      <p:ext uri="{BB962C8B-B14F-4D97-AF65-F5344CB8AC3E}">
        <p14:creationId xmlns:p14="http://schemas.microsoft.com/office/powerpoint/2010/main" val="421989693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Gallery</a:t>
            </a:r>
          </a:p>
        </p:txBody>
      </p:sp>
      <p:sp>
        <p:nvSpPr>
          <p:cNvPr id="3" name="Content Placeholder 2"/>
          <p:cNvSpPr>
            <a:spLocks noGrp="1"/>
          </p:cNvSpPr>
          <p:nvPr>
            <p:ph sz="quarter" idx="10"/>
          </p:nvPr>
        </p:nvSpPr>
        <p:spPr>
          <a:xfrm>
            <a:off x="274638" y="1214438"/>
            <a:ext cx="11887200" cy="6155531"/>
          </a:xfrm>
        </p:spPr>
        <p:txBody>
          <a:bodyPr/>
          <a:lstStyle/>
          <a:p>
            <a:r>
              <a:rPr lang="en-US" dirty="0"/>
              <a:t>Install from VS Tools -&gt; Extensions</a:t>
            </a:r>
          </a:p>
          <a:p>
            <a:r>
              <a:rPr lang="en-US" dirty="0"/>
              <a:t>Update </a:t>
            </a:r>
            <a:r>
              <a:rPr lang="en-US" dirty="0" err="1"/>
              <a:t>source.extension.vsixmanifest</a:t>
            </a:r>
            <a:r>
              <a:rPr lang="en-US" dirty="0"/>
              <a:t> metadata</a:t>
            </a:r>
          </a:p>
          <a:p>
            <a:r>
              <a:rPr lang="en-US" dirty="0"/>
              <a:t>Open link after install/update</a:t>
            </a:r>
          </a:p>
          <a:p>
            <a:r>
              <a:rPr lang="en-US" dirty="0"/>
              <a:t>Auto updating</a:t>
            </a:r>
          </a:p>
          <a:p>
            <a:r>
              <a:rPr lang="en-US" dirty="0"/>
              <a:t>Some code inspection is done</a:t>
            </a:r>
          </a:p>
          <a:p>
            <a:endParaRPr lang="en-US" dirty="0"/>
          </a:p>
          <a:p>
            <a:pPr marL="0" indent="0">
              <a:buNone/>
            </a:pPr>
            <a:endParaRPr lang="en-US" dirty="0"/>
          </a:p>
          <a:p>
            <a:pPr marL="0" indent="0">
              <a:buNone/>
            </a:pPr>
            <a:r>
              <a:rPr lang="en-US" dirty="0">
                <a:hlinkClick r:id="rId2"/>
              </a:rPr>
              <a:t>https://visualstudiogallery.msdn.microsoft.com</a:t>
            </a:r>
            <a:endParaRPr lang="en-US" dirty="0"/>
          </a:p>
          <a:p>
            <a:pPr marL="0" indent="0">
              <a:buNone/>
            </a:pPr>
            <a:endParaRPr lang="en-US" dirty="0"/>
          </a:p>
        </p:txBody>
      </p:sp>
    </p:spTree>
    <p:extLst>
      <p:ext uri="{BB962C8B-B14F-4D97-AF65-F5344CB8AC3E}">
        <p14:creationId xmlns:p14="http://schemas.microsoft.com/office/powerpoint/2010/main" val="28852395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Help?</a:t>
            </a:r>
          </a:p>
        </p:txBody>
      </p:sp>
      <p:sp>
        <p:nvSpPr>
          <p:cNvPr id="3" name="Content Placeholder 2"/>
          <p:cNvSpPr>
            <a:spLocks noGrp="1"/>
          </p:cNvSpPr>
          <p:nvPr>
            <p:ph sz="quarter" idx="10"/>
          </p:nvPr>
        </p:nvSpPr>
        <p:spPr>
          <a:xfrm>
            <a:off x="274638" y="1214438"/>
            <a:ext cx="11887200" cy="4124206"/>
          </a:xfrm>
        </p:spPr>
        <p:txBody>
          <a:bodyPr/>
          <a:lstStyle/>
          <a:p>
            <a:r>
              <a:rPr lang="en-US" dirty="0"/>
              <a:t>Visual Studio Extensibility Forum</a:t>
            </a:r>
          </a:p>
          <a:p>
            <a:pPr lvl="1"/>
            <a:r>
              <a:rPr lang="en-US" dirty="0">
                <a:hlinkClick r:id="rId2"/>
              </a:rPr>
              <a:t>https://social.msdn.microsoft.com/Forums/vstudio/en-US/home?forum=vsx</a:t>
            </a:r>
            <a:endParaRPr lang="en-US" dirty="0"/>
          </a:p>
          <a:p>
            <a:r>
              <a:rPr lang="en-US" dirty="0"/>
              <a:t>Carlos J. Quintero – VS Extensibility MVP</a:t>
            </a:r>
          </a:p>
          <a:p>
            <a:pPr lvl="1"/>
            <a:r>
              <a:rPr lang="en-US" dirty="0">
                <a:hlinkClick r:id="rId3"/>
              </a:rPr>
              <a:t>http://</a:t>
            </a:r>
            <a:r>
              <a:rPr lang="en-US" dirty="0" smtClean="0">
                <a:hlinkClick r:id="rId3"/>
              </a:rPr>
              <a:t>www.visualstudioextensibility.com</a:t>
            </a:r>
            <a:endParaRPr lang="en-US" dirty="0" smtClean="0"/>
          </a:p>
          <a:p>
            <a:r>
              <a:rPr lang="en-US" dirty="0" smtClean="0"/>
              <a:t>Microsoft Samples</a:t>
            </a:r>
          </a:p>
          <a:p>
            <a:pPr lvl="1"/>
            <a:r>
              <a:rPr lang="en-US">
                <a:hlinkClick r:id="rId4"/>
              </a:rPr>
              <a:t>https://</a:t>
            </a:r>
            <a:r>
              <a:rPr lang="en-US" smtClean="0">
                <a:hlinkClick r:id="rId4"/>
              </a:rPr>
              <a:t>github.com/Microsoft/VSSDK-Extensibility-Samples</a:t>
            </a:r>
            <a:r>
              <a:rPr lang="en-US" smtClean="0"/>
              <a:t> </a:t>
            </a:r>
            <a:endParaRPr lang="en-US" dirty="0"/>
          </a:p>
          <a:p>
            <a:pPr lvl="1"/>
            <a:endParaRPr lang="en-US" dirty="0"/>
          </a:p>
          <a:p>
            <a:pPr lvl="1"/>
            <a:endParaRPr lang="en-US" dirty="0"/>
          </a:p>
        </p:txBody>
      </p:sp>
    </p:spTree>
    <p:extLst>
      <p:ext uri="{BB962C8B-B14F-4D97-AF65-F5344CB8AC3E}">
        <p14:creationId xmlns:p14="http://schemas.microsoft.com/office/powerpoint/2010/main" val="23959034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124206"/>
          </a:xfrm>
        </p:spPr>
        <p:txBody>
          <a:bodyPr/>
          <a:lstStyle/>
          <a:p>
            <a:pPr marL="0" indent="0">
              <a:buNone/>
            </a:pPr>
            <a:r>
              <a:rPr lang="en-US" u="sng" dirty="0"/>
              <a:t>Sample Code &amp; Slides</a:t>
            </a:r>
          </a:p>
          <a:p>
            <a:pPr marL="0" indent="0">
              <a:buNone/>
            </a:pPr>
            <a:endParaRPr lang="en-US" u="sng" dirty="0"/>
          </a:p>
          <a:p>
            <a:pPr marL="0" indent="0">
              <a:buNone/>
            </a:pPr>
            <a:r>
              <a:rPr lang="en-US" dirty="0"/>
              <a:t>github.com/</a:t>
            </a:r>
            <a:r>
              <a:rPr lang="en-US" dirty="0" err="1"/>
              <a:t>jlattimer</a:t>
            </a:r>
            <a:r>
              <a:rPr lang="en-US" dirty="0"/>
              <a:t>/</a:t>
            </a:r>
            <a:r>
              <a:rPr lang="en-US" dirty="0" err="1"/>
              <a:t>ExtendingVisualStudio_Demo</a:t>
            </a:r>
            <a:endParaRPr lang="en-US" dirty="0"/>
          </a:p>
          <a:p>
            <a:pPr marL="0" indent="0">
              <a:buNone/>
            </a:pPr>
            <a:endParaRPr lang="en-US" dirty="0"/>
          </a:p>
          <a:p>
            <a:pPr marL="0" indent="0">
              <a:buNone/>
            </a:pPr>
            <a:r>
              <a:rPr lang="en-US" sz="8000" dirty="0"/>
              <a:t>Thanks!</a:t>
            </a:r>
          </a:p>
        </p:txBody>
      </p:sp>
      <p:sp>
        <p:nvSpPr>
          <p:cNvPr id="3" name="Title 2"/>
          <p:cNvSpPr>
            <a:spLocks noGrp="1"/>
          </p:cNvSpPr>
          <p:nvPr>
            <p:ph type="title"/>
          </p:nvPr>
        </p:nvSpPr>
        <p:spPr/>
        <p:txBody>
          <a:bodyPr/>
          <a:lstStyle/>
          <a:p>
            <a:r>
              <a:rPr lang="en-US" dirty="0"/>
              <a:t>Questions/Comments</a:t>
            </a:r>
          </a:p>
        </p:txBody>
      </p:sp>
    </p:spTree>
    <p:extLst>
      <p:ext uri="{BB962C8B-B14F-4D97-AF65-F5344CB8AC3E}">
        <p14:creationId xmlns:p14="http://schemas.microsoft.com/office/powerpoint/2010/main" val="27803310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sz="3200" dirty="0"/>
              <a:t>Sr. Technical Architect – PowerObjects</a:t>
            </a:r>
          </a:p>
          <a:p>
            <a:pPr>
              <a:lnSpc>
                <a:spcPct val="150000"/>
              </a:lnSpc>
            </a:pPr>
            <a:r>
              <a:rPr lang="en-US" sz="3200" dirty="0"/>
              <a:t>      Microsoft MVP – Business Solutions</a:t>
            </a:r>
          </a:p>
          <a:p>
            <a:pPr>
              <a:lnSpc>
                <a:spcPct val="150000"/>
              </a:lnSpc>
            </a:pPr>
            <a:r>
              <a:rPr lang="en-US" sz="3200" dirty="0"/>
              <a:t>      @JLattimer</a:t>
            </a:r>
          </a:p>
          <a:p>
            <a:pPr>
              <a:lnSpc>
                <a:spcPct val="150000"/>
              </a:lnSpc>
            </a:pPr>
            <a:r>
              <a:rPr lang="en-US" sz="3200" dirty="0"/>
              <a:t>      jlattimer.blogspot.com</a:t>
            </a:r>
          </a:p>
          <a:p>
            <a:pPr>
              <a:lnSpc>
                <a:spcPct val="150000"/>
              </a:lnSpc>
            </a:pPr>
            <a:r>
              <a:rPr lang="en-US" sz="3200" dirty="0"/>
              <a:t>     github.com/jlattimer</a:t>
            </a:r>
          </a:p>
          <a:p>
            <a:pPr>
              <a:lnSpc>
                <a:spcPct val="150000"/>
              </a:lnSpc>
            </a:pPr>
            <a:r>
              <a:rPr lang="en-US" sz="3200" dirty="0"/>
              <a:t>     codeplex.com/site/users/view/JLattimer</a:t>
            </a:r>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a:t>Project &amp; Item Templates</a:t>
            </a:r>
          </a:p>
          <a:p>
            <a:r>
              <a:rPr lang="en-US" dirty="0"/>
              <a:t>Development Tools Environment</a:t>
            </a:r>
          </a:p>
          <a:p>
            <a:r>
              <a:rPr lang="en-US" dirty="0"/>
              <a:t>Menu Commands</a:t>
            </a:r>
          </a:p>
          <a:p>
            <a:r>
              <a:rPr lang="en-US" dirty="0"/>
              <a:t>Tool Windows</a:t>
            </a:r>
          </a:p>
          <a:p>
            <a:r>
              <a:rPr lang="en-US" dirty="0"/>
              <a:t>Editor Adornments</a:t>
            </a:r>
          </a:p>
          <a:p>
            <a:r>
              <a:rPr lang="en-US" dirty="0"/>
              <a:t>.NET Compiler Platform</a:t>
            </a:r>
          </a:p>
          <a:p>
            <a:r>
              <a:rPr lang="en-US" dirty="0"/>
              <a:t>Visual Studio Gallery</a:t>
            </a:r>
          </a:p>
          <a:p>
            <a:pPr marL="0" indent="0">
              <a:buNone/>
            </a:pPr>
            <a:endParaRPr lang="en-US"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a:t>
            </a:r>
          </a:p>
        </p:txBody>
      </p:sp>
      <p:sp>
        <p:nvSpPr>
          <p:cNvPr id="3" name="Content Placeholder 2"/>
          <p:cNvSpPr>
            <a:spLocks noGrp="1"/>
          </p:cNvSpPr>
          <p:nvPr>
            <p:ph sz="quarter" idx="10"/>
          </p:nvPr>
        </p:nvSpPr>
        <p:spPr>
          <a:xfrm>
            <a:off x="274638" y="1214438"/>
            <a:ext cx="11887200" cy="3853363"/>
          </a:xfrm>
        </p:spPr>
        <p:txBody>
          <a:bodyPr/>
          <a:lstStyle/>
          <a:p>
            <a:r>
              <a:rPr lang="en-US" dirty="0"/>
              <a:t>In VS 2013 add-ins are deprecated</a:t>
            </a:r>
          </a:p>
          <a:p>
            <a:r>
              <a:rPr lang="en-US" dirty="0"/>
              <a:t>Install the Visual Studio SDK</a:t>
            </a:r>
          </a:p>
          <a:p>
            <a:pPr lvl="1"/>
            <a:r>
              <a:rPr lang="en-US" dirty="0"/>
              <a:t>Project templates</a:t>
            </a:r>
          </a:p>
          <a:p>
            <a:r>
              <a:rPr lang="en-US" dirty="0"/>
              <a:t>Use </a:t>
            </a:r>
            <a:r>
              <a:rPr lang="en-US" dirty="0" err="1"/>
              <a:t>VSPackages</a:t>
            </a:r>
            <a:r>
              <a:rPr lang="en-US" dirty="0"/>
              <a:t> (VSIX)</a:t>
            </a:r>
          </a:p>
          <a:p>
            <a:r>
              <a:rPr lang="en-US" dirty="0"/>
              <a:t>Target multiple versions of Visual Studio</a:t>
            </a:r>
          </a:p>
          <a:p>
            <a:r>
              <a:rPr lang="en-US" dirty="0"/>
              <a:t>Set dependencies (framework &amp; other packages)</a:t>
            </a:r>
          </a:p>
        </p:txBody>
      </p:sp>
    </p:spTree>
    <p:extLst>
      <p:ext uri="{BB962C8B-B14F-4D97-AF65-F5344CB8AC3E}">
        <p14:creationId xmlns:p14="http://schemas.microsoft.com/office/powerpoint/2010/main" val="34688990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&amp; Item Templates</a:t>
            </a:r>
          </a:p>
        </p:txBody>
      </p:sp>
      <p:sp>
        <p:nvSpPr>
          <p:cNvPr id="3" name="Content Placeholder 2"/>
          <p:cNvSpPr>
            <a:spLocks noGrp="1"/>
          </p:cNvSpPr>
          <p:nvPr>
            <p:ph sz="quarter" idx="10"/>
          </p:nvPr>
        </p:nvSpPr>
        <p:spPr>
          <a:xfrm>
            <a:off x="274638" y="1214438"/>
            <a:ext cx="11887200" cy="4542782"/>
          </a:xfrm>
        </p:spPr>
        <p:txBody>
          <a:bodyPr/>
          <a:lstStyle/>
          <a:p>
            <a:r>
              <a:rPr lang="en-US" dirty="0"/>
              <a:t>Package using VSIX project</a:t>
            </a:r>
          </a:p>
          <a:p>
            <a:r>
              <a:rPr lang="en-US" dirty="0"/>
              <a:t>Add file &amp; assembly references to template project file (.</a:t>
            </a:r>
            <a:r>
              <a:rPr lang="en-US" dirty="0" err="1"/>
              <a:t>csproj</a:t>
            </a:r>
            <a:r>
              <a:rPr lang="en-US" dirty="0"/>
              <a:t>)</a:t>
            </a:r>
          </a:p>
          <a:p>
            <a:r>
              <a:rPr lang="en-US" dirty="0"/>
              <a:t>NuGet: </a:t>
            </a:r>
          </a:p>
          <a:p>
            <a:pPr lvl="1"/>
            <a:r>
              <a:rPr lang="en-US" u="sng" dirty="0"/>
              <a:t>Don’t</a:t>
            </a:r>
            <a:r>
              <a:rPr lang="en-US" dirty="0"/>
              <a:t> include </a:t>
            </a:r>
            <a:r>
              <a:rPr lang="en-US" dirty="0" err="1"/>
              <a:t>packages.config</a:t>
            </a:r>
            <a:endParaRPr lang="en-US" dirty="0"/>
          </a:p>
          <a:p>
            <a:pPr lvl="1"/>
            <a:r>
              <a:rPr lang="en-US" u="sng" dirty="0"/>
              <a:t>Do</a:t>
            </a:r>
            <a:r>
              <a:rPr lang="en-US" dirty="0"/>
              <a:t> user </a:t>
            </a:r>
            <a:r>
              <a:rPr lang="en-US" dirty="0" err="1"/>
              <a:t>WizardExtension</a:t>
            </a:r>
            <a:r>
              <a:rPr lang="en-US" dirty="0"/>
              <a:t> and include .</a:t>
            </a:r>
            <a:r>
              <a:rPr lang="en-US" dirty="0" err="1"/>
              <a:t>nupkg</a:t>
            </a:r>
            <a:r>
              <a:rPr lang="en-US" dirty="0"/>
              <a:t> files in VSIX</a:t>
            </a:r>
          </a:p>
          <a:p>
            <a:pPr lvl="2"/>
            <a:r>
              <a:rPr lang="en-US" sz="1600" dirty="0">
                <a:hlinkClick r:id="rId3"/>
              </a:rPr>
              <a:t>https://docs.nuget.org/create/packages-in-visual-studio-templates</a:t>
            </a:r>
            <a:endParaRPr lang="en-US" sz="1600" dirty="0"/>
          </a:p>
          <a:p>
            <a:r>
              <a:rPr lang="en-US" dirty="0"/>
              <a:t>Also check out </a:t>
            </a:r>
            <a:r>
              <a:rPr lang="en-US" dirty="0">
                <a:hlinkClick r:id="rId4"/>
              </a:rPr>
              <a:t>SideWaffle</a:t>
            </a:r>
            <a:endParaRPr lang="en-US" dirty="0"/>
          </a:p>
        </p:txBody>
      </p:sp>
      <p:pic>
        <p:nvPicPr>
          <p:cNvPr id="2050" name="Picture 2" descr="SideWaffle Template Pack for Visual Stud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188" y="4928533"/>
            <a:ext cx="606424" cy="60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6663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 Environment (DTE)</a:t>
            </a:r>
            <a:br>
              <a:rPr lang="en-US" dirty="0"/>
            </a:br>
            <a:endParaRPr lang="en-US" dirty="0"/>
          </a:p>
        </p:txBody>
      </p:sp>
      <p:sp>
        <p:nvSpPr>
          <p:cNvPr id="3" name="Content Placeholder 2"/>
          <p:cNvSpPr>
            <a:spLocks noGrp="1"/>
          </p:cNvSpPr>
          <p:nvPr>
            <p:ph sz="quarter" idx="10"/>
          </p:nvPr>
        </p:nvSpPr>
        <p:spPr>
          <a:xfrm>
            <a:off x="274638" y="1214438"/>
            <a:ext cx="11887200" cy="5392550"/>
          </a:xfrm>
        </p:spPr>
        <p:txBody>
          <a:bodyPr/>
          <a:lstStyle/>
          <a:p>
            <a:r>
              <a:rPr lang="en-US" dirty="0"/>
              <a:t>DTE – core functionality </a:t>
            </a:r>
          </a:p>
          <a:p>
            <a:r>
              <a:rPr lang="en-US" dirty="0"/>
              <a:t>DTE2 – newer functionality</a:t>
            </a:r>
          </a:p>
          <a:p>
            <a:r>
              <a:rPr lang="en-US" dirty="0"/>
              <a:t>Access solutions, projects, menus, status bar, windows, &amp; everything else in the IDE</a:t>
            </a:r>
          </a:p>
          <a:p>
            <a:r>
              <a:rPr lang="en-US" dirty="0"/>
              <a:t>Multiple ways to access DTE object</a:t>
            </a:r>
          </a:p>
          <a:p>
            <a:pPr marL="0" indent="0">
              <a:buNone/>
            </a:pPr>
            <a:endParaRPr lang="en-US" dirty="0"/>
          </a:p>
          <a:p>
            <a:pPr marL="0" indent="0">
              <a:buNone/>
            </a:pPr>
            <a:endParaRPr lang="en-US" dirty="0"/>
          </a:p>
        </p:txBody>
      </p:sp>
      <p:pic>
        <p:nvPicPr>
          <p:cNvPr id="1026" name="Picture 2" descr="C:\Users\JASON~1.LAT\AppData\Local\Temp\SNAGHTMLa1ffa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169" y="4593103"/>
            <a:ext cx="794385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1897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 Commands</a:t>
            </a:r>
          </a:p>
        </p:txBody>
      </p:sp>
      <p:sp>
        <p:nvSpPr>
          <p:cNvPr id="3" name="Content Placeholder 2"/>
          <p:cNvSpPr>
            <a:spLocks noGrp="1"/>
          </p:cNvSpPr>
          <p:nvPr>
            <p:ph sz="quarter" idx="10"/>
          </p:nvPr>
        </p:nvSpPr>
        <p:spPr>
          <a:xfrm>
            <a:off x="274638" y="1214438"/>
            <a:ext cx="11887200" cy="3040832"/>
          </a:xfrm>
        </p:spPr>
        <p:txBody>
          <a:bodyPr/>
          <a:lstStyle/>
          <a:p>
            <a:r>
              <a:rPr lang="en-US" dirty="0"/>
              <a:t>Add buttons &amp; menus</a:t>
            </a:r>
          </a:p>
          <a:p>
            <a:r>
              <a:rPr lang="en-US" dirty="0"/>
              <a:t>Control visibility</a:t>
            </a:r>
          </a:p>
          <a:p>
            <a:pPr lvl="1"/>
            <a:r>
              <a:rPr lang="en-US" dirty="0"/>
              <a:t>Hide by default: &lt;</a:t>
            </a:r>
            <a:r>
              <a:rPr lang="en-US" dirty="0" err="1"/>
              <a:t>CommandFlag</a:t>
            </a:r>
            <a:r>
              <a:rPr lang="en-US" dirty="0"/>
              <a:t>&gt;</a:t>
            </a:r>
            <a:r>
              <a:rPr lang="en-US" dirty="0" err="1"/>
              <a:t>DefaultInvisible</a:t>
            </a:r>
            <a:r>
              <a:rPr lang="en-US" dirty="0"/>
              <a:t>&lt;/</a:t>
            </a:r>
            <a:r>
              <a:rPr lang="en-US" dirty="0" err="1"/>
              <a:t>CommandFlag</a:t>
            </a:r>
            <a:r>
              <a:rPr lang="en-US" dirty="0"/>
              <a:t>&gt;</a:t>
            </a:r>
          </a:p>
          <a:p>
            <a:pPr lvl="1"/>
            <a:r>
              <a:rPr lang="en-US" dirty="0"/>
              <a:t>Allow changes to visibility: &lt;</a:t>
            </a:r>
            <a:r>
              <a:rPr lang="en-US" dirty="0" err="1"/>
              <a:t>CommandFlag</a:t>
            </a:r>
            <a:r>
              <a:rPr lang="en-US" dirty="0"/>
              <a:t>&gt;</a:t>
            </a:r>
            <a:r>
              <a:rPr lang="en-US" dirty="0" err="1"/>
              <a:t>DynamicVisibility</a:t>
            </a:r>
            <a:r>
              <a:rPr lang="en-US" dirty="0"/>
              <a:t>&lt;/</a:t>
            </a:r>
            <a:r>
              <a:rPr lang="en-US" dirty="0" err="1"/>
              <a:t>CommandFlag</a:t>
            </a:r>
            <a:r>
              <a:rPr lang="en-US" dirty="0"/>
              <a:t>&gt;</a:t>
            </a:r>
          </a:p>
          <a:p>
            <a:pPr lvl="1"/>
            <a:r>
              <a:rPr lang="en-US" dirty="0"/>
              <a:t>To ensure visibility rules can be evaluated, load package with Solution:</a:t>
            </a:r>
          </a:p>
          <a:p>
            <a:pPr marL="571500" lvl="2" indent="0">
              <a:buNone/>
            </a:pPr>
            <a:r>
              <a:rPr lang="en-US" dirty="0"/>
              <a:t>	[</a:t>
            </a:r>
            <a:r>
              <a:rPr lang="en-US" dirty="0" err="1"/>
              <a:t>ProvideAutoLoad</a:t>
            </a:r>
            <a:r>
              <a:rPr lang="en-US" dirty="0"/>
              <a:t>("f1536ef8-92ec-443c-9ed7-fdadf150da82")]</a:t>
            </a:r>
          </a:p>
        </p:txBody>
      </p:sp>
    </p:spTree>
    <p:extLst>
      <p:ext uri="{BB962C8B-B14F-4D97-AF65-F5344CB8AC3E}">
        <p14:creationId xmlns:p14="http://schemas.microsoft.com/office/powerpoint/2010/main" val="18817882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Windows</a:t>
            </a:r>
          </a:p>
        </p:txBody>
      </p:sp>
      <p:sp>
        <p:nvSpPr>
          <p:cNvPr id="3" name="Content Placeholder 2"/>
          <p:cNvSpPr>
            <a:spLocks noGrp="1"/>
          </p:cNvSpPr>
          <p:nvPr>
            <p:ph sz="quarter" idx="10"/>
          </p:nvPr>
        </p:nvSpPr>
        <p:spPr>
          <a:xfrm>
            <a:off x="274638" y="1214438"/>
            <a:ext cx="11887200" cy="2092881"/>
          </a:xfrm>
        </p:spPr>
        <p:txBody>
          <a:bodyPr/>
          <a:lstStyle/>
          <a:p>
            <a:r>
              <a:rPr lang="en-US" dirty="0"/>
              <a:t>XAML based</a:t>
            </a:r>
          </a:p>
          <a:p>
            <a:r>
              <a:rPr lang="en-US" dirty="0"/>
              <a:t>Can interact with solution items</a:t>
            </a:r>
          </a:p>
          <a:p>
            <a:r>
              <a:rPr lang="en-US" dirty="0"/>
              <a:t>Design for different themes</a:t>
            </a:r>
          </a:p>
        </p:txBody>
      </p:sp>
    </p:spTree>
    <p:extLst>
      <p:ext uri="{BB962C8B-B14F-4D97-AF65-F5344CB8AC3E}">
        <p14:creationId xmlns:p14="http://schemas.microsoft.com/office/powerpoint/2010/main" val="13984924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 Adornments</a:t>
            </a:r>
          </a:p>
        </p:txBody>
      </p:sp>
      <p:sp>
        <p:nvSpPr>
          <p:cNvPr id="3" name="Content Placeholder 2"/>
          <p:cNvSpPr>
            <a:spLocks noGrp="1"/>
          </p:cNvSpPr>
          <p:nvPr>
            <p:ph sz="quarter" idx="10"/>
          </p:nvPr>
        </p:nvSpPr>
        <p:spPr>
          <a:xfrm>
            <a:off x="274638" y="1214438"/>
            <a:ext cx="11887200" cy="4395049"/>
          </a:xfrm>
        </p:spPr>
        <p:txBody>
          <a:bodyPr/>
          <a:lstStyle/>
          <a:p>
            <a:r>
              <a:rPr lang="en-US" dirty="0"/>
              <a:t>Editor Margin</a:t>
            </a:r>
          </a:p>
          <a:p>
            <a:pPr lvl="1"/>
            <a:r>
              <a:rPr lang="en-US" dirty="0"/>
              <a:t>Add content to margins</a:t>
            </a:r>
          </a:p>
          <a:p>
            <a:r>
              <a:rPr lang="en-US" dirty="0"/>
              <a:t>Viewport Adornment</a:t>
            </a:r>
          </a:p>
          <a:p>
            <a:pPr lvl="1"/>
            <a:r>
              <a:rPr lang="en-US" dirty="0"/>
              <a:t>Add content to IDE surface</a:t>
            </a:r>
          </a:p>
          <a:p>
            <a:r>
              <a:rPr lang="en-US" dirty="0"/>
              <a:t>Editor Classifier</a:t>
            </a:r>
          </a:p>
          <a:p>
            <a:pPr lvl="1"/>
            <a:r>
              <a:rPr lang="en-US" dirty="0"/>
              <a:t>Add syntax highlighting</a:t>
            </a:r>
          </a:p>
          <a:p>
            <a:r>
              <a:rPr lang="en-US" dirty="0"/>
              <a:t>Text Adornment</a:t>
            </a:r>
          </a:p>
          <a:p>
            <a:pPr lvl="1"/>
            <a:r>
              <a:rPr lang="en-US" dirty="0"/>
              <a:t>Add content relative to text</a:t>
            </a:r>
          </a:p>
        </p:txBody>
      </p:sp>
    </p:spTree>
    <p:extLst>
      <p:ext uri="{BB962C8B-B14F-4D97-AF65-F5344CB8AC3E}">
        <p14:creationId xmlns:p14="http://schemas.microsoft.com/office/powerpoint/2010/main" val="11593370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2295e2e7-0eeb-498e-8716-217bb2ee6ee3"/>
    <ds:schemaRef ds:uri="http://schemas.microsoft.com/office/2006/metadata/properties"/>
    <ds:schemaRef ds:uri="http://purl.org/dc/terms/"/>
    <ds:schemaRef ds:uri="http://schemas.microsoft.com/office/infopath/2007/PartnerControls"/>
    <ds:schemaRef ds:uri="http://purl.org/dc/elements/1.1/"/>
    <ds:schemaRef ds:uri="http://schemas.microsoft.com/office/2006/documentManagement/types"/>
    <ds:schemaRef ds:uri="8b529f77-48ab-4581-b468-93f09345b8aa"/>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Convergence_2014_Concurrent_16x9</Template>
  <TotalTime>1075</TotalTime>
  <Words>1117</Words>
  <Application>Microsoft Office PowerPoint</Application>
  <PresentationFormat>Custom</PresentationFormat>
  <Paragraphs>122</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Segoe UI Light</vt:lpstr>
      <vt:lpstr>Wingdings</vt:lpstr>
      <vt:lpstr>3-30370_Convergence_2014_Concurrent_Template_16x9</vt:lpstr>
      <vt:lpstr>Extending Visual Studio and Making It Work for You</vt:lpstr>
      <vt:lpstr>About Me – Jason Lattimer</vt:lpstr>
      <vt:lpstr>Agenda</vt:lpstr>
      <vt:lpstr>Extensibility</vt:lpstr>
      <vt:lpstr>Project &amp; Item Templates</vt:lpstr>
      <vt:lpstr>Development Tools Environment (DTE) </vt:lpstr>
      <vt:lpstr>Menu Commands</vt:lpstr>
      <vt:lpstr>Tool Windows</vt:lpstr>
      <vt:lpstr>Editor Adornments</vt:lpstr>
      <vt:lpstr>Tips</vt:lpstr>
      <vt:lpstr>.NET Compiler Platform (“Roslyn”) </vt:lpstr>
      <vt:lpstr>Visual Studio Gallery</vt:lpstr>
      <vt:lpstr>Need Help?</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Visual Studio and Making It Work for You</dc:title>
  <dc:creator>Jason Lattimer</dc:creator>
  <cp:keywords/>
  <cp:lastModifiedBy>Jason Lattimer</cp:lastModifiedBy>
  <cp:revision>101</cp:revision>
  <dcterms:created xsi:type="dcterms:W3CDTF">2015-03-27T20:34:51Z</dcterms:created>
  <dcterms:modified xsi:type="dcterms:W3CDTF">2016-03-12T15:52:22Z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