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1152" r:id="rId5"/>
    <p:sldId id="1153" r:id="rId6"/>
    <p:sldId id="1167" r:id="rId7"/>
    <p:sldId id="1178" r:id="rId8"/>
    <p:sldId id="1169" r:id="rId9"/>
    <p:sldId id="1176" r:id="rId10"/>
    <p:sldId id="1171" r:id="rId11"/>
    <p:sldId id="1173" r:id="rId12"/>
    <p:sldId id="1175" r:id="rId13"/>
    <p:sldId id="1179" r:id="rId14"/>
    <p:sldId id="1181" r:id="rId15"/>
    <p:sldId id="1177" r:id="rId16"/>
    <p:sldId id="1180" r:id="rId17"/>
    <p:sldId id="116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tending Visual Studio and Making It Work for You" id="{6DD5C800-9A2C-4823-B056-4AFFC9A97500}">
          <p14:sldIdLst>
            <p14:sldId id="1152"/>
            <p14:sldId id="1153"/>
            <p14:sldId id="1167"/>
            <p14:sldId id="1178"/>
            <p14:sldId id="1169"/>
            <p14:sldId id="1176"/>
            <p14:sldId id="1171"/>
            <p14:sldId id="1173"/>
            <p14:sldId id="1175"/>
            <p14:sldId id="1179"/>
            <p14:sldId id="1181"/>
            <p14:sldId id="1177"/>
            <p14:sldId id="1180"/>
            <p14:sldId id="11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CCCC"/>
    <a:srgbClr val="CC00CC"/>
    <a:srgbClr val="00FFFF"/>
    <a:srgbClr val="442359"/>
    <a:srgbClr val="333333"/>
    <a:srgbClr val="505050"/>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7" autoAdjust="0"/>
    <p:restoredTop sz="95223" autoAdjust="0"/>
  </p:normalViewPr>
  <p:slideViewPr>
    <p:cSldViewPr snapToGrid="0">
      <p:cViewPr varScale="1">
        <p:scale>
          <a:sx n="71" d="100"/>
          <a:sy n="71" d="100"/>
        </p:scale>
        <p:origin x="480"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Convergence 2014</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10/23/2015 11:03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Convergence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10/23/2015 11:03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SampleTemplatePackage</a:t>
            </a:r>
            <a:endParaRPr lang="en-US" dirty="0"/>
          </a:p>
        </p:txBody>
      </p:sp>
      <p:sp>
        <p:nvSpPr>
          <p:cNvPr id="4" name="Header Placeholder 3"/>
          <p:cNvSpPr>
            <a:spLocks noGrp="1"/>
          </p:cNvSpPr>
          <p:nvPr>
            <p:ph type="hdr" sz="quarter" idx="10"/>
          </p:nvPr>
        </p:nvSpPr>
        <p:spPr/>
        <p:txBody>
          <a:bodyPr/>
          <a:lstStyle/>
          <a:p>
            <a:r>
              <a:rPr lang="en-US"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10/23/2015 11:03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656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VSReopenStartPage</a:t>
            </a:r>
            <a:endParaRPr lang="en-US" dirty="0"/>
          </a:p>
        </p:txBody>
      </p:sp>
      <p:sp>
        <p:nvSpPr>
          <p:cNvPr id="4" name="Header Placeholder 3"/>
          <p:cNvSpPr>
            <a:spLocks noGrp="1"/>
          </p:cNvSpPr>
          <p:nvPr>
            <p:ph type="hdr" sz="quarter" idx="10"/>
          </p:nvPr>
        </p:nvSpPr>
        <p:spPr/>
        <p:txBody>
          <a:bodyPr/>
          <a:lstStyle/>
          <a:p>
            <a:r>
              <a:rPr lang="en-US"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10/23/2015 11:03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0599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MsdnSearchMenuCommand</a:t>
            </a:r>
            <a:endParaRPr lang="en-US" dirty="0"/>
          </a:p>
        </p:txBody>
      </p:sp>
      <p:sp>
        <p:nvSpPr>
          <p:cNvPr id="4" name="Header Placeholder 3"/>
          <p:cNvSpPr>
            <a:spLocks noGrp="1"/>
          </p:cNvSpPr>
          <p:nvPr>
            <p:ph type="hdr" sz="quarter" idx="10"/>
          </p:nvPr>
        </p:nvSpPr>
        <p:spPr/>
        <p:txBody>
          <a:bodyPr/>
          <a:lstStyle/>
          <a:p>
            <a:r>
              <a:rPr lang="en-US"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10/23/2015 11:03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12633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a:t>
            </a:r>
            <a:r>
              <a:rPr lang="en-US" baseline="0" dirty="0" err="1" smtClean="0"/>
              <a:t>JsonFormatterToolWindow</a:t>
            </a:r>
            <a:endParaRPr lang="en-US" dirty="0"/>
          </a:p>
        </p:txBody>
      </p:sp>
      <p:sp>
        <p:nvSpPr>
          <p:cNvPr id="4" name="Header Placeholder 3"/>
          <p:cNvSpPr>
            <a:spLocks noGrp="1"/>
          </p:cNvSpPr>
          <p:nvPr>
            <p:ph type="hdr" sz="quarter" idx="10"/>
          </p:nvPr>
        </p:nvSpPr>
        <p:spPr/>
        <p:txBody>
          <a:bodyPr/>
          <a:lstStyle/>
          <a:p>
            <a:r>
              <a:rPr lang="en-US"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10/23/2015 11:03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7085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Adornments</a:t>
            </a:r>
            <a:endParaRPr lang="en-US" dirty="0"/>
          </a:p>
        </p:txBody>
      </p:sp>
      <p:sp>
        <p:nvSpPr>
          <p:cNvPr id="4" name="Header Placeholder 3"/>
          <p:cNvSpPr>
            <a:spLocks noGrp="1"/>
          </p:cNvSpPr>
          <p:nvPr>
            <p:ph type="hdr" sz="quarter" idx="10"/>
          </p:nvPr>
        </p:nvSpPr>
        <p:spPr/>
        <p:txBody>
          <a:bodyPr/>
          <a:lstStyle/>
          <a:p>
            <a:r>
              <a:rPr lang="en-US"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10/23/2015 11:03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39278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a:t>
            </a:r>
            <a:r>
              <a:rPr lang="en-US" baseline="0" dirty="0" err="1" smtClean="0"/>
              <a:t>AnalyzerFix.Vsix</a:t>
            </a:r>
            <a:r>
              <a:rPr lang="en-US" baseline="0" dirty="0" smtClean="0"/>
              <a:t> &amp; </a:t>
            </a:r>
            <a:r>
              <a:rPr lang="en-US" baseline="0" dirty="0" err="1" smtClean="0"/>
              <a:t>XmlRefactoring.Vsix</a:t>
            </a:r>
            <a:endParaRPr lang="en-US" dirty="0"/>
          </a:p>
        </p:txBody>
      </p:sp>
      <p:sp>
        <p:nvSpPr>
          <p:cNvPr id="4" name="Header Placeholder 3"/>
          <p:cNvSpPr>
            <a:spLocks noGrp="1"/>
          </p:cNvSpPr>
          <p:nvPr>
            <p:ph type="hdr" sz="quarter" idx="10"/>
          </p:nvPr>
        </p:nvSpPr>
        <p:spPr/>
        <p:txBody>
          <a:bodyPr/>
          <a:lstStyle/>
          <a:p>
            <a:r>
              <a:rPr lang="en-US"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10/23/2015 11:03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67288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4" name="Rectangle 3"/>
          <p:cNvSpPr/>
          <p:nvPr userDrawn="1"/>
        </p:nvSpPr>
        <p:spPr bwMode="gray">
          <a:xfrm>
            <a:off x="0" y="3954463"/>
            <a:ext cx="12436475" cy="3040062"/>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72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TextBox 5"/>
          <p:cNvSpPr txBox="1"/>
          <p:nvPr userDrawn="1"/>
        </p:nvSpPr>
        <p:spPr bwMode="white">
          <a:xfrm>
            <a:off x="274638" y="5737400"/>
            <a:ext cx="6766486" cy="960263"/>
          </a:xfrm>
          <a:prstGeom prst="rect">
            <a:avLst/>
          </a:prstGeom>
          <a:noFill/>
        </p:spPr>
        <p:txBody>
          <a:bodyPr wrap="square" lIns="182880" tIns="146304" rIns="182880" bIns="146304" rtlCol="0">
            <a:spAutoFit/>
          </a:bodyPr>
          <a:lstStyle/>
          <a:p>
            <a:pPr>
              <a:lnSpc>
                <a:spcPct val="90000"/>
              </a:lnSpc>
              <a:spcAft>
                <a:spcPts val="600"/>
              </a:spcAft>
            </a:pPr>
            <a:r>
              <a:rPr lang="en-US" sz="2400" baseline="0" dirty="0" smtClean="0">
                <a:gradFill>
                  <a:gsLst>
                    <a:gs pos="2917">
                      <a:schemeClr val="bg1"/>
                    </a:gs>
                    <a:gs pos="100000">
                      <a:schemeClr val="bg1"/>
                    </a:gs>
                  </a:gsLst>
                  <a:lin ang="5400000" scaled="0"/>
                </a:gradFill>
              </a:rPr>
              <a:t>March 4 – 7, 2014</a:t>
            </a:r>
            <a:br>
              <a:rPr lang="en-US" sz="2400" baseline="0" dirty="0" smtClean="0">
                <a:gradFill>
                  <a:gsLst>
                    <a:gs pos="2917">
                      <a:schemeClr val="bg1"/>
                    </a:gs>
                    <a:gs pos="100000">
                      <a:schemeClr val="bg1"/>
                    </a:gs>
                  </a:gsLst>
                  <a:lin ang="5400000" scaled="0"/>
                </a:gradFill>
              </a:rPr>
            </a:br>
            <a:r>
              <a:rPr lang="en-US" sz="2400" dirty="0" smtClean="0">
                <a:gradFill>
                  <a:gsLst>
                    <a:gs pos="2917">
                      <a:schemeClr val="bg1"/>
                    </a:gs>
                    <a:gs pos="100000">
                      <a:schemeClr val="bg1"/>
                    </a:gs>
                  </a:gsLst>
                  <a:lin ang="5400000" scaled="0"/>
                </a:gradFill>
              </a:rPr>
              <a:t>Atlanta, Georgia</a:t>
            </a:r>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White">
          <a:xfrm>
            <a:off x="9616720" y="6110893"/>
            <a:ext cx="2468574" cy="5145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57192" y="4242816"/>
            <a:ext cx="6814424" cy="832104"/>
          </a:xfrm>
          <a:prstGeom prst="rect">
            <a:avLst/>
          </a:prstGeom>
        </p:spPr>
      </p:pic>
    </p:spTree>
    <p:extLst>
      <p:ext uri="{BB962C8B-B14F-4D97-AF65-F5344CB8AC3E}">
        <p14:creationId xmlns:p14="http://schemas.microsoft.com/office/powerpoint/2010/main" val="21527571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3" name="Rectangle 2"/>
          <p:cNvSpPr/>
          <p:nvPr userDrawn="1"/>
        </p:nvSpPr>
        <p:spPr bwMode="ltGray">
          <a:xfrm>
            <a:off x="274638" y="3040063"/>
            <a:ext cx="109728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30400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4870187"/>
            <a:ext cx="8229537" cy="1313212"/>
          </a:xfrm>
          <a:noFill/>
        </p:spPr>
        <p:txBody>
          <a:bodyPr lIns="182880" tIns="146304" rIns="182880" bIns="146304">
            <a:noAutofit/>
          </a:bodyPr>
          <a:lstStyle>
            <a:lvl1pPr marL="0" indent="0">
              <a:spcBef>
                <a:spcPts val="0"/>
              </a:spcBef>
              <a:buNone/>
              <a:defRPr sz="32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hasCustomPrompt="1"/>
          </p:nvPr>
        </p:nvSpPr>
        <p:spPr>
          <a:xfrm>
            <a:off x="8504238" y="3040063"/>
            <a:ext cx="2743200" cy="738664"/>
          </a:xfrm>
        </p:spPr>
        <p:txBody>
          <a:bodyPr/>
          <a:lstStyle>
            <a:lvl1pPr marL="0" indent="0" algn="r">
              <a:buNone/>
              <a:defRPr sz="2000">
                <a:gradFill>
                  <a:gsLst>
                    <a:gs pos="5310">
                      <a:srgbClr val="FFFFFF"/>
                    </a:gs>
                    <a:gs pos="100000">
                      <a:srgbClr val="FFFFFF"/>
                    </a:gs>
                  </a:gsLst>
                  <a:lin ang="5400000" scaled="0"/>
                </a:gradFill>
                <a:latin typeface="+mn-lt"/>
              </a:defRPr>
            </a:lvl1pPr>
            <a:lvl2pPr marL="342900" indent="0">
              <a:buNone/>
              <a:defRPr>
                <a:gradFill>
                  <a:gsLst>
                    <a:gs pos="5310">
                      <a:srgbClr val="FFFFFF"/>
                    </a:gs>
                    <a:gs pos="100000">
                      <a:srgbClr val="FFFFFF"/>
                    </a:gs>
                  </a:gsLst>
                  <a:lin ang="5400000" scaled="0"/>
                </a:gradFill>
              </a:defRPr>
            </a:lvl2pPr>
            <a:lvl3pPr marL="571500" indent="0">
              <a:buNone/>
              <a:defRPr>
                <a:gradFill>
                  <a:gsLst>
                    <a:gs pos="5310">
                      <a:srgbClr val="FFFFFF"/>
                    </a:gs>
                    <a:gs pos="100000">
                      <a:srgbClr val="FFFFFF"/>
                    </a:gs>
                  </a:gsLst>
                  <a:lin ang="5400000" scaled="0"/>
                </a:gradFill>
              </a:defRPr>
            </a:lvl3pPr>
            <a:lvl4pPr marL="800100" indent="0">
              <a:buNone/>
              <a:defRPr>
                <a:gradFill>
                  <a:gsLst>
                    <a:gs pos="5310">
                      <a:srgbClr val="FFFFFF"/>
                    </a:gs>
                    <a:gs pos="100000">
                      <a:srgbClr val="FFFFFF"/>
                    </a:gs>
                  </a:gsLst>
                  <a:lin ang="5400000" scaled="0"/>
                </a:gradFill>
              </a:defRPr>
            </a:lvl4pPr>
            <a:lvl5pPr marL="1028700" indent="0">
              <a:buNone/>
              <a:defRPr>
                <a:gradFill>
                  <a:gsLst>
                    <a:gs pos="5310">
                      <a:srgbClr val="FFFFFF"/>
                    </a:gs>
                    <a:gs pos="100000">
                      <a:srgbClr val="FFFFFF"/>
                    </a:gs>
                  </a:gsLst>
                  <a:lin ang="5400000" scaled="0"/>
                </a:gradFill>
              </a:defRPr>
            </a:lvl5pPr>
          </a:lstStyle>
          <a:p>
            <a:pPr lvl="0"/>
            <a:r>
              <a:rPr lang="en-US" dirty="0" smtClean="0"/>
              <a:t>Concurrent Session Code</a:t>
            </a:r>
            <a:endParaRPr lang="en-US" dirty="0"/>
          </a:p>
        </p:txBody>
      </p:sp>
    </p:spTree>
    <p:extLst>
      <p:ext uri="{BB962C8B-B14F-4D97-AF65-F5344CB8AC3E}">
        <p14:creationId xmlns:p14="http://schemas.microsoft.com/office/powerpoint/2010/main" val="1341244791"/>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4" name="Rectangle 3"/>
          <p:cNvSpPr/>
          <p:nvPr userDrawn="1"/>
        </p:nvSpPr>
        <p:spPr bwMode="ltGray">
          <a:xfrm>
            <a:off x="0" y="-1"/>
            <a:ext cx="3932238" cy="6994525"/>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0">
                      <a:schemeClr val="tx1"/>
                    </a:gs>
                    <a:gs pos="100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9" y="3954457"/>
            <a:ext cx="3382962" cy="1829593"/>
          </a:xfrm>
          <a:noFill/>
        </p:spPr>
        <p:txBody>
          <a:bodyPr lIns="182880" tIns="146304" rIns="182880" bIns="146304">
            <a:noAutofit/>
          </a:bodyPr>
          <a:lstStyle>
            <a:lvl1pPr marL="0" indent="0">
              <a:spcBef>
                <a:spcPts val="0"/>
              </a:spcBef>
              <a:buNone/>
              <a:defRPr sz="2800" spc="0" baseline="0">
                <a:gradFill>
                  <a:gsLst>
                    <a:gs pos="100000">
                      <a:schemeClr val="tx1"/>
                    </a:gs>
                    <a:gs pos="0">
                      <a:schemeClr val="tx1"/>
                    </a:gs>
                  </a:gsLst>
                  <a:lin ang="5400000" scaled="0"/>
                </a:gradFill>
                <a:latin typeface="+mj-lt"/>
              </a:defRPr>
            </a:lvl1pPr>
          </a:lstStyle>
          <a:p>
            <a:pPr lvl="0"/>
            <a:r>
              <a:rPr lang="en-US" dirty="0" smtClean="0"/>
              <a:t>Speaker Name</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5" name="Rectangle 4"/>
          <p:cNvSpPr/>
          <p:nvPr userDrawn="1"/>
        </p:nvSpPr>
        <p:spPr bwMode="ltGray">
          <a:xfrm>
            <a:off x="0" y="-1"/>
            <a:ext cx="3932238" cy="6994525"/>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5833">
                      <a:srgbClr val="FFFFFF"/>
                    </a:gs>
                    <a:gs pos="18000">
                      <a:srgbClr val="FFFFFF"/>
                    </a:gs>
                  </a:gsLst>
                  <a:lin ang="5400000" scaled="0"/>
                </a:gradFill>
              </a:defRPr>
            </a:lvl1pPr>
          </a:lstStyle>
          <a:p>
            <a:r>
              <a:rPr lang="en-US" dirty="0" smtClean="0"/>
              <a:t>Video</a:t>
            </a:r>
            <a:endParaRPr lang="en-US" dirty="0"/>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9" r:id="rId1"/>
    <p:sldLayoutId id="2147484166" r:id="rId2"/>
    <p:sldLayoutId id="2147484105" r:id="rId3"/>
    <p:sldLayoutId id="2147484182" r:id="rId4"/>
    <p:sldLayoutId id="2147484130" r:id="rId5"/>
    <p:sldLayoutId id="2147484101" r:id="rId6"/>
    <p:sldLayoutId id="2147484102"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visualstudiogallery.msdn.microsoft.com/"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www.visualstudioextensibility.com/" TargetMode="External"/><Relationship Id="rId2" Type="http://schemas.openxmlformats.org/officeDocument/2006/relationships/hyperlink" Target="https://social.msdn.microsoft.com/Forums/vstudio/en-US/home?forum=vsx"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nuget.org/create/packages-in-visual-studio-templates"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hyperlink" Target="http://sidewaffle.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Extending Visual Studio and Making It Work for You</a:t>
            </a:r>
          </a:p>
        </p:txBody>
      </p:sp>
    </p:spTree>
    <p:extLst>
      <p:ext uri="{BB962C8B-B14F-4D97-AF65-F5344CB8AC3E}">
        <p14:creationId xmlns:p14="http://schemas.microsoft.com/office/powerpoint/2010/main" val="42880628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sz="quarter" idx="10"/>
          </p:nvPr>
        </p:nvSpPr>
        <p:spPr>
          <a:xfrm>
            <a:off x="274638" y="1214438"/>
            <a:ext cx="11887200" cy="5896999"/>
          </a:xfrm>
        </p:spPr>
        <p:txBody>
          <a:bodyPr/>
          <a:lstStyle/>
          <a:p>
            <a:r>
              <a:rPr lang="en-US" dirty="0" smtClean="0"/>
              <a:t>“Experimental” VS instance</a:t>
            </a:r>
          </a:p>
          <a:p>
            <a:pPr lvl="1"/>
            <a:r>
              <a:rPr lang="en-US" dirty="0" smtClean="0"/>
              <a:t>Uninstall old packages</a:t>
            </a:r>
          </a:p>
          <a:p>
            <a:pPr lvl="1"/>
            <a:r>
              <a:rPr lang="en-US" dirty="0" smtClean="0"/>
              <a:t>Reset command</a:t>
            </a:r>
          </a:p>
          <a:p>
            <a:r>
              <a:rPr lang="en-US" dirty="0" smtClean="0"/>
              <a:t>Change version numbers</a:t>
            </a:r>
          </a:p>
          <a:p>
            <a:r>
              <a:rPr lang="en-US" dirty="0" smtClean="0"/>
              <a:t>Test on VS 2012 w/o VS 2013+ installed</a:t>
            </a:r>
          </a:p>
          <a:p>
            <a:r>
              <a:rPr lang="en-US" dirty="0" smtClean="0"/>
              <a:t>BIDS/SSDT doesn’t have all functionality</a:t>
            </a:r>
          </a:p>
          <a:p>
            <a:r>
              <a:rPr lang="en-US" dirty="0" smtClean="0"/>
              <a:t>VS 2010 requires a different </a:t>
            </a:r>
            <a:r>
              <a:rPr lang="en-US" dirty="0" err="1" smtClean="0"/>
              <a:t>source.extension.vsixmanifest</a:t>
            </a:r>
            <a:endParaRPr lang="en-US" dirty="0" smtClean="0"/>
          </a:p>
          <a:p>
            <a:pPr marL="342900" lvl="1" indent="0">
              <a:buNone/>
            </a:pPr>
            <a:endParaRPr lang="en-US" dirty="0" smtClean="0"/>
          </a:p>
          <a:p>
            <a:endParaRPr lang="en-US" dirty="0"/>
          </a:p>
        </p:txBody>
      </p:sp>
    </p:spTree>
    <p:extLst>
      <p:ext uri="{BB962C8B-B14F-4D97-AF65-F5344CB8AC3E}">
        <p14:creationId xmlns:p14="http://schemas.microsoft.com/office/powerpoint/2010/main" val="34711544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Compiler </a:t>
            </a:r>
            <a:r>
              <a:rPr lang="en-US" dirty="0" smtClean="0"/>
              <a:t>Platform (“Roslyn”)</a:t>
            </a:r>
            <a:r>
              <a:rPr lang="en-US" dirty="0"/>
              <a:t/>
            </a:r>
            <a:br>
              <a:rPr lang="en-US" dirty="0"/>
            </a:br>
            <a:endParaRPr lang="en-US" dirty="0"/>
          </a:p>
        </p:txBody>
      </p:sp>
      <p:sp>
        <p:nvSpPr>
          <p:cNvPr id="3" name="Content Placeholder 2"/>
          <p:cNvSpPr>
            <a:spLocks noGrp="1"/>
          </p:cNvSpPr>
          <p:nvPr>
            <p:ph sz="quarter" idx="10"/>
          </p:nvPr>
        </p:nvSpPr>
        <p:spPr>
          <a:xfrm>
            <a:off x="274638" y="1214438"/>
            <a:ext cx="11887200" cy="3176254"/>
          </a:xfrm>
        </p:spPr>
        <p:txBody>
          <a:bodyPr/>
          <a:lstStyle/>
          <a:p>
            <a:pPr fontAlgn="base"/>
            <a:r>
              <a:rPr lang="en-US" dirty="0"/>
              <a:t>Install </a:t>
            </a:r>
            <a:r>
              <a:rPr lang="en-US" dirty="0" smtClean="0"/>
              <a:t>the .NET </a:t>
            </a:r>
            <a:r>
              <a:rPr lang="en-US" dirty="0"/>
              <a:t>Compiler Platform </a:t>
            </a:r>
            <a:r>
              <a:rPr lang="en-US" dirty="0" smtClean="0"/>
              <a:t>SDK</a:t>
            </a:r>
          </a:p>
          <a:p>
            <a:r>
              <a:rPr lang="en-US" dirty="0" smtClean="0"/>
              <a:t>Code </a:t>
            </a:r>
            <a:r>
              <a:rPr lang="en-US" dirty="0" err="1" smtClean="0"/>
              <a:t>Refactorings</a:t>
            </a:r>
            <a:endParaRPr lang="en-US" dirty="0"/>
          </a:p>
          <a:p>
            <a:r>
              <a:rPr lang="en-US" dirty="0" smtClean="0"/>
              <a:t>Code Analyzers &amp; Fixes</a:t>
            </a:r>
          </a:p>
          <a:p>
            <a:pPr lvl="1"/>
            <a:r>
              <a:rPr lang="en-US" dirty="0" smtClean="0"/>
              <a:t>Gated check-ins</a:t>
            </a:r>
          </a:p>
          <a:p>
            <a:r>
              <a:rPr lang="en-US" dirty="0" smtClean="0"/>
              <a:t>Deploy from VSIX or NuGet</a:t>
            </a:r>
            <a:endParaRPr lang="en-US" dirty="0"/>
          </a:p>
        </p:txBody>
      </p:sp>
    </p:spTree>
    <p:extLst>
      <p:ext uri="{BB962C8B-B14F-4D97-AF65-F5344CB8AC3E}">
        <p14:creationId xmlns:p14="http://schemas.microsoft.com/office/powerpoint/2010/main" val="421989693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Gallery</a:t>
            </a:r>
            <a:endParaRPr lang="en-US" dirty="0"/>
          </a:p>
        </p:txBody>
      </p:sp>
      <p:sp>
        <p:nvSpPr>
          <p:cNvPr id="3" name="Content Placeholder 2"/>
          <p:cNvSpPr>
            <a:spLocks noGrp="1"/>
          </p:cNvSpPr>
          <p:nvPr>
            <p:ph sz="quarter" idx="10"/>
          </p:nvPr>
        </p:nvSpPr>
        <p:spPr>
          <a:xfrm>
            <a:off x="274638" y="1214438"/>
            <a:ext cx="11887200" cy="6155531"/>
          </a:xfrm>
        </p:spPr>
        <p:txBody>
          <a:bodyPr/>
          <a:lstStyle/>
          <a:p>
            <a:r>
              <a:rPr lang="en-US" dirty="0" smtClean="0"/>
              <a:t>Install from VS Tools -&gt; Extensions</a:t>
            </a:r>
          </a:p>
          <a:p>
            <a:r>
              <a:rPr lang="en-US" dirty="0"/>
              <a:t>Update </a:t>
            </a:r>
            <a:r>
              <a:rPr lang="en-US" dirty="0" err="1" smtClean="0"/>
              <a:t>source.extension.vsixmanifest</a:t>
            </a:r>
            <a:r>
              <a:rPr lang="en-US" dirty="0" smtClean="0"/>
              <a:t> metadata</a:t>
            </a:r>
            <a:endParaRPr lang="en-US" dirty="0"/>
          </a:p>
          <a:p>
            <a:r>
              <a:rPr lang="en-US" dirty="0" smtClean="0"/>
              <a:t>Open link after install/update</a:t>
            </a:r>
          </a:p>
          <a:p>
            <a:r>
              <a:rPr lang="en-US" dirty="0" smtClean="0"/>
              <a:t>Auto updating</a:t>
            </a:r>
          </a:p>
          <a:p>
            <a:r>
              <a:rPr lang="en-US" dirty="0" smtClean="0"/>
              <a:t>Some code inspection is done</a:t>
            </a:r>
          </a:p>
          <a:p>
            <a:endParaRPr lang="en-US" dirty="0"/>
          </a:p>
          <a:p>
            <a:pPr marL="0" indent="0">
              <a:buNone/>
            </a:pPr>
            <a:endParaRPr lang="en-US" dirty="0"/>
          </a:p>
          <a:p>
            <a:pPr marL="0" indent="0">
              <a:buNone/>
            </a:pPr>
            <a:r>
              <a:rPr lang="en-US" dirty="0">
                <a:hlinkClick r:id="rId2"/>
              </a:rPr>
              <a:t>https://visualstudiogallery.msdn.microsoft.com</a:t>
            </a:r>
            <a:endParaRPr lang="en-US" dirty="0"/>
          </a:p>
          <a:p>
            <a:pPr marL="0" indent="0">
              <a:buNone/>
            </a:pPr>
            <a:endParaRPr lang="en-US" dirty="0"/>
          </a:p>
        </p:txBody>
      </p:sp>
    </p:spTree>
    <p:extLst>
      <p:ext uri="{BB962C8B-B14F-4D97-AF65-F5344CB8AC3E}">
        <p14:creationId xmlns:p14="http://schemas.microsoft.com/office/powerpoint/2010/main" val="288523959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Help?</a:t>
            </a:r>
            <a:endParaRPr lang="en-US" dirty="0"/>
          </a:p>
        </p:txBody>
      </p:sp>
      <p:sp>
        <p:nvSpPr>
          <p:cNvPr id="3" name="Content Placeholder 2"/>
          <p:cNvSpPr>
            <a:spLocks noGrp="1"/>
          </p:cNvSpPr>
          <p:nvPr>
            <p:ph sz="quarter" idx="10"/>
          </p:nvPr>
        </p:nvSpPr>
        <p:spPr>
          <a:xfrm>
            <a:off x="274638" y="1214438"/>
            <a:ext cx="11887200" cy="3040832"/>
          </a:xfrm>
        </p:spPr>
        <p:txBody>
          <a:bodyPr/>
          <a:lstStyle/>
          <a:p>
            <a:r>
              <a:rPr lang="en-US" dirty="0" smtClean="0"/>
              <a:t>Visual Studio Extensibility Forum</a:t>
            </a:r>
          </a:p>
          <a:p>
            <a:pPr lvl="1"/>
            <a:r>
              <a:rPr lang="en-US" dirty="0">
                <a:hlinkClick r:id="rId2"/>
              </a:rPr>
              <a:t>https://</a:t>
            </a:r>
            <a:r>
              <a:rPr lang="en-US" dirty="0" smtClean="0">
                <a:hlinkClick r:id="rId2"/>
              </a:rPr>
              <a:t>social.msdn.microsoft.com/Forums/vstudio/en-US/home?forum=vsx</a:t>
            </a:r>
            <a:endParaRPr lang="en-US" dirty="0" smtClean="0"/>
          </a:p>
          <a:p>
            <a:r>
              <a:rPr lang="en-US" dirty="0"/>
              <a:t>Carlos J. </a:t>
            </a:r>
            <a:r>
              <a:rPr lang="en-US" dirty="0" smtClean="0"/>
              <a:t>Quintero – VS </a:t>
            </a:r>
            <a:r>
              <a:rPr lang="en-US" dirty="0"/>
              <a:t>Extensibility </a:t>
            </a:r>
            <a:r>
              <a:rPr lang="en-US" dirty="0" smtClean="0"/>
              <a:t>MVP</a:t>
            </a:r>
          </a:p>
          <a:p>
            <a:pPr lvl="1"/>
            <a:r>
              <a:rPr lang="en-US" dirty="0">
                <a:hlinkClick r:id="rId3"/>
              </a:rPr>
              <a:t>http://</a:t>
            </a:r>
            <a:r>
              <a:rPr lang="en-US" dirty="0" smtClean="0">
                <a:hlinkClick r:id="rId3"/>
              </a:rPr>
              <a:t>www.visualstudioextensibility.com</a:t>
            </a:r>
            <a:endParaRPr lang="en-US" dirty="0"/>
          </a:p>
          <a:p>
            <a:pPr lvl="1"/>
            <a:endParaRPr lang="en-US" dirty="0" smtClean="0"/>
          </a:p>
          <a:p>
            <a:pPr lvl="1"/>
            <a:endParaRPr lang="en-US" dirty="0"/>
          </a:p>
        </p:txBody>
      </p:sp>
    </p:spTree>
    <p:extLst>
      <p:ext uri="{BB962C8B-B14F-4D97-AF65-F5344CB8AC3E}">
        <p14:creationId xmlns:p14="http://schemas.microsoft.com/office/powerpoint/2010/main" val="23959034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2041540" cy="4733604"/>
          </a:xfrm>
        </p:spPr>
        <p:txBody>
          <a:bodyPr/>
          <a:lstStyle/>
          <a:p>
            <a:pPr marL="0" indent="0">
              <a:buNone/>
            </a:pPr>
            <a:endParaRPr lang="en-US" dirty="0"/>
          </a:p>
          <a:p>
            <a:pPr marL="0" indent="0">
              <a:buNone/>
            </a:pPr>
            <a:endParaRPr lang="en-US" sz="3600" dirty="0" smtClean="0"/>
          </a:p>
          <a:p>
            <a:pPr marL="0" indent="0">
              <a:buNone/>
            </a:pPr>
            <a:r>
              <a:rPr lang="en-US" u="sng" dirty="0" smtClean="0"/>
              <a:t>Sample Code &amp; Slides</a:t>
            </a:r>
          </a:p>
          <a:p>
            <a:pPr marL="0" indent="0">
              <a:buNone/>
            </a:pPr>
            <a:r>
              <a:rPr lang="en-US" dirty="0"/>
              <a:t>github.com/</a:t>
            </a:r>
            <a:r>
              <a:rPr lang="en-US" dirty="0" err="1"/>
              <a:t>jlattimer</a:t>
            </a:r>
            <a:r>
              <a:rPr lang="en-US" dirty="0"/>
              <a:t>/</a:t>
            </a:r>
            <a:r>
              <a:rPr lang="en-US" dirty="0" err="1"/>
              <a:t>ExtendingVisualStudio_Demo</a:t>
            </a:r>
            <a:endParaRPr lang="en-US" dirty="0" smtClean="0"/>
          </a:p>
          <a:p>
            <a:pPr marL="0" indent="0">
              <a:buNone/>
            </a:pPr>
            <a:endParaRPr lang="en-US" dirty="0"/>
          </a:p>
          <a:p>
            <a:pPr marL="0" indent="0">
              <a:buNone/>
            </a:pPr>
            <a:r>
              <a:rPr lang="en-US" sz="8000" dirty="0" smtClean="0"/>
              <a:t>Thanks!</a:t>
            </a:r>
            <a:endParaRPr lang="en-US" sz="8000" dirty="0"/>
          </a:p>
        </p:txBody>
      </p:sp>
      <p:sp>
        <p:nvSpPr>
          <p:cNvPr id="3" name="Title 2"/>
          <p:cNvSpPr>
            <a:spLocks noGrp="1"/>
          </p:cNvSpPr>
          <p:nvPr>
            <p:ph type="title"/>
          </p:nvPr>
        </p:nvSpPr>
        <p:spPr/>
        <p:txBody>
          <a:bodyPr/>
          <a:lstStyle/>
          <a:p>
            <a:r>
              <a:rPr lang="en-US" dirty="0" smtClean="0"/>
              <a:t>Questions/Comments</a:t>
            </a:r>
            <a:endParaRPr lang="en-US" dirty="0"/>
          </a:p>
        </p:txBody>
      </p:sp>
    </p:spTree>
    <p:extLst>
      <p:ext uri="{BB962C8B-B14F-4D97-AF65-F5344CB8AC3E}">
        <p14:creationId xmlns:p14="http://schemas.microsoft.com/office/powerpoint/2010/main" val="27803310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 Jason Lattimer</a:t>
            </a:r>
          </a:p>
        </p:txBody>
      </p:sp>
      <p:sp>
        <p:nvSpPr>
          <p:cNvPr id="3" name="Text Placeholder 2"/>
          <p:cNvSpPr>
            <a:spLocks noGrp="1"/>
          </p:cNvSpPr>
          <p:nvPr>
            <p:ph type="body" sz="quarter" idx="10"/>
          </p:nvPr>
        </p:nvSpPr>
        <p:spPr>
          <a:xfrm>
            <a:off x="274638" y="1212850"/>
            <a:ext cx="11887200" cy="5293757"/>
          </a:xfrm>
        </p:spPr>
        <p:txBody>
          <a:bodyPr/>
          <a:lstStyle/>
          <a:p>
            <a:pPr>
              <a:lnSpc>
                <a:spcPct val="150000"/>
              </a:lnSpc>
            </a:pPr>
            <a:r>
              <a:rPr lang="en-US" dirty="0"/>
              <a:t> </a:t>
            </a:r>
            <a:r>
              <a:rPr lang="en-US" dirty="0" smtClean="0"/>
              <a:t>   </a:t>
            </a:r>
            <a:r>
              <a:rPr lang="en-US" sz="3200" dirty="0" smtClean="0"/>
              <a:t>Sr</a:t>
            </a:r>
            <a:r>
              <a:rPr lang="en-US" sz="3200" dirty="0"/>
              <a:t>. </a:t>
            </a:r>
            <a:r>
              <a:rPr lang="en-US" sz="3200" dirty="0" smtClean="0"/>
              <a:t>Technical Architect </a:t>
            </a:r>
            <a:r>
              <a:rPr lang="en-US" sz="3200" dirty="0"/>
              <a:t>– PowerObjects</a:t>
            </a:r>
          </a:p>
          <a:p>
            <a:pPr>
              <a:lnSpc>
                <a:spcPct val="150000"/>
              </a:lnSpc>
            </a:pPr>
            <a:r>
              <a:rPr lang="en-US" sz="3200" dirty="0"/>
              <a:t>      </a:t>
            </a:r>
            <a:r>
              <a:rPr lang="en-US" sz="3200" dirty="0" smtClean="0"/>
              <a:t>Microsoft </a:t>
            </a:r>
            <a:r>
              <a:rPr lang="en-US" sz="3200" dirty="0"/>
              <a:t>MVP – </a:t>
            </a:r>
            <a:r>
              <a:rPr lang="en-US" sz="3200" strike="sngStrike" dirty="0"/>
              <a:t>Dynamics </a:t>
            </a:r>
            <a:r>
              <a:rPr lang="en-US" sz="3200" strike="sngStrike" dirty="0" smtClean="0"/>
              <a:t>CRM</a:t>
            </a:r>
            <a:r>
              <a:rPr lang="en-US" sz="3200" dirty="0" smtClean="0"/>
              <a:t> Business Solutions</a:t>
            </a:r>
            <a:endParaRPr lang="en-US" sz="3200" dirty="0"/>
          </a:p>
          <a:p>
            <a:pPr>
              <a:lnSpc>
                <a:spcPct val="150000"/>
              </a:lnSpc>
            </a:pPr>
            <a:r>
              <a:rPr lang="en-US" sz="3200" dirty="0"/>
              <a:t>      </a:t>
            </a:r>
            <a:r>
              <a:rPr lang="en-US" sz="3200" dirty="0" smtClean="0"/>
              <a:t>@</a:t>
            </a:r>
            <a:r>
              <a:rPr lang="en-US" sz="3200" dirty="0"/>
              <a:t>JLattimer</a:t>
            </a:r>
          </a:p>
          <a:p>
            <a:pPr>
              <a:lnSpc>
                <a:spcPct val="150000"/>
              </a:lnSpc>
            </a:pPr>
            <a:r>
              <a:rPr lang="en-US" sz="3200" dirty="0"/>
              <a:t>      </a:t>
            </a:r>
            <a:r>
              <a:rPr lang="en-US" sz="3200" dirty="0" smtClean="0"/>
              <a:t>jlattimer.blogspot.com</a:t>
            </a:r>
            <a:endParaRPr lang="en-US" sz="3200" dirty="0"/>
          </a:p>
          <a:p>
            <a:pPr>
              <a:lnSpc>
                <a:spcPct val="150000"/>
              </a:lnSpc>
            </a:pPr>
            <a:r>
              <a:rPr lang="en-US" sz="3200" dirty="0"/>
              <a:t>     </a:t>
            </a:r>
            <a:r>
              <a:rPr lang="en-US" sz="3200" dirty="0" smtClean="0"/>
              <a:t>github.com/jlattimer</a:t>
            </a:r>
            <a:endParaRPr lang="en-US" sz="3200" dirty="0"/>
          </a:p>
          <a:p>
            <a:pPr>
              <a:lnSpc>
                <a:spcPct val="150000"/>
              </a:lnSpc>
            </a:pPr>
            <a:r>
              <a:rPr lang="en-US" sz="3200" dirty="0"/>
              <a:t>     </a:t>
            </a:r>
            <a:r>
              <a:rPr lang="en-US" sz="3200" dirty="0" smtClean="0"/>
              <a:t>codeplex.com/site/users/view/JLattimer</a:t>
            </a:r>
            <a:endParaRPr lang="en-US" sz="3200" dirty="0"/>
          </a:p>
        </p:txBody>
      </p:sp>
      <p:pic>
        <p:nvPicPr>
          <p:cNvPr id="4" name="Picture 3" descr="PowerObjects"/>
          <p:cNvPicPr>
            <a:picLocks noChangeAspect="1" noChangeArrowheads="1"/>
          </p:cNvPicPr>
          <p:nvPr/>
        </p:nvPicPr>
        <p:blipFill rotWithShape="1">
          <a:blip r:embed="rId2">
            <a:extLst>
              <a:ext uri="{28A0092B-C50C-407E-A947-70E740481C1C}">
                <a14:useLocalDpi xmlns:a14="http://schemas.microsoft.com/office/drawing/2010/main" val="0"/>
              </a:ext>
            </a:extLst>
          </a:blip>
          <a:srcRect l="-2" r="69152"/>
          <a:stretch/>
        </p:blipFill>
        <p:spPr bwMode="auto">
          <a:xfrm>
            <a:off x="272592" y="1616048"/>
            <a:ext cx="429768" cy="4296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72592" y="2447284"/>
            <a:ext cx="429768" cy="414692"/>
          </a:xfrm>
          <a:prstGeom prst="rect">
            <a:avLst/>
          </a:prstGeom>
        </p:spPr>
      </p:pic>
      <p:pic>
        <p:nvPicPr>
          <p:cNvPr id="6" name="Picture 5"/>
          <p:cNvPicPr>
            <a:picLocks noChangeAspect="1"/>
          </p:cNvPicPr>
          <p:nvPr/>
        </p:nvPicPr>
        <p:blipFill>
          <a:blip r:embed="rId4"/>
          <a:stretch>
            <a:fillRect/>
          </a:stretch>
        </p:blipFill>
        <p:spPr>
          <a:xfrm>
            <a:off x="272592" y="3263552"/>
            <a:ext cx="447737" cy="447737"/>
          </a:xfrm>
          <a:prstGeom prst="rect">
            <a:avLst/>
          </a:prstGeom>
        </p:spPr>
      </p:pic>
      <p:pic>
        <p:nvPicPr>
          <p:cNvPr id="7" name="Picture 6"/>
          <p:cNvPicPr>
            <a:picLocks noChangeAspect="1"/>
          </p:cNvPicPr>
          <p:nvPr/>
        </p:nvPicPr>
        <p:blipFill>
          <a:blip r:embed="rId5"/>
          <a:stretch>
            <a:fillRect/>
          </a:stretch>
        </p:blipFill>
        <p:spPr>
          <a:xfrm>
            <a:off x="272592" y="4112865"/>
            <a:ext cx="447737" cy="447737"/>
          </a:xfrm>
          <a:prstGeom prst="rect">
            <a:avLst/>
          </a:prstGeom>
        </p:spPr>
      </p:pic>
      <p:pic>
        <p:nvPicPr>
          <p:cNvPr id="8" name="Picture 7"/>
          <p:cNvPicPr>
            <a:picLocks noChangeAspect="1"/>
          </p:cNvPicPr>
          <p:nvPr/>
        </p:nvPicPr>
        <p:blipFill>
          <a:blip r:embed="rId6"/>
          <a:stretch>
            <a:fillRect/>
          </a:stretch>
        </p:blipFill>
        <p:spPr>
          <a:xfrm>
            <a:off x="272592" y="4962178"/>
            <a:ext cx="447737" cy="447737"/>
          </a:xfrm>
          <a:prstGeom prst="rect">
            <a:avLst/>
          </a:prstGeom>
        </p:spPr>
      </p:pic>
      <p:pic>
        <p:nvPicPr>
          <p:cNvPr id="9" name="Picture 8"/>
          <p:cNvPicPr>
            <a:picLocks noChangeAspect="1"/>
          </p:cNvPicPr>
          <p:nvPr/>
        </p:nvPicPr>
        <p:blipFill>
          <a:blip r:embed="rId7"/>
          <a:stretch>
            <a:fillRect/>
          </a:stretch>
        </p:blipFill>
        <p:spPr>
          <a:xfrm>
            <a:off x="329186" y="5811491"/>
            <a:ext cx="447737" cy="447737"/>
          </a:xfrm>
          <a:prstGeom prst="rect">
            <a:avLst/>
          </a:prstGeom>
        </p:spPr>
      </p:pic>
    </p:spTree>
    <p:extLst>
      <p:ext uri="{BB962C8B-B14F-4D97-AF65-F5344CB8AC3E}">
        <p14:creationId xmlns:p14="http://schemas.microsoft.com/office/powerpoint/2010/main" val="3699980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smtClean="0"/>
              <a:t>Project &amp; Item Templates</a:t>
            </a:r>
          </a:p>
          <a:p>
            <a:r>
              <a:rPr lang="en-US" dirty="0"/>
              <a:t>Development Tools Environment</a:t>
            </a:r>
            <a:endParaRPr lang="en-US" dirty="0" smtClean="0"/>
          </a:p>
          <a:p>
            <a:r>
              <a:rPr lang="en-US" dirty="0" smtClean="0"/>
              <a:t>Menu Commands</a:t>
            </a:r>
          </a:p>
          <a:p>
            <a:r>
              <a:rPr lang="en-US" dirty="0" smtClean="0"/>
              <a:t>Tool Windows</a:t>
            </a:r>
          </a:p>
          <a:p>
            <a:r>
              <a:rPr lang="en-US" dirty="0" smtClean="0"/>
              <a:t>Editor Adornments</a:t>
            </a:r>
          </a:p>
          <a:p>
            <a:r>
              <a:rPr lang="en-US" dirty="0" smtClean="0"/>
              <a:t>.NET Compiler Platform</a:t>
            </a:r>
          </a:p>
          <a:p>
            <a:r>
              <a:rPr lang="en-US" dirty="0" smtClean="0"/>
              <a:t>Visual Studio Gallery</a:t>
            </a:r>
          </a:p>
          <a:p>
            <a:pPr marL="0" indent="0">
              <a:buNone/>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72996596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a:t>
            </a:r>
            <a:endParaRPr lang="en-US" dirty="0"/>
          </a:p>
        </p:txBody>
      </p:sp>
      <p:sp>
        <p:nvSpPr>
          <p:cNvPr id="3" name="Content Placeholder 2"/>
          <p:cNvSpPr>
            <a:spLocks noGrp="1"/>
          </p:cNvSpPr>
          <p:nvPr>
            <p:ph sz="quarter" idx="10"/>
          </p:nvPr>
        </p:nvSpPr>
        <p:spPr>
          <a:xfrm>
            <a:off x="274638" y="1214438"/>
            <a:ext cx="11887200" cy="3853363"/>
          </a:xfrm>
        </p:spPr>
        <p:txBody>
          <a:bodyPr/>
          <a:lstStyle/>
          <a:p>
            <a:r>
              <a:rPr lang="en-US" dirty="0" smtClean="0"/>
              <a:t>In VS </a:t>
            </a:r>
            <a:r>
              <a:rPr lang="en-US" dirty="0"/>
              <a:t>2013 add-ins are </a:t>
            </a:r>
            <a:r>
              <a:rPr lang="en-US" dirty="0" smtClean="0"/>
              <a:t>deprecated</a:t>
            </a:r>
          </a:p>
          <a:p>
            <a:r>
              <a:rPr lang="en-US" dirty="0" smtClean="0"/>
              <a:t>Install the Visual Studio SDK</a:t>
            </a:r>
          </a:p>
          <a:p>
            <a:pPr lvl="1"/>
            <a:r>
              <a:rPr lang="en-US" dirty="0" smtClean="0"/>
              <a:t>Project templates</a:t>
            </a:r>
          </a:p>
          <a:p>
            <a:r>
              <a:rPr lang="en-US" dirty="0" smtClean="0"/>
              <a:t>Use </a:t>
            </a:r>
            <a:r>
              <a:rPr lang="en-US" dirty="0" err="1" smtClean="0"/>
              <a:t>VSPackages</a:t>
            </a:r>
            <a:r>
              <a:rPr lang="en-US" dirty="0" smtClean="0"/>
              <a:t> (VSIX)</a:t>
            </a:r>
          </a:p>
          <a:p>
            <a:r>
              <a:rPr lang="en-US" dirty="0" smtClean="0"/>
              <a:t>Target multiple versions of Visual Studio</a:t>
            </a:r>
          </a:p>
          <a:p>
            <a:r>
              <a:rPr lang="en-US" dirty="0" smtClean="0"/>
              <a:t>Set dependencies (framework &amp; other packages)</a:t>
            </a:r>
            <a:endParaRPr lang="en-US" dirty="0"/>
          </a:p>
        </p:txBody>
      </p:sp>
    </p:spTree>
    <p:extLst>
      <p:ext uri="{BB962C8B-B14F-4D97-AF65-F5344CB8AC3E}">
        <p14:creationId xmlns:p14="http://schemas.microsoft.com/office/powerpoint/2010/main" val="346889900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&amp; Item Templates</a:t>
            </a:r>
          </a:p>
        </p:txBody>
      </p:sp>
      <p:sp>
        <p:nvSpPr>
          <p:cNvPr id="3" name="Content Placeholder 2"/>
          <p:cNvSpPr>
            <a:spLocks noGrp="1"/>
          </p:cNvSpPr>
          <p:nvPr>
            <p:ph sz="quarter" idx="10"/>
          </p:nvPr>
        </p:nvSpPr>
        <p:spPr>
          <a:xfrm>
            <a:off x="274638" y="1214438"/>
            <a:ext cx="11887200" cy="4542782"/>
          </a:xfrm>
        </p:spPr>
        <p:txBody>
          <a:bodyPr/>
          <a:lstStyle/>
          <a:p>
            <a:r>
              <a:rPr lang="en-US" dirty="0" smtClean="0"/>
              <a:t>Package using VSIX project</a:t>
            </a:r>
          </a:p>
          <a:p>
            <a:r>
              <a:rPr lang="en-US" dirty="0" smtClean="0"/>
              <a:t>Add file &amp; assembly references to template project file (.</a:t>
            </a:r>
            <a:r>
              <a:rPr lang="en-US" dirty="0" err="1" smtClean="0"/>
              <a:t>csproj</a:t>
            </a:r>
            <a:r>
              <a:rPr lang="en-US" dirty="0" smtClean="0"/>
              <a:t>)</a:t>
            </a:r>
          </a:p>
          <a:p>
            <a:r>
              <a:rPr lang="en-US" dirty="0" smtClean="0"/>
              <a:t>NuGet: </a:t>
            </a:r>
          </a:p>
          <a:p>
            <a:pPr lvl="1"/>
            <a:r>
              <a:rPr lang="en-US" u="sng" dirty="0"/>
              <a:t>D</a:t>
            </a:r>
            <a:r>
              <a:rPr lang="en-US" u="sng" dirty="0" smtClean="0"/>
              <a:t>on’t</a:t>
            </a:r>
            <a:r>
              <a:rPr lang="en-US" dirty="0" smtClean="0"/>
              <a:t> include </a:t>
            </a:r>
            <a:r>
              <a:rPr lang="en-US" dirty="0" err="1" smtClean="0"/>
              <a:t>packages.config</a:t>
            </a:r>
            <a:endParaRPr lang="en-US" dirty="0" smtClean="0"/>
          </a:p>
          <a:p>
            <a:pPr lvl="1"/>
            <a:r>
              <a:rPr lang="en-US" u="sng" dirty="0" smtClean="0"/>
              <a:t>Do</a:t>
            </a:r>
            <a:r>
              <a:rPr lang="en-US" dirty="0" smtClean="0"/>
              <a:t> user </a:t>
            </a:r>
            <a:r>
              <a:rPr lang="en-US" dirty="0" err="1" smtClean="0"/>
              <a:t>WizardExtension</a:t>
            </a:r>
            <a:r>
              <a:rPr lang="en-US" dirty="0" smtClean="0"/>
              <a:t> and include .</a:t>
            </a:r>
            <a:r>
              <a:rPr lang="en-US" dirty="0" err="1" smtClean="0"/>
              <a:t>nupkg</a:t>
            </a:r>
            <a:r>
              <a:rPr lang="en-US" dirty="0" smtClean="0"/>
              <a:t> files in VSIX</a:t>
            </a:r>
          </a:p>
          <a:p>
            <a:pPr lvl="2"/>
            <a:r>
              <a:rPr lang="en-US" sz="1600" dirty="0">
                <a:hlinkClick r:id="rId3"/>
              </a:rPr>
              <a:t>https://</a:t>
            </a:r>
            <a:r>
              <a:rPr lang="en-US" sz="1600" dirty="0" smtClean="0">
                <a:hlinkClick r:id="rId3"/>
              </a:rPr>
              <a:t>docs.nuget.org/create/packages-in-visual-studio-templates</a:t>
            </a:r>
            <a:endParaRPr lang="en-US" sz="1600" dirty="0" smtClean="0"/>
          </a:p>
          <a:p>
            <a:r>
              <a:rPr lang="en-US" dirty="0" smtClean="0"/>
              <a:t>Also check out </a:t>
            </a:r>
            <a:r>
              <a:rPr lang="en-US" dirty="0" smtClean="0">
                <a:hlinkClick r:id="rId4"/>
              </a:rPr>
              <a:t>SideWaffle</a:t>
            </a:r>
            <a:endParaRPr lang="en-US" dirty="0"/>
          </a:p>
        </p:txBody>
      </p:sp>
      <p:pic>
        <p:nvPicPr>
          <p:cNvPr id="2050" name="Picture 2" descr="SideWaffle Template Pack for Visual Stud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188" y="4928533"/>
            <a:ext cx="606424" cy="60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6663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 </a:t>
            </a:r>
            <a:r>
              <a:rPr lang="en-US" dirty="0" smtClean="0"/>
              <a:t>Environment (DTE)</a:t>
            </a:r>
            <a:r>
              <a:rPr lang="en-US" dirty="0"/>
              <a:t/>
            </a:r>
            <a:br>
              <a:rPr lang="en-US" dirty="0"/>
            </a:br>
            <a:endParaRPr lang="en-US" dirty="0"/>
          </a:p>
        </p:txBody>
      </p:sp>
      <p:sp>
        <p:nvSpPr>
          <p:cNvPr id="3" name="Content Placeholder 2"/>
          <p:cNvSpPr>
            <a:spLocks noGrp="1"/>
          </p:cNvSpPr>
          <p:nvPr>
            <p:ph sz="quarter" idx="10"/>
          </p:nvPr>
        </p:nvSpPr>
        <p:spPr>
          <a:xfrm>
            <a:off x="274638" y="1214438"/>
            <a:ext cx="11887200" cy="5392550"/>
          </a:xfrm>
        </p:spPr>
        <p:txBody>
          <a:bodyPr/>
          <a:lstStyle/>
          <a:p>
            <a:r>
              <a:rPr lang="en-US" dirty="0" smtClean="0"/>
              <a:t>DTE – core functionality </a:t>
            </a:r>
          </a:p>
          <a:p>
            <a:r>
              <a:rPr lang="en-US" dirty="0" smtClean="0"/>
              <a:t>DTE2 – newer functionality</a:t>
            </a:r>
          </a:p>
          <a:p>
            <a:r>
              <a:rPr lang="en-US" dirty="0" smtClean="0"/>
              <a:t>Access solutions, projects, menus, status bar, windows, &amp; everything else in the IDE</a:t>
            </a:r>
          </a:p>
          <a:p>
            <a:r>
              <a:rPr lang="en-US" dirty="0" smtClean="0"/>
              <a:t>Multiple ways to access DTE object</a:t>
            </a:r>
          </a:p>
          <a:p>
            <a:pPr marL="0" indent="0">
              <a:buNone/>
            </a:pPr>
            <a:endParaRPr lang="en-US" dirty="0"/>
          </a:p>
          <a:p>
            <a:pPr marL="0" indent="0">
              <a:buNone/>
            </a:pPr>
            <a:endParaRPr lang="en-US" dirty="0"/>
          </a:p>
        </p:txBody>
      </p:sp>
      <p:pic>
        <p:nvPicPr>
          <p:cNvPr id="1026" name="Picture 2" descr="C:\Users\JASON~1.LAT\AppData\Local\Temp\SNAGHTMLa1ffa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169" y="4593103"/>
            <a:ext cx="794385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01897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 Commands</a:t>
            </a:r>
          </a:p>
        </p:txBody>
      </p:sp>
      <p:sp>
        <p:nvSpPr>
          <p:cNvPr id="3" name="Content Placeholder 2"/>
          <p:cNvSpPr>
            <a:spLocks noGrp="1"/>
          </p:cNvSpPr>
          <p:nvPr>
            <p:ph sz="quarter" idx="10"/>
          </p:nvPr>
        </p:nvSpPr>
        <p:spPr>
          <a:xfrm>
            <a:off x="274638" y="1214438"/>
            <a:ext cx="11887200" cy="3040832"/>
          </a:xfrm>
        </p:spPr>
        <p:txBody>
          <a:bodyPr/>
          <a:lstStyle/>
          <a:p>
            <a:r>
              <a:rPr lang="en-US" dirty="0" smtClean="0"/>
              <a:t>Add buttons &amp; menus</a:t>
            </a:r>
          </a:p>
          <a:p>
            <a:r>
              <a:rPr lang="en-US" dirty="0" smtClean="0"/>
              <a:t>Control visibility</a:t>
            </a:r>
          </a:p>
          <a:p>
            <a:pPr lvl="1"/>
            <a:r>
              <a:rPr lang="en-US" dirty="0" smtClean="0"/>
              <a:t>Hide by default: </a:t>
            </a:r>
            <a:r>
              <a:rPr lang="en-US" dirty="0"/>
              <a:t>&lt;</a:t>
            </a:r>
            <a:r>
              <a:rPr lang="en-US" dirty="0" err="1"/>
              <a:t>CommandFlag</a:t>
            </a:r>
            <a:r>
              <a:rPr lang="en-US" dirty="0"/>
              <a:t>&gt;</a:t>
            </a:r>
            <a:r>
              <a:rPr lang="en-US" dirty="0" err="1"/>
              <a:t>DefaultInvisible</a:t>
            </a:r>
            <a:r>
              <a:rPr lang="en-US" dirty="0"/>
              <a:t>&lt;/</a:t>
            </a:r>
            <a:r>
              <a:rPr lang="en-US" dirty="0" err="1"/>
              <a:t>CommandFlag</a:t>
            </a:r>
            <a:r>
              <a:rPr lang="en-US" dirty="0" smtClean="0"/>
              <a:t>&gt;</a:t>
            </a:r>
          </a:p>
          <a:p>
            <a:pPr lvl="1"/>
            <a:r>
              <a:rPr lang="en-US" dirty="0" smtClean="0"/>
              <a:t>Allow changes to visibility: </a:t>
            </a:r>
            <a:r>
              <a:rPr lang="en-US" dirty="0"/>
              <a:t>&lt;</a:t>
            </a:r>
            <a:r>
              <a:rPr lang="en-US" dirty="0" err="1"/>
              <a:t>CommandFlag</a:t>
            </a:r>
            <a:r>
              <a:rPr lang="en-US" dirty="0"/>
              <a:t>&gt;</a:t>
            </a:r>
            <a:r>
              <a:rPr lang="en-US" dirty="0" err="1"/>
              <a:t>DynamicVisibility</a:t>
            </a:r>
            <a:r>
              <a:rPr lang="en-US" dirty="0"/>
              <a:t>&lt;/</a:t>
            </a:r>
            <a:r>
              <a:rPr lang="en-US" dirty="0" err="1"/>
              <a:t>CommandFlag</a:t>
            </a:r>
            <a:r>
              <a:rPr lang="en-US" dirty="0"/>
              <a:t>&gt;</a:t>
            </a:r>
            <a:endParaRPr lang="en-US" dirty="0" smtClean="0"/>
          </a:p>
          <a:p>
            <a:pPr lvl="1"/>
            <a:r>
              <a:rPr lang="en-US" dirty="0" smtClean="0"/>
              <a:t>To ensure visibility rules can be evaluated, load package with Solution:</a:t>
            </a:r>
          </a:p>
          <a:p>
            <a:pPr marL="571500" lvl="2" indent="0">
              <a:buNone/>
            </a:pPr>
            <a:r>
              <a:rPr lang="en-US" dirty="0"/>
              <a:t>	</a:t>
            </a:r>
            <a:r>
              <a:rPr lang="en-US" dirty="0" smtClean="0"/>
              <a:t>[</a:t>
            </a:r>
            <a:r>
              <a:rPr lang="en-US" dirty="0" err="1" smtClean="0"/>
              <a:t>ProvideAutoLoad</a:t>
            </a:r>
            <a:r>
              <a:rPr lang="en-US" dirty="0"/>
              <a:t>("f1536ef8-92ec-443c-9ed7-fdadf150da82")]</a:t>
            </a:r>
          </a:p>
        </p:txBody>
      </p:sp>
    </p:spTree>
    <p:extLst>
      <p:ext uri="{BB962C8B-B14F-4D97-AF65-F5344CB8AC3E}">
        <p14:creationId xmlns:p14="http://schemas.microsoft.com/office/powerpoint/2010/main" val="18817882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Windows</a:t>
            </a:r>
          </a:p>
        </p:txBody>
      </p:sp>
      <p:sp>
        <p:nvSpPr>
          <p:cNvPr id="3" name="Content Placeholder 2"/>
          <p:cNvSpPr>
            <a:spLocks noGrp="1"/>
          </p:cNvSpPr>
          <p:nvPr>
            <p:ph sz="quarter" idx="10"/>
          </p:nvPr>
        </p:nvSpPr>
        <p:spPr>
          <a:xfrm>
            <a:off x="274638" y="1214438"/>
            <a:ext cx="11887200" cy="2092881"/>
          </a:xfrm>
        </p:spPr>
        <p:txBody>
          <a:bodyPr/>
          <a:lstStyle/>
          <a:p>
            <a:r>
              <a:rPr lang="en-US" dirty="0" smtClean="0"/>
              <a:t>XAML based</a:t>
            </a:r>
          </a:p>
          <a:p>
            <a:r>
              <a:rPr lang="en-US" dirty="0" smtClean="0"/>
              <a:t>Can interact with solution items</a:t>
            </a:r>
          </a:p>
          <a:p>
            <a:r>
              <a:rPr lang="en-US" dirty="0" smtClean="0"/>
              <a:t>Design for different themes</a:t>
            </a:r>
            <a:endParaRPr lang="en-US" dirty="0"/>
          </a:p>
        </p:txBody>
      </p:sp>
    </p:spTree>
    <p:extLst>
      <p:ext uri="{BB962C8B-B14F-4D97-AF65-F5344CB8AC3E}">
        <p14:creationId xmlns:p14="http://schemas.microsoft.com/office/powerpoint/2010/main" val="13984924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 Adornments</a:t>
            </a:r>
          </a:p>
        </p:txBody>
      </p:sp>
      <p:sp>
        <p:nvSpPr>
          <p:cNvPr id="3" name="Content Placeholder 2"/>
          <p:cNvSpPr>
            <a:spLocks noGrp="1"/>
          </p:cNvSpPr>
          <p:nvPr>
            <p:ph sz="quarter" idx="10"/>
          </p:nvPr>
        </p:nvSpPr>
        <p:spPr>
          <a:xfrm>
            <a:off x="274638" y="1214438"/>
            <a:ext cx="11887200" cy="4395049"/>
          </a:xfrm>
        </p:spPr>
        <p:txBody>
          <a:bodyPr/>
          <a:lstStyle/>
          <a:p>
            <a:r>
              <a:rPr lang="en-US" dirty="0" smtClean="0"/>
              <a:t>Editor Margin</a:t>
            </a:r>
          </a:p>
          <a:p>
            <a:pPr lvl="1"/>
            <a:r>
              <a:rPr lang="en-US" dirty="0" smtClean="0"/>
              <a:t>Add content to margins</a:t>
            </a:r>
          </a:p>
          <a:p>
            <a:r>
              <a:rPr lang="en-US" dirty="0" smtClean="0"/>
              <a:t>Viewport Adornment</a:t>
            </a:r>
          </a:p>
          <a:p>
            <a:pPr lvl="1"/>
            <a:r>
              <a:rPr lang="en-US" dirty="0" smtClean="0"/>
              <a:t>Add content to IDE surface</a:t>
            </a:r>
          </a:p>
          <a:p>
            <a:r>
              <a:rPr lang="en-US" dirty="0" smtClean="0"/>
              <a:t>Editor Classifier</a:t>
            </a:r>
          </a:p>
          <a:p>
            <a:pPr lvl="1"/>
            <a:r>
              <a:rPr lang="en-US" dirty="0" smtClean="0"/>
              <a:t>Add syntax highlighting</a:t>
            </a:r>
          </a:p>
          <a:p>
            <a:r>
              <a:rPr lang="en-US" dirty="0" smtClean="0"/>
              <a:t>Text Adornment</a:t>
            </a:r>
          </a:p>
          <a:p>
            <a:pPr lvl="1"/>
            <a:r>
              <a:rPr lang="en-US" dirty="0" smtClean="0"/>
              <a:t>Add content relative to text</a:t>
            </a:r>
            <a:endParaRPr lang="en-US" dirty="0"/>
          </a:p>
        </p:txBody>
      </p:sp>
    </p:spTree>
    <p:extLst>
      <p:ext uri="{BB962C8B-B14F-4D97-AF65-F5344CB8AC3E}">
        <p14:creationId xmlns:p14="http://schemas.microsoft.com/office/powerpoint/2010/main" val="11593370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70_Convergence_2014_Concurrent_Template_16x9">
  <a:themeElements>
    <a:clrScheme name="Convergence NA Breakout">
      <a:dk1>
        <a:srgbClr val="505050"/>
      </a:dk1>
      <a:lt1>
        <a:srgbClr val="FFFFFF"/>
      </a:lt1>
      <a:dk2>
        <a:srgbClr val="442359"/>
      </a:dk2>
      <a:lt2>
        <a:srgbClr val="D2D2D2"/>
      </a:lt2>
      <a:accent1>
        <a:srgbClr val="442359"/>
      </a:accent1>
      <a:accent2>
        <a:srgbClr val="002050"/>
      </a:accent2>
      <a:accent3>
        <a:srgbClr val="BA141A"/>
      </a:accent3>
      <a:accent4>
        <a:srgbClr val="00188F"/>
      </a:accent4>
      <a:accent5>
        <a:srgbClr val="007233"/>
      </a:accent5>
      <a:accent6>
        <a:srgbClr val="DC3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nvergence_2014_Concurrent_16x9.potx" id="{3E2627D7-ABCE-498A-BAEA-79E1AE0C4DD6}" vid="{FBD614BE-BECB-4962-9D07-7583AE70F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2014-03-07T08:00:00+00:00</Event_x0020_End_x0020_Date>
    <Event_x0020_Start_x0020_Date xmlns="2295e2e7-0eeb-498e-8716-217bb2ee6ee3">2014-03-04T08:00:00+00:00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Convergence</TermName>
          <TermId xmlns="http://schemas.microsoft.com/office/infopath/2007/PartnerControls">1d09c950-c38f-4478-9281-d35ce331b3fb</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customers</TermName>
          <TermId xmlns="http://schemas.microsoft.com/office/infopath/2007/PartnerControls">53e3f70c-67b5-450d-95d4-c8ae9a16f63b</TermId>
        </TermInfo>
        <TermInfo xmlns="http://schemas.microsoft.com/office/infopath/2007/PartnerControls">
          <TermName xmlns="http://schemas.microsoft.com/office/infopath/2007/PartnerControls">consumers</TermName>
          <TermId xmlns="http://schemas.microsoft.com/office/infopath/2007/PartnerControls">9adf4a48-4924-43a3-9278-975755bc3172</TermId>
        </TermInfo>
        <TermInfo xmlns="http://schemas.microsoft.com/office/infopath/2007/PartnerControls">
          <TermName xmlns="http://schemas.microsoft.com/office/infopath/2007/PartnerControls">partners</TermName>
          <TermId xmlns="http://schemas.microsoft.com/office/infopath/2007/PartnerControls">1d23b997-60ce-4cfd-9201-15f1ad449e79</TermId>
        </TermInfo>
        <TermInfo xmlns="http://schemas.microsoft.com/office/infopath/2007/PartnerControls">
          <TermName xmlns="http://schemas.microsoft.com/office/infopath/2007/PartnerControls">employees</TermName>
          <TermId xmlns="http://schemas.microsoft.com/office/infopath/2007/PartnerControls">56f02798-ac9e-42de-92e6-b37395b5f857</TermId>
        </TermInfo>
      </Terms>
    </AudienceTaxHTField0>
    <TaxCatchAll xmlns="230e9df3-be65-4c73-a93b-d1236ebd677e">
      <Value>626</Value>
      <Value>273</Value>
      <Value>740</Value>
      <Value>352</Value>
      <Value>267</Value>
      <Value>745</Value>
      <Value>330</Value>
    </TaxCatchAll>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Event_x0020_VenueTaxHTField0>
  </documentManagement>
</p:properties>
</file>

<file path=customXml/itemProps1.xml><?xml version="1.0" encoding="utf-8"?>
<ds:datastoreItem xmlns:ds="http://schemas.openxmlformats.org/officeDocument/2006/customXml" ds:itemID="{F20C9CFA-D549-4AB3-8A50-ED22815DF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schemas.openxmlformats.org/package/2006/metadata/core-properties"/>
    <ds:schemaRef ds:uri="2295e2e7-0eeb-498e-8716-217bb2ee6ee3"/>
    <ds:schemaRef ds:uri="http://schemas.microsoft.com/office/2006/metadata/properties"/>
    <ds:schemaRef ds:uri="http://purl.org/dc/terms/"/>
    <ds:schemaRef ds:uri="http://schemas.microsoft.com/office/infopath/2007/PartnerControls"/>
    <ds:schemaRef ds:uri="http://purl.org/dc/elements/1.1/"/>
    <ds:schemaRef ds:uri="http://schemas.microsoft.com/office/2006/documentManagement/types"/>
    <ds:schemaRef ds:uri="8b529f77-48ab-4581-b468-93f09345b8a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Convergence_2014_Concurrent_16x9</Template>
  <TotalTime>1044</TotalTime>
  <Words>1114</Words>
  <Application>Microsoft Office PowerPoint</Application>
  <PresentationFormat>Custom</PresentationFormat>
  <Paragraphs>121</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Segoe UI</vt:lpstr>
      <vt:lpstr>Segoe UI Light</vt:lpstr>
      <vt:lpstr>Wingdings</vt:lpstr>
      <vt:lpstr>3-30370_Convergence_2014_Concurrent_Template_16x9</vt:lpstr>
      <vt:lpstr>Extending Visual Studio and Making It Work for You</vt:lpstr>
      <vt:lpstr>About Me – Jason Lattimer</vt:lpstr>
      <vt:lpstr>Agenda</vt:lpstr>
      <vt:lpstr>Extensibility</vt:lpstr>
      <vt:lpstr>Project &amp; Item Templates</vt:lpstr>
      <vt:lpstr>Development Tools Environment (DTE) </vt:lpstr>
      <vt:lpstr>Menu Commands</vt:lpstr>
      <vt:lpstr>Tool Windows</vt:lpstr>
      <vt:lpstr>Editor Adornments</vt:lpstr>
      <vt:lpstr>Tips</vt:lpstr>
      <vt:lpstr>.NET Compiler Platform (“Roslyn”) </vt:lpstr>
      <vt:lpstr>Visual Studio Gallery</vt:lpstr>
      <vt:lpstr>Need Help?</vt:lpstr>
      <vt:lpstr>Questions/Comments</vt:lpstr>
    </vt:vector>
  </TitlesOfParts>
  <Manager>&lt;Comms manager/speech writer&gt;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Visual Studio and Making It Work for You</dc:title>
  <dc:creator>Jason Lattimer</dc:creator>
  <cp:keywords/>
  <cp:lastModifiedBy>Jason Lattimer</cp:lastModifiedBy>
  <cp:revision>96</cp:revision>
  <dcterms:created xsi:type="dcterms:W3CDTF">2015-03-27T20:34:51Z</dcterms:created>
  <dcterms:modified xsi:type="dcterms:W3CDTF">2015-10-24T04:05:57Z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273;#Convergence|1d09c950-c38f-4478-9281-d35ce331b3fb</vt:lpwstr>
  </property>
  <property fmtid="{D5CDD505-2E9C-101B-9397-08002B2CF9AE}" pid="5" name="Audience">
    <vt:lpwstr>740;#customers|53e3f70c-67b5-450d-95d4-c8ae9a16f63b;#626;#consumers|9adf4a48-4924-43a3-9278-975755bc3172;#745;#partners|1d23b997-60ce-4cfd-9201-15f1ad449e79;#352;#employees|56f02798-ac9e-42de-92e6-b37395b5f857</vt:lpwstr>
  </property>
  <property fmtid="{D5CDD505-2E9C-101B-9397-08002B2CF9AE}" pid="6" name="Campaign">
    <vt:lpwstr/>
  </property>
  <property fmtid="{D5CDD505-2E9C-101B-9397-08002B2CF9AE}" pid="7" name="Event Venue">
    <vt:lpwstr>330;#Georgia World Congress Center|ea0ece34-59a6-4d43-8d9e-d0f9e2a2f1ce</vt:lpwstr>
  </property>
  <property fmtid="{D5CDD505-2E9C-101B-9397-08002B2CF9AE}" pid="8" name="Track">
    <vt:lpwstr/>
  </property>
  <property fmtid="{D5CDD505-2E9C-101B-9397-08002B2CF9AE}" pid="9" name="Event Location">
    <vt:lpwstr>267;#Atlanta|01fb9831-5840-48a0-a576-3e48f42baa53</vt:lpwstr>
  </property>
</Properties>
</file>