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0"/>
  </p:notesMasterIdLst>
  <p:handoutMasterIdLst>
    <p:handoutMasterId r:id="rId21"/>
  </p:handoutMasterIdLst>
  <p:sldIdLst>
    <p:sldId id="1152" r:id="rId5"/>
    <p:sldId id="1167" r:id="rId6"/>
    <p:sldId id="1168" r:id="rId7"/>
    <p:sldId id="1153" r:id="rId8"/>
    <p:sldId id="1154" r:id="rId9"/>
    <p:sldId id="1155" r:id="rId10"/>
    <p:sldId id="1156" r:id="rId11"/>
    <p:sldId id="1158" r:id="rId12"/>
    <p:sldId id="1159" r:id="rId13"/>
    <p:sldId id="1160" r:id="rId14"/>
    <p:sldId id="1161" r:id="rId15"/>
    <p:sldId id="1162" r:id="rId16"/>
    <p:sldId id="1163" r:id="rId17"/>
    <p:sldId id="1164" r:id="rId18"/>
    <p:sldId id="1166"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oing Beyond ReSharper with Roslyn" id="{6DD5C800-9A2C-4823-B056-4AFFC9A97500}">
          <p14:sldIdLst>
            <p14:sldId id="1152"/>
            <p14:sldId id="1167"/>
            <p14:sldId id="1168"/>
            <p14:sldId id="1153"/>
            <p14:sldId id="1154"/>
            <p14:sldId id="1155"/>
            <p14:sldId id="1156"/>
            <p14:sldId id="1158"/>
            <p14:sldId id="1159"/>
            <p14:sldId id="1160"/>
            <p14:sldId id="1161"/>
            <p14:sldId id="1162"/>
            <p14:sldId id="1163"/>
            <p14:sldId id="1164"/>
            <p14:sldId id="116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3CCCC"/>
    <a:srgbClr val="CC00CC"/>
    <a:srgbClr val="00FFFF"/>
    <a:srgbClr val="442359"/>
    <a:srgbClr val="333333"/>
    <a:srgbClr val="505050"/>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07" autoAdjust="0"/>
    <p:restoredTop sz="95223" autoAdjust="0"/>
  </p:normalViewPr>
  <p:slideViewPr>
    <p:cSldViewPr snapToGrid="0">
      <p:cViewPr varScale="1">
        <p:scale>
          <a:sx n="71" d="100"/>
          <a:sy n="71" d="100"/>
        </p:scale>
        <p:origin x="273" y="33"/>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822"/>
    </p:cViewPr>
  </p:sorterViewPr>
  <p:notesViewPr>
    <p:cSldViewPr snapToGrid="0"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Convergence 2014</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4/23/2015 10:15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Convergence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4/23/2015 10:15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SyntaxVisualizerExample</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4/23/2015 10:15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1052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BaseCodeRefactoringExample – XmlRefactoring - MultiRefactoring</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4/23/2015 10:15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732389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BaseAnalyzerExample – BlockAnalyzer - SyntaxAnalyzer</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4/23/2015 10:15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49123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SyntaxAnalyzer.Test</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4/23/2015 10:15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123739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CheckInPolicyAnalyzerExample - AnalysisConsoleExample</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4/23/2015 10:15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2429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30" r:id="rId1"/>
    <p:sldLayoutId id="2147484101" r:id="rId2"/>
    <p:sldLayoutId id="2147484102" r:id="rId3"/>
    <p:sldLayoutId id="2147484087" r:id="rId4"/>
    <p:sldLayoutId id="2147484098" r:id="rId5"/>
    <p:sldLayoutId id="2147484086" r:id="rId6"/>
    <p:sldLayoutId id="2147484107" r:id="rId7"/>
    <p:sldLayoutId id="2147484099" r:id="rId8"/>
    <p:sldLayoutId id="2147484100" r:id="rId9"/>
    <p:sldLayoutId id="2147484089" r:id="rId10"/>
    <p:sldLayoutId id="2147484106" r:id="rId11"/>
    <p:sldLayoutId id="2147484092" r:id="rId12"/>
    <p:sldLayoutId id="2147484093" r:id="rId13"/>
    <p:sldLayoutId id="2147484127" r:id="rId14"/>
    <p:sldLayoutId id="2147484128" r:id="rId15"/>
    <p:sldLayoutId id="2147484129" r:id="rId16"/>
    <p:sldLayoutId id="2147484094" r:id="rId17"/>
    <p:sldLayoutId id="2147484096" r:id="rId1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hyperlink" Target="https://github.com/KirillOsenkov/RoslynQuoter" TargetMode="External"/><Relationship Id="rId4" Type="http://schemas.openxmlformats.org/officeDocument/2006/relationships/hyperlink" Target="http://roslynquoter.azurewebsites.ne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visualstudio.com/en-us/downloads/visual-studio-2015-ctp-vs" TargetMode="External"/><Relationship Id="rId2" Type="http://schemas.openxmlformats.org/officeDocument/2006/relationships/hyperlink" Target="https://github.com/dotnet/roslyn" TargetMode="External"/><Relationship Id="rId1" Type="http://schemas.openxmlformats.org/officeDocument/2006/relationships/slideLayout" Target="../slideLayouts/slideLayout6.xml"/><Relationship Id="rId6" Type="http://schemas.openxmlformats.org/officeDocument/2006/relationships/hyperlink" Target="https://visualstudiogallery.msdn.microsoft.com/0f18f8c3-ec79-468a-968f-a1a0ee65b388" TargetMode="External"/><Relationship Id="rId5" Type="http://schemas.openxmlformats.org/officeDocument/2006/relationships/hyperlink" Target="https://visualstudiogallery.msdn.microsoft.com/ecefb773-36a6-4316-98db-4a87ed8cf5dc" TargetMode="External"/><Relationship Id="rId4" Type="http://schemas.openxmlformats.org/officeDocument/2006/relationships/hyperlink" Target="http://go.microsoft.com/?linkid=9875738"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Going Beyond ReSharper with Roslyn</a:t>
            </a:r>
          </a:p>
        </p:txBody>
      </p:sp>
    </p:spTree>
    <p:extLst>
      <p:ext uri="{BB962C8B-B14F-4D97-AF65-F5344CB8AC3E}">
        <p14:creationId xmlns:p14="http://schemas.microsoft.com/office/powerpoint/2010/main" val="42880628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Analyzers</a:t>
            </a:r>
            <a:endParaRPr lang="en-US" dirty="0"/>
          </a:p>
        </p:txBody>
      </p:sp>
      <p:sp>
        <p:nvSpPr>
          <p:cNvPr id="3" name="Text Placeholder 2"/>
          <p:cNvSpPr>
            <a:spLocks noGrp="1"/>
          </p:cNvSpPr>
          <p:nvPr>
            <p:ph type="body" sz="quarter" idx="10"/>
          </p:nvPr>
        </p:nvSpPr>
        <p:spPr>
          <a:xfrm>
            <a:off x="274638" y="1212850"/>
            <a:ext cx="11887200" cy="3323987"/>
          </a:xfrm>
        </p:spPr>
        <p:txBody>
          <a:bodyPr/>
          <a:lstStyle/>
          <a:p>
            <a:pPr marL="571500" indent="-571500">
              <a:buFont typeface="Arial" panose="020B0604020202020204" pitchFamily="34" charset="0"/>
              <a:buChar char="•"/>
            </a:pPr>
            <a:r>
              <a:rPr lang="en-US" dirty="0"/>
              <a:t>Unit Test Format</a:t>
            </a:r>
          </a:p>
          <a:p>
            <a:pPr marL="571500" indent="-571500">
              <a:buFont typeface="Arial" panose="020B0604020202020204" pitchFamily="34" charset="0"/>
              <a:buChar char="•"/>
            </a:pPr>
            <a:r>
              <a:rPr lang="en-US" dirty="0"/>
              <a:t>Verbatim String Literal vs. StringBuilder</a:t>
            </a:r>
          </a:p>
          <a:p>
            <a:pPr marL="571500" indent="-571500">
              <a:buFont typeface="Arial" panose="020B0604020202020204" pitchFamily="34" charset="0"/>
              <a:buChar char="•"/>
            </a:pPr>
            <a:r>
              <a:rPr lang="en-US" dirty="0"/>
              <a:t>Full Namespaces Or Add Reference in DiagnosticVerifier.Helper.cs</a:t>
            </a:r>
          </a:p>
          <a:p>
            <a:endParaRPr lang="en-US" dirty="0"/>
          </a:p>
        </p:txBody>
      </p:sp>
    </p:spTree>
    <p:extLst>
      <p:ext uri="{BB962C8B-B14F-4D97-AF65-F5344CB8AC3E}">
        <p14:creationId xmlns:p14="http://schemas.microsoft.com/office/powerpoint/2010/main" val="657769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786199"/>
          </a:xfrm>
        </p:spPr>
        <p:txBody>
          <a:bodyPr/>
          <a:lstStyle/>
          <a:p>
            <a:r>
              <a:rPr lang="en-US" dirty="0"/>
              <a:t>Vsix – Global Across Visual Studio</a:t>
            </a:r>
          </a:p>
          <a:p>
            <a:r>
              <a:rPr lang="en-US" dirty="0"/>
              <a:t>NuGet – Installed Per project &amp; included in Source Control</a:t>
            </a:r>
          </a:p>
          <a:p>
            <a:r>
              <a:rPr lang="en-US" dirty="0"/>
              <a:t>Manual – Installed Per project &amp; included in Source Control</a:t>
            </a:r>
          </a:p>
          <a:p>
            <a:endParaRPr lang="en-US" dirty="0"/>
          </a:p>
          <a:p>
            <a:r>
              <a:rPr lang="en-US" dirty="0"/>
              <a:t>Create Custom Code Analysis Rule Set – Include In TFS Check-in </a:t>
            </a:r>
            <a:r>
              <a:rPr lang="en-US" dirty="0" smtClean="0"/>
              <a:t>Policy</a:t>
            </a:r>
            <a:endParaRPr lang="en-US" dirty="0"/>
          </a:p>
          <a:p>
            <a:endParaRPr lang="en-US" dirty="0"/>
          </a:p>
        </p:txBody>
      </p:sp>
      <p:sp>
        <p:nvSpPr>
          <p:cNvPr id="3" name="Title 2"/>
          <p:cNvSpPr>
            <a:spLocks noGrp="1"/>
          </p:cNvSpPr>
          <p:nvPr>
            <p:ph type="title"/>
          </p:nvPr>
        </p:nvSpPr>
        <p:spPr/>
        <p:txBody>
          <a:bodyPr/>
          <a:lstStyle/>
          <a:p>
            <a:r>
              <a:rPr lang="en-US" dirty="0" smtClean="0"/>
              <a:t>Deployment</a:t>
            </a:r>
            <a:endParaRPr lang="en-US" dirty="0"/>
          </a:p>
        </p:txBody>
      </p:sp>
    </p:spTree>
    <p:extLst>
      <p:ext uri="{BB962C8B-B14F-4D97-AF65-F5344CB8AC3E}">
        <p14:creationId xmlns:p14="http://schemas.microsoft.com/office/powerpoint/2010/main" val="34603249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a:t>
            </a:r>
            <a:r>
              <a:rPr lang="en-US" dirty="0"/>
              <a:t>- Replace the Simplest Piece of Syntax</a:t>
            </a:r>
          </a:p>
        </p:txBody>
      </p:sp>
      <p:pic>
        <p:nvPicPr>
          <p:cNvPr id="9" name="Picture 8"/>
          <p:cNvPicPr>
            <a:picLocks noChangeAspect="1"/>
          </p:cNvPicPr>
          <p:nvPr/>
        </p:nvPicPr>
        <p:blipFill>
          <a:blip r:embed="rId2"/>
          <a:stretch>
            <a:fillRect/>
          </a:stretch>
        </p:blipFill>
        <p:spPr>
          <a:xfrm>
            <a:off x="494503" y="4514550"/>
            <a:ext cx="10076190" cy="704762"/>
          </a:xfrm>
          <a:prstGeom prst="rect">
            <a:avLst/>
          </a:prstGeom>
        </p:spPr>
      </p:pic>
      <p:pic>
        <p:nvPicPr>
          <p:cNvPr id="10" name="Picture 9"/>
          <p:cNvPicPr>
            <a:picLocks noChangeAspect="1"/>
          </p:cNvPicPr>
          <p:nvPr/>
        </p:nvPicPr>
        <p:blipFill>
          <a:blip r:embed="rId3"/>
          <a:stretch>
            <a:fillRect/>
          </a:stretch>
        </p:blipFill>
        <p:spPr>
          <a:xfrm>
            <a:off x="494503" y="2770122"/>
            <a:ext cx="8142857" cy="457143"/>
          </a:xfrm>
          <a:prstGeom prst="rect">
            <a:avLst/>
          </a:prstGeom>
        </p:spPr>
      </p:pic>
      <p:sp>
        <p:nvSpPr>
          <p:cNvPr id="11" name="TextBox 10"/>
          <p:cNvSpPr txBox="1"/>
          <p:nvPr/>
        </p:nvSpPr>
        <p:spPr>
          <a:xfrm>
            <a:off x="494503" y="3473088"/>
            <a:ext cx="983949" cy="400110"/>
          </a:xfrm>
          <a:prstGeom prst="rect">
            <a:avLst/>
          </a:prstGeom>
          <a:noFill/>
        </p:spPr>
        <p:txBody>
          <a:bodyPr wrap="square" rtlCol="0">
            <a:spAutoFit/>
          </a:bodyPr>
          <a:lstStyle/>
          <a:p>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Versus</a:t>
            </a:r>
          </a:p>
        </p:txBody>
      </p:sp>
      <p:sp>
        <p:nvSpPr>
          <p:cNvPr id="12" name="TextBox 11"/>
          <p:cNvSpPr txBox="1"/>
          <p:nvPr/>
        </p:nvSpPr>
        <p:spPr>
          <a:xfrm>
            <a:off x="494503" y="2370012"/>
            <a:ext cx="1566454" cy="400110"/>
          </a:xfrm>
          <a:prstGeom prst="rect">
            <a:avLst/>
          </a:prstGeom>
          <a:noFill/>
        </p:spPr>
        <p:txBody>
          <a:bodyPr wrap="none" rtlCol="0">
            <a:spAutoFit/>
          </a:bodyPr>
          <a:lstStyle/>
          <a:p>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String Only</a:t>
            </a:r>
          </a:p>
        </p:txBody>
      </p:sp>
      <p:sp>
        <p:nvSpPr>
          <p:cNvPr id="13" name="TextBox 12"/>
          <p:cNvSpPr txBox="1"/>
          <p:nvPr/>
        </p:nvSpPr>
        <p:spPr>
          <a:xfrm>
            <a:off x="494503" y="4119021"/>
            <a:ext cx="2254143" cy="400110"/>
          </a:xfrm>
          <a:prstGeom prst="rect">
            <a:avLst/>
          </a:prstGeom>
          <a:noFill/>
        </p:spPr>
        <p:txBody>
          <a:bodyPr wrap="none" rtlCol="0">
            <a:spAutoFit/>
          </a:bodyPr>
          <a:lstStyle/>
          <a:p>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Brackets &amp; String</a:t>
            </a:r>
          </a:p>
        </p:txBody>
      </p:sp>
      <p:sp>
        <p:nvSpPr>
          <p:cNvPr id="3" name="Rectangle 2"/>
          <p:cNvSpPr/>
          <p:nvPr/>
        </p:nvSpPr>
        <p:spPr>
          <a:xfrm>
            <a:off x="494503" y="5614841"/>
            <a:ext cx="9731165" cy="1077218"/>
          </a:xfrm>
          <a:prstGeom prst="rect">
            <a:avLst/>
          </a:prstGeom>
        </p:spPr>
        <p:txBody>
          <a:bodyPr wrap="square">
            <a:spAutoFit/>
          </a:bodyPr>
          <a:lstStyle/>
          <a:p>
            <a:r>
              <a:rPr lang="en-US" sz="3200" dirty="0">
                <a:hlinkClick r:id="rId4"/>
              </a:rPr>
              <a:t>http://roslynquoter.azurewebsites.net/</a:t>
            </a:r>
            <a:endParaRPr lang="en-US" sz="3200" dirty="0"/>
          </a:p>
          <a:p>
            <a:r>
              <a:rPr lang="en-US" sz="3200" dirty="0">
                <a:hlinkClick r:id="rId5"/>
              </a:rPr>
              <a:t>https://github.com/KirillOsenkov/RoslynQuoter</a:t>
            </a:r>
            <a:endParaRPr lang="en-US" sz="3200" dirty="0"/>
          </a:p>
        </p:txBody>
      </p:sp>
      <p:sp>
        <p:nvSpPr>
          <p:cNvPr id="5" name="Content Placeholder 4"/>
          <p:cNvSpPr>
            <a:spLocks noGrp="1"/>
          </p:cNvSpPr>
          <p:nvPr>
            <p:ph sz="quarter" idx="10"/>
          </p:nvPr>
        </p:nvSpPr>
        <p:spPr>
          <a:xfrm>
            <a:off x="274638" y="1214438"/>
            <a:ext cx="11887200" cy="627864"/>
          </a:xfrm>
        </p:spPr>
        <p:txBody>
          <a:bodyPr/>
          <a:lstStyle/>
          <a:p>
            <a:pPr marL="0" indent="0">
              <a:buNone/>
            </a:pPr>
            <a:r>
              <a:rPr lang="en-US" sz="3200" dirty="0">
                <a:solidFill>
                  <a:srgbClr val="DCDCDC"/>
                </a:solidFill>
                <a:highlight>
                  <a:srgbClr val="1E1E1E"/>
                </a:highlight>
                <a:latin typeface="Consolas" panose="020B0609020204030204" pitchFamily="49" charset="0"/>
              </a:rPr>
              <a:t>account1[</a:t>
            </a:r>
            <a:r>
              <a:rPr lang="en-US" sz="3200" dirty="0">
                <a:solidFill>
                  <a:srgbClr val="D69D85"/>
                </a:solidFill>
                <a:highlight>
                  <a:srgbClr val="1E1E1E"/>
                </a:highlight>
                <a:latin typeface="Consolas" panose="020B0609020204030204" pitchFamily="49" charset="0"/>
              </a:rPr>
              <a:t>"Name"</a:t>
            </a:r>
            <a:r>
              <a:rPr lang="en-US" sz="3200" dirty="0">
                <a:solidFill>
                  <a:srgbClr val="DCDCDC"/>
                </a:solidFill>
                <a:highlight>
                  <a:srgbClr val="1E1E1E"/>
                </a:highlight>
                <a:latin typeface="Consolas" panose="020B0609020204030204" pitchFamily="49" charset="0"/>
              </a:rPr>
              <a:t>] </a:t>
            </a:r>
            <a:r>
              <a:rPr lang="en-US" sz="3200" dirty="0">
                <a:solidFill>
                  <a:srgbClr val="B4B4B4"/>
                </a:solidFill>
                <a:highlight>
                  <a:srgbClr val="1E1E1E"/>
                </a:highlight>
                <a:latin typeface="Consolas" panose="020B0609020204030204" pitchFamily="49" charset="0"/>
              </a:rPr>
              <a:t>=</a:t>
            </a:r>
            <a:r>
              <a:rPr lang="en-US" sz="3200" dirty="0">
                <a:solidFill>
                  <a:srgbClr val="DCDCDC"/>
                </a:solidFill>
                <a:highlight>
                  <a:srgbClr val="1E1E1E"/>
                </a:highlight>
                <a:latin typeface="Consolas" panose="020B0609020204030204" pitchFamily="49" charset="0"/>
              </a:rPr>
              <a:t> </a:t>
            </a:r>
            <a:r>
              <a:rPr lang="en-US" sz="3200" dirty="0">
                <a:solidFill>
                  <a:srgbClr val="D69D85"/>
                </a:solidFill>
                <a:highlight>
                  <a:srgbClr val="1E1E1E"/>
                </a:highlight>
                <a:latin typeface="Consolas" panose="020B0609020204030204" pitchFamily="49" charset="0"/>
              </a:rPr>
              <a:t>"test1"</a:t>
            </a:r>
            <a:r>
              <a:rPr lang="en-US" sz="3200" dirty="0">
                <a:solidFill>
                  <a:srgbClr val="DCDCDC"/>
                </a:solidFill>
                <a:highlight>
                  <a:srgbClr val="1E1E1E"/>
                </a:highlight>
                <a:latin typeface="Consolas" panose="020B0609020204030204" pitchFamily="49" charset="0"/>
              </a:rPr>
              <a:t>;</a:t>
            </a:r>
            <a:endParaRPr lang="en-US" sz="3200" dirty="0"/>
          </a:p>
        </p:txBody>
      </p:sp>
    </p:spTree>
    <p:extLst>
      <p:ext uri="{BB962C8B-B14F-4D97-AF65-F5344CB8AC3E}">
        <p14:creationId xmlns:p14="http://schemas.microsoft.com/office/powerpoint/2010/main" val="248322211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 </a:t>
            </a:r>
            <a:r>
              <a:rPr lang="en-US" dirty="0" smtClean="0"/>
              <a:t>Group </a:t>
            </a:r>
            <a:r>
              <a:rPr lang="en-US" dirty="0"/>
              <a:t>Analyzers By name</a:t>
            </a:r>
          </a:p>
        </p:txBody>
      </p:sp>
      <p:pic>
        <p:nvPicPr>
          <p:cNvPr id="4" name="Content Placeholder 3"/>
          <p:cNvPicPr>
            <a:picLocks noGrp="1" noChangeAspect="1"/>
          </p:cNvPicPr>
          <p:nvPr>
            <p:ph sz="quarter" idx="10"/>
          </p:nvPr>
        </p:nvPicPr>
        <p:blipFill>
          <a:blip r:embed="rId2"/>
          <a:stretch>
            <a:fillRect/>
          </a:stretch>
        </p:blipFill>
        <p:spPr>
          <a:xfrm>
            <a:off x="274321" y="1986225"/>
            <a:ext cx="11889564" cy="1150070"/>
          </a:xfrm>
          <a:prstGeom prst="rect">
            <a:avLst/>
          </a:prstGeom>
        </p:spPr>
      </p:pic>
    </p:spTree>
    <p:extLst>
      <p:ext uri="{BB962C8B-B14F-4D97-AF65-F5344CB8AC3E}">
        <p14:creationId xmlns:p14="http://schemas.microsoft.com/office/powerpoint/2010/main" val="385185937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539978"/>
          </a:xfrm>
        </p:spPr>
        <p:txBody>
          <a:bodyPr/>
          <a:lstStyle/>
          <a:p>
            <a:r>
              <a:rPr lang="en-US" sz="3200" dirty="0"/>
              <a:t>Beware Of Outdated </a:t>
            </a:r>
            <a:r>
              <a:rPr lang="en-US" sz="3200" dirty="0" smtClean="0"/>
              <a:t>Web Content</a:t>
            </a:r>
            <a:endParaRPr lang="en-US" sz="3200" dirty="0"/>
          </a:p>
          <a:p>
            <a:r>
              <a:rPr lang="en-US" sz="3200" dirty="0"/>
              <a:t>Uninstall Other Test Extensions</a:t>
            </a:r>
          </a:p>
          <a:p>
            <a:r>
              <a:rPr lang="en-US" sz="3200" dirty="0"/>
              <a:t>Reset Experimental &amp; Roslyn Visual Studio </a:t>
            </a:r>
            <a:r>
              <a:rPr lang="en-US" sz="3200" dirty="0" smtClean="0"/>
              <a:t>Instances</a:t>
            </a:r>
            <a:endParaRPr lang="en-US" sz="3200" dirty="0"/>
          </a:p>
          <a:p>
            <a:r>
              <a:rPr lang="en-US" sz="3200" dirty="0"/>
              <a:t>Change Vsix Version</a:t>
            </a:r>
          </a:p>
          <a:p>
            <a:r>
              <a:rPr lang="en-US" sz="3200" dirty="0"/>
              <a:t>Close Test Application Before Debugging (CTP?)</a:t>
            </a:r>
          </a:p>
          <a:p>
            <a:r>
              <a:rPr lang="en-US" sz="3200" dirty="0"/>
              <a:t>Log Out/In Normal &amp; Experimental Visual Studio Instances (CTP?)</a:t>
            </a:r>
          </a:p>
          <a:p>
            <a:r>
              <a:rPr lang="en-US" sz="3200" dirty="0"/>
              <a:t>NuGet Bug Going From CTP5 to CTP 6</a:t>
            </a:r>
          </a:p>
          <a:p>
            <a:r>
              <a:rPr lang="en-US" sz="3200" dirty="0"/>
              <a:t>Refactoring Project Targets Wrong Version of .NET Framework (CTP?)</a:t>
            </a:r>
          </a:p>
          <a:p>
            <a:endParaRPr lang="en-US" dirty="0"/>
          </a:p>
        </p:txBody>
      </p:sp>
      <p:sp>
        <p:nvSpPr>
          <p:cNvPr id="3" name="Title 2"/>
          <p:cNvSpPr>
            <a:spLocks noGrp="1"/>
          </p:cNvSpPr>
          <p:nvPr>
            <p:ph type="title"/>
          </p:nvPr>
        </p:nvSpPr>
        <p:spPr/>
        <p:txBody>
          <a:bodyPr/>
          <a:lstStyle/>
          <a:p>
            <a:r>
              <a:rPr lang="en-US" dirty="0" smtClean="0"/>
              <a:t>Gotchas</a:t>
            </a:r>
            <a:endParaRPr lang="en-US" dirty="0"/>
          </a:p>
        </p:txBody>
      </p:sp>
    </p:spTree>
    <p:extLst>
      <p:ext uri="{BB962C8B-B14F-4D97-AF65-F5344CB8AC3E}">
        <p14:creationId xmlns:p14="http://schemas.microsoft.com/office/powerpoint/2010/main" val="42817294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2041540" cy="4351961"/>
          </a:xfrm>
        </p:spPr>
        <p:txBody>
          <a:bodyPr/>
          <a:lstStyle/>
          <a:p>
            <a:r>
              <a:rPr lang="en-US" dirty="0" smtClean="0"/>
              <a:t>Where might you use custom code analysis or refactorings</a:t>
            </a:r>
            <a:r>
              <a:rPr lang="en-US" dirty="0"/>
              <a:t> </a:t>
            </a:r>
            <a:r>
              <a:rPr lang="en-US" dirty="0" smtClean="0"/>
              <a:t>in your personal or business development?</a:t>
            </a:r>
          </a:p>
          <a:p>
            <a:pPr marL="0" indent="0">
              <a:buNone/>
            </a:pPr>
            <a:endParaRPr lang="en-US" dirty="0"/>
          </a:p>
          <a:p>
            <a:pPr marL="0" indent="0">
              <a:buNone/>
            </a:pPr>
            <a:endParaRPr lang="en-US" sz="3600" dirty="0" smtClean="0"/>
          </a:p>
          <a:p>
            <a:pPr marL="0" indent="0">
              <a:buNone/>
            </a:pPr>
            <a:r>
              <a:rPr lang="en-US" u="sng" dirty="0" smtClean="0"/>
              <a:t>Sample Code &amp; Slides</a:t>
            </a:r>
          </a:p>
          <a:p>
            <a:pPr marL="0" indent="0">
              <a:buNone/>
            </a:pPr>
            <a:r>
              <a:rPr lang="en-US" sz="3200" dirty="0" smtClean="0"/>
              <a:t>github.com/</a:t>
            </a:r>
            <a:r>
              <a:rPr lang="en-US" sz="3200" dirty="0" err="1" smtClean="0"/>
              <a:t>jlattimer</a:t>
            </a:r>
            <a:r>
              <a:rPr lang="en-US" sz="3200" dirty="0" smtClean="0"/>
              <a:t>/</a:t>
            </a:r>
            <a:r>
              <a:rPr lang="en-US" sz="3200" dirty="0" err="1" smtClean="0"/>
              <a:t>GoingBeyondReSharperWithRoslyn_Demo</a:t>
            </a:r>
            <a:endParaRPr lang="en-US" sz="3200" dirty="0"/>
          </a:p>
        </p:txBody>
      </p:sp>
      <p:sp>
        <p:nvSpPr>
          <p:cNvPr id="3" name="Title 2"/>
          <p:cNvSpPr>
            <a:spLocks noGrp="1"/>
          </p:cNvSpPr>
          <p:nvPr>
            <p:ph type="title"/>
          </p:nvPr>
        </p:nvSpPr>
        <p:spPr/>
        <p:txBody>
          <a:bodyPr/>
          <a:lstStyle/>
          <a:p>
            <a:r>
              <a:rPr lang="en-US" dirty="0" smtClean="0"/>
              <a:t>Questions/Comments</a:t>
            </a:r>
            <a:endParaRPr lang="en-US" dirty="0"/>
          </a:p>
        </p:txBody>
      </p:sp>
    </p:spTree>
    <p:extLst>
      <p:ext uri="{BB962C8B-B14F-4D97-AF65-F5344CB8AC3E}">
        <p14:creationId xmlns:p14="http://schemas.microsoft.com/office/powerpoint/2010/main" val="278033107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78423"/>
          </a:xfrm>
        </p:spPr>
        <p:txBody>
          <a:bodyPr/>
          <a:lstStyle/>
          <a:p>
            <a:r>
              <a:rPr lang="en-US" dirty="0" smtClean="0"/>
              <a:t>Background and Getting Started</a:t>
            </a:r>
          </a:p>
          <a:p>
            <a:r>
              <a:rPr lang="en-US" dirty="0" smtClean="0"/>
              <a:t>Syntax Visualizer</a:t>
            </a:r>
          </a:p>
          <a:p>
            <a:r>
              <a:rPr lang="en-US" dirty="0" smtClean="0"/>
              <a:t>Code Refactoring</a:t>
            </a:r>
          </a:p>
          <a:p>
            <a:r>
              <a:rPr lang="en-US" dirty="0" smtClean="0"/>
              <a:t>Code Analyzers</a:t>
            </a:r>
          </a:p>
          <a:p>
            <a:r>
              <a:rPr lang="en-US" dirty="0" smtClean="0"/>
              <a:t>Unit Testing Analyzers</a:t>
            </a:r>
          </a:p>
          <a:p>
            <a:r>
              <a:rPr lang="en-US" dirty="0" smtClean="0"/>
              <a:t>Tips &amp; Gotchas</a:t>
            </a:r>
          </a:p>
          <a:p>
            <a:r>
              <a:rPr lang="en-US" dirty="0" smtClean="0"/>
              <a:t>Questions &amp; Discussion</a:t>
            </a:r>
          </a:p>
          <a:p>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72996596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sz="quarter" idx="10"/>
          </p:nvPr>
        </p:nvSpPr>
        <p:spPr>
          <a:xfrm>
            <a:off x="274638" y="1214438"/>
            <a:ext cx="11887200" cy="1280351"/>
          </a:xfrm>
        </p:spPr>
        <p:txBody>
          <a:bodyPr/>
          <a:lstStyle/>
          <a:p>
            <a:pPr marL="0" indent="0">
              <a:buNone/>
            </a:pPr>
            <a:r>
              <a:rPr lang="en-US" dirty="0" smtClean="0"/>
              <a:t>   All Material Is Subject To Change If/When Released</a:t>
            </a:r>
          </a:p>
          <a:p>
            <a:pPr marL="0" indent="0">
              <a:buNone/>
            </a:pPr>
            <a:r>
              <a:rPr lang="en-US" sz="3200" dirty="0" smtClean="0"/>
              <a:t>    Based on Visual Studio 2015 CTP 6</a:t>
            </a:r>
          </a:p>
        </p:txBody>
      </p:sp>
      <p:sp>
        <p:nvSpPr>
          <p:cNvPr id="4" name="Freeform 36"/>
          <p:cNvSpPr>
            <a:spLocks noEditPoints="1"/>
          </p:cNvSpPr>
          <p:nvPr/>
        </p:nvSpPr>
        <p:spPr bwMode="black">
          <a:xfrm>
            <a:off x="248055" y="1347552"/>
            <a:ext cx="412221" cy="417247"/>
          </a:xfrm>
          <a:custGeom>
            <a:avLst/>
            <a:gdLst>
              <a:gd name="T0" fmla="*/ 82 w 149"/>
              <a:gd name="T1" fmla="*/ 41 h 150"/>
              <a:gd name="T2" fmla="*/ 80 w 149"/>
              <a:gd name="T3" fmla="*/ 87 h 150"/>
              <a:gd name="T4" fmla="*/ 68 w 149"/>
              <a:gd name="T5" fmla="*/ 87 h 150"/>
              <a:gd name="T6" fmla="*/ 67 w 149"/>
              <a:gd name="T7" fmla="*/ 41 h 150"/>
              <a:gd name="T8" fmla="*/ 82 w 149"/>
              <a:gd name="T9" fmla="*/ 41 h 150"/>
              <a:gd name="T10" fmla="*/ 83 w 149"/>
              <a:gd name="T11" fmla="*/ 102 h 150"/>
              <a:gd name="T12" fmla="*/ 81 w 149"/>
              <a:gd name="T13" fmla="*/ 107 h 150"/>
              <a:gd name="T14" fmla="*/ 75 w 149"/>
              <a:gd name="T15" fmla="*/ 109 h 150"/>
              <a:gd name="T16" fmla="*/ 68 w 149"/>
              <a:gd name="T17" fmla="*/ 107 h 150"/>
              <a:gd name="T18" fmla="*/ 66 w 149"/>
              <a:gd name="T19" fmla="*/ 102 h 150"/>
              <a:gd name="T20" fmla="*/ 68 w 149"/>
              <a:gd name="T21" fmla="*/ 96 h 150"/>
              <a:gd name="T22" fmla="*/ 75 w 149"/>
              <a:gd name="T23" fmla="*/ 94 h 150"/>
              <a:gd name="T24" fmla="*/ 81 w 149"/>
              <a:gd name="T25" fmla="*/ 96 h 150"/>
              <a:gd name="T26" fmla="*/ 83 w 149"/>
              <a:gd name="T27" fmla="*/ 102 h 150"/>
              <a:gd name="T28" fmla="*/ 74 w 149"/>
              <a:gd name="T29" fmla="*/ 10 h 150"/>
              <a:gd name="T30" fmla="*/ 9 w 149"/>
              <a:gd name="T31" fmla="*/ 75 h 150"/>
              <a:gd name="T32" fmla="*/ 74 w 149"/>
              <a:gd name="T33" fmla="*/ 140 h 150"/>
              <a:gd name="T34" fmla="*/ 140 w 149"/>
              <a:gd name="T35" fmla="*/ 75 h 150"/>
              <a:gd name="T36" fmla="*/ 74 w 149"/>
              <a:gd name="T37" fmla="*/ 10 h 150"/>
              <a:gd name="T38" fmla="*/ 74 w 149"/>
              <a:gd name="T39" fmla="*/ 0 h 150"/>
              <a:gd name="T40" fmla="*/ 149 w 149"/>
              <a:gd name="T41" fmla="*/ 75 h 150"/>
              <a:gd name="T42" fmla="*/ 74 w 149"/>
              <a:gd name="T43" fmla="*/ 150 h 150"/>
              <a:gd name="T44" fmla="*/ 0 w 149"/>
              <a:gd name="T45" fmla="*/ 75 h 150"/>
              <a:gd name="T46" fmla="*/ 74 w 149"/>
              <a:gd name="T4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9" h="150">
                <a:moveTo>
                  <a:pt x="82" y="41"/>
                </a:moveTo>
                <a:cubicBezTo>
                  <a:pt x="80" y="87"/>
                  <a:pt x="80" y="87"/>
                  <a:pt x="80" y="87"/>
                </a:cubicBezTo>
                <a:cubicBezTo>
                  <a:pt x="68" y="87"/>
                  <a:pt x="68" y="87"/>
                  <a:pt x="68" y="87"/>
                </a:cubicBezTo>
                <a:cubicBezTo>
                  <a:pt x="67" y="41"/>
                  <a:pt x="67" y="41"/>
                  <a:pt x="67" y="41"/>
                </a:cubicBezTo>
                <a:lnTo>
                  <a:pt x="82" y="41"/>
                </a:lnTo>
                <a:close/>
                <a:moveTo>
                  <a:pt x="83" y="102"/>
                </a:moveTo>
                <a:cubicBezTo>
                  <a:pt x="83" y="104"/>
                  <a:pt x="82" y="106"/>
                  <a:pt x="81" y="107"/>
                </a:cubicBezTo>
                <a:cubicBezTo>
                  <a:pt x="79" y="109"/>
                  <a:pt x="77" y="109"/>
                  <a:pt x="75" y="109"/>
                </a:cubicBezTo>
                <a:cubicBezTo>
                  <a:pt x="72" y="109"/>
                  <a:pt x="70" y="109"/>
                  <a:pt x="68" y="107"/>
                </a:cubicBezTo>
                <a:cubicBezTo>
                  <a:pt x="67" y="105"/>
                  <a:pt x="66" y="104"/>
                  <a:pt x="66" y="102"/>
                </a:cubicBezTo>
                <a:cubicBezTo>
                  <a:pt x="66" y="99"/>
                  <a:pt x="67" y="97"/>
                  <a:pt x="68" y="96"/>
                </a:cubicBezTo>
                <a:cubicBezTo>
                  <a:pt x="70" y="94"/>
                  <a:pt x="72" y="94"/>
                  <a:pt x="75" y="94"/>
                </a:cubicBezTo>
                <a:cubicBezTo>
                  <a:pt x="77" y="94"/>
                  <a:pt x="79" y="94"/>
                  <a:pt x="81" y="96"/>
                </a:cubicBezTo>
                <a:cubicBezTo>
                  <a:pt x="82" y="97"/>
                  <a:pt x="83" y="99"/>
                  <a:pt x="83" y="102"/>
                </a:cubicBezTo>
                <a:moveTo>
                  <a:pt x="74" y="10"/>
                </a:moveTo>
                <a:cubicBezTo>
                  <a:pt x="38" y="10"/>
                  <a:pt x="9" y="39"/>
                  <a:pt x="9" y="75"/>
                </a:cubicBezTo>
                <a:cubicBezTo>
                  <a:pt x="9" y="111"/>
                  <a:pt x="38" y="140"/>
                  <a:pt x="74" y="140"/>
                </a:cubicBezTo>
                <a:cubicBezTo>
                  <a:pt x="111" y="140"/>
                  <a:pt x="140" y="111"/>
                  <a:pt x="140" y="75"/>
                </a:cubicBezTo>
                <a:cubicBezTo>
                  <a:pt x="140" y="39"/>
                  <a:pt x="111" y="10"/>
                  <a:pt x="74" y="10"/>
                </a:cubicBezTo>
                <a:moveTo>
                  <a:pt x="74" y="0"/>
                </a:moveTo>
                <a:cubicBezTo>
                  <a:pt x="116" y="0"/>
                  <a:pt x="149" y="34"/>
                  <a:pt x="149" y="75"/>
                </a:cubicBezTo>
                <a:cubicBezTo>
                  <a:pt x="149" y="116"/>
                  <a:pt x="116" y="150"/>
                  <a:pt x="74" y="150"/>
                </a:cubicBezTo>
                <a:cubicBezTo>
                  <a:pt x="33" y="150"/>
                  <a:pt x="0" y="116"/>
                  <a:pt x="0" y="75"/>
                </a:cubicBezTo>
                <a:cubicBezTo>
                  <a:pt x="0" y="34"/>
                  <a:pt x="33" y="0"/>
                  <a:pt x="74" y="0"/>
                </a:cubicBezTo>
              </a:path>
            </a:pathLst>
          </a:custGeom>
          <a:solidFill>
            <a:srgbClr val="FF0000"/>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5" name="Freeform 36"/>
          <p:cNvSpPr>
            <a:spLocks noEditPoints="1"/>
          </p:cNvSpPr>
          <p:nvPr/>
        </p:nvSpPr>
        <p:spPr bwMode="black">
          <a:xfrm>
            <a:off x="11750640" y="1347551"/>
            <a:ext cx="412221" cy="417247"/>
          </a:xfrm>
          <a:custGeom>
            <a:avLst/>
            <a:gdLst>
              <a:gd name="T0" fmla="*/ 82 w 149"/>
              <a:gd name="T1" fmla="*/ 41 h 150"/>
              <a:gd name="T2" fmla="*/ 80 w 149"/>
              <a:gd name="T3" fmla="*/ 87 h 150"/>
              <a:gd name="T4" fmla="*/ 68 w 149"/>
              <a:gd name="T5" fmla="*/ 87 h 150"/>
              <a:gd name="T6" fmla="*/ 67 w 149"/>
              <a:gd name="T7" fmla="*/ 41 h 150"/>
              <a:gd name="T8" fmla="*/ 82 w 149"/>
              <a:gd name="T9" fmla="*/ 41 h 150"/>
              <a:gd name="T10" fmla="*/ 83 w 149"/>
              <a:gd name="T11" fmla="*/ 102 h 150"/>
              <a:gd name="T12" fmla="*/ 81 w 149"/>
              <a:gd name="T13" fmla="*/ 107 h 150"/>
              <a:gd name="T14" fmla="*/ 75 w 149"/>
              <a:gd name="T15" fmla="*/ 109 h 150"/>
              <a:gd name="T16" fmla="*/ 68 w 149"/>
              <a:gd name="T17" fmla="*/ 107 h 150"/>
              <a:gd name="T18" fmla="*/ 66 w 149"/>
              <a:gd name="T19" fmla="*/ 102 h 150"/>
              <a:gd name="T20" fmla="*/ 68 w 149"/>
              <a:gd name="T21" fmla="*/ 96 h 150"/>
              <a:gd name="T22" fmla="*/ 75 w 149"/>
              <a:gd name="T23" fmla="*/ 94 h 150"/>
              <a:gd name="T24" fmla="*/ 81 w 149"/>
              <a:gd name="T25" fmla="*/ 96 h 150"/>
              <a:gd name="T26" fmla="*/ 83 w 149"/>
              <a:gd name="T27" fmla="*/ 102 h 150"/>
              <a:gd name="T28" fmla="*/ 74 w 149"/>
              <a:gd name="T29" fmla="*/ 10 h 150"/>
              <a:gd name="T30" fmla="*/ 9 w 149"/>
              <a:gd name="T31" fmla="*/ 75 h 150"/>
              <a:gd name="T32" fmla="*/ 74 w 149"/>
              <a:gd name="T33" fmla="*/ 140 h 150"/>
              <a:gd name="T34" fmla="*/ 140 w 149"/>
              <a:gd name="T35" fmla="*/ 75 h 150"/>
              <a:gd name="T36" fmla="*/ 74 w 149"/>
              <a:gd name="T37" fmla="*/ 10 h 150"/>
              <a:gd name="T38" fmla="*/ 74 w 149"/>
              <a:gd name="T39" fmla="*/ 0 h 150"/>
              <a:gd name="T40" fmla="*/ 149 w 149"/>
              <a:gd name="T41" fmla="*/ 75 h 150"/>
              <a:gd name="T42" fmla="*/ 74 w 149"/>
              <a:gd name="T43" fmla="*/ 150 h 150"/>
              <a:gd name="T44" fmla="*/ 0 w 149"/>
              <a:gd name="T45" fmla="*/ 75 h 150"/>
              <a:gd name="T46" fmla="*/ 74 w 149"/>
              <a:gd name="T4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9" h="150">
                <a:moveTo>
                  <a:pt x="82" y="41"/>
                </a:moveTo>
                <a:cubicBezTo>
                  <a:pt x="80" y="87"/>
                  <a:pt x="80" y="87"/>
                  <a:pt x="80" y="87"/>
                </a:cubicBezTo>
                <a:cubicBezTo>
                  <a:pt x="68" y="87"/>
                  <a:pt x="68" y="87"/>
                  <a:pt x="68" y="87"/>
                </a:cubicBezTo>
                <a:cubicBezTo>
                  <a:pt x="67" y="41"/>
                  <a:pt x="67" y="41"/>
                  <a:pt x="67" y="41"/>
                </a:cubicBezTo>
                <a:lnTo>
                  <a:pt x="82" y="41"/>
                </a:lnTo>
                <a:close/>
                <a:moveTo>
                  <a:pt x="83" y="102"/>
                </a:moveTo>
                <a:cubicBezTo>
                  <a:pt x="83" y="104"/>
                  <a:pt x="82" y="106"/>
                  <a:pt x="81" y="107"/>
                </a:cubicBezTo>
                <a:cubicBezTo>
                  <a:pt x="79" y="109"/>
                  <a:pt x="77" y="109"/>
                  <a:pt x="75" y="109"/>
                </a:cubicBezTo>
                <a:cubicBezTo>
                  <a:pt x="72" y="109"/>
                  <a:pt x="70" y="109"/>
                  <a:pt x="68" y="107"/>
                </a:cubicBezTo>
                <a:cubicBezTo>
                  <a:pt x="67" y="105"/>
                  <a:pt x="66" y="104"/>
                  <a:pt x="66" y="102"/>
                </a:cubicBezTo>
                <a:cubicBezTo>
                  <a:pt x="66" y="99"/>
                  <a:pt x="67" y="97"/>
                  <a:pt x="68" y="96"/>
                </a:cubicBezTo>
                <a:cubicBezTo>
                  <a:pt x="70" y="94"/>
                  <a:pt x="72" y="94"/>
                  <a:pt x="75" y="94"/>
                </a:cubicBezTo>
                <a:cubicBezTo>
                  <a:pt x="77" y="94"/>
                  <a:pt x="79" y="94"/>
                  <a:pt x="81" y="96"/>
                </a:cubicBezTo>
                <a:cubicBezTo>
                  <a:pt x="82" y="97"/>
                  <a:pt x="83" y="99"/>
                  <a:pt x="83" y="102"/>
                </a:cubicBezTo>
                <a:moveTo>
                  <a:pt x="74" y="10"/>
                </a:moveTo>
                <a:cubicBezTo>
                  <a:pt x="38" y="10"/>
                  <a:pt x="9" y="39"/>
                  <a:pt x="9" y="75"/>
                </a:cubicBezTo>
                <a:cubicBezTo>
                  <a:pt x="9" y="111"/>
                  <a:pt x="38" y="140"/>
                  <a:pt x="74" y="140"/>
                </a:cubicBezTo>
                <a:cubicBezTo>
                  <a:pt x="111" y="140"/>
                  <a:pt x="140" y="111"/>
                  <a:pt x="140" y="75"/>
                </a:cubicBezTo>
                <a:cubicBezTo>
                  <a:pt x="140" y="39"/>
                  <a:pt x="111" y="10"/>
                  <a:pt x="74" y="10"/>
                </a:cubicBezTo>
                <a:moveTo>
                  <a:pt x="74" y="0"/>
                </a:moveTo>
                <a:cubicBezTo>
                  <a:pt x="116" y="0"/>
                  <a:pt x="149" y="34"/>
                  <a:pt x="149" y="75"/>
                </a:cubicBezTo>
                <a:cubicBezTo>
                  <a:pt x="149" y="116"/>
                  <a:pt x="116" y="150"/>
                  <a:pt x="74" y="150"/>
                </a:cubicBezTo>
                <a:cubicBezTo>
                  <a:pt x="33" y="150"/>
                  <a:pt x="0" y="116"/>
                  <a:pt x="0" y="75"/>
                </a:cubicBezTo>
                <a:cubicBezTo>
                  <a:pt x="0" y="34"/>
                  <a:pt x="33" y="0"/>
                  <a:pt x="74" y="0"/>
                </a:cubicBezTo>
              </a:path>
            </a:pathLst>
          </a:custGeom>
          <a:solidFill>
            <a:srgbClr val="FF0000"/>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Tree>
    <p:extLst>
      <p:ext uri="{BB962C8B-B14F-4D97-AF65-F5344CB8AC3E}">
        <p14:creationId xmlns:p14="http://schemas.microsoft.com/office/powerpoint/2010/main" val="110899518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 – Jason Lattimer</a:t>
            </a:r>
          </a:p>
        </p:txBody>
      </p:sp>
      <p:sp>
        <p:nvSpPr>
          <p:cNvPr id="3" name="Text Placeholder 2"/>
          <p:cNvSpPr>
            <a:spLocks noGrp="1"/>
          </p:cNvSpPr>
          <p:nvPr>
            <p:ph type="body" sz="quarter" idx="10"/>
          </p:nvPr>
        </p:nvSpPr>
        <p:spPr>
          <a:xfrm>
            <a:off x="274638" y="1212850"/>
            <a:ext cx="11887200" cy="5293757"/>
          </a:xfrm>
        </p:spPr>
        <p:txBody>
          <a:bodyPr/>
          <a:lstStyle/>
          <a:p>
            <a:pPr>
              <a:lnSpc>
                <a:spcPct val="150000"/>
              </a:lnSpc>
            </a:pPr>
            <a:r>
              <a:rPr lang="en-US" dirty="0"/>
              <a:t> </a:t>
            </a:r>
            <a:r>
              <a:rPr lang="en-US" dirty="0" smtClean="0"/>
              <a:t>   </a:t>
            </a:r>
            <a:r>
              <a:rPr lang="en-US" sz="3200" dirty="0" smtClean="0"/>
              <a:t>Sr</a:t>
            </a:r>
            <a:r>
              <a:rPr lang="en-US" sz="3200" dirty="0"/>
              <a:t>. CRM Consultant – PowerObjects</a:t>
            </a:r>
          </a:p>
          <a:p>
            <a:pPr>
              <a:lnSpc>
                <a:spcPct val="150000"/>
              </a:lnSpc>
            </a:pPr>
            <a:r>
              <a:rPr lang="en-US" sz="3200" dirty="0"/>
              <a:t>      </a:t>
            </a:r>
            <a:r>
              <a:rPr lang="en-US" sz="3200" dirty="0" smtClean="0"/>
              <a:t>Microsoft </a:t>
            </a:r>
            <a:r>
              <a:rPr lang="en-US" sz="3200" dirty="0"/>
              <a:t>MVP – Dynamics CRM</a:t>
            </a:r>
          </a:p>
          <a:p>
            <a:pPr>
              <a:lnSpc>
                <a:spcPct val="150000"/>
              </a:lnSpc>
            </a:pPr>
            <a:r>
              <a:rPr lang="en-US" sz="3200" dirty="0"/>
              <a:t>      </a:t>
            </a:r>
            <a:r>
              <a:rPr lang="en-US" sz="3200" dirty="0" smtClean="0"/>
              <a:t>@</a:t>
            </a:r>
            <a:r>
              <a:rPr lang="en-US" sz="3200" dirty="0"/>
              <a:t>JLattimer</a:t>
            </a:r>
          </a:p>
          <a:p>
            <a:pPr>
              <a:lnSpc>
                <a:spcPct val="150000"/>
              </a:lnSpc>
            </a:pPr>
            <a:r>
              <a:rPr lang="en-US" sz="3200" dirty="0"/>
              <a:t>      </a:t>
            </a:r>
            <a:r>
              <a:rPr lang="en-US" sz="3200" dirty="0" smtClean="0"/>
              <a:t>jlattimer.blogspot.com</a:t>
            </a:r>
            <a:endParaRPr lang="en-US" sz="3200" dirty="0"/>
          </a:p>
          <a:p>
            <a:pPr>
              <a:lnSpc>
                <a:spcPct val="150000"/>
              </a:lnSpc>
            </a:pPr>
            <a:r>
              <a:rPr lang="en-US" sz="3200" dirty="0"/>
              <a:t>     </a:t>
            </a:r>
            <a:r>
              <a:rPr lang="en-US" sz="3200" dirty="0" smtClean="0"/>
              <a:t>github.com/jlattimer</a:t>
            </a:r>
            <a:endParaRPr lang="en-US" sz="3200" dirty="0"/>
          </a:p>
          <a:p>
            <a:pPr>
              <a:lnSpc>
                <a:spcPct val="150000"/>
              </a:lnSpc>
            </a:pPr>
            <a:r>
              <a:rPr lang="en-US" sz="3200" dirty="0"/>
              <a:t>     </a:t>
            </a:r>
            <a:r>
              <a:rPr lang="en-US" sz="3200" dirty="0" smtClean="0"/>
              <a:t>codeplex.com/site/users/view/JLattimer</a:t>
            </a:r>
            <a:endParaRPr lang="en-US" sz="3200" dirty="0"/>
          </a:p>
        </p:txBody>
      </p:sp>
      <p:pic>
        <p:nvPicPr>
          <p:cNvPr id="4" name="Picture 3" descr="PowerObjects"/>
          <p:cNvPicPr>
            <a:picLocks noChangeAspect="1" noChangeArrowheads="1"/>
          </p:cNvPicPr>
          <p:nvPr/>
        </p:nvPicPr>
        <p:blipFill rotWithShape="1">
          <a:blip r:embed="rId2">
            <a:extLst>
              <a:ext uri="{28A0092B-C50C-407E-A947-70E740481C1C}">
                <a14:useLocalDpi xmlns:a14="http://schemas.microsoft.com/office/drawing/2010/main" val="0"/>
              </a:ext>
            </a:extLst>
          </a:blip>
          <a:srcRect l="-2" r="69152"/>
          <a:stretch/>
        </p:blipFill>
        <p:spPr bwMode="auto">
          <a:xfrm>
            <a:off x="272592" y="1616048"/>
            <a:ext cx="429768" cy="4296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72592" y="2447284"/>
            <a:ext cx="429768" cy="414692"/>
          </a:xfrm>
          <a:prstGeom prst="rect">
            <a:avLst/>
          </a:prstGeom>
        </p:spPr>
      </p:pic>
      <p:pic>
        <p:nvPicPr>
          <p:cNvPr id="6" name="Picture 5"/>
          <p:cNvPicPr>
            <a:picLocks noChangeAspect="1"/>
          </p:cNvPicPr>
          <p:nvPr/>
        </p:nvPicPr>
        <p:blipFill>
          <a:blip r:embed="rId4"/>
          <a:stretch>
            <a:fillRect/>
          </a:stretch>
        </p:blipFill>
        <p:spPr>
          <a:xfrm>
            <a:off x="272592" y="3263552"/>
            <a:ext cx="447737" cy="447737"/>
          </a:xfrm>
          <a:prstGeom prst="rect">
            <a:avLst/>
          </a:prstGeom>
        </p:spPr>
      </p:pic>
      <p:pic>
        <p:nvPicPr>
          <p:cNvPr id="7" name="Picture 6"/>
          <p:cNvPicPr>
            <a:picLocks noChangeAspect="1"/>
          </p:cNvPicPr>
          <p:nvPr/>
        </p:nvPicPr>
        <p:blipFill>
          <a:blip r:embed="rId5"/>
          <a:stretch>
            <a:fillRect/>
          </a:stretch>
        </p:blipFill>
        <p:spPr>
          <a:xfrm>
            <a:off x="272592" y="4112865"/>
            <a:ext cx="447737" cy="447737"/>
          </a:xfrm>
          <a:prstGeom prst="rect">
            <a:avLst/>
          </a:prstGeom>
        </p:spPr>
      </p:pic>
      <p:pic>
        <p:nvPicPr>
          <p:cNvPr id="8" name="Picture 7"/>
          <p:cNvPicPr>
            <a:picLocks noChangeAspect="1"/>
          </p:cNvPicPr>
          <p:nvPr/>
        </p:nvPicPr>
        <p:blipFill>
          <a:blip r:embed="rId6"/>
          <a:stretch>
            <a:fillRect/>
          </a:stretch>
        </p:blipFill>
        <p:spPr>
          <a:xfrm>
            <a:off x="272592" y="4962178"/>
            <a:ext cx="447737" cy="447737"/>
          </a:xfrm>
          <a:prstGeom prst="rect">
            <a:avLst/>
          </a:prstGeom>
        </p:spPr>
      </p:pic>
      <p:pic>
        <p:nvPicPr>
          <p:cNvPr id="9" name="Picture 8"/>
          <p:cNvPicPr>
            <a:picLocks noChangeAspect="1"/>
          </p:cNvPicPr>
          <p:nvPr/>
        </p:nvPicPr>
        <p:blipFill>
          <a:blip r:embed="rId7"/>
          <a:stretch>
            <a:fillRect/>
          </a:stretch>
        </p:blipFill>
        <p:spPr>
          <a:xfrm>
            <a:off x="329186" y="5811491"/>
            <a:ext cx="447737" cy="447737"/>
          </a:xfrm>
          <a:prstGeom prst="rect">
            <a:avLst/>
          </a:prstGeom>
        </p:spPr>
      </p:pic>
    </p:spTree>
    <p:extLst>
      <p:ext uri="{BB962C8B-B14F-4D97-AF65-F5344CB8AC3E}">
        <p14:creationId xmlns:p14="http://schemas.microsoft.com/office/powerpoint/2010/main" val="36999800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“Roslyn”?</a:t>
            </a:r>
          </a:p>
        </p:txBody>
      </p:sp>
      <p:sp>
        <p:nvSpPr>
          <p:cNvPr id="3" name="Text Placeholder 2"/>
          <p:cNvSpPr>
            <a:spLocks noGrp="1"/>
          </p:cNvSpPr>
          <p:nvPr>
            <p:ph type="body" sz="quarter" idx="10"/>
          </p:nvPr>
        </p:nvSpPr>
        <p:spPr>
          <a:xfrm>
            <a:off x="274638" y="1212850"/>
            <a:ext cx="11887200" cy="3323987"/>
          </a:xfrm>
        </p:spPr>
        <p:txBody>
          <a:bodyPr/>
          <a:lstStyle/>
          <a:p>
            <a:pPr marL="571500" indent="-571500">
              <a:buFont typeface="Arial" panose="020B0604020202020204" pitchFamily="34" charset="0"/>
              <a:buChar char="•"/>
            </a:pPr>
            <a:r>
              <a:rPr lang="en-US" dirty="0"/>
              <a:t>.NET Compiler Platform</a:t>
            </a:r>
          </a:p>
          <a:p>
            <a:pPr marL="571500" indent="-571500">
              <a:buFont typeface="Arial" panose="020B0604020202020204" pitchFamily="34" charset="0"/>
              <a:buChar char="•"/>
            </a:pPr>
            <a:r>
              <a:rPr lang="en-US" dirty="0"/>
              <a:t>Was C++ Now C#/VB.NET</a:t>
            </a:r>
          </a:p>
          <a:p>
            <a:pPr marL="571500" indent="-571500">
              <a:buFont typeface="Arial" panose="020B0604020202020204" pitchFamily="34" charset="0"/>
              <a:buChar char="•"/>
            </a:pPr>
            <a:r>
              <a:rPr lang="en-US" dirty="0"/>
              <a:t>Access the Same APIs for Code Analysis and Refactoring</a:t>
            </a:r>
          </a:p>
          <a:p>
            <a:endParaRPr lang="en-US" dirty="0"/>
          </a:p>
        </p:txBody>
      </p:sp>
    </p:spTree>
    <p:extLst>
      <p:ext uri="{BB962C8B-B14F-4D97-AF65-F5344CB8AC3E}">
        <p14:creationId xmlns:p14="http://schemas.microsoft.com/office/powerpoint/2010/main" val="112828391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t>
            </a:r>
            <a:r>
              <a:rPr lang="en-US" dirty="0" smtClean="0"/>
              <a:t>Started</a:t>
            </a:r>
            <a:endParaRPr lang="en-US" dirty="0"/>
          </a:p>
        </p:txBody>
      </p:sp>
      <p:sp>
        <p:nvSpPr>
          <p:cNvPr id="3" name="Content Placeholder 2"/>
          <p:cNvSpPr>
            <a:spLocks noGrp="1"/>
          </p:cNvSpPr>
          <p:nvPr>
            <p:ph sz="quarter" idx="10"/>
          </p:nvPr>
        </p:nvSpPr>
        <p:spPr/>
        <p:txBody>
          <a:bodyPr/>
          <a:lstStyle/>
          <a:p>
            <a:r>
              <a:rPr lang="en-US" dirty="0">
                <a:hlinkClick r:id="rId2"/>
              </a:rPr>
              <a:t>https://github.com/dotnet/roslyn</a:t>
            </a:r>
            <a:endParaRPr lang="en-US" dirty="0"/>
          </a:p>
          <a:p>
            <a:endParaRPr lang="en-US" dirty="0"/>
          </a:p>
          <a:p>
            <a:r>
              <a:rPr lang="en-US" dirty="0"/>
              <a:t>Latest CTP (6) Versions:</a:t>
            </a:r>
          </a:p>
          <a:p>
            <a:pPr lvl="1"/>
            <a:r>
              <a:rPr lang="en-US" dirty="0"/>
              <a:t>Visual Studio 2015 – </a:t>
            </a:r>
            <a:r>
              <a:rPr lang="en-US" dirty="0">
                <a:hlinkClick r:id="rId3"/>
              </a:rPr>
              <a:t>Link</a:t>
            </a:r>
            <a:endParaRPr lang="en-US" dirty="0"/>
          </a:p>
          <a:p>
            <a:pPr lvl="1"/>
            <a:r>
              <a:rPr lang="en-US" dirty="0"/>
              <a:t>Visual Studio 2015 SDK – </a:t>
            </a:r>
            <a:r>
              <a:rPr lang="en-US" dirty="0">
                <a:hlinkClick r:id="rId4"/>
              </a:rPr>
              <a:t>Link</a:t>
            </a:r>
            <a:endParaRPr lang="en-US" dirty="0"/>
          </a:p>
          <a:p>
            <a:pPr lvl="1"/>
            <a:r>
              <a:rPr lang="en-US" dirty="0"/>
              <a:t>SDK Templates – </a:t>
            </a:r>
            <a:r>
              <a:rPr lang="en-US" dirty="0">
                <a:hlinkClick r:id="rId5"/>
              </a:rPr>
              <a:t>Link</a:t>
            </a:r>
            <a:endParaRPr lang="en-US" dirty="0"/>
          </a:p>
          <a:p>
            <a:pPr lvl="1"/>
            <a:r>
              <a:rPr lang="en-US" dirty="0"/>
              <a:t>Syntax Visualizer – </a:t>
            </a:r>
            <a:r>
              <a:rPr lang="en-US" dirty="0">
                <a:hlinkClick r:id="rId6"/>
              </a:rPr>
              <a:t>Link</a:t>
            </a:r>
            <a:endParaRPr lang="en-US" dirty="0"/>
          </a:p>
          <a:p>
            <a:pPr lvl="1"/>
            <a:endParaRPr lang="en-US" dirty="0"/>
          </a:p>
          <a:p>
            <a:r>
              <a:rPr lang="en-US" dirty="0"/>
              <a:t>Azure VM Available</a:t>
            </a:r>
          </a:p>
          <a:p>
            <a:pPr marL="0" indent="0">
              <a:buNone/>
            </a:pPr>
            <a:endParaRPr lang="en-US" dirty="0"/>
          </a:p>
        </p:txBody>
      </p:sp>
    </p:spTree>
    <p:extLst>
      <p:ext uri="{BB962C8B-B14F-4D97-AF65-F5344CB8AC3E}">
        <p14:creationId xmlns:p14="http://schemas.microsoft.com/office/powerpoint/2010/main" val="13511409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Visualizer</a:t>
            </a:r>
          </a:p>
        </p:txBody>
      </p:sp>
      <p:sp>
        <p:nvSpPr>
          <p:cNvPr id="7" name="Content Placeholder 6"/>
          <p:cNvSpPr>
            <a:spLocks noGrp="1"/>
          </p:cNvSpPr>
          <p:nvPr>
            <p:ph sz="quarter" idx="10"/>
          </p:nvPr>
        </p:nvSpPr>
        <p:spPr>
          <a:xfrm>
            <a:off x="274320" y="1355952"/>
            <a:ext cx="9816737" cy="712333"/>
          </a:xfrm>
        </p:spPr>
        <p:txBody>
          <a:bodyPr/>
          <a:lstStyle/>
          <a:p>
            <a:pPr marL="0" indent="0">
              <a:buNone/>
            </a:pPr>
            <a:r>
              <a:rPr lang="en-US" dirty="0">
                <a:solidFill>
                  <a:srgbClr val="4EC9B0"/>
                </a:solidFill>
                <a:highlight>
                  <a:srgbClr val="1E1E1E"/>
                </a:highlight>
                <a:latin typeface="Consolas" panose="020B0609020204030204" pitchFamily="49" charset="0"/>
              </a:rPr>
              <a:t>Console</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WriteLine(</a:t>
            </a:r>
            <a:r>
              <a:rPr lang="en-US" dirty="0">
                <a:solidFill>
                  <a:srgbClr val="D69D85"/>
                </a:solidFill>
                <a:highlight>
                  <a:srgbClr val="1E1E1E"/>
                </a:highlight>
                <a:latin typeface="Consolas" panose="020B0609020204030204" pitchFamily="49" charset="0"/>
              </a:rPr>
              <a:t>"Hello World</a:t>
            </a:r>
            <a:r>
              <a:rPr lang="en-US" dirty="0" smtClean="0">
                <a:solidFill>
                  <a:srgbClr val="D69D85"/>
                </a:solidFill>
                <a:highlight>
                  <a:srgbClr val="1E1E1E"/>
                </a:highlight>
                <a:latin typeface="Consolas" panose="020B0609020204030204" pitchFamily="49" charset="0"/>
              </a:rPr>
              <a:t>!"</a:t>
            </a:r>
            <a:r>
              <a:rPr lang="en-US" dirty="0" smtClean="0">
                <a:solidFill>
                  <a:srgbClr val="DCDCDC"/>
                </a:solidFill>
                <a:highlight>
                  <a:srgbClr val="1E1E1E"/>
                </a:highlight>
                <a:latin typeface="Consolas" panose="020B0609020204030204" pitchFamily="49" charset="0"/>
              </a:rPr>
              <a:t>);</a:t>
            </a:r>
          </a:p>
          <a:p>
            <a:pPr marL="0" indent="0">
              <a:buNone/>
            </a:pPr>
            <a:endParaRPr lang="en-US" dirty="0">
              <a:solidFill>
                <a:srgbClr val="DCDCDC"/>
              </a:solidFill>
              <a:highlight>
                <a:srgbClr val="1E1E1E"/>
              </a:highlight>
              <a:latin typeface="Consolas" panose="020B0609020204030204" pitchFamily="49" charset="0"/>
            </a:endParaRPr>
          </a:p>
          <a:p>
            <a:pPr marL="0" indent="0">
              <a:buNone/>
            </a:pPr>
            <a:endParaRPr lang="en-US" dirty="0"/>
          </a:p>
        </p:txBody>
      </p:sp>
      <p:pic>
        <p:nvPicPr>
          <p:cNvPr id="8" name="Picture 7"/>
          <p:cNvPicPr>
            <a:picLocks noChangeAspect="1"/>
          </p:cNvPicPr>
          <p:nvPr/>
        </p:nvPicPr>
        <p:blipFill>
          <a:blip r:embed="rId3"/>
          <a:stretch>
            <a:fillRect/>
          </a:stretch>
        </p:blipFill>
        <p:spPr>
          <a:xfrm>
            <a:off x="2308714" y="2484462"/>
            <a:ext cx="7819048" cy="4028571"/>
          </a:xfrm>
          <a:prstGeom prst="rect">
            <a:avLst/>
          </a:prstGeom>
        </p:spPr>
      </p:pic>
    </p:spTree>
    <p:extLst>
      <p:ext uri="{BB962C8B-B14F-4D97-AF65-F5344CB8AC3E}">
        <p14:creationId xmlns:p14="http://schemas.microsoft.com/office/powerpoint/2010/main" val="357213376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Refactoring</a:t>
            </a:r>
          </a:p>
        </p:txBody>
      </p:sp>
      <p:sp>
        <p:nvSpPr>
          <p:cNvPr id="3" name="Text Placeholder 2"/>
          <p:cNvSpPr>
            <a:spLocks noGrp="1"/>
          </p:cNvSpPr>
          <p:nvPr>
            <p:ph type="body" sz="quarter" idx="10"/>
          </p:nvPr>
        </p:nvSpPr>
        <p:spPr>
          <a:xfrm>
            <a:off x="274638" y="1212849"/>
            <a:ext cx="11889245" cy="2862322"/>
          </a:xfrm>
        </p:spPr>
        <p:txBody>
          <a:bodyPr/>
          <a:lstStyle/>
          <a:p>
            <a:pPr marL="0" indent="0">
              <a:buNone/>
            </a:pPr>
            <a:r>
              <a:rPr lang="en-US" sz="4000" u="sng" dirty="0"/>
              <a:t>Examples</a:t>
            </a:r>
          </a:p>
          <a:p>
            <a:r>
              <a:rPr lang="en-US" sz="4000" dirty="0"/>
              <a:t>Roslyn Template</a:t>
            </a:r>
          </a:p>
          <a:p>
            <a:r>
              <a:rPr lang="en-US" sz="4000" dirty="0"/>
              <a:t>Formatting XML</a:t>
            </a:r>
          </a:p>
          <a:p>
            <a:r>
              <a:rPr lang="en-US" sz="4000" dirty="0"/>
              <a:t>Multiple Refactorings</a:t>
            </a:r>
          </a:p>
        </p:txBody>
      </p:sp>
    </p:spTree>
    <p:extLst>
      <p:ext uri="{BB962C8B-B14F-4D97-AF65-F5344CB8AC3E}">
        <p14:creationId xmlns:p14="http://schemas.microsoft.com/office/powerpoint/2010/main" val="304806680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447098"/>
          </a:xfrm>
        </p:spPr>
        <p:txBody>
          <a:bodyPr/>
          <a:lstStyle/>
          <a:p>
            <a:pPr marL="0" indent="0">
              <a:buNone/>
            </a:pPr>
            <a:r>
              <a:rPr lang="en-US" u="sng" dirty="0" smtClean="0"/>
              <a:t>Examples</a:t>
            </a:r>
          </a:p>
          <a:p>
            <a:r>
              <a:rPr lang="en-US" dirty="0"/>
              <a:t>Roslyn Template</a:t>
            </a:r>
          </a:p>
          <a:p>
            <a:r>
              <a:rPr lang="en-US" dirty="0" smtClean="0"/>
              <a:t>Code Block</a:t>
            </a:r>
            <a:endParaRPr lang="en-US" dirty="0"/>
          </a:p>
          <a:p>
            <a:r>
              <a:rPr lang="en-US" dirty="0" smtClean="0"/>
              <a:t>Syntax</a:t>
            </a:r>
            <a:endParaRPr lang="en-US" dirty="0"/>
          </a:p>
          <a:p>
            <a:pPr marL="0" indent="0">
              <a:buNone/>
            </a:pPr>
            <a:endParaRPr lang="en-US" u="sng" dirty="0"/>
          </a:p>
        </p:txBody>
      </p:sp>
      <p:sp>
        <p:nvSpPr>
          <p:cNvPr id="3" name="Title 2"/>
          <p:cNvSpPr>
            <a:spLocks noGrp="1"/>
          </p:cNvSpPr>
          <p:nvPr>
            <p:ph type="title"/>
          </p:nvPr>
        </p:nvSpPr>
        <p:spPr/>
        <p:txBody>
          <a:bodyPr/>
          <a:lstStyle/>
          <a:p>
            <a:r>
              <a:rPr lang="en-US" dirty="0" smtClean="0"/>
              <a:t>Code Analyzers</a:t>
            </a:r>
            <a:endParaRPr lang="en-US" dirty="0"/>
          </a:p>
        </p:txBody>
      </p:sp>
    </p:spTree>
    <p:extLst>
      <p:ext uri="{BB962C8B-B14F-4D97-AF65-F5344CB8AC3E}">
        <p14:creationId xmlns:p14="http://schemas.microsoft.com/office/powerpoint/2010/main" val="38686538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3-30370_Convergence_2014_Concurrent_Template_16x9">
  <a:themeElements>
    <a:clrScheme name="Convergence NA Breakout">
      <a:dk1>
        <a:srgbClr val="505050"/>
      </a:dk1>
      <a:lt1>
        <a:srgbClr val="FFFFFF"/>
      </a:lt1>
      <a:dk2>
        <a:srgbClr val="442359"/>
      </a:dk2>
      <a:lt2>
        <a:srgbClr val="D2D2D2"/>
      </a:lt2>
      <a:accent1>
        <a:srgbClr val="442359"/>
      </a:accent1>
      <a:accent2>
        <a:srgbClr val="002050"/>
      </a:accent2>
      <a:accent3>
        <a:srgbClr val="BA141A"/>
      </a:accent3>
      <a:accent4>
        <a:srgbClr val="00188F"/>
      </a:accent4>
      <a:accent5>
        <a:srgbClr val="007233"/>
      </a:accent5>
      <a:accent6>
        <a:srgbClr val="DC3C00"/>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onvergence_2014_Concurrent_16x9.potx" id="{3E2627D7-ABCE-498A-BAEA-79E1AE0C4DD6}" vid="{FBD614BE-BECB-4962-9D07-7583AE70FE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89fe5faf2f25a24617a4f509b32cc989">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dfcb5511298a0ed35e170e5fd997f4f9"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2014-03-07T08:00:00+00:00</Event_x0020_End_x0020_Date>
    <Event_x0020_Start_x0020_Date xmlns="2295e2e7-0eeb-498e-8716-217bb2ee6ee3">2014-03-04T08:00:00+00:00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Atlanta</TermName>
          <TermId xmlns="http://schemas.microsoft.com/office/infopath/2007/PartnerControls">01fb9831-5840-48a0-a576-3e48f42baa53</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Convergence</TermName>
          <TermId xmlns="http://schemas.microsoft.com/office/infopath/2007/PartnerControls">1d09c950-c38f-4478-9281-d35ce331b3fb</TermId>
        </TermInfo>
      </Terms>
    </Event1TaxHTField0>
    <AudienceTaxHTField0 xmlns="8b529f77-48ab-4581-b468-93f09345b8aa">
      <Terms xmlns="http://schemas.microsoft.com/office/infopath/2007/PartnerControls">
        <TermInfo xmlns="http://schemas.microsoft.com/office/infopath/2007/PartnerControls">
          <TermName xmlns="http://schemas.microsoft.com/office/infopath/2007/PartnerControls">customers</TermName>
          <TermId xmlns="http://schemas.microsoft.com/office/infopath/2007/PartnerControls">53e3f70c-67b5-450d-95d4-c8ae9a16f63b</TermId>
        </TermInfo>
        <TermInfo xmlns="http://schemas.microsoft.com/office/infopath/2007/PartnerControls">
          <TermName xmlns="http://schemas.microsoft.com/office/infopath/2007/PartnerControls">consumers</TermName>
          <TermId xmlns="http://schemas.microsoft.com/office/infopath/2007/PartnerControls">9adf4a48-4924-43a3-9278-975755bc3172</TermId>
        </TermInfo>
        <TermInfo xmlns="http://schemas.microsoft.com/office/infopath/2007/PartnerControls">
          <TermName xmlns="http://schemas.microsoft.com/office/infopath/2007/PartnerControls">partners</TermName>
          <TermId xmlns="http://schemas.microsoft.com/office/infopath/2007/PartnerControls">1d23b997-60ce-4cfd-9201-15f1ad449e79</TermId>
        </TermInfo>
        <TermInfo xmlns="http://schemas.microsoft.com/office/infopath/2007/PartnerControls">
          <TermName xmlns="http://schemas.microsoft.com/office/infopath/2007/PartnerControls">employees</TermName>
          <TermId xmlns="http://schemas.microsoft.com/office/infopath/2007/PartnerControls">56f02798-ac9e-42de-92e6-b37395b5f857</TermId>
        </TermInfo>
      </Terms>
    </AudienceTaxHTField0>
    <TaxCatchAll xmlns="230e9df3-be65-4c73-a93b-d1236ebd677e">
      <Value>626</Value>
      <Value>273</Value>
      <Value>740</Value>
      <Value>352</Value>
      <Value>267</Value>
      <Value>745</Value>
      <Value>330</Value>
    </TaxCatchAll>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Georgia World Congress Center</TermName>
          <TermId xmlns="http://schemas.microsoft.com/office/infopath/2007/PartnerControls">ea0ece34-59a6-4d43-8d9e-d0f9e2a2f1ce</TermId>
        </TermInfo>
      </Terms>
    </Event_x0020_VenueTaxHTField0>
  </documentManagement>
</p:properties>
</file>

<file path=customXml/itemProps1.xml><?xml version="1.0" encoding="utf-8"?>
<ds:datastoreItem xmlns:ds="http://schemas.openxmlformats.org/officeDocument/2006/customXml" ds:itemID="{F20C9CFA-D549-4AB3-8A50-ED22815DF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8b529f77-48ab-4581-b468-93f09345b8aa"/>
    <ds:schemaRef ds:uri="http://schemas.microsoft.com/office/infopath/2007/PartnerControls"/>
    <ds:schemaRef ds:uri="http://schemas.openxmlformats.org/package/2006/metadata/core-properties"/>
    <ds:schemaRef ds:uri="2295e2e7-0eeb-498e-8716-217bb2ee6ee3"/>
    <ds:schemaRef ds:uri="http://schemas.microsoft.com/office/2006/documentManagement/types"/>
    <ds:schemaRef ds:uri="http://purl.org/dc/terms/"/>
    <ds:schemaRef ds:uri="230e9df3-be65-4c73-a93b-d1236ebd677e"/>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404</TotalTime>
  <Words>947</Words>
  <Application>Microsoft Office PowerPoint</Application>
  <PresentationFormat>Custom</PresentationFormat>
  <Paragraphs>103</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Consolas</vt:lpstr>
      <vt:lpstr>Segoe UI</vt:lpstr>
      <vt:lpstr>Segoe UI Light</vt:lpstr>
      <vt:lpstr>Wingdings</vt:lpstr>
      <vt:lpstr>3-30370_Convergence_2014_Concurrent_Template_16x9</vt:lpstr>
      <vt:lpstr>Going Beyond ReSharper with Roslyn</vt:lpstr>
      <vt:lpstr>Agenda</vt:lpstr>
      <vt:lpstr>Disclaimer</vt:lpstr>
      <vt:lpstr>About Me – Jason Lattimer</vt:lpstr>
      <vt:lpstr>What is “Roslyn”?</vt:lpstr>
      <vt:lpstr>Getting Started</vt:lpstr>
      <vt:lpstr>Syntax Visualizer</vt:lpstr>
      <vt:lpstr>Code Refactoring</vt:lpstr>
      <vt:lpstr>Code Analyzers</vt:lpstr>
      <vt:lpstr>Unit Testing Analyzers</vt:lpstr>
      <vt:lpstr>Deployment</vt:lpstr>
      <vt:lpstr>Tip - Replace the Simplest Piece of Syntax</vt:lpstr>
      <vt:lpstr>Tip – Group Analyzers By name</vt:lpstr>
      <vt:lpstr>Gotchas</vt:lpstr>
      <vt:lpstr>Questions/Comments</vt:lpstr>
    </vt:vector>
  </TitlesOfParts>
  <Manager>&lt;Comms manager/speech writer&gt;</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Going Beyond ReSharper with Roslyn</dc:title>
  <dc:creator>Jason Lattimer</dc:creator>
  <cp:keywords/>
  <cp:lastModifiedBy>Jason Lattimer</cp:lastModifiedBy>
  <cp:revision>32</cp:revision>
  <dcterms:created xsi:type="dcterms:W3CDTF">2015-03-27T20:34:51Z</dcterms:created>
  <dcterms:modified xsi:type="dcterms:W3CDTF">2015-04-23T15:17:16Z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273;#Convergence|1d09c950-c38f-4478-9281-d35ce331b3fb</vt:lpwstr>
  </property>
  <property fmtid="{D5CDD505-2E9C-101B-9397-08002B2CF9AE}" pid="5" name="Audience">
    <vt:lpwstr>740;#customers|53e3f70c-67b5-450d-95d4-c8ae9a16f63b;#626;#consumers|9adf4a48-4924-43a3-9278-975755bc3172;#745;#partners|1d23b997-60ce-4cfd-9201-15f1ad449e79;#352;#employees|56f02798-ac9e-42de-92e6-b37395b5f857</vt:lpwstr>
  </property>
  <property fmtid="{D5CDD505-2E9C-101B-9397-08002B2CF9AE}" pid="6" name="Campaign">
    <vt:lpwstr/>
  </property>
  <property fmtid="{D5CDD505-2E9C-101B-9397-08002B2CF9AE}" pid="7" name="Event Venue">
    <vt:lpwstr>330;#Georgia World Congress Center|ea0ece34-59a6-4d43-8d9e-d0f9e2a2f1ce</vt:lpwstr>
  </property>
  <property fmtid="{D5CDD505-2E9C-101B-9397-08002B2CF9AE}" pid="8" name="Track">
    <vt:lpwstr/>
  </property>
  <property fmtid="{D5CDD505-2E9C-101B-9397-08002B2CF9AE}" pid="9" name="Event Location">
    <vt:lpwstr>267;#Atlanta|01fb9831-5840-48a0-a576-3e48f42baa53</vt:lpwstr>
  </property>
</Properties>
</file>