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1152" r:id="rId5"/>
    <p:sldId id="1167" r:id="rId6"/>
    <p:sldId id="1168" r:id="rId7"/>
    <p:sldId id="1153" r:id="rId8"/>
    <p:sldId id="1154" r:id="rId9"/>
    <p:sldId id="1155" r:id="rId10"/>
    <p:sldId id="1156" r:id="rId11"/>
    <p:sldId id="1158" r:id="rId12"/>
    <p:sldId id="1159" r:id="rId13"/>
    <p:sldId id="1160" r:id="rId14"/>
    <p:sldId id="1161" r:id="rId15"/>
    <p:sldId id="1162" r:id="rId16"/>
    <p:sldId id="1163" r:id="rId17"/>
    <p:sldId id="1164" r:id="rId18"/>
    <p:sldId id="116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ing Beyond ReSharper with Roslyn" id="{6DD5C800-9A2C-4823-B056-4AFFC9A97500}">
          <p14:sldIdLst>
            <p14:sldId id="1152"/>
            <p14:sldId id="1167"/>
            <p14:sldId id="1168"/>
            <p14:sldId id="1153"/>
            <p14:sldId id="1154"/>
            <p14:sldId id="1155"/>
            <p14:sldId id="1156"/>
            <p14:sldId id="1158"/>
            <p14:sldId id="1159"/>
            <p14:sldId id="1160"/>
            <p14:sldId id="1161"/>
            <p14:sldId id="1162"/>
            <p14:sldId id="1163"/>
            <p14:sldId id="1164"/>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7" autoAdjust="0"/>
    <p:restoredTop sz="95223" autoAdjust="0"/>
  </p:normalViewPr>
  <p:slideViewPr>
    <p:cSldViewPr snapToGrid="0">
      <p:cViewPr varScale="1">
        <p:scale>
          <a:sx n="85" d="100"/>
          <a:sy n="85" d="100"/>
        </p:scale>
        <p:origin x="126"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3/27/2015 10:45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3/27/2015 10:45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SyntaxVisualizerExample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105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BaseCodeRefactoringExample – XmlRefactoring - MultiRefactoring</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3238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BaseAnalyzerExample – BlockAnalyzer - SyntaxAnalyzer</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912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SyntaxAnalyzer.Test</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2373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CheckInPolicyAnalyzerExample - AnalysisConsoleExample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29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smtClean="0">
                <a:gradFill>
                  <a:gsLst>
                    <a:gs pos="2917">
                      <a:schemeClr val="bg1"/>
                    </a:gs>
                    <a:gs pos="100000">
                      <a:schemeClr val="bg1"/>
                    </a:gs>
                  </a:gsLst>
                  <a:lin ang="5400000" scaled="0"/>
                </a:gradFill>
              </a:rPr>
              <a:t>March 4 – 7, 2014</a:t>
            </a:r>
            <a:br>
              <a:rPr lang="en-US" sz="2400" baseline="0" dirty="0" smtClean="0">
                <a:gradFill>
                  <a:gsLst>
                    <a:gs pos="2917">
                      <a:schemeClr val="bg1"/>
                    </a:gs>
                    <a:gs pos="100000">
                      <a:schemeClr val="bg1"/>
                    </a:gs>
                  </a:gsLst>
                  <a:lin ang="5400000" scaled="0"/>
                </a:gradFill>
              </a:rPr>
            </a:br>
            <a:r>
              <a:rPr lang="en-US" sz="2400" dirty="0" smtClean="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smtClean="0"/>
              <a:t>Concurrent Session Code</a:t>
            </a:r>
            <a:endParaRPr lang="en-US" dirty="0"/>
          </a:p>
        </p:txBody>
      </p:sp>
    </p:spTree>
    <p:extLst>
      <p:ext uri="{BB962C8B-B14F-4D97-AF65-F5344CB8AC3E}">
        <p14:creationId xmlns:p14="http://schemas.microsoft.com/office/powerpoint/2010/main" val="1341244791"/>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smtClean="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smtClean="0"/>
              <a:t>Video</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hyperlink" Target="https://github.com/KirillOsenkov/RoslynQuoter" TargetMode="External"/><Relationship Id="rId4" Type="http://schemas.openxmlformats.org/officeDocument/2006/relationships/hyperlink" Target="http://roslynquoter.azurewebsites.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studio.com/en-us/downloads/visual-studio-2015-ctp-vs"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10.xml"/><Relationship Id="rId6" Type="http://schemas.openxmlformats.org/officeDocument/2006/relationships/hyperlink" Target="https://visualstudiogallery.msdn.microsoft.com/0f18f8c3-ec79-468a-968f-a1a0ee65b388" TargetMode="External"/><Relationship Id="rId5" Type="http://schemas.openxmlformats.org/officeDocument/2006/relationships/hyperlink" Target="https://visualstudiogallery.msdn.microsoft.com/ecefb773-36a6-4316-98db-4a87ed8cf5dc" TargetMode="External"/><Relationship Id="rId4" Type="http://schemas.openxmlformats.org/officeDocument/2006/relationships/hyperlink" Target="http://go.microsoft.com/?linkid=987573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Going Beyond ReSharper with Roslyn</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Analyzers</a:t>
            </a:r>
            <a:endParaRPr lang="en-US" dirty="0"/>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Unit Test Format</a:t>
            </a:r>
          </a:p>
          <a:p>
            <a:pPr marL="571500" indent="-571500">
              <a:buFont typeface="Arial" panose="020B0604020202020204" pitchFamily="34" charset="0"/>
              <a:buChar char="•"/>
            </a:pPr>
            <a:r>
              <a:rPr lang="en-US" dirty="0"/>
              <a:t>Verbatim String Literal vs. StringBuilder</a:t>
            </a:r>
          </a:p>
          <a:p>
            <a:pPr marL="571500" indent="-571500">
              <a:buFont typeface="Arial" panose="020B0604020202020204" pitchFamily="34" charset="0"/>
              <a:buChar char="•"/>
            </a:pPr>
            <a:r>
              <a:rPr lang="en-US" dirty="0"/>
              <a:t>Full Namespaces Or Add Reference in DiagnosticVerifier.Helper.cs</a:t>
            </a:r>
          </a:p>
          <a:p>
            <a:endParaRPr lang="en-US" dirty="0"/>
          </a:p>
        </p:txBody>
      </p:sp>
    </p:spTree>
    <p:extLst>
      <p:ext uri="{BB962C8B-B14F-4D97-AF65-F5344CB8AC3E}">
        <p14:creationId xmlns:p14="http://schemas.microsoft.com/office/powerpoint/2010/main" val="65776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86199"/>
          </a:xfrm>
        </p:spPr>
        <p:txBody>
          <a:bodyPr/>
          <a:lstStyle/>
          <a:p>
            <a:r>
              <a:rPr lang="en-US" dirty="0"/>
              <a:t>Vsix – Global Across Visual Studio</a:t>
            </a:r>
          </a:p>
          <a:p>
            <a:r>
              <a:rPr lang="en-US" dirty="0"/>
              <a:t>NuGet – Installed Per project &amp; included in Source Control</a:t>
            </a:r>
          </a:p>
          <a:p>
            <a:r>
              <a:rPr lang="en-US" dirty="0"/>
              <a:t>Manual – Installed Per project &amp; included in Source Control</a:t>
            </a:r>
          </a:p>
          <a:p>
            <a:endParaRPr lang="en-US" dirty="0"/>
          </a:p>
          <a:p>
            <a:r>
              <a:rPr lang="en-US" dirty="0"/>
              <a:t>Create Custom Code Analysis Rule Set – Include In TFS Check-in </a:t>
            </a:r>
            <a:r>
              <a:rPr lang="en-US" dirty="0" smtClean="0"/>
              <a:t>Policy</a:t>
            </a:r>
            <a:endParaRPr lang="en-US" dirty="0"/>
          </a:p>
          <a:p>
            <a:endParaRPr lang="en-US" dirty="0"/>
          </a:p>
        </p:txBody>
      </p:sp>
      <p:sp>
        <p:nvSpPr>
          <p:cNvPr id="3" name="Title 2"/>
          <p:cNvSpPr>
            <a:spLocks noGrp="1"/>
          </p:cNvSpPr>
          <p:nvPr>
            <p:ph type="title"/>
          </p:nvPr>
        </p:nvSpPr>
        <p:spPr/>
        <p:txBody>
          <a:bodyPr/>
          <a:lstStyle/>
          <a:p>
            <a:r>
              <a:rPr lang="en-US" dirty="0" smtClean="0"/>
              <a:t>Deployment</a:t>
            </a:r>
            <a:endParaRPr lang="en-US" dirty="0"/>
          </a:p>
        </p:txBody>
      </p:sp>
    </p:spTree>
    <p:extLst>
      <p:ext uri="{BB962C8B-B14F-4D97-AF65-F5344CB8AC3E}">
        <p14:creationId xmlns:p14="http://schemas.microsoft.com/office/powerpoint/2010/main" val="34603249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a:t>
            </a:r>
            <a:r>
              <a:rPr lang="en-US" dirty="0"/>
              <a:t>- Replace the Simplest Piece of Syntax</a:t>
            </a:r>
          </a:p>
        </p:txBody>
      </p:sp>
      <p:pic>
        <p:nvPicPr>
          <p:cNvPr id="9" name="Picture 8"/>
          <p:cNvPicPr>
            <a:picLocks noChangeAspect="1"/>
          </p:cNvPicPr>
          <p:nvPr/>
        </p:nvPicPr>
        <p:blipFill>
          <a:blip r:embed="rId2"/>
          <a:stretch>
            <a:fillRect/>
          </a:stretch>
        </p:blipFill>
        <p:spPr>
          <a:xfrm>
            <a:off x="494503" y="4514550"/>
            <a:ext cx="10076190" cy="704762"/>
          </a:xfrm>
          <a:prstGeom prst="rect">
            <a:avLst/>
          </a:prstGeom>
        </p:spPr>
      </p:pic>
      <p:pic>
        <p:nvPicPr>
          <p:cNvPr id="10" name="Picture 9"/>
          <p:cNvPicPr>
            <a:picLocks noChangeAspect="1"/>
          </p:cNvPicPr>
          <p:nvPr/>
        </p:nvPicPr>
        <p:blipFill>
          <a:blip r:embed="rId3"/>
          <a:stretch>
            <a:fillRect/>
          </a:stretch>
        </p:blipFill>
        <p:spPr>
          <a:xfrm>
            <a:off x="494503" y="2770122"/>
            <a:ext cx="8142857" cy="457143"/>
          </a:xfrm>
          <a:prstGeom prst="rect">
            <a:avLst/>
          </a:prstGeom>
        </p:spPr>
      </p:pic>
      <p:sp>
        <p:nvSpPr>
          <p:cNvPr id="11" name="TextBox 10"/>
          <p:cNvSpPr txBox="1"/>
          <p:nvPr/>
        </p:nvSpPr>
        <p:spPr>
          <a:xfrm>
            <a:off x="494503" y="3473088"/>
            <a:ext cx="983949" cy="400110"/>
          </a:xfrm>
          <a:prstGeom prst="rect">
            <a:avLst/>
          </a:prstGeom>
          <a:noFill/>
        </p:spPr>
        <p:txBody>
          <a:bodyPr wrap="squar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Versus</a:t>
            </a:r>
          </a:p>
        </p:txBody>
      </p:sp>
      <p:sp>
        <p:nvSpPr>
          <p:cNvPr id="12" name="TextBox 11"/>
          <p:cNvSpPr txBox="1"/>
          <p:nvPr/>
        </p:nvSpPr>
        <p:spPr>
          <a:xfrm>
            <a:off x="494503" y="2370012"/>
            <a:ext cx="1566454"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String Only</a:t>
            </a:r>
          </a:p>
        </p:txBody>
      </p:sp>
      <p:sp>
        <p:nvSpPr>
          <p:cNvPr id="13" name="TextBox 12"/>
          <p:cNvSpPr txBox="1"/>
          <p:nvPr/>
        </p:nvSpPr>
        <p:spPr>
          <a:xfrm>
            <a:off x="494503" y="4119021"/>
            <a:ext cx="2254143"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Brackets &amp; String</a:t>
            </a:r>
          </a:p>
        </p:txBody>
      </p:sp>
      <p:sp>
        <p:nvSpPr>
          <p:cNvPr id="3" name="Rectangle 2"/>
          <p:cNvSpPr/>
          <p:nvPr/>
        </p:nvSpPr>
        <p:spPr>
          <a:xfrm>
            <a:off x="494503" y="5614841"/>
            <a:ext cx="9731165" cy="1077218"/>
          </a:xfrm>
          <a:prstGeom prst="rect">
            <a:avLst/>
          </a:prstGeom>
        </p:spPr>
        <p:txBody>
          <a:bodyPr wrap="square">
            <a:spAutoFit/>
          </a:bodyPr>
          <a:lstStyle/>
          <a:p>
            <a:r>
              <a:rPr lang="en-US" sz="3200" dirty="0">
                <a:hlinkClick r:id="rId4"/>
              </a:rPr>
              <a:t>http://roslynquoter.azurewebsites.net/</a:t>
            </a:r>
            <a:endParaRPr lang="en-US" sz="3200" dirty="0"/>
          </a:p>
          <a:p>
            <a:r>
              <a:rPr lang="en-US" sz="3200" dirty="0">
                <a:hlinkClick r:id="rId5"/>
              </a:rPr>
              <a:t>https://github.com/KirillOsenkov/RoslynQuoter</a:t>
            </a:r>
            <a:endParaRPr lang="en-US" sz="3200" dirty="0"/>
          </a:p>
        </p:txBody>
      </p:sp>
      <p:sp>
        <p:nvSpPr>
          <p:cNvPr id="5" name="Content Placeholder 4"/>
          <p:cNvSpPr>
            <a:spLocks noGrp="1"/>
          </p:cNvSpPr>
          <p:nvPr>
            <p:ph sz="quarter" idx="10"/>
          </p:nvPr>
        </p:nvSpPr>
        <p:spPr>
          <a:xfrm>
            <a:off x="274638" y="1214438"/>
            <a:ext cx="11887200" cy="627864"/>
          </a:xfrm>
        </p:spPr>
        <p:txBody>
          <a:bodyPr/>
          <a:lstStyle/>
          <a:p>
            <a:pPr marL="0" indent="0">
              <a:buNone/>
            </a:pPr>
            <a:r>
              <a:rPr lang="en-US" sz="3200" dirty="0">
                <a:solidFill>
                  <a:srgbClr val="DCDCDC"/>
                </a:solidFill>
                <a:highlight>
                  <a:srgbClr val="1E1E1E"/>
                </a:highlight>
                <a:latin typeface="Consolas" panose="020B0609020204030204" pitchFamily="49" charset="0"/>
              </a:rPr>
              <a:t>account1[</a:t>
            </a:r>
            <a:r>
              <a:rPr lang="en-US" sz="3200" dirty="0">
                <a:solidFill>
                  <a:srgbClr val="D69D85"/>
                </a:solidFill>
                <a:highlight>
                  <a:srgbClr val="1E1E1E"/>
                </a:highlight>
                <a:latin typeface="Consolas" panose="020B0609020204030204" pitchFamily="49" charset="0"/>
              </a:rPr>
              <a:t>"Name"</a:t>
            </a:r>
            <a:r>
              <a:rPr lang="en-US" sz="3200" dirty="0">
                <a:solidFill>
                  <a:srgbClr val="DCDCDC"/>
                </a:solidFill>
                <a:highlight>
                  <a:srgbClr val="1E1E1E"/>
                </a:highlight>
                <a:latin typeface="Consolas" panose="020B0609020204030204" pitchFamily="49" charset="0"/>
              </a:rPr>
              <a:t>] </a:t>
            </a:r>
            <a:r>
              <a:rPr lang="en-US" sz="3200" dirty="0">
                <a:solidFill>
                  <a:srgbClr val="B4B4B4"/>
                </a:solidFill>
                <a:highlight>
                  <a:srgbClr val="1E1E1E"/>
                </a:highlight>
                <a:latin typeface="Consolas" panose="020B0609020204030204" pitchFamily="49" charset="0"/>
              </a:rPr>
              <a:t>=</a:t>
            </a:r>
            <a:r>
              <a:rPr lang="en-US" sz="3200" dirty="0">
                <a:solidFill>
                  <a:srgbClr val="DCDCDC"/>
                </a:solidFill>
                <a:highlight>
                  <a:srgbClr val="1E1E1E"/>
                </a:highlight>
                <a:latin typeface="Consolas" panose="020B0609020204030204" pitchFamily="49" charset="0"/>
              </a:rPr>
              <a:t> </a:t>
            </a:r>
            <a:r>
              <a:rPr lang="en-US" sz="3200" dirty="0">
                <a:solidFill>
                  <a:srgbClr val="D69D85"/>
                </a:solidFill>
                <a:highlight>
                  <a:srgbClr val="1E1E1E"/>
                </a:highlight>
                <a:latin typeface="Consolas" panose="020B0609020204030204" pitchFamily="49" charset="0"/>
              </a:rPr>
              <a:t>"test1"</a:t>
            </a:r>
            <a:r>
              <a:rPr lang="en-US" sz="3200" dirty="0">
                <a:solidFill>
                  <a:srgbClr val="DCDCDC"/>
                </a:solidFill>
                <a:highlight>
                  <a:srgbClr val="1E1E1E"/>
                </a:highlight>
                <a:latin typeface="Consolas" panose="020B0609020204030204" pitchFamily="49" charset="0"/>
              </a:rPr>
              <a:t>;</a:t>
            </a:r>
            <a:endParaRPr lang="en-US" sz="3200" dirty="0"/>
          </a:p>
        </p:txBody>
      </p:sp>
    </p:spTree>
    <p:extLst>
      <p:ext uri="{BB962C8B-B14F-4D97-AF65-F5344CB8AC3E}">
        <p14:creationId xmlns:p14="http://schemas.microsoft.com/office/powerpoint/2010/main" val="24832221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a:t>
            </a:r>
            <a:r>
              <a:rPr lang="en-US" dirty="0" smtClean="0"/>
              <a:t>Group </a:t>
            </a:r>
            <a:r>
              <a:rPr lang="en-US" dirty="0"/>
              <a:t>Analyzers By name</a:t>
            </a:r>
          </a:p>
        </p:txBody>
      </p:sp>
      <p:pic>
        <p:nvPicPr>
          <p:cNvPr id="4" name="Content Placeholder 3"/>
          <p:cNvPicPr>
            <a:picLocks noGrp="1" noChangeAspect="1"/>
          </p:cNvPicPr>
          <p:nvPr>
            <p:ph sz="quarter" idx="10"/>
          </p:nvPr>
        </p:nvPicPr>
        <p:blipFill>
          <a:blip r:embed="rId2"/>
          <a:stretch>
            <a:fillRect/>
          </a:stretch>
        </p:blipFill>
        <p:spPr>
          <a:xfrm>
            <a:off x="274321" y="1986225"/>
            <a:ext cx="11889564" cy="1150070"/>
          </a:xfrm>
          <a:prstGeom prst="rect">
            <a:avLst/>
          </a:prstGeom>
        </p:spPr>
      </p:pic>
    </p:spTree>
    <p:extLst>
      <p:ext uri="{BB962C8B-B14F-4D97-AF65-F5344CB8AC3E}">
        <p14:creationId xmlns:p14="http://schemas.microsoft.com/office/powerpoint/2010/main" val="38518593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39978"/>
          </a:xfrm>
        </p:spPr>
        <p:txBody>
          <a:bodyPr/>
          <a:lstStyle/>
          <a:p>
            <a:r>
              <a:rPr lang="en-US" sz="3200" dirty="0"/>
              <a:t>Beware Of Outdated </a:t>
            </a:r>
            <a:r>
              <a:rPr lang="en-US" sz="3200" dirty="0" smtClean="0"/>
              <a:t>Web Content</a:t>
            </a:r>
            <a:endParaRPr lang="en-US" sz="3200" dirty="0"/>
          </a:p>
          <a:p>
            <a:r>
              <a:rPr lang="en-US" sz="3200" dirty="0"/>
              <a:t>Uninstall Other Test Extensions</a:t>
            </a:r>
          </a:p>
          <a:p>
            <a:r>
              <a:rPr lang="en-US" sz="3200" dirty="0"/>
              <a:t>Reset Experimental &amp; Roslyn Visual Studio </a:t>
            </a:r>
            <a:r>
              <a:rPr lang="en-US" sz="3200" dirty="0" smtClean="0"/>
              <a:t>Instances</a:t>
            </a:r>
            <a:endParaRPr lang="en-US" sz="3200" dirty="0"/>
          </a:p>
          <a:p>
            <a:r>
              <a:rPr lang="en-US" sz="3200" dirty="0"/>
              <a:t>Change Vsix Version</a:t>
            </a:r>
          </a:p>
          <a:p>
            <a:r>
              <a:rPr lang="en-US" sz="3200" dirty="0"/>
              <a:t>Close Test Application Before Debugging (CTP?)</a:t>
            </a:r>
          </a:p>
          <a:p>
            <a:r>
              <a:rPr lang="en-US" sz="3200" dirty="0"/>
              <a:t>Log Out/In Normal &amp; Experimental Visual Studio Instances (CTP?)</a:t>
            </a:r>
          </a:p>
          <a:p>
            <a:r>
              <a:rPr lang="en-US" sz="3200" dirty="0"/>
              <a:t>NuGet Bug Going From CTP5 to CTP 6</a:t>
            </a:r>
          </a:p>
          <a:p>
            <a:r>
              <a:rPr lang="en-US" sz="3200" dirty="0"/>
              <a:t>Refactoring Project Targets Wrong Version of .NET Framework (CTP?)</a:t>
            </a:r>
          </a:p>
          <a:p>
            <a:endParaRPr lang="en-US" dirty="0"/>
          </a:p>
        </p:txBody>
      </p:sp>
      <p:sp>
        <p:nvSpPr>
          <p:cNvPr id="3" name="Title 2"/>
          <p:cNvSpPr>
            <a:spLocks noGrp="1"/>
          </p:cNvSpPr>
          <p:nvPr>
            <p:ph type="title"/>
          </p:nvPr>
        </p:nvSpPr>
        <p:spPr/>
        <p:txBody>
          <a:bodyPr/>
          <a:lstStyle/>
          <a:p>
            <a:r>
              <a:rPr lang="en-US" dirty="0" smtClean="0"/>
              <a:t>Gotchas</a:t>
            </a:r>
            <a:endParaRPr lang="en-US" dirty="0"/>
          </a:p>
        </p:txBody>
      </p:sp>
    </p:spTree>
    <p:extLst>
      <p:ext uri="{BB962C8B-B14F-4D97-AF65-F5344CB8AC3E}">
        <p14:creationId xmlns:p14="http://schemas.microsoft.com/office/powerpoint/2010/main" val="4281729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4487382"/>
          </a:xfrm>
        </p:spPr>
        <p:txBody>
          <a:bodyPr/>
          <a:lstStyle/>
          <a:p>
            <a:r>
              <a:rPr lang="en-US" dirty="0" smtClean="0"/>
              <a:t>Where might you use custom code analysis or refactorings</a:t>
            </a:r>
            <a:r>
              <a:rPr lang="en-US" dirty="0"/>
              <a:t> </a:t>
            </a:r>
            <a:r>
              <a:rPr lang="en-US" dirty="0" smtClean="0"/>
              <a:t>in your personal or business development</a:t>
            </a:r>
            <a:r>
              <a:rPr lang="en-US" dirty="0" smtClean="0"/>
              <a:t>?</a:t>
            </a:r>
          </a:p>
          <a:p>
            <a:endParaRPr lang="en-US" dirty="0"/>
          </a:p>
          <a:p>
            <a:pPr marL="0" indent="0">
              <a:buNone/>
            </a:pPr>
            <a:endParaRPr lang="en-US" sz="3600" dirty="0" smtClean="0"/>
          </a:p>
          <a:p>
            <a:pPr marL="0" indent="0">
              <a:buNone/>
            </a:pPr>
            <a:r>
              <a:rPr lang="en-US" u="sng" dirty="0" smtClean="0"/>
              <a:t>Sample Code &amp; Slides</a:t>
            </a:r>
          </a:p>
          <a:p>
            <a:pPr marL="0" indent="0">
              <a:buNone/>
            </a:pPr>
            <a:r>
              <a:rPr lang="en-US" dirty="0" smtClean="0"/>
              <a:t>github.com/</a:t>
            </a:r>
            <a:r>
              <a:rPr lang="en-US" dirty="0" err="1" smtClean="0"/>
              <a:t>jlattimer</a:t>
            </a:r>
            <a:r>
              <a:rPr lang="en-US" dirty="0" smtClean="0"/>
              <a:t>/NewCodeCamp2015_RosylnDemo</a:t>
            </a:r>
            <a:endParaRPr lang="en-US" dirty="0"/>
          </a:p>
        </p:txBody>
      </p:sp>
      <p:sp>
        <p:nvSpPr>
          <p:cNvPr id="3" name="Title 2"/>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27803310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Background and Getting Started</a:t>
            </a:r>
          </a:p>
          <a:p>
            <a:r>
              <a:rPr lang="en-US" dirty="0" smtClean="0"/>
              <a:t>Syntax Visualizer</a:t>
            </a:r>
          </a:p>
          <a:p>
            <a:r>
              <a:rPr lang="en-US" dirty="0" smtClean="0"/>
              <a:t>Code Refactoring</a:t>
            </a:r>
          </a:p>
          <a:p>
            <a:r>
              <a:rPr lang="en-US" dirty="0" smtClean="0"/>
              <a:t>Code Analyzers</a:t>
            </a:r>
          </a:p>
          <a:p>
            <a:r>
              <a:rPr lang="en-US" dirty="0" smtClean="0"/>
              <a:t>Unit Testing Analyzers</a:t>
            </a:r>
          </a:p>
          <a:p>
            <a:r>
              <a:rPr lang="en-US" dirty="0" smtClean="0"/>
              <a:t>Tips &amp; Gotchas</a:t>
            </a:r>
          </a:p>
          <a:p>
            <a:r>
              <a:rPr lang="en-US" dirty="0" smtClean="0"/>
              <a:t>Questions &amp; Discussion</a:t>
            </a:r>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0"/>
          </p:nvPr>
        </p:nvSpPr>
        <p:spPr>
          <a:xfrm>
            <a:off x="274638" y="1214438"/>
            <a:ext cx="11887200" cy="1280351"/>
          </a:xfrm>
        </p:spPr>
        <p:txBody>
          <a:bodyPr/>
          <a:lstStyle/>
          <a:p>
            <a:pPr marL="0" indent="0">
              <a:buNone/>
            </a:pPr>
            <a:r>
              <a:rPr lang="en-US" dirty="0" smtClean="0"/>
              <a:t>   All Material Is Subject To Change If/When Released</a:t>
            </a:r>
          </a:p>
          <a:p>
            <a:pPr marL="0" indent="0">
              <a:buNone/>
            </a:pPr>
            <a:r>
              <a:rPr lang="en-US" sz="3200" dirty="0" smtClean="0"/>
              <a:t>    Based on Visual Studio 2015 CTP 6</a:t>
            </a:r>
          </a:p>
        </p:txBody>
      </p:sp>
      <p:sp>
        <p:nvSpPr>
          <p:cNvPr id="4" name="Freeform 36"/>
          <p:cNvSpPr>
            <a:spLocks noEditPoints="1"/>
          </p:cNvSpPr>
          <p:nvPr/>
        </p:nvSpPr>
        <p:spPr bwMode="black">
          <a:xfrm>
            <a:off x="248055" y="1347552"/>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 name="Freeform 36"/>
          <p:cNvSpPr>
            <a:spLocks noEditPoints="1"/>
          </p:cNvSpPr>
          <p:nvPr/>
        </p:nvSpPr>
        <p:spPr bwMode="black">
          <a:xfrm>
            <a:off x="11750640" y="1347551"/>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089951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dirty="0" smtClean="0"/>
              <a:t>   </a:t>
            </a:r>
            <a:r>
              <a:rPr lang="en-US" sz="3200" dirty="0" smtClean="0"/>
              <a:t>Sr</a:t>
            </a:r>
            <a:r>
              <a:rPr lang="en-US" sz="3200" dirty="0"/>
              <a:t>. CRM Consultant – PowerObjects</a:t>
            </a:r>
          </a:p>
          <a:p>
            <a:pPr>
              <a:lnSpc>
                <a:spcPct val="150000"/>
              </a:lnSpc>
            </a:pPr>
            <a:r>
              <a:rPr lang="en-US" sz="3200" dirty="0"/>
              <a:t>      </a:t>
            </a:r>
            <a:r>
              <a:rPr lang="en-US" sz="3200" dirty="0" smtClean="0"/>
              <a:t>Microsoft </a:t>
            </a:r>
            <a:r>
              <a:rPr lang="en-US" sz="3200" dirty="0"/>
              <a:t>MVP – Dynamics CRM</a:t>
            </a:r>
          </a:p>
          <a:p>
            <a:pPr>
              <a:lnSpc>
                <a:spcPct val="150000"/>
              </a:lnSpc>
            </a:pPr>
            <a:r>
              <a:rPr lang="en-US" sz="3200" dirty="0"/>
              <a:t>      </a:t>
            </a:r>
            <a:r>
              <a:rPr lang="en-US" sz="3200" dirty="0" smtClean="0"/>
              <a:t>@</a:t>
            </a:r>
            <a:r>
              <a:rPr lang="en-US" sz="3200" dirty="0"/>
              <a:t>JLattimer</a:t>
            </a:r>
          </a:p>
          <a:p>
            <a:pPr>
              <a:lnSpc>
                <a:spcPct val="150000"/>
              </a:lnSpc>
            </a:pPr>
            <a:r>
              <a:rPr lang="en-US" sz="3200" dirty="0"/>
              <a:t>      </a:t>
            </a:r>
            <a:r>
              <a:rPr lang="en-US" sz="3200" dirty="0" smtClean="0"/>
              <a:t>jlattimer.blogspot.com</a:t>
            </a:r>
            <a:endParaRPr lang="en-US" sz="3200" dirty="0"/>
          </a:p>
          <a:p>
            <a:pPr>
              <a:lnSpc>
                <a:spcPct val="150000"/>
              </a:lnSpc>
            </a:pPr>
            <a:r>
              <a:rPr lang="en-US" sz="3200" dirty="0"/>
              <a:t>     </a:t>
            </a:r>
            <a:r>
              <a:rPr lang="en-US" sz="3200" dirty="0" smtClean="0"/>
              <a:t>github.com/jlattimer</a:t>
            </a:r>
            <a:endParaRPr lang="en-US" sz="3200" dirty="0"/>
          </a:p>
          <a:p>
            <a:pPr>
              <a:lnSpc>
                <a:spcPct val="150000"/>
              </a:lnSpc>
            </a:pPr>
            <a:r>
              <a:rPr lang="en-US" sz="3200" dirty="0"/>
              <a:t>     </a:t>
            </a:r>
            <a:r>
              <a:rPr lang="en-US" sz="3200" dirty="0" smtClean="0"/>
              <a:t>codeplex.com/site/users/view/JLattimer</a:t>
            </a:r>
            <a:endParaRPr lang="en-US" sz="3200" dirty="0"/>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.NET Compiler Platform</a:t>
            </a:r>
          </a:p>
          <a:p>
            <a:pPr marL="571500" indent="-571500">
              <a:buFont typeface="Arial" panose="020B0604020202020204" pitchFamily="34" charset="0"/>
              <a:buChar char="•"/>
            </a:pPr>
            <a:r>
              <a:rPr lang="en-US" dirty="0"/>
              <a:t>Was C++ Now C#/VB.NET</a:t>
            </a:r>
          </a:p>
          <a:p>
            <a:pPr marL="571500" indent="-571500">
              <a:buFont typeface="Arial" panose="020B0604020202020204" pitchFamily="34" charset="0"/>
              <a:buChar char="•"/>
            </a:pPr>
            <a:r>
              <a:rPr lang="en-US" dirty="0"/>
              <a:t>Access the Same APIs for Code Analysis and Refactoring</a:t>
            </a:r>
          </a:p>
          <a:p>
            <a:endParaRPr lang="en-US" dirty="0"/>
          </a:p>
        </p:txBody>
      </p:sp>
    </p:spTree>
    <p:extLst>
      <p:ext uri="{BB962C8B-B14F-4D97-AF65-F5344CB8AC3E}">
        <p14:creationId xmlns:p14="http://schemas.microsoft.com/office/powerpoint/2010/main" val="11282839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t>
            </a:r>
            <a:r>
              <a:rPr lang="en-US" dirty="0" smtClean="0"/>
              <a:t>Started</a:t>
            </a:r>
            <a:endParaRPr lang="en-US" dirty="0"/>
          </a:p>
        </p:txBody>
      </p:sp>
      <p:sp>
        <p:nvSpPr>
          <p:cNvPr id="3" name="Content Placeholder 2"/>
          <p:cNvSpPr>
            <a:spLocks noGrp="1"/>
          </p:cNvSpPr>
          <p:nvPr>
            <p:ph sz="quarter" idx="10"/>
          </p:nvPr>
        </p:nvSpPr>
        <p:spPr/>
        <p:txBody>
          <a:bodyPr/>
          <a:lstStyle/>
          <a:p>
            <a:r>
              <a:rPr lang="en-US" dirty="0">
                <a:hlinkClick r:id="rId2"/>
              </a:rPr>
              <a:t>https://github.com/dotnet/roslyn</a:t>
            </a:r>
            <a:endParaRPr lang="en-US" dirty="0"/>
          </a:p>
          <a:p>
            <a:endParaRPr lang="en-US" dirty="0"/>
          </a:p>
          <a:p>
            <a:r>
              <a:rPr lang="en-US" dirty="0"/>
              <a:t>Latest CTP (6) Versions:</a:t>
            </a:r>
          </a:p>
          <a:p>
            <a:pPr lvl="1"/>
            <a:r>
              <a:rPr lang="en-US" dirty="0"/>
              <a:t>Visual Studio 2015 – </a:t>
            </a:r>
            <a:r>
              <a:rPr lang="en-US" dirty="0">
                <a:hlinkClick r:id="rId3"/>
              </a:rPr>
              <a:t>Link</a:t>
            </a:r>
            <a:endParaRPr lang="en-US" dirty="0"/>
          </a:p>
          <a:p>
            <a:pPr lvl="1"/>
            <a:r>
              <a:rPr lang="en-US" dirty="0"/>
              <a:t>Visual Studio 2015 SDK – </a:t>
            </a:r>
            <a:r>
              <a:rPr lang="en-US" dirty="0">
                <a:hlinkClick r:id="rId4"/>
              </a:rPr>
              <a:t>Link</a:t>
            </a:r>
            <a:endParaRPr lang="en-US" dirty="0"/>
          </a:p>
          <a:p>
            <a:pPr lvl="1"/>
            <a:r>
              <a:rPr lang="en-US" dirty="0"/>
              <a:t>SDK Templates – </a:t>
            </a:r>
            <a:r>
              <a:rPr lang="en-US" dirty="0">
                <a:hlinkClick r:id="rId5"/>
              </a:rPr>
              <a:t>Link</a:t>
            </a:r>
            <a:endParaRPr lang="en-US" dirty="0"/>
          </a:p>
          <a:p>
            <a:pPr lvl="1"/>
            <a:r>
              <a:rPr lang="en-US" dirty="0"/>
              <a:t>Syntax Visualizer – </a:t>
            </a:r>
            <a:r>
              <a:rPr lang="en-US" dirty="0">
                <a:hlinkClick r:id="rId6"/>
              </a:rPr>
              <a:t>Link</a:t>
            </a:r>
            <a:endParaRPr lang="en-US" dirty="0"/>
          </a:p>
          <a:p>
            <a:pPr lvl="1"/>
            <a:endParaRPr lang="en-US" dirty="0"/>
          </a:p>
          <a:p>
            <a:r>
              <a:rPr lang="en-US" dirty="0"/>
              <a:t>Azure VM Available</a:t>
            </a:r>
          </a:p>
          <a:p>
            <a:pPr marL="0" indent="0">
              <a:buNone/>
            </a:pPr>
            <a:endParaRPr lang="en-US" dirty="0"/>
          </a:p>
        </p:txBody>
      </p:sp>
    </p:spTree>
    <p:extLst>
      <p:ext uri="{BB962C8B-B14F-4D97-AF65-F5344CB8AC3E}">
        <p14:creationId xmlns:p14="http://schemas.microsoft.com/office/powerpoint/2010/main" val="1351140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Visualizer</a:t>
            </a:r>
          </a:p>
        </p:txBody>
      </p:sp>
      <p:sp>
        <p:nvSpPr>
          <p:cNvPr id="7" name="Content Placeholder 6"/>
          <p:cNvSpPr>
            <a:spLocks noGrp="1"/>
          </p:cNvSpPr>
          <p:nvPr>
            <p:ph sz="quarter" idx="10"/>
          </p:nvPr>
        </p:nvSpPr>
        <p:spPr>
          <a:xfrm>
            <a:off x="274320" y="1355952"/>
            <a:ext cx="9816737" cy="712333"/>
          </a:xfrm>
        </p:spPr>
        <p:txBody>
          <a:bodyPr/>
          <a:lstStyle/>
          <a:p>
            <a:pPr marL="0" indent="0">
              <a:buNone/>
            </a:pPr>
            <a:r>
              <a:rPr lang="en-US" dirty="0">
                <a:solidFill>
                  <a:srgbClr val="4EC9B0"/>
                </a:solidFill>
                <a:highlight>
                  <a:srgbClr val="1E1E1E"/>
                </a:highlight>
                <a:latin typeface="Consolas" panose="020B0609020204030204" pitchFamily="49" charset="0"/>
              </a:rPr>
              <a:t>Console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WriteLine(</a:t>
            </a:r>
            <a:r>
              <a:rPr lang="en-US" dirty="0">
                <a:solidFill>
                  <a:srgbClr val="D69D85"/>
                </a:solidFill>
                <a:highlight>
                  <a:srgbClr val="1E1E1E"/>
                </a:highlight>
                <a:latin typeface="Consolas" panose="020B0609020204030204" pitchFamily="49" charset="0"/>
              </a:rPr>
              <a:t>"Hello World</a:t>
            </a:r>
            <a:r>
              <a:rPr lang="en-US" dirty="0" smtClean="0">
                <a:solidFill>
                  <a:srgbClr val="D69D85"/>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a:t>
            </a:r>
          </a:p>
          <a:p>
            <a:pPr marL="0" indent="0">
              <a:buNone/>
            </a:pPr>
            <a:endParaRPr lang="en-US" dirty="0">
              <a:solidFill>
                <a:srgbClr val="DCDCDC"/>
              </a:solidFill>
              <a:highlight>
                <a:srgbClr val="1E1E1E"/>
              </a:highlight>
              <a:latin typeface="Consolas" panose="020B0609020204030204" pitchFamily="49" charset="0"/>
            </a:endParaRPr>
          </a:p>
          <a:p>
            <a:pPr marL="0" indent="0">
              <a:buNone/>
            </a:pPr>
            <a:endParaRPr lang="en-US" dirty="0"/>
          </a:p>
        </p:txBody>
      </p:sp>
      <p:pic>
        <p:nvPicPr>
          <p:cNvPr id="8" name="Picture 7"/>
          <p:cNvPicPr>
            <a:picLocks noChangeAspect="1"/>
          </p:cNvPicPr>
          <p:nvPr/>
        </p:nvPicPr>
        <p:blipFill>
          <a:blip r:embed="rId3"/>
          <a:stretch>
            <a:fillRect/>
          </a:stretch>
        </p:blipFill>
        <p:spPr>
          <a:xfrm>
            <a:off x="2308714" y="2484462"/>
            <a:ext cx="7819048" cy="4028571"/>
          </a:xfrm>
          <a:prstGeom prst="rect">
            <a:avLst/>
          </a:prstGeom>
        </p:spPr>
      </p:pic>
    </p:spTree>
    <p:extLst>
      <p:ext uri="{BB962C8B-B14F-4D97-AF65-F5344CB8AC3E}">
        <p14:creationId xmlns:p14="http://schemas.microsoft.com/office/powerpoint/2010/main" val="35721337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Refactoring</a:t>
            </a:r>
          </a:p>
        </p:txBody>
      </p:sp>
      <p:sp>
        <p:nvSpPr>
          <p:cNvPr id="3" name="Text Placeholder 2"/>
          <p:cNvSpPr>
            <a:spLocks noGrp="1"/>
          </p:cNvSpPr>
          <p:nvPr>
            <p:ph type="body" sz="quarter" idx="10"/>
          </p:nvPr>
        </p:nvSpPr>
        <p:spPr>
          <a:xfrm>
            <a:off x="274638" y="1212849"/>
            <a:ext cx="11889245" cy="2862322"/>
          </a:xfrm>
        </p:spPr>
        <p:txBody>
          <a:bodyPr/>
          <a:lstStyle/>
          <a:p>
            <a:pPr marL="0" indent="0">
              <a:buNone/>
            </a:pPr>
            <a:r>
              <a:rPr lang="en-US" sz="4000" u="sng" dirty="0"/>
              <a:t>Examples</a:t>
            </a:r>
          </a:p>
          <a:p>
            <a:r>
              <a:rPr lang="en-US" sz="4000" dirty="0"/>
              <a:t>Roslyn Template</a:t>
            </a:r>
          </a:p>
          <a:p>
            <a:r>
              <a:rPr lang="en-US" sz="4000" dirty="0"/>
              <a:t>Formatting XML</a:t>
            </a:r>
          </a:p>
          <a:p>
            <a:r>
              <a:rPr lang="en-US" sz="4000" dirty="0"/>
              <a:t>Multiple Refactorings</a:t>
            </a:r>
          </a:p>
        </p:txBody>
      </p:sp>
    </p:spTree>
    <p:extLst>
      <p:ext uri="{BB962C8B-B14F-4D97-AF65-F5344CB8AC3E}">
        <p14:creationId xmlns:p14="http://schemas.microsoft.com/office/powerpoint/2010/main" val="30480668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u="sng" dirty="0" smtClean="0"/>
              <a:t>Examples</a:t>
            </a:r>
          </a:p>
          <a:p>
            <a:r>
              <a:rPr lang="en-US" dirty="0"/>
              <a:t>Roslyn Template</a:t>
            </a:r>
          </a:p>
          <a:p>
            <a:r>
              <a:rPr lang="en-US" dirty="0" smtClean="0"/>
              <a:t>Code Block</a:t>
            </a:r>
            <a:endParaRPr lang="en-US" dirty="0"/>
          </a:p>
          <a:p>
            <a:r>
              <a:rPr lang="en-US" dirty="0" smtClean="0"/>
              <a:t>Syntax</a:t>
            </a:r>
            <a:endParaRPr lang="en-US" dirty="0"/>
          </a:p>
          <a:p>
            <a:pPr marL="0" indent="0">
              <a:buNone/>
            </a:pPr>
            <a:endParaRPr lang="en-US" u="sng" dirty="0"/>
          </a:p>
        </p:txBody>
      </p:sp>
      <p:sp>
        <p:nvSpPr>
          <p:cNvPr id="3" name="Title 2"/>
          <p:cNvSpPr>
            <a:spLocks noGrp="1"/>
          </p:cNvSpPr>
          <p:nvPr>
            <p:ph type="title"/>
          </p:nvPr>
        </p:nvSpPr>
        <p:spPr/>
        <p:txBody>
          <a:bodyPr/>
          <a:lstStyle/>
          <a:p>
            <a:r>
              <a:rPr lang="en-US" dirty="0" smtClean="0"/>
              <a:t>Code Analyzers</a:t>
            </a:r>
            <a:endParaRPr lang="en-US" dirty="0"/>
          </a:p>
        </p:txBody>
      </p:sp>
    </p:spTree>
    <p:extLst>
      <p:ext uri="{BB962C8B-B14F-4D97-AF65-F5344CB8AC3E}">
        <p14:creationId xmlns:p14="http://schemas.microsoft.com/office/powerpoint/2010/main" val="3868653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Props1.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8b529f77-48ab-4581-b468-93f09345b8aa"/>
    <ds:schemaRef ds:uri="http://schemas.microsoft.com/office/infopath/2007/PartnerControls"/>
    <ds:schemaRef ds:uri="http://schemas.openxmlformats.org/package/2006/metadata/core-properties"/>
    <ds:schemaRef ds:uri="2295e2e7-0eeb-498e-8716-217bb2ee6ee3"/>
    <ds:schemaRef ds:uri="http://schemas.microsoft.com/office/2006/documentManagement/types"/>
    <ds:schemaRef ds:uri="http://purl.org/dc/term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Convergence_2014_Concurrent_16x9</Template>
  <TotalTime>403</TotalTime>
  <Words>947</Words>
  <Application>Microsoft Office PowerPoint</Application>
  <PresentationFormat>Custom</PresentationFormat>
  <Paragraphs>103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Segoe UI</vt:lpstr>
      <vt:lpstr>Segoe UI Light</vt:lpstr>
      <vt:lpstr>Wingdings</vt:lpstr>
      <vt:lpstr>3-30370_Convergence_2014_Concurrent_Template_16x9</vt:lpstr>
      <vt:lpstr>Going Beyond ReSharper with Roslyn</vt:lpstr>
      <vt:lpstr>Agenda</vt:lpstr>
      <vt:lpstr>Disclaimer</vt:lpstr>
      <vt:lpstr>About Me – Jason Lattimer</vt:lpstr>
      <vt:lpstr>What is “Roslyn”?</vt:lpstr>
      <vt:lpstr>Getting Started</vt:lpstr>
      <vt:lpstr>Syntax Visualizer</vt:lpstr>
      <vt:lpstr>Code Refactoring</vt:lpstr>
      <vt:lpstr>Code Analyzers</vt:lpstr>
      <vt:lpstr>Unit Testing Analyzers</vt:lpstr>
      <vt:lpstr>Deployment</vt:lpstr>
      <vt:lpstr>Tip - Replace the Simplest Piece of Syntax</vt:lpstr>
      <vt:lpstr>Tip – Group Analyzers By name</vt:lpstr>
      <vt:lpstr>Gotchas</vt:lpstr>
      <vt:lpstr>Questions/Comments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Beyond ReSharper with Roslyn</dc:title>
  <dc:subject>Convergence 2014</dc:subject>
  <dc:creator>Jason Lattimer</dc:creator>
  <cp:keywords/>
  <dc:description>Template by: Mitchell Derrey, Silver Fox Productions Inc.
Formatting by: 
Event Date: March 4-7, 2014
Event Location: Atlanta, GA
Audience Type: Internal, External</dc:description>
  <cp:lastModifiedBy>Jason Lattimer</cp:lastModifiedBy>
  <cp:revision>30</cp:revision>
  <dcterms:created xsi:type="dcterms:W3CDTF">2015-03-27T20:34:51Z</dcterms:created>
  <dcterms:modified xsi:type="dcterms:W3CDTF">2015-03-28T03:46:29Z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