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2" r:id="rId2"/>
    <p:sldId id="258" r:id="rId3"/>
    <p:sldId id="346" r:id="rId4"/>
    <p:sldId id="347" r:id="rId5"/>
    <p:sldId id="344" r:id="rId6"/>
    <p:sldId id="345" r:id="rId7"/>
    <p:sldId id="349" r:id="rId8"/>
    <p:sldId id="350" r:id="rId9"/>
    <p:sldId id="352" r:id="rId10"/>
    <p:sldId id="334" r:id="rId11"/>
    <p:sldId id="343" r:id="rId12"/>
    <p:sldId id="342" r:id="rId13"/>
    <p:sldId id="353" r:id="rId14"/>
    <p:sldId id="355" r:id="rId15"/>
    <p:sldId id="357" r:id="rId16"/>
    <p:sldId id="358" r:id="rId17"/>
    <p:sldId id="324" r:id="rId18"/>
    <p:sldId id="354" r:id="rId19"/>
    <p:sldId id="356" r:id="rId20"/>
    <p:sldId id="359" r:id="rId21"/>
    <p:sldId id="339" r:id="rId22"/>
    <p:sldId id="360" r:id="rId23"/>
    <p:sldId id="335" r:id="rId24"/>
    <p:sldId id="340" r:id="rId25"/>
    <p:sldId id="337" r:id="rId26"/>
    <p:sldId id="336" r:id="rId27"/>
    <p:sldId id="338" r:id="rId28"/>
    <p:sldId id="34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ie Downing" initials="CD" lastIdx="14" clrIdx="0">
    <p:extLst>
      <p:ext uri="{19B8F6BF-5375-455C-9EA6-DF929625EA0E}">
        <p15:presenceInfo xmlns:p15="http://schemas.microsoft.com/office/powerpoint/2012/main" userId="S-1-5-21-2589463412-2516599270-4106614993-2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91557"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D35D-C85C-4B77-B336-F03F6316690B}"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70935-E273-4D60-8E1D-EB115525F2FC}" type="slidenum">
              <a:rPr lang="en-US" smtClean="0"/>
              <a:t>‹#›</a:t>
            </a:fld>
            <a:endParaRPr lang="en-US"/>
          </a:p>
        </p:txBody>
      </p:sp>
    </p:spTree>
    <p:extLst>
      <p:ext uri="{BB962C8B-B14F-4D97-AF65-F5344CB8AC3E}">
        <p14:creationId xmlns:p14="http://schemas.microsoft.com/office/powerpoint/2010/main" val="224962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Have some code that's maybe not quite a full application that you need to deploy without worrying about the hassle of managing environments? Well look no further than Azure Functions! Yes, you're probably thinking there's already a dozen other ways to host an application that you already know about so why think about another? Azure Functions provide a uniquely flexible platform which allows developers to deploy code in multiple ways using multiple languages while being able to bind directly Azure or HTTP based triggers. If that doesn't sound appealing then at least you could tell everyone you're going </a:t>
            </a:r>
            <a:r>
              <a:rPr lang="en-US" sz="1200" i="1"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which sounds cool, right? In this session we'll explore scenarios where using Azure Functions could be useful, pros and cons compared to other technologies, and plenty of examples to give you some ideas. </a:t>
            </a:r>
            <a:endParaRPr lang="en-US" dirty="0"/>
          </a:p>
        </p:txBody>
      </p:sp>
      <p:sp>
        <p:nvSpPr>
          <p:cNvPr id="4" name="Slide Number Placeholder 3"/>
          <p:cNvSpPr>
            <a:spLocks noGrp="1"/>
          </p:cNvSpPr>
          <p:nvPr>
            <p:ph type="sldNum" sz="quarter" idx="10"/>
          </p:nvPr>
        </p:nvSpPr>
        <p:spPr/>
        <p:txBody>
          <a:bodyPr/>
          <a:lstStyle/>
          <a:p>
            <a:fld id="{0F449334-E576-4C07-B0EF-566A9FF1491B}" type="slidenum">
              <a:rPr lang="uk-UA" smtClean="0"/>
              <a:t>1</a:t>
            </a:fld>
            <a:endParaRPr lang="uk-UA"/>
          </a:p>
        </p:txBody>
      </p:sp>
    </p:spTree>
    <p:extLst>
      <p:ext uri="{BB962C8B-B14F-4D97-AF65-F5344CB8AC3E}">
        <p14:creationId xmlns:p14="http://schemas.microsoft.com/office/powerpoint/2010/main" val="15583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17</a:t>
            </a:fld>
            <a:endParaRPr lang="en-US"/>
          </a:p>
        </p:txBody>
      </p:sp>
    </p:spTree>
    <p:extLst>
      <p:ext uri="{BB962C8B-B14F-4D97-AF65-F5344CB8AC3E}">
        <p14:creationId xmlns:p14="http://schemas.microsoft.com/office/powerpoint/2010/main" val="389861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18</a:t>
            </a:fld>
            <a:endParaRPr lang="en-US"/>
          </a:p>
        </p:txBody>
      </p:sp>
    </p:spTree>
    <p:extLst>
      <p:ext uri="{BB962C8B-B14F-4D97-AF65-F5344CB8AC3E}">
        <p14:creationId xmlns:p14="http://schemas.microsoft.com/office/powerpoint/2010/main" val="298038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19</a:t>
            </a:fld>
            <a:endParaRPr lang="en-US"/>
          </a:p>
        </p:txBody>
      </p:sp>
    </p:spTree>
    <p:extLst>
      <p:ext uri="{BB962C8B-B14F-4D97-AF65-F5344CB8AC3E}">
        <p14:creationId xmlns:p14="http://schemas.microsoft.com/office/powerpoint/2010/main" val="406445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https://blogs.msdn.microsoft.com/webdev/2017/04/14/azure-functions-tools-roadmap/</a:t>
            </a:r>
          </a:p>
          <a:p>
            <a:r>
              <a:rPr lang="en-US" dirty="0"/>
              <a:t>https://blogs.msdn.microsoft.com/appserviceteam/2017/03/16/publishing-a-net-class-library-as-a-function-app/</a:t>
            </a:r>
          </a:p>
        </p:txBody>
      </p:sp>
      <p:sp>
        <p:nvSpPr>
          <p:cNvPr id="4" name="Slide Number Placeholder 3"/>
          <p:cNvSpPr>
            <a:spLocks noGrp="1"/>
          </p:cNvSpPr>
          <p:nvPr>
            <p:ph type="sldNum" sz="quarter" idx="10"/>
          </p:nvPr>
        </p:nvSpPr>
        <p:spPr/>
        <p:txBody>
          <a:bodyPr/>
          <a:lstStyle/>
          <a:p>
            <a:fld id="{02E70935-E273-4D60-8E1D-EB115525F2FC}" type="slidenum">
              <a:rPr lang="en-US" smtClean="0"/>
              <a:t>21</a:t>
            </a:fld>
            <a:endParaRPr lang="en-US"/>
          </a:p>
        </p:txBody>
      </p:sp>
    </p:spTree>
    <p:extLst>
      <p:ext uri="{BB962C8B-B14F-4D97-AF65-F5344CB8AC3E}">
        <p14:creationId xmlns:p14="http://schemas.microsoft.com/office/powerpoint/2010/main" val="211899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23</a:t>
            </a:fld>
            <a:endParaRPr lang="en-US"/>
          </a:p>
        </p:txBody>
      </p:sp>
    </p:spTree>
    <p:extLst>
      <p:ext uri="{BB962C8B-B14F-4D97-AF65-F5344CB8AC3E}">
        <p14:creationId xmlns:p14="http://schemas.microsoft.com/office/powerpoint/2010/main" val="433614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25</a:t>
            </a:fld>
            <a:endParaRPr lang="en-US"/>
          </a:p>
        </p:txBody>
      </p:sp>
    </p:spTree>
    <p:extLst>
      <p:ext uri="{BB962C8B-B14F-4D97-AF65-F5344CB8AC3E}">
        <p14:creationId xmlns:p14="http://schemas.microsoft.com/office/powerpoint/2010/main" val="130449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26</a:t>
            </a:fld>
            <a:endParaRPr lang="en-US"/>
          </a:p>
        </p:txBody>
      </p:sp>
    </p:spTree>
    <p:extLst>
      <p:ext uri="{BB962C8B-B14F-4D97-AF65-F5344CB8AC3E}">
        <p14:creationId xmlns:p14="http://schemas.microsoft.com/office/powerpoint/2010/main" val="218682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27</a:t>
            </a:fld>
            <a:endParaRPr lang="en-US"/>
          </a:p>
        </p:txBody>
      </p:sp>
    </p:spTree>
    <p:extLst>
      <p:ext uri="{BB962C8B-B14F-4D97-AF65-F5344CB8AC3E}">
        <p14:creationId xmlns:p14="http://schemas.microsoft.com/office/powerpoint/2010/main" val="128075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49334-E576-4C07-B0EF-566A9FF1491B}" type="slidenum">
              <a:rPr lang="uk-UA" smtClean="0"/>
              <a:t>2</a:t>
            </a:fld>
            <a:endParaRPr lang="uk-UA"/>
          </a:p>
        </p:txBody>
      </p:sp>
    </p:spTree>
    <p:extLst>
      <p:ext uri="{BB962C8B-B14F-4D97-AF65-F5344CB8AC3E}">
        <p14:creationId xmlns:p14="http://schemas.microsoft.com/office/powerpoint/2010/main" val="201374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0F449334-E576-4C07-B0EF-566A9FF1491B}" type="slidenum">
              <a:rPr lang="uk-UA" smtClean="0"/>
              <a:t>6</a:t>
            </a:fld>
            <a:endParaRPr lang="uk-UA"/>
          </a:p>
        </p:txBody>
      </p:sp>
    </p:spTree>
    <p:extLst>
      <p:ext uri="{BB962C8B-B14F-4D97-AF65-F5344CB8AC3E}">
        <p14:creationId xmlns:p14="http://schemas.microsoft.com/office/powerpoint/2010/main" val="19336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10</a:t>
            </a:fld>
            <a:endParaRPr lang="en-US"/>
          </a:p>
        </p:txBody>
      </p:sp>
    </p:spTree>
    <p:extLst>
      <p:ext uri="{BB962C8B-B14F-4D97-AF65-F5344CB8AC3E}">
        <p14:creationId xmlns:p14="http://schemas.microsoft.com/office/powerpoint/2010/main" val="427677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11</a:t>
            </a:fld>
            <a:endParaRPr lang="en-US"/>
          </a:p>
        </p:txBody>
      </p:sp>
    </p:spTree>
    <p:extLst>
      <p:ext uri="{BB962C8B-B14F-4D97-AF65-F5344CB8AC3E}">
        <p14:creationId xmlns:p14="http://schemas.microsoft.com/office/powerpoint/2010/main" val="368744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12</a:t>
            </a:fld>
            <a:endParaRPr lang="en-US"/>
          </a:p>
        </p:txBody>
      </p:sp>
    </p:spTree>
    <p:extLst>
      <p:ext uri="{BB962C8B-B14F-4D97-AF65-F5344CB8AC3E}">
        <p14:creationId xmlns:p14="http://schemas.microsoft.com/office/powerpoint/2010/main" val="143677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13</a:t>
            </a:fld>
            <a:endParaRPr lang="en-US"/>
          </a:p>
        </p:txBody>
      </p:sp>
    </p:spTree>
    <p:extLst>
      <p:ext uri="{BB962C8B-B14F-4D97-AF65-F5344CB8AC3E}">
        <p14:creationId xmlns:p14="http://schemas.microsoft.com/office/powerpoint/2010/main" val="417214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14</a:t>
            </a:fld>
            <a:endParaRPr lang="en-US"/>
          </a:p>
        </p:txBody>
      </p:sp>
    </p:spTree>
    <p:extLst>
      <p:ext uri="{BB962C8B-B14F-4D97-AF65-F5344CB8AC3E}">
        <p14:creationId xmlns:p14="http://schemas.microsoft.com/office/powerpoint/2010/main" val="70444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70935-E273-4D60-8E1D-EB115525F2FC}" type="slidenum">
              <a:rPr lang="en-US" smtClean="0"/>
              <a:t>15</a:t>
            </a:fld>
            <a:endParaRPr lang="en-US"/>
          </a:p>
        </p:txBody>
      </p:sp>
    </p:spTree>
    <p:extLst>
      <p:ext uri="{BB962C8B-B14F-4D97-AF65-F5344CB8AC3E}">
        <p14:creationId xmlns:p14="http://schemas.microsoft.com/office/powerpoint/2010/main" val="22592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0C5B09-AD58-43B5-A499-7155B7FCE4D6}"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101236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90BBD5-203D-4171-91CA-48C5356B964E}"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101331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D52AA-2CDA-4396-B645-4D4DE55945DF}"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56844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prstGeom prst="rect">
            <a:avLst/>
          </a:prstGeom>
        </p:spPr>
        <p:txBody>
          <a:bodyPr/>
          <a:lstStyle/>
          <a:p>
            <a:endParaRPr lang="uk-UA"/>
          </a:p>
        </p:txBody>
      </p:sp>
      <p:sp>
        <p:nvSpPr>
          <p:cNvPr id="2" name="Title 1"/>
          <p:cNvSpPr>
            <a:spLocks noGrp="1"/>
          </p:cNvSpPr>
          <p:nvPr>
            <p:ph type="title"/>
          </p:nvPr>
        </p:nvSpPr>
        <p:spPr>
          <a:xfrm>
            <a:off x="609600" y="2276872"/>
            <a:ext cx="10972800" cy="864096"/>
          </a:xfrm>
          <a:prstGeom prst="rect">
            <a:avLst/>
          </a:prstGeom>
        </p:spPr>
        <p:txBody>
          <a:bodyPr anchor="t"/>
          <a:lstStyle>
            <a:lvl1pPr algn="ctr">
              <a:defRPr/>
            </a:lvl1pPr>
          </a:lstStyle>
          <a:p>
            <a:r>
              <a:rPr lang="en-US"/>
              <a:t>Click to edit Master title style</a:t>
            </a:r>
            <a:endParaRPr lang="uk-UA"/>
          </a:p>
        </p:txBody>
      </p:sp>
      <p:sp>
        <p:nvSpPr>
          <p:cNvPr id="4" name="Text Placeholder 8"/>
          <p:cNvSpPr>
            <a:spLocks noGrp="1"/>
          </p:cNvSpPr>
          <p:nvPr>
            <p:ph type="body" sz="quarter" idx="16" hasCustomPrompt="1"/>
          </p:nvPr>
        </p:nvSpPr>
        <p:spPr>
          <a:xfrm>
            <a:off x="609602" y="1796819"/>
            <a:ext cx="10987189" cy="480053"/>
          </a:xfrm>
          <a:prstGeom prst="rect">
            <a:avLst/>
          </a:prstGeom>
        </p:spPr>
        <p:txBody>
          <a:bodyPr anchor="ctr">
            <a:normAutofit/>
          </a:bodyPr>
          <a:lstStyle>
            <a:lvl1pPr marL="0" indent="0" algn="ctr">
              <a:buNone/>
              <a:defRPr sz="1600" baseline="0"/>
            </a:lvl1pPr>
          </a:lstStyle>
          <a:p>
            <a:pPr lvl="0"/>
            <a:r>
              <a:rPr lang="en-US" dirty="0"/>
              <a:t>Sample text</a:t>
            </a:r>
            <a:endParaRPr lang="uk-UA" dirty="0"/>
          </a:p>
        </p:txBody>
      </p:sp>
      <p:sp>
        <p:nvSpPr>
          <p:cNvPr id="6" name="Text Placeholder 8"/>
          <p:cNvSpPr>
            <a:spLocks noGrp="1"/>
          </p:cNvSpPr>
          <p:nvPr>
            <p:ph type="body" sz="quarter" idx="17" hasCustomPrompt="1"/>
          </p:nvPr>
        </p:nvSpPr>
        <p:spPr>
          <a:xfrm>
            <a:off x="609602" y="3643036"/>
            <a:ext cx="10987189" cy="1664803"/>
          </a:xfrm>
          <a:prstGeom prst="rect">
            <a:avLst/>
          </a:prstGeom>
        </p:spPr>
        <p:txBody>
          <a:bodyPr anchor="ctr">
            <a:normAutofit/>
          </a:bodyPr>
          <a:lstStyle>
            <a:lvl1pPr marL="0" indent="0" algn="ctr">
              <a:buNone/>
              <a:defRPr sz="1600" baseline="0"/>
            </a:lvl1pPr>
          </a:lstStyle>
          <a:p>
            <a:pPr lvl="0"/>
            <a:r>
              <a:rPr lang="en-US" dirty="0"/>
              <a:t>Sample text</a:t>
            </a:r>
            <a:endParaRPr lang="uk-UA" dirty="0"/>
          </a:p>
        </p:txBody>
      </p:sp>
    </p:spTree>
    <p:extLst>
      <p:ext uri="{BB962C8B-B14F-4D97-AF65-F5344CB8AC3E}">
        <p14:creationId xmlns:p14="http://schemas.microsoft.com/office/powerpoint/2010/main" val="251644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uk-UA"/>
          </a:p>
        </p:txBody>
      </p:sp>
      <p:sp>
        <p:nvSpPr>
          <p:cNvPr id="5" name="Slide Number Placeholder 4"/>
          <p:cNvSpPr>
            <a:spLocks noGrp="1"/>
          </p:cNvSpPr>
          <p:nvPr>
            <p:ph type="sldNum" sz="quarter" idx="12"/>
          </p:nvPr>
        </p:nvSpPr>
        <p:spPr/>
        <p:txBody>
          <a:bodyPr/>
          <a:lstStyle/>
          <a:p>
            <a:fld id="{B37E814A-9BCF-4B76-92FC-791F84F878B3}" type="slidenum">
              <a:rPr lang="uk-UA" smtClean="0"/>
              <a:t>‹#›</a:t>
            </a:fld>
            <a:endParaRPr lang="uk-UA"/>
          </a:p>
        </p:txBody>
      </p:sp>
      <p:sp>
        <p:nvSpPr>
          <p:cNvPr id="9" name="Text Placeholder 8"/>
          <p:cNvSpPr>
            <a:spLocks noGrp="1"/>
          </p:cNvSpPr>
          <p:nvPr>
            <p:ph type="body" sz="quarter" idx="14" hasCustomPrompt="1"/>
          </p:nvPr>
        </p:nvSpPr>
        <p:spPr>
          <a:xfrm>
            <a:off x="609600" y="1028700"/>
            <a:ext cx="10989733" cy="383117"/>
          </a:xfrm>
          <a:prstGeom prst="rect">
            <a:avLst/>
          </a:prstGeom>
        </p:spPr>
        <p:txBody>
          <a:bodyPr/>
          <a:lstStyle>
            <a:lvl1pPr marL="0" indent="0">
              <a:buNone/>
              <a:defRPr baseline="0"/>
            </a:lvl1pPr>
          </a:lstStyle>
          <a:p>
            <a:pPr lvl="0"/>
            <a:r>
              <a:rPr lang="en-US" dirty="0"/>
              <a:t>Great subtitle is here</a:t>
            </a:r>
            <a:endParaRPr lang="uk-UA" dirty="0"/>
          </a:p>
        </p:txBody>
      </p:sp>
    </p:spTree>
    <p:extLst>
      <p:ext uri="{BB962C8B-B14F-4D97-AF65-F5344CB8AC3E}">
        <p14:creationId xmlns:p14="http://schemas.microsoft.com/office/powerpoint/2010/main" val="1577313291"/>
      </p:ext>
    </p:extLst>
  </p:cSld>
  <p:clrMapOvr>
    <a:masterClrMapping/>
  </p:clrMapOvr>
  <p:extLst mod="1">
    <p:ext uri="{DCECCB84-F9BA-43D5-87BE-67443E8EF086}">
      <p15:sldGuideLst xmlns:p15="http://schemas.microsoft.com/office/powerpoint/2012/main">
        <p15:guide id="1" pos="2880">
          <p15:clr>
            <a:srgbClr val="FBAE40"/>
          </p15:clr>
        </p15:guide>
        <p15:guide id="2" pos="295">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289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25286-0D52-40B7-9EE1-4CE3AB71CE4D}"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64300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68AE5-646F-4127-807B-E5D1BB689FE5}"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277713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761A04-9FE9-4FD9-A839-DB8E8A2E79DE}" type="datetime1">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124002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E79175-D2B5-4643-B9AE-F3884E3B76D8}" type="datetime1">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8751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EDDEB6C-376C-4E35-B3FC-E9607A1C82D2}" type="datetime1">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98293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15161-16D9-45A9-BE1E-DACF80C47B53}" type="datetime1">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67029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527E0-CA6A-4063-B789-970870F2A1CD}" type="datetime1">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16444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273DB-7C3B-4044-8EE5-85DEB300B149}" type="datetime1">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02E43-D715-4BE4-B056-EE5AB01A3446}" type="slidenum">
              <a:rPr lang="en-US" smtClean="0"/>
              <a:t>‹#›</a:t>
            </a:fld>
            <a:endParaRPr lang="en-US"/>
          </a:p>
        </p:txBody>
      </p:sp>
    </p:spTree>
    <p:extLst>
      <p:ext uri="{BB962C8B-B14F-4D97-AF65-F5344CB8AC3E}">
        <p14:creationId xmlns:p14="http://schemas.microsoft.com/office/powerpoint/2010/main" val="311716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060ED-5C86-41A2-A6B6-A5624F8C459C}" type="datetime1">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5566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02E43-D715-4BE4-B056-EE5AB01A3446}" type="slidenum">
              <a:rPr lang="en-US" smtClean="0"/>
              <a:t>‹#›</a:t>
            </a:fld>
            <a:endParaRPr lang="en-US" dirty="0"/>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3934" y="6062133"/>
            <a:ext cx="1386466" cy="659342"/>
          </a:xfrm>
          <a:prstGeom prst="rect">
            <a:avLst/>
          </a:prstGeom>
        </p:spPr>
      </p:pic>
    </p:spTree>
    <p:extLst>
      <p:ext uri="{BB962C8B-B14F-4D97-AF65-F5344CB8AC3E}">
        <p14:creationId xmlns:p14="http://schemas.microsoft.com/office/powerpoint/2010/main" val="140910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aka.ms/azfunctiontool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jpe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npmjs.com/package/azure-functions-cli" TargetMode="External"/><Relationship Id="rId5" Type="http://schemas.openxmlformats.org/officeDocument/2006/relationships/hyperlink" Target="https://github.com/hhawkins/generator-azurefunctions" TargetMode="External"/><Relationship Id="rId4" Type="http://schemas.openxmlformats.org/officeDocument/2006/relationships/hyperlink" Target="http://yeoman.io/"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jpe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5.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3048"/>
            <a:ext cx="12192000" cy="6851904"/>
          </a:xfrm>
        </p:spPr>
      </p:pic>
      <p:sp>
        <p:nvSpPr>
          <p:cNvPr id="8" name="Rectangle 7"/>
          <p:cNvSpPr/>
          <p:nvPr/>
        </p:nvSpPr>
        <p:spPr>
          <a:xfrm>
            <a:off x="0" y="3049"/>
            <a:ext cx="12192000" cy="6870737"/>
          </a:xfrm>
          <a:prstGeom prst="rect">
            <a:avLst/>
          </a:prstGeom>
          <a:solidFill>
            <a:srgbClr val="001D3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ctr">
              <a:spcBef>
                <a:spcPts val="800"/>
              </a:spcBef>
            </a:pPr>
            <a:endParaRPr lang="uk-UA" sz="1600" dirty="0">
              <a:solidFill>
                <a:schemeClr val="bg1"/>
              </a:solidFill>
              <a:latin typeface="+mj-lt"/>
            </a:endParaRPr>
          </a:p>
        </p:txBody>
      </p:sp>
      <p:sp>
        <p:nvSpPr>
          <p:cNvPr id="3" name="Title 2"/>
          <p:cNvSpPr>
            <a:spLocks noGrp="1"/>
          </p:cNvSpPr>
          <p:nvPr>
            <p:ph type="title"/>
          </p:nvPr>
        </p:nvSpPr>
        <p:spPr>
          <a:xfrm>
            <a:off x="609600" y="3972558"/>
            <a:ext cx="10972800" cy="864096"/>
          </a:xfrm>
        </p:spPr>
        <p:txBody>
          <a:bodyPr>
            <a:noAutofit/>
          </a:bodyPr>
          <a:lstStyle/>
          <a:p>
            <a:r>
              <a:rPr lang="en-US" sz="6400" dirty="0">
                <a:solidFill>
                  <a:srgbClr val="FFFFFF"/>
                </a:solidFill>
                <a:latin typeface="Franklin Gothic Demi" panose="020B0703020102020204" pitchFamily="34" charset="0"/>
              </a:rPr>
              <a:t>Why You Really Need </a:t>
            </a:r>
            <a:br>
              <a:rPr lang="en-US" sz="6400" dirty="0">
                <a:solidFill>
                  <a:srgbClr val="FFFFFF"/>
                </a:solidFill>
                <a:latin typeface="Franklin Gothic Demi" panose="020B0703020102020204" pitchFamily="34" charset="0"/>
              </a:rPr>
            </a:br>
            <a:r>
              <a:rPr lang="en-US" sz="6400" dirty="0">
                <a:solidFill>
                  <a:srgbClr val="FFFFFF"/>
                </a:solidFill>
                <a:latin typeface="Franklin Gothic Demi" panose="020B0703020102020204" pitchFamily="34" charset="0"/>
              </a:rPr>
              <a:t>Azure Functions</a:t>
            </a:r>
            <a:endParaRPr lang="uk-UA" sz="6400" dirty="0">
              <a:solidFill>
                <a:srgbClr val="FFFFFF"/>
              </a:solidFill>
              <a:latin typeface="Franklin Gothic Demi" panose="020B0703020102020204" pitchFamily="34" charset="0"/>
            </a:endParaRPr>
          </a:p>
        </p:txBody>
      </p:sp>
      <p:sp>
        <p:nvSpPr>
          <p:cNvPr id="4" name="Text Placeholder 3"/>
          <p:cNvSpPr>
            <a:spLocks noGrp="1"/>
          </p:cNvSpPr>
          <p:nvPr>
            <p:ph type="body" sz="quarter" idx="16"/>
          </p:nvPr>
        </p:nvSpPr>
        <p:spPr>
          <a:xfrm>
            <a:off x="609602" y="3647233"/>
            <a:ext cx="10987189" cy="480053"/>
          </a:xfrm>
        </p:spPr>
        <p:txBody>
          <a:bodyPr/>
          <a:lstStyle/>
          <a:p>
            <a:r>
              <a:rPr lang="en-US" dirty="0">
                <a:solidFill>
                  <a:srgbClr val="FFFFFF"/>
                </a:solidFill>
              </a:rPr>
              <a:t>WELCOME</a:t>
            </a:r>
            <a:endParaRPr lang="uk-UA" dirty="0">
              <a:solidFill>
                <a:srgbClr val="FFFFFF"/>
              </a:solidFill>
            </a:endParaRPr>
          </a:p>
        </p:txBody>
      </p:sp>
      <p:sp>
        <p:nvSpPr>
          <p:cNvPr id="5" name="Text Placeholder 4"/>
          <p:cNvSpPr>
            <a:spLocks noGrp="1"/>
          </p:cNvSpPr>
          <p:nvPr>
            <p:ph type="body" sz="quarter" idx="17"/>
          </p:nvPr>
        </p:nvSpPr>
        <p:spPr>
          <a:xfrm>
            <a:off x="609602" y="5526025"/>
            <a:ext cx="10987189" cy="1014743"/>
          </a:xfrm>
        </p:spPr>
        <p:txBody>
          <a:bodyPr/>
          <a:lstStyle/>
          <a:p>
            <a:r>
              <a:rPr lang="en-US" sz="2400" dirty="0">
                <a:solidFill>
                  <a:srgbClr val="0066B3"/>
                </a:solidFill>
              </a:rPr>
              <a:t>Jason Lattimer</a:t>
            </a:r>
          </a:p>
          <a:p>
            <a:r>
              <a:rPr lang="en-US" dirty="0">
                <a:solidFill>
                  <a:srgbClr val="FFFFFF"/>
                </a:solidFill>
              </a:rPr>
              <a:t>Development Manager, PowerObjects</a:t>
            </a:r>
          </a:p>
        </p:txBody>
      </p:sp>
    </p:spTree>
    <p:extLst>
      <p:ext uri="{BB962C8B-B14F-4D97-AF65-F5344CB8AC3E}">
        <p14:creationId xmlns:p14="http://schemas.microsoft.com/office/powerpoint/2010/main" val="305514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10</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vs. Azure WebJobs</a:t>
            </a:r>
          </a:p>
        </p:txBody>
      </p:sp>
      <p:sp>
        <p:nvSpPr>
          <p:cNvPr id="13" name="TextBox 12"/>
          <p:cNvSpPr txBox="1"/>
          <p:nvPr/>
        </p:nvSpPr>
        <p:spPr>
          <a:xfrm>
            <a:off x="417216" y="1670588"/>
            <a:ext cx="11633886" cy="369332"/>
          </a:xfrm>
          <a:prstGeom prst="rect">
            <a:avLst/>
          </a:prstGeom>
          <a:noFill/>
        </p:spPr>
        <p:txBody>
          <a:bodyPr wrap="square" rtlCol="0">
            <a:spAutoFit/>
          </a:bodyPr>
          <a:lstStyle/>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55870703"/>
              </p:ext>
            </p:extLst>
          </p:nvPr>
        </p:nvGraphicFramePr>
        <p:xfrm>
          <a:off x="60384" y="1467826"/>
          <a:ext cx="12038480" cy="3505200"/>
        </p:xfrm>
        <a:graphic>
          <a:graphicData uri="http://schemas.openxmlformats.org/drawingml/2006/table">
            <a:tbl>
              <a:tblPr firstRow="1" bandRow="1">
                <a:tableStyleId>{74C1A8A3-306A-4EB7-A6B1-4F7E0EB9C5D6}</a:tableStyleId>
              </a:tblPr>
              <a:tblGrid>
                <a:gridCol w="6019240">
                  <a:extLst>
                    <a:ext uri="{9D8B030D-6E8A-4147-A177-3AD203B41FA5}">
                      <a16:colId xmlns:a16="http://schemas.microsoft.com/office/drawing/2014/main" val="1313463436"/>
                    </a:ext>
                  </a:extLst>
                </a:gridCol>
                <a:gridCol w="6019240">
                  <a:extLst>
                    <a:ext uri="{9D8B030D-6E8A-4147-A177-3AD203B41FA5}">
                      <a16:colId xmlns:a16="http://schemas.microsoft.com/office/drawing/2014/main" val="657180301"/>
                    </a:ext>
                  </a:extLst>
                </a:gridCol>
              </a:tblGrid>
              <a:tr h="370840">
                <a:tc>
                  <a:txBody>
                    <a:bodyPr/>
                    <a:lstStyle/>
                    <a:p>
                      <a:r>
                        <a:rPr lang="en-US" dirty="0"/>
                        <a:t>Functions</a:t>
                      </a:r>
                    </a:p>
                  </a:txBody>
                  <a:tcPr/>
                </a:tc>
                <a:tc>
                  <a:txBody>
                    <a:bodyPr/>
                    <a:lstStyle/>
                    <a:p>
                      <a:r>
                        <a:rPr lang="en-US" dirty="0"/>
                        <a:t>WebJobs</a:t>
                      </a:r>
                    </a:p>
                  </a:txBody>
                  <a:tcPr/>
                </a:tc>
                <a:extLst>
                  <a:ext uri="{0D108BD9-81ED-4DB2-BD59-A6C34878D82A}">
                    <a16:rowId xmlns:a16="http://schemas.microsoft.com/office/drawing/2014/main" val="2622424770"/>
                  </a:ext>
                </a:extLst>
              </a:tr>
              <a:tr h="370840">
                <a:tc>
                  <a:txBody>
                    <a:bodyPr/>
                    <a:lstStyle/>
                    <a:p>
                      <a:r>
                        <a:rPr lang="en-US" dirty="0"/>
                        <a:t>Scale automatically</a:t>
                      </a:r>
                    </a:p>
                  </a:txBody>
                  <a:tcPr/>
                </a:tc>
                <a:tc>
                  <a:txBody>
                    <a:bodyPr/>
                    <a:lstStyle/>
                    <a:p>
                      <a:r>
                        <a:rPr lang="en-US" dirty="0"/>
                        <a:t>Scaling done manually</a:t>
                      </a:r>
                    </a:p>
                  </a:txBody>
                  <a:tcPr/>
                </a:tc>
                <a:extLst>
                  <a:ext uri="{0D108BD9-81ED-4DB2-BD59-A6C34878D82A}">
                    <a16:rowId xmlns:a16="http://schemas.microsoft.com/office/drawing/2014/main" val="1244464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 per use or App Service</a:t>
                      </a:r>
                    </a:p>
                  </a:txBody>
                  <a:tcPr/>
                </a:tc>
                <a:tc>
                  <a:txBody>
                    <a:bodyPr/>
                    <a:lstStyle/>
                    <a:p>
                      <a:r>
                        <a:rPr lang="en-US" dirty="0"/>
                        <a:t>App Service pricing</a:t>
                      </a:r>
                    </a:p>
                  </a:txBody>
                  <a:tcPr/>
                </a:tc>
                <a:extLst>
                  <a:ext uri="{0D108BD9-81ED-4DB2-BD59-A6C34878D82A}">
                    <a16:rowId xmlns:a16="http://schemas.microsoft.com/office/drawing/2014/main" val="2876416318"/>
                  </a:ext>
                </a:extLst>
              </a:tr>
              <a:tr h="370840">
                <a:tc>
                  <a:txBody>
                    <a:bodyPr/>
                    <a:lstStyle/>
                    <a:p>
                      <a:r>
                        <a:rPr lang="en-US" dirty="0"/>
                        <a:t>Tooling - preview</a:t>
                      </a:r>
                    </a:p>
                  </a:txBody>
                  <a:tcPr/>
                </a:tc>
                <a:tc>
                  <a:txBody>
                    <a:bodyPr/>
                    <a:lstStyle/>
                    <a:p>
                      <a:r>
                        <a:rPr lang="en-US" dirty="0"/>
                        <a:t>Tooling - established</a:t>
                      </a:r>
                    </a:p>
                  </a:txBody>
                  <a:tcPr/>
                </a:tc>
                <a:extLst>
                  <a:ext uri="{0D108BD9-81ED-4DB2-BD59-A6C34878D82A}">
                    <a16:rowId xmlns:a16="http://schemas.microsoft.com/office/drawing/2014/main" val="1181916365"/>
                  </a:ext>
                </a:extLst>
              </a:tr>
              <a:tr h="370840">
                <a:tc>
                  <a:txBody>
                    <a:bodyPr/>
                    <a:lstStyle/>
                    <a:p>
                      <a:r>
                        <a:rPr lang="en-US" dirty="0"/>
                        <a:t>Return response to HTTP caller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response to HTTP caller</a:t>
                      </a:r>
                    </a:p>
                  </a:txBody>
                  <a:tcPr/>
                </a:tc>
                <a:extLst>
                  <a:ext uri="{0D108BD9-81ED-4DB2-BD59-A6C34878D82A}">
                    <a16:rowId xmlns:a16="http://schemas.microsoft.com/office/drawing/2014/main" val="3741951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Consumption plan 5 min. timeout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 plan w/ Always On – “unexpected timeouts”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Better handling of long running tasks</a:t>
                      </a:r>
                    </a:p>
                  </a:txBody>
                  <a:tcPr/>
                </a:tc>
                <a:extLst>
                  <a:ext uri="{0D108BD9-81ED-4DB2-BD59-A6C34878D82A}">
                    <a16:rowId xmlns:a16="http://schemas.microsoft.com/office/drawing/2014/main" val="2083105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Consumption plan – cold start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 plan w/ Always On – always running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running</a:t>
                      </a:r>
                    </a:p>
                  </a:txBody>
                  <a:tcPr/>
                </a:tc>
                <a:extLst>
                  <a:ext uri="{0D108BD9-81ED-4DB2-BD59-A6C34878D82A}">
                    <a16:rowId xmlns:a16="http://schemas.microsoft.com/office/drawing/2014/main" val="1367420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authentication options</a:t>
                      </a:r>
                    </a:p>
                  </a:txBody>
                  <a:tcPr/>
                </a:tc>
                <a:tc>
                  <a:txBody>
                    <a:bodyPr/>
                    <a:lstStyle/>
                    <a:p>
                      <a:r>
                        <a:rPr lang="en-US" dirty="0"/>
                        <a:t>Limited options</a:t>
                      </a:r>
                    </a:p>
                  </a:txBody>
                  <a:tcPr/>
                </a:tc>
                <a:extLst>
                  <a:ext uri="{0D108BD9-81ED-4DB2-BD59-A6C34878D82A}">
                    <a16:rowId xmlns:a16="http://schemas.microsoft.com/office/drawing/2014/main" val="1247178996"/>
                  </a:ext>
                </a:extLst>
              </a:tr>
            </a:tbl>
          </a:graphicData>
        </a:graphic>
      </p:graphicFrame>
      <p:pic>
        <p:nvPicPr>
          <p:cNvPr id="10" name="Picture 9"/>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322483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11</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Pricing</a:t>
            </a:r>
          </a:p>
        </p:txBody>
      </p:sp>
      <p:sp>
        <p:nvSpPr>
          <p:cNvPr id="13" name="TextBox 12"/>
          <p:cNvSpPr txBox="1"/>
          <p:nvPr/>
        </p:nvSpPr>
        <p:spPr>
          <a:xfrm>
            <a:off x="417216" y="1670588"/>
            <a:ext cx="11633886" cy="369332"/>
          </a:xfrm>
          <a:prstGeom prst="rect">
            <a:avLst/>
          </a:prstGeom>
          <a:noFill/>
        </p:spPr>
        <p:txBody>
          <a:bodyPr wrap="square" rtlCol="0">
            <a:spAutoFit/>
          </a:bodyPr>
          <a:lstStyle/>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0469426"/>
              </p:ext>
            </p:extLst>
          </p:nvPr>
        </p:nvGraphicFramePr>
        <p:xfrm>
          <a:off x="850392" y="1711084"/>
          <a:ext cx="10503093" cy="1112520"/>
        </p:xfrm>
        <a:graphic>
          <a:graphicData uri="http://schemas.openxmlformats.org/drawingml/2006/table">
            <a:tbl>
              <a:tblPr firstRow="1" bandRow="1">
                <a:tableStyleId>{74C1A8A3-306A-4EB7-A6B1-4F7E0EB9C5D6}</a:tableStyleId>
              </a:tblPr>
              <a:tblGrid>
                <a:gridCol w="3501031">
                  <a:extLst>
                    <a:ext uri="{9D8B030D-6E8A-4147-A177-3AD203B41FA5}">
                      <a16:colId xmlns:a16="http://schemas.microsoft.com/office/drawing/2014/main" val="1162083657"/>
                    </a:ext>
                  </a:extLst>
                </a:gridCol>
                <a:gridCol w="3501031">
                  <a:extLst>
                    <a:ext uri="{9D8B030D-6E8A-4147-A177-3AD203B41FA5}">
                      <a16:colId xmlns:a16="http://schemas.microsoft.com/office/drawing/2014/main" val="3077800669"/>
                    </a:ext>
                  </a:extLst>
                </a:gridCol>
                <a:gridCol w="3501031">
                  <a:extLst>
                    <a:ext uri="{9D8B030D-6E8A-4147-A177-3AD203B41FA5}">
                      <a16:colId xmlns:a16="http://schemas.microsoft.com/office/drawing/2014/main" val="2045647523"/>
                    </a:ext>
                  </a:extLst>
                </a:gridCol>
              </a:tblGrid>
              <a:tr h="370840">
                <a:tc>
                  <a:txBody>
                    <a:bodyPr/>
                    <a:lstStyle/>
                    <a:p>
                      <a:r>
                        <a:rPr lang="en-US" dirty="0"/>
                        <a:t>Meter</a:t>
                      </a:r>
                    </a:p>
                  </a:txBody>
                  <a:tcPr/>
                </a:tc>
                <a:tc>
                  <a:txBody>
                    <a:bodyPr/>
                    <a:lstStyle/>
                    <a:p>
                      <a:r>
                        <a:rPr lang="en-US" dirty="0"/>
                        <a:t>Price</a:t>
                      </a:r>
                    </a:p>
                  </a:txBody>
                  <a:tcPr/>
                </a:tc>
                <a:tc>
                  <a:txBody>
                    <a:bodyPr/>
                    <a:lstStyle/>
                    <a:p>
                      <a:r>
                        <a:rPr lang="en-US" dirty="0"/>
                        <a:t>Free Grant / Month</a:t>
                      </a:r>
                    </a:p>
                  </a:txBody>
                  <a:tcPr/>
                </a:tc>
                <a:extLst>
                  <a:ext uri="{0D108BD9-81ED-4DB2-BD59-A6C34878D82A}">
                    <a16:rowId xmlns:a16="http://schemas.microsoft.com/office/drawing/2014/main" val="1401635672"/>
                  </a:ext>
                </a:extLst>
              </a:tr>
              <a:tr h="370840">
                <a:tc>
                  <a:txBody>
                    <a:bodyPr/>
                    <a:lstStyle/>
                    <a:p>
                      <a:r>
                        <a:rPr lang="en-US" dirty="0"/>
                        <a:t>Execution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$0.000016/GB-s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400,000 GB-s</a:t>
                      </a:r>
                    </a:p>
                  </a:txBody>
                  <a:tcPr/>
                </a:tc>
                <a:extLst>
                  <a:ext uri="{0D108BD9-81ED-4DB2-BD59-A6C34878D82A}">
                    <a16:rowId xmlns:a16="http://schemas.microsoft.com/office/drawing/2014/main" val="1875312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Total Executions*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$0.20 per million executions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1 million executions</a:t>
                      </a:r>
                    </a:p>
                  </a:txBody>
                  <a:tcPr/>
                </a:tc>
                <a:extLst>
                  <a:ext uri="{0D108BD9-81ED-4DB2-BD59-A6C34878D82A}">
                    <a16:rowId xmlns:a16="http://schemas.microsoft.com/office/drawing/2014/main" val="917905692"/>
                  </a:ext>
                </a:extLst>
              </a:tr>
            </a:tbl>
          </a:graphicData>
        </a:graphic>
      </p:graphicFrame>
      <p:sp>
        <p:nvSpPr>
          <p:cNvPr id="17" name="Rectangle 16"/>
          <p:cNvSpPr/>
          <p:nvPr/>
        </p:nvSpPr>
        <p:spPr>
          <a:xfrm>
            <a:off x="850392" y="2896075"/>
            <a:ext cx="10503094" cy="1200329"/>
          </a:xfrm>
          <a:prstGeom prst="rect">
            <a:avLst/>
          </a:prstGeom>
        </p:spPr>
        <p:txBody>
          <a:bodyPr wrap="square">
            <a:spAutoFit/>
          </a:bodyPr>
          <a:lstStyle/>
          <a:p>
            <a:r>
              <a:rPr lang="en-US" dirty="0">
                <a:solidFill>
                  <a:srgbClr val="969696"/>
                </a:solidFill>
                <a:latin typeface="Segoe UI Condensed"/>
              </a:rPr>
              <a:t>*Free grants apply to paid, consumption subscriptions only.</a:t>
            </a:r>
          </a:p>
          <a:p>
            <a:r>
              <a:rPr lang="en-US" b="1" dirty="0">
                <a:solidFill>
                  <a:schemeClr val="bg1"/>
                </a:solidFill>
                <a:latin typeface="Segoe UI Light" panose="020B0502040204020203" pitchFamily="34" charset="0"/>
                <a:cs typeface="Segoe UI Light" panose="020B0502040204020203" pitchFamily="34" charset="0"/>
              </a:rPr>
              <a:t>Functions are billed based on observed resource consumption measured in Gigabyte Seconds (GB-s).</a:t>
            </a:r>
          </a:p>
          <a:p>
            <a:r>
              <a:rPr lang="en-US" b="1" dirty="0">
                <a:solidFill>
                  <a:schemeClr val="bg1"/>
                </a:solidFill>
                <a:latin typeface="Segoe UI Light" panose="020B0502040204020203" pitchFamily="34" charset="0"/>
                <a:cs typeface="Segoe UI Light" panose="020B0502040204020203" pitchFamily="34" charset="0"/>
              </a:rPr>
              <a:t>Observed resource consumption is calculated by multiplying average memory size in Gigabytes by the time in seconds it takes to execute the function</a:t>
            </a:r>
          </a:p>
        </p:txBody>
      </p:sp>
      <p:pic>
        <p:nvPicPr>
          <p:cNvPr id="11" name="Picture 10"/>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63044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12</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Visual Studio Tools for Azure Functions</a:t>
            </a:r>
          </a:p>
        </p:txBody>
      </p:sp>
      <p:sp>
        <p:nvSpPr>
          <p:cNvPr id="13" name="TextBox 12"/>
          <p:cNvSpPr txBox="1"/>
          <p:nvPr/>
        </p:nvSpPr>
        <p:spPr>
          <a:xfrm>
            <a:off x="417216" y="1670588"/>
            <a:ext cx="11633886" cy="42473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Visual Studio 2015 (preview)</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Project and Function templates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Local debugging (requires Azure Functions CLI tools)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Remote debugging</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Easy package management with NuGet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Deploy directly to Function App</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Publishes all Functions in Function App project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Poor intellisense support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Can’t add new files via “Add New Item”</a:t>
            </a: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628" y="6100785"/>
            <a:ext cx="12192628" cy="477054"/>
          </a:xfrm>
          <a:prstGeom prst="rect">
            <a:avLst/>
          </a:prstGeom>
          <a:noFill/>
        </p:spPr>
        <p:txBody>
          <a:bodyPr wrap="square" rtlCol="0">
            <a:spAutoFit/>
          </a:bodyPr>
          <a:lstStyle/>
          <a:p>
            <a:pPr algn="ctr"/>
            <a:r>
              <a:rPr lang="en-US" sz="2500" b="1" dirty="0">
                <a:solidFill>
                  <a:prstClr val="white"/>
                </a:solidFill>
                <a:latin typeface="Gill Sans"/>
              </a:rPr>
              <a:t>Download: </a:t>
            </a:r>
            <a:r>
              <a:rPr lang="en-US" sz="2500" b="1" dirty="0">
                <a:solidFill>
                  <a:prstClr val="white"/>
                </a:solidFill>
                <a:latin typeface="Gill Sans"/>
                <a:hlinkClick r:id="rId4"/>
              </a:rPr>
              <a:t>https://aka.ms/azfunctiontools</a:t>
            </a:r>
            <a:endParaRPr lang="en-US" sz="2500" dirty="0"/>
          </a:p>
        </p:txBody>
      </p:sp>
      <p:pic>
        <p:nvPicPr>
          <p:cNvPr id="6" name="Picture 5"/>
          <p:cNvPicPr>
            <a:picLocks noChangeAspect="1"/>
          </p:cNvPicPr>
          <p:nvPr/>
        </p:nvPicPr>
        <p:blipFill>
          <a:blip r:embed="rId5"/>
          <a:stretch>
            <a:fillRect/>
          </a:stretch>
        </p:blipFill>
        <p:spPr>
          <a:xfrm>
            <a:off x="11136574" y="106009"/>
            <a:ext cx="914528" cy="809738"/>
          </a:xfrm>
          <a:prstGeom prst="rect">
            <a:avLst/>
          </a:prstGeom>
        </p:spPr>
      </p:pic>
    </p:spTree>
    <p:extLst>
      <p:ext uri="{BB962C8B-B14F-4D97-AF65-F5344CB8AC3E}">
        <p14:creationId xmlns:p14="http://schemas.microsoft.com/office/powerpoint/2010/main" val="198886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13</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Visual Studio Tools for Azure Functions</a:t>
            </a:r>
          </a:p>
        </p:txBody>
      </p:sp>
      <p:sp>
        <p:nvSpPr>
          <p:cNvPr id="13" name="TextBox 12"/>
          <p:cNvSpPr txBox="1"/>
          <p:nvPr/>
        </p:nvSpPr>
        <p:spPr>
          <a:xfrm>
            <a:off x="111295" y="1435106"/>
            <a:ext cx="11633886" cy="369332"/>
          </a:xfrm>
          <a:prstGeom prst="rect">
            <a:avLst/>
          </a:prstGeom>
          <a:noFill/>
        </p:spPr>
        <p:txBody>
          <a:bodyPr wrap="square" rtlCol="0">
            <a:spAutoFit/>
          </a:bodyPr>
          <a:lstStyle/>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Creating a new function</a:t>
            </a:r>
          </a:p>
        </p:txBody>
      </p:sp>
      <p:sp>
        <p:nvSpPr>
          <p:cNvPr id="2" name="TextBox 1"/>
          <p:cNvSpPr txBox="1"/>
          <p:nvPr/>
        </p:nvSpPr>
        <p:spPr>
          <a:xfrm>
            <a:off x="-628" y="6100785"/>
            <a:ext cx="12192628" cy="477054"/>
          </a:xfrm>
          <a:prstGeom prst="rect">
            <a:avLst/>
          </a:prstGeom>
          <a:noFill/>
        </p:spPr>
        <p:txBody>
          <a:bodyPr wrap="square" rtlCol="0">
            <a:spAutoFit/>
          </a:bodyPr>
          <a:lstStyle/>
          <a:p>
            <a:pPr algn="ctr"/>
            <a:endParaRPr lang="en-US" sz="2500" dirty="0"/>
          </a:p>
        </p:txBody>
      </p:sp>
      <p:pic>
        <p:nvPicPr>
          <p:cNvPr id="6" name="Picture 5"/>
          <p:cNvPicPr>
            <a:picLocks noChangeAspect="1"/>
          </p:cNvPicPr>
          <p:nvPr/>
        </p:nvPicPr>
        <p:blipFill>
          <a:blip r:embed="rId4"/>
          <a:stretch>
            <a:fillRect/>
          </a:stretch>
        </p:blipFill>
        <p:spPr>
          <a:xfrm>
            <a:off x="11136574" y="106009"/>
            <a:ext cx="914528" cy="809738"/>
          </a:xfrm>
          <a:prstGeom prst="rect">
            <a:avLst/>
          </a:prstGeom>
        </p:spPr>
      </p:pic>
      <p:pic>
        <p:nvPicPr>
          <p:cNvPr id="3" name="Picture 2"/>
          <p:cNvPicPr>
            <a:picLocks noChangeAspect="1"/>
          </p:cNvPicPr>
          <p:nvPr/>
        </p:nvPicPr>
        <p:blipFill>
          <a:blip r:embed="rId5"/>
          <a:stretch>
            <a:fillRect/>
          </a:stretch>
        </p:blipFill>
        <p:spPr>
          <a:xfrm>
            <a:off x="110668" y="1824354"/>
            <a:ext cx="3669469" cy="744530"/>
          </a:xfrm>
          <a:prstGeom prst="rect">
            <a:avLst/>
          </a:prstGeom>
          <a:ln>
            <a:solidFill>
              <a:srgbClr val="C00000"/>
            </a:solidFill>
          </a:ln>
        </p:spPr>
      </p:pic>
      <p:pic>
        <p:nvPicPr>
          <p:cNvPr id="5" name="Picture 4"/>
          <p:cNvPicPr>
            <a:picLocks noChangeAspect="1"/>
          </p:cNvPicPr>
          <p:nvPr/>
        </p:nvPicPr>
        <p:blipFill>
          <a:blip r:embed="rId6"/>
          <a:stretch>
            <a:fillRect/>
          </a:stretch>
        </p:blipFill>
        <p:spPr>
          <a:xfrm>
            <a:off x="2234812" y="2101576"/>
            <a:ext cx="1933049" cy="974447"/>
          </a:xfrm>
          <a:prstGeom prst="rect">
            <a:avLst/>
          </a:prstGeom>
          <a:ln>
            <a:solidFill>
              <a:srgbClr val="C00000"/>
            </a:solidFill>
          </a:ln>
        </p:spPr>
      </p:pic>
      <p:pic>
        <p:nvPicPr>
          <p:cNvPr id="7" name="Picture 6"/>
          <p:cNvPicPr>
            <a:picLocks noChangeAspect="1"/>
          </p:cNvPicPr>
          <p:nvPr/>
        </p:nvPicPr>
        <p:blipFill>
          <a:blip r:embed="rId7"/>
          <a:stretch>
            <a:fillRect/>
          </a:stretch>
        </p:blipFill>
        <p:spPr>
          <a:xfrm>
            <a:off x="3490340" y="2339339"/>
            <a:ext cx="4495728" cy="3105828"/>
          </a:xfrm>
          <a:prstGeom prst="rect">
            <a:avLst/>
          </a:prstGeom>
          <a:ln>
            <a:solidFill>
              <a:srgbClr val="C00000"/>
            </a:solidFill>
          </a:ln>
        </p:spPr>
      </p:pic>
      <p:pic>
        <p:nvPicPr>
          <p:cNvPr id="8" name="Picture 7"/>
          <p:cNvPicPr>
            <a:picLocks noChangeAspect="1"/>
          </p:cNvPicPr>
          <p:nvPr/>
        </p:nvPicPr>
        <p:blipFill>
          <a:blip r:embed="rId8"/>
          <a:stretch>
            <a:fillRect/>
          </a:stretch>
        </p:blipFill>
        <p:spPr>
          <a:xfrm>
            <a:off x="7360180" y="3384741"/>
            <a:ext cx="2295238" cy="2323809"/>
          </a:xfrm>
          <a:prstGeom prst="rect">
            <a:avLst/>
          </a:prstGeom>
          <a:ln>
            <a:solidFill>
              <a:srgbClr val="C00000"/>
            </a:solidFill>
          </a:ln>
        </p:spPr>
      </p:pic>
    </p:spTree>
    <p:extLst>
      <p:ext uri="{BB962C8B-B14F-4D97-AF65-F5344CB8AC3E}">
        <p14:creationId xmlns:p14="http://schemas.microsoft.com/office/powerpoint/2010/main" val="86024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14</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Visual Studio Tools for Azure Functions</a:t>
            </a:r>
          </a:p>
        </p:txBody>
      </p:sp>
      <p:sp>
        <p:nvSpPr>
          <p:cNvPr id="13" name="TextBox 12"/>
          <p:cNvSpPr txBox="1"/>
          <p:nvPr/>
        </p:nvSpPr>
        <p:spPr>
          <a:xfrm>
            <a:off x="417216" y="1670588"/>
            <a:ext cx="11633886" cy="307776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Code in .</a:t>
            </a:r>
            <a:r>
              <a:rPr lang="en-US" b="1" dirty="0" err="1">
                <a:solidFill>
                  <a:schemeClr val="bg1"/>
                </a:solidFill>
                <a:latin typeface="Segoe UI Light" panose="020B0502040204020203" pitchFamily="34" charset="0"/>
                <a:cs typeface="Segoe UI Light" panose="020B0502040204020203" pitchFamily="34" charset="0"/>
              </a:rPr>
              <a:t>csx</a:t>
            </a:r>
            <a:r>
              <a:rPr lang="en-US" b="1" dirty="0">
                <a:solidFill>
                  <a:schemeClr val="bg1"/>
                </a:solidFill>
                <a:latin typeface="Segoe UI Light" panose="020B0502040204020203" pitchFamily="34" charset="0"/>
                <a:cs typeface="Segoe UI Light" panose="020B0502040204020203" pitchFamily="34" charset="0"/>
              </a:rPr>
              <a:t> files – use other .</a:t>
            </a:r>
            <a:r>
              <a:rPr lang="en-US" b="1" dirty="0" err="1">
                <a:solidFill>
                  <a:schemeClr val="bg1"/>
                </a:solidFill>
                <a:latin typeface="Segoe UI Light" panose="020B0502040204020203" pitchFamily="34" charset="0"/>
                <a:cs typeface="Segoe UI Light" panose="020B0502040204020203" pitchFamily="34" charset="0"/>
              </a:rPr>
              <a:t>csx</a:t>
            </a:r>
            <a:r>
              <a:rPr lang="en-US" b="1" dirty="0">
                <a:solidFill>
                  <a:schemeClr val="bg1"/>
                </a:solidFill>
                <a:latin typeface="Segoe UI Light" panose="020B0502040204020203" pitchFamily="34" charset="0"/>
                <a:cs typeface="Segoe UI Light" panose="020B0502040204020203" pitchFamily="34" charset="0"/>
              </a:rPr>
              <a:t> files using </a:t>
            </a:r>
            <a:r>
              <a:rPr lang="en-US" i="1" dirty="0">
                <a:solidFill>
                  <a:schemeClr val="bg1"/>
                </a:solidFill>
                <a:latin typeface="Segoe UI Light" panose="020B0502040204020203" pitchFamily="34" charset="0"/>
                <a:cs typeface="Segoe UI Light" panose="020B0502040204020203" pitchFamily="34" charset="0"/>
              </a:rPr>
              <a:t>#load “path/filename”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Namespaces &amp; external libraries	</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Some included by default (System, </a:t>
            </a:r>
            <a:r>
              <a:rPr lang="en-US" sz="1400" b="1" dirty="0" err="1">
                <a:solidFill>
                  <a:schemeClr val="bg1"/>
                </a:solidFill>
                <a:latin typeface="Segoe UI Light" panose="020B0502040204020203" pitchFamily="34" charset="0"/>
                <a:cs typeface="Segoe UI Light" panose="020B0502040204020203" pitchFamily="34" charset="0"/>
              </a:rPr>
              <a:t>System.Net.Http</a:t>
            </a:r>
            <a:r>
              <a:rPr lang="en-US" sz="1400" b="1" dirty="0">
                <a:solidFill>
                  <a:schemeClr val="bg1"/>
                </a:solidFill>
                <a:latin typeface="Segoe UI Light" panose="020B0502040204020203" pitchFamily="34" charset="0"/>
                <a:cs typeface="Segoe UI Light" panose="020B0502040204020203" pitchFamily="34" charset="0"/>
              </a:rPr>
              <a:t>, </a:t>
            </a:r>
            <a:r>
              <a:rPr lang="en-US" sz="1400" b="1" dirty="0" err="1">
                <a:solidFill>
                  <a:schemeClr val="bg1"/>
                </a:solidFill>
                <a:latin typeface="Segoe UI Light" panose="020B0502040204020203" pitchFamily="34" charset="0"/>
                <a:cs typeface="Segoe UI Light" panose="020B0502040204020203" pitchFamily="34" charset="0"/>
              </a:rPr>
              <a:t>Microsoft.Azure.WebJobs</a:t>
            </a:r>
            <a:r>
              <a:rPr lang="en-US" sz="1400" b="1" dirty="0">
                <a:solidFill>
                  <a:schemeClr val="bg1"/>
                </a:solidFill>
                <a:latin typeface="Segoe UI Light" panose="020B0502040204020203" pitchFamily="34" charset="0"/>
                <a:cs typeface="Segoe UI Light" panose="020B0502040204020203" pitchFamily="34" charset="0"/>
              </a:rPr>
              <a:t>, etc.)</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Others included using </a:t>
            </a:r>
            <a:r>
              <a:rPr lang="en-US" sz="1400" b="1" i="1" dirty="0">
                <a:solidFill>
                  <a:schemeClr val="bg1"/>
                </a:solidFill>
                <a:latin typeface="Segoe UI Light" panose="020B0502040204020203" pitchFamily="34" charset="0"/>
                <a:cs typeface="Segoe UI Light" panose="020B0502040204020203" pitchFamily="34" charset="0"/>
              </a:rPr>
              <a:t>#r “</a:t>
            </a:r>
            <a:r>
              <a:rPr lang="en-US" sz="1400" b="1" i="1" dirty="0" err="1">
                <a:solidFill>
                  <a:schemeClr val="bg1"/>
                </a:solidFill>
                <a:latin typeface="Segoe UI Light" panose="020B0502040204020203" pitchFamily="34" charset="0"/>
                <a:cs typeface="Segoe UI Light" panose="020B0502040204020203" pitchFamily="34" charset="0"/>
              </a:rPr>
              <a:t>AssemblyName</a:t>
            </a:r>
            <a:r>
              <a:rPr lang="en-US" sz="1400" b="1" i="1" dirty="0">
                <a:solidFill>
                  <a:schemeClr val="bg1"/>
                </a:solidFill>
                <a:latin typeface="Segoe UI Light" panose="020B0502040204020203" pitchFamily="34" charset="0"/>
                <a:cs typeface="Segoe UI Light" panose="020B0502040204020203" pitchFamily="34" charset="0"/>
              </a:rPr>
              <a:t>” </a:t>
            </a:r>
            <a:r>
              <a:rPr lang="en-US" sz="1400" b="1" dirty="0">
                <a:solidFill>
                  <a:schemeClr val="bg1"/>
                </a:solidFill>
                <a:latin typeface="Segoe UI Light" panose="020B0502040204020203" pitchFamily="34" charset="0"/>
                <a:cs typeface="Segoe UI Light" panose="020B0502040204020203" pitchFamily="34" charset="0"/>
              </a:rPr>
              <a:t>(</a:t>
            </a:r>
            <a:r>
              <a:rPr lang="en-US" sz="1400" b="1" dirty="0" err="1">
                <a:solidFill>
                  <a:schemeClr val="bg1"/>
                </a:solidFill>
                <a:latin typeface="Segoe UI Light" panose="020B0502040204020203" pitchFamily="34" charset="0"/>
                <a:cs typeface="Segoe UI Light" panose="020B0502040204020203" pitchFamily="34" charset="0"/>
              </a:rPr>
              <a:t>Newtonsoft.Json</a:t>
            </a:r>
            <a:r>
              <a:rPr lang="en-US" sz="1400" b="1" dirty="0">
                <a:solidFill>
                  <a:schemeClr val="bg1"/>
                </a:solidFill>
                <a:latin typeface="Segoe UI Light" panose="020B0502040204020203" pitchFamily="34" charset="0"/>
                <a:cs typeface="Segoe UI Light" panose="020B0502040204020203" pitchFamily="34" charset="0"/>
              </a:rPr>
              <a:t>, </a:t>
            </a:r>
            <a:r>
              <a:rPr lang="en-US" sz="1400" b="1" dirty="0" err="1">
                <a:solidFill>
                  <a:schemeClr val="bg1"/>
                </a:solidFill>
                <a:latin typeface="Segoe UI Light" panose="020B0502040204020203" pitchFamily="34" charset="0"/>
                <a:cs typeface="Segoe UI Light" panose="020B0502040204020203" pitchFamily="34" charset="0"/>
              </a:rPr>
              <a:t>Microsoft.WindowsAzure.Storage</a:t>
            </a:r>
            <a:r>
              <a:rPr lang="en-US" sz="1400" b="1" dirty="0">
                <a:solidFill>
                  <a:schemeClr val="bg1"/>
                </a:solidFill>
                <a:latin typeface="Segoe UI Light" panose="020B0502040204020203" pitchFamily="34" charset="0"/>
                <a:cs typeface="Segoe UI Light" panose="020B0502040204020203" pitchFamily="34" charset="0"/>
              </a:rPr>
              <a:t>, </a:t>
            </a:r>
            <a:r>
              <a:rPr lang="en-US" sz="1400" b="1" dirty="0" err="1">
                <a:solidFill>
                  <a:schemeClr val="bg1"/>
                </a:solidFill>
                <a:latin typeface="Segoe UI Light" panose="020B0502040204020203" pitchFamily="34" charset="0"/>
                <a:cs typeface="Segoe UI Light" panose="020B0502040204020203" pitchFamily="34" charset="0"/>
              </a:rPr>
              <a:t>Microsoft.ServiceBus</a:t>
            </a:r>
            <a:r>
              <a:rPr lang="en-US" sz="1400" b="1" dirty="0">
                <a:solidFill>
                  <a:schemeClr val="bg1"/>
                </a:solidFill>
                <a:latin typeface="Segoe UI Light" panose="020B0502040204020203" pitchFamily="34" charset="0"/>
                <a:cs typeface="Segoe UI Light" panose="020B0502040204020203" pitchFamily="34" charset="0"/>
              </a:rPr>
              <a:t>, etc.)</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NuGet hosted libraries can be added in </a:t>
            </a:r>
            <a:r>
              <a:rPr lang="en-US" sz="1400" b="1" i="1" dirty="0" err="1">
                <a:solidFill>
                  <a:schemeClr val="bg1"/>
                </a:solidFill>
                <a:latin typeface="Segoe UI Light" panose="020B0502040204020203" pitchFamily="34" charset="0"/>
                <a:cs typeface="Segoe UI Light" panose="020B0502040204020203" pitchFamily="34" charset="0"/>
              </a:rPr>
              <a:t>project.json</a:t>
            </a:r>
            <a:r>
              <a:rPr lang="en-US" sz="1400" b="1" i="1" dirty="0">
                <a:solidFill>
                  <a:schemeClr val="bg1"/>
                </a:solidFill>
                <a:latin typeface="Segoe UI Light" panose="020B0502040204020203" pitchFamily="34" charset="0"/>
                <a:cs typeface="Segoe UI Light" panose="020B0502040204020203" pitchFamily="34" charset="0"/>
              </a:rPr>
              <a:t> </a:t>
            </a:r>
            <a:r>
              <a:rPr lang="en-US" sz="1400" b="1" dirty="0">
                <a:solidFill>
                  <a:schemeClr val="bg1"/>
                </a:solidFill>
                <a:latin typeface="Segoe UI Light" panose="020B0502040204020203" pitchFamily="34" charset="0"/>
                <a:cs typeface="Segoe UI Light" panose="020B0502040204020203" pitchFamily="34" charset="0"/>
              </a:rPr>
              <a:t>file (note only </a:t>
            </a:r>
            <a:r>
              <a:rPr lang="en-US" sz="1400" b="1" dirty="0" err="1">
                <a:solidFill>
                  <a:schemeClr val="bg1"/>
                </a:solidFill>
                <a:latin typeface="Segoe UI Light" panose="020B0502040204020203" pitchFamily="34" charset="0"/>
                <a:cs typeface="Segoe UI Light" panose="020B0502040204020203" pitchFamily="34" charset="0"/>
              </a:rPr>
              <a:t>Major.Minor.Revision</a:t>
            </a:r>
            <a:r>
              <a:rPr lang="en-US" sz="1400" b="1" dirty="0">
                <a:solidFill>
                  <a:schemeClr val="bg1"/>
                </a:solidFill>
                <a:latin typeface="Segoe UI Light" panose="020B0502040204020203" pitchFamily="34" charset="0"/>
                <a:cs typeface="Segoe UI Light" panose="020B0502040204020203" pitchFamily="34" charset="0"/>
              </a:rPr>
              <a:t> versioning)</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Anything else can be added to Function App </a:t>
            </a:r>
            <a:r>
              <a:rPr lang="en-US" sz="1400" b="1" i="1" dirty="0">
                <a:solidFill>
                  <a:schemeClr val="bg1"/>
                </a:solidFill>
                <a:latin typeface="Segoe UI Light" panose="020B0502040204020203" pitchFamily="34" charset="0"/>
                <a:cs typeface="Segoe UI Light" panose="020B0502040204020203" pitchFamily="34" charset="0"/>
              </a:rPr>
              <a:t>bin</a:t>
            </a:r>
            <a:r>
              <a:rPr lang="en-US" sz="1400" b="1" dirty="0">
                <a:solidFill>
                  <a:schemeClr val="bg1"/>
                </a:solidFill>
                <a:latin typeface="Segoe UI Light" panose="020B0502040204020203" pitchFamily="34" charset="0"/>
                <a:cs typeface="Segoe UI Light" panose="020B0502040204020203" pitchFamily="34" charset="0"/>
              </a:rPr>
              <a:t> folder</a:t>
            </a:r>
          </a:p>
          <a:p>
            <a:pPr marL="285750" indent="-285750">
              <a:spcAft>
                <a:spcPts val="1200"/>
              </a:spcAft>
              <a:buFont typeface="Arial" panose="020B0604020202020204" pitchFamily="34" charset="0"/>
              <a:buChar char="•"/>
            </a:pPr>
            <a:endParaRPr lang="en-US" sz="1400"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stretch>
            <a:fillRect/>
          </a:stretch>
        </p:blipFill>
        <p:spPr>
          <a:xfrm>
            <a:off x="11136574" y="106009"/>
            <a:ext cx="914528" cy="809738"/>
          </a:xfrm>
          <a:prstGeom prst="rect">
            <a:avLst/>
          </a:prstGeom>
        </p:spPr>
      </p:pic>
      <p:pic>
        <p:nvPicPr>
          <p:cNvPr id="3" name="Picture 2"/>
          <p:cNvPicPr>
            <a:picLocks noChangeAspect="1"/>
          </p:cNvPicPr>
          <p:nvPr/>
        </p:nvPicPr>
        <p:blipFill>
          <a:blip r:embed="rId5"/>
          <a:stretch>
            <a:fillRect/>
          </a:stretch>
        </p:blipFill>
        <p:spPr>
          <a:xfrm>
            <a:off x="8617977" y="3209471"/>
            <a:ext cx="2518597" cy="1101062"/>
          </a:xfrm>
          <a:prstGeom prst="rect">
            <a:avLst/>
          </a:prstGeom>
          <a:ln>
            <a:solidFill>
              <a:srgbClr val="C00000"/>
            </a:solidFill>
          </a:ln>
        </p:spPr>
      </p:pic>
    </p:spTree>
    <p:extLst>
      <p:ext uri="{BB962C8B-B14F-4D97-AF65-F5344CB8AC3E}">
        <p14:creationId xmlns:p14="http://schemas.microsoft.com/office/powerpoint/2010/main" val="342542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15</a:t>
            </a:fld>
            <a:endParaRPr lang="en-US"/>
          </a:p>
        </p:txBody>
      </p:sp>
      <p:sp>
        <p:nvSpPr>
          <p:cNvPr id="15" name="TextBox 14"/>
          <p:cNvSpPr txBox="1"/>
          <p:nvPr/>
        </p:nvSpPr>
        <p:spPr>
          <a:xfrm>
            <a:off x="60385" y="106009"/>
            <a:ext cx="11990717" cy="830997"/>
          </a:xfrm>
          <a:prstGeom prst="rect">
            <a:avLst/>
          </a:prstGeom>
          <a:noFill/>
        </p:spPr>
        <p:txBody>
          <a:bodyPr wrap="square" rtlCol="0">
            <a:spAutoFit/>
          </a:bodyPr>
          <a:lstStyle/>
          <a:p>
            <a:r>
              <a:rPr lang="en-US" sz="4800" b="1" dirty="0">
                <a:solidFill>
                  <a:schemeClr val="bg1"/>
                </a:solidFill>
                <a:latin typeface="Segoe UI Light" panose="020B0502040204020203" pitchFamily="34" charset="0"/>
                <a:cs typeface="Segoe UI Light" panose="020B0502040204020203" pitchFamily="34" charset="0"/>
              </a:rPr>
              <a:t>function.json </a:t>
            </a:r>
            <a:endParaRPr lang="en-US" sz="4500" dirty="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417216" y="1670588"/>
            <a:ext cx="11633886"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Defines triggers &amp; input / output bindings</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Trigger – type &amp; config</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Input – passed to function along with context </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Output – use named output or return value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Binding info can be accessed in code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Not published with rest of function</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Shouldn’t contain secrets</a:t>
            </a: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sz="1400"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sz="1400"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stretch>
            <a:fillRect/>
          </a:stretch>
        </p:blipFill>
        <p:spPr>
          <a:xfrm>
            <a:off x="11136574" y="106009"/>
            <a:ext cx="914528" cy="809738"/>
          </a:xfrm>
          <a:prstGeom prst="rect">
            <a:avLst/>
          </a:prstGeom>
        </p:spPr>
      </p:pic>
      <p:pic>
        <p:nvPicPr>
          <p:cNvPr id="11" name="Picture 10"/>
          <p:cNvPicPr>
            <a:picLocks noChangeAspect="1"/>
          </p:cNvPicPr>
          <p:nvPr/>
        </p:nvPicPr>
        <p:blipFill>
          <a:blip r:embed="rId5"/>
          <a:stretch>
            <a:fillRect/>
          </a:stretch>
        </p:blipFill>
        <p:spPr>
          <a:xfrm>
            <a:off x="10221732" y="72667"/>
            <a:ext cx="914528" cy="876422"/>
          </a:xfrm>
          <a:prstGeom prst="rect">
            <a:avLst/>
          </a:prstGeom>
        </p:spPr>
      </p:pic>
      <p:pic>
        <p:nvPicPr>
          <p:cNvPr id="2" name="Picture 1"/>
          <p:cNvPicPr>
            <a:picLocks noChangeAspect="1"/>
          </p:cNvPicPr>
          <p:nvPr/>
        </p:nvPicPr>
        <p:blipFill>
          <a:blip r:embed="rId6"/>
          <a:stretch>
            <a:fillRect/>
          </a:stretch>
        </p:blipFill>
        <p:spPr>
          <a:xfrm>
            <a:off x="9355666" y="1681374"/>
            <a:ext cx="2085714" cy="2923809"/>
          </a:xfrm>
          <a:prstGeom prst="rect">
            <a:avLst/>
          </a:prstGeom>
          <a:ln>
            <a:solidFill>
              <a:srgbClr val="C00000"/>
            </a:solidFill>
          </a:ln>
        </p:spPr>
      </p:pic>
    </p:spTree>
    <p:extLst>
      <p:ext uri="{BB962C8B-B14F-4D97-AF65-F5344CB8AC3E}">
        <p14:creationId xmlns:p14="http://schemas.microsoft.com/office/powerpoint/2010/main" val="3573214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16</a:t>
            </a:fld>
            <a:endParaRPr lang="en-US"/>
          </a:p>
        </p:txBody>
      </p:sp>
      <p:sp>
        <p:nvSpPr>
          <p:cNvPr id="2" name="TextBox 1"/>
          <p:cNvSpPr txBox="1"/>
          <p:nvPr/>
        </p:nvSpPr>
        <p:spPr>
          <a:xfrm>
            <a:off x="126331" y="2053388"/>
            <a:ext cx="11939336" cy="4093428"/>
          </a:xfrm>
          <a:prstGeom prst="rect">
            <a:avLst/>
          </a:prstGeom>
          <a:noFill/>
        </p:spPr>
        <p:txBody>
          <a:bodyPr wrap="square" rtlCol="0">
            <a:spAutoFit/>
          </a:bodyPr>
          <a:lstStyle/>
          <a:p>
            <a:pPr algn="ctr"/>
            <a:r>
              <a:rPr lang="en-US" sz="10000" b="1" dirty="0">
                <a:solidFill>
                  <a:prstClr val="white"/>
                </a:solidFill>
                <a:latin typeface="Gill Sans"/>
                <a:cs typeface="Gill Sans"/>
              </a:rPr>
              <a:t>Demo</a:t>
            </a:r>
          </a:p>
          <a:p>
            <a:pPr algn="ctr"/>
            <a:r>
              <a:rPr lang="en-US" sz="2800" b="1" dirty="0">
                <a:solidFill>
                  <a:prstClr val="white"/>
                </a:solidFill>
                <a:latin typeface="Gill Sans"/>
              </a:rPr>
              <a:t>Geocode</a:t>
            </a:r>
          </a:p>
          <a:p>
            <a:pPr algn="ctr"/>
            <a:r>
              <a:rPr lang="en-US" sz="2800" b="1" dirty="0">
                <a:solidFill>
                  <a:prstClr val="white"/>
                </a:solidFill>
                <a:latin typeface="Gill Sans"/>
              </a:rPr>
              <a:t>Give Away Bot</a:t>
            </a:r>
          </a:p>
          <a:p>
            <a:pPr algn="ctr"/>
            <a:endParaRPr lang="en-US" sz="2800" b="1" dirty="0">
              <a:solidFill>
                <a:prstClr val="white"/>
              </a:solidFill>
              <a:latin typeface="Gill Sans"/>
            </a:endParaRPr>
          </a:p>
          <a:p>
            <a:pPr algn="ctr"/>
            <a:endParaRPr lang="en-US" sz="2800" b="1" dirty="0">
              <a:solidFill>
                <a:prstClr val="white"/>
              </a:solidFill>
              <a:latin typeface="Gill Sans"/>
            </a:endParaRPr>
          </a:p>
          <a:p>
            <a:pPr algn="ctr"/>
            <a:r>
              <a:rPr lang="en-US" sz="4800" b="1" dirty="0">
                <a:solidFill>
                  <a:prstClr val="white"/>
                </a:solidFill>
                <a:latin typeface="Gill Sans"/>
              </a:rPr>
              <a:t>https://giveawayentry.azurewebsites.net</a:t>
            </a:r>
          </a:p>
        </p:txBody>
      </p:sp>
    </p:spTree>
    <p:extLst>
      <p:ext uri="{BB962C8B-B14F-4D97-AF65-F5344CB8AC3E}">
        <p14:creationId xmlns:p14="http://schemas.microsoft.com/office/powerpoint/2010/main" val="336699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17</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CLI</a:t>
            </a:r>
          </a:p>
        </p:txBody>
      </p:sp>
      <p:sp>
        <p:nvSpPr>
          <p:cNvPr id="13" name="TextBox 12"/>
          <p:cNvSpPr txBox="1"/>
          <p:nvPr/>
        </p:nvSpPr>
        <p:spPr>
          <a:xfrm>
            <a:off x="417216" y="1670588"/>
            <a:ext cx="11633886" cy="295465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Command line and / or Visual Studio Code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Creates local function host for debugging</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 scaffold projects with </a:t>
            </a:r>
            <a:r>
              <a:rPr lang="en-US" b="1" dirty="0">
                <a:solidFill>
                  <a:schemeClr val="bg1"/>
                </a:solidFill>
                <a:latin typeface="Segoe UI Light" panose="020B0502040204020203" pitchFamily="34" charset="0"/>
                <a:cs typeface="Segoe UI Light" panose="020B0502040204020203" pitchFamily="34" charset="0"/>
                <a:hlinkClick r:id="rId4"/>
              </a:rPr>
              <a:t>Yeoman</a:t>
            </a:r>
            <a:r>
              <a:rPr lang="en-US" b="1" dirty="0">
                <a:solidFill>
                  <a:schemeClr val="bg1"/>
                </a:solidFill>
                <a:latin typeface="Segoe UI Light" panose="020B0502040204020203" pitchFamily="34" charset="0"/>
                <a:cs typeface="Segoe UI Light" panose="020B0502040204020203" pitchFamily="34" charset="0"/>
              </a:rPr>
              <a:t> &amp; </a:t>
            </a:r>
            <a:r>
              <a:rPr lang="en-US" b="1" dirty="0">
                <a:solidFill>
                  <a:schemeClr val="bg1"/>
                </a:solidFill>
                <a:latin typeface="Segoe UI Light" panose="020B0502040204020203" pitchFamily="34" charset="0"/>
                <a:cs typeface="Segoe UI Light" panose="020B0502040204020203" pitchFamily="34" charset="0"/>
                <a:hlinkClick r:id="rId5"/>
              </a:rPr>
              <a:t>Azure Functions Generator</a:t>
            </a: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Debug JavaScript functions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More complicated package management using NPM</a:t>
            </a: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628" y="6100785"/>
            <a:ext cx="12192628" cy="477054"/>
          </a:xfrm>
          <a:prstGeom prst="rect">
            <a:avLst/>
          </a:prstGeom>
          <a:noFill/>
        </p:spPr>
        <p:txBody>
          <a:bodyPr wrap="square" rtlCol="0">
            <a:spAutoFit/>
          </a:bodyPr>
          <a:lstStyle/>
          <a:p>
            <a:pPr algn="ctr"/>
            <a:r>
              <a:rPr lang="en-US" sz="2500" b="1" dirty="0">
                <a:solidFill>
                  <a:prstClr val="white"/>
                </a:solidFill>
                <a:latin typeface="Gill Sans"/>
              </a:rPr>
              <a:t>Download: </a:t>
            </a:r>
            <a:r>
              <a:rPr lang="en-US" sz="2500" b="1" dirty="0">
                <a:solidFill>
                  <a:prstClr val="white"/>
                </a:solidFill>
                <a:latin typeface="Gill Sans"/>
                <a:hlinkClick r:id="rId6"/>
              </a:rPr>
              <a:t>https://npmjs.com/package/azure-functions-cli</a:t>
            </a:r>
            <a:endParaRPr lang="en-US" sz="2500" dirty="0"/>
          </a:p>
        </p:txBody>
      </p:sp>
      <p:pic>
        <p:nvPicPr>
          <p:cNvPr id="3" name="Picture 2"/>
          <p:cNvPicPr>
            <a:picLocks noChangeAspect="1"/>
          </p:cNvPicPr>
          <p:nvPr/>
        </p:nvPicPr>
        <p:blipFill>
          <a:blip r:embed="rId7"/>
          <a:stretch>
            <a:fillRect/>
          </a:stretch>
        </p:blipFill>
        <p:spPr>
          <a:xfrm>
            <a:off x="11136574" y="60213"/>
            <a:ext cx="914528" cy="876422"/>
          </a:xfrm>
          <a:prstGeom prst="rect">
            <a:avLst/>
          </a:prstGeom>
        </p:spPr>
      </p:pic>
    </p:spTree>
    <p:extLst>
      <p:ext uri="{BB962C8B-B14F-4D97-AF65-F5344CB8AC3E}">
        <p14:creationId xmlns:p14="http://schemas.microsoft.com/office/powerpoint/2010/main" val="95790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18</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CLI</a:t>
            </a:r>
          </a:p>
        </p:txBody>
      </p:sp>
      <p:pic>
        <p:nvPicPr>
          <p:cNvPr id="3" name="Picture 2"/>
          <p:cNvPicPr>
            <a:picLocks noChangeAspect="1"/>
          </p:cNvPicPr>
          <p:nvPr/>
        </p:nvPicPr>
        <p:blipFill>
          <a:blip r:embed="rId4"/>
          <a:stretch>
            <a:fillRect/>
          </a:stretch>
        </p:blipFill>
        <p:spPr>
          <a:xfrm>
            <a:off x="11136574" y="60213"/>
            <a:ext cx="914528" cy="876422"/>
          </a:xfrm>
          <a:prstGeom prst="rect">
            <a:avLst/>
          </a:prstGeom>
        </p:spPr>
      </p:pic>
      <p:sp>
        <p:nvSpPr>
          <p:cNvPr id="14" name="TextBox 13"/>
          <p:cNvSpPr txBox="1"/>
          <p:nvPr/>
        </p:nvSpPr>
        <p:spPr>
          <a:xfrm>
            <a:off x="111295" y="1435106"/>
            <a:ext cx="11633886" cy="369332"/>
          </a:xfrm>
          <a:prstGeom prst="rect">
            <a:avLst/>
          </a:prstGeom>
          <a:noFill/>
        </p:spPr>
        <p:txBody>
          <a:bodyPr wrap="square" rtlCol="0">
            <a:spAutoFit/>
          </a:bodyPr>
          <a:lstStyle/>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Creating a new function</a:t>
            </a:r>
          </a:p>
        </p:txBody>
      </p:sp>
      <p:pic>
        <p:nvPicPr>
          <p:cNvPr id="12" name="Picture 11"/>
          <p:cNvPicPr>
            <a:picLocks noChangeAspect="1"/>
          </p:cNvPicPr>
          <p:nvPr/>
        </p:nvPicPr>
        <p:blipFill>
          <a:blip r:embed="rId5"/>
          <a:stretch>
            <a:fillRect/>
          </a:stretch>
        </p:blipFill>
        <p:spPr>
          <a:xfrm>
            <a:off x="110668" y="1804438"/>
            <a:ext cx="4378773" cy="1354800"/>
          </a:xfrm>
          <a:prstGeom prst="rect">
            <a:avLst/>
          </a:prstGeom>
          <a:ln>
            <a:solidFill>
              <a:srgbClr val="C00000"/>
            </a:solidFill>
          </a:ln>
        </p:spPr>
      </p:pic>
      <p:pic>
        <p:nvPicPr>
          <p:cNvPr id="20" name="Picture 19"/>
          <p:cNvPicPr>
            <a:picLocks noChangeAspect="1"/>
          </p:cNvPicPr>
          <p:nvPr/>
        </p:nvPicPr>
        <p:blipFill>
          <a:blip r:embed="rId6"/>
          <a:stretch>
            <a:fillRect/>
          </a:stretch>
        </p:blipFill>
        <p:spPr>
          <a:xfrm>
            <a:off x="2075938" y="2346058"/>
            <a:ext cx="3038095" cy="866667"/>
          </a:xfrm>
          <a:prstGeom prst="rect">
            <a:avLst/>
          </a:prstGeom>
          <a:ln>
            <a:solidFill>
              <a:srgbClr val="C00000"/>
            </a:solidFill>
          </a:ln>
        </p:spPr>
      </p:pic>
      <p:pic>
        <p:nvPicPr>
          <p:cNvPr id="21" name="Picture 20"/>
          <p:cNvPicPr>
            <a:picLocks noChangeAspect="1"/>
          </p:cNvPicPr>
          <p:nvPr/>
        </p:nvPicPr>
        <p:blipFill>
          <a:blip r:embed="rId7"/>
          <a:stretch>
            <a:fillRect/>
          </a:stretch>
        </p:blipFill>
        <p:spPr>
          <a:xfrm>
            <a:off x="3184633" y="3087860"/>
            <a:ext cx="3724336" cy="1542168"/>
          </a:xfrm>
          <a:prstGeom prst="rect">
            <a:avLst/>
          </a:prstGeom>
          <a:ln>
            <a:solidFill>
              <a:srgbClr val="C00000"/>
            </a:solidFill>
          </a:ln>
        </p:spPr>
      </p:pic>
      <p:pic>
        <p:nvPicPr>
          <p:cNvPr id="22" name="Picture 21"/>
          <p:cNvPicPr>
            <a:picLocks noChangeAspect="1"/>
          </p:cNvPicPr>
          <p:nvPr/>
        </p:nvPicPr>
        <p:blipFill>
          <a:blip r:embed="rId8"/>
          <a:stretch>
            <a:fillRect/>
          </a:stretch>
        </p:blipFill>
        <p:spPr>
          <a:xfrm>
            <a:off x="4647378" y="3841998"/>
            <a:ext cx="3868549" cy="1368245"/>
          </a:xfrm>
          <a:prstGeom prst="rect">
            <a:avLst/>
          </a:prstGeom>
          <a:ln>
            <a:solidFill>
              <a:srgbClr val="C00000"/>
            </a:solidFill>
          </a:ln>
        </p:spPr>
      </p:pic>
      <p:pic>
        <p:nvPicPr>
          <p:cNvPr id="23" name="Picture 22"/>
          <p:cNvPicPr>
            <a:picLocks noChangeAspect="1"/>
          </p:cNvPicPr>
          <p:nvPr/>
        </p:nvPicPr>
        <p:blipFill>
          <a:blip r:embed="rId9"/>
          <a:stretch>
            <a:fillRect/>
          </a:stretch>
        </p:blipFill>
        <p:spPr>
          <a:xfrm>
            <a:off x="7987183" y="4305250"/>
            <a:ext cx="2904762" cy="1409524"/>
          </a:xfrm>
          <a:prstGeom prst="rect">
            <a:avLst/>
          </a:prstGeom>
          <a:ln>
            <a:solidFill>
              <a:srgbClr val="C00000"/>
            </a:solidFill>
          </a:ln>
        </p:spPr>
      </p:pic>
    </p:spTree>
    <p:extLst>
      <p:ext uri="{BB962C8B-B14F-4D97-AF65-F5344CB8AC3E}">
        <p14:creationId xmlns:p14="http://schemas.microsoft.com/office/powerpoint/2010/main" val="30675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19</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CLI</a:t>
            </a:r>
          </a:p>
        </p:txBody>
      </p:sp>
      <p:sp>
        <p:nvSpPr>
          <p:cNvPr id="13" name="TextBox 12"/>
          <p:cNvSpPr txBox="1"/>
          <p:nvPr/>
        </p:nvSpPr>
        <p:spPr>
          <a:xfrm>
            <a:off x="417216" y="1670588"/>
            <a:ext cx="11633886" cy="320087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Code in </a:t>
            </a:r>
            <a:r>
              <a:rPr lang="en-US" b="1" i="1" dirty="0">
                <a:solidFill>
                  <a:schemeClr val="bg1"/>
                </a:solidFill>
                <a:latin typeface="Segoe UI Light" panose="020B0502040204020203" pitchFamily="34" charset="0"/>
                <a:cs typeface="Segoe UI Light" panose="020B0502040204020203" pitchFamily="34" charset="0"/>
              </a:rPr>
              <a:t>index.js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Package management</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Create </a:t>
            </a:r>
            <a:r>
              <a:rPr lang="en-US" sz="1400" b="1" i="1" dirty="0" err="1">
                <a:solidFill>
                  <a:schemeClr val="bg1"/>
                </a:solidFill>
                <a:latin typeface="Segoe UI Light" panose="020B0502040204020203" pitchFamily="34" charset="0"/>
                <a:cs typeface="Segoe UI Light" panose="020B0502040204020203" pitchFamily="34" charset="0"/>
              </a:rPr>
              <a:t>package.json</a:t>
            </a:r>
            <a:r>
              <a:rPr lang="en-US" sz="1400" b="1" i="1" dirty="0">
                <a:solidFill>
                  <a:schemeClr val="bg1"/>
                </a:solidFill>
                <a:latin typeface="Segoe UI Light" panose="020B0502040204020203" pitchFamily="34" charset="0"/>
                <a:cs typeface="Segoe UI Light" panose="020B0502040204020203" pitchFamily="34" charset="0"/>
              </a:rPr>
              <a:t> </a:t>
            </a:r>
            <a:r>
              <a:rPr lang="en-US" sz="1400" b="1" dirty="0">
                <a:solidFill>
                  <a:schemeClr val="bg1"/>
                </a:solidFill>
                <a:latin typeface="Segoe UI Light" panose="020B0502040204020203" pitchFamily="34" charset="0"/>
                <a:cs typeface="Segoe UI Light" panose="020B0502040204020203" pitchFamily="34" charset="0"/>
              </a:rPr>
              <a:t>file</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Upload to Function App root</a:t>
            </a:r>
          </a:p>
          <a:p>
            <a:pPr marL="742950" lvl="1" indent="-285750">
              <a:spcAft>
                <a:spcPts val="1200"/>
              </a:spcAft>
              <a:buFont typeface="Arial" panose="020B0604020202020204" pitchFamily="34" charset="0"/>
              <a:buChar char="•"/>
            </a:pPr>
            <a:r>
              <a:rPr lang="en-US" sz="1400" b="1" dirty="0">
                <a:solidFill>
                  <a:schemeClr val="bg1"/>
                </a:solidFill>
                <a:latin typeface="Segoe UI Light" panose="020B0502040204020203" pitchFamily="34" charset="0"/>
                <a:cs typeface="Segoe UI Light" panose="020B0502040204020203" pitchFamily="34" charset="0"/>
              </a:rPr>
              <a:t>Execute </a:t>
            </a:r>
            <a:r>
              <a:rPr lang="en-US" sz="1400" b="1" i="1" dirty="0" err="1">
                <a:solidFill>
                  <a:schemeClr val="bg1"/>
                </a:solidFill>
                <a:latin typeface="Segoe UI Light" panose="020B0502040204020203" pitchFamily="34" charset="0"/>
                <a:cs typeface="Segoe UI Light" panose="020B0502040204020203" pitchFamily="34" charset="0"/>
              </a:rPr>
              <a:t>npm</a:t>
            </a:r>
            <a:r>
              <a:rPr lang="en-US" sz="1400" b="1" i="1" dirty="0">
                <a:solidFill>
                  <a:schemeClr val="bg1"/>
                </a:solidFill>
                <a:latin typeface="Segoe UI Light" panose="020B0502040204020203" pitchFamily="34" charset="0"/>
                <a:cs typeface="Segoe UI Light" panose="020B0502040204020203" pitchFamily="34" charset="0"/>
              </a:rPr>
              <a:t> install </a:t>
            </a:r>
            <a:r>
              <a:rPr lang="en-US" sz="1400" b="1" dirty="0">
                <a:solidFill>
                  <a:schemeClr val="bg1"/>
                </a:solidFill>
                <a:latin typeface="Segoe UI Light" panose="020B0502040204020203" pitchFamily="34" charset="0"/>
                <a:cs typeface="Segoe UI Light" panose="020B0502040204020203" pitchFamily="34" charset="0"/>
              </a:rPr>
              <a:t>under Function App -&gt; Platform features -&gt; Console</a:t>
            </a:r>
            <a:r>
              <a:rPr lang="en-US" sz="1400" b="1" i="1" dirty="0">
                <a:solidFill>
                  <a:schemeClr val="bg1"/>
                </a:solidFill>
                <a:latin typeface="Segoe UI Light" panose="020B0502040204020203" pitchFamily="34" charset="0"/>
                <a:cs typeface="Segoe UI Light" panose="020B0502040204020203" pitchFamily="34" charset="0"/>
              </a:rPr>
              <a:t> </a:t>
            </a:r>
            <a:endParaRPr lang="en-US" sz="1400" b="1" dirty="0">
              <a:solidFill>
                <a:schemeClr val="bg1"/>
              </a:solidFill>
              <a:latin typeface="Segoe UI Light" panose="020B0502040204020203" pitchFamily="34" charset="0"/>
              <a:cs typeface="Segoe UI Light" panose="020B0502040204020203" pitchFamily="34" charset="0"/>
            </a:endParaRPr>
          </a:p>
          <a:p>
            <a:pPr marL="742950" lvl="1"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4"/>
          <a:stretch>
            <a:fillRect/>
          </a:stretch>
        </p:blipFill>
        <p:spPr>
          <a:xfrm>
            <a:off x="11136574" y="60213"/>
            <a:ext cx="914528" cy="876422"/>
          </a:xfrm>
          <a:prstGeom prst="rect">
            <a:avLst/>
          </a:prstGeom>
        </p:spPr>
      </p:pic>
      <p:pic>
        <p:nvPicPr>
          <p:cNvPr id="5" name="Picture 4"/>
          <p:cNvPicPr>
            <a:picLocks noChangeAspect="1"/>
          </p:cNvPicPr>
          <p:nvPr/>
        </p:nvPicPr>
        <p:blipFill>
          <a:blip r:embed="rId5"/>
          <a:stretch>
            <a:fillRect/>
          </a:stretch>
        </p:blipFill>
        <p:spPr>
          <a:xfrm>
            <a:off x="6987289" y="1777668"/>
            <a:ext cx="1463010" cy="3093796"/>
          </a:xfrm>
          <a:prstGeom prst="rect">
            <a:avLst/>
          </a:prstGeom>
          <a:ln>
            <a:solidFill>
              <a:srgbClr val="C00000"/>
            </a:solidFill>
          </a:ln>
        </p:spPr>
      </p:pic>
    </p:spTree>
    <p:extLst>
      <p:ext uri="{BB962C8B-B14F-4D97-AF65-F5344CB8AC3E}">
        <p14:creationId xmlns:p14="http://schemas.microsoft.com/office/powerpoint/2010/main" val="350031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816" b="7816"/>
          <a:stretch>
            <a:fillRect/>
          </a:stretch>
        </p:blipFill>
        <p:spPr>
          <a:xfrm>
            <a:off x="0" y="0"/>
            <a:ext cx="12192000" cy="6858000"/>
          </a:xfrm>
        </p:spPr>
      </p:pic>
      <p:sp>
        <p:nvSpPr>
          <p:cNvPr id="11" name="TextBox 10"/>
          <p:cNvSpPr txBox="1"/>
          <p:nvPr/>
        </p:nvSpPr>
        <p:spPr>
          <a:xfrm>
            <a:off x="0" y="197469"/>
            <a:ext cx="12192000" cy="1323439"/>
          </a:xfrm>
          <a:prstGeom prst="rect">
            <a:avLst/>
          </a:prstGeom>
          <a:noFill/>
        </p:spPr>
        <p:txBody>
          <a:bodyPr wrap="square" rtlCol="0">
            <a:spAutoFit/>
          </a:bodyPr>
          <a:lstStyle/>
          <a:p>
            <a:pPr algn="ctr"/>
            <a:r>
              <a:rPr lang="en-US" sz="8000" b="1" dirty="0">
                <a:solidFill>
                  <a:schemeClr val="bg1"/>
                </a:solidFill>
              </a:rPr>
              <a:t>AGENDA</a:t>
            </a:r>
          </a:p>
        </p:txBody>
      </p:sp>
      <p:sp>
        <p:nvSpPr>
          <p:cNvPr id="17" name="Rectangle 16"/>
          <p:cNvSpPr/>
          <p:nvPr/>
        </p:nvSpPr>
        <p:spPr>
          <a:xfrm>
            <a:off x="0" y="1844337"/>
            <a:ext cx="12325349" cy="350403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98476" y="2163246"/>
            <a:ext cx="9293524" cy="2523768"/>
          </a:xfrm>
          <a:prstGeom prst="rect">
            <a:avLst/>
          </a:prstGeom>
          <a:noFill/>
        </p:spPr>
        <p:txBody>
          <a:bodyPr wrap="square" rtlCol="0">
            <a:spAutoFit/>
          </a:bodyPr>
          <a:lstStyle/>
          <a:p>
            <a:pPr marL="342900" indent="-342900">
              <a:buFont typeface="Arial" panose="020B0604020202020204" pitchFamily="34" charset="0"/>
              <a:buChar char="•"/>
            </a:pPr>
            <a:r>
              <a:rPr lang="en-US" sz="2300" dirty="0"/>
              <a:t>Serverless Computing</a:t>
            </a:r>
          </a:p>
          <a:p>
            <a:pPr marL="342900" indent="-342900">
              <a:buFont typeface="Arial" panose="020B0604020202020204" pitchFamily="34" charset="0"/>
              <a:buChar char="•"/>
            </a:pPr>
            <a:r>
              <a:rPr lang="en-US" sz="2300" dirty="0"/>
              <a:t>Azure Functions Overview</a:t>
            </a:r>
          </a:p>
          <a:p>
            <a:pPr marL="342900" indent="-342900">
              <a:buFont typeface="Arial" panose="020B0604020202020204" pitchFamily="34" charset="0"/>
              <a:buChar char="•"/>
            </a:pPr>
            <a:r>
              <a:rPr lang="en-US" sz="2300" dirty="0"/>
              <a:t>Using Visual Studio</a:t>
            </a:r>
          </a:p>
          <a:p>
            <a:pPr marL="342900" indent="-342900">
              <a:buFont typeface="Arial" panose="020B0604020202020204" pitchFamily="34" charset="0"/>
              <a:buChar char="•"/>
            </a:pPr>
            <a:r>
              <a:rPr lang="en-US" sz="2300" dirty="0"/>
              <a:t>Using Visual Studio Code / CLI</a:t>
            </a:r>
          </a:p>
          <a:p>
            <a:pPr marL="342900" indent="-342900">
              <a:buFont typeface="Arial" panose="020B0604020202020204" pitchFamily="34" charset="0"/>
              <a:buChar char="•"/>
            </a:pPr>
            <a:r>
              <a:rPr lang="en-US" sz="2300" dirty="0"/>
              <a:t>Other Features</a:t>
            </a:r>
          </a:p>
          <a:p>
            <a:pPr marL="342900" indent="-342900">
              <a:buFont typeface="Arial" panose="020B0604020202020204" pitchFamily="34" charset="0"/>
              <a:buChar char="•"/>
            </a:pPr>
            <a:r>
              <a:rPr lang="en-US" sz="2300" dirty="0"/>
              <a:t>Questions</a:t>
            </a:r>
          </a:p>
          <a:p>
            <a:endParaRPr lang="en-US" sz="2000" dirty="0"/>
          </a:p>
        </p:txBody>
      </p:sp>
    </p:spTree>
    <p:extLst>
      <p:ext uri="{BB962C8B-B14F-4D97-AF65-F5344CB8AC3E}">
        <p14:creationId xmlns:p14="http://schemas.microsoft.com/office/powerpoint/2010/main" val="135723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20</a:t>
            </a:fld>
            <a:endParaRPr lang="en-US"/>
          </a:p>
        </p:txBody>
      </p:sp>
      <p:sp>
        <p:nvSpPr>
          <p:cNvPr id="2" name="TextBox 1"/>
          <p:cNvSpPr txBox="1"/>
          <p:nvPr/>
        </p:nvSpPr>
        <p:spPr>
          <a:xfrm>
            <a:off x="126331" y="2053388"/>
            <a:ext cx="11939336" cy="2062103"/>
          </a:xfrm>
          <a:prstGeom prst="rect">
            <a:avLst/>
          </a:prstGeom>
          <a:noFill/>
        </p:spPr>
        <p:txBody>
          <a:bodyPr wrap="square" rtlCol="0">
            <a:spAutoFit/>
          </a:bodyPr>
          <a:lstStyle/>
          <a:p>
            <a:pPr algn="ctr"/>
            <a:r>
              <a:rPr lang="en-US" sz="10000" b="1" dirty="0">
                <a:solidFill>
                  <a:prstClr val="white"/>
                </a:solidFill>
                <a:latin typeface="Gill Sans"/>
                <a:cs typeface="Gill Sans"/>
              </a:rPr>
              <a:t>Demo</a:t>
            </a:r>
          </a:p>
          <a:p>
            <a:pPr algn="ctr"/>
            <a:r>
              <a:rPr lang="en-US" sz="2800" b="1" dirty="0">
                <a:solidFill>
                  <a:prstClr val="white"/>
                </a:solidFill>
                <a:latin typeface="Gill Sans"/>
              </a:rPr>
              <a:t>Date Formatter</a:t>
            </a:r>
            <a:endParaRPr lang="en-US" sz="2800" dirty="0"/>
          </a:p>
        </p:txBody>
      </p:sp>
    </p:spTree>
    <p:extLst>
      <p:ext uri="{BB962C8B-B14F-4D97-AF65-F5344CB8AC3E}">
        <p14:creationId xmlns:p14="http://schemas.microsoft.com/office/powerpoint/2010/main" val="414326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21</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Deploy As Class Library</a:t>
            </a:r>
          </a:p>
        </p:txBody>
      </p:sp>
      <p:sp>
        <p:nvSpPr>
          <p:cNvPr id="13" name="TextBox 12"/>
          <p:cNvSpPr txBox="1"/>
          <p:nvPr/>
        </p:nvSpPr>
        <p:spPr>
          <a:xfrm>
            <a:off x="417216" y="1670588"/>
            <a:ext cx="11633886" cy="295465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Will be the future for .NET based functions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No cold start – code already compiled</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Uses Visual Studio 2015/2017 Web Application project</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Debug using Azure Functions CLI tools (modify project Start Action)</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Use NuGet packages directly</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Publish to Function App</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Update </a:t>
            </a:r>
            <a:r>
              <a:rPr lang="en-US" b="1" i="1" dirty="0" err="1">
                <a:solidFill>
                  <a:schemeClr val="bg1"/>
                </a:solidFill>
                <a:latin typeface="Segoe UI Light" panose="020B0502040204020203" pitchFamily="34" charset="0"/>
                <a:cs typeface="Segoe UI Light" panose="020B0502040204020203" pitchFamily="34" charset="0"/>
              </a:rPr>
              <a:t>function.json</a:t>
            </a:r>
            <a:r>
              <a:rPr lang="en-US" b="1" i="1" dirty="0">
                <a:solidFill>
                  <a:schemeClr val="bg1"/>
                </a:solidFill>
                <a:latin typeface="Segoe UI Light" panose="020B0502040204020203" pitchFamily="34" charset="0"/>
                <a:cs typeface="Segoe UI Light" panose="020B0502040204020203" pitchFamily="34" charset="0"/>
              </a:rPr>
              <a:t> </a:t>
            </a:r>
            <a:r>
              <a:rPr lang="en-US" b="1" dirty="0">
                <a:solidFill>
                  <a:schemeClr val="bg1"/>
                </a:solidFill>
                <a:latin typeface="Segoe UI Light" panose="020B0502040204020203" pitchFamily="34" charset="0"/>
                <a:cs typeface="Segoe UI Light" panose="020B0502040204020203" pitchFamily="34" charset="0"/>
              </a:rPr>
              <a:t>(</a:t>
            </a:r>
            <a:r>
              <a:rPr lang="en-US" b="1" i="1" dirty="0" err="1">
                <a:solidFill>
                  <a:schemeClr val="bg1"/>
                </a:solidFill>
                <a:latin typeface="Segoe UI Light" panose="020B0502040204020203" pitchFamily="34" charset="0"/>
                <a:cs typeface="Segoe UI Light" panose="020B0502040204020203" pitchFamily="34" charset="0"/>
              </a:rPr>
              <a:t>scriptFile</a:t>
            </a:r>
            <a:r>
              <a:rPr lang="en-US" b="1" dirty="0">
                <a:solidFill>
                  <a:schemeClr val="bg1"/>
                </a:solidFill>
                <a:latin typeface="Segoe UI Light" panose="020B0502040204020203" pitchFamily="34" charset="0"/>
                <a:cs typeface="Segoe UI Light" panose="020B0502040204020203" pitchFamily="34" charset="0"/>
              </a:rPr>
              <a:t> &amp; </a:t>
            </a:r>
            <a:r>
              <a:rPr lang="en-US" b="1" i="1" dirty="0" err="1">
                <a:solidFill>
                  <a:schemeClr val="bg1"/>
                </a:solidFill>
                <a:latin typeface="Segoe UI Light" panose="020B0502040204020203" pitchFamily="34" charset="0"/>
                <a:cs typeface="Segoe UI Light" panose="020B0502040204020203" pitchFamily="34" charset="0"/>
              </a:rPr>
              <a:t>entryPoint</a:t>
            </a:r>
            <a:r>
              <a:rPr lang="en-US" b="1" dirty="0">
                <a:solidFill>
                  <a:schemeClr val="bg1"/>
                </a:solidFill>
                <a:latin typeface="Segoe UI Light" panose="020B0502040204020203" pitchFamily="34" charset="0"/>
                <a:cs typeface="Segoe UI Light" panose="020B0502040204020203" pitchFamily="34" charset="0"/>
              </a:rPr>
              <a:t>)</a:t>
            </a:r>
          </a:p>
        </p:txBody>
      </p:sp>
      <p:sp>
        <p:nvSpPr>
          <p:cNvPr id="2" name="TextBox 1"/>
          <p:cNvSpPr txBox="1"/>
          <p:nvPr/>
        </p:nvSpPr>
        <p:spPr>
          <a:xfrm>
            <a:off x="-628" y="6100785"/>
            <a:ext cx="12192628" cy="477054"/>
          </a:xfrm>
          <a:prstGeom prst="rect">
            <a:avLst/>
          </a:prstGeom>
          <a:noFill/>
        </p:spPr>
        <p:txBody>
          <a:bodyPr wrap="square" rtlCol="0">
            <a:spAutoFit/>
          </a:bodyPr>
          <a:lstStyle/>
          <a:p>
            <a:pPr algn="ctr"/>
            <a:endParaRPr lang="en-US" sz="2500" dirty="0"/>
          </a:p>
        </p:txBody>
      </p:sp>
      <p:pic>
        <p:nvPicPr>
          <p:cNvPr id="10" name="Picture 9"/>
          <p:cNvPicPr>
            <a:picLocks noChangeAspect="1"/>
          </p:cNvPicPr>
          <p:nvPr/>
        </p:nvPicPr>
        <p:blipFill>
          <a:blip r:embed="rId4"/>
          <a:stretch>
            <a:fillRect/>
          </a:stretch>
        </p:blipFill>
        <p:spPr>
          <a:xfrm>
            <a:off x="11136574" y="106009"/>
            <a:ext cx="914528" cy="809738"/>
          </a:xfrm>
          <a:prstGeom prst="rect">
            <a:avLst/>
          </a:prstGeom>
        </p:spPr>
      </p:pic>
    </p:spTree>
    <p:extLst>
      <p:ext uri="{BB962C8B-B14F-4D97-AF65-F5344CB8AC3E}">
        <p14:creationId xmlns:p14="http://schemas.microsoft.com/office/powerpoint/2010/main" val="108152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22</a:t>
            </a:fld>
            <a:endParaRPr lang="en-US"/>
          </a:p>
        </p:txBody>
      </p:sp>
      <p:sp>
        <p:nvSpPr>
          <p:cNvPr id="2" name="TextBox 1"/>
          <p:cNvSpPr txBox="1"/>
          <p:nvPr/>
        </p:nvSpPr>
        <p:spPr>
          <a:xfrm>
            <a:off x="126331" y="2053388"/>
            <a:ext cx="11939336" cy="2062103"/>
          </a:xfrm>
          <a:prstGeom prst="rect">
            <a:avLst/>
          </a:prstGeom>
          <a:noFill/>
        </p:spPr>
        <p:txBody>
          <a:bodyPr wrap="square" rtlCol="0">
            <a:spAutoFit/>
          </a:bodyPr>
          <a:lstStyle/>
          <a:p>
            <a:pPr algn="ctr"/>
            <a:r>
              <a:rPr lang="en-US" sz="10000" b="1" dirty="0">
                <a:solidFill>
                  <a:prstClr val="white"/>
                </a:solidFill>
                <a:latin typeface="Gill Sans"/>
                <a:cs typeface="Gill Sans"/>
              </a:rPr>
              <a:t>Demo</a:t>
            </a:r>
          </a:p>
          <a:p>
            <a:pPr algn="ctr"/>
            <a:r>
              <a:rPr lang="en-US" sz="2800" b="1" dirty="0">
                <a:solidFill>
                  <a:prstClr val="white"/>
                </a:solidFill>
                <a:latin typeface="Gill Sans"/>
              </a:rPr>
              <a:t>Simplify JSON</a:t>
            </a:r>
            <a:endParaRPr lang="en-US" sz="2800" dirty="0"/>
          </a:p>
        </p:txBody>
      </p:sp>
    </p:spTree>
    <p:extLst>
      <p:ext uri="{BB962C8B-B14F-4D97-AF65-F5344CB8AC3E}">
        <p14:creationId xmlns:p14="http://schemas.microsoft.com/office/powerpoint/2010/main" val="18569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56841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23</a:t>
            </a:fld>
            <a:endParaRPr lang="en-US" dirty="0"/>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Debugging</a:t>
            </a:r>
          </a:p>
        </p:txBody>
      </p:sp>
      <p:sp>
        <p:nvSpPr>
          <p:cNvPr id="13" name="TextBox 12"/>
          <p:cNvSpPr txBox="1"/>
          <p:nvPr/>
        </p:nvSpPr>
        <p:spPr>
          <a:xfrm>
            <a:off x="417216" y="1670588"/>
            <a:ext cx="11633886" cy="4678204"/>
          </a:xfrm>
          <a:prstGeom prst="rect">
            <a:avLst/>
          </a:prstGeom>
          <a:noFill/>
        </p:spPr>
        <p:txBody>
          <a:bodyPr wrap="square" rtlCol="0">
            <a:spAutoFit/>
          </a:bodyPr>
          <a:lstStyle/>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Visual Studio </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Local – manually trigger via Postman or other means</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F5 debug – Function App as startup project</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Remote – manually trigger or use portal test functionality</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Cloud Explorer – attach debugger at Function App level</a:t>
            </a:r>
            <a:endParaRPr lang="en-US" dirty="0">
              <a:solidFill>
                <a:schemeClr val="bg1"/>
              </a:solidFill>
              <a:latin typeface="Segoe UI Light" panose="020B0502040204020203" pitchFamily="34" charset="0"/>
              <a:cs typeface="Segoe UI Light" panose="020B0502040204020203" pitchFamily="34" charset="0"/>
            </a:endParaRPr>
          </a:p>
          <a:p>
            <a:pPr>
              <a:spcAft>
                <a:spcPts val="1200"/>
              </a:spcAft>
            </a:pPr>
            <a:r>
              <a:rPr lang="en-US" b="1" u="sng" dirty="0">
                <a:solidFill>
                  <a:schemeClr val="bg1"/>
                </a:solidFill>
                <a:latin typeface="Segoe UI Light" panose="020B0502040204020203" pitchFamily="34" charset="0"/>
                <a:cs typeface="Segoe UI Light" panose="020B0502040204020203" pitchFamily="34" charset="0"/>
              </a:rPr>
              <a:t>Visual Studio Code</a:t>
            </a:r>
            <a:endParaRPr lang="en-US" u="sng"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i="1" dirty="0" err="1">
                <a:solidFill>
                  <a:schemeClr val="bg1"/>
                </a:solidFill>
                <a:latin typeface="Segoe UI Light" panose="020B0502040204020203" pitchFamily="34" charset="0"/>
                <a:cs typeface="Segoe UI Light" panose="020B0502040204020203" pitchFamily="34" charset="0"/>
              </a:rPr>
              <a:t>func</a:t>
            </a:r>
            <a:r>
              <a:rPr lang="en-US" b="1" i="1" dirty="0">
                <a:solidFill>
                  <a:schemeClr val="bg1"/>
                </a:solidFill>
                <a:latin typeface="Segoe UI Light" panose="020B0502040204020203" pitchFamily="34" charset="0"/>
                <a:cs typeface="Segoe UI Light" panose="020B0502040204020203" pitchFamily="34" charset="0"/>
              </a:rPr>
              <a:t> run </a:t>
            </a:r>
            <a:r>
              <a:rPr lang="en-US" b="1" i="1" dirty="0" err="1">
                <a:solidFill>
                  <a:schemeClr val="bg1"/>
                </a:solidFill>
                <a:latin typeface="Segoe UI Light" panose="020B0502040204020203" pitchFamily="34" charset="0"/>
                <a:cs typeface="Segoe UI Light" panose="020B0502040204020203" pitchFamily="34" charset="0"/>
              </a:rPr>
              <a:t>FunctionName</a:t>
            </a:r>
            <a:r>
              <a:rPr lang="en-US" b="1" i="1" dirty="0">
                <a:solidFill>
                  <a:schemeClr val="bg1"/>
                </a:solidFill>
                <a:latin typeface="Segoe UI Light" panose="020B0502040204020203" pitchFamily="34" charset="0"/>
                <a:cs typeface="Segoe UI Light" panose="020B0502040204020203" pitchFamily="34" charset="0"/>
              </a:rPr>
              <a:t> -c "{\"name\": \“data\"}" –debug</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Start debugger</a:t>
            </a:r>
          </a:p>
          <a:p>
            <a:pPr>
              <a:spcAft>
                <a:spcPts val="1200"/>
              </a:spcAft>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r>
              <a:rPr lang="en-US" b="1" dirty="0">
                <a:solidFill>
                  <a:schemeClr val="bg1"/>
                </a:solidFill>
                <a:latin typeface="Segoe UI Light" panose="020B0502040204020203" pitchFamily="34" charset="0"/>
                <a:cs typeface="Segoe UI Light" panose="020B0502040204020203" pitchFamily="34" charset="0"/>
              </a:rPr>
              <a:t>Secrets / environment variables – use </a:t>
            </a:r>
            <a:r>
              <a:rPr lang="en-US" b="1" i="1" dirty="0" err="1">
                <a:solidFill>
                  <a:schemeClr val="bg1"/>
                </a:solidFill>
                <a:latin typeface="Segoe UI Light" panose="020B0502040204020203" pitchFamily="34" charset="0"/>
                <a:cs typeface="Segoe UI Light" panose="020B0502040204020203" pitchFamily="34" charset="0"/>
              </a:rPr>
              <a:t>appsettings.json</a:t>
            </a:r>
            <a:endParaRPr lang="en-US" i="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
        <p:nvSpPr>
          <p:cNvPr id="2" name="TextBox 1"/>
          <p:cNvSpPr txBox="1"/>
          <p:nvPr/>
        </p:nvSpPr>
        <p:spPr>
          <a:xfrm>
            <a:off x="-628" y="6100785"/>
            <a:ext cx="12192628" cy="477054"/>
          </a:xfrm>
          <a:prstGeom prst="rect">
            <a:avLst/>
          </a:prstGeom>
          <a:noFill/>
        </p:spPr>
        <p:txBody>
          <a:bodyPr wrap="square" rtlCol="0">
            <a:spAutoFit/>
          </a:bodyPr>
          <a:lstStyle/>
          <a:p>
            <a:pPr algn="ctr"/>
            <a:r>
              <a:rPr lang="en-US" sz="2500" b="1" dirty="0">
                <a:solidFill>
                  <a:prstClr val="white"/>
                </a:solidFill>
                <a:latin typeface="Gill Sans"/>
              </a:rPr>
              <a:t>Both require Azure Functions CLI tools</a:t>
            </a:r>
            <a:endParaRPr lang="en-US" sz="2500" dirty="0"/>
          </a:p>
        </p:txBody>
      </p:sp>
      <p:pic>
        <p:nvPicPr>
          <p:cNvPr id="10" name="Picture 9"/>
          <p:cNvPicPr>
            <a:picLocks noChangeAspect="1"/>
          </p:cNvPicPr>
          <p:nvPr/>
        </p:nvPicPr>
        <p:blipFill>
          <a:blip r:embed="rId4"/>
          <a:stretch>
            <a:fillRect/>
          </a:stretch>
        </p:blipFill>
        <p:spPr>
          <a:xfrm>
            <a:off x="11136574" y="106009"/>
            <a:ext cx="914528" cy="809738"/>
          </a:xfrm>
          <a:prstGeom prst="rect">
            <a:avLst/>
          </a:prstGeom>
        </p:spPr>
      </p:pic>
      <p:pic>
        <p:nvPicPr>
          <p:cNvPr id="11" name="Picture 10"/>
          <p:cNvPicPr>
            <a:picLocks noChangeAspect="1"/>
          </p:cNvPicPr>
          <p:nvPr/>
        </p:nvPicPr>
        <p:blipFill>
          <a:blip r:embed="rId5"/>
          <a:stretch>
            <a:fillRect/>
          </a:stretch>
        </p:blipFill>
        <p:spPr>
          <a:xfrm>
            <a:off x="10221732" y="72667"/>
            <a:ext cx="914528" cy="876422"/>
          </a:xfrm>
          <a:prstGeom prst="rect">
            <a:avLst/>
          </a:prstGeom>
        </p:spPr>
      </p:pic>
    </p:spTree>
    <p:extLst>
      <p:ext uri="{BB962C8B-B14F-4D97-AF65-F5344CB8AC3E}">
        <p14:creationId xmlns:p14="http://schemas.microsoft.com/office/powerpoint/2010/main" val="15828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57201" y="339503"/>
            <a:ext cx="9900745" cy="648072"/>
          </a:xfrm>
        </p:spPr>
        <p:txBody>
          <a:bodyPr>
            <a:normAutofit fontScale="90000"/>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 </a:t>
            </a:r>
            <a:r>
              <a:rPr lang="en-US" dirty="0">
                <a:solidFill>
                  <a:srgbClr val="794880"/>
                </a:solidFill>
                <a:latin typeface="Open Sans" panose="020B0606030504020204" pitchFamily="34" charset="0"/>
                <a:ea typeface="Open Sans" panose="020B0606030504020204" pitchFamily="34" charset="0"/>
                <a:cs typeface="Open Sans" panose="020B0606030504020204" pitchFamily="34" charset="0"/>
              </a:rPr>
              <a:t>Authentication</a:t>
            </a:r>
            <a:endParaRPr lang="uk-UA" dirty="0">
              <a:solidFill>
                <a:srgbClr val="79488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p:cNvGrpSpPr/>
          <p:nvPr/>
        </p:nvGrpSpPr>
        <p:grpSpPr>
          <a:xfrm>
            <a:off x="233533" y="1526222"/>
            <a:ext cx="2614963" cy="473401"/>
            <a:chOff x="3025925" y="1017583"/>
            <a:chExt cx="3210137" cy="648076"/>
          </a:xfrm>
        </p:grpSpPr>
        <p:sp>
          <p:nvSpPr>
            <p:cNvPr id="10" name="Прямоугольник 11"/>
            <p:cNvSpPr/>
            <p:nvPr/>
          </p:nvSpPr>
          <p:spPr>
            <a:xfrm>
              <a:off x="3025925" y="1017583"/>
              <a:ext cx="87493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11" name="Прямоугольник 17"/>
            <p:cNvSpPr/>
            <p:nvPr/>
          </p:nvSpPr>
          <p:spPr>
            <a:xfrm>
              <a:off x="3210459" y="1017583"/>
              <a:ext cx="2677186"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Function</a:t>
              </a:r>
              <a:endParaRPr lang="uk-UA" dirty="0">
                <a:solidFill>
                  <a:srgbClr val="FFFFFF"/>
                </a:solidFill>
                <a:latin typeface="Arial" panose="020B0604020202020204" pitchFamily="34" charset="0"/>
                <a:cs typeface="Arial" panose="020B0604020202020204" pitchFamily="34" charset="0"/>
              </a:endParaRPr>
            </a:p>
          </p:txBody>
        </p:sp>
        <p:sp>
          <p:nvSpPr>
            <p:cNvPr id="12" name="Isosceles Triangle 11"/>
            <p:cNvSpPr/>
            <p:nvPr/>
          </p:nvSpPr>
          <p:spPr>
            <a:xfrm rot="5400000">
              <a:off x="5737818" y="1167414"/>
              <a:ext cx="648072" cy="3484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sp>
        <p:nvSpPr>
          <p:cNvPr id="25" name="TextBox 24"/>
          <p:cNvSpPr txBox="1"/>
          <p:nvPr/>
        </p:nvSpPr>
        <p:spPr>
          <a:xfrm>
            <a:off x="3127071" y="1578254"/>
            <a:ext cx="7319019" cy="646331"/>
          </a:xfrm>
          <a:prstGeom prst="rect">
            <a:avLst/>
          </a:prstGeom>
          <a:noFill/>
        </p:spPr>
        <p:txBody>
          <a:bodyPr wrap="square" rtlCol="0">
            <a:spAutoFit/>
          </a:bodyPr>
          <a:lstStyle/>
          <a:p>
            <a:r>
              <a:rPr lang="en-US" dirty="0">
                <a:solidFill>
                  <a:srgbClr val="0070C0"/>
                </a:solidFill>
                <a:latin typeface="Arial" panose="020B0604020202020204" pitchFamily="34" charset="0"/>
                <a:cs typeface="Arial" panose="020B0604020202020204" pitchFamily="34" charset="0"/>
              </a:rPr>
              <a:t>Key provided at function level – passed via query string or header</a:t>
            </a:r>
          </a:p>
          <a:p>
            <a:r>
              <a:rPr lang="en-US" dirty="0">
                <a:solidFill>
                  <a:srgbClr val="0070C0"/>
                </a:solidFill>
                <a:latin typeface="Arial" panose="020B0604020202020204" pitchFamily="34" charset="0"/>
                <a:cs typeface="Arial" panose="020B0604020202020204" pitchFamily="34" charset="0"/>
              </a:rPr>
              <a:t>Only trigger enabled functions</a:t>
            </a:r>
          </a:p>
        </p:txBody>
      </p:sp>
      <p:sp>
        <p:nvSpPr>
          <p:cNvPr id="41" name="TextBox 40"/>
          <p:cNvSpPr txBox="1"/>
          <p:nvPr/>
        </p:nvSpPr>
        <p:spPr>
          <a:xfrm>
            <a:off x="3127071" y="2391889"/>
            <a:ext cx="742510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Key provided at Function App level – passed via query string or header</a:t>
            </a:r>
          </a:p>
          <a:p>
            <a:r>
              <a:rPr lang="en-US" dirty="0">
                <a:latin typeface="Arial" panose="020B0604020202020204" pitchFamily="34" charset="0"/>
                <a:cs typeface="Arial" panose="020B0604020202020204" pitchFamily="34" charset="0"/>
              </a:rPr>
              <a:t>Can trigger enabled and disabled functions</a:t>
            </a:r>
          </a:p>
        </p:txBody>
      </p:sp>
      <p:sp>
        <p:nvSpPr>
          <p:cNvPr id="42" name="TextBox 41"/>
          <p:cNvSpPr txBox="1"/>
          <p:nvPr/>
        </p:nvSpPr>
        <p:spPr>
          <a:xfrm>
            <a:off x="3127071" y="3251691"/>
            <a:ext cx="7319019" cy="369332"/>
          </a:xfrm>
          <a:prstGeom prst="rect">
            <a:avLst/>
          </a:prstGeom>
          <a:noFill/>
        </p:spPr>
        <p:txBody>
          <a:bodyPr wrap="square" rtlCol="0">
            <a:spAutoFit/>
          </a:bodyPr>
          <a:lstStyle/>
          <a:p>
            <a:r>
              <a:rPr lang="en-US" dirty="0">
                <a:solidFill>
                  <a:schemeClr val="accent5"/>
                </a:solidFill>
                <a:latin typeface="Arial" panose="020B0604020202020204" pitchFamily="34" charset="0"/>
                <a:cs typeface="Arial" panose="020B0604020202020204" pitchFamily="34" charset="0"/>
              </a:rPr>
              <a:t>As you’d expect, open to everyone</a:t>
            </a:r>
          </a:p>
        </p:txBody>
      </p:sp>
      <p:sp>
        <p:nvSpPr>
          <p:cNvPr id="43" name="TextBox 42"/>
          <p:cNvSpPr txBox="1"/>
          <p:nvPr/>
        </p:nvSpPr>
        <p:spPr>
          <a:xfrm>
            <a:off x="3127071" y="4125765"/>
            <a:ext cx="7319019" cy="369332"/>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Azure AD, Facebook, Google, Twitter &amp; Microsoft</a:t>
            </a:r>
          </a:p>
        </p:txBody>
      </p:sp>
      <p:grpSp>
        <p:nvGrpSpPr>
          <p:cNvPr id="44" name="Group 43"/>
          <p:cNvGrpSpPr/>
          <p:nvPr/>
        </p:nvGrpSpPr>
        <p:grpSpPr>
          <a:xfrm>
            <a:off x="233533" y="2375396"/>
            <a:ext cx="2614963" cy="473401"/>
            <a:chOff x="3025925" y="1017583"/>
            <a:chExt cx="3210137" cy="648076"/>
          </a:xfrm>
          <a:solidFill>
            <a:schemeClr val="accent1"/>
          </a:solidFill>
        </p:grpSpPr>
        <p:sp>
          <p:nvSpPr>
            <p:cNvPr id="45" name="Прямоугольник 11"/>
            <p:cNvSpPr/>
            <p:nvPr/>
          </p:nvSpPr>
          <p:spPr>
            <a:xfrm>
              <a:off x="3025925" y="1017583"/>
              <a:ext cx="874930"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46" name="Прямоугольник 17"/>
            <p:cNvSpPr/>
            <p:nvPr/>
          </p:nvSpPr>
          <p:spPr>
            <a:xfrm>
              <a:off x="3210459" y="1017583"/>
              <a:ext cx="26771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Admin</a:t>
              </a:r>
              <a:endParaRPr lang="uk-UA" dirty="0">
                <a:solidFill>
                  <a:srgbClr val="FFFFFF"/>
                </a:solidFill>
                <a:latin typeface="Arial" panose="020B0604020202020204" pitchFamily="34" charset="0"/>
                <a:cs typeface="Arial" panose="020B0604020202020204" pitchFamily="34" charset="0"/>
              </a:endParaRPr>
            </a:p>
          </p:txBody>
        </p:sp>
        <p:sp>
          <p:nvSpPr>
            <p:cNvPr id="47" name="Isosceles Triangle 46"/>
            <p:cNvSpPr/>
            <p:nvPr/>
          </p:nvSpPr>
          <p:spPr>
            <a:xfrm rot="5400000">
              <a:off x="5737818" y="1167414"/>
              <a:ext cx="648072" cy="34841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grpSp>
        <p:nvGrpSpPr>
          <p:cNvPr id="48" name="Group 47"/>
          <p:cNvGrpSpPr/>
          <p:nvPr/>
        </p:nvGrpSpPr>
        <p:grpSpPr>
          <a:xfrm>
            <a:off x="233533" y="3224565"/>
            <a:ext cx="2614963" cy="473401"/>
            <a:chOff x="3025925" y="1017583"/>
            <a:chExt cx="3210137" cy="648076"/>
          </a:xfrm>
          <a:solidFill>
            <a:schemeClr val="accent2"/>
          </a:solidFill>
        </p:grpSpPr>
        <p:sp>
          <p:nvSpPr>
            <p:cNvPr id="49" name="Прямоугольник 11"/>
            <p:cNvSpPr/>
            <p:nvPr/>
          </p:nvSpPr>
          <p:spPr>
            <a:xfrm>
              <a:off x="3025925" y="1017583"/>
              <a:ext cx="874930"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50" name="Прямоугольник 17"/>
            <p:cNvSpPr/>
            <p:nvPr/>
          </p:nvSpPr>
          <p:spPr>
            <a:xfrm>
              <a:off x="3210459" y="1017583"/>
              <a:ext cx="26771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Anonymous</a:t>
              </a:r>
              <a:endParaRPr lang="uk-UA" dirty="0">
                <a:solidFill>
                  <a:srgbClr val="FFFFFF"/>
                </a:solidFill>
                <a:latin typeface="Arial" panose="020B0604020202020204" pitchFamily="34" charset="0"/>
                <a:cs typeface="Arial" panose="020B0604020202020204" pitchFamily="34" charset="0"/>
              </a:endParaRPr>
            </a:p>
          </p:txBody>
        </p:sp>
        <p:sp>
          <p:nvSpPr>
            <p:cNvPr id="51" name="Isosceles Triangle 50"/>
            <p:cNvSpPr/>
            <p:nvPr/>
          </p:nvSpPr>
          <p:spPr>
            <a:xfrm rot="5400000">
              <a:off x="5737818" y="1167414"/>
              <a:ext cx="648072" cy="34841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grpSp>
        <p:nvGrpSpPr>
          <p:cNvPr id="52" name="Group 51"/>
          <p:cNvGrpSpPr/>
          <p:nvPr/>
        </p:nvGrpSpPr>
        <p:grpSpPr>
          <a:xfrm>
            <a:off x="233533" y="4073733"/>
            <a:ext cx="2614963" cy="473401"/>
            <a:chOff x="3025925" y="1017583"/>
            <a:chExt cx="3210137" cy="648076"/>
          </a:xfrm>
          <a:solidFill>
            <a:schemeClr val="accent5"/>
          </a:solidFill>
        </p:grpSpPr>
        <p:sp>
          <p:nvSpPr>
            <p:cNvPr id="53" name="Прямоугольник 11"/>
            <p:cNvSpPr/>
            <p:nvPr/>
          </p:nvSpPr>
          <p:spPr>
            <a:xfrm>
              <a:off x="3025925" y="1017583"/>
              <a:ext cx="874930"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endParaRPr lang="uk-UA" sz="2000" dirty="0">
                <a:latin typeface="Arial Black" panose="020B0A04020102020204" pitchFamily="34" charset="0"/>
              </a:endParaRPr>
            </a:p>
          </p:txBody>
        </p:sp>
        <p:sp>
          <p:nvSpPr>
            <p:cNvPr id="54" name="Прямоугольник 17"/>
            <p:cNvSpPr/>
            <p:nvPr/>
          </p:nvSpPr>
          <p:spPr>
            <a:xfrm>
              <a:off x="3210459" y="1017583"/>
              <a:ext cx="267718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r>
                <a:rPr lang="en-US" dirty="0">
                  <a:solidFill>
                    <a:srgbClr val="FFFFFF"/>
                  </a:solidFill>
                  <a:latin typeface="Arial" panose="020B0604020202020204" pitchFamily="34" charset="0"/>
                  <a:cs typeface="Arial" panose="020B0604020202020204" pitchFamily="34" charset="0"/>
                </a:rPr>
                <a:t>App Service</a:t>
              </a:r>
              <a:endParaRPr lang="uk-UA" dirty="0">
                <a:solidFill>
                  <a:srgbClr val="FFFFFF"/>
                </a:solidFill>
                <a:latin typeface="Arial" panose="020B0604020202020204" pitchFamily="34" charset="0"/>
                <a:cs typeface="Arial" panose="020B0604020202020204" pitchFamily="34" charset="0"/>
              </a:endParaRPr>
            </a:p>
          </p:txBody>
        </p:sp>
        <p:sp>
          <p:nvSpPr>
            <p:cNvPr id="55" name="Isosceles Triangle 54"/>
            <p:cNvSpPr/>
            <p:nvPr/>
          </p:nvSpPr>
          <p:spPr>
            <a:xfrm rot="5400000">
              <a:off x="5737818" y="1167414"/>
              <a:ext cx="648072" cy="34841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a:p>
          </p:txBody>
        </p:sp>
      </p:grpSp>
      <p:sp>
        <p:nvSpPr>
          <p:cNvPr id="7" name="Slide Number Placeholder 6"/>
          <p:cNvSpPr>
            <a:spLocks noGrp="1"/>
          </p:cNvSpPr>
          <p:nvPr>
            <p:ph type="sldNum" sz="quarter" idx="12"/>
          </p:nvPr>
        </p:nvSpPr>
        <p:spPr/>
        <p:txBody>
          <a:bodyPr/>
          <a:lstStyle/>
          <a:p>
            <a:fld id="{7B255B93-4371-4CB5-B0DF-67FD21CB54E9}" type="slidenum">
              <a:rPr lang="en-US" smtClean="0"/>
              <a:t>24</a:t>
            </a:fld>
            <a:endParaRPr lang="en-US"/>
          </a:p>
        </p:txBody>
      </p:sp>
    </p:spTree>
    <p:extLst>
      <p:ext uri="{BB962C8B-B14F-4D97-AF65-F5344CB8AC3E}">
        <p14:creationId xmlns:p14="http://schemas.microsoft.com/office/powerpoint/2010/main" val="3090045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25</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Application Settings (Secrets)</a:t>
            </a:r>
          </a:p>
        </p:txBody>
      </p:sp>
      <p:sp>
        <p:nvSpPr>
          <p:cNvPr id="13" name="TextBox 12"/>
          <p:cNvSpPr txBox="1"/>
          <p:nvPr/>
        </p:nvSpPr>
        <p:spPr>
          <a:xfrm>
            <a:off x="417216" y="1670588"/>
            <a:ext cx="11633886" cy="209288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Configure under Function App -&gt; Platform features -&gt; Application Settings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Certain things expect pre-configured names – “</a:t>
            </a:r>
            <a:r>
              <a:rPr lang="en-US" b="1" i="1" dirty="0">
                <a:solidFill>
                  <a:schemeClr val="bg1"/>
                </a:solidFill>
                <a:latin typeface="Segoe UI Light" panose="020B0502040204020203" pitchFamily="34" charset="0"/>
                <a:cs typeface="Segoe UI Light" panose="020B0502040204020203" pitchFamily="34" charset="0"/>
              </a:rPr>
              <a:t>AzureWebJobsBotFrameworkDirectLineEndpoint</a:t>
            </a:r>
            <a:r>
              <a:rPr lang="en-US" b="1" dirty="0">
                <a:solidFill>
                  <a:schemeClr val="bg1"/>
                </a:solidFill>
                <a:latin typeface="Segoe UI Light" panose="020B0502040204020203" pitchFamily="34" charset="0"/>
                <a:cs typeface="Segoe UI Light" panose="020B0502040204020203" pitchFamily="34" charset="0"/>
              </a:rPr>
              <a:t>”</a:t>
            </a:r>
            <a:endParaRPr lang="en-US" dirty="0">
              <a:solidFill>
                <a:schemeClr val="bg1"/>
              </a:solidFill>
              <a:latin typeface="Segoe UI Light" panose="020B0502040204020203" pitchFamily="34" charset="0"/>
              <a:cs typeface="Segoe UI Light" panose="020B0502040204020203" pitchFamily="34" charset="0"/>
            </a:endParaRP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Could potentially be an issue when dealing with multiple functions in a Function App</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 update via REST, PowerShell, or manually</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Use local </a:t>
            </a:r>
            <a:r>
              <a:rPr lang="en-US" b="1" i="1" dirty="0" err="1">
                <a:solidFill>
                  <a:schemeClr val="bg1"/>
                </a:solidFill>
                <a:latin typeface="Segoe UI Light" panose="020B0502040204020203" pitchFamily="34" charset="0"/>
                <a:cs typeface="Segoe UI Light" panose="020B0502040204020203" pitchFamily="34" charset="0"/>
              </a:rPr>
              <a:t>appsettings.json</a:t>
            </a:r>
            <a:r>
              <a:rPr lang="en-US" b="1" i="1" dirty="0">
                <a:solidFill>
                  <a:schemeClr val="bg1"/>
                </a:solidFill>
                <a:latin typeface="Segoe UI Light" panose="020B0502040204020203" pitchFamily="34" charset="0"/>
                <a:cs typeface="Segoe UI Light" panose="020B0502040204020203" pitchFamily="34" charset="0"/>
              </a:rPr>
              <a:t> </a:t>
            </a:r>
            <a:r>
              <a:rPr lang="en-US" b="1" dirty="0">
                <a:solidFill>
                  <a:schemeClr val="bg1"/>
                </a:solidFill>
                <a:latin typeface="Segoe UI Light" panose="020B0502040204020203" pitchFamily="34" charset="0"/>
                <a:cs typeface="Segoe UI Light" panose="020B0502040204020203" pitchFamily="34" charset="0"/>
              </a:rPr>
              <a:t>to simulate locally (include </a:t>
            </a:r>
            <a:r>
              <a:rPr lang="en-US" b="1" i="1" dirty="0">
                <a:solidFill>
                  <a:schemeClr val="bg1"/>
                </a:solidFill>
                <a:latin typeface="Segoe UI Light" panose="020B0502040204020203" pitchFamily="34" charset="0"/>
                <a:cs typeface="Segoe UI Light" panose="020B0502040204020203" pitchFamily="34" charset="0"/>
              </a:rPr>
              <a:t>“</a:t>
            </a:r>
            <a:r>
              <a:rPr lang="en-US" b="1" i="1" dirty="0" err="1">
                <a:solidFill>
                  <a:schemeClr val="bg1"/>
                </a:solidFill>
                <a:latin typeface="Segoe UI Light" panose="020B0502040204020203" pitchFamily="34" charset="0"/>
                <a:cs typeface="Segoe UI Light" panose="020B0502040204020203" pitchFamily="34" charset="0"/>
              </a:rPr>
              <a:t>IsEncrypted</a:t>
            </a:r>
            <a:r>
              <a:rPr lang="en-US" b="1" i="1" dirty="0">
                <a:solidFill>
                  <a:schemeClr val="bg1"/>
                </a:solidFill>
                <a:latin typeface="Segoe UI Light" panose="020B0502040204020203" pitchFamily="34" charset="0"/>
                <a:cs typeface="Segoe UI Light" panose="020B0502040204020203" pitchFamily="34" charset="0"/>
              </a:rPr>
              <a:t>": false</a:t>
            </a:r>
            <a:r>
              <a:rPr lang="en-US" b="1" dirty="0">
                <a:solidFill>
                  <a:schemeClr val="bg1"/>
                </a:solidFill>
                <a:latin typeface="Segoe UI Light" panose="020B0502040204020203" pitchFamily="34" charset="0"/>
                <a:cs typeface="Segoe UI Light" panose="020B0502040204020203" pitchFamily="34" charset="0"/>
              </a:rPr>
              <a:t>)</a:t>
            </a:r>
          </a:p>
        </p:txBody>
      </p:sp>
      <p:pic>
        <p:nvPicPr>
          <p:cNvPr id="10" name="Picture 9"/>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3496083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26</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Proxies</a:t>
            </a:r>
          </a:p>
        </p:txBody>
      </p:sp>
      <p:sp>
        <p:nvSpPr>
          <p:cNvPr id="13" name="TextBox 12"/>
          <p:cNvSpPr txBox="1"/>
          <p:nvPr/>
        </p:nvSpPr>
        <p:spPr>
          <a:xfrm>
            <a:off x="417216" y="1670588"/>
            <a:ext cx="11633886" cy="252376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New - still preview</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Enable in portal under Function App -&gt; Settings</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Simplify existing function url</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Redirect to different Function App / App Service or API all together</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Present more unified API naming</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Change underlying backend url more easily</a:t>
            </a:r>
          </a:p>
        </p:txBody>
      </p:sp>
      <p:pic>
        <p:nvPicPr>
          <p:cNvPr id="9" name="Picture 8"/>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204310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27</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API/Swagger Definitions</a:t>
            </a:r>
          </a:p>
        </p:txBody>
      </p:sp>
      <p:sp>
        <p:nvSpPr>
          <p:cNvPr id="13" name="TextBox 12"/>
          <p:cNvSpPr txBox="1"/>
          <p:nvPr/>
        </p:nvSpPr>
        <p:spPr>
          <a:xfrm>
            <a:off x="417216" y="1670588"/>
            <a:ext cx="11633886" cy="338554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New - still preview</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Configure under Function App -&gt; API Definition</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Generated for entire Function App</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OpenAPI / Swagger 2.0 standard</a:t>
            </a:r>
          </a:p>
          <a:p>
            <a:pPr marL="742950" lvl="1"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Can update manually</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Public API definition URL (simplify with Proxy)</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Download definition for PowerApps / Flow custom API</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Important to define allowed HTTP methods at function level</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3010728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28</a:t>
            </a:fld>
            <a:endParaRPr lang="en-US"/>
          </a:p>
        </p:txBody>
      </p:sp>
      <p:sp>
        <p:nvSpPr>
          <p:cNvPr id="2" name="TextBox 1"/>
          <p:cNvSpPr txBox="1"/>
          <p:nvPr/>
        </p:nvSpPr>
        <p:spPr>
          <a:xfrm>
            <a:off x="126331" y="2053388"/>
            <a:ext cx="11939336" cy="3631763"/>
          </a:xfrm>
          <a:prstGeom prst="rect">
            <a:avLst/>
          </a:prstGeom>
          <a:noFill/>
        </p:spPr>
        <p:txBody>
          <a:bodyPr wrap="square" rtlCol="0">
            <a:spAutoFit/>
          </a:bodyPr>
          <a:lstStyle/>
          <a:p>
            <a:pPr algn="ctr"/>
            <a:r>
              <a:rPr lang="en-US" sz="10000" b="1" dirty="0">
                <a:solidFill>
                  <a:prstClr val="white"/>
                </a:solidFill>
                <a:latin typeface="Gill Sans"/>
                <a:cs typeface="Gill Sans"/>
              </a:rPr>
              <a:t>Questions?</a:t>
            </a:r>
          </a:p>
          <a:p>
            <a:pPr algn="ctr"/>
            <a:endParaRPr lang="en-US" sz="10000" b="1" dirty="0">
              <a:solidFill>
                <a:prstClr val="white"/>
              </a:solidFill>
              <a:latin typeface="Gill Sans"/>
              <a:cs typeface="Gill Sans"/>
            </a:endParaRPr>
          </a:p>
          <a:p>
            <a:pPr algn="ctr"/>
            <a:r>
              <a:rPr lang="en-US" sz="3200" b="1" dirty="0">
                <a:solidFill>
                  <a:schemeClr val="bg1"/>
                </a:solidFill>
              </a:rPr>
              <a:t>https://github.com/jlattimer/WhyYouNeedAzureFunctions</a:t>
            </a:r>
          </a:p>
        </p:txBody>
      </p:sp>
    </p:spTree>
    <p:extLst>
      <p:ext uri="{BB962C8B-B14F-4D97-AF65-F5344CB8AC3E}">
        <p14:creationId xmlns:p14="http://schemas.microsoft.com/office/powerpoint/2010/main" val="292108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3</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About Me – Jason Lattimer</a:t>
            </a:r>
          </a:p>
        </p:txBody>
      </p:sp>
      <p:sp>
        <p:nvSpPr>
          <p:cNvPr id="13" name="TextBox 12"/>
          <p:cNvSpPr txBox="1"/>
          <p:nvPr/>
        </p:nvSpPr>
        <p:spPr>
          <a:xfrm>
            <a:off x="417216" y="1670588"/>
            <a:ext cx="11633886" cy="800219"/>
          </a:xfrm>
          <a:prstGeom prst="rect">
            <a:avLst/>
          </a:prstGeom>
          <a:noFill/>
        </p:spPr>
        <p:txBody>
          <a:bodyPr wrap="square" rtlCol="0">
            <a:spAutoFit/>
          </a:bodyPr>
          <a:lstStyle/>
          <a:p>
            <a:pPr>
              <a:spcAft>
                <a:spcPts val="1200"/>
              </a:spcAft>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nvPr>
        </p:nvGraphicFramePr>
        <p:xfrm>
          <a:off x="416589" y="1670588"/>
          <a:ext cx="7476428" cy="2651760"/>
        </p:xfrm>
        <a:graphic>
          <a:graphicData uri="http://schemas.openxmlformats.org/drawingml/2006/table">
            <a:tbl>
              <a:tblPr firstRow="1" bandRow="1">
                <a:tableStyleId>{2D5ABB26-0587-4C30-8999-92F81FD0307C}</a:tableStyleId>
              </a:tblPr>
              <a:tblGrid>
                <a:gridCol w="512064">
                  <a:extLst>
                    <a:ext uri="{9D8B030D-6E8A-4147-A177-3AD203B41FA5}">
                      <a16:colId xmlns:a16="http://schemas.microsoft.com/office/drawing/2014/main" val="2271670183"/>
                    </a:ext>
                  </a:extLst>
                </a:gridCol>
                <a:gridCol w="6964364">
                  <a:extLst>
                    <a:ext uri="{9D8B030D-6E8A-4147-A177-3AD203B41FA5}">
                      <a16:colId xmlns:a16="http://schemas.microsoft.com/office/drawing/2014/main" val="3095359028"/>
                    </a:ext>
                  </a:extLst>
                </a:gridCol>
              </a:tblGrid>
              <a:tr h="530352">
                <a:tc>
                  <a:txBody>
                    <a:bodyPr/>
                    <a:lstStyle/>
                    <a:p>
                      <a:endParaRPr lang="en-US" dirty="0"/>
                    </a:p>
                  </a:txBody>
                  <a:tcPr>
                    <a:noFill/>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Development Manager - PowerObjects</a:t>
                      </a:r>
                    </a:p>
                  </a:txBody>
                  <a:tcPr/>
                </a:tc>
                <a:extLst>
                  <a:ext uri="{0D108BD9-81ED-4DB2-BD59-A6C34878D82A}">
                    <a16:rowId xmlns:a16="http://schemas.microsoft.com/office/drawing/2014/main" val="145786224"/>
                  </a:ext>
                </a:extLst>
              </a:tr>
              <a:tr h="530352">
                <a:tc>
                  <a:txBody>
                    <a:bodyPr/>
                    <a:lstStyle/>
                    <a:p>
                      <a:endParaRPr lang="en-US" dirty="0"/>
                    </a:p>
                  </a:txBody>
                  <a:tcPr>
                    <a:noFill/>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Microsoft MVP – Business Solutions</a:t>
                      </a:r>
                    </a:p>
                  </a:txBody>
                  <a:tcPr/>
                </a:tc>
                <a:extLst>
                  <a:ext uri="{0D108BD9-81ED-4DB2-BD59-A6C34878D82A}">
                    <a16:rowId xmlns:a16="http://schemas.microsoft.com/office/drawing/2014/main" val="836508032"/>
                  </a:ext>
                </a:extLst>
              </a:tr>
              <a:tr h="530352">
                <a:tc>
                  <a:txBody>
                    <a:bodyPr/>
                    <a:lstStyle/>
                    <a:p>
                      <a:endParaRPr lang="en-US"/>
                    </a:p>
                  </a:txBody>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@JLattimer</a:t>
                      </a:r>
                    </a:p>
                  </a:txBody>
                  <a:tcPr/>
                </a:tc>
                <a:extLst>
                  <a:ext uri="{0D108BD9-81ED-4DB2-BD59-A6C34878D82A}">
                    <a16:rowId xmlns:a16="http://schemas.microsoft.com/office/drawing/2014/main" val="581162640"/>
                  </a:ext>
                </a:extLst>
              </a:tr>
              <a:tr h="530352">
                <a:tc>
                  <a:txBody>
                    <a:bodyPr/>
                    <a:lstStyle/>
                    <a:p>
                      <a:endParaRPr lang="en-US"/>
                    </a:p>
                  </a:txBody>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https://jlattimer.blogspot.com</a:t>
                      </a:r>
                    </a:p>
                  </a:txBody>
                  <a:tcPr/>
                </a:tc>
                <a:extLst>
                  <a:ext uri="{0D108BD9-81ED-4DB2-BD59-A6C34878D82A}">
                    <a16:rowId xmlns:a16="http://schemas.microsoft.com/office/drawing/2014/main" val="4029831509"/>
                  </a:ext>
                </a:extLst>
              </a:tr>
              <a:tr h="530352">
                <a:tc>
                  <a:txBody>
                    <a:bodyPr/>
                    <a:lstStyle/>
                    <a:p>
                      <a:endParaRPr lang="en-US"/>
                    </a:p>
                  </a:txBody>
                  <a:tcPr/>
                </a:tc>
                <a:tc>
                  <a:txBody>
                    <a:bodyPr/>
                    <a:lstStyle/>
                    <a:p>
                      <a:r>
                        <a:rPr lang="en-US" sz="2800" kern="1200" dirty="0">
                          <a:solidFill>
                            <a:schemeClr val="bg1"/>
                          </a:solidFill>
                          <a:latin typeface="Segoe UI Light" panose="020B0502040204020203" pitchFamily="34" charset="0"/>
                          <a:ea typeface="+mn-ea"/>
                          <a:cs typeface="Segoe UI Light" panose="020B0502040204020203" pitchFamily="34" charset="0"/>
                        </a:rPr>
                        <a:t>https://github.com/jlattimer</a:t>
                      </a:r>
                    </a:p>
                  </a:txBody>
                  <a:tcPr/>
                </a:tc>
                <a:extLst>
                  <a:ext uri="{0D108BD9-81ED-4DB2-BD59-A6C34878D82A}">
                    <a16:rowId xmlns:a16="http://schemas.microsoft.com/office/drawing/2014/main" val="3243859234"/>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20" y="2225271"/>
            <a:ext cx="476316" cy="47631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48" y="1679432"/>
            <a:ext cx="476316" cy="49536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84" y="2757620"/>
            <a:ext cx="476316" cy="47631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20" y="3289969"/>
            <a:ext cx="476316" cy="476316"/>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20" y="3817932"/>
            <a:ext cx="476316" cy="476316"/>
          </a:xfrm>
          <a:prstGeom prst="rect">
            <a:avLst/>
          </a:prstGeom>
        </p:spPr>
      </p:pic>
    </p:spTree>
    <p:extLst>
      <p:ext uri="{BB962C8B-B14F-4D97-AF65-F5344CB8AC3E}">
        <p14:creationId xmlns:p14="http://schemas.microsoft.com/office/powerpoint/2010/main" val="144642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4</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What is Serverless Computing?</a:t>
            </a:r>
          </a:p>
        </p:txBody>
      </p:sp>
      <p:sp>
        <p:nvSpPr>
          <p:cNvPr id="13" name="TextBox 12"/>
          <p:cNvSpPr txBox="1"/>
          <p:nvPr/>
        </p:nvSpPr>
        <p:spPr>
          <a:xfrm>
            <a:off x="417216" y="1670588"/>
            <a:ext cx="11633886"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Focus on code </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No managing servers</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Small unit = function</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Stateless</a:t>
            </a:r>
          </a:p>
          <a:p>
            <a:pPr marL="285750" indent="-285750">
              <a:spcAft>
                <a:spcPts val="1200"/>
              </a:spcAft>
              <a:buFont typeface="Arial" panose="020B0604020202020204" pitchFamily="34" charset="0"/>
              <a:buChar char="•"/>
            </a:pPr>
            <a:endParaRPr lang="en-US" sz="2400" b="1"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BaaS (Backend as a Service</a:t>
            </a:r>
          </a:p>
          <a:p>
            <a:pPr marL="285750" indent="-285750">
              <a:spcAft>
                <a:spcPts val="1200"/>
              </a:spcAft>
              <a:buFont typeface="Arial" panose="020B0604020202020204" pitchFamily="34" charset="0"/>
              <a:buChar char="•"/>
            </a:pPr>
            <a:r>
              <a:rPr lang="en-US" sz="2400" b="1" dirty="0" err="1">
                <a:solidFill>
                  <a:schemeClr val="bg1"/>
                </a:solidFill>
                <a:latin typeface="Segoe UI Light" panose="020B0502040204020203" pitchFamily="34" charset="0"/>
                <a:cs typeface="Segoe UI Light" panose="020B0502040204020203" pitchFamily="34" charset="0"/>
              </a:rPr>
              <a:t>FaaS</a:t>
            </a:r>
            <a:r>
              <a:rPr lang="en-US" sz="2400" b="1" dirty="0">
                <a:solidFill>
                  <a:schemeClr val="bg1"/>
                </a:solidFill>
                <a:latin typeface="Segoe UI Light" panose="020B0502040204020203" pitchFamily="34" charset="0"/>
                <a:cs typeface="Segoe UI Light" panose="020B0502040204020203" pitchFamily="34" charset="0"/>
              </a:rPr>
              <a:t> (Function as a Service)</a:t>
            </a:r>
          </a:p>
          <a:p>
            <a:pPr marL="285750" indent="-285750">
              <a:spcAft>
                <a:spcPts val="1200"/>
              </a:spcAft>
              <a:buFont typeface="Arial" panose="020B0604020202020204" pitchFamily="34" charset="0"/>
              <a:buChar char="•"/>
            </a:pPr>
            <a:r>
              <a:rPr lang="en-US" sz="2400" b="1" dirty="0">
                <a:solidFill>
                  <a:schemeClr val="bg1"/>
                </a:solidFill>
                <a:latin typeface="Segoe UI Light" panose="020B0502040204020203" pitchFamily="34" charset="0"/>
                <a:cs typeface="Segoe UI Light" panose="020B0502040204020203" pitchFamily="34" charset="0"/>
              </a:rPr>
              <a:t>Azure Functions, AWS Lambdas, Google Cloud Functions</a:t>
            </a:r>
          </a:p>
          <a:p>
            <a:pPr marL="285750" indent="-285750">
              <a:spcAft>
                <a:spcPts val="1200"/>
              </a:spcAft>
              <a:buFont typeface="Arial" panose="020B0604020202020204" pitchFamily="34" charset="0"/>
              <a:buChar char="•"/>
            </a:pPr>
            <a:endParaRPr lang="en-US" b="1"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3027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62421"/>
            <a:ext cx="12192000" cy="52955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63076" y="1902699"/>
            <a:ext cx="5085183" cy="46279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385" y="146649"/>
            <a:ext cx="11990717" cy="754053"/>
          </a:xfrm>
          <a:prstGeom prst="rect">
            <a:avLst/>
          </a:prstGeom>
          <a:noFill/>
        </p:spPr>
        <p:txBody>
          <a:bodyPr wrap="square" rtlCol="0">
            <a:spAutoFit/>
          </a:bodyPr>
          <a:lstStyle/>
          <a:p>
            <a:r>
              <a:rPr lang="en-US" sz="4300" dirty="0">
                <a:solidFill>
                  <a:schemeClr val="tx1">
                    <a:lumMod val="75000"/>
                    <a:lumOff val="25000"/>
                  </a:schemeClr>
                </a:solidFill>
                <a:latin typeface="Segoe UI" panose="020B0502040204020203" pitchFamily="34" charset="0"/>
                <a:cs typeface="Segoe UI" panose="020B0502040204020203" pitchFamily="34" charset="0"/>
              </a:rPr>
              <a:t>Pros and </a:t>
            </a:r>
            <a:r>
              <a:rPr lang="en-US" sz="4300" dirty="0">
                <a:solidFill>
                  <a:schemeClr val="accent1"/>
                </a:solidFill>
                <a:latin typeface="Segoe UI" panose="020B0502040204020203" pitchFamily="34" charset="0"/>
                <a:cs typeface="Segoe UI" panose="020B0502040204020203" pitchFamily="34" charset="0"/>
              </a:rPr>
              <a:t>Cons</a:t>
            </a:r>
          </a:p>
        </p:txBody>
      </p:sp>
      <p:grpSp>
        <p:nvGrpSpPr>
          <p:cNvPr id="7" name="Group 6"/>
          <p:cNvGrpSpPr/>
          <p:nvPr/>
        </p:nvGrpSpPr>
        <p:grpSpPr>
          <a:xfrm>
            <a:off x="328594" y="1889738"/>
            <a:ext cx="5509259" cy="4712221"/>
            <a:chOff x="289249" y="1950098"/>
            <a:chExt cx="5509259" cy="4712221"/>
          </a:xfrm>
        </p:grpSpPr>
        <p:sp>
          <p:nvSpPr>
            <p:cNvPr id="3" name="TextBox 2"/>
            <p:cNvSpPr txBox="1"/>
            <p:nvPr/>
          </p:nvSpPr>
          <p:spPr>
            <a:xfrm>
              <a:off x="461398" y="2014893"/>
              <a:ext cx="5337110" cy="4647426"/>
            </a:xfrm>
            <a:prstGeom prst="rect">
              <a:avLst/>
            </a:prstGeom>
            <a:noFill/>
          </p:spPr>
          <p:txBody>
            <a:bodyPr wrap="square" rtlCol="0">
              <a:spAutoFit/>
            </a:bodyPr>
            <a:lstStyle/>
            <a:p>
              <a:pPr algn="r">
                <a:lnSpc>
                  <a:spcPct val="200000"/>
                </a:lnSpc>
              </a:pPr>
              <a:r>
                <a:rPr lang="en-US" sz="2800" u="sng" dirty="0">
                  <a:solidFill>
                    <a:schemeClr val="bg1"/>
                  </a:solidFill>
                </a:rPr>
                <a:t>Pros</a:t>
              </a:r>
            </a:p>
            <a:p>
              <a:pPr algn="r">
                <a:lnSpc>
                  <a:spcPct val="200000"/>
                </a:lnSpc>
              </a:pPr>
              <a:r>
                <a:rPr lang="en-US" sz="2400" dirty="0">
                  <a:solidFill>
                    <a:schemeClr val="bg1"/>
                  </a:solidFill>
                </a:rPr>
                <a:t>Cost – pay for execution time</a:t>
              </a:r>
            </a:p>
            <a:p>
              <a:pPr algn="r">
                <a:lnSpc>
                  <a:spcPct val="200000"/>
                </a:lnSpc>
              </a:pPr>
              <a:r>
                <a:rPr lang="en-US" sz="2400" dirty="0">
                  <a:solidFill>
                    <a:schemeClr val="bg1"/>
                  </a:solidFill>
                </a:rPr>
                <a:t>Faster development</a:t>
              </a:r>
            </a:p>
            <a:p>
              <a:pPr algn="r">
                <a:lnSpc>
                  <a:spcPct val="200000"/>
                </a:lnSpc>
              </a:pPr>
              <a:r>
                <a:rPr lang="en-US" sz="2400" dirty="0">
                  <a:solidFill>
                    <a:schemeClr val="bg1"/>
                  </a:solidFill>
                </a:rPr>
                <a:t>Multi-language </a:t>
              </a:r>
            </a:p>
            <a:p>
              <a:pPr algn="r">
                <a:lnSpc>
                  <a:spcPct val="200000"/>
                </a:lnSpc>
              </a:pPr>
              <a:r>
                <a:rPr lang="en-US" sz="2400" dirty="0">
                  <a:solidFill>
                    <a:schemeClr val="bg1"/>
                  </a:solidFill>
                </a:rPr>
                <a:t>Auto-scaling by provider</a:t>
              </a:r>
            </a:p>
            <a:p>
              <a:pPr algn="r">
                <a:lnSpc>
                  <a:spcPct val="200000"/>
                </a:lnSpc>
              </a:pPr>
              <a:r>
                <a:rPr lang="en-US" sz="2400" dirty="0">
                  <a:solidFill>
                    <a:schemeClr val="bg1"/>
                  </a:solidFill>
                </a:rPr>
                <a:t>Multiple triggers</a:t>
              </a:r>
            </a:p>
          </p:txBody>
        </p:sp>
        <p:sp>
          <p:nvSpPr>
            <p:cNvPr id="6" name="Isosceles Triangle 5"/>
            <p:cNvSpPr/>
            <p:nvPr/>
          </p:nvSpPr>
          <p:spPr>
            <a:xfrm rot="16200000">
              <a:off x="-1707503" y="3946850"/>
              <a:ext cx="4627986" cy="6344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6155094" y="1896217"/>
            <a:ext cx="5719665" cy="4627986"/>
            <a:chOff x="6104599" y="2009710"/>
            <a:chExt cx="5719665" cy="4627986"/>
          </a:xfrm>
        </p:grpSpPr>
        <p:sp>
          <p:nvSpPr>
            <p:cNvPr id="22" name="Rectangle 21"/>
            <p:cNvSpPr/>
            <p:nvPr/>
          </p:nvSpPr>
          <p:spPr>
            <a:xfrm>
              <a:off x="6104599" y="2009712"/>
              <a:ext cx="5085183" cy="46279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9193030" y="4006462"/>
              <a:ext cx="4627986" cy="63448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311336" y="1948052"/>
            <a:ext cx="5337110" cy="4647426"/>
          </a:xfrm>
          <a:prstGeom prst="rect">
            <a:avLst/>
          </a:prstGeom>
          <a:noFill/>
        </p:spPr>
        <p:txBody>
          <a:bodyPr wrap="square" rtlCol="0">
            <a:spAutoFit/>
          </a:bodyPr>
          <a:lstStyle/>
          <a:p>
            <a:pPr>
              <a:lnSpc>
                <a:spcPct val="200000"/>
              </a:lnSpc>
            </a:pPr>
            <a:r>
              <a:rPr lang="en-US" sz="2800" u="sng" dirty="0">
                <a:solidFill>
                  <a:schemeClr val="bg1"/>
                </a:solidFill>
              </a:rPr>
              <a:t>Cons</a:t>
            </a:r>
          </a:p>
          <a:p>
            <a:pPr>
              <a:lnSpc>
                <a:spcPct val="200000"/>
              </a:lnSpc>
            </a:pPr>
            <a:r>
              <a:rPr lang="en-US" sz="2400" dirty="0">
                <a:solidFill>
                  <a:schemeClr val="bg1"/>
                </a:solidFill>
              </a:rPr>
              <a:t>Locked in the a specific  vendor </a:t>
            </a:r>
          </a:p>
          <a:p>
            <a:pPr>
              <a:lnSpc>
                <a:spcPct val="200000"/>
              </a:lnSpc>
            </a:pPr>
            <a:r>
              <a:rPr lang="en-US" sz="2400" dirty="0">
                <a:solidFill>
                  <a:schemeClr val="bg1"/>
                </a:solidFill>
              </a:rPr>
              <a:t>No server access / optimizations </a:t>
            </a:r>
          </a:p>
          <a:p>
            <a:pPr>
              <a:lnSpc>
                <a:spcPct val="200000"/>
              </a:lnSpc>
            </a:pPr>
            <a:r>
              <a:rPr lang="en-US" sz="2400" dirty="0">
                <a:solidFill>
                  <a:schemeClr val="bg1"/>
                </a:solidFill>
              </a:rPr>
              <a:t>Execution duration</a:t>
            </a:r>
          </a:p>
          <a:p>
            <a:pPr>
              <a:lnSpc>
                <a:spcPct val="200000"/>
              </a:lnSpc>
            </a:pPr>
            <a:r>
              <a:rPr lang="en-US" sz="2400" dirty="0">
                <a:solidFill>
                  <a:schemeClr val="bg1"/>
                </a:solidFill>
              </a:rPr>
              <a:t>Performance (spin up time)</a:t>
            </a:r>
          </a:p>
          <a:p>
            <a:pPr>
              <a:lnSpc>
                <a:spcPct val="200000"/>
              </a:lnSpc>
            </a:pPr>
            <a:r>
              <a:rPr lang="en-US" sz="2400" dirty="0">
                <a:solidFill>
                  <a:schemeClr val="bg1"/>
                </a:solidFill>
              </a:rPr>
              <a:t>Debugging</a:t>
            </a:r>
          </a:p>
        </p:txBody>
      </p:sp>
      <p:sp>
        <p:nvSpPr>
          <p:cNvPr id="8" name="Slide Number Placeholder 7"/>
          <p:cNvSpPr>
            <a:spLocks noGrp="1"/>
          </p:cNvSpPr>
          <p:nvPr>
            <p:ph type="sldNum" sz="quarter" idx="12"/>
          </p:nvPr>
        </p:nvSpPr>
        <p:spPr/>
        <p:txBody>
          <a:bodyPr/>
          <a:lstStyle/>
          <a:p>
            <a:fld id="{62702E43-D715-4BE4-B056-EE5AB01A3446}" type="slidenum">
              <a:rPr lang="en-US" smtClean="0"/>
              <a:t>5</a:t>
            </a:fld>
            <a:endParaRPr lang="en-US"/>
          </a:p>
        </p:txBody>
      </p:sp>
    </p:spTree>
    <p:extLst>
      <p:ext uri="{BB962C8B-B14F-4D97-AF65-F5344CB8AC3E}">
        <p14:creationId xmlns:p14="http://schemas.microsoft.com/office/powerpoint/2010/main" val="208737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37E814A-9BCF-4B76-92FC-791F84F878B3}" type="slidenum">
              <a:rPr lang="uk-UA" smtClean="0"/>
              <a:t>6</a:t>
            </a:fld>
            <a:endParaRPr lang="uk-UA"/>
          </a:p>
        </p:txBody>
      </p:sp>
      <p:grpSp>
        <p:nvGrpSpPr>
          <p:cNvPr id="22" name="Group 21"/>
          <p:cNvGrpSpPr/>
          <p:nvPr/>
        </p:nvGrpSpPr>
        <p:grpSpPr>
          <a:xfrm>
            <a:off x="815414" y="1563943"/>
            <a:ext cx="10607129" cy="4475451"/>
            <a:chOff x="611560" y="1172957"/>
            <a:chExt cx="7955347" cy="3356588"/>
          </a:xfrm>
          <a:effectLst>
            <a:outerShdw blurRad="76200" dir="18900000" sy="23000" kx="-1200000" algn="bl" rotWithShape="0">
              <a:prstClr val="black">
                <a:alpha val="10000"/>
              </a:prstClr>
            </a:outerShdw>
          </a:effectLst>
        </p:grpSpPr>
        <p:sp>
          <p:nvSpPr>
            <p:cNvPr id="18" name="Right Triangle 17"/>
            <p:cNvSpPr/>
            <p:nvPr/>
          </p:nvSpPr>
          <p:spPr>
            <a:xfrm flipH="1" flipV="1">
              <a:off x="8170851" y="3307914"/>
              <a:ext cx="396056" cy="57606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55" name="Right Triangle 54"/>
            <p:cNvSpPr/>
            <p:nvPr/>
          </p:nvSpPr>
          <p:spPr>
            <a:xfrm flipV="1">
              <a:off x="7943252" y="3307914"/>
              <a:ext cx="623655" cy="1097397"/>
            </a:xfrm>
            <a:custGeom>
              <a:avLst/>
              <a:gdLst>
                <a:gd name="connsiteX0" fmla="*/ 0 w 612080"/>
                <a:gd name="connsiteY0" fmla="*/ 1097397 h 1097397"/>
                <a:gd name="connsiteX1" fmla="*/ 0 w 612080"/>
                <a:gd name="connsiteY1" fmla="*/ 0 h 1097397"/>
                <a:gd name="connsiteX2" fmla="*/ 612080 w 612080"/>
                <a:gd name="connsiteY2" fmla="*/ 1097397 h 1097397"/>
                <a:gd name="connsiteX3" fmla="*/ 0 w 612080"/>
                <a:gd name="connsiteY3" fmla="*/ 1097397 h 1097397"/>
                <a:gd name="connsiteX0" fmla="*/ 11575 w 623655"/>
                <a:gd name="connsiteY0" fmla="*/ 1097397 h 1097397"/>
                <a:gd name="connsiteX1" fmla="*/ 0 w 623655"/>
                <a:gd name="connsiteY1" fmla="*/ 0 h 1097397"/>
                <a:gd name="connsiteX2" fmla="*/ 623655 w 623655"/>
                <a:gd name="connsiteY2" fmla="*/ 1097397 h 1097397"/>
                <a:gd name="connsiteX3" fmla="*/ 11575 w 623655"/>
                <a:gd name="connsiteY3" fmla="*/ 1097397 h 1097397"/>
              </a:gdLst>
              <a:ahLst/>
              <a:cxnLst>
                <a:cxn ang="0">
                  <a:pos x="connsiteX0" y="connsiteY0"/>
                </a:cxn>
                <a:cxn ang="0">
                  <a:pos x="connsiteX1" y="connsiteY1"/>
                </a:cxn>
                <a:cxn ang="0">
                  <a:pos x="connsiteX2" y="connsiteY2"/>
                </a:cxn>
                <a:cxn ang="0">
                  <a:pos x="connsiteX3" y="connsiteY3"/>
                </a:cxn>
              </a:cxnLst>
              <a:rect l="l" t="t" r="r" b="b"/>
              <a:pathLst>
                <a:path w="623655" h="1097397">
                  <a:moveTo>
                    <a:pt x="11575" y="1097397"/>
                  </a:moveTo>
                  <a:lnTo>
                    <a:pt x="0" y="0"/>
                  </a:lnTo>
                  <a:lnTo>
                    <a:pt x="623655" y="1097397"/>
                  </a:lnTo>
                  <a:lnTo>
                    <a:pt x="11575" y="109739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16" name="Rectangle 15"/>
            <p:cNvSpPr/>
            <p:nvPr/>
          </p:nvSpPr>
          <p:spPr>
            <a:xfrm>
              <a:off x="4990184" y="1420618"/>
              <a:ext cx="1713374" cy="3108927"/>
            </a:xfrm>
            <a:custGeom>
              <a:avLst/>
              <a:gdLst>
                <a:gd name="connsiteX0" fmla="*/ 0 w 864095"/>
                <a:gd name="connsiteY0" fmla="*/ 0 h 3087219"/>
                <a:gd name="connsiteX1" fmla="*/ 864095 w 864095"/>
                <a:gd name="connsiteY1" fmla="*/ 0 h 3087219"/>
                <a:gd name="connsiteX2" fmla="*/ 864095 w 864095"/>
                <a:gd name="connsiteY2" fmla="*/ 3087219 h 3087219"/>
                <a:gd name="connsiteX3" fmla="*/ 0 w 864095"/>
                <a:gd name="connsiteY3" fmla="*/ 3087219 h 3087219"/>
                <a:gd name="connsiteX4" fmla="*/ 0 w 864095"/>
                <a:gd name="connsiteY4" fmla="*/ 0 h 3087219"/>
                <a:gd name="connsiteX0" fmla="*/ 0 w 872236"/>
                <a:gd name="connsiteY0" fmla="*/ 0 h 3103500"/>
                <a:gd name="connsiteX1" fmla="*/ 872236 w 872236"/>
                <a:gd name="connsiteY1" fmla="*/ 16281 h 3103500"/>
                <a:gd name="connsiteX2" fmla="*/ 872236 w 872236"/>
                <a:gd name="connsiteY2" fmla="*/ 3103500 h 3103500"/>
                <a:gd name="connsiteX3" fmla="*/ 8141 w 872236"/>
                <a:gd name="connsiteY3" fmla="*/ 3103500 h 3103500"/>
                <a:gd name="connsiteX4" fmla="*/ 0 w 872236"/>
                <a:gd name="connsiteY4" fmla="*/ 0 h 3103500"/>
                <a:gd name="connsiteX0" fmla="*/ 868278 w 1740514"/>
                <a:gd name="connsiteY0" fmla="*/ 0 h 3103500"/>
                <a:gd name="connsiteX1" fmla="*/ 1740514 w 1740514"/>
                <a:gd name="connsiteY1" fmla="*/ 16281 h 3103500"/>
                <a:gd name="connsiteX2" fmla="*/ 1740514 w 1740514"/>
                <a:gd name="connsiteY2" fmla="*/ 3103500 h 3103500"/>
                <a:gd name="connsiteX3" fmla="*/ 6 w 1740514"/>
                <a:gd name="connsiteY3" fmla="*/ 2528269 h 3103500"/>
                <a:gd name="connsiteX4" fmla="*/ 868278 w 1740514"/>
                <a:gd name="connsiteY4" fmla="*/ 0 h 3103500"/>
                <a:gd name="connsiteX0" fmla="*/ 868278 w 1740514"/>
                <a:gd name="connsiteY0" fmla="*/ 0 h 3108927"/>
                <a:gd name="connsiteX1" fmla="*/ 1740514 w 1740514"/>
                <a:gd name="connsiteY1" fmla="*/ 16281 h 3108927"/>
                <a:gd name="connsiteX2" fmla="*/ 348564 w 1740514"/>
                <a:gd name="connsiteY2" fmla="*/ 3108927 h 3108927"/>
                <a:gd name="connsiteX3" fmla="*/ 6 w 1740514"/>
                <a:gd name="connsiteY3" fmla="*/ 2528269 h 3108927"/>
                <a:gd name="connsiteX4" fmla="*/ 868278 w 1740514"/>
                <a:gd name="connsiteY4" fmla="*/ 0 h 3108927"/>
                <a:gd name="connsiteX0" fmla="*/ 868278 w 1713380"/>
                <a:gd name="connsiteY0" fmla="*/ 0 h 3108927"/>
                <a:gd name="connsiteX1" fmla="*/ 1713380 w 1713380"/>
                <a:gd name="connsiteY1" fmla="*/ 303896 h 3108927"/>
                <a:gd name="connsiteX2" fmla="*/ 348564 w 1713380"/>
                <a:gd name="connsiteY2" fmla="*/ 3108927 h 3108927"/>
                <a:gd name="connsiteX3" fmla="*/ 6 w 1713380"/>
                <a:gd name="connsiteY3" fmla="*/ 2528269 h 3108927"/>
                <a:gd name="connsiteX4" fmla="*/ 868278 w 1713380"/>
                <a:gd name="connsiteY4" fmla="*/ 0 h 3108927"/>
                <a:gd name="connsiteX0" fmla="*/ 868285 w 1713387"/>
                <a:gd name="connsiteY0" fmla="*/ 0 h 3108927"/>
                <a:gd name="connsiteX1" fmla="*/ 1713387 w 1713387"/>
                <a:gd name="connsiteY1" fmla="*/ 303896 h 3108927"/>
                <a:gd name="connsiteX2" fmla="*/ 348571 w 1713387"/>
                <a:gd name="connsiteY2" fmla="*/ 3108927 h 3108927"/>
                <a:gd name="connsiteX3" fmla="*/ 13 w 1713387"/>
                <a:gd name="connsiteY3" fmla="*/ 2528269 h 3108927"/>
                <a:gd name="connsiteX4" fmla="*/ 868285 w 1713387"/>
                <a:gd name="connsiteY4" fmla="*/ 0 h 3108927"/>
                <a:gd name="connsiteX0" fmla="*/ 868272 w 1713374"/>
                <a:gd name="connsiteY0" fmla="*/ 0 h 3108927"/>
                <a:gd name="connsiteX1" fmla="*/ 1713374 w 1713374"/>
                <a:gd name="connsiteY1" fmla="*/ 303896 h 3108927"/>
                <a:gd name="connsiteX2" fmla="*/ 348558 w 1713374"/>
                <a:gd name="connsiteY2" fmla="*/ 3108927 h 3108927"/>
                <a:gd name="connsiteX3" fmla="*/ 0 w 1713374"/>
                <a:gd name="connsiteY3" fmla="*/ 2528269 h 3108927"/>
                <a:gd name="connsiteX4" fmla="*/ 868272 w 1713374"/>
                <a:gd name="connsiteY4" fmla="*/ 0 h 3108927"/>
                <a:gd name="connsiteX0" fmla="*/ 868272 w 1713374"/>
                <a:gd name="connsiteY0" fmla="*/ 0 h 3108927"/>
                <a:gd name="connsiteX1" fmla="*/ 1713374 w 1713374"/>
                <a:gd name="connsiteY1" fmla="*/ 303896 h 3108927"/>
                <a:gd name="connsiteX2" fmla="*/ 348558 w 1713374"/>
                <a:gd name="connsiteY2" fmla="*/ 3108927 h 3108927"/>
                <a:gd name="connsiteX3" fmla="*/ 0 w 1713374"/>
                <a:gd name="connsiteY3" fmla="*/ 2528269 h 3108927"/>
                <a:gd name="connsiteX4" fmla="*/ 868272 w 1713374"/>
                <a:gd name="connsiteY4" fmla="*/ 0 h 3108927"/>
                <a:gd name="connsiteX0" fmla="*/ 868272 w 1713374"/>
                <a:gd name="connsiteY0" fmla="*/ 0 h 3108927"/>
                <a:gd name="connsiteX1" fmla="*/ 1713374 w 1713374"/>
                <a:gd name="connsiteY1" fmla="*/ 303896 h 3108927"/>
                <a:gd name="connsiteX2" fmla="*/ 348558 w 1713374"/>
                <a:gd name="connsiteY2" fmla="*/ 3108927 h 3108927"/>
                <a:gd name="connsiteX3" fmla="*/ 0 w 1713374"/>
                <a:gd name="connsiteY3" fmla="*/ 2528269 h 3108927"/>
                <a:gd name="connsiteX4" fmla="*/ 868272 w 1713374"/>
                <a:gd name="connsiteY4" fmla="*/ 0 h 310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374" h="3108927">
                  <a:moveTo>
                    <a:pt x="868272" y="0"/>
                  </a:moveTo>
                  <a:lnTo>
                    <a:pt x="1713374" y="303896"/>
                  </a:lnTo>
                  <a:lnTo>
                    <a:pt x="348558" y="3108927"/>
                  </a:lnTo>
                  <a:lnTo>
                    <a:pt x="0" y="2528269"/>
                  </a:lnTo>
                  <a:cubicBezTo>
                    <a:pt x="29846" y="2451583"/>
                    <a:pt x="683764" y="632923"/>
                    <a:pt x="868272"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15" name="Rectangle 14"/>
            <p:cNvSpPr/>
            <p:nvPr/>
          </p:nvSpPr>
          <p:spPr>
            <a:xfrm>
              <a:off x="2444386" y="1260517"/>
              <a:ext cx="1694017" cy="3129813"/>
            </a:xfrm>
            <a:custGeom>
              <a:avLst/>
              <a:gdLst>
                <a:gd name="connsiteX0" fmla="*/ 0 w 939562"/>
                <a:gd name="connsiteY0" fmla="*/ 0 h 3096617"/>
                <a:gd name="connsiteX1" fmla="*/ 939562 w 939562"/>
                <a:gd name="connsiteY1" fmla="*/ 0 h 3096617"/>
                <a:gd name="connsiteX2" fmla="*/ 939562 w 939562"/>
                <a:gd name="connsiteY2" fmla="*/ 3096617 h 3096617"/>
                <a:gd name="connsiteX3" fmla="*/ 0 w 939562"/>
                <a:gd name="connsiteY3" fmla="*/ 3096617 h 3096617"/>
                <a:gd name="connsiteX4" fmla="*/ 0 w 939562"/>
                <a:gd name="connsiteY4" fmla="*/ 0 h 3096617"/>
                <a:gd name="connsiteX0" fmla="*/ 0 w 939562"/>
                <a:gd name="connsiteY0" fmla="*/ 0 h 3111706"/>
                <a:gd name="connsiteX1" fmla="*/ 939562 w 939562"/>
                <a:gd name="connsiteY1" fmla="*/ 15089 h 3111706"/>
                <a:gd name="connsiteX2" fmla="*/ 939562 w 939562"/>
                <a:gd name="connsiteY2" fmla="*/ 3111706 h 3111706"/>
                <a:gd name="connsiteX3" fmla="*/ 0 w 939562"/>
                <a:gd name="connsiteY3" fmla="*/ 3111706 h 3111706"/>
                <a:gd name="connsiteX4" fmla="*/ 0 w 939562"/>
                <a:gd name="connsiteY4" fmla="*/ 0 h 3111706"/>
                <a:gd name="connsiteX0" fmla="*/ 754455 w 1694017"/>
                <a:gd name="connsiteY0" fmla="*/ 0 h 3111706"/>
                <a:gd name="connsiteX1" fmla="*/ 1694017 w 1694017"/>
                <a:gd name="connsiteY1" fmla="*/ 15089 h 3111706"/>
                <a:gd name="connsiteX2" fmla="*/ 1694017 w 1694017"/>
                <a:gd name="connsiteY2" fmla="*/ 3111706 h 3111706"/>
                <a:gd name="connsiteX3" fmla="*/ 0 w 1694017"/>
                <a:gd name="connsiteY3" fmla="*/ 2746550 h 3111706"/>
                <a:gd name="connsiteX4" fmla="*/ 754455 w 1694017"/>
                <a:gd name="connsiteY4" fmla="*/ 0 h 3111706"/>
                <a:gd name="connsiteX0" fmla="*/ 754455 w 1694017"/>
                <a:gd name="connsiteY0" fmla="*/ 0 h 3129813"/>
                <a:gd name="connsiteX1" fmla="*/ 1694017 w 1694017"/>
                <a:gd name="connsiteY1" fmla="*/ 15089 h 3129813"/>
                <a:gd name="connsiteX2" fmla="*/ 323925 w 1694017"/>
                <a:gd name="connsiteY2" fmla="*/ 3129813 h 3129813"/>
                <a:gd name="connsiteX3" fmla="*/ 0 w 1694017"/>
                <a:gd name="connsiteY3" fmla="*/ 2746550 h 3129813"/>
                <a:gd name="connsiteX4" fmla="*/ 754455 w 1694017"/>
                <a:gd name="connsiteY4" fmla="*/ 0 h 312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017" h="3129813">
                  <a:moveTo>
                    <a:pt x="754455" y="0"/>
                  </a:moveTo>
                  <a:lnTo>
                    <a:pt x="1694017" y="15089"/>
                  </a:lnTo>
                  <a:lnTo>
                    <a:pt x="323925" y="3129813"/>
                  </a:lnTo>
                  <a:lnTo>
                    <a:pt x="0" y="2746550"/>
                  </a:lnTo>
                  <a:lnTo>
                    <a:pt x="75445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8" name="Right Triangle 7"/>
            <p:cNvSpPr/>
            <p:nvPr/>
          </p:nvSpPr>
          <p:spPr>
            <a:xfrm>
              <a:off x="611560" y="2211710"/>
              <a:ext cx="218600" cy="450078"/>
            </a:xfrm>
            <a:custGeom>
              <a:avLst/>
              <a:gdLst>
                <a:gd name="connsiteX0" fmla="*/ 0 w 216024"/>
                <a:gd name="connsiteY0" fmla="*/ 432048 h 432048"/>
                <a:gd name="connsiteX1" fmla="*/ 0 w 216024"/>
                <a:gd name="connsiteY1" fmla="*/ 0 h 432048"/>
                <a:gd name="connsiteX2" fmla="*/ 216024 w 216024"/>
                <a:gd name="connsiteY2" fmla="*/ 432048 h 432048"/>
                <a:gd name="connsiteX3" fmla="*/ 0 w 216024"/>
                <a:gd name="connsiteY3" fmla="*/ 432048 h 432048"/>
                <a:gd name="connsiteX0" fmla="*/ 0 w 218600"/>
                <a:gd name="connsiteY0" fmla="*/ 450078 h 450078"/>
                <a:gd name="connsiteX1" fmla="*/ 2576 w 218600"/>
                <a:gd name="connsiteY1" fmla="*/ 0 h 450078"/>
                <a:gd name="connsiteX2" fmla="*/ 218600 w 218600"/>
                <a:gd name="connsiteY2" fmla="*/ 432048 h 450078"/>
                <a:gd name="connsiteX3" fmla="*/ 0 w 218600"/>
                <a:gd name="connsiteY3" fmla="*/ 450078 h 450078"/>
              </a:gdLst>
              <a:ahLst/>
              <a:cxnLst>
                <a:cxn ang="0">
                  <a:pos x="connsiteX0" y="connsiteY0"/>
                </a:cxn>
                <a:cxn ang="0">
                  <a:pos x="connsiteX1" y="connsiteY1"/>
                </a:cxn>
                <a:cxn ang="0">
                  <a:pos x="connsiteX2" y="connsiteY2"/>
                </a:cxn>
                <a:cxn ang="0">
                  <a:pos x="connsiteX3" y="connsiteY3"/>
                </a:cxn>
              </a:cxnLst>
              <a:rect l="l" t="t" r="r" b="b"/>
              <a:pathLst>
                <a:path w="218600" h="450078">
                  <a:moveTo>
                    <a:pt x="0" y="450078"/>
                  </a:moveTo>
                  <a:cubicBezTo>
                    <a:pt x="859" y="300052"/>
                    <a:pt x="1717" y="150026"/>
                    <a:pt x="2576" y="0"/>
                  </a:cubicBezTo>
                  <a:lnTo>
                    <a:pt x="218600" y="432048"/>
                  </a:lnTo>
                  <a:lnTo>
                    <a:pt x="0" y="4500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6" name="Right Triangle 5"/>
            <p:cNvSpPr/>
            <p:nvPr/>
          </p:nvSpPr>
          <p:spPr>
            <a:xfrm flipH="1">
              <a:off x="614136" y="1436899"/>
              <a:ext cx="620646" cy="1256687"/>
            </a:xfrm>
            <a:custGeom>
              <a:avLst/>
              <a:gdLst>
                <a:gd name="connsiteX0" fmla="*/ 0 w 425338"/>
                <a:gd name="connsiteY0" fmla="*/ 1224136 h 1224136"/>
                <a:gd name="connsiteX1" fmla="*/ 0 w 425338"/>
                <a:gd name="connsiteY1" fmla="*/ 0 h 1224136"/>
                <a:gd name="connsiteX2" fmla="*/ 425338 w 425338"/>
                <a:gd name="connsiteY2" fmla="*/ 1224136 h 1224136"/>
                <a:gd name="connsiteX3" fmla="*/ 0 w 425338"/>
                <a:gd name="connsiteY3" fmla="*/ 1224136 h 1224136"/>
                <a:gd name="connsiteX0" fmla="*/ 0 w 620646"/>
                <a:gd name="connsiteY0" fmla="*/ 1256687 h 1256687"/>
                <a:gd name="connsiteX1" fmla="*/ 195308 w 620646"/>
                <a:gd name="connsiteY1" fmla="*/ 0 h 1256687"/>
                <a:gd name="connsiteX2" fmla="*/ 620646 w 620646"/>
                <a:gd name="connsiteY2" fmla="*/ 1224136 h 1256687"/>
                <a:gd name="connsiteX3" fmla="*/ 0 w 620646"/>
                <a:gd name="connsiteY3" fmla="*/ 1256687 h 1256687"/>
              </a:gdLst>
              <a:ahLst/>
              <a:cxnLst>
                <a:cxn ang="0">
                  <a:pos x="connsiteX0" y="connsiteY0"/>
                </a:cxn>
                <a:cxn ang="0">
                  <a:pos x="connsiteX1" y="connsiteY1"/>
                </a:cxn>
                <a:cxn ang="0">
                  <a:pos x="connsiteX2" y="connsiteY2"/>
                </a:cxn>
                <a:cxn ang="0">
                  <a:pos x="connsiteX3" y="connsiteY3"/>
                </a:cxn>
              </a:cxnLst>
              <a:rect l="l" t="t" r="r" b="b"/>
              <a:pathLst>
                <a:path w="620646" h="1256687">
                  <a:moveTo>
                    <a:pt x="0" y="1256687"/>
                  </a:moveTo>
                  <a:lnTo>
                    <a:pt x="195308" y="0"/>
                  </a:lnTo>
                  <a:lnTo>
                    <a:pt x="620646" y="1224136"/>
                  </a:lnTo>
                  <a:lnTo>
                    <a:pt x="0" y="125668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2400"/>
            </a:p>
          </p:txBody>
        </p:sp>
        <p:sp>
          <p:nvSpPr>
            <p:cNvPr id="49" name="Rectangle 3"/>
            <p:cNvSpPr/>
            <p:nvPr/>
          </p:nvSpPr>
          <p:spPr>
            <a:xfrm>
              <a:off x="3198842" y="1172957"/>
              <a:ext cx="2335664" cy="3351161"/>
            </a:xfrm>
            <a:custGeom>
              <a:avLst/>
              <a:gdLst>
                <a:gd name="connsiteX0" fmla="*/ 0 w 1584176"/>
                <a:gd name="connsiteY0" fmla="*/ 0 h 2952328"/>
                <a:gd name="connsiteX1" fmla="*/ 1584176 w 1584176"/>
                <a:gd name="connsiteY1" fmla="*/ 0 h 2952328"/>
                <a:gd name="connsiteX2" fmla="*/ 1584176 w 1584176"/>
                <a:gd name="connsiteY2" fmla="*/ 2952328 h 2952328"/>
                <a:gd name="connsiteX3" fmla="*/ 0 w 1584176"/>
                <a:gd name="connsiteY3" fmla="*/ 2952328 h 2952328"/>
                <a:gd name="connsiteX4" fmla="*/ 0 w 1584176"/>
                <a:gd name="connsiteY4" fmla="*/ 0 h 2952328"/>
                <a:gd name="connsiteX0" fmla="*/ 0 w 1815288"/>
                <a:gd name="connsiteY0" fmla="*/ 0 h 2952328"/>
                <a:gd name="connsiteX1" fmla="*/ 1815288 w 1815288"/>
                <a:gd name="connsiteY1" fmla="*/ 0 h 2952328"/>
                <a:gd name="connsiteX2" fmla="*/ 1584176 w 1815288"/>
                <a:gd name="connsiteY2" fmla="*/ 2952328 h 2952328"/>
                <a:gd name="connsiteX3" fmla="*/ 0 w 1815288"/>
                <a:gd name="connsiteY3" fmla="*/ 2952328 h 2952328"/>
                <a:gd name="connsiteX4" fmla="*/ 0 w 1815288"/>
                <a:gd name="connsiteY4" fmla="*/ 0 h 2952328"/>
                <a:gd name="connsiteX0" fmla="*/ 0 w 1966013"/>
                <a:gd name="connsiteY0" fmla="*/ 0 h 2952328"/>
                <a:gd name="connsiteX1" fmla="*/ 1966013 w 1966013"/>
                <a:gd name="connsiteY1" fmla="*/ 0 h 2952328"/>
                <a:gd name="connsiteX2" fmla="*/ 1734901 w 1966013"/>
                <a:gd name="connsiteY2" fmla="*/ 2952328 h 2952328"/>
                <a:gd name="connsiteX3" fmla="*/ 150725 w 1966013"/>
                <a:gd name="connsiteY3" fmla="*/ 2952328 h 2952328"/>
                <a:gd name="connsiteX4" fmla="*/ 0 w 1966013"/>
                <a:gd name="connsiteY4" fmla="*/ 0 h 2952328"/>
                <a:gd name="connsiteX0" fmla="*/ 0 w 1966013"/>
                <a:gd name="connsiteY0" fmla="*/ 0 h 3302523"/>
                <a:gd name="connsiteX1" fmla="*/ 1966013 w 1966013"/>
                <a:gd name="connsiteY1" fmla="*/ 0 h 3302523"/>
                <a:gd name="connsiteX2" fmla="*/ 1919726 w 1966013"/>
                <a:gd name="connsiteY2" fmla="*/ 3302523 h 3302523"/>
                <a:gd name="connsiteX3" fmla="*/ 150725 w 1966013"/>
                <a:gd name="connsiteY3" fmla="*/ 2952328 h 3302523"/>
                <a:gd name="connsiteX4" fmla="*/ 0 w 1966013"/>
                <a:gd name="connsiteY4" fmla="*/ 0 h 3302523"/>
                <a:gd name="connsiteX0" fmla="*/ 0 w 1966013"/>
                <a:gd name="connsiteY0" fmla="*/ 0 h 3302523"/>
                <a:gd name="connsiteX1" fmla="*/ 1966013 w 1966013"/>
                <a:gd name="connsiteY1" fmla="*/ 0 h 3302523"/>
                <a:gd name="connsiteX2" fmla="*/ 1919726 w 1966013"/>
                <a:gd name="connsiteY2" fmla="*/ 3302523 h 3302523"/>
                <a:gd name="connsiteX3" fmla="*/ 238274 w 1966013"/>
                <a:gd name="connsiteY3" fmla="*/ 3117698 h 3302523"/>
                <a:gd name="connsiteX4" fmla="*/ 0 w 1966013"/>
                <a:gd name="connsiteY4" fmla="*/ 0 h 3302523"/>
                <a:gd name="connsiteX0" fmla="*/ 0 w 2189749"/>
                <a:gd name="connsiteY0" fmla="*/ 29183 h 3302523"/>
                <a:gd name="connsiteX1" fmla="*/ 2189749 w 2189749"/>
                <a:gd name="connsiteY1" fmla="*/ 0 h 3302523"/>
                <a:gd name="connsiteX2" fmla="*/ 2143462 w 2189749"/>
                <a:gd name="connsiteY2" fmla="*/ 3302523 h 3302523"/>
                <a:gd name="connsiteX3" fmla="*/ 462010 w 2189749"/>
                <a:gd name="connsiteY3" fmla="*/ 3117698 h 3302523"/>
                <a:gd name="connsiteX4" fmla="*/ 0 w 2189749"/>
                <a:gd name="connsiteY4" fmla="*/ 29183 h 3302523"/>
                <a:gd name="connsiteX0" fmla="*/ 0 w 2335664"/>
                <a:gd name="connsiteY0" fmla="*/ 77821 h 3351161"/>
                <a:gd name="connsiteX1" fmla="*/ 2335664 w 2335664"/>
                <a:gd name="connsiteY1" fmla="*/ 0 h 3351161"/>
                <a:gd name="connsiteX2" fmla="*/ 2143462 w 2335664"/>
                <a:gd name="connsiteY2" fmla="*/ 3351161 h 3351161"/>
                <a:gd name="connsiteX3" fmla="*/ 462010 w 2335664"/>
                <a:gd name="connsiteY3" fmla="*/ 3166336 h 3351161"/>
                <a:gd name="connsiteX4" fmla="*/ 0 w 2335664"/>
                <a:gd name="connsiteY4" fmla="*/ 77821 h 335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5664" h="3351161">
                  <a:moveTo>
                    <a:pt x="0" y="77821"/>
                  </a:moveTo>
                  <a:lnTo>
                    <a:pt x="2335664" y="0"/>
                  </a:lnTo>
                  <a:lnTo>
                    <a:pt x="2143462" y="3351161"/>
                  </a:lnTo>
                  <a:lnTo>
                    <a:pt x="462010" y="3166336"/>
                  </a:lnTo>
                  <a:lnTo>
                    <a:pt x="0" y="778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r>
                <a:rPr lang="en-US" sz="3733" dirty="0">
                  <a:latin typeface="+mj-lt"/>
                </a:rPr>
                <a:t>   Centralize</a:t>
              </a:r>
              <a:endParaRPr lang="uk-UA" sz="3733" dirty="0">
                <a:latin typeface="+mj-lt"/>
              </a:endParaRPr>
            </a:p>
          </p:txBody>
        </p:sp>
        <p:sp>
          <p:nvSpPr>
            <p:cNvPr id="50" name="Rectangle 3"/>
            <p:cNvSpPr/>
            <p:nvPr/>
          </p:nvSpPr>
          <p:spPr>
            <a:xfrm>
              <a:off x="5866597" y="1419597"/>
              <a:ext cx="2248116" cy="3059332"/>
            </a:xfrm>
            <a:custGeom>
              <a:avLst/>
              <a:gdLst>
                <a:gd name="connsiteX0" fmla="*/ 0 w 1584176"/>
                <a:gd name="connsiteY0" fmla="*/ 0 h 2952328"/>
                <a:gd name="connsiteX1" fmla="*/ 1584176 w 1584176"/>
                <a:gd name="connsiteY1" fmla="*/ 0 h 2952328"/>
                <a:gd name="connsiteX2" fmla="*/ 1584176 w 1584176"/>
                <a:gd name="connsiteY2" fmla="*/ 2952328 h 2952328"/>
                <a:gd name="connsiteX3" fmla="*/ 0 w 1584176"/>
                <a:gd name="connsiteY3" fmla="*/ 2952328 h 2952328"/>
                <a:gd name="connsiteX4" fmla="*/ 0 w 1584176"/>
                <a:gd name="connsiteY4" fmla="*/ 0 h 2952328"/>
                <a:gd name="connsiteX0" fmla="*/ 0 w 1815288"/>
                <a:gd name="connsiteY0" fmla="*/ 0 h 2952328"/>
                <a:gd name="connsiteX1" fmla="*/ 1815288 w 1815288"/>
                <a:gd name="connsiteY1" fmla="*/ 0 h 2952328"/>
                <a:gd name="connsiteX2" fmla="*/ 1584176 w 1815288"/>
                <a:gd name="connsiteY2" fmla="*/ 2952328 h 2952328"/>
                <a:gd name="connsiteX3" fmla="*/ 0 w 1815288"/>
                <a:gd name="connsiteY3" fmla="*/ 2952328 h 2952328"/>
                <a:gd name="connsiteX4" fmla="*/ 0 w 1815288"/>
                <a:gd name="connsiteY4" fmla="*/ 0 h 2952328"/>
                <a:gd name="connsiteX0" fmla="*/ 0 w 1966013"/>
                <a:gd name="connsiteY0" fmla="*/ 0 h 2952328"/>
                <a:gd name="connsiteX1" fmla="*/ 1966013 w 1966013"/>
                <a:gd name="connsiteY1" fmla="*/ 0 h 2952328"/>
                <a:gd name="connsiteX2" fmla="*/ 1734901 w 1966013"/>
                <a:gd name="connsiteY2" fmla="*/ 2952328 h 2952328"/>
                <a:gd name="connsiteX3" fmla="*/ 150725 w 1966013"/>
                <a:gd name="connsiteY3" fmla="*/ 2952328 h 2952328"/>
                <a:gd name="connsiteX4" fmla="*/ 0 w 1966013"/>
                <a:gd name="connsiteY4" fmla="*/ 0 h 2952328"/>
                <a:gd name="connsiteX0" fmla="*/ 0 w 1966013"/>
                <a:gd name="connsiteY0" fmla="*/ 0 h 3059332"/>
                <a:gd name="connsiteX1" fmla="*/ 1966013 w 1966013"/>
                <a:gd name="connsiteY1" fmla="*/ 0 h 3059332"/>
                <a:gd name="connsiteX2" fmla="*/ 1734901 w 1966013"/>
                <a:gd name="connsiteY2" fmla="*/ 2952328 h 3059332"/>
                <a:gd name="connsiteX3" fmla="*/ 43721 w 1966013"/>
                <a:gd name="connsiteY3" fmla="*/ 3059332 h 3059332"/>
                <a:gd name="connsiteX4" fmla="*/ 0 w 1966013"/>
                <a:gd name="connsiteY4" fmla="*/ 0 h 3059332"/>
                <a:gd name="connsiteX0" fmla="*/ 0 w 2034107"/>
                <a:gd name="connsiteY0" fmla="*/ 0 h 3059332"/>
                <a:gd name="connsiteX1" fmla="*/ 2034107 w 2034107"/>
                <a:gd name="connsiteY1" fmla="*/ 107004 h 3059332"/>
                <a:gd name="connsiteX2" fmla="*/ 1734901 w 2034107"/>
                <a:gd name="connsiteY2" fmla="*/ 2952328 h 3059332"/>
                <a:gd name="connsiteX3" fmla="*/ 43721 w 2034107"/>
                <a:gd name="connsiteY3" fmla="*/ 3059332 h 3059332"/>
                <a:gd name="connsiteX4" fmla="*/ 0 w 2034107"/>
                <a:gd name="connsiteY4" fmla="*/ 0 h 3059332"/>
                <a:gd name="connsiteX0" fmla="*/ 0 w 2248116"/>
                <a:gd name="connsiteY0" fmla="*/ 0 h 3059332"/>
                <a:gd name="connsiteX1" fmla="*/ 2248116 w 2248116"/>
                <a:gd name="connsiteY1" fmla="*/ 97276 h 3059332"/>
                <a:gd name="connsiteX2" fmla="*/ 1734901 w 2248116"/>
                <a:gd name="connsiteY2" fmla="*/ 2952328 h 3059332"/>
                <a:gd name="connsiteX3" fmla="*/ 43721 w 2248116"/>
                <a:gd name="connsiteY3" fmla="*/ 3059332 h 3059332"/>
                <a:gd name="connsiteX4" fmla="*/ 0 w 2248116"/>
                <a:gd name="connsiteY4" fmla="*/ 0 h 3059332"/>
                <a:gd name="connsiteX0" fmla="*/ 0 w 2248116"/>
                <a:gd name="connsiteY0" fmla="*/ 0 h 3059332"/>
                <a:gd name="connsiteX1" fmla="*/ 2248116 w 2248116"/>
                <a:gd name="connsiteY1" fmla="*/ 97276 h 3059332"/>
                <a:gd name="connsiteX2" fmla="*/ 2075369 w 2248116"/>
                <a:gd name="connsiteY2" fmla="*/ 2981511 h 3059332"/>
                <a:gd name="connsiteX3" fmla="*/ 43721 w 2248116"/>
                <a:gd name="connsiteY3" fmla="*/ 3059332 h 3059332"/>
                <a:gd name="connsiteX4" fmla="*/ 0 w 2248116"/>
                <a:gd name="connsiteY4" fmla="*/ 0 h 305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8116" h="3059332">
                  <a:moveTo>
                    <a:pt x="0" y="0"/>
                  </a:moveTo>
                  <a:lnTo>
                    <a:pt x="2248116" y="97276"/>
                  </a:lnTo>
                  <a:lnTo>
                    <a:pt x="2075369" y="2981511"/>
                  </a:lnTo>
                  <a:lnTo>
                    <a:pt x="43721" y="305933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spcAft>
                  <a:spcPts val="800"/>
                </a:spcAft>
              </a:pPr>
              <a:endParaRPr lang="en-US" sz="2400" dirty="0"/>
            </a:p>
            <a:p>
              <a:pPr algn="ctr">
                <a:spcBef>
                  <a:spcPts val="800"/>
                </a:spcBef>
                <a:spcAft>
                  <a:spcPts val="800"/>
                </a:spcAft>
              </a:pPr>
              <a:endParaRPr lang="en-US" sz="3733" dirty="0">
                <a:latin typeface="+mj-lt"/>
              </a:endParaRPr>
            </a:p>
            <a:p>
              <a:pPr algn="ctr">
                <a:spcBef>
                  <a:spcPts val="800"/>
                </a:spcBef>
                <a:spcAft>
                  <a:spcPts val="800"/>
                </a:spcAft>
              </a:pPr>
              <a:r>
                <a:rPr lang="en-US" sz="3733" dirty="0">
                  <a:latin typeface="+mj-lt"/>
                </a:rPr>
                <a:t>Enhance</a:t>
              </a:r>
            </a:p>
          </p:txBody>
        </p:sp>
        <p:sp>
          <p:nvSpPr>
            <p:cNvPr id="4" name="Rectangle 3"/>
            <p:cNvSpPr/>
            <p:nvPr/>
          </p:nvSpPr>
          <p:spPr>
            <a:xfrm>
              <a:off x="1035350" y="1436899"/>
              <a:ext cx="1966013" cy="2952328"/>
            </a:xfrm>
            <a:custGeom>
              <a:avLst/>
              <a:gdLst>
                <a:gd name="connsiteX0" fmla="*/ 0 w 1584176"/>
                <a:gd name="connsiteY0" fmla="*/ 0 h 2952328"/>
                <a:gd name="connsiteX1" fmla="*/ 1584176 w 1584176"/>
                <a:gd name="connsiteY1" fmla="*/ 0 h 2952328"/>
                <a:gd name="connsiteX2" fmla="*/ 1584176 w 1584176"/>
                <a:gd name="connsiteY2" fmla="*/ 2952328 h 2952328"/>
                <a:gd name="connsiteX3" fmla="*/ 0 w 1584176"/>
                <a:gd name="connsiteY3" fmla="*/ 2952328 h 2952328"/>
                <a:gd name="connsiteX4" fmla="*/ 0 w 1584176"/>
                <a:gd name="connsiteY4" fmla="*/ 0 h 2952328"/>
                <a:gd name="connsiteX0" fmla="*/ 0 w 1815288"/>
                <a:gd name="connsiteY0" fmla="*/ 0 h 2952328"/>
                <a:gd name="connsiteX1" fmla="*/ 1815288 w 1815288"/>
                <a:gd name="connsiteY1" fmla="*/ 0 h 2952328"/>
                <a:gd name="connsiteX2" fmla="*/ 1584176 w 1815288"/>
                <a:gd name="connsiteY2" fmla="*/ 2952328 h 2952328"/>
                <a:gd name="connsiteX3" fmla="*/ 0 w 1815288"/>
                <a:gd name="connsiteY3" fmla="*/ 2952328 h 2952328"/>
                <a:gd name="connsiteX4" fmla="*/ 0 w 1815288"/>
                <a:gd name="connsiteY4" fmla="*/ 0 h 2952328"/>
                <a:gd name="connsiteX0" fmla="*/ 0 w 1966013"/>
                <a:gd name="connsiteY0" fmla="*/ 0 h 2952328"/>
                <a:gd name="connsiteX1" fmla="*/ 1966013 w 1966013"/>
                <a:gd name="connsiteY1" fmla="*/ 0 h 2952328"/>
                <a:gd name="connsiteX2" fmla="*/ 1734901 w 1966013"/>
                <a:gd name="connsiteY2" fmla="*/ 2952328 h 2952328"/>
                <a:gd name="connsiteX3" fmla="*/ 150725 w 1966013"/>
                <a:gd name="connsiteY3" fmla="*/ 2952328 h 2952328"/>
                <a:gd name="connsiteX4" fmla="*/ 0 w 1966013"/>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013" h="2952328">
                  <a:moveTo>
                    <a:pt x="0" y="0"/>
                  </a:moveTo>
                  <a:lnTo>
                    <a:pt x="1966013" y="0"/>
                  </a:lnTo>
                  <a:lnTo>
                    <a:pt x="1734901" y="2952328"/>
                  </a:lnTo>
                  <a:lnTo>
                    <a:pt x="150725" y="295232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endParaRPr lang="en-US" sz="2400" dirty="0"/>
            </a:p>
            <a:p>
              <a:pPr algn="ctr">
                <a:spcBef>
                  <a:spcPts val="800"/>
                </a:spcBef>
                <a:spcAft>
                  <a:spcPts val="800"/>
                </a:spcAft>
              </a:pPr>
              <a:r>
                <a:rPr lang="en-US" sz="3733" dirty="0">
                  <a:latin typeface="+mj-lt"/>
                </a:rPr>
                <a:t>APIs</a:t>
              </a:r>
              <a:endParaRPr lang="uk-UA" sz="3733" dirty="0">
                <a:latin typeface="+mj-lt"/>
              </a:endParaRPr>
            </a:p>
          </p:txBody>
        </p:sp>
      </p:grpSp>
      <p:sp>
        <p:nvSpPr>
          <p:cNvPr id="27" name="TextBox 26"/>
          <p:cNvSpPr txBox="1"/>
          <p:nvPr/>
        </p:nvSpPr>
        <p:spPr>
          <a:xfrm>
            <a:off x="29317" y="155718"/>
            <a:ext cx="11990717" cy="784830"/>
          </a:xfrm>
          <a:prstGeom prst="rect">
            <a:avLst/>
          </a:prstGeom>
          <a:noFill/>
        </p:spPr>
        <p:txBody>
          <a:bodyPr wrap="square" rtlCol="0">
            <a:spAutoFit/>
          </a:bodyPr>
          <a:lstStyle/>
          <a:p>
            <a:r>
              <a:rPr lang="en-US" sz="4500" dirty="0">
                <a:solidFill>
                  <a:schemeClr val="tx1">
                    <a:lumMod val="75000"/>
                    <a:lumOff val="25000"/>
                  </a:schemeClr>
                </a:solidFill>
                <a:latin typeface="Segoe UI" panose="020B0502040204020203" pitchFamily="34" charset="0"/>
                <a:cs typeface="Segoe UI" panose="020B0502040204020203" pitchFamily="34" charset="0"/>
              </a:rPr>
              <a:t>A Few </a:t>
            </a:r>
            <a:r>
              <a:rPr lang="en-US" sz="4500" dirty="0">
                <a:solidFill>
                  <a:schemeClr val="accent1"/>
                </a:solidFill>
                <a:latin typeface="Segoe UI" panose="020B0502040204020203" pitchFamily="34" charset="0"/>
                <a:cs typeface="Segoe UI" panose="020B0502040204020203" pitchFamily="34" charset="0"/>
              </a:rPr>
              <a:t>Uses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205" y="2067857"/>
            <a:ext cx="1466850" cy="1371600"/>
          </a:xfrm>
          <a:prstGeom prst="rect">
            <a:avLst/>
          </a:prstGeom>
          <a:ln>
            <a:solidFill>
              <a:schemeClr val="tx1"/>
            </a:solidFill>
          </a:ln>
        </p:spPr>
      </p:pic>
      <p:pic>
        <p:nvPicPr>
          <p:cNvPr id="1032" name="Picture 8" descr="Image result for mid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781" y="1915866"/>
            <a:ext cx="1365504" cy="1371600"/>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stretch>
            <a:fillRect/>
          </a:stretch>
        </p:blipFill>
        <p:spPr>
          <a:xfrm>
            <a:off x="7886496" y="1992745"/>
            <a:ext cx="914400" cy="914400"/>
          </a:xfrm>
          <a:prstGeom prst="rect">
            <a:avLst/>
          </a:prstGeom>
          <a:ln>
            <a:solidFill>
              <a:schemeClr val="tx1"/>
            </a:solidFill>
          </a:ln>
        </p:spPr>
      </p:pic>
      <p:sp>
        <p:nvSpPr>
          <p:cNvPr id="13" name="TextBox 12"/>
          <p:cNvSpPr txBox="1"/>
          <p:nvPr/>
        </p:nvSpPr>
        <p:spPr>
          <a:xfrm>
            <a:off x="8816282" y="2104908"/>
            <a:ext cx="1374093" cy="369332"/>
          </a:xfrm>
          <a:prstGeom prst="rect">
            <a:avLst/>
          </a:prstGeom>
          <a:noFill/>
        </p:spPr>
        <p:txBody>
          <a:bodyPr wrap="square" rtlCol="0">
            <a:spAutoFit/>
          </a:bodyPr>
          <a:lstStyle/>
          <a:p>
            <a:r>
              <a:rPr lang="en-US" dirty="0"/>
              <a:t>Logic Apps</a:t>
            </a:r>
          </a:p>
        </p:txBody>
      </p:sp>
      <p:sp>
        <p:nvSpPr>
          <p:cNvPr id="32" name="TextBox 31"/>
          <p:cNvSpPr txBox="1"/>
          <p:nvPr/>
        </p:nvSpPr>
        <p:spPr>
          <a:xfrm>
            <a:off x="8023678" y="3057156"/>
            <a:ext cx="768358" cy="369332"/>
          </a:xfrm>
          <a:prstGeom prst="rect">
            <a:avLst/>
          </a:prstGeom>
          <a:noFill/>
        </p:spPr>
        <p:txBody>
          <a:bodyPr wrap="square" rtlCol="0">
            <a:spAutoFit/>
          </a:bodyPr>
          <a:lstStyle/>
          <a:p>
            <a:r>
              <a:rPr lang="en-US" dirty="0"/>
              <a:t>Flow</a:t>
            </a:r>
          </a:p>
        </p:txBody>
      </p:sp>
      <p:sp>
        <p:nvSpPr>
          <p:cNvPr id="33" name="TextBox 32"/>
          <p:cNvSpPr txBox="1"/>
          <p:nvPr/>
        </p:nvSpPr>
        <p:spPr>
          <a:xfrm>
            <a:off x="8385283" y="3759711"/>
            <a:ext cx="1332204" cy="369332"/>
          </a:xfrm>
          <a:prstGeom prst="rect">
            <a:avLst/>
          </a:prstGeom>
          <a:noFill/>
        </p:spPr>
        <p:txBody>
          <a:bodyPr wrap="square" rtlCol="0">
            <a:spAutoFit/>
          </a:bodyPr>
          <a:lstStyle/>
          <a:p>
            <a:r>
              <a:rPr lang="en-US" dirty="0"/>
              <a:t>PowerApps</a:t>
            </a:r>
          </a:p>
        </p:txBody>
      </p:sp>
      <p:pic>
        <p:nvPicPr>
          <p:cNvPr id="23" name="Picture 22"/>
          <p:cNvPicPr>
            <a:picLocks noChangeAspect="1"/>
          </p:cNvPicPr>
          <p:nvPr/>
        </p:nvPicPr>
        <p:blipFill>
          <a:blip r:embed="rId6"/>
          <a:stretch>
            <a:fillRect/>
          </a:stretch>
        </p:blipFill>
        <p:spPr>
          <a:xfrm>
            <a:off x="8810040" y="2686352"/>
            <a:ext cx="914400" cy="914400"/>
          </a:xfrm>
          <a:prstGeom prst="rect">
            <a:avLst/>
          </a:prstGeom>
          <a:ln>
            <a:solidFill>
              <a:schemeClr val="tx1"/>
            </a:solidFill>
          </a:ln>
        </p:spPr>
      </p:pic>
      <p:pic>
        <p:nvPicPr>
          <p:cNvPr id="24" name="Picture 23"/>
          <p:cNvPicPr>
            <a:picLocks noChangeAspect="1"/>
          </p:cNvPicPr>
          <p:nvPr/>
        </p:nvPicPr>
        <p:blipFill>
          <a:blip r:embed="rId7"/>
          <a:stretch>
            <a:fillRect/>
          </a:stretch>
        </p:blipFill>
        <p:spPr>
          <a:xfrm>
            <a:off x="9733584" y="3373929"/>
            <a:ext cx="914400" cy="914400"/>
          </a:xfrm>
          <a:prstGeom prst="rect">
            <a:avLst/>
          </a:prstGeom>
          <a:ln>
            <a:solidFill>
              <a:schemeClr val="tx1"/>
            </a:solidFill>
          </a:ln>
        </p:spPr>
      </p:pic>
    </p:spTree>
    <p:extLst>
      <p:ext uri="{BB962C8B-B14F-4D97-AF65-F5344CB8AC3E}">
        <p14:creationId xmlns:p14="http://schemas.microsoft.com/office/powerpoint/2010/main" val="437121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7</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a:t>
            </a:r>
          </a:p>
        </p:txBody>
      </p:sp>
      <p:sp>
        <p:nvSpPr>
          <p:cNvPr id="13" name="TextBox 12"/>
          <p:cNvSpPr txBox="1"/>
          <p:nvPr/>
        </p:nvSpPr>
        <p:spPr>
          <a:xfrm>
            <a:off x="417216" y="1670588"/>
            <a:ext cx="11633886" cy="381642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Create functions online or offline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Develop in multiple languages</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NuGet &amp; NPM package restore</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Continuous integration</a:t>
            </a: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Available for Azure Consumption or App Service plans</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CORS support</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OpenAPI/Swagger definitions</a:t>
            </a:r>
            <a:endParaRPr lang="en-US" dirty="0">
              <a:solidFill>
                <a:schemeClr val="bg1"/>
              </a:solidFill>
              <a:latin typeface="Segoe UI Light" panose="020B0502040204020203" pitchFamily="34" charset="0"/>
              <a:cs typeface="Segoe UI Light" panose="020B0502040204020203" pitchFamily="34" charset="0"/>
            </a:endParaRPr>
          </a:p>
          <a:p>
            <a:pPr marL="285750" indent="-285750">
              <a:spcAft>
                <a:spcPts val="1200"/>
              </a:spcAft>
              <a:buFont typeface="Arial" panose="020B0604020202020204" pitchFamily="34" charset="0"/>
              <a:buChar char="•"/>
            </a:pPr>
            <a:r>
              <a:rPr lang="en-US" b="1" dirty="0">
                <a:solidFill>
                  <a:schemeClr val="bg1"/>
                </a:solidFill>
                <a:latin typeface="Segoe UI Light" panose="020B0502040204020203" pitchFamily="34" charset="0"/>
                <a:cs typeface="Segoe UI Light" panose="020B0502040204020203" pitchFamily="34" charset="0"/>
              </a:rPr>
              <a:t>Proxies</a:t>
            </a:r>
            <a:endParaRPr lang="en-US" dirty="0">
              <a:solidFill>
                <a:schemeClr val="bg1"/>
              </a:solidFill>
              <a:latin typeface="Segoe UI Light" panose="020B0502040204020203" pitchFamily="34" charset="0"/>
              <a:cs typeface="Segoe UI Light" panose="020B0502040204020203" pitchFamily="34" charset="0"/>
            </a:endParaRPr>
          </a:p>
          <a:p>
            <a:pPr>
              <a:spcAft>
                <a:spcPts val="1200"/>
              </a:spcAft>
            </a:pPr>
            <a:endParaRPr lang="en-US"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76838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0" y="1388739"/>
            <a:ext cx="12192000" cy="4389086"/>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b="1"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8</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 Supported Languages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54" y="1584388"/>
            <a:ext cx="1371600" cy="1371600"/>
          </a:xfrm>
          <a:prstGeom prst="rect">
            <a:avLst/>
          </a:prstGeom>
        </p:spPr>
      </p:pic>
      <p:pic>
        <p:nvPicPr>
          <p:cNvPr id="22" name="Picture 21"/>
          <p:cNvPicPr>
            <a:picLocks noChangeAspect="1"/>
          </p:cNvPicPr>
          <p:nvPr/>
        </p:nvPicPr>
        <p:blipFill>
          <a:blip r:embed="rId4"/>
          <a:stretch>
            <a:fillRect/>
          </a:stretch>
        </p:blipFill>
        <p:spPr>
          <a:xfrm>
            <a:off x="5271532" y="1546187"/>
            <a:ext cx="1486107" cy="1448002"/>
          </a:xfrm>
          <a:prstGeom prst="rect">
            <a:avLst/>
          </a:prstGeom>
        </p:spPr>
      </p:pic>
      <p:pic>
        <p:nvPicPr>
          <p:cNvPr id="23" name="Picture 22"/>
          <p:cNvPicPr>
            <a:picLocks noChangeAspect="1"/>
          </p:cNvPicPr>
          <p:nvPr/>
        </p:nvPicPr>
        <p:blipFill>
          <a:blip r:embed="rId5"/>
          <a:stretch>
            <a:fillRect/>
          </a:stretch>
        </p:blipFill>
        <p:spPr>
          <a:xfrm>
            <a:off x="7788625" y="1508082"/>
            <a:ext cx="1486107" cy="1524213"/>
          </a:xfrm>
          <a:prstGeom prst="rect">
            <a:avLst/>
          </a:prstGeom>
        </p:spPr>
      </p:pic>
      <p:pic>
        <p:nvPicPr>
          <p:cNvPr id="24" name="Picture 23"/>
          <p:cNvPicPr>
            <a:picLocks noChangeAspect="1"/>
          </p:cNvPicPr>
          <p:nvPr/>
        </p:nvPicPr>
        <p:blipFill>
          <a:blip r:embed="rId6"/>
          <a:stretch>
            <a:fillRect/>
          </a:stretch>
        </p:blipFill>
        <p:spPr>
          <a:xfrm>
            <a:off x="7951451" y="4073233"/>
            <a:ext cx="1486107" cy="790685"/>
          </a:xfrm>
          <a:prstGeom prst="rect">
            <a:avLst/>
          </a:prstGeom>
        </p:spPr>
      </p:pic>
      <p:pic>
        <p:nvPicPr>
          <p:cNvPr id="25" name="Picture 24"/>
          <p:cNvPicPr>
            <a:picLocks noChangeAspect="1"/>
          </p:cNvPicPr>
          <p:nvPr/>
        </p:nvPicPr>
        <p:blipFill>
          <a:blip r:embed="rId7"/>
          <a:stretch>
            <a:fillRect/>
          </a:stretch>
        </p:blipFill>
        <p:spPr>
          <a:xfrm>
            <a:off x="2754439" y="3658838"/>
            <a:ext cx="1486107" cy="1619476"/>
          </a:xfrm>
          <a:prstGeom prst="rect">
            <a:avLst/>
          </a:prstGeom>
        </p:spPr>
      </p:pic>
      <p:pic>
        <p:nvPicPr>
          <p:cNvPr id="27" name="Picture 26"/>
          <p:cNvPicPr>
            <a:picLocks noChangeAspect="1"/>
          </p:cNvPicPr>
          <p:nvPr/>
        </p:nvPicPr>
        <p:blipFill>
          <a:blip r:embed="rId8"/>
          <a:stretch>
            <a:fillRect/>
          </a:stretch>
        </p:blipFill>
        <p:spPr>
          <a:xfrm>
            <a:off x="5352945" y="3837927"/>
            <a:ext cx="1486107" cy="1486107"/>
          </a:xfrm>
          <a:prstGeom prst="rect">
            <a:avLst/>
          </a:prstGeom>
        </p:spPr>
      </p:pic>
      <p:pic>
        <p:nvPicPr>
          <p:cNvPr id="28" name="Picture 27"/>
          <p:cNvPicPr>
            <a:picLocks noChangeAspect="1"/>
          </p:cNvPicPr>
          <p:nvPr/>
        </p:nvPicPr>
        <p:blipFill>
          <a:blip r:embed="rId9"/>
          <a:stretch>
            <a:fillRect/>
          </a:stretch>
        </p:blipFill>
        <p:spPr>
          <a:xfrm>
            <a:off x="10305717" y="1527135"/>
            <a:ext cx="1486107" cy="1486107"/>
          </a:xfrm>
          <a:prstGeom prst="rect">
            <a:avLst/>
          </a:prstGeom>
        </p:spPr>
      </p:pic>
      <p:pic>
        <p:nvPicPr>
          <p:cNvPr id="32" name="Picture 31"/>
          <p:cNvPicPr>
            <a:picLocks noChangeAspect="1"/>
          </p:cNvPicPr>
          <p:nvPr/>
        </p:nvPicPr>
        <p:blipFill>
          <a:blip r:embed="rId10"/>
          <a:stretch>
            <a:fillRect/>
          </a:stretch>
        </p:blipFill>
        <p:spPr>
          <a:xfrm>
            <a:off x="2754440" y="1546187"/>
            <a:ext cx="1486107" cy="1448002"/>
          </a:xfrm>
          <a:prstGeom prst="rect">
            <a:avLst/>
          </a:prstGeom>
        </p:spPr>
      </p:pic>
      <p:pic>
        <p:nvPicPr>
          <p:cNvPr id="17" name="Picture 16"/>
          <p:cNvPicPr>
            <a:picLocks noChangeAspect="1"/>
          </p:cNvPicPr>
          <p:nvPr/>
        </p:nvPicPr>
        <p:blipFill>
          <a:blip r:embed="rId11"/>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22651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50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82305" y="2053388"/>
            <a:ext cx="1486304" cy="477054"/>
          </a:xfrm>
          <a:prstGeom prst="rect">
            <a:avLst/>
          </a:prstGeom>
          <a:noFill/>
        </p:spPr>
        <p:txBody>
          <a:bodyPr wrap="none" rtlCol="0">
            <a:spAutoFit/>
          </a:bodyPr>
          <a:lstStyle/>
          <a:p>
            <a:r>
              <a:rPr lang="en-US" sz="2500" dirty="0">
                <a:solidFill>
                  <a:schemeClr val="bg1"/>
                </a:solidFill>
                <a:latin typeface="Arial" panose="020B0604020202020204" pitchFamily="34" charset="0"/>
                <a:cs typeface="Arial" panose="020B0604020202020204" pitchFamily="34" charset="0"/>
              </a:rPr>
              <a:t>Our POV</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 y="0"/>
            <a:ext cx="12193255" cy="6858000"/>
          </a:xfrm>
          <a:prstGeom prst="rect">
            <a:avLst/>
          </a:prstGeom>
        </p:spPr>
      </p:pic>
      <p:sp>
        <p:nvSpPr>
          <p:cNvPr id="35" name="Rectangle 34"/>
          <p:cNvSpPr/>
          <p:nvPr/>
        </p:nvSpPr>
        <p:spPr>
          <a:xfrm>
            <a:off x="0" y="0"/>
            <a:ext cx="12192000" cy="685800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16" name="Rectangle 15"/>
          <p:cNvSpPr/>
          <p:nvPr/>
        </p:nvSpPr>
        <p:spPr>
          <a:xfrm>
            <a:off x="-40257" y="1388738"/>
            <a:ext cx="12192000" cy="5076070"/>
          </a:xfrm>
          <a:prstGeom prst="rect">
            <a:avLst/>
          </a:prstGeom>
          <a:solidFill>
            <a:schemeClr val="tx2">
              <a:lumMod val="7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spcBef>
                <a:spcPts val="600"/>
              </a:spcBef>
            </a:pPr>
            <a:r>
              <a:rPr lang="en-US" sz="800" dirty="0">
                <a:solidFill>
                  <a:srgbClr val="FFFFFF"/>
                </a:solidFill>
              </a:rPr>
              <a:t> </a:t>
            </a:r>
          </a:p>
        </p:txBody>
      </p:sp>
      <p:sp>
        <p:nvSpPr>
          <p:cNvPr id="4" name="Slide Number Placeholder 3"/>
          <p:cNvSpPr>
            <a:spLocks noGrp="1"/>
          </p:cNvSpPr>
          <p:nvPr>
            <p:ph type="sldNum" sz="quarter" idx="12"/>
          </p:nvPr>
        </p:nvSpPr>
        <p:spPr/>
        <p:txBody>
          <a:bodyPr/>
          <a:lstStyle/>
          <a:p>
            <a:fld id="{7B255B93-4371-4CB5-B0DF-67FD21CB54E9}" type="slidenum">
              <a:rPr lang="en-US" smtClean="0"/>
              <a:t>9</a:t>
            </a:fld>
            <a:endParaRPr lang="en-US"/>
          </a:p>
        </p:txBody>
      </p:sp>
      <p:sp>
        <p:nvSpPr>
          <p:cNvPr id="15" name="TextBox 14"/>
          <p:cNvSpPr txBox="1"/>
          <p:nvPr/>
        </p:nvSpPr>
        <p:spPr>
          <a:xfrm>
            <a:off x="60385" y="106009"/>
            <a:ext cx="11990717" cy="784830"/>
          </a:xfrm>
          <a:prstGeom prst="rect">
            <a:avLst/>
          </a:prstGeom>
          <a:noFill/>
        </p:spPr>
        <p:txBody>
          <a:bodyPr wrap="square" rtlCol="0">
            <a:spAutoFit/>
          </a:bodyPr>
          <a:lstStyle/>
          <a:p>
            <a:r>
              <a:rPr lang="en-US" sz="4500" dirty="0">
                <a:solidFill>
                  <a:schemeClr val="bg1"/>
                </a:solidFill>
                <a:latin typeface="Segoe UI" panose="020B0502040204020203" pitchFamily="34" charset="0"/>
                <a:cs typeface="Segoe UI" panose="020B0502040204020203" pitchFamily="34" charset="0"/>
              </a:rPr>
              <a:t>Azure Functions – Triggers &amp; Bindings</a:t>
            </a:r>
          </a:p>
        </p:txBody>
      </p:sp>
      <p:graphicFrame>
        <p:nvGraphicFramePr>
          <p:cNvPr id="2" name="Table 1"/>
          <p:cNvGraphicFramePr>
            <a:graphicFrameLocks noGrp="1"/>
          </p:cNvGraphicFramePr>
          <p:nvPr>
            <p:extLst>
              <p:ext uri="{D42A27DB-BD31-4B8C-83A1-F6EECF244321}">
                <p14:modId xmlns:p14="http://schemas.microsoft.com/office/powerpoint/2010/main" val="1624416817"/>
              </p:ext>
            </p:extLst>
          </p:nvPr>
        </p:nvGraphicFramePr>
        <p:xfrm>
          <a:off x="1991743" y="1459227"/>
          <a:ext cx="8128000" cy="4942840"/>
        </p:xfrm>
        <a:graphic>
          <a:graphicData uri="http://schemas.openxmlformats.org/drawingml/2006/table">
            <a:tbl>
              <a:tblPr firstRow="1" bandRow="1">
                <a:tableStyleId>{74C1A8A3-306A-4EB7-A6B1-4F7E0EB9C5D6}</a:tableStyleId>
              </a:tblPr>
              <a:tblGrid>
                <a:gridCol w="2621023">
                  <a:extLst>
                    <a:ext uri="{9D8B030D-6E8A-4147-A177-3AD203B41FA5}">
                      <a16:colId xmlns:a16="http://schemas.microsoft.com/office/drawing/2014/main" val="3220937502"/>
                    </a:ext>
                  </a:extLst>
                </a:gridCol>
                <a:gridCol w="2303362">
                  <a:extLst>
                    <a:ext uri="{9D8B030D-6E8A-4147-A177-3AD203B41FA5}">
                      <a16:colId xmlns:a16="http://schemas.microsoft.com/office/drawing/2014/main" val="3752569504"/>
                    </a:ext>
                  </a:extLst>
                </a:gridCol>
                <a:gridCol w="1111169">
                  <a:extLst>
                    <a:ext uri="{9D8B030D-6E8A-4147-A177-3AD203B41FA5}">
                      <a16:colId xmlns:a16="http://schemas.microsoft.com/office/drawing/2014/main" val="2989111083"/>
                    </a:ext>
                  </a:extLst>
                </a:gridCol>
                <a:gridCol w="949124">
                  <a:extLst>
                    <a:ext uri="{9D8B030D-6E8A-4147-A177-3AD203B41FA5}">
                      <a16:colId xmlns:a16="http://schemas.microsoft.com/office/drawing/2014/main" val="1541998804"/>
                    </a:ext>
                  </a:extLst>
                </a:gridCol>
                <a:gridCol w="1143322">
                  <a:extLst>
                    <a:ext uri="{9D8B030D-6E8A-4147-A177-3AD203B41FA5}">
                      <a16:colId xmlns:a16="http://schemas.microsoft.com/office/drawing/2014/main" val="2730988282"/>
                    </a:ext>
                  </a:extLst>
                </a:gridCol>
              </a:tblGrid>
              <a:tr h="370840">
                <a:tc>
                  <a:txBody>
                    <a:bodyPr/>
                    <a:lstStyle/>
                    <a:p>
                      <a:r>
                        <a:rPr lang="en-US" dirty="0"/>
                        <a:t>Type</a:t>
                      </a:r>
                    </a:p>
                  </a:txBody>
                  <a:tcPr/>
                </a:tc>
                <a:tc>
                  <a:txBody>
                    <a:bodyPr/>
                    <a:lstStyle/>
                    <a:p>
                      <a:r>
                        <a:rPr lang="en-US" dirty="0"/>
                        <a:t>Service</a:t>
                      </a:r>
                    </a:p>
                  </a:txBody>
                  <a:tcPr/>
                </a:tc>
                <a:tc>
                  <a:txBody>
                    <a:bodyPr/>
                    <a:lstStyle/>
                    <a:p>
                      <a:pPr algn="ctr"/>
                      <a:r>
                        <a:rPr lang="en-US" dirty="0"/>
                        <a:t>Trigger</a:t>
                      </a:r>
                    </a:p>
                  </a:txBody>
                  <a:tcPr/>
                </a:tc>
                <a:tc>
                  <a:txBody>
                    <a:bodyPr/>
                    <a:lstStyle/>
                    <a:p>
                      <a:pPr algn="ctr"/>
                      <a:r>
                        <a:rPr lang="en-US" dirty="0"/>
                        <a:t>Input</a:t>
                      </a:r>
                    </a:p>
                  </a:txBody>
                  <a:tcPr/>
                </a:tc>
                <a:tc>
                  <a:txBody>
                    <a:bodyPr/>
                    <a:lstStyle/>
                    <a:p>
                      <a:pPr algn="ctr"/>
                      <a:r>
                        <a:rPr lang="en-US" dirty="0"/>
                        <a:t>Output</a:t>
                      </a:r>
                    </a:p>
                  </a:txBody>
                  <a:tcPr/>
                </a:tc>
                <a:extLst>
                  <a:ext uri="{0D108BD9-81ED-4DB2-BD59-A6C34878D82A}">
                    <a16:rowId xmlns:a16="http://schemas.microsoft.com/office/drawing/2014/main" val="3556138967"/>
                  </a:ext>
                </a:extLst>
              </a:tr>
              <a:tr h="163325">
                <a:tc>
                  <a:txBody>
                    <a:bodyPr/>
                    <a:lstStyle/>
                    <a:p>
                      <a:r>
                        <a:rPr lang="en-US" sz="1400" dirty="0"/>
                        <a:t>Manual</a:t>
                      </a:r>
                    </a:p>
                  </a:txBody>
                  <a:tcPr/>
                </a:tc>
                <a:tc>
                  <a:txBody>
                    <a:bodyPr/>
                    <a:lstStyle/>
                    <a:p>
                      <a:r>
                        <a:rPr lang="en-US" sz="1400" dirty="0"/>
                        <a:t>Azure Functions</a:t>
                      </a:r>
                    </a:p>
                  </a:txBody>
                  <a:tcPr/>
                </a:tc>
                <a:tc>
                  <a:txBody>
                    <a:bodyPr/>
                    <a:lstStyle/>
                    <a:p>
                      <a:pPr algn="ctr"/>
                      <a:r>
                        <a:rPr lang="en-US" sz="1400" dirty="0"/>
                        <a:t>X</a:t>
                      </a:r>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3146311391"/>
                  </a:ext>
                </a:extLst>
              </a:tr>
              <a:tr h="163325">
                <a:tc>
                  <a:txBody>
                    <a:bodyPr/>
                    <a:lstStyle/>
                    <a:p>
                      <a:r>
                        <a:rPr lang="en-US" sz="1400" dirty="0"/>
                        <a:t>Schedule</a:t>
                      </a:r>
                    </a:p>
                  </a:txBody>
                  <a:tcPr/>
                </a:tc>
                <a:tc>
                  <a:txBody>
                    <a:bodyPr/>
                    <a:lstStyle/>
                    <a:p>
                      <a:r>
                        <a:rPr lang="en-US" sz="1400" dirty="0"/>
                        <a:t>Azure Functions</a:t>
                      </a:r>
                    </a:p>
                  </a:txBody>
                  <a:tcPr/>
                </a:tc>
                <a:tc>
                  <a:txBody>
                    <a:bodyPr/>
                    <a:lstStyle/>
                    <a:p>
                      <a:pPr algn="ctr"/>
                      <a:r>
                        <a:rPr lang="en-US" sz="1400" dirty="0"/>
                        <a:t>X</a:t>
                      </a:r>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2000905998"/>
                  </a:ext>
                </a:extLst>
              </a:tr>
              <a:tr h="0">
                <a:tc>
                  <a:txBody>
                    <a:bodyPr/>
                    <a:lstStyle/>
                    <a:p>
                      <a:r>
                        <a:rPr lang="en-US" sz="1400" dirty="0"/>
                        <a:t>HTTP (REST or Web Hook)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Azure Functions</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1944142474"/>
                  </a:ext>
                </a:extLst>
              </a:tr>
              <a:tr h="0">
                <a:tc>
                  <a:txBody>
                    <a:bodyPr/>
                    <a:lstStyle/>
                    <a:p>
                      <a:r>
                        <a:rPr lang="en-US" sz="1400" dirty="0"/>
                        <a:t>Blob Storage</a:t>
                      </a:r>
                    </a:p>
                  </a:txBody>
                  <a:tcPr/>
                </a:tc>
                <a:tc>
                  <a:txBody>
                    <a:bodyPr/>
                    <a:lstStyle/>
                    <a:p>
                      <a:r>
                        <a:rPr lang="en-US" sz="1400" dirty="0"/>
                        <a:t>Azure Storage</a:t>
                      </a:r>
                    </a:p>
                  </a:txBody>
                  <a:tcPr/>
                </a:tc>
                <a:tc>
                  <a:txBody>
                    <a:bodyPr/>
                    <a:lstStyle/>
                    <a:p>
                      <a:pPr algn="ctr"/>
                      <a:r>
                        <a:rPr lang="en-US" sz="1400" dirty="0"/>
                        <a:t>X</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612878529"/>
                  </a:ext>
                </a:extLst>
              </a:tr>
              <a:tr h="0">
                <a:tc>
                  <a:txBody>
                    <a:bodyPr/>
                    <a:lstStyle/>
                    <a:p>
                      <a:r>
                        <a:rPr lang="en-US" sz="1400" dirty="0"/>
                        <a:t>Events</a:t>
                      </a:r>
                    </a:p>
                  </a:txBody>
                  <a:tcPr/>
                </a:tc>
                <a:tc>
                  <a:txBody>
                    <a:bodyPr/>
                    <a:lstStyle/>
                    <a:p>
                      <a:r>
                        <a:rPr lang="en-US" sz="1400" dirty="0"/>
                        <a:t>Azure Event Hubs</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1730221446"/>
                  </a:ext>
                </a:extLst>
              </a:tr>
              <a:tr h="0">
                <a:tc>
                  <a:txBody>
                    <a:bodyPr/>
                    <a:lstStyle/>
                    <a:p>
                      <a:r>
                        <a:rPr lang="en-US" sz="1400" dirty="0"/>
                        <a:t>Queues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Azure Storage</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3140166391"/>
                  </a:ext>
                </a:extLst>
              </a:tr>
              <a:tr h="0">
                <a:tc>
                  <a:txBody>
                    <a:bodyPr/>
                    <a:lstStyle/>
                    <a:p>
                      <a:r>
                        <a:rPr lang="en-US" sz="1400" dirty="0"/>
                        <a:t>Queues &amp; Topics</a:t>
                      </a:r>
                    </a:p>
                  </a:txBody>
                  <a:tcPr/>
                </a:tc>
                <a:tc>
                  <a:txBody>
                    <a:bodyPr/>
                    <a:lstStyle/>
                    <a:p>
                      <a:r>
                        <a:rPr lang="en-US" sz="1400" dirty="0"/>
                        <a:t>Azure Service Bus</a:t>
                      </a:r>
                    </a:p>
                  </a:txBody>
                  <a:tcPr/>
                </a:tc>
                <a:tc>
                  <a:txBody>
                    <a:bodyPr/>
                    <a:lstStyle/>
                    <a:p>
                      <a:pPr algn="ctr"/>
                      <a:r>
                        <a:rPr lang="en-US" sz="1400" dirty="0"/>
                        <a:t>X</a:t>
                      </a:r>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3849525958"/>
                  </a:ext>
                </a:extLst>
              </a:tr>
              <a:tr h="0">
                <a:tc>
                  <a:txBody>
                    <a:bodyPr/>
                    <a:lstStyle/>
                    <a:p>
                      <a:r>
                        <a:rPr lang="en-US" sz="1400" dirty="0"/>
                        <a:t>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Azure Storage</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077027673"/>
                  </a:ext>
                </a:extLst>
              </a:tr>
              <a:tr h="0">
                <a:tc>
                  <a:txBody>
                    <a:bodyPr/>
                    <a:lstStyle/>
                    <a:p>
                      <a:r>
                        <a:rPr lang="en-US" sz="1400" dirty="0"/>
                        <a:t>Tables</a:t>
                      </a:r>
                    </a:p>
                  </a:txBody>
                  <a:tcPr/>
                </a:tc>
                <a:tc>
                  <a:txBody>
                    <a:bodyPr/>
                    <a:lstStyle/>
                    <a:p>
                      <a:r>
                        <a:rPr lang="en-US" sz="1400" dirty="0"/>
                        <a:t>Azure Mobile Apps</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1615012293"/>
                  </a:ext>
                </a:extLst>
              </a:tr>
              <a:tr h="0">
                <a:tc>
                  <a:txBody>
                    <a:bodyPr/>
                    <a:lstStyle/>
                    <a:p>
                      <a:r>
                        <a:rPr lang="en-US" sz="1400" dirty="0"/>
                        <a:t>No-SQL DB</a:t>
                      </a:r>
                    </a:p>
                  </a:txBody>
                  <a:tcPr/>
                </a:tc>
                <a:tc>
                  <a:txBody>
                    <a:bodyPr/>
                    <a:lstStyle/>
                    <a:p>
                      <a:r>
                        <a:rPr lang="en-US" sz="1400" dirty="0"/>
                        <a:t>Azure Document DB</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644699887"/>
                  </a:ext>
                </a:extLst>
              </a:tr>
              <a:tr h="0">
                <a:tc>
                  <a:txBody>
                    <a:bodyPr/>
                    <a:lstStyle/>
                    <a:p>
                      <a:r>
                        <a:rPr lang="en-US" sz="1400" dirty="0"/>
                        <a:t>Push Notifications</a:t>
                      </a:r>
                    </a:p>
                  </a:txBody>
                  <a:tcPr/>
                </a:tc>
                <a:tc>
                  <a:txBody>
                    <a:bodyPr/>
                    <a:lstStyle/>
                    <a:p>
                      <a:r>
                        <a:rPr lang="en-US" sz="1400" dirty="0"/>
                        <a:t>Azure Notification Hub</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2802103497"/>
                  </a:ext>
                </a:extLst>
              </a:tr>
              <a:tr h="0">
                <a:tc>
                  <a:txBody>
                    <a:bodyPr/>
                    <a:lstStyle/>
                    <a:p>
                      <a:r>
                        <a:rPr lang="en-US" sz="1400" dirty="0"/>
                        <a:t>SendGrid</a:t>
                      </a:r>
                    </a:p>
                  </a:txBody>
                  <a:tcPr/>
                </a:tc>
                <a:tc>
                  <a:txBody>
                    <a:bodyPr/>
                    <a:lstStyle/>
                    <a:p>
                      <a:r>
                        <a:rPr lang="en-US" sz="1400" dirty="0"/>
                        <a:t>SendGrid</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1385611930"/>
                  </a:ext>
                </a:extLst>
              </a:tr>
              <a:tr h="0">
                <a:tc>
                  <a:txBody>
                    <a:bodyPr/>
                    <a:lstStyle/>
                    <a:p>
                      <a:r>
                        <a:rPr lang="en-US" sz="1400" dirty="0"/>
                        <a:t>Twilio SMS Text</a:t>
                      </a:r>
                    </a:p>
                  </a:txBody>
                  <a:tcPr/>
                </a:tc>
                <a:tc>
                  <a:txBody>
                    <a:bodyPr/>
                    <a:lstStyle/>
                    <a:p>
                      <a:r>
                        <a:rPr lang="en-US" sz="1400" dirty="0"/>
                        <a:t>Twilio</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dirty="0"/>
                        <a:t>X</a:t>
                      </a:r>
                    </a:p>
                  </a:txBody>
                  <a:tcPr/>
                </a:tc>
                <a:extLst>
                  <a:ext uri="{0D108BD9-81ED-4DB2-BD59-A6C34878D82A}">
                    <a16:rowId xmlns:a16="http://schemas.microsoft.com/office/drawing/2014/main" val="646008973"/>
                  </a:ext>
                </a:extLst>
              </a:tr>
              <a:tr h="0">
                <a:tc>
                  <a:txBody>
                    <a:bodyPr/>
                    <a:lstStyle/>
                    <a:p>
                      <a:r>
                        <a:rPr lang="en-US" sz="1400" dirty="0"/>
                        <a:t>Bot (preview)</a:t>
                      </a:r>
                    </a:p>
                  </a:txBody>
                  <a:tcPr/>
                </a:tc>
                <a:tc>
                  <a:txBody>
                    <a:bodyPr/>
                    <a:lstStyle/>
                    <a:p>
                      <a:r>
                        <a:rPr lang="en-US" sz="1400" dirty="0"/>
                        <a:t>Azure Bot Service</a:t>
                      </a:r>
                    </a:p>
                  </a:txBody>
                  <a:tcPr/>
                </a:tc>
                <a:tc>
                  <a:txBody>
                    <a:bodyPr/>
                    <a:lstStyle/>
                    <a:p>
                      <a:pPr algn="ctr"/>
                      <a:endParaRPr lang="en-US" sz="1400"/>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991520024"/>
                  </a:ext>
                </a:extLst>
              </a:tr>
              <a:tr h="0">
                <a:tc>
                  <a:txBody>
                    <a:bodyPr/>
                    <a:lstStyle/>
                    <a:p>
                      <a:r>
                        <a:rPr lang="en-US" sz="1400" dirty="0"/>
                        <a:t>External Files (preview)</a:t>
                      </a:r>
                    </a:p>
                  </a:txBody>
                  <a:tcPr/>
                </a:tc>
                <a:tc>
                  <a:txBody>
                    <a:bodyPr/>
                    <a:lstStyle/>
                    <a:p>
                      <a:r>
                        <a:rPr lang="en-US" sz="1400" dirty="0"/>
                        <a:t>Various</a:t>
                      </a:r>
                    </a:p>
                  </a:txBody>
                  <a:tcPr/>
                </a:tc>
                <a:tc>
                  <a:txBody>
                    <a:bodyPr/>
                    <a:lstStyle/>
                    <a:p>
                      <a:pPr algn="ctr"/>
                      <a:r>
                        <a:rPr lang="en-US" sz="1400" dirty="0"/>
                        <a:t>X</a:t>
                      </a:r>
                      <a:r>
                        <a:rPr lang="en-US" sz="1400" baseline="30000" dirty="0"/>
                        <a:t>*</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1526028219"/>
                  </a:ext>
                </a:extLst>
              </a:tr>
            </a:tbl>
          </a:graphicData>
        </a:graphic>
      </p:graphicFrame>
      <p:pic>
        <p:nvPicPr>
          <p:cNvPr id="17" name="Picture 16"/>
          <p:cNvPicPr>
            <a:picLocks noChangeAspect="1"/>
          </p:cNvPicPr>
          <p:nvPr/>
        </p:nvPicPr>
        <p:blipFill>
          <a:blip r:embed="rId3"/>
          <a:stretch>
            <a:fillRect/>
          </a:stretch>
        </p:blipFill>
        <p:spPr>
          <a:xfrm>
            <a:off x="376659" y="1519432"/>
            <a:ext cx="1238423" cy="1238423"/>
          </a:xfrm>
          <a:prstGeom prst="rect">
            <a:avLst/>
          </a:prstGeom>
        </p:spPr>
      </p:pic>
      <p:pic>
        <p:nvPicPr>
          <p:cNvPr id="19" name="Picture 18"/>
          <p:cNvPicPr>
            <a:picLocks noChangeAspect="1"/>
          </p:cNvPicPr>
          <p:nvPr/>
        </p:nvPicPr>
        <p:blipFill>
          <a:blip r:embed="rId4"/>
          <a:stretch>
            <a:fillRect/>
          </a:stretch>
        </p:blipFill>
        <p:spPr>
          <a:xfrm>
            <a:off x="376658" y="5114072"/>
            <a:ext cx="1238423" cy="1238423"/>
          </a:xfrm>
          <a:prstGeom prst="rect">
            <a:avLst/>
          </a:prstGeom>
        </p:spPr>
      </p:pic>
      <p:pic>
        <p:nvPicPr>
          <p:cNvPr id="20" name="Picture 19"/>
          <p:cNvPicPr>
            <a:picLocks noChangeAspect="1"/>
          </p:cNvPicPr>
          <p:nvPr/>
        </p:nvPicPr>
        <p:blipFill>
          <a:blip r:embed="rId5"/>
          <a:stretch>
            <a:fillRect/>
          </a:stretch>
        </p:blipFill>
        <p:spPr>
          <a:xfrm>
            <a:off x="376660" y="3316752"/>
            <a:ext cx="1238423" cy="1238423"/>
          </a:xfrm>
          <a:prstGeom prst="rect">
            <a:avLst/>
          </a:prstGeom>
        </p:spPr>
      </p:pic>
      <p:pic>
        <p:nvPicPr>
          <p:cNvPr id="12" name="Picture 11"/>
          <p:cNvPicPr>
            <a:picLocks noChangeAspect="1"/>
          </p:cNvPicPr>
          <p:nvPr/>
        </p:nvPicPr>
        <p:blipFill>
          <a:blip r:embed="rId6"/>
          <a:stretch>
            <a:fillRect/>
          </a:stretch>
        </p:blipFill>
        <p:spPr>
          <a:xfrm>
            <a:off x="11136574" y="140768"/>
            <a:ext cx="914528" cy="895475"/>
          </a:xfrm>
          <a:prstGeom prst="rect">
            <a:avLst/>
          </a:prstGeom>
        </p:spPr>
      </p:pic>
    </p:spTree>
    <p:extLst>
      <p:ext uri="{BB962C8B-B14F-4D97-AF65-F5344CB8AC3E}">
        <p14:creationId xmlns:p14="http://schemas.microsoft.com/office/powerpoint/2010/main" val="196888130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262626"/>
      </a:dk2>
      <a:lt2>
        <a:srgbClr val="F2F2F2"/>
      </a:lt2>
      <a:accent1>
        <a:srgbClr val="0066B3"/>
      </a:accent1>
      <a:accent2>
        <a:srgbClr val="262626"/>
      </a:accent2>
      <a:accent3>
        <a:srgbClr val="A5A5A5"/>
      </a:accent3>
      <a:accent4>
        <a:srgbClr val="2AA9E0"/>
      </a:accent4>
      <a:accent5>
        <a:srgbClr val="F68A1E"/>
      </a:accent5>
      <a:accent6>
        <a:srgbClr val="490D48"/>
      </a:accent6>
      <a:hlink>
        <a:srgbClr val="7BB6C2"/>
      </a:hlink>
      <a:folHlink>
        <a:srgbClr val="6F3B55"/>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1364</Words>
  <Application>Microsoft Office PowerPoint</Application>
  <PresentationFormat>Widescreen</PresentationFormat>
  <Paragraphs>383</Paragraphs>
  <Slides>28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Franklin Gothic Demi</vt:lpstr>
      <vt:lpstr>Gill Sans</vt:lpstr>
      <vt:lpstr>Open Sans</vt:lpstr>
      <vt:lpstr>Segoe UI</vt:lpstr>
      <vt:lpstr>Segoe UI Condensed</vt:lpstr>
      <vt:lpstr>Segoe UI Light</vt:lpstr>
      <vt:lpstr>Office Theme</vt:lpstr>
      <vt:lpstr>Why You Really Need  Azure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Authentication</vt:lpstr>
      <vt:lpstr>PowerPoint Presentation</vt:lpstr>
      <vt:lpstr>PowerPoint Presentation</vt:lpstr>
      <vt:lpstr>PowerPoint Presentation</vt:lpstr>
      <vt:lpstr>PowerPoint Presentation</vt:lpstr>
    </vt:vector>
  </TitlesOfParts>
  <Company>PowerObjects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Meredith Latimer</dc:creator>
  <cp:lastModifiedBy>Jason Lattimer</cp:lastModifiedBy>
  <cp:revision>276</cp:revision>
  <dcterms:created xsi:type="dcterms:W3CDTF">2016-01-29T16:56:51Z</dcterms:created>
  <dcterms:modified xsi:type="dcterms:W3CDTF">2017-04-19T04:04:48Z</dcterms:modified>
</cp:coreProperties>
</file>