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/>
    <p:restoredTop sz="94732"/>
  </p:normalViewPr>
  <p:slideViewPr>
    <p:cSldViewPr snapToGrid="0">
      <p:cViewPr varScale="1">
        <p:scale>
          <a:sx n="212" d="100"/>
          <a:sy n="212" d="100"/>
        </p:scale>
        <p:origin x="200" y="3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methods.net/input/date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176b306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176b306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176b306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176b306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format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https://www.statmethods.net/input/dates.html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176b306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176b306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d176b30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d176b30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176b306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d176b306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176b306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d176b306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d176b306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d176b306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176b306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d176b306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176b306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d176b306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d176b306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d176b3061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176b306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176b306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176b306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176b306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176b306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176b306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176b306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176b306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176b306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176b306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176b306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176b306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176b30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176b30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176b306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176b306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Data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Handling Missing values and Setting Data Formats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CS 171 – July 17, 2019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Jordan Atwell &amp; Michael Peterson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err="1">
                <a:latin typeface="Courier" pitchFamily="2" charset="0"/>
              </a:rPr>
              <a:t>as.numeric</a:t>
            </a:r>
            <a:endParaRPr dirty="0">
              <a:latin typeface="Courier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Courier" pitchFamily="2" charset="0"/>
              </a:rPr>
              <a:t>number &lt;- </a:t>
            </a:r>
            <a:r>
              <a:rPr lang="en" dirty="0" err="1">
                <a:latin typeface="Courier" pitchFamily="2" charset="0"/>
              </a:rPr>
              <a:t>as.numeric</a:t>
            </a:r>
            <a:r>
              <a:rPr lang="en" dirty="0">
                <a:latin typeface="Courier" pitchFamily="2" charset="0"/>
              </a:rPr>
              <a:t>(</a:t>
            </a:r>
            <a:r>
              <a:rPr lang="en" dirty="0" err="1">
                <a:latin typeface="Courier" pitchFamily="2" charset="0"/>
              </a:rPr>
              <a:t>chrNumber</a:t>
            </a:r>
            <a:r>
              <a:rPr lang="en" dirty="0">
                <a:latin typeface="Courier" pitchFamily="2" charset="0"/>
              </a:rPr>
              <a:t>)</a:t>
            </a:r>
            <a:endParaRPr dirty="0">
              <a:latin typeface="Courier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err="1">
                <a:latin typeface="Courier" pitchFamily="2" charset="0"/>
              </a:rPr>
              <a:t>as.character</a:t>
            </a:r>
            <a:endParaRPr dirty="0">
              <a:latin typeface="Courier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Courier" pitchFamily="2" charset="0"/>
              </a:rPr>
              <a:t>character &lt;- </a:t>
            </a:r>
            <a:r>
              <a:rPr lang="en" dirty="0" err="1">
                <a:latin typeface="Courier" pitchFamily="2" charset="0"/>
              </a:rPr>
              <a:t>as.character</a:t>
            </a:r>
            <a:r>
              <a:rPr lang="en" dirty="0">
                <a:latin typeface="Courier" pitchFamily="2" charset="0"/>
              </a:rPr>
              <a:t>(number)</a:t>
            </a:r>
            <a:endParaRPr dirty="0">
              <a:latin typeface="Courier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err="1">
                <a:latin typeface="Courier" pitchFamily="2" charset="0"/>
              </a:rPr>
              <a:t>as.Date</a:t>
            </a:r>
            <a:endParaRPr dirty="0">
              <a:latin typeface="Courier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Courier" pitchFamily="2" charset="0"/>
              </a:rPr>
              <a:t>Date &lt;- </a:t>
            </a:r>
            <a:r>
              <a:rPr lang="en" dirty="0" err="1">
                <a:latin typeface="Courier" pitchFamily="2" charset="0"/>
              </a:rPr>
              <a:t>as.Date</a:t>
            </a:r>
            <a:r>
              <a:rPr lang="en" dirty="0">
                <a:latin typeface="Courier" pitchFamily="2" charset="0"/>
              </a:rPr>
              <a:t>(</a:t>
            </a:r>
            <a:r>
              <a:rPr lang="en" dirty="0" err="1">
                <a:latin typeface="Courier" pitchFamily="2" charset="0"/>
              </a:rPr>
              <a:t>chrDate</a:t>
            </a:r>
            <a:r>
              <a:rPr lang="en" dirty="0">
                <a:latin typeface="Courier" pitchFamily="2" charset="0"/>
              </a:rPr>
              <a:t>, FORMAT)</a:t>
            </a:r>
            <a:endParaRPr dirty="0">
              <a:latin typeface="Courier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FORMAT:  Can be many different formats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err="1">
                <a:latin typeface="Courier" pitchFamily="2" charset="0"/>
              </a:rPr>
              <a:t>chron</a:t>
            </a:r>
            <a:endParaRPr dirty="0">
              <a:latin typeface="Courier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Courier" pitchFamily="2" charset="0"/>
              </a:rPr>
              <a:t>time &lt;- </a:t>
            </a:r>
            <a:r>
              <a:rPr lang="en" dirty="0" err="1">
                <a:latin typeface="Courier" pitchFamily="2" charset="0"/>
              </a:rPr>
              <a:t>chron</a:t>
            </a:r>
            <a:r>
              <a:rPr lang="en" dirty="0">
                <a:latin typeface="Courier" pitchFamily="2" charset="0"/>
              </a:rPr>
              <a:t>(times = </a:t>
            </a:r>
            <a:r>
              <a:rPr lang="en" dirty="0" err="1">
                <a:latin typeface="Courier" pitchFamily="2" charset="0"/>
              </a:rPr>
              <a:t>chrTime</a:t>
            </a:r>
            <a:r>
              <a:rPr lang="en" dirty="0">
                <a:latin typeface="Courier" pitchFamily="2" charset="0"/>
              </a:rPr>
              <a:t>, format = (times = FORMAT))</a:t>
            </a:r>
            <a:endParaRPr dirty="0">
              <a:latin typeface="Courier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FORMAT:  Usually “</a:t>
            </a:r>
            <a:r>
              <a:rPr lang="en" dirty="0" err="1"/>
              <a:t>h:m:s</a:t>
            </a:r>
            <a:r>
              <a:rPr lang="en" dirty="0"/>
              <a:t>” or “</a:t>
            </a:r>
            <a:r>
              <a:rPr lang="en" dirty="0" err="1"/>
              <a:t>h:m</a:t>
            </a:r>
            <a:r>
              <a:rPr lang="en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Formatting Symbols for </a:t>
            </a:r>
            <a:r>
              <a:rPr lang="en" dirty="0" err="1">
                <a:latin typeface="Courier" pitchFamily="2" charset="0"/>
              </a:rPr>
              <a:t>as.Date</a:t>
            </a:r>
            <a:endParaRPr dirty="0">
              <a:latin typeface="Courier" pitchFamily="2" charset="0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25" y="1125800"/>
            <a:ext cx="7694350" cy="37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Courier" pitchFamily="2" charset="0"/>
              </a:rPr>
              <a:t>as.Date</a:t>
            </a:r>
            <a:r>
              <a:rPr lang="en" dirty="0">
                <a:latin typeface="Courier" pitchFamily="2" charset="0"/>
              </a:rPr>
              <a:t> </a:t>
            </a:r>
            <a:r>
              <a:rPr lang="en" dirty="0"/>
              <a:t>example</a:t>
            </a:r>
            <a:endParaRPr dirty="0"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Output:</a:t>
            </a:r>
            <a:endParaRPr dirty="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5050"/>
            <a:ext cx="83629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28283"/>
            <a:ext cx="8520601" cy="88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as.Date</a:t>
            </a:r>
            <a:r>
              <a:rPr lang="en" dirty="0"/>
              <a:t> example (</a:t>
            </a:r>
            <a:r>
              <a:rPr lang="en" dirty="0" err="1"/>
              <a:t>cntd</a:t>
            </a:r>
            <a:r>
              <a:rPr lang="en" dirty="0"/>
              <a:t>.)</a:t>
            </a:r>
            <a:endParaRPr dirty="0"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" y="1594150"/>
            <a:ext cx="51054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50" y="3235375"/>
            <a:ext cx="53149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375" y="1834600"/>
            <a:ext cx="29146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575" y="1844125"/>
            <a:ext cx="264795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2478CF-E1B4-0141-8BDB-C5BB0E2504AE}"/>
              </a:ext>
            </a:extLst>
          </p:cNvPr>
          <p:cNvSpPr txBox="1"/>
          <p:nvPr/>
        </p:nvSpPr>
        <p:spPr>
          <a:xfrm>
            <a:off x="6085628" y="1285696"/>
            <a:ext cx="1277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/>
              <a:t>After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A66BA-C360-8E4A-9917-78AA2171437D}"/>
              </a:ext>
            </a:extLst>
          </p:cNvPr>
          <p:cNvSpPr txBox="1"/>
          <p:nvPr/>
        </p:nvSpPr>
        <p:spPr>
          <a:xfrm>
            <a:off x="1716850" y="1285696"/>
            <a:ext cx="1277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/>
              <a:t>Before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Courier" pitchFamily="2" charset="0"/>
              </a:rPr>
              <a:t>chron</a:t>
            </a:r>
            <a:r>
              <a:rPr lang="en" dirty="0"/>
              <a:t> example</a:t>
            </a:r>
            <a:endParaRPr dirty="0"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7075"/>
            <a:ext cx="81724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11200"/>
            <a:ext cx="8839202" cy="57244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404225" y="1129050"/>
            <a:ext cx="19095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Input:</a:t>
            </a:r>
            <a:endParaRPr sz="1800"/>
          </a:p>
        </p:txBody>
      </p:sp>
      <p:sp>
        <p:nvSpPr>
          <p:cNvPr id="161" name="Google Shape;161;p27"/>
          <p:cNvSpPr txBox="1"/>
          <p:nvPr/>
        </p:nvSpPr>
        <p:spPr>
          <a:xfrm>
            <a:off x="311700" y="2979850"/>
            <a:ext cx="19095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Output: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Courier" pitchFamily="2" charset="0"/>
              </a:rPr>
              <a:t>chron</a:t>
            </a:r>
            <a:r>
              <a:rPr lang="en" dirty="0"/>
              <a:t> example (</a:t>
            </a:r>
            <a:r>
              <a:rPr lang="en" dirty="0" err="1"/>
              <a:t>cntd</a:t>
            </a:r>
            <a:r>
              <a:rPr lang="en" dirty="0"/>
              <a:t>.)</a:t>
            </a:r>
            <a:endParaRPr dirty="0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75" y="1644050"/>
            <a:ext cx="68199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75" y="2006000"/>
            <a:ext cx="47815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875" y="3371075"/>
            <a:ext cx="504825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641200" y="1156950"/>
            <a:ext cx="21744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Input:</a:t>
            </a:r>
            <a:endParaRPr sz="1800"/>
          </a:p>
        </p:txBody>
      </p:sp>
      <p:sp>
        <p:nvSpPr>
          <p:cNvPr id="171" name="Google Shape;171;p28"/>
          <p:cNvSpPr txBox="1"/>
          <p:nvPr/>
        </p:nvSpPr>
        <p:spPr>
          <a:xfrm>
            <a:off x="641200" y="2883913"/>
            <a:ext cx="21744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Output: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850" y="1295600"/>
            <a:ext cx="22479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125" y="1295600"/>
            <a:ext cx="22479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780575" y="3526575"/>
            <a:ext cx="6891300" cy="13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There isn’t a lot of difference in how this data appears, but let’s take a look at the structure of the data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B85CE-39BF-CA40-B72E-13AC2335D77B}"/>
              </a:ext>
            </a:extLst>
          </p:cNvPr>
          <p:cNvSpPr txBox="1"/>
          <p:nvPr/>
        </p:nvSpPr>
        <p:spPr>
          <a:xfrm>
            <a:off x="6033838" y="772380"/>
            <a:ext cx="173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/>
              <a:t>After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FA672-96B5-BA4B-BED3-BC0F08263818}"/>
              </a:ext>
            </a:extLst>
          </p:cNvPr>
          <p:cNvSpPr txBox="1"/>
          <p:nvPr/>
        </p:nvSpPr>
        <p:spPr>
          <a:xfrm>
            <a:off x="1433764" y="762551"/>
            <a:ext cx="173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/>
              <a:t>Before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chron example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25" y="3095575"/>
            <a:ext cx="75819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75" y="1713750"/>
            <a:ext cx="74676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404225" y="1226625"/>
            <a:ext cx="20211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Before</a:t>
            </a:r>
            <a:endParaRPr sz="1800"/>
          </a:p>
        </p:txBody>
      </p:sp>
      <p:sp>
        <p:nvSpPr>
          <p:cNvPr id="188" name="Google Shape;188;p30"/>
          <p:cNvSpPr txBox="1"/>
          <p:nvPr/>
        </p:nvSpPr>
        <p:spPr>
          <a:xfrm>
            <a:off x="404225" y="2571750"/>
            <a:ext cx="20211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Handling missing values and using proper data types are both important steps in the cleaning and handling of our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By cleaning and formatting our data, it is much easier to analyze or use for creating visualizations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We’ll practice cleaning up NA values and formatting data types in Lab 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Values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Sometimes datasets are too large or there are too many missing or unique values to perform feature imputation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 uses a special ‘NA’ value to represent missing values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/>
              <a:t>M</a:t>
            </a:r>
            <a:r>
              <a:rPr lang="en" dirty="0"/>
              <a:t>ay also use zero-length character strings for missing character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Finding NA values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 err="1">
                <a:latin typeface="Courier" pitchFamily="2" charset="0"/>
              </a:rPr>
              <a:t>is.na</a:t>
            </a:r>
            <a:r>
              <a:rPr lang="en" dirty="0">
                <a:latin typeface="Courier" pitchFamily="2" charset="0"/>
              </a:rPr>
              <a:t>()</a:t>
            </a:r>
            <a:endParaRPr dirty="0">
              <a:latin typeface="Courier" pitchFamily="2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Returns a TRUE or FALSE matrix or vector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Removing NA values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 err="1">
                <a:latin typeface="Courier" pitchFamily="2" charset="0"/>
              </a:rPr>
              <a:t>na.omit</a:t>
            </a:r>
            <a:r>
              <a:rPr lang="en" dirty="0">
                <a:latin typeface="Courier" pitchFamily="2" charset="0"/>
              </a:rPr>
              <a:t>()</a:t>
            </a:r>
            <a:endParaRPr dirty="0">
              <a:latin typeface="Courier" pitchFamily="2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Removes rows containing NA values from the data frame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U</a:t>
            </a:r>
            <a:r>
              <a:rPr lang="en" dirty="0"/>
              <a:t>se sparingly – it is often better to replace a few NA values with estimated replacements than to remove entire rows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Replacing With NA Values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Occasionally, you will find datasets that do not have NA values but really do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This can happen due to human error during data entry (ex:  writing “NA” instead of leaving a space blank)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This can be fixed with </a:t>
            </a:r>
            <a:r>
              <a:rPr lang="en" dirty="0" err="1">
                <a:latin typeface="Courier" pitchFamily="2" charset="0"/>
              </a:rPr>
              <a:t>replace_with_na</a:t>
            </a:r>
            <a:r>
              <a:rPr lang="en" dirty="0">
                <a:latin typeface="Courier" pitchFamily="2" charset="0"/>
              </a:rPr>
              <a:t>() </a:t>
            </a:r>
            <a:r>
              <a:rPr lang="en" dirty="0"/>
              <a:t>from the </a:t>
            </a:r>
            <a:r>
              <a:rPr lang="en" dirty="0" err="1">
                <a:latin typeface="Courier" pitchFamily="2" charset="0"/>
              </a:rPr>
              <a:t>naniar</a:t>
            </a:r>
            <a:r>
              <a:rPr lang="en" dirty="0"/>
              <a:t> package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To demonstrate, we’ll work with a data frame called “Pets”, which is a list of four people and the type of pet they own.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Values example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442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00" y="2571750"/>
            <a:ext cx="34290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9225" y="2571750"/>
            <a:ext cx="2510900" cy="17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01800" y="2188425"/>
            <a:ext cx="21186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Pets</a:t>
            </a:r>
            <a:endParaRPr sz="1800"/>
          </a:p>
        </p:txBody>
      </p:sp>
      <p:sp>
        <p:nvSpPr>
          <p:cNvPr id="77" name="Google Shape;77;p16"/>
          <p:cNvSpPr txBox="1"/>
          <p:nvPr/>
        </p:nvSpPr>
        <p:spPr>
          <a:xfrm>
            <a:off x="5239225" y="2195325"/>
            <a:ext cx="23298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is.na(Pets) results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Values example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75" y="1184075"/>
            <a:ext cx="60579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00" y="2434400"/>
            <a:ext cx="34671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2500" y="2434400"/>
            <a:ext cx="23812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43600" y="2072413"/>
            <a:ext cx="21186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Pets</a:t>
            </a:r>
            <a:endParaRPr sz="1800"/>
          </a:p>
        </p:txBody>
      </p:sp>
      <p:sp>
        <p:nvSpPr>
          <p:cNvPr id="87" name="Google Shape;87;p17"/>
          <p:cNvSpPr txBox="1"/>
          <p:nvPr/>
        </p:nvSpPr>
        <p:spPr>
          <a:xfrm>
            <a:off x="5472500" y="2072413"/>
            <a:ext cx="21186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is.na(Pets) results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Values example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only want responses from people with pets, so we will remove </a:t>
            </a:r>
            <a:r>
              <a:rPr lang="en" dirty="0" err="1"/>
              <a:t>Manthony’s</a:t>
            </a:r>
            <a:r>
              <a:rPr lang="en" dirty="0"/>
              <a:t> response. </a:t>
            </a:r>
            <a:endParaRPr dirty="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388" y="1660900"/>
            <a:ext cx="3290525" cy="3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88" y="2699775"/>
            <a:ext cx="34671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3659" y="2679771"/>
            <a:ext cx="3429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005358" y="2219825"/>
            <a:ext cx="1567154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Before									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C7A9A7-9E57-DE4C-BEDA-76786473EF28}"/>
              </a:ext>
            </a:extLst>
          </p:cNvPr>
          <p:cNvSpPr txBox="1"/>
          <p:nvPr/>
        </p:nvSpPr>
        <p:spPr>
          <a:xfrm>
            <a:off x="5169408" y="226275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/>
              <a:t>After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550578" y="1122880"/>
            <a:ext cx="2035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		</a:t>
            </a:r>
            <a:endParaRPr dirty="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5" y="1719934"/>
            <a:ext cx="2778234" cy="18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540" y="1714580"/>
            <a:ext cx="2778225" cy="181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3010" y="1714580"/>
            <a:ext cx="2778225" cy="16178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FC2624-1E5B-4041-BEC5-3675A48D0BF4}"/>
              </a:ext>
            </a:extLst>
          </p:cNvPr>
          <p:cNvSpPr txBox="1"/>
          <p:nvPr/>
        </p:nvSpPr>
        <p:spPr>
          <a:xfrm>
            <a:off x="6679466" y="1191360"/>
            <a:ext cx="1584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err="1"/>
              <a:t>na.omit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FD6A0-F112-5543-89D6-7886908550E1}"/>
              </a:ext>
            </a:extLst>
          </p:cNvPr>
          <p:cNvSpPr txBox="1"/>
          <p:nvPr/>
        </p:nvSpPr>
        <p:spPr>
          <a:xfrm>
            <a:off x="3206188" y="1172360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err="1"/>
              <a:t>replace_with_na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Formatting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Goal:  Organize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Correctly formatting data makes it easier for computers to process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One of the most common types of formatting is to set the correct data type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Data types: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Numeric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Character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Date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Time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There are more, but we will be focusing on these four.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Formatting Functions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err="1">
                <a:latin typeface="Courier" pitchFamily="2" charset="0"/>
              </a:rPr>
              <a:t>as.numeric</a:t>
            </a:r>
            <a:endParaRPr dirty="0">
              <a:latin typeface="Courier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This function can create or change items into numeric ones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Typically from character to numeric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err="1">
                <a:latin typeface="Courier" pitchFamily="2" charset="0"/>
              </a:rPr>
              <a:t>as.character</a:t>
            </a:r>
            <a:endParaRPr dirty="0">
              <a:latin typeface="Courier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This function can create or change items into character data types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Typically changing things into characters or using it as a go-between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err="1">
                <a:latin typeface="Courier" pitchFamily="2" charset="0"/>
              </a:rPr>
              <a:t>as.Date</a:t>
            </a:r>
            <a:endParaRPr dirty="0">
              <a:latin typeface="Courier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This function can create or change items into “Date”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Typically character to date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err="1">
                <a:latin typeface="Courier" pitchFamily="2" charset="0"/>
              </a:rPr>
              <a:t>chron</a:t>
            </a:r>
            <a:endParaRPr dirty="0">
              <a:latin typeface="Courier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This function can create or change items into “Time”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Can also use </a:t>
            </a:r>
            <a:r>
              <a:rPr lang="en" dirty="0" err="1">
                <a:latin typeface="Courier" pitchFamily="2" charset="0"/>
              </a:rPr>
              <a:t>chron</a:t>
            </a:r>
            <a:r>
              <a:rPr lang="en" dirty="0"/>
              <a:t> to format date types, but it is a bit tricky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616</Words>
  <Application>Microsoft Macintosh PowerPoint</Application>
  <PresentationFormat>On-screen Show (16:9)</PresentationFormat>
  <Paragraphs>99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</vt:lpstr>
      <vt:lpstr>Simple Light</vt:lpstr>
      <vt:lpstr>Cleaning and Formatting Data</vt:lpstr>
      <vt:lpstr>NA Values</vt:lpstr>
      <vt:lpstr>Replacing With NA Values</vt:lpstr>
      <vt:lpstr>NA Values example</vt:lpstr>
      <vt:lpstr>NA Values example</vt:lpstr>
      <vt:lpstr>NA Values example</vt:lpstr>
      <vt:lpstr>Before  </vt:lpstr>
      <vt:lpstr>Data Formatting</vt:lpstr>
      <vt:lpstr>R Formatting Functions</vt:lpstr>
      <vt:lpstr>How to Use</vt:lpstr>
      <vt:lpstr>Formatting Symbols for as.Date</vt:lpstr>
      <vt:lpstr>as.Date example</vt:lpstr>
      <vt:lpstr>as.Date example (cntd.)</vt:lpstr>
      <vt:lpstr>PowerPoint Presentation</vt:lpstr>
      <vt:lpstr>chron example</vt:lpstr>
      <vt:lpstr>chron example (cntd.)</vt:lpstr>
      <vt:lpstr>PowerPoint Presentation</vt:lpstr>
      <vt:lpstr>chron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and Formatting Data</dc:title>
  <cp:lastModifiedBy>Michael Peterson</cp:lastModifiedBy>
  <cp:revision>2</cp:revision>
  <dcterms:modified xsi:type="dcterms:W3CDTF">2019-07-13T22:36:11Z</dcterms:modified>
</cp:coreProperties>
</file>