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31"/>
  </p:notesMasterIdLst>
  <p:sldIdLst>
    <p:sldId id="256" r:id="rId3"/>
    <p:sldId id="257" r:id="rId4"/>
    <p:sldId id="258" r:id="rId5"/>
    <p:sldId id="261" r:id="rId6"/>
    <p:sldId id="259" r:id="rId7"/>
    <p:sldId id="260" r:id="rId8"/>
    <p:sldId id="311" r:id="rId9"/>
    <p:sldId id="315" r:id="rId10"/>
    <p:sldId id="271" r:id="rId11"/>
    <p:sldId id="312" r:id="rId12"/>
    <p:sldId id="316" r:id="rId13"/>
    <p:sldId id="319" r:id="rId14"/>
    <p:sldId id="313" r:id="rId15"/>
    <p:sldId id="275" r:id="rId16"/>
    <p:sldId id="318" r:id="rId17"/>
    <p:sldId id="266" r:id="rId18"/>
    <p:sldId id="264" r:id="rId19"/>
    <p:sldId id="290" r:id="rId20"/>
    <p:sldId id="320" r:id="rId21"/>
    <p:sldId id="321" r:id="rId22"/>
    <p:sldId id="322" r:id="rId23"/>
    <p:sldId id="317" r:id="rId24"/>
    <p:sldId id="314" r:id="rId25"/>
    <p:sldId id="265" r:id="rId26"/>
    <p:sldId id="283" r:id="rId27"/>
    <p:sldId id="281" r:id="rId28"/>
    <p:sldId id="323" r:id="rId29"/>
    <p:sldId id="310" r:id="rId30"/>
  </p:sldIdLst>
  <p:sldSz cx="9144000" cy="5143500" type="screen16x9"/>
  <p:notesSz cx="6858000" cy="9144000"/>
  <p:embeddedFontLst>
    <p:embeddedFont>
      <p:font typeface="Arial Narrow" panose="020B0606020202030204" pitchFamily="34" charset="0"/>
      <p:regular r:id="rId32"/>
      <p:bold r:id="rId33"/>
      <p:italic r:id="rId34"/>
      <p:boldItalic r:id="rId35"/>
    </p:embeddedFont>
    <p:embeddedFont>
      <p:font typeface="DM Sans" panose="020B0604020202020204" charset="0"/>
      <p:regular r:id="rId36"/>
      <p:bold r:id="rId37"/>
      <p:italic r:id="rId38"/>
      <p:boldItalic r:id="rId39"/>
    </p:embeddedFont>
    <p:embeddedFont>
      <p:font typeface="Modern Love Grunge" panose="04070805081005020601" pitchFamily="82" charset="0"/>
      <p:regular r:id="rId40"/>
    </p:embeddedFont>
    <p:embeddedFont>
      <p:font typeface="Proxima Nova" panose="020B0604020202020204" charset="0"/>
      <p:regular r:id="rId41"/>
      <p:bold r:id="rId42"/>
      <p:italic r:id="rId43"/>
      <p:boldItalic r:id="rId44"/>
    </p:embeddedFont>
    <p:embeddedFont>
      <p:font typeface="Proxima Nova Semibold" panose="020B0604020202020204" charset="0"/>
      <p:regular r:id="rId45"/>
      <p:bold r:id="rId46"/>
      <p:boldItalic r:id="rId47"/>
    </p:embeddedFont>
    <p:embeddedFont>
      <p:font typeface="Viga"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89A1E-442F-4663-819B-B541DCFDC6D7}">
  <a:tblStyle styleId="{46789A1E-442F-4663-819B-B541DCFDC6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snapToGrid="0">
      <p:cViewPr varScale="1">
        <p:scale>
          <a:sx n="141" d="100"/>
          <a:sy n="141" d="100"/>
        </p:scale>
        <p:origin x="744" y="336"/>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488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357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3325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224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675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715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5051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0831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30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7"/>
        <p:cNvGrpSpPr/>
        <p:nvPr/>
      </p:nvGrpSpPr>
      <p:grpSpPr>
        <a:xfrm>
          <a:off x="0" y="0"/>
          <a:ext cx="0" cy="0"/>
          <a:chOff x="0" y="0"/>
          <a:chExt cx="0" cy="0"/>
        </a:xfrm>
      </p:grpSpPr>
      <p:sp>
        <p:nvSpPr>
          <p:cNvPr id="16148" name="Google Shape;16148;g6bdca54fc3_0_25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9" name="Google Shape;16149;g6bdca54fc3_0_25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25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7"/>
        <p:cNvGrpSpPr/>
        <p:nvPr/>
      </p:nvGrpSpPr>
      <p:grpSpPr>
        <a:xfrm>
          <a:off x="0" y="0"/>
          <a:ext cx="0" cy="0"/>
          <a:chOff x="0" y="0"/>
          <a:chExt cx="0" cy="0"/>
        </a:xfrm>
      </p:grpSpPr>
      <p:sp>
        <p:nvSpPr>
          <p:cNvPr id="16148" name="Google Shape;16148;g6bdca54fc3_0_25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9" name="Google Shape;16149;g6bdca54fc3_0_25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063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15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dirty="0">
              <a:solidFill>
                <a:schemeClr val="lt2"/>
              </a:solidFill>
              <a:latin typeface="DM Sans"/>
              <a:ea typeface="DM Sans"/>
              <a:cs typeface="DM Sans"/>
              <a:sym typeface="DM Sans"/>
            </a:endParaRPr>
          </a:p>
          <a:p>
            <a:pPr marL="0" lvl="0" indent="0" algn="l" rtl="0">
              <a:spcBef>
                <a:spcPts val="300"/>
              </a:spcBef>
              <a:spcAft>
                <a:spcPts val="0"/>
              </a:spcAft>
              <a:buNone/>
            </a:pPr>
            <a:endParaRPr sz="1100" dirty="0">
              <a:solidFill>
                <a:schemeClr val="lt2"/>
              </a:solidFill>
              <a:latin typeface="DM Sans"/>
              <a:ea typeface="DM Sans"/>
              <a:cs typeface="DM Sans"/>
              <a:sym typeface="DM Sans"/>
            </a:endParaRPr>
          </a:p>
          <a:p>
            <a:pPr marL="0" lvl="0" indent="0" algn="l" rtl="0">
              <a:spcBef>
                <a:spcPts val="300"/>
              </a:spcBef>
              <a:spcAft>
                <a:spcPts val="0"/>
              </a:spcAft>
              <a:buNone/>
            </a:pPr>
            <a:endParaRPr sz="1100" b="1" dirty="0">
              <a:solidFill>
                <a:schemeClr val="lt2"/>
              </a:solidFill>
              <a:latin typeface="DM Sans"/>
              <a:ea typeface="DM Sans"/>
              <a:cs typeface="DM Sans"/>
              <a:sym typeface="DM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3" r:id="rId10"/>
    <p:sldLayoutId id="2147483664" r:id="rId11"/>
    <p:sldLayoutId id="2147483665" r:id="rId12"/>
    <p:sldLayoutId id="2147483668"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2" name="Google Shape;152;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14235901">
            <a:off x="5446199" y="-64455"/>
            <a:ext cx="4577455" cy="55246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9"/>
          <p:cNvSpPr txBox="1">
            <a:spLocks noGrp="1"/>
          </p:cNvSpPr>
          <p:nvPr>
            <p:ph type="ctrTitle"/>
          </p:nvPr>
        </p:nvSpPr>
        <p:spPr>
          <a:xfrm>
            <a:off x="4347580" y="629636"/>
            <a:ext cx="4706312" cy="19633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solidFill>
                  <a:schemeClr val="lt2"/>
                </a:solidFill>
              </a:rPr>
              <a:t>CS-595</a:t>
            </a:r>
            <a:br>
              <a:rPr lang="en-IN" sz="4000" dirty="0">
                <a:solidFill>
                  <a:schemeClr val="lt2"/>
                </a:solidFill>
              </a:rPr>
            </a:br>
            <a:r>
              <a:rPr lang="en-IN" sz="4000" dirty="0">
                <a:solidFill>
                  <a:schemeClr val="lt2"/>
                </a:solidFill>
              </a:rPr>
              <a:t>Software Security Paper Presentation</a:t>
            </a:r>
            <a:endParaRPr sz="4000" dirty="0">
              <a:solidFill>
                <a:schemeClr val="lt2"/>
              </a:solidFill>
            </a:endParaRPr>
          </a:p>
        </p:txBody>
      </p:sp>
      <p:sp>
        <p:nvSpPr>
          <p:cNvPr id="160" name="Google Shape;160;p29"/>
          <p:cNvSpPr txBox="1">
            <a:spLocks noGrp="1"/>
          </p:cNvSpPr>
          <p:nvPr>
            <p:ph type="subTitle" idx="1"/>
          </p:nvPr>
        </p:nvSpPr>
        <p:spPr>
          <a:xfrm>
            <a:off x="5660640" y="3793968"/>
            <a:ext cx="3346160" cy="18725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b="1" dirty="0">
                <a:solidFill>
                  <a:schemeClr val="lt2"/>
                </a:solidFill>
              </a:rPr>
              <a:t>Presented by :</a:t>
            </a:r>
          </a:p>
          <a:p>
            <a:pPr marL="0" lvl="0" indent="0" algn="l" rtl="0">
              <a:lnSpc>
                <a:spcPct val="150000"/>
              </a:lnSpc>
              <a:spcBef>
                <a:spcPts val="0"/>
              </a:spcBef>
              <a:spcAft>
                <a:spcPts val="0"/>
              </a:spcAft>
              <a:buNone/>
            </a:pPr>
            <a:r>
              <a:rPr lang="en-IN" dirty="0">
                <a:solidFill>
                  <a:schemeClr val="lt2"/>
                </a:solidFill>
              </a:rPr>
              <a:t>Lavanya Juvvala A20442790</a:t>
            </a:r>
          </a:p>
          <a:p>
            <a:pPr marL="0" lvl="0" indent="0" algn="l" rtl="0">
              <a:lnSpc>
                <a:spcPct val="150000"/>
              </a:lnSpc>
              <a:spcBef>
                <a:spcPts val="0"/>
              </a:spcBef>
              <a:spcAft>
                <a:spcPts val="0"/>
              </a:spcAft>
              <a:buNone/>
            </a:pPr>
            <a:endParaRPr lang="en-IN" b="1" dirty="0">
              <a:solidFill>
                <a:schemeClr val="lt2"/>
              </a:solidFill>
            </a:endParaRPr>
          </a:p>
        </p:txBody>
      </p:sp>
      <p:grpSp>
        <p:nvGrpSpPr>
          <p:cNvPr id="161" name="Google Shape;161;p29"/>
          <p:cNvGrpSpPr/>
          <p:nvPr/>
        </p:nvGrpSpPr>
        <p:grpSpPr>
          <a:xfrm>
            <a:off x="90108" y="269013"/>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58134" y="18900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METHODOLOGY</a:t>
            </a:r>
            <a:endParaRPr dirty="0"/>
          </a:p>
        </p:txBody>
      </p:sp>
      <p:sp>
        <p:nvSpPr>
          <p:cNvPr id="520" name="Google Shape;520;p33"/>
          <p:cNvSpPr txBox="1">
            <a:spLocks noGrp="1"/>
          </p:cNvSpPr>
          <p:nvPr>
            <p:ph type="body" idx="1"/>
          </p:nvPr>
        </p:nvSpPr>
        <p:spPr>
          <a:xfrm>
            <a:off x="168428" y="611067"/>
            <a:ext cx="8162771" cy="4343432"/>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buNone/>
            </a:pPr>
            <a:r>
              <a:rPr lang="en-IN" sz="1400" b="1" dirty="0"/>
              <a:t>Threat Model</a:t>
            </a:r>
          </a:p>
          <a:p>
            <a:pPr marL="171450" lvl="0" indent="-171450" algn="just" rtl="0">
              <a:lnSpc>
                <a:spcPct val="150000"/>
              </a:lnSpc>
              <a:spcBef>
                <a:spcPts val="0"/>
              </a:spcBef>
              <a:buSzPct val="80000"/>
              <a:buFont typeface="Arial" panose="020B0604020202020204" pitchFamily="34" charset="0"/>
              <a:buChar char="•"/>
            </a:pPr>
            <a:r>
              <a:rPr lang="en-IN" sz="1200" dirty="0"/>
              <a:t>Threat model seeks to exploit the design flaws in interactions of the three entities.</a:t>
            </a:r>
          </a:p>
          <a:p>
            <a:pPr marL="171450" lvl="0" indent="-171450" algn="just" rtl="0">
              <a:lnSpc>
                <a:spcPct val="150000"/>
              </a:lnSpc>
              <a:spcBef>
                <a:spcPts val="0"/>
              </a:spcBef>
              <a:buSzPct val="80000"/>
              <a:buFont typeface="Arial" panose="020B0604020202020204" pitchFamily="34" charset="0"/>
              <a:buChar char="•"/>
            </a:pPr>
            <a:r>
              <a:rPr lang="en-IN" sz="1200" dirty="0"/>
              <a:t>The adversary’s goal is to take control of cloud connected devices and monitor /manipulate the data generated by the device.</a:t>
            </a:r>
          </a:p>
          <a:p>
            <a:pPr marL="171450" lvl="0" indent="-171450" algn="just" rtl="0">
              <a:lnSpc>
                <a:spcPct val="150000"/>
              </a:lnSpc>
              <a:spcBef>
                <a:spcPts val="0"/>
              </a:spcBef>
              <a:buSzPct val="80000"/>
              <a:buFont typeface="Arial" panose="020B0604020202020204" pitchFamily="34" charset="0"/>
              <a:buChar char="•"/>
            </a:pPr>
            <a:r>
              <a:rPr lang="en-IN" sz="1200" dirty="0"/>
              <a:t>In Type II platforms, we assume that the adversary has local access to victim device.</a:t>
            </a:r>
          </a:p>
          <a:p>
            <a:pPr marL="171450" lvl="0" indent="-171450" algn="just" rtl="0">
              <a:lnSpc>
                <a:spcPct val="150000"/>
              </a:lnSpc>
              <a:spcBef>
                <a:spcPts val="0"/>
              </a:spcBef>
              <a:buSzPct val="80000"/>
              <a:buFont typeface="Arial" panose="020B0604020202020204" pitchFamily="34" charset="0"/>
              <a:buChar char="•"/>
            </a:pPr>
            <a:r>
              <a:rPr lang="en-IN" sz="1200" dirty="0"/>
              <a:t>In Type I platforms, no such assumptions are made.</a:t>
            </a:r>
          </a:p>
          <a:p>
            <a:pPr marL="0" lvl="0" indent="0" algn="l" rtl="0">
              <a:lnSpc>
                <a:spcPct val="150000"/>
              </a:lnSpc>
              <a:spcBef>
                <a:spcPts val="0"/>
              </a:spcBef>
              <a:buNone/>
            </a:pPr>
            <a:r>
              <a:rPr lang="en-IN" sz="1400" b="1" dirty="0"/>
              <a:t>Prerequisites</a:t>
            </a:r>
          </a:p>
          <a:p>
            <a:pPr marL="228600" indent="-228600">
              <a:lnSpc>
                <a:spcPct val="150000"/>
              </a:lnSpc>
              <a:buSzPct val="50000"/>
            </a:pPr>
            <a:r>
              <a:rPr lang="en-IN" sz="1200" dirty="0">
                <a:solidFill>
                  <a:schemeClr val="tx2"/>
                </a:solidFill>
              </a:rPr>
              <a:t>Public Information- Easiest to obtain. Items in this category are publicly available. Example: Device model and device chip id (CID)</a:t>
            </a:r>
          </a:p>
          <a:p>
            <a:pPr marL="228600" indent="-228600">
              <a:lnSpc>
                <a:spcPct val="150000"/>
              </a:lnSpc>
              <a:buSzPct val="50000"/>
            </a:pPr>
            <a:r>
              <a:rPr lang="en-IN" sz="1200" dirty="0">
                <a:solidFill>
                  <a:schemeClr val="tx2"/>
                </a:solidFill>
              </a:rPr>
              <a:t>Guessable Information- Items which can be guessed by Brute-force. Example: MAC addresses</a:t>
            </a:r>
          </a:p>
          <a:p>
            <a:pPr marL="228600" indent="-228600">
              <a:lnSpc>
                <a:spcPct val="150000"/>
              </a:lnSpc>
              <a:buSzPct val="50000"/>
            </a:pPr>
            <a:r>
              <a:rPr lang="en-IN" sz="1200" dirty="0">
                <a:solidFill>
                  <a:schemeClr val="tx2"/>
                </a:solidFill>
              </a:rPr>
              <a:t>Hard-coded information- It is unpredictable, immutable, inherent to a device. Example: Long device ID embedded in device hardware.</a:t>
            </a:r>
          </a:p>
          <a:p>
            <a:pPr marL="0" lvl="0" indent="0" algn="l" rtl="0">
              <a:lnSpc>
                <a:spcPct val="150000"/>
              </a:lnSpc>
              <a:spcBef>
                <a:spcPts val="0"/>
              </a:spcBef>
              <a:buNone/>
            </a:pPr>
            <a:endParaRPr lang="en-IN" sz="1000" dirty="0"/>
          </a:p>
        </p:txBody>
      </p:sp>
    </p:spTree>
    <p:extLst>
      <p:ext uri="{BB962C8B-B14F-4D97-AF65-F5344CB8AC3E}">
        <p14:creationId xmlns:p14="http://schemas.microsoft.com/office/powerpoint/2010/main" val="52812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58134" y="18900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METHODOLOGY</a:t>
            </a:r>
            <a:endParaRPr dirty="0"/>
          </a:p>
        </p:txBody>
      </p:sp>
      <p:sp>
        <p:nvSpPr>
          <p:cNvPr id="7" name="TextBox 6">
            <a:extLst>
              <a:ext uri="{FF2B5EF4-FFF2-40B4-BE49-F238E27FC236}">
                <a16:creationId xmlns:a16="http://schemas.microsoft.com/office/drawing/2014/main" id="{94E33CB1-FCA1-44EE-AFE9-FE05E874AB70}"/>
              </a:ext>
            </a:extLst>
          </p:cNvPr>
          <p:cNvSpPr txBox="1"/>
          <p:nvPr/>
        </p:nvSpPr>
        <p:spPr>
          <a:xfrm>
            <a:off x="381506" y="877473"/>
            <a:ext cx="3551866" cy="1113125"/>
          </a:xfrm>
          <a:prstGeom prst="rect">
            <a:avLst/>
          </a:prstGeom>
          <a:noFill/>
        </p:spPr>
        <p:txBody>
          <a:bodyPr wrap="square" rtlCol="0">
            <a:spAutoFit/>
          </a:bodyPr>
          <a:lstStyle/>
          <a:p>
            <a:r>
              <a:rPr lang="en-IN" b="1" dirty="0">
                <a:latin typeface="DM Sans" panose="020B0604020202020204" charset="0"/>
              </a:rPr>
              <a:t>Uses of the discovered exploits</a:t>
            </a:r>
          </a:p>
          <a:p>
            <a:pPr marL="285750" indent="-285750">
              <a:lnSpc>
                <a:spcPct val="200000"/>
              </a:lnSpc>
              <a:buFont typeface="Wingdings" panose="05000000000000000000" pitchFamily="2" charset="2"/>
              <a:buChar char="§"/>
            </a:pPr>
            <a:r>
              <a:rPr lang="en-IN" dirty="0">
                <a:latin typeface="DM Sans" panose="020B0604020202020204" charset="0"/>
              </a:rPr>
              <a:t>Ownership of device can be misused</a:t>
            </a:r>
          </a:p>
          <a:p>
            <a:pPr marL="285750" indent="-285750">
              <a:lnSpc>
                <a:spcPct val="200000"/>
              </a:lnSpc>
              <a:buFont typeface="Wingdings" panose="05000000000000000000" pitchFamily="2" charset="2"/>
              <a:buChar char="§"/>
            </a:pPr>
            <a:r>
              <a:rPr lang="en-IN" dirty="0">
                <a:latin typeface="DM Sans" panose="020B0604020202020204" charset="0"/>
              </a:rPr>
              <a:t>Smart home rentals are at high risk </a:t>
            </a:r>
          </a:p>
        </p:txBody>
      </p:sp>
      <p:sp>
        <p:nvSpPr>
          <p:cNvPr id="8" name="TextBox 7">
            <a:extLst>
              <a:ext uri="{FF2B5EF4-FFF2-40B4-BE49-F238E27FC236}">
                <a16:creationId xmlns:a16="http://schemas.microsoft.com/office/drawing/2014/main" id="{F2E0C70F-2B7F-492A-AE19-5ABA7CD54E7D}"/>
              </a:ext>
            </a:extLst>
          </p:cNvPr>
          <p:cNvSpPr txBox="1"/>
          <p:nvPr/>
        </p:nvSpPr>
        <p:spPr>
          <a:xfrm>
            <a:off x="381506" y="2111901"/>
            <a:ext cx="4521200" cy="2600712"/>
          </a:xfrm>
          <a:prstGeom prst="rect">
            <a:avLst/>
          </a:prstGeom>
          <a:noFill/>
        </p:spPr>
        <p:txBody>
          <a:bodyPr wrap="square" rtlCol="0">
            <a:spAutoFit/>
          </a:bodyPr>
          <a:lstStyle/>
          <a:p>
            <a:pPr marL="0" lvl="0" indent="0" algn="l" rtl="0">
              <a:lnSpc>
                <a:spcPct val="150000"/>
              </a:lnSpc>
              <a:spcBef>
                <a:spcPts val="0"/>
              </a:spcBef>
              <a:buSzPct val="100000"/>
              <a:buNone/>
            </a:pPr>
            <a:r>
              <a:rPr lang="en-IN" b="1" dirty="0">
                <a:solidFill>
                  <a:schemeClr val="tx2"/>
                </a:solidFill>
                <a:latin typeface="DM Sans" panose="020B0604020202020204" charset="0"/>
                <a:cs typeface="Times New Roman" panose="02020603050405020304" pitchFamily="18" charset="0"/>
              </a:rPr>
              <a:t>Analysis</a:t>
            </a:r>
          </a:p>
          <a:p>
            <a:pPr marL="171450" lvl="0" indent="-171450" algn="l" rtl="0">
              <a:lnSpc>
                <a:spcPct val="200000"/>
              </a:lnSpc>
              <a:spcBef>
                <a:spcPts val="0"/>
              </a:spcBef>
              <a:buSzPct val="100000"/>
              <a:buFont typeface="Wingdings" panose="05000000000000000000" pitchFamily="2" charset="2"/>
              <a:buChar char="§"/>
            </a:pPr>
            <a:r>
              <a:rPr lang="en-IN" b="1" dirty="0">
                <a:solidFill>
                  <a:schemeClr val="tx2"/>
                </a:solidFill>
                <a:latin typeface="DM Sans" panose="020B0604020202020204" charset="0"/>
                <a:cs typeface="Times New Roman" panose="02020603050405020304" pitchFamily="18" charset="0"/>
              </a:rPr>
              <a:t>Deciphering the communication</a:t>
            </a:r>
          </a:p>
          <a:p>
            <a:pPr marL="228600" lvl="0" indent="-228600" algn="l" rtl="0">
              <a:lnSpc>
                <a:spcPct val="200000"/>
              </a:lnSpc>
              <a:spcBef>
                <a:spcPts val="0"/>
              </a:spcBef>
              <a:buSzPct val="100000"/>
              <a:buFont typeface="Arial" panose="020B0604020202020204" pitchFamily="34" charset="0"/>
              <a:buChar char="•"/>
            </a:pPr>
            <a:r>
              <a:rPr lang="en-IN" sz="1200" dirty="0">
                <a:solidFill>
                  <a:schemeClr val="tx2"/>
                </a:solidFill>
                <a:latin typeface="DM Sans" panose="020B0604020202020204" charset="0"/>
                <a:cs typeface="Times New Roman" panose="02020603050405020304" pitchFamily="18" charset="0"/>
              </a:rPr>
              <a:t>Cloud-App Communication</a:t>
            </a:r>
          </a:p>
          <a:p>
            <a:pPr marL="228600" lvl="0" indent="-228600" algn="l" rtl="0">
              <a:lnSpc>
                <a:spcPct val="200000"/>
              </a:lnSpc>
              <a:spcBef>
                <a:spcPts val="0"/>
              </a:spcBef>
              <a:buSzPct val="100000"/>
              <a:buFont typeface="Arial" panose="020B0604020202020204" pitchFamily="34" charset="0"/>
              <a:buChar char="•"/>
            </a:pPr>
            <a:r>
              <a:rPr lang="en-IN" sz="1200" dirty="0">
                <a:solidFill>
                  <a:schemeClr val="tx2"/>
                </a:solidFill>
                <a:latin typeface="DM Sans" panose="020B0604020202020204" charset="0"/>
                <a:cs typeface="Times New Roman" panose="02020603050405020304" pitchFamily="18" charset="0"/>
              </a:rPr>
              <a:t>Device-App Communication</a:t>
            </a:r>
          </a:p>
          <a:p>
            <a:pPr marL="228600" lvl="0" indent="-228600" algn="l" rtl="0">
              <a:lnSpc>
                <a:spcPct val="200000"/>
              </a:lnSpc>
              <a:spcBef>
                <a:spcPts val="0"/>
              </a:spcBef>
              <a:buSzPct val="100000"/>
              <a:buFont typeface="Arial" panose="020B0604020202020204" pitchFamily="34" charset="0"/>
              <a:buChar char="•"/>
            </a:pPr>
            <a:r>
              <a:rPr lang="en-IN" sz="1200" dirty="0">
                <a:solidFill>
                  <a:schemeClr val="tx2"/>
                </a:solidFill>
                <a:latin typeface="DM Sans" panose="020B0604020202020204" charset="0"/>
                <a:cs typeface="Times New Roman" panose="02020603050405020304" pitchFamily="18" charset="0"/>
              </a:rPr>
              <a:t>Device-Cloud Communication</a:t>
            </a:r>
          </a:p>
          <a:p>
            <a:pPr marL="171450" lvl="0" indent="-171450" algn="l" rtl="0">
              <a:lnSpc>
                <a:spcPct val="200000"/>
              </a:lnSpc>
              <a:spcBef>
                <a:spcPts val="0"/>
              </a:spcBef>
              <a:buSzPct val="100000"/>
              <a:buFont typeface="Wingdings" panose="05000000000000000000" pitchFamily="2" charset="2"/>
              <a:buChar char="§"/>
            </a:pPr>
            <a:r>
              <a:rPr lang="en-IN" b="1" dirty="0">
                <a:solidFill>
                  <a:schemeClr val="tx2"/>
                </a:solidFill>
                <a:latin typeface="DM Sans" panose="020B0604020202020204" charset="0"/>
                <a:cs typeface="Times New Roman" panose="02020603050405020304" pitchFamily="18" charset="0"/>
              </a:rPr>
              <a:t>Understanding the Interacting Messages</a:t>
            </a:r>
          </a:p>
          <a:p>
            <a:endParaRPr lang="en-IN" dirty="0"/>
          </a:p>
        </p:txBody>
      </p:sp>
      <p:pic>
        <p:nvPicPr>
          <p:cNvPr id="9" name="Picture 8">
            <a:extLst>
              <a:ext uri="{FF2B5EF4-FFF2-40B4-BE49-F238E27FC236}">
                <a16:creationId xmlns:a16="http://schemas.microsoft.com/office/drawing/2014/main" id="{A9CDE6F5-1918-48C7-9EDC-5C7601039041}"/>
              </a:ext>
            </a:extLst>
          </p:cNvPr>
          <p:cNvPicPr>
            <a:picLocks noChangeAspect="1"/>
          </p:cNvPicPr>
          <p:nvPr/>
        </p:nvPicPr>
        <p:blipFill>
          <a:blip r:embed="rId3"/>
          <a:stretch>
            <a:fillRect/>
          </a:stretch>
        </p:blipFill>
        <p:spPr>
          <a:xfrm>
            <a:off x="4992936" y="728701"/>
            <a:ext cx="3892930" cy="4226229"/>
          </a:xfrm>
          <a:prstGeom prst="rect">
            <a:avLst/>
          </a:prstGeom>
        </p:spPr>
      </p:pic>
    </p:spTree>
    <p:extLst>
      <p:ext uri="{BB962C8B-B14F-4D97-AF65-F5344CB8AC3E}">
        <p14:creationId xmlns:p14="http://schemas.microsoft.com/office/powerpoint/2010/main" val="222842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58134" y="18900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METHODOLOGY</a:t>
            </a:r>
            <a:endParaRPr dirty="0"/>
          </a:p>
        </p:txBody>
      </p:sp>
      <p:sp>
        <p:nvSpPr>
          <p:cNvPr id="8" name="TextBox 7">
            <a:extLst>
              <a:ext uri="{FF2B5EF4-FFF2-40B4-BE49-F238E27FC236}">
                <a16:creationId xmlns:a16="http://schemas.microsoft.com/office/drawing/2014/main" id="{F2E0C70F-2B7F-492A-AE19-5ABA7CD54E7D}"/>
              </a:ext>
            </a:extLst>
          </p:cNvPr>
          <p:cNvSpPr txBox="1"/>
          <p:nvPr/>
        </p:nvSpPr>
        <p:spPr>
          <a:xfrm>
            <a:off x="308934" y="728701"/>
            <a:ext cx="8036781" cy="515525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b="1" dirty="0">
                <a:latin typeface="DM Sans" panose="020B0604020202020204" charset="0"/>
              </a:rPr>
              <a:t>Phantom Devices</a:t>
            </a:r>
          </a:p>
          <a:p>
            <a:pPr marL="285750" indent="-285750">
              <a:lnSpc>
                <a:spcPct val="150000"/>
              </a:lnSpc>
              <a:buFont typeface="Arial" panose="020B0604020202020204" pitchFamily="34" charset="0"/>
              <a:buChar char="•"/>
            </a:pPr>
            <a:r>
              <a:rPr lang="en-IN" dirty="0">
                <a:latin typeface="DM Sans" panose="020B0604020202020204" charset="0"/>
              </a:rPr>
              <a:t>Checking if state machine is maintained</a:t>
            </a:r>
          </a:p>
          <a:p>
            <a:pPr marL="285750" indent="-285750">
              <a:lnSpc>
                <a:spcPct val="150000"/>
              </a:lnSpc>
              <a:buFont typeface="Arial" panose="020B0604020202020204" pitchFamily="34" charset="0"/>
              <a:buChar char="•"/>
            </a:pPr>
            <a:r>
              <a:rPr lang="en-IN" dirty="0">
                <a:latin typeface="DM Sans" panose="020B0604020202020204" charset="0"/>
              </a:rPr>
              <a:t>Checking if legitimate 3-tuple state combination is maintained</a:t>
            </a:r>
          </a:p>
          <a:p>
            <a:pPr marL="285750" indent="-285750">
              <a:lnSpc>
                <a:spcPct val="150000"/>
              </a:lnSpc>
              <a:buFont typeface="Arial" panose="020B0604020202020204" pitchFamily="34" charset="0"/>
              <a:buChar char="•"/>
            </a:pPr>
            <a:r>
              <a:rPr lang="en-IN" dirty="0">
                <a:latin typeface="DM Sans" panose="020B0604020202020204" charset="0"/>
              </a:rPr>
              <a:t>Verifying if proper authorization checks are performed</a:t>
            </a:r>
          </a:p>
          <a:p>
            <a:pPr marL="285750" indent="-285750">
              <a:lnSpc>
                <a:spcPct val="150000"/>
              </a:lnSpc>
              <a:buFont typeface="Wingdings" panose="05000000000000000000" pitchFamily="2" charset="2"/>
              <a:buChar char="§"/>
            </a:pPr>
            <a:r>
              <a:rPr lang="en-IN" b="1" dirty="0">
                <a:latin typeface="DM Sans" panose="020B0604020202020204" charset="0"/>
              </a:rPr>
              <a:t>Need:  </a:t>
            </a:r>
            <a:r>
              <a:rPr lang="en-IN" dirty="0">
                <a:latin typeface="DM Sans" panose="020B0604020202020204" charset="0"/>
              </a:rPr>
              <a:t>Send JSON messages to receiving entities by mimicking the real device</a:t>
            </a:r>
          </a:p>
          <a:p>
            <a:pPr marL="285750" indent="-285750">
              <a:lnSpc>
                <a:spcPct val="150000"/>
              </a:lnSpc>
              <a:buFont typeface="Wingdings" panose="05000000000000000000" pitchFamily="2" charset="2"/>
              <a:buChar char="§"/>
            </a:pPr>
            <a:r>
              <a:rPr lang="en-IN" b="1" dirty="0">
                <a:latin typeface="DM Sans" panose="020B0604020202020204" charset="0"/>
              </a:rPr>
              <a:t>Construction of Phantom Devices</a:t>
            </a:r>
          </a:p>
          <a:p>
            <a:pPr marL="285750" indent="-285750">
              <a:lnSpc>
                <a:spcPct val="150000"/>
              </a:lnSpc>
              <a:buFont typeface="Arial" panose="020B0604020202020204" pitchFamily="34" charset="0"/>
              <a:buChar char="•"/>
            </a:pPr>
            <a:r>
              <a:rPr lang="en-IN" dirty="0">
                <a:latin typeface="DM Sans" panose="020B0604020202020204" charset="0"/>
              </a:rPr>
              <a:t>Reusing the communication logic provided by open-source device SDKs.</a:t>
            </a:r>
          </a:p>
          <a:p>
            <a:pPr>
              <a:lnSpc>
                <a:spcPct val="150000"/>
              </a:lnSpc>
            </a:pPr>
            <a:r>
              <a:rPr lang="en-IN" dirty="0">
                <a:latin typeface="DM Sans" panose="020B0604020202020204" charset="0"/>
              </a:rPr>
              <a:t>      </a:t>
            </a:r>
            <a:r>
              <a:rPr lang="en-IN" b="1" dirty="0">
                <a:latin typeface="DM Sans" panose="020B0604020202020204" charset="0"/>
              </a:rPr>
              <a:t>Example: </a:t>
            </a:r>
            <a:r>
              <a:rPr lang="en-IN" dirty="0">
                <a:latin typeface="DM Sans" panose="020B0604020202020204" charset="0"/>
              </a:rPr>
              <a:t>Samsung, JD, Ali</a:t>
            </a:r>
          </a:p>
          <a:p>
            <a:pPr marL="285750" indent="-285750">
              <a:lnSpc>
                <a:spcPct val="150000"/>
              </a:lnSpc>
              <a:buFont typeface="Arial" panose="020B0604020202020204" pitchFamily="34" charset="0"/>
              <a:buChar char="•"/>
            </a:pPr>
            <a:r>
              <a:rPr lang="en-IN" dirty="0">
                <a:latin typeface="DM Sans" panose="020B0604020202020204" charset="0"/>
              </a:rPr>
              <a:t>Reverse engineering the proprietary SDKs. </a:t>
            </a:r>
          </a:p>
          <a:p>
            <a:pPr>
              <a:lnSpc>
                <a:spcPct val="150000"/>
              </a:lnSpc>
            </a:pPr>
            <a:r>
              <a:rPr lang="en-IN" dirty="0">
                <a:latin typeface="DM Sans" panose="020B0604020202020204" charset="0"/>
              </a:rPr>
              <a:t>      </a:t>
            </a:r>
            <a:r>
              <a:rPr lang="en-IN" b="1" dirty="0">
                <a:latin typeface="DM Sans" panose="020B0604020202020204" charset="0"/>
              </a:rPr>
              <a:t>Example: </a:t>
            </a:r>
            <a:r>
              <a:rPr lang="en-IN" dirty="0">
                <a:latin typeface="DM Sans" panose="020B0604020202020204" charset="0"/>
              </a:rPr>
              <a:t>Xiaomi, TP-Link</a:t>
            </a:r>
          </a:p>
          <a:p>
            <a:pPr marL="285750" indent="-285750">
              <a:lnSpc>
                <a:spcPct val="150000"/>
              </a:lnSpc>
              <a:buFont typeface="Wingdings" panose="05000000000000000000" pitchFamily="2" charset="2"/>
              <a:buChar char="§"/>
            </a:pPr>
            <a:r>
              <a:rPr lang="en-IN" b="1" dirty="0">
                <a:latin typeface="DM Sans" panose="020B0604020202020204" charset="0"/>
              </a:rPr>
              <a:t>Uses of phantom Devices:</a:t>
            </a:r>
          </a:p>
          <a:p>
            <a:pPr marL="285750" indent="-285750">
              <a:lnSpc>
                <a:spcPct val="150000"/>
              </a:lnSpc>
              <a:buFont typeface="Arial" panose="020B0604020202020204" pitchFamily="34" charset="0"/>
              <a:buChar char="•"/>
            </a:pPr>
            <a:r>
              <a:rPr lang="en-IN" dirty="0">
                <a:latin typeface="DM Sans" panose="020B0604020202020204" charset="0"/>
              </a:rPr>
              <a:t>Trigger unexpected state Transitions</a:t>
            </a:r>
          </a:p>
          <a:p>
            <a:pPr marL="285750" indent="-285750">
              <a:lnSpc>
                <a:spcPct val="150000"/>
              </a:lnSpc>
              <a:buFont typeface="Arial" panose="020B0604020202020204" pitchFamily="34" charset="0"/>
              <a:buChar char="•"/>
            </a:pPr>
            <a:r>
              <a:rPr lang="en-IN" dirty="0">
                <a:latin typeface="DM Sans" panose="020B0604020202020204" charset="0"/>
              </a:rPr>
              <a:t>Helps understand internal logic of IoT cloud</a:t>
            </a:r>
          </a:p>
          <a:p>
            <a:pPr marL="285750" indent="-285750">
              <a:lnSpc>
                <a:spcPct val="150000"/>
              </a:lnSpc>
              <a:buFont typeface="Arial" panose="020B0604020202020204" pitchFamily="34" charset="0"/>
              <a:buChar char="•"/>
            </a:pPr>
            <a:endParaRPr lang="en-IN" dirty="0">
              <a:latin typeface="DM Sans" panose="020B0604020202020204" charset="0"/>
            </a:endParaRPr>
          </a:p>
          <a:p>
            <a:pPr>
              <a:lnSpc>
                <a:spcPct val="150000"/>
              </a:lnSpc>
            </a:pPr>
            <a:endParaRPr lang="en-IN" dirty="0">
              <a:latin typeface="DM Sans" panose="020B0604020202020204" charset="0"/>
            </a:endParaRPr>
          </a:p>
          <a:p>
            <a:pPr marL="285750" indent="-285750">
              <a:buFont typeface="Arial" panose="020B0604020202020204" pitchFamily="34" charset="0"/>
              <a:buChar char="•"/>
            </a:pPr>
            <a:endParaRPr lang="en-IN" dirty="0">
              <a:latin typeface="DM Sans" panose="020B0604020202020204" charset="0"/>
            </a:endParaRPr>
          </a:p>
        </p:txBody>
      </p:sp>
    </p:spTree>
    <p:extLst>
      <p:ext uri="{BB962C8B-B14F-4D97-AF65-F5344CB8AC3E}">
        <p14:creationId xmlns:p14="http://schemas.microsoft.com/office/powerpoint/2010/main" val="186447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699583" y="1868163"/>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Findings</a:t>
            </a:r>
            <a:endParaRPr dirty="0"/>
          </a:p>
        </p:txBody>
      </p:sp>
      <p:sp>
        <p:nvSpPr>
          <p:cNvPr id="607" name="Google Shape;607;p34"/>
          <p:cNvSpPr txBox="1">
            <a:spLocks noGrp="1"/>
          </p:cNvSpPr>
          <p:nvPr>
            <p:ph type="title" idx="2"/>
          </p:nvPr>
        </p:nvSpPr>
        <p:spPr>
          <a:xfrm>
            <a:off x="872376" y="113144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80" name="Google Shape;1486;p43">
            <a:extLst>
              <a:ext uri="{FF2B5EF4-FFF2-40B4-BE49-F238E27FC236}">
                <a16:creationId xmlns:a16="http://schemas.microsoft.com/office/drawing/2014/main" id="{0674A9BB-DF7C-459B-BA64-5DDCE7DD72C5}"/>
              </a:ext>
            </a:extLst>
          </p:cNvPr>
          <p:cNvGrpSpPr/>
          <p:nvPr/>
        </p:nvGrpSpPr>
        <p:grpSpPr>
          <a:xfrm>
            <a:off x="4411843" y="1370519"/>
            <a:ext cx="3526417" cy="3305683"/>
            <a:chOff x="5906263" y="1914018"/>
            <a:chExt cx="3526417" cy="3305683"/>
          </a:xfrm>
        </p:grpSpPr>
        <p:sp>
          <p:nvSpPr>
            <p:cNvPr id="81" name="Google Shape;1487;p43">
              <a:extLst>
                <a:ext uri="{FF2B5EF4-FFF2-40B4-BE49-F238E27FC236}">
                  <a16:creationId xmlns:a16="http://schemas.microsoft.com/office/drawing/2014/main" id="{D8A9B96C-AB61-4F00-A9E2-48ACD931F2F4}"/>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488;p43">
              <a:extLst>
                <a:ext uri="{FF2B5EF4-FFF2-40B4-BE49-F238E27FC236}">
                  <a16:creationId xmlns:a16="http://schemas.microsoft.com/office/drawing/2014/main" id="{9DE7E6CD-339D-4808-A974-BAF9901FC6D4}"/>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489;p43">
              <a:extLst>
                <a:ext uri="{FF2B5EF4-FFF2-40B4-BE49-F238E27FC236}">
                  <a16:creationId xmlns:a16="http://schemas.microsoft.com/office/drawing/2014/main" id="{13175502-BCCB-4F74-966F-1C82A68E8CCC}"/>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490;p43">
              <a:extLst>
                <a:ext uri="{FF2B5EF4-FFF2-40B4-BE49-F238E27FC236}">
                  <a16:creationId xmlns:a16="http://schemas.microsoft.com/office/drawing/2014/main" id="{F49F196B-19B3-4954-8923-DBA64B84BD1E}"/>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491;p43">
              <a:extLst>
                <a:ext uri="{FF2B5EF4-FFF2-40B4-BE49-F238E27FC236}">
                  <a16:creationId xmlns:a16="http://schemas.microsoft.com/office/drawing/2014/main" id="{83067A16-E1B2-42AE-BC89-88A57898087B}"/>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492;p43">
              <a:extLst>
                <a:ext uri="{FF2B5EF4-FFF2-40B4-BE49-F238E27FC236}">
                  <a16:creationId xmlns:a16="http://schemas.microsoft.com/office/drawing/2014/main" id="{F65ED463-1F26-493E-8E87-67B3016EC1A9}"/>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493;p43">
              <a:extLst>
                <a:ext uri="{FF2B5EF4-FFF2-40B4-BE49-F238E27FC236}">
                  <a16:creationId xmlns:a16="http://schemas.microsoft.com/office/drawing/2014/main" id="{9EE0AA3D-2BB3-4887-8A3A-B7B9E6D5040A}"/>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494;p43">
              <a:extLst>
                <a:ext uri="{FF2B5EF4-FFF2-40B4-BE49-F238E27FC236}">
                  <a16:creationId xmlns:a16="http://schemas.microsoft.com/office/drawing/2014/main" id="{7981DF08-D0F9-4B36-A11F-DA63A89C6352}"/>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495;p43">
              <a:extLst>
                <a:ext uri="{FF2B5EF4-FFF2-40B4-BE49-F238E27FC236}">
                  <a16:creationId xmlns:a16="http://schemas.microsoft.com/office/drawing/2014/main" id="{9DE96911-8009-4819-8D9F-5C5B2AE98A8F}"/>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496;p43">
              <a:extLst>
                <a:ext uri="{FF2B5EF4-FFF2-40B4-BE49-F238E27FC236}">
                  <a16:creationId xmlns:a16="http://schemas.microsoft.com/office/drawing/2014/main" id="{77E26F52-89CA-491C-A087-DEAF28D08A52}"/>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497;p43">
              <a:extLst>
                <a:ext uri="{FF2B5EF4-FFF2-40B4-BE49-F238E27FC236}">
                  <a16:creationId xmlns:a16="http://schemas.microsoft.com/office/drawing/2014/main" id="{F3ABD5B1-6E84-42A1-A07A-40F3024E900F}"/>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498;p43">
              <a:extLst>
                <a:ext uri="{FF2B5EF4-FFF2-40B4-BE49-F238E27FC236}">
                  <a16:creationId xmlns:a16="http://schemas.microsoft.com/office/drawing/2014/main" id="{8896B7A7-EFCF-43BE-93CD-A7FA0967161A}"/>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499;p43">
              <a:extLst>
                <a:ext uri="{FF2B5EF4-FFF2-40B4-BE49-F238E27FC236}">
                  <a16:creationId xmlns:a16="http://schemas.microsoft.com/office/drawing/2014/main" id="{61F7D62A-1536-450A-AD60-67781034A367}"/>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500;p43">
              <a:extLst>
                <a:ext uri="{FF2B5EF4-FFF2-40B4-BE49-F238E27FC236}">
                  <a16:creationId xmlns:a16="http://schemas.microsoft.com/office/drawing/2014/main" id="{389E2302-3597-4C64-A69B-CDC7786F9790}"/>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501;p43">
              <a:extLst>
                <a:ext uri="{FF2B5EF4-FFF2-40B4-BE49-F238E27FC236}">
                  <a16:creationId xmlns:a16="http://schemas.microsoft.com/office/drawing/2014/main" id="{FF12A68C-6386-4F9F-AF24-878CE6D8DE92}"/>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502;p43">
              <a:extLst>
                <a:ext uri="{FF2B5EF4-FFF2-40B4-BE49-F238E27FC236}">
                  <a16:creationId xmlns:a16="http://schemas.microsoft.com/office/drawing/2014/main" id="{591CA927-903E-49B0-88C2-91DE762DAC23}"/>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503;p43">
              <a:extLst>
                <a:ext uri="{FF2B5EF4-FFF2-40B4-BE49-F238E27FC236}">
                  <a16:creationId xmlns:a16="http://schemas.microsoft.com/office/drawing/2014/main" id="{7932BB1D-6E7D-4D95-9438-9674E3BBD556}"/>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504;p43">
              <a:extLst>
                <a:ext uri="{FF2B5EF4-FFF2-40B4-BE49-F238E27FC236}">
                  <a16:creationId xmlns:a16="http://schemas.microsoft.com/office/drawing/2014/main" id="{FDFC3B89-E40B-4081-91B6-C7BB09A9903B}"/>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505;p43">
              <a:extLst>
                <a:ext uri="{FF2B5EF4-FFF2-40B4-BE49-F238E27FC236}">
                  <a16:creationId xmlns:a16="http://schemas.microsoft.com/office/drawing/2014/main" id="{556F2A8B-D503-4ED8-B738-F2C2A66A9B8C}"/>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506;p43">
              <a:extLst>
                <a:ext uri="{FF2B5EF4-FFF2-40B4-BE49-F238E27FC236}">
                  <a16:creationId xmlns:a16="http://schemas.microsoft.com/office/drawing/2014/main" id="{F3565E65-27C8-4B26-8C69-949DBC883A4E}"/>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507;p43">
              <a:extLst>
                <a:ext uri="{FF2B5EF4-FFF2-40B4-BE49-F238E27FC236}">
                  <a16:creationId xmlns:a16="http://schemas.microsoft.com/office/drawing/2014/main" id="{31D7BCC0-31BE-459E-8C9E-E6C0212A37AD}"/>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508;p43">
              <a:extLst>
                <a:ext uri="{FF2B5EF4-FFF2-40B4-BE49-F238E27FC236}">
                  <a16:creationId xmlns:a16="http://schemas.microsoft.com/office/drawing/2014/main" id="{8E6CEC19-0F48-47F0-A329-3E87999CCEFC}"/>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509;p43">
              <a:extLst>
                <a:ext uri="{FF2B5EF4-FFF2-40B4-BE49-F238E27FC236}">
                  <a16:creationId xmlns:a16="http://schemas.microsoft.com/office/drawing/2014/main" id="{3171B0E2-3091-47C1-8C7A-274390A38F10}"/>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510;p43">
              <a:extLst>
                <a:ext uri="{FF2B5EF4-FFF2-40B4-BE49-F238E27FC236}">
                  <a16:creationId xmlns:a16="http://schemas.microsoft.com/office/drawing/2014/main" id="{F792163F-8C99-40D8-B25F-BCFB692AA774}"/>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511;p43">
              <a:extLst>
                <a:ext uri="{FF2B5EF4-FFF2-40B4-BE49-F238E27FC236}">
                  <a16:creationId xmlns:a16="http://schemas.microsoft.com/office/drawing/2014/main" id="{EF2C8AFC-19B3-4D0E-8AC6-ABDF4373B186}"/>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512;p43">
              <a:extLst>
                <a:ext uri="{FF2B5EF4-FFF2-40B4-BE49-F238E27FC236}">
                  <a16:creationId xmlns:a16="http://schemas.microsoft.com/office/drawing/2014/main" id="{3446D817-61B1-4554-9DDA-8A77678E951F}"/>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513;p43">
              <a:extLst>
                <a:ext uri="{FF2B5EF4-FFF2-40B4-BE49-F238E27FC236}">
                  <a16:creationId xmlns:a16="http://schemas.microsoft.com/office/drawing/2014/main" id="{338DD50E-B81B-45BC-9172-DF73F4CE1557}"/>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514;p43">
              <a:extLst>
                <a:ext uri="{FF2B5EF4-FFF2-40B4-BE49-F238E27FC236}">
                  <a16:creationId xmlns:a16="http://schemas.microsoft.com/office/drawing/2014/main" id="{B5350C54-DD3D-43A6-86CE-7DF706053CA4}"/>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515;p43">
              <a:extLst>
                <a:ext uri="{FF2B5EF4-FFF2-40B4-BE49-F238E27FC236}">
                  <a16:creationId xmlns:a16="http://schemas.microsoft.com/office/drawing/2014/main" id="{207273F2-6394-4FC7-BDCE-13B45BBEBDC0}"/>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516;p43">
              <a:extLst>
                <a:ext uri="{FF2B5EF4-FFF2-40B4-BE49-F238E27FC236}">
                  <a16:creationId xmlns:a16="http://schemas.microsoft.com/office/drawing/2014/main" id="{5BEEC1DF-0063-441F-972C-679F7BC2D7FB}"/>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517;p43">
              <a:extLst>
                <a:ext uri="{FF2B5EF4-FFF2-40B4-BE49-F238E27FC236}">
                  <a16:creationId xmlns:a16="http://schemas.microsoft.com/office/drawing/2014/main" id="{F24E107C-4834-4053-88D2-DEF5C341AF0C}"/>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518;p43">
              <a:extLst>
                <a:ext uri="{FF2B5EF4-FFF2-40B4-BE49-F238E27FC236}">
                  <a16:creationId xmlns:a16="http://schemas.microsoft.com/office/drawing/2014/main" id="{F12AB2CF-BD51-416A-A6F1-CA765D12728B}"/>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519;p43">
              <a:extLst>
                <a:ext uri="{FF2B5EF4-FFF2-40B4-BE49-F238E27FC236}">
                  <a16:creationId xmlns:a16="http://schemas.microsoft.com/office/drawing/2014/main" id="{ECE925C0-400B-4CCF-9ACF-96509CE7F015}"/>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520;p43">
              <a:extLst>
                <a:ext uri="{FF2B5EF4-FFF2-40B4-BE49-F238E27FC236}">
                  <a16:creationId xmlns:a16="http://schemas.microsoft.com/office/drawing/2014/main" id="{9401F117-CD41-4550-8467-249C81E87216}"/>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521;p43">
              <a:extLst>
                <a:ext uri="{FF2B5EF4-FFF2-40B4-BE49-F238E27FC236}">
                  <a16:creationId xmlns:a16="http://schemas.microsoft.com/office/drawing/2014/main" id="{D954322D-3276-40C1-B562-1414E0F16FD1}"/>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522;p43">
              <a:extLst>
                <a:ext uri="{FF2B5EF4-FFF2-40B4-BE49-F238E27FC236}">
                  <a16:creationId xmlns:a16="http://schemas.microsoft.com/office/drawing/2014/main" id="{E1363B40-5099-4F5C-B588-30ED9B59F1C6}"/>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523;p43">
              <a:extLst>
                <a:ext uri="{FF2B5EF4-FFF2-40B4-BE49-F238E27FC236}">
                  <a16:creationId xmlns:a16="http://schemas.microsoft.com/office/drawing/2014/main" id="{95599FFA-0155-4960-9A17-5FB26E04D220}"/>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524;p43">
              <a:extLst>
                <a:ext uri="{FF2B5EF4-FFF2-40B4-BE49-F238E27FC236}">
                  <a16:creationId xmlns:a16="http://schemas.microsoft.com/office/drawing/2014/main" id="{89C62B2D-58E4-40EC-A828-7FA0EABC7A93}"/>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525;p43">
              <a:extLst>
                <a:ext uri="{FF2B5EF4-FFF2-40B4-BE49-F238E27FC236}">
                  <a16:creationId xmlns:a16="http://schemas.microsoft.com/office/drawing/2014/main" id="{07E81609-9AFC-4AF8-B616-4D75BAE15CA2}"/>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526;p43">
              <a:extLst>
                <a:ext uri="{FF2B5EF4-FFF2-40B4-BE49-F238E27FC236}">
                  <a16:creationId xmlns:a16="http://schemas.microsoft.com/office/drawing/2014/main" id="{EC2AC225-6275-4C66-B00B-B3B884E16DA3}"/>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527;p43">
              <a:extLst>
                <a:ext uri="{FF2B5EF4-FFF2-40B4-BE49-F238E27FC236}">
                  <a16:creationId xmlns:a16="http://schemas.microsoft.com/office/drawing/2014/main" id="{E6258A68-BD43-4322-BAEB-419E8E3F5B3F}"/>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528;p43">
              <a:extLst>
                <a:ext uri="{FF2B5EF4-FFF2-40B4-BE49-F238E27FC236}">
                  <a16:creationId xmlns:a16="http://schemas.microsoft.com/office/drawing/2014/main" id="{FB06C3DB-B052-49B2-A36A-D6D554D2FFCD}"/>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529;p43">
              <a:extLst>
                <a:ext uri="{FF2B5EF4-FFF2-40B4-BE49-F238E27FC236}">
                  <a16:creationId xmlns:a16="http://schemas.microsoft.com/office/drawing/2014/main" id="{4BDC2633-FF26-44DE-91FA-FF5651FF8916}"/>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530;p43">
              <a:extLst>
                <a:ext uri="{FF2B5EF4-FFF2-40B4-BE49-F238E27FC236}">
                  <a16:creationId xmlns:a16="http://schemas.microsoft.com/office/drawing/2014/main" id="{6DD235B8-4847-4C50-8369-C1FEBDF4D2A3}"/>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531;p43">
              <a:extLst>
                <a:ext uri="{FF2B5EF4-FFF2-40B4-BE49-F238E27FC236}">
                  <a16:creationId xmlns:a16="http://schemas.microsoft.com/office/drawing/2014/main" id="{7FD56708-01BC-44E7-9B48-C0045D55321E}"/>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532;p43">
              <a:extLst>
                <a:ext uri="{FF2B5EF4-FFF2-40B4-BE49-F238E27FC236}">
                  <a16:creationId xmlns:a16="http://schemas.microsoft.com/office/drawing/2014/main" id="{A2F1B38F-332F-497E-9D06-D0770655D0E3}"/>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533;p43">
              <a:extLst>
                <a:ext uri="{FF2B5EF4-FFF2-40B4-BE49-F238E27FC236}">
                  <a16:creationId xmlns:a16="http://schemas.microsoft.com/office/drawing/2014/main" id="{D2820C4F-DB43-46CF-B04C-3A47F2C15FA5}"/>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534;p43">
              <a:extLst>
                <a:ext uri="{FF2B5EF4-FFF2-40B4-BE49-F238E27FC236}">
                  <a16:creationId xmlns:a16="http://schemas.microsoft.com/office/drawing/2014/main" id="{1085D464-71FC-4FF5-80F9-5227954C256D}"/>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535;p43">
              <a:extLst>
                <a:ext uri="{FF2B5EF4-FFF2-40B4-BE49-F238E27FC236}">
                  <a16:creationId xmlns:a16="http://schemas.microsoft.com/office/drawing/2014/main" id="{0CEB5C79-D0BD-4F8B-B70E-FD7514CEB67B}"/>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536;p43">
              <a:extLst>
                <a:ext uri="{FF2B5EF4-FFF2-40B4-BE49-F238E27FC236}">
                  <a16:creationId xmlns:a16="http://schemas.microsoft.com/office/drawing/2014/main" id="{9B1E0F4A-17A1-42AF-900B-45C8379481A9}"/>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537;p43">
              <a:extLst>
                <a:ext uri="{FF2B5EF4-FFF2-40B4-BE49-F238E27FC236}">
                  <a16:creationId xmlns:a16="http://schemas.microsoft.com/office/drawing/2014/main" id="{AE91C05E-9684-41A1-A50C-ED455011A3F6}"/>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538;p43">
              <a:extLst>
                <a:ext uri="{FF2B5EF4-FFF2-40B4-BE49-F238E27FC236}">
                  <a16:creationId xmlns:a16="http://schemas.microsoft.com/office/drawing/2014/main" id="{FAC1DE08-8A9B-42C6-B0C6-54A9503E8181}"/>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539;p43">
              <a:extLst>
                <a:ext uri="{FF2B5EF4-FFF2-40B4-BE49-F238E27FC236}">
                  <a16:creationId xmlns:a16="http://schemas.microsoft.com/office/drawing/2014/main" id="{9488725E-084E-405E-ABE2-ECCA34F2B484}"/>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540;p43">
              <a:extLst>
                <a:ext uri="{FF2B5EF4-FFF2-40B4-BE49-F238E27FC236}">
                  <a16:creationId xmlns:a16="http://schemas.microsoft.com/office/drawing/2014/main" id="{642A8B3D-00DC-47BB-8A1C-B98996BDAFED}"/>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541;p43">
              <a:extLst>
                <a:ext uri="{FF2B5EF4-FFF2-40B4-BE49-F238E27FC236}">
                  <a16:creationId xmlns:a16="http://schemas.microsoft.com/office/drawing/2014/main" id="{8C020DEC-469D-4FEF-9829-A6ABB40F9205}"/>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542;p43">
              <a:extLst>
                <a:ext uri="{FF2B5EF4-FFF2-40B4-BE49-F238E27FC236}">
                  <a16:creationId xmlns:a16="http://schemas.microsoft.com/office/drawing/2014/main" id="{0B8197C0-F99F-4EF6-B6D0-860C3499A5FE}"/>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543;p43">
              <a:extLst>
                <a:ext uri="{FF2B5EF4-FFF2-40B4-BE49-F238E27FC236}">
                  <a16:creationId xmlns:a16="http://schemas.microsoft.com/office/drawing/2014/main" id="{6E8BA956-52E5-4ABE-9DDB-737B2C76ED6F}"/>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544;p43">
              <a:extLst>
                <a:ext uri="{FF2B5EF4-FFF2-40B4-BE49-F238E27FC236}">
                  <a16:creationId xmlns:a16="http://schemas.microsoft.com/office/drawing/2014/main" id="{B9B0482A-C1CC-41A0-AF22-56C62A97BE09}"/>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545;p43">
              <a:extLst>
                <a:ext uri="{FF2B5EF4-FFF2-40B4-BE49-F238E27FC236}">
                  <a16:creationId xmlns:a16="http://schemas.microsoft.com/office/drawing/2014/main" id="{0BBB4C66-524F-4465-B417-4E47C4DBE1BF}"/>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546;p43">
              <a:extLst>
                <a:ext uri="{FF2B5EF4-FFF2-40B4-BE49-F238E27FC236}">
                  <a16:creationId xmlns:a16="http://schemas.microsoft.com/office/drawing/2014/main" id="{19D1B234-63C0-45B6-9ABB-2469305125C9}"/>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547;p43">
              <a:extLst>
                <a:ext uri="{FF2B5EF4-FFF2-40B4-BE49-F238E27FC236}">
                  <a16:creationId xmlns:a16="http://schemas.microsoft.com/office/drawing/2014/main" id="{FA2E5244-E9D5-4113-8696-331E7218A310}"/>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548;p43">
              <a:extLst>
                <a:ext uri="{FF2B5EF4-FFF2-40B4-BE49-F238E27FC236}">
                  <a16:creationId xmlns:a16="http://schemas.microsoft.com/office/drawing/2014/main" id="{4C99B002-33DC-4A04-BC5D-DF2B45125866}"/>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549;p43">
              <a:extLst>
                <a:ext uri="{FF2B5EF4-FFF2-40B4-BE49-F238E27FC236}">
                  <a16:creationId xmlns:a16="http://schemas.microsoft.com/office/drawing/2014/main" id="{59F971C8-C7FC-407E-977D-46986B495FF5}"/>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550;p43">
              <a:extLst>
                <a:ext uri="{FF2B5EF4-FFF2-40B4-BE49-F238E27FC236}">
                  <a16:creationId xmlns:a16="http://schemas.microsoft.com/office/drawing/2014/main" id="{1F44F965-4AE0-4D4D-AF89-E715153D4691}"/>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551;p43">
              <a:extLst>
                <a:ext uri="{FF2B5EF4-FFF2-40B4-BE49-F238E27FC236}">
                  <a16:creationId xmlns:a16="http://schemas.microsoft.com/office/drawing/2014/main" id="{258BB68A-7CF5-4CE1-9A3F-1E4D5EAF7B2A}"/>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552;p43">
              <a:extLst>
                <a:ext uri="{FF2B5EF4-FFF2-40B4-BE49-F238E27FC236}">
                  <a16:creationId xmlns:a16="http://schemas.microsoft.com/office/drawing/2014/main" id="{77C3BDA5-49DE-4755-9E55-65C763CC2F91}"/>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553;p43">
              <a:extLst>
                <a:ext uri="{FF2B5EF4-FFF2-40B4-BE49-F238E27FC236}">
                  <a16:creationId xmlns:a16="http://schemas.microsoft.com/office/drawing/2014/main" id="{74DEAD2B-F9D5-4088-8ADD-B22B484286F8}"/>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554;p43">
              <a:extLst>
                <a:ext uri="{FF2B5EF4-FFF2-40B4-BE49-F238E27FC236}">
                  <a16:creationId xmlns:a16="http://schemas.microsoft.com/office/drawing/2014/main" id="{64F971C4-2E49-4D1C-A058-5C939A115F12}"/>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555;p43">
              <a:extLst>
                <a:ext uri="{FF2B5EF4-FFF2-40B4-BE49-F238E27FC236}">
                  <a16:creationId xmlns:a16="http://schemas.microsoft.com/office/drawing/2014/main" id="{41DA645B-A1E7-4363-A876-DCFAB199655A}"/>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56;p43">
              <a:extLst>
                <a:ext uri="{FF2B5EF4-FFF2-40B4-BE49-F238E27FC236}">
                  <a16:creationId xmlns:a16="http://schemas.microsoft.com/office/drawing/2014/main" id="{0C8907DF-E068-41C1-9270-C2F5D8B6E1C4}"/>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57;p43">
              <a:extLst>
                <a:ext uri="{FF2B5EF4-FFF2-40B4-BE49-F238E27FC236}">
                  <a16:creationId xmlns:a16="http://schemas.microsoft.com/office/drawing/2014/main" id="{B335CA29-EF69-4613-BF9D-7F31D53DD9F7}"/>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58;p43">
              <a:extLst>
                <a:ext uri="{FF2B5EF4-FFF2-40B4-BE49-F238E27FC236}">
                  <a16:creationId xmlns:a16="http://schemas.microsoft.com/office/drawing/2014/main" id="{086D9D85-A30A-4230-9B70-56D10899EA41}"/>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59;p43">
              <a:extLst>
                <a:ext uri="{FF2B5EF4-FFF2-40B4-BE49-F238E27FC236}">
                  <a16:creationId xmlns:a16="http://schemas.microsoft.com/office/drawing/2014/main" id="{EB14A004-6A73-496C-A1E2-6E614A6E20DB}"/>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60;p43">
              <a:extLst>
                <a:ext uri="{FF2B5EF4-FFF2-40B4-BE49-F238E27FC236}">
                  <a16:creationId xmlns:a16="http://schemas.microsoft.com/office/drawing/2014/main" id="{DD4928E4-29ED-4EA7-AA6D-BF6975CE0774}"/>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61;p43">
              <a:extLst>
                <a:ext uri="{FF2B5EF4-FFF2-40B4-BE49-F238E27FC236}">
                  <a16:creationId xmlns:a16="http://schemas.microsoft.com/office/drawing/2014/main" id="{6C417BEC-6DEA-4927-8EE8-5D5BD51BE58E}"/>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2;p43">
              <a:extLst>
                <a:ext uri="{FF2B5EF4-FFF2-40B4-BE49-F238E27FC236}">
                  <a16:creationId xmlns:a16="http://schemas.microsoft.com/office/drawing/2014/main" id="{D7E930C5-D05D-48B1-8387-DB768177E8FF}"/>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63;p43">
              <a:extLst>
                <a:ext uri="{FF2B5EF4-FFF2-40B4-BE49-F238E27FC236}">
                  <a16:creationId xmlns:a16="http://schemas.microsoft.com/office/drawing/2014/main" id="{AF4F8C86-183C-4CA6-A0C6-619771812DDE}"/>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64;p43">
              <a:extLst>
                <a:ext uri="{FF2B5EF4-FFF2-40B4-BE49-F238E27FC236}">
                  <a16:creationId xmlns:a16="http://schemas.microsoft.com/office/drawing/2014/main" id="{29222B3A-40F0-40B3-8D3B-C546A0E1FB1C}"/>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65;p43">
              <a:extLst>
                <a:ext uri="{FF2B5EF4-FFF2-40B4-BE49-F238E27FC236}">
                  <a16:creationId xmlns:a16="http://schemas.microsoft.com/office/drawing/2014/main" id="{67F32BE0-3BBF-4ECA-A9D5-D29137998140}"/>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566;p43">
              <a:extLst>
                <a:ext uri="{FF2B5EF4-FFF2-40B4-BE49-F238E27FC236}">
                  <a16:creationId xmlns:a16="http://schemas.microsoft.com/office/drawing/2014/main" id="{5FDFE8F6-79EA-4A56-9CFD-504248130FF1}"/>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567;p43">
              <a:extLst>
                <a:ext uri="{FF2B5EF4-FFF2-40B4-BE49-F238E27FC236}">
                  <a16:creationId xmlns:a16="http://schemas.microsoft.com/office/drawing/2014/main" id="{3215B30F-4A24-4E40-AE96-B32E2D91E85C}"/>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568;p43">
              <a:extLst>
                <a:ext uri="{FF2B5EF4-FFF2-40B4-BE49-F238E27FC236}">
                  <a16:creationId xmlns:a16="http://schemas.microsoft.com/office/drawing/2014/main" id="{1112B8A5-30DB-4D66-9158-6C041754ADB0}"/>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569;p43">
              <a:extLst>
                <a:ext uri="{FF2B5EF4-FFF2-40B4-BE49-F238E27FC236}">
                  <a16:creationId xmlns:a16="http://schemas.microsoft.com/office/drawing/2014/main" id="{3E0D5408-B01B-4E47-A033-390520EDF95A}"/>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570;p43">
              <a:extLst>
                <a:ext uri="{FF2B5EF4-FFF2-40B4-BE49-F238E27FC236}">
                  <a16:creationId xmlns:a16="http://schemas.microsoft.com/office/drawing/2014/main" id="{2CF1756A-CBEA-438C-A7A3-7C26A2E6E3D0}"/>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571;p43">
              <a:extLst>
                <a:ext uri="{FF2B5EF4-FFF2-40B4-BE49-F238E27FC236}">
                  <a16:creationId xmlns:a16="http://schemas.microsoft.com/office/drawing/2014/main" id="{60E3C6FE-A885-401D-8335-759EB647850E}"/>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572;p43">
              <a:extLst>
                <a:ext uri="{FF2B5EF4-FFF2-40B4-BE49-F238E27FC236}">
                  <a16:creationId xmlns:a16="http://schemas.microsoft.com/office/drawing/2014/main" id="{3D8437FD-BAE0-45C6-ABBA-EC6D641D33B0}"/>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573;p43">
              <a:extLst>
                <a:ext uri="{FF2B5EF4-FFF2-40B4-BE49-F238E27FC236}">
                  <a16:creationId xmlns:a16="http://schemas.microsoft.com/office/drawing/2014/main" id="{1F315B57-8754-400A-872F-E25F8823C14C}"/>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574;p43">
              <a:extLst>
                <a:ext uri="{FF2B5EF4-FFF2-40B4-BE49-F238E27FC236}">
                  <a16:creationId xmlns:a16="http://schemas.microsoft.com/office/drawing/2014/main" id="{FDA18686-548C-4E51-9DF7-89873AA91993}"/>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575;p43">
              <a:extLst>
                <a:ext uri="{FF2B5EF4-FFF2-40B4-BE49-F238E27FC236}">
                  <a16:creationId xmlns:a16="http://schemas.microsoft.com/office/drawing/2014/main" id="{919FE0D2-4AC5-4598-8F2F-09BFB9A20AC8}"/>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576;p43">
              <a:extLst>
                <a:ext uri="{FF2B5EF4-FFF2-40B4-BE49-F238E27FC236}">
                  <a16:creationId xmlns:a16="http://schemas.microsoft.com/office/drawing/2014/main" id="{B6C92C8E-BA45-48DF-B9A4-F8637AFAD7F3}"/>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577;p43">
              <a:extLst>
                <a:ext uri="{FF2B5EF4-FFF2-40B4-BE49-F238E27FC236}">
                  <a16:creationId xmlns:a16="http://schemas.microsoft.com/office/drawing/2014/main" id="{CD901748-BD8A-4D65-A4B7-8375123F3181}"/>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578;p43">
              <a:extLst>
                <a:ext uri="{FF2B5EF4-FFF2-40B4-BE49-F238E27FC236}">
                  <a16:creationId xmlns:a16="http://schemas.microsoft.com/office/drawing/2014/main" id="{EEC0D339-774F-428E-A178-2318C6D277D5}"/>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579;p43">
              <a:extLst>
                <a:ext uri="{FF2B5EF4-FFF2-40B4-BE49-F238E27FC236}">
                  <a16:creationId xmlns:a16="http://schemas.microsoft.com/office/drawing/2014/main" id="{2521AA02-B3C1-4494-BAEE-53302BE76B47}"/>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580;p43">
              <a:extLst>
                <a:ext uri="{FF2B5EF4-FFF2-40B4-BE49-F238E27FC236}">
                  <a16:creationId xmlns:a16="http://schemas.microsoft.com/office/drawing/2014/main" id="{D365FBAE-9249-4169-806A-5FEA1BE0FC6E}"/>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581;p43">
              <a:extLst>
                <a:ext uri="{FF2B5EF4-FFF2-40B4-BE49-F238E27FC236}">
                  <a16:creationId xmlns:a16="http://schemas.microsoft.com/office/drawing/2014/main" id="{425767D6-0091-4796-91C3-F57F5D9907CD}"/>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582;p43">
              <a:extLst>
                <a:ext uri="{FF2B5EF4-FFF2-40B4-BE49-F238E27FC236}">
                  <a16:creationId xmlns:a16="http://schemas.microsoft.com/office/drawing/2014/main" id="{ADDE6CBA-668D-4353-837C-3D303FAC18FE}"/>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583;p43">
              <a:extLst>
                <a:ext uri="{FF2B5EF4-FFF2-40B4-BE49-F238E27FC236}">
                  <a16:creationId xmlns:a16="http://schemas.microsoft.com/office/drawing/2014/main" id="{EB148180-4958-456D-9077-B5CD296191E6}"/>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584;p43">
              <a:extLst>
                <a:ext uri="{FF2B5EF4-FFF2-40B4-BE49-F238E27FC236}">
                  <a16:creationId xmlns:a16="http://schemas.microsoft.com/office/drawing/2014/main" id="{BDB9D18E-334F-4DA0-9E82-390161688CAD}"/>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585;p43">
              <a:extLst>
                <a:ext uri="{FF2B5EF4-FFF2-40B4-BE49-F238E27FC236}">
                  <a16:creationId xmlns:a16="http://schemas.microsoft.com/office/drawing/2014/main" id="{82EF077C-B9A4-4294-8B32-71B54A6E1077}"/>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586;p43">
              <a:extLst>
                <a:ext uri="{FF2B5EF4-FFF2-40B4-BE49-F238E27FC236}">
                  <a16:creationId xmlns:a16="http://schemas.microsoft.com/office/drawing/2014/main" id="{FEB18BAF-0936-4413-9DD0-7E1CD7364F0E}"/>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587;p43">
              <a:extLst>
                <a:ext uri="{FF2B5EF4-FFF2-40B4-BE49-F238E27FC236}">
                  <a16:creationId xmlns:a16="http://schemas.microsoft.com/office/drawing/2014/main" id="{76993766-0BDD-4D63-9D14-D47D614C8B5C}"/>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588;p43">
              <a:extLst>
                <a:ext uri="{FF2B5EF4-FFF2-40B4-BE49-F238E27FC236}">
                  <a16:creationId xmlns:a16="http://schemas.microsoft.com/office/drawing/2014/main" id="{228A0131-21E9-42C4-ADCB-AA19535CCBDC}"/>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589;p43">
              <a:extLst>
                <a:ext uri="{FF2B5EF4-FFF2-40B4-BE49-F238E27FC236}">
                  <a16:creationId xmlns:a16="http://schemas.microsoft.com/office/drawing/2014/main" id="{414415FB-4132-4F41-B1C5-C584106AE5EE}"/>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590;p43">
              <a:extLst>
                <a:ext uri="{FF2B5EF4-FFF2-40B4-BE49-F238E27FC236}">
                  <a16:creationId xmlns:a16="http://schemas.microsoft.com/office/drawing/2014/main" id="{49533855-6B90-4664-9791-FB256189EEF3}"/>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591;p43">
              <a:extLst>
                <a:ext uri="{FF2B5EF4-FFF2-40B4-BE49-F238E27FC236}">
                  <a16:creationId xmlns:a16="http://schemas.microsoft.com/office/drawing/2014/main" id="{9DB3660B-6F86-4CEC-BB25-BF9507BBB666}"/>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592;p43">
              <a:extLst>
                <a:ext uri="{FF2B5EF4-FFF2-40B4-BE49-F238E27FC236}">
                  <a16:creationId xmlns:a16="http://schemas.microsoft.com/office/drawing/2014/main" id="{35EDC002-064E-4AC0-8ED8-E2E0AF250FC6}"/>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593;p43">
              <a:extLst>
                <a:ext uri="{FF2B5EF4-FFF2-40B4-BE49-F238E27FC236}">
                  <a16:creationId xmlns:a16="http://schemas.microsoft.com/office/drawing/2014/main" id="{AEB1173D-4630-4DC1-9DEA-19046E023ABB}"/>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594;p43">
              <a:extLst>
                <a:ext uri="{FF2B5EF4-FFF2-40B4-BE49-F238E27FC236}">
                  <a16:creationId xmlns:a16="http://schemas.microsoft.com/office/drawing/2014/main" id="{4887BE39-6357-4801-9CC6-21BB4C7BA44A}"/>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595;p43">
              <a:extLst>
                <a:ext uri="{FF2B5EF4-FFF2-40B4-BE49-F238E27FC236}">
                  <a16:creationId xmlns:a16="http://schemas.microsoft.com/office/drawing/2014/main" id="{7AC63F01-EA4C-42C0-9863-3E3E8A616844}"/>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596;p43">
              <a:extLst>
                <a:ext uri="{FF2B5EF4-FFF2-40B4-BE49-F238E27FC236}">
                  <a16:creationId xmlns:a16="http://schemas.microsoft.com/office/drawing/2014/main" id="{91D3888E-DD12-4FA9-922B-8CAA419D8AD9}"/>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597;p43">
              <a:extLst>
                <a:ext uri="{FF2B5EF4-FFF2-40B4-BE49-F238E27FC236}">
                  <a16:creationId xmlns:a16="http://schemas.microsoft.com/office/drawing/2014/main" id="{94314826-FEB5-470C-ABB3-A4EE3A095422}"/>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598;p43">
              <a:extLst>
                <a:ext uri="{FF2B5EF4-FFF2-40B4-BE49-F238E27FC236}">
                  <a16:creationId xmlns:a16="http://schemas.microsoft.com/office/drawing/2014/main" id="{7E57BA3C-76B6-4427-8CD8-C38880F5567A}"/>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599;p43">
              <a:extLst>
                <a:ext uri="{FF2B5EF4-FFF2-40B4-BE49-F238E27FC236}">
                  <a16:creationId xmlns:a16="http://schemas.microsoft.com/office/drawing/2014/main" id="{1F383F36-84B4-424A-8DEA-148845EE1C2E}"/>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600;p43">
              <a:extLst>
                <a:ext uri="{FF2B5EF4-FFF2-40B4-BE49-F238E27FC236}">
                  <a16:creationId xmlns:a16="http://schemas.microsoft.com/office/drawing/2014/main" id="{3F93587F-D452-4265-ADF1-9B75AAAEEA91}"/>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601;p43">
              <a:extLst>
                <a:ext uri="{FF2B5EF4-FFF2-40B4-BE49-F238E27FC236}">
                  <a16:creationId xmlns:a16="http://schemas.microsoft.com/office/drawing/2014/main" id="{E1938ACD-05C1-47BA-8384-C2B2B50B2886}"/>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602;p43">
              <a:extLst>
                <a:ext uri="{FF2B5EF4-FFF2-40B4-BE49-F238E27FC236}">
                  <a16:creationId xmlns:a16="http://schemas.microsoft.com/office/drawing/2014/main" id="{0CC543DE-A01B-440E-9B2C-585E21D23F87}"/>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603;p43">
              <a:extLst>
                <a:ext uri="{FF2B5EF4-FFF2-40B4-BE49-F238E27FC236}">
                  <a16:creationId xmlns:a16="http://schemas.microsoft.com/office/drawing/2014/main" id="{D2E71E66-756D-400A-B9ED-82724AC4E327}"/>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604;p43">
              <a:extLst>
                <a:ext uri="{FF2B5EF4-FFF2-40B4-BE49-F238E27FC236}">
                  <a16:creationId xmlns:a16="http://schemas.microsoft.com/office/drawing/2014/main" id="{B3213C78-A1CB-41F6-B385-8F7C2614AF6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605;p43">
              <a:extLst>
                <a:ext uri="{FF2B5EF4-FFF2-40B4-BE49-F238E27FC236}">
                  <a16:creationId xmlns:a16="http://schemas.microsoft.com/office/drawing/2014/main" id="{95A6DCF4-0FB8-47F8-B67F-DEA478A81C77}"/>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1606;p43">
              <a:extLst>
                <a:ext uri="{FF2B5EF4-FFF2-40B4-BE49-F238E27FC236}">
                  <a16:creationId xmlns:a16="http://schemas.microsoft.com/office/drawing/2014/main" id="{3B16ED6D-530D-44D5-987F-020DAA56126D}"/>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1607;p43">
              <a:extLst>
                <a:ext uri="{FF2B5EF4-FFF2-40B4-BE49-F238E27FC236}">
                  <a16:creationId xmlns:a16="http://schemas.microsoft.com/office/drawing/2014/main" id="{8FF47664-410F-40B6-A454-CABA1CE8E6E6}"/>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1608;p43">
              <a:extLst>
                <a:ext uri="{FF2B5EF4-FFF2-40B4-BE49-F238E27FC236}">
                  <a16:creationId xmlns:a16="http://schemas.microsoft.com/office/drawing/2014/main" id="{2EAA8948-DA76-4134-B2AA-808D1888A9D7}"/>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1609;p43">
              <a:extLst>
                <a:ext uri="{FF2B5EF4-FFF2-40B4-BE49-F238E27FC236}">
                  <a16:creationId xmlns:a16="http://schemas.microsoft.com/office/drawing/2014/main" id="{AB39363C-E25D-4887-A027-68086B9838A5}"/>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1610;p43">
              <a:extLst>
                <a:ext uri="{FF2B5EF4-FFF2-40B4-BE49-F238E27FC236}">
                  <a16:creationId xmlns:a16="http://schemas.microsoft.com/office/drawing/2014/main" id="{C0F9D08C-8CF5-434A-A3E8-414473BB38C9}"/>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1611;p43">
              <a:extLst>
                <a:ext uri="{FF2B5EF4-FFF2-40B4-BE49-F238E27FC236}">
                  <a16:creationId xmlns:a16="http://schemas.microsoft.com/office/drawing/2014/main" id="{C2671789-135E-4B98-AABB-7BC7C4B67298}"/>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1612;p43">
              <a:extLst>
                <a:ext uri="{FF2B5EF4-FFF2-40B4-BE49-F238E27FC236}">
                  <a16:creationId xmlns:a16="http://schemas.microsoft.com/office/drawing/2014/main" id="{691BD0E8-8932-4D95-A85A-9B6816B87574}"/>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1613;p43">
              <a:extLst>
                <a:ext uri="{FF2B5EF4-FFF2-40B4-BE49-F238E27FC236}">
                  <a16:creationId xmlns:a16="http://schemas.microsoft.com/office/drawing/2014/main" id="{1F9780F0-4ACF-4110-A420-74F3CCDFF369}"/>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1614;p43">
              <a:extLst>
                <a:ext uri="{FF2B5EF4-FFF2-40B4-BE49-F238E27FC236}">
                  <a16:creationId xmlns:a16="http://schemas.microsoft.com/office/drawing/2014/main" id="{EE893C35-EEFE-4594-B954-9BDD32DCBB32}"/>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1615;p43">
              <a:extLst>
                <a:ext uri="{FF2B5EF4-FFF2-40B4-BE49-F238E27FC236}">
                  <a16:creationId xmlns:a16="http://schemas.microsoft.com/office/drawing/2014/main" id="{371DBCED-9C17-4053-B7DF-59858B95A9B0}"/>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1616;p43">
              <a:extLst>
                <a:ext uri="{FF2B5EF4-FFF2-40B4-BE49-F238E27FC236}">
                  <a16:creationId xmlns:a16="http://schemas.microsoft.com/office/drawing/2014/main" id="{D0F4C44D-200B-4F1B-AF22-6DE1C4887CB3}"/>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1617;p43">
              <a:extLst>
                <a:ext uri="{FF2B5EF4-FFF2-40B4-BE49-F238E27FC236}">
                  <a16:creationId xmlns:a16="http://schemas.microsoft.com/office/drawing/2014/main" id="{16688F4B-7E2D-4825-9083-24D832F7B9EE}"/>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1618;p43">
              <a:extLst>
                <a:ext uri="{FF2B5EF4-FFF2-40B4-BE49-F238E27FC236}">
                  <a16:creationId xmlns:a16="http://schemas.microsoft.com/office/drawing/2014/main" id="{9137324D-CFFA-499E-8AFE-B28CEEA429A6}"/>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1619;p43">
              <a:extLst>
                <a:ext uri="{FF2B5EF4-FFF2-40B4-BE49-F238E27FC236}">
                  <a16:creationId xmlns:a16="http://schemas.microsoft.com/office/drawing/2014/main" id="{293D95F1-F366-4744-BE60-520BAD0AF506}"/>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1620;p43">
              <a:extLst>
                <a:ext uri="{FF2B5EF4-FFF2-40B4-BE49-F238E27FC236}">
                  <a16:creationId xmlns:a16="http://schemas.microsoft.com/office/drawing/2014/main" id="{B4A302AF-627C-480E-B4FD-D5EF795B20BF}"/>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1621;p43">
              <a:extLst>
                <a:ext uri="{FF2B5EF4-FFF2-40B4-BE49-F238E27FC236}">
                  <a16:creationId xmlns:a16="http://schemas.microsoft.com/office/drawing/2014/main" id="{FC2F07A6-614E-42BF-9B81-E2C717812CD1}"/>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1622;p43">
              <a:extLst>
                <a:ext uri="{FF2B5EF4-FFF2-40B4-BE49-F238E27FC236}">
                  <a16:creationId xmlns:a16="http://schemas.microsoft.com/office/drawing/2014/main" id="{A138222F-16F7-43E3-896C-6A994C6B8B96}"/>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1623;p43">
              <a:extLst>
                <a:ext uri="{FF2B5EF4-FFF2-40B4-BE49-F238E27FC236}">
                  <a16:creationId xmlns:a16="http://schemas.microsoft.com/office/drawing/2014/main" id="{27FB1DC2-B04E-4689-B839-1DA1E3251CEE}"/>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1624;p43">
              <a:extLst>
                <a:ext uri="{FF2B5EF4-FFF2-40B4-BE49-F238E27FC236}">
                  <a16:creationId xmlns:a16="http://schemas.microsoft.com/office/drawing/2014/main" id="{3C6713F4-5AE5-4BC3-A78A-C0050D7EAEA0}"/>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1625;p43">
              <a:extLst>
                <a:ext uri="{FF2B5EF4-FFF2-40B4-BE49-F238E27FC236}">
                  <a16:creationId xmlns:a16="http://schemas.microsoft.com/office/drawing/2014/main" id="{539A3A10-CFA2-4759-9590-DA6B263FC80E}"/>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1626;p43">
              <a:extLst>
                <a:ext uri="{FF2B5EF4-FFF2-40B4-BE49-F238E27FC236}">
                  <a16:creationId xmlns:a16="http://schemas.microsoft.com/office/drawing/2014/main" id="{1E2C0A0F-3374-4F06-AB52-B065231FE0E9}"/>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1627;p43">
              <a:extLst>
                <a:ext uri="{FF2B5EF4-FFF2-40B4-BE49-F238E27FC236}">
                  <a16:creationId xmlns:a16="http://schemas.microsoft.com/office/drawing/2014/main" id="{68317188-AFB7-42E1-8444-B9C1A2FC899A}"/>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1628;p43">
              <a:extLst>
                <a:ext uri="{FF2B5EF4-FFF2-40B4-BE49-F238E27FC236}">
                  <a16:creationId xmlns:a16="http://schemas.microsoft.com/office/drawing/2014/main" id="{CBA31838-5CA4-44ED-AF9C-BD0634940C3B}"/>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1629;p43">
              <a:extLst>
                <a:ext uri="{FF2B5EF4-FFF2-40B4-BE49-F238E27FC236}">
                  <a16:creationId xmlns:a16="http://schemas.microsoft.com/office/drawing/2014/main" id="{1C3991B0-5042-4C32-B428-C545E8B8E454}"/>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1630;p43">
              <a:extLst>
                <a:ext uri="{FF2B5EF4-FFF2-40B4-BE49-F238E27FC236}">
                  <a16:creationId xmlns:a16="http://schemas.microsoft.com/office/drawing/2014/main" id="{6782F2E4-C59D-4C40-8C9D-EC2904E8B558}"/>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1631;p43">
              <a:extLst>
                <a:ext uri="{FF2B5EF4-FFF2-40B4-BE49-F238E27FC236}">
                  <a16:creationId xmlns:a16="http://schemas.microsoft.com/office/drawing/2014/main" id="{5C050F86-61E1-4E81-89B1-7E79BF73E6A3}"/>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1632;p43">
              <a:extLst>
                <a:ext uri="{FF2B5EF4-FFF2-40B4-BE49-F238E27FC236}">
                  <a16:creationId xmlns:a16="http://schemas.microsoft.com/office/drawing/2014/main" id="{90F2D001-9257-40C7-995A-70EE859C8540}"/>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1633;p43">
              <a:extLst>
                <a:ext uri="{FF2B5EF4-FFF2-40B4-BE49-F238E27FC236}">
                  <a16:creationId xmlns:a16="http://schemas.microsoft.com/office/drawing/2014/main" id="{627191E3-D237-48CC-ACA3-15F0940F3C53}"/>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1634;p43">
              <a:extLst>
                <a:ext uri="{FF2B5EF4-FFF2-40B4-BE49-F238E27FC236}">
                  <a16:creationId xmlns:a16="http://schemas.microsoft.com/office/drawing/2014/main" id="{5E38E86E-15EB-461A-B5B2-42A90FBAD2F5}"/>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1635;p43">
              <a:extLst>
                <a:ext uri="{FF2B5EF4-FFF2-40B4-BE49-F238E27FC236}">
                  <a16:creationId xmlns:a16="http://schemas.microsoft.com/office/drawing/2014/main" id="{326A524C-042C-4F22-B9C5-BDAFFCE51F25}"/>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1636;p43">
              <a:extLst>
                <a:ext uri="{FF2B5EF4-FFF2-40B4-BE49-F238E27FC236}">
                  <a16:creationId xmlns:a16="http://schemas.microsoft.com/office/drawing/2014/main" id="{9396FCA1-B457-43F8-91E9-24E6DC4F7892}"/>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1637;p43">
              <a:extLst>
                <a:ext uri="{FF2B5EF4-FFF2-40B4-BE49-F238E27FC236}">
                  <a16:creationId xmlns:a16="http://schemas.microsoft.com/office/drawing/2014/main" id="{844EA544-54B0-4788-A9B1-F623B9064D0D}"/>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1638;p43">
              <a:extLst>
                <a:ext uri="{FF2B5EF4-FFF2-40B4-BE49-F238E27FC236}">
                  <a16:creationId xmlns:a16="http://schemas.microsoft.com/office/drawing/2014/main" id="{A6E6555C-69BD-40C0-B575-957B58903A50}"/>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1639;p43">
              <a:extLst>
                <a:ext uri="{FF2B5EF4-FFF2-40B4-BE49-F238E27FC236}">
                  <a16:creationId xmlns:a16="http://schemas.microsoft.com/office/drawing/2014/main" id="{D2537CB5-C289-4A7F-B4B3-10EF8C7D87B3}"/>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1640;p43">
              <a:extLst>
                <a:ext uri="{FF2B5EF4-FFF2-40B4-BE49-F238E27FC236}">
                  <a16:creationId xmlns:a16="http://schemas.microsoft.com/office/drawing/2014/main" id="{BE2C68E6-6E21-4CC9-90D9-AD72561CD388}"/>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1641;p43">
              <a:extLst>
                <a:ext uri="{FF2B5EF4-FFF2-40B4-BE49-F238E27FC236}">
                  <a16:creationId xmlns:a16="http://schemas.microsoft.com/office/drawing/2014/main" id="{DE1A2714-F957-49A8-85D6-3101E528241F}"/>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1642;p43">
              <a:extLst>
                <a:ext uri="{FF2B5EF4-FFF2-40B4-BE49-F238E27FC236}">
                  <a16:creationId xmlns:a16="http://schemas.microsoft.com/office/drawing/2014/main" id="{E89223AD-9748-4D25-A9A4-65C1A420B19E}"/>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1643;p43">
              <a:extLst>
                <a:ext uri="{FF2B5EF4-FFF2-40B4-BE49-F238E27FC236}">
                  <a16:creationId xmlns:a16="http://schemas.microsoft.com/office/drawing/2014/main" id="{FADAA2CE-603A-40D7-9606-A3B123B3189F}"/>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55525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29" name="Google Shape;1929;p48"/>
          <p:cNvSpPr txBox="1">
            <a:spLocks noGrp="1"/>
          </p:cNvSpPr>
          <p:nvPr>
            <p:ph type="title"/>
          </p:nvPr>
        </p:nvSpPr>
        <p:spPr>
          <a:xfrm>
            <a:off x="246186" y="148196"/>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32" name="Google Shape;2032;p48"/>
          <p:cNvSpPr txBox="1">
            <a:spLocks noGrp="1"/>
          </p:cNvSpPr>
          <p:nvPr>
            <p:ph type="title" idx="4294967295"/>
          </p:nvPr>
        </p:nvSpPr>
        <p:spPr>
          <a:xfrm>
            <a:off x="246186" y="1360360"/>
            <a:ext cx="2216155" cy="89371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F1: Insufficient State Guard</a:t>
            </a:r>
            <a:endParaRPr sz="1800" dirty="0"/>
          </a:p>
        </p:txBody>
      </p:sp>
      <p:sp>
        <p:nvSpPr>
          <p:cNvPr id="2034" name="Google Shape;2034;p48"/>
          <p:cNvSpPr txBox="1">
            <a:spLocks noGrp="1"/>
          </p:cNvSpPr>
          <p:nvPr>
            <p:ph type="title" idx="4294967295"/>
          </p:nvPr>
        </p:nvSpPr>
        <p:spPr>
          <a:xfrm>
            <a:off x="444735" y="2983942"/>
            <a:ext cx="2017606" cy="75603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800" dirty="0"/>
              <a:t>F2: Illegal State Combination</a:t>
            </a:r>
            <a:endParaRPr sz="1800" dirty="0"/>
          </a:p>
        </p:txBody>
      </p:sp>
      <p:sp>
        <p:nvSpPr>
          <p:cNvPr id="2036" name="Google Shape;2036;p48"/>
          <p:cNvSpPr txBox="1">
            <a:spLocks noGrp="1"/>
          </p:cNvSpPr>
          <p:nvPr>
            <p:ph type="title" idx="4294967295"/>
          </p:nvPr>
        </p:nvSpPr>
        <p:spPr>
          <a:xfrm>
            <a:off x="6681666" y="1497175"/>
            <a:ext cx="1984662" cy="7658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F3: Unauthorized Device Login</a:t>
            </a:r>
            <a:endParaRPr sz="1800" dirty="0"/>
          </a:p>
        </p:txBody>
      </p:sp>
      <p:sp>
        <p:nvSpPr>
          <p:cNvPr id="2038" name="Google Shape;2038;p48"/>
          <p:cNvSpPr txBox="1">
            <a:spLocks noGrp="1"/>
          </p:cNvSpPr>
          <p:nvPr>
            <p:ph type="title" idx="4294967295"/>
          </p:nvPr>
        </p:nvSpPr>
        <p:spPr>
          <a:xfrm>
            <a:off x="6681665" y="3093118"/>
            <a:ext cx="2017599" cy="6468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F4: Unauthorized Device Unbinding</a:t>
            </a:r>
            <a:endParaRPr sz="1800" dirty="0"/>
          </a:p>
        </p:txBody>
      </p:sp>
      <p:cxnSp>
        <p:nvCxnSpPr>
          <p:cNvPr id="2039" name="Google Shape;2039;p48"/>
          <p:cNvCxnSpPr>
            <a:cxnSpLocks/>
            <a:stCxn id="2034" idx="3"/>
          </p:cNvCxnSpPr>
          <p:nvPr/>
        </p:nvCxnSpPr>
        <p:spPr>
          <a:xfrm flipV="1">
            <a:off x="2462341" y="2304925"/>
            <a:ext cx="1157100" cy="1057034"/>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0" name="Google Shape;2040;p48"/>
          <p:cNvCxnSpPr>
            <a:cxnSpLocks/>
            <a:stCxn id="2032" idx="3"/>
          </p:cNvCxnSpPr>
          <p:nvPr/>
        </p:nvCxnSpPr>
        <p:spPr>
          <a:xfrm flipV="1">
            <a:off x="2462341" y="1743026"/>
            <a:ext cx="1738200" cy="64192"/>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1" name="Google Shape;2041;p48"/>
          <p:cNvCxnSpPr>
            <a:cxnSpLocks/>
            <a:stCxn id="2036" idx="1"/>
          </p:cNvCxnSpPr>
          <p:nvPr/>
        </p:nvCxnSpPr>
        <p:spPr>
          <a:xfrm rot="10800000">
            <a:off x="5181666" y="1743028"/>
            <a:ext cx="1500000" cy="137077"/>
          </a:xfrm>
          <a:prstGeom prst="bentConnector3">
            <a:avLst>
              <a:gd name="adj1" fmla="val 50000"/>
            </a:avLst>
          </a:prstGeom>
          <a:noFill/>
          <a:ln w="19050" cap="flat" cmpd="sng">
            <a:solidFill>
              <a:schemeClr val="accent2"/>
            </a:solidFill>
            <a:prstDash val="solid"/>
            <a:round/>
            <a:headEnd type="oval" w="med" len="med"/>
            <a:tailEnd type="oval" w="med" len="med"/>
          </a:ln>
        </p:spPr>
      </p:cxnSp>
      <p:cxnSp>
        <p:nvCxnSpPr>
          <p:cNvPr id="2042" name="Google Shape;2042;p48"/>
          <p:cNvCxnSpPr>
            <a:cxnSpLocks/>
            <a:stCxn id="2038" idx="1"/>
          </p:cNvCxnSpPr>
          <p:nvPr/>
        </p:nvCxnSpPr>
        <p:spPr>
          <a:xfrm rot="10800000">
            <a:off x="5467269" y="2276425"/>
            <a:ext cx="1214397" cy="1140122"/>
          </a:xfrm>
          <a:prstGeom prst="bentConnector3">
            <a:avLst>
              <a:gd name="adj1" fmla="val 50000"/>
            </a:avLst>
          </a:prstGeom>
          <a:noFill/>
          <a:ln w="19050" cap="flat" cmpd="sng">
            <a:solidFill>
              <a:schemeClr val="accent2"/>
            </a:solidFill>
            <a:prstDash val="solid"/>
            <a:round/>
            <a:headEnd type="oval" w="med" len="med"/>
            <a:tailEnd type="oval" w="med" len="med"/>
          </a:ln>
        </p:spPr>
      </p:cxnSp>
      <p:sp>
        <p:nvSpPr>
          <p:cNvPr id="10" name="TextBox 9">
            <a:extLst>
              <a:ext uri="{FF2B5EF4-FFF2-40B4-BE49-F238E27FC236}">
                <a16:creationId xmlns:a16="http://schemas.microsoft.com/office/drawing/2014/main" id="{3A33772B-C7A7-4467-9467-8089068A3DD8}"/>
              </a:ext>
            </a:extLst>
          </p:cNvPr>
          <p:cNvSpPr txBox="1"/>
          <p:nvPr/>
        </p:nvSpPr>
        <p:spPr>
          <a:xfrm>
            <a:off x="3772832" y="798461"/>
            <a:ext cx="1620957" cy="369332"/>
          </a:xfrm>
          <a:prstGeom prst="rect">
            <a:avLst/>
          </a:prstGeom>
          <a:noFill/>
        </p:spPr>
        <p:txBody>
          <a:bodyPr wrap="none" rtlCol="0">
            <a:spAutoFit/>
          </a:bodyPr>
          <a:lstStyle/>
          <a:p>
            <a:r>
              <a:rPr lang="en-IN" sz="1800" b="1" i="1" dirty="0">
                <a:effectLst>
                  <a:outerShdw blurRad="38100" dist="38100" dir="2700000" algn="tl">
                    <a:srgbClr val="000000">
                      <a:alpha val="43137"/>
                    </a:srgbClr>
                  </a:outerShdw>
                </a:effectLst>
                <a:latin typeface="Modern Love Grunge" panose="04070805081005020601" pitchFamily="82" charset="0"/>
                <a:cs typeface="Times New Roman" panose="02020603050405020304" pitchFamily="18" charset="0"/>
              </a:rPr>
              <a:t>Design Flaws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E9B1CF-358F-4C9A-B1FD-207ADC5B68ED}"/>
              </a:ext>
            </a:extLst>
          </p:cNvPr>
          <p:cNvSpPr>
            <a:spLocks noGrp="1"/>
          </p:cNvSpPr>
          <p:nvPr>
            <p:ph type="body" idx="1"/>
          </p:nvPr>
        </p:nvSpPr>
        <p:spPr>
          <a:xfrm>
            <a:off x="118624" y="594845"/>
            <a:ext cx="8655262" cy="4420937"/>
          </a:xfrm>
        </p:spPr>
        <p:txBody>
          <a:bodyPr/>
          <a:lstStyle/>
          <a:p>
            <a:pPr>
              <a:buFont typeface="Wingdings" panose="05000000000000000000" pitchFamily="2" charset="2"/>
              <a:buChar char="§"/>
            </a:pPr>
            <a:r>
              <a:rPr lang="en" sz="1400" b="1" dirty="0"/>
              <a:t>F 1: Insufficient State Guard</a:t>
            </a:r>
          </a:p>
          <a:p>
            <a:pPr marL="152400" indent="0" algn="l">
              <a:buNone/>
            </a:pPr>
            <a:r>
              <a:rPr lang="en-IN" b="0" i="0" u="none" strike="noStrike" baseline="0" dirty="0">
                <a:latin typeface="DM Sans" panose="020B0604020202020204" charset="0"/>
              </a:rPr>
              <a:t>       </a:t>
            </a:r>
            <a:r>
              <a:rPr lang="en-IN" b="0" i="0" u="none" strike="noStrike" baseline="0" dirty="0">
                <a:latin typeface="DM Sans" panose="020B0604020202020204" charset="0"/>
                <a:cs typeface="Times New Roman" panose="02020603050405020304" pitchFamily="18" charset="0"/>
              </a:rPr>
              <a:t>In the state machine </a:t>
            </a:r>
            <a:r>
              <a:rPr lang="en-US" b="0" i="0" u="none" strike="noStrike" baseline="0" dirty="0">
                <a:latin typeface="DM Sans" panose="020B0604020202020204" charset="0"/>
                <a:cs typeface="Times New Roman" panose="02020603050405020304" pitchFamily="18" charset="0"/>
              </a:rPr>
              <a:t>of an IoT cloud , when the cloud is working</a:t>
            </a:r>
          </a:p>
          <a:p>
            <a:pPr marL="152400" indent="0" algn="l">
              <a:buNone/>
            </a:pPr>
            <a:r>
              <a:rPr lang="en-US" b="0" i="0" u="none" strike="noStrike" baseline="0" dirty="0">
                <a:latin typeface="DM Sans" panose="020B0604020202020204" charset="0"/>
                <a:cs typeface="Times New Roman" panose="02020603050405020304" pitchFamily="18" charset="0"/>
              </a:rPr>
              <a:t>       in state 4  it should only accept status upload requests or device  unbinding requests</a:t>
            </a:r>
          </a:p>
          <a:p>
            <a:pPr marL="152400" indent="0" algn="l">
              <a:buNone/>
            </a:pPr>
            <a:endParaRPr lang="en" dirty="0">
              <a:latin typeface="DM Sans" panose="020B0604020202020204" charset="0"/>
              <a:cs typeface="Times New Roman" panose="02020603050405020304" pitchFamily="18" charset="0"/>
            </a:endParaRPr>
          </a:p>
          <a:p>
            <a:pPr marL="152400" indent="0">
              <a:buNone/>
            </a:pPr>
            <a:r>
              <a:rPr lang="en-IN" b="1" dirty="0"/>
              <a:t>                 F</a:t>
            </a:r>
            <a:r>
              <a:rPr lang="en" b="1" dirty="0"/>
              <a:t>1.1: </a:t>
            </a:r>
            <a:r>
              <a:rPr lang="en-IN" b="1" dirty="0"/>
              <a:t>Type I platforms</a:t>
            </a:r>
          </a:p>
          <a:p>
            <a:pPr marL="152400" indent="0">
              <a:buNone/>
            </a:pPr>
            <a:r>
              <a:rPr lang="en-IN" sz="1400" b="1" dirty="0"/>
              <a:t>               </a:t>
            </a:r>
            <a:r>
              <a:rPr lang="en-IN" dirty="0"/>
              <a:t>Device ID is returned when a registration request is sent</a:t>
            </a:r>
          </a:p>
          <a:p>
            <a:pPr marL="152400" indent="0">
              <a:buNone/>
            </a:pPr>
            <a:endParaRPr lang="en-IN" sz="1400" dirty="0"/>
          </a:p>
          <a:p>
            <a:pPr marL="152400" indent="0">
              <a:buNone/>
            </a:pPr>
            <a:r>
              <a:rPr lang="en-IN" b="1" dirty="0"/>
              <a:t>                 F1.2: Type II platforms</a:t>
            </a:r>
          </a:p>
          <a:p>
            <a:pPr marL="152400" indent="0">
              <a:buNone/>
            </a:pPr>
            <a:r>
              <a:rPr lang="en-IN" b="1" dirty="0"/>
              <a:t>                 </a:t>
            </a:r>
            <a:r>
              <a:rPr lang="en-IN" dirty="0"/>
              <a:t>Binding Request is accepted to bind attacker’s account to victim device </a:t>
            </a:r>
          </a:p>
          <a:p>
            <a:endParaRPr lang="en-IN" sz="1400" dirty="0"/>
          </a:p>
          <a:p>
            <a:pPr marL="152400" indent="0">
              <a:buNone/>
            </a:pPr>
            <a:r>
              <a:rPr lang="en-IN" b="1" dirty="0"/>
              <a:t>                 F1.3:  Accepts device login requests even in state 4</a:t>
            </a:r>
          </a:p>
          <a:p>
            <a:pPr marL="152400" indent="0">
              <a:buNone/>
            </a:pPr>
            <a:endParaRPr lang="en" sz="1200" dirty="0"/>
          </a:p>
          <a:p>
            <a:pPr>
              <a:buFont typeface="Wingdings" panose="05000000000000000000" pitchFamily="2" charset="2"/>
              <a:buChar char="§"/>
            </a:pPr>
            <a:r>
              <a:rPr lang="en" sz="1400" b="1" dirty="0"/>
              <a:t>F 2: Illegal State Combination</a:t>
            </a:r>
          </a:p>
          <a:p>
            <a:pPr marL="152400" indent="0">
              <a:buNone/>
            </a:pPr>
            <a:r>
              <a:rPr lang="en" sz="1400" b="1" dirty="0"/>
              <a:t>       </a:t>
            </a:r>
            <a:r>
              <a:rPr lang="en" dirty="0"/>
              <a:t>Three entities tsay in unexpected and illegal state combinations. </a:t>
            </a:r>
          </a:p>
          <a:p>
            <a:pPr marL="152400" indent="0">
              <a:buNone/>
            </a:pPr>
            <a:r>
              <a:rPr lang="en" dirty="0"/>
              <a:t>         Root Cause: Flawed Synchronization among them</a:t>
            </a:r>
          </a:p>
          <a:p>
            <a:pPr marL="152400" indent="0">
              <a:buNone/>
            </a:pPr>
            <a:endParaRPr lang="en" dirty="0"/>
          </a:p>
          <a:p>
            <a:pPr>
              <a:buFont typeface="Wingdings" panose="05000000000000000000" pitchFamily="2" charset="2"/>
              <a:buChar char="§"/>
            </a:pPr>
            <a:r>
              <a:rPr lang="en-IN" sz="1400" b="1" dirty="0"/>
              <a:t>F 3: Unauthorized Device Login</a:t>
            </a:r>
          </a:p>
          <a:p>
            <a:pPr marL="152400" indent="0">
              <a:buNone/>
            </a:pPr>
            <a:r>
              <a:rPr lang="en-IN" sz="1400" b="1" dirty="0"/>
              <a:t>        </a:t>
            </a:r>
            <a:r>
              <a:rPr lang="en-IN" dirty="0"/>
              <a:t>Allowing login requests from devices that are not bound to owner account</a:t>
            </a:r>
          </a:p>
          <a:p>
            <a:pPr marL="152400" indent="0">
              <a:buNone/>
            </a:pPr>
            <a:r>
              <a:rPr lang="en-IN" sz="1400" b="1" dirty="0"/>
              <a:t>         </a:t>
            </a:r>
          </a:p>
          <a:p>
            <a:pPr>
              <a:buFont typeface="Wingdings" panose="05000000000000000000" pitchFamily="2" charset="2"/>
              <a:buChar char="§"/>
            </a:pPr>
            <a:r>
              <a:rPr lang="en-IN" sz="1400" b="1" dirty="0"/>
              <a:t>F 4: Unauthorized Device Unbinding</a:t>
            </a:r>
          </a:p>
          <a:p>
            <a:pPr marL="152400" indent="0">
              <a:buNone/>
            </a:pPr>
            <a:r>
              <a:rPr lang="en-IN" sz="1400" b="1" dirty="0"/>
              <a:t>        </a:t>
            </a:r>
            <a:r>
              <a:rPr lang="en-IN" dirty="0"/>
              <a:t>Only the user who holds an account bound to device can unbind the device</a:t>
            </a:r>
          </a:p>
          <a:p>
            <a:endParaRPr lang="en-IN" dirty="0"/>
          </a:p>
        </p:txBody>
      </p:sp>
      <p:sp>
        <p:nvSpPr>
          <p:cNvPr id="3" name="Title 2">
            <a:extLst>
              <a:ext uri="{FF2B5EF4-FFF2-40B4-BE49-F238E27FC236}">
                <a16:creationId xmlns:a16="http://schemas.microsoft.com/office/drawing/2014/main" id="{FA0A534C-5ED5-4526-8378-1D93CE735544}"/>
              </a:ext>
            </a:extLst>
          </p:cNvPr>
          <p:cNvSpPr>
            <a:spLocks noGrp="1"/>
          </p:cNvSpPr>
          <p:nvPr>
            <p:ph type="title"/>
          </p:nvPr>
        </p:nvSpPr>
        <p:spPr>
          <a:xfrm>
            <a:off x="292797" y="127718"/>
            <a:ext cx="6084000" cy="539700"/>
          </a:xfrm>
        </p:spPr>
        <p:txBody>
          <a:bodyPr/>
          <a:lstStyle/>
          <a:p>
            <a:r>
              <a:rPr lang="en-IN" dirty="0"/>
              <a:t>FINDINGS</a:t>
            </a:r>
            <a:br>
              <a:rPr lang="en-IN" dirty="0"/>
            </a:br>
            <a:endParaRPr lang="en-IN" dirty="0"/>
          </a:p>
        </p:txBody>
      </p:sp>
    </p:spTree>
    <p:extLst>
      <p:ext uri="{BB962C8B-B14F-4D97-AF65-F5344CB8AC3E}">
        <p14:creationId xmlns:p14="http://schemas.microsoft.com/office/powerpoint/2010/main" val="37341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Attacks</a:t>
            </a:r>
            <a:endParaRPr dirty="0"/>
          </a:p>
        </p:txBody>
      </p:sp>
      <p:sp>
        <p:nvSpPr>
          <p:cNvPr id="1024" name="Google Shape;1024;p39"/>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292256" y="13654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ATTACKS</a:t>
            </a:r>
            <a:endParaRPr dirty="0"/>
          </a:p>
        </p:txBody>
      </p:sp>
      <p:sp>
        <p:nvSpPr>
          <p:cNvPr id="876" name="Google Shape;876;p3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Building Phantom device</a:t>
            </a:r>
            <a:endParaRPr dirty="0"/>
          </a:p>
        </p:txBody>
      </p:sp>
      <p:sp>
        <p:nvSpPr>
          <p:cNvPr id="878" name="Google Shape;878;p37"/>
          <p:cNvSpPr txBox="1">
            <a:spLocks noGrp="1"/>
          </p:cNvSpPr>
          <p:nvPr>
            <p:ph type="title" idx="4"/>
          </p:nvPr>
        </p:nvSpPr>
        <p:spPr>
          <a:xfrm>
            <a:off x="364234" y="2919027"/>
            <a:ext cx="3049213" cy="6585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Obtaining Device Identity and Legitimate Information</a:t>
            </a:r>
            <a:endParaRPr dirty="0"/>
          </a:p>
        </p:txBody>
      </p:sp>
      <p:sp>
        <p:nvSpPr>
          <p:cNvPr id="880" name="Google Shape;880;p3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Network Configuration</a:t>
            </a:r>
            <a:endParaRPr dirty="0"/>
          </a:p>
        </p:txBody>
      </p:sp>
      <p:sp>
        <p:nvSpPr>
          <p:cNvPr id="881" name="Google Shape;881;p37"/>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7"/>
          <p:cNvSpPr/>
          <p:nvPr/>
        </p:nvSpPr>
        <p:spPr>
          <a:xfrm>
            <a:off x="4087050"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7"/>
          <p:cNvSpPr/>
          <p:nvPr/>
        </p:nvSpPr>
        <p:spPr>
          <a:xfrm>
            <a:off x="671682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5" name="Google Shape;905;p37"/>
          <p:cNvGrpSpPr/>
          <p:nvPr/>
        </p:nvGrpSpPr>
        <p:grpSpPr>
          <a:xfrm>
            <a:off x="4256808" y="2002241"/>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7F92CB2C-3661-4F82-B7F4-031D17FF9DC6}"/>
              </a:ext>
            </a:extLst>
          </p:cNvPr>
          <p:cNvSpPr txBox="1"/>
          <p:nvPr/>
        </p:nvSpPr>
        <p:spPr>
          <a:xfrm>
            <a:off x="3326358" y="948471"/>
            <a:ext cx="2347117" cy="369332"/>
          </a:xfrm>
          <a:prstGeom prst="rect">
            <a:avLst/>
          </a:prstGeom>
          <a:noFill/>
        </p:spPr>
        <p:txBody>
          <a:bodyPr wrap="none" rtlCol="0">
            <a:spAutoFit/>
          </a:bodyPr>
          <a:lstStyle/>
          <a:p>
            <a:r>
              <a:rPr lang="en-IN" sz="1800" dirty="0">
                <a:latin typeface="Modern Love Grunge" panose="04070805081005020601" pitchFamily="82" charset="0"/>
              </a:rPr>
              <a:t>Experimental Setup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589262" y="68085"/>
            <a:ext cx="6268737" cy="6678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Modern Love Grunge" panose="04070805081005020601" pitchFamily="82" charset="0"/>
              </a:rPr>
              <a:t>Remote Device Substitution</a:t>
            </a:r>
            <a:endParaRPr sz="1600" dirty="0">
              <a:latin typeface="Modern Love Grunge" panose="04070805081005020601" pitchFamily="82" charset="0"/>
            </a:endParaRPr>
          </a:p>
        </p:txBody>
      </p:sp>
      <p:sp>
        <p:nvSpPr>
          <p:cNvPr id="3013" name="Google Shape;3013;p63"/>
          <p:cNvSpPr txBox="1">
            <a:spLocks noGrp="1"/>
          </p:cNvSpPr>
          <p:nvPr>
            <p:ph type="subTitle" idx="1"/>
          </p:nvPr>
        </p:nvSpPr>
        <p:spPr>
          <a:xfrm>
            <a:off x="327546" y="815469"/>
            <a:ext cx="4176214" cy="4145491"/>
          </a:xfrm>
          <a:prstGeom prst="rect">
            <a:avLst/>
          </a:prstGeom>
          <a:solidFill>
            <a:schemeClr val="tx1"/>
          </a:solidFill>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Attack Overflow (Type I)</a:t>
            </a:r>
          </a:p>
          <a:p>
            <a:pPr marL="0" lvl="0" indent="0" algn="l" rtl="0">
              <a:spcBef>
                <a:spcPts val="0"/>
              </a:spcBef>
              <a:spcAft>
                <a:spcPts val="0"/>
              </a:spcAft>
              <a:buNone/>
            </a:pPr>
            <a:endParaRPr lang="en-IN" dirty="0">
              <a:solidFill>
                <a:schemeClr val="bg1"/>
              </a:solidFill>
            </a:endParaRPr>
          </a:p>
        </p:txBody>
      </p:sp>
      <p:pic>
        <p:nvPicPr>
          <p:cNvPr id="2" name="Picture 1">
            <a:extLst>
              <a:ext uri="{FF2B5EF4-FFF2-40B4-BE49-F238E27FC236}">
                <a16:creationId xmlns:a16="http://schemas.microsoft.com/office/drawing/2014/main" id="{CB45D25B-1CE0-4A72-BF78-F9583F7C1CB2}"/>
              </a:ext>
            </a:extLst>
          </p:cNvPr>
          <p:cNvPicPr>
            <a:picLocks noChangeAspect="1"/>
          </p:cNvPicPr>
          <p:nvPr/>
        </p:nvPicPr>
        <p:blipFill rotWithShape="1">
          <a:blip r:embed="rId3"/>
          <a:srcRect b="35140"/>
          <a:stretch/>
        </p:blipFill>
        <p:spPr>
          <a:xfrm>
            <a:off x="399144" y="1214651"/>
            <a:ext cx="4049486" cy="3059806"/>
          </a:xfrm>
          <a:prstGeom prst="rect">
            <a:avLst/>
          </a:prstGeom>
        </p:spPr>
      </p:pic>
      <p:sp>
        <p:nvSpPr>
          <p:cNvPr id="67" name="Google Shape;3013;p63">
            <a:extLst>
              <a:ext uri="{FF2B5EF4-FFF2-40B4-BE49-F238E27FC236}">
                <a16:creationId xmlns:a16="http://schemas.microsoft.com/office/drawing/2014/main" id="{C6CC8E46-EAC2-44F9-A119-7C377727B69F}"/>
              </a:ext>
            </a:extLst>
          </p:cNvPr>
          <p:cNvSpPr txBox="1">
            <a:spLocks/>
          </p:cNvSpPr>
          <p:nvPr/>
        </p:nvSpPr>
        <p:spPr>
          <a:xfrm>
            <a:off x="4640240" y="815470"/>
            <a:ext cx="4176214" cy="4145490"/>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600"/>
              <a:buFont typeface="DM Sans"/>
              <a:buNone/>
              <a:defRPr sz="16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r>
              <a:rPr lang="en-US" dirty="0">
                <a:solidFill>
                  <a:schemeClr val="bg1"/>
                </a:solidFill>
              </a:rPr>
              <a:t>Consequences: </a:t>
            </a:r>
          </a:p>
          <a:p>
            <a:pPr marL="0" indent="0">
              <a:lnSpc>
                <a:spcPct val="150000"/>
              </a:lnSpc>
            </a:pPr>
            <a:r>
              <a:rPr lang="en-US" sz="1400" dirty="0">
                <a:solidFill>
                  <a:schemeClr val="bg1"/>
                </a:solidFill>
              </a:rPr>
              <a:t>1. Privacy Breaches: All control commands from the victim are exposed to the attacker leading to privacy breach.</a:t>
            </a:r>
          </a:p>
          <a:p>
            <a:pPr marL="0" indent="0">
              <a:lnSpc>
                <a:spcPct val="150000"/>
              </a:lnSpc>
            </a:pPr>
            <a:r>
              <a:rPr lang="en-US" sz="1400" dirty="0">
                <a:solidFill>
                  <a:schemeClr val="bg1"/>
                </a:solidFill>
              </a:rPr>
              <a:t>2. Falsified Data: Sensor readings are sent from phantom device so they can be manipulated to deceive or mislead the victim.</a:t>
            </a:r>
          </a:p>
          <a:p>
            <a:pPr marL="0" indent="0">
              <a:lnSpc>
                <a:spcPct val="150000"/>
              </a:lnSpc>
            </a:pPr>
            <a:r>
              <a:rPr lang="en-US" sz="1400" dirty="0">
                <a:solidFill>
                  <a:schemeClr val="bg1"/>
                </a:solidFill>
              </a:rPr>
              <a:t>3. Stealthiness Analysis:</a:t>
            </a:r>
          </a:p>
          <a:p>
            <a:pPr marL="0" indent="0">
              <a:lnSpc>
                <a:spcPct val="150000"/>
              </a:lnSpc>
            </a:pPr>
            <a:r>
              <a:rPr lang="en-US" sz="1400" dirty="0">
                <a:solidFill>
                  <a:schemeClr val="bg1"/>
                </a:solidFill>
              </a:rPr>
              <a:t>Victim always sees the device to be online so it is very stealthy attack and the victim rarely gets suspicious.</a:t>
            </a:r>
          </a:p>
          <a:p>
            <a:pPr marL="0" indent="0"/>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589262" y="68085"/>
            <a:ext cx="6268737" cy="6678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Modern Love Grunge" panose="04070805081005020601" pitchFamily="82" charset="0"/>
              </a:rPr>
              <a:t>Remote Device Substitution </a:t>
            </a:r>
            <a:endParaRPr sz="1600" dirty="0">
              <a:latin typeface="Modern Love Grunge" panose="04070805081005020601" pitchFamily="82" charset="0"/>
            </a:endParaRPr>
          </a:p>
        </p:txBody>
      </p:sp>
      <p:sp>
        <p:nvSpPr>
          <p:cNvPr id="3013" name="Google Shape;3013;p63"/>
          <p:cNvSpPr txBox="1">
            <a:spLocks noGrp="1"/>
          </p:cNvSpPr>
          <p:nvPr>
            <p:ph type="subTitle" idx="1"/>
          </p:nvPr>
        </p:nvSpPr>
        <p:spPr>
          <a:xfrm>
            <a:off x="327546" y="815469"/>
            <a:ext cx="4176214" cy="4145491"/>
          </a:xfrm>
          <a:prstGeom prst="rect">
            <a:avLst/>
          </a:prstGeom>
          <a:solidFill>
            <a:schemeClr val="tx1"/>
          </a:solidFill>
        </p:spPr>
        <p:txBody>
          <a:bodyPr spcFirstLastPara="1" wrap="square" lIns="91425" tIns="91425" rIns="91425" bIns="91425" anchor="t" anchorCtr="0">
            <a:noAutofit/>
          </a:bodyPr>
          <a:lstStyle/>
          <a:p>
            <a:pPr marL="0" indent="0"/>
            <a:r>
              <a:rPr lang="en-IN" dirty="0">
                <a:solidFill>
                  <a:schemeClr val="bg1"/>
                </a:solidFill>
              </a:rPr>
              <a:t>Attack Overflow (Type II)</a:t>
            </a:r>
          </a:p>
          <a:p>
            <a:pPr marL="0" lvl="0" indent="0" algn="l" rtl="0">
              <a:spcBef>
                <a:spcPts val="0"/>
              </a:spcBef>
              <a:spcAft>
                <a:spcPts val="0"/>
              </a:spcAft>
              <a:buNone/>
            </a:pPr>
            <a:endParaRPr lang="en-IN" dirty="0">
              <a:solidFill>
                <a:schemeClr val="bg1"/>
              </a:solidFill>
            </a:endParaRPr>
          </a:p>
        </p:txBody>
      </p:sp>
      <p:sp>
        <p:nvSpPr>
          <p:cNvPr id="67" name="Google Shape;3013;p63">
            <a:extLst>
              <a:ext uri="{FF2B5EF4-FFF2-40B4-BE49-F238E27FC236}">
                <a16:creationId xmlns:a16="http://schemas.microsoft.com/office/drawing/2014/main" id="{C6CC8E46-EAC2-44F9-A119-7C377727B69F}"/>
              </a:ext>
            </a:extLst>
          </p:cNvPr>
          <p:cNvSpPr txBox="1">
            <a:spLocks/>
          </p:cNvSpPr>
          <p:nvPr/>
        </p:nvSpPr>
        <p:spPr>
          <a:xfrm>
            <a:off x="4640242" y="815470"/>
            <a:ext cx="4176212" cy="4145490"/>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600"/>
              <a:buFont typeface="DM Sans"/>
              <a:buNone/>
              <a:defRPr sz="16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r>
              <a:rPr lang="en-US" sz="1400" dirty="0">
                <a:solidFill>
                  <a:schemeClr val="bg1"/>
                </a:solidFill>
              </a:rPr>
              <a:t>Consequences: </a:t>
            </a:r>
          </a:p>
          <a:p>
            <a:pPr marL="0" indent="0">
              <a:lnSpc>
                <a:spcPct val="150000"/>
              </a:lnSpc>
            </a:pPr>
            <a:r>
              <a:rPr lang="en-US" sz="1400" dirty="0">
                <a:solidFill>
                  <a:schemeClr val="bg1"/>
                </a:solidFill>
              </a:rPr>
              <a:t>1. Privacy Breaches: All control commands from the victim are exposed to the attacker leading to privacy breach.</a:t>
            </a:r>
          </a:p>
          <a:p>
            <a:pPr marL="0" indent="0">
              <a:lnSpc>
                <a:spcPct val="150000"/>
              </a:lnSpc>
            </a:pPr>
            <a:r>
              <a:rPr lang="en-US" sz="1400" dirty="0">
                <a:solidFill>
                  <a:schemeClr val="bg1"/>
                </a:solidFill>
              </a:rPr>
              <a:t>2. Falsified Data: Sensor readings are sent from phantom device so they can be manipulated to deceive or mislead the victim.</a:t>
            </a:r>
          </a:p>
          <a:p>
            <a:pPr marL="0" indent="0">
              <a:lnSpc>
                <a:spcPct val="150000"/>
              </a:lnSpc>
            </a:pPr>
            <a:r>
              <a:rPr lang="en-US" sz="1400" dirty="0">
                <a:solidFill>
                  <a:schemeClr val="bg1"/>
                </a:solidFill>
              </a:rPr>
              <a:t>3. Stealthiness Analysis:</a:t>
            </a:r>
          </a:p>
          <a:p>
            <a:pPr marL="0" indent="0">
              <a:lnSpc>
                <a:spcPct val="150000"/>
              </a:lnSpc>
            </a:pPr>
            <a:r>
              <a:rPr lang="en-US" sz="1400" dirty="0">
                <a:solidFill>
                  <a:schemeClr val="bg1"/>
                </a:solidFill>
              </a:rPr>
              <a:t>Victim always sees the device to be online so it is very stealthy attack and the victim rarely gets suspicious.</a:t>
            </a:r>
          </a:p>
          <a:p>
            <a:pPr marL="0" indent="0"/>
            <a:endParaRPr lang="en-US" sz="1400" dirty="0">
              <a:solidFill>
                <a:schemeClr val="bg1"/>
              </a:solidFill>
            </a:endParaRPr>
          </a:p>
        </p:txBody>
      </p:sp>
      <p:pic>
        <p:nvPicPr>
          <p:cNvPr id="3" name="Picture 2">
            <a:extLst>
              <a:ext uri="{FF2B5EF4-FFF2-40B4-BE49-F238E27FC236}">
                <a16:creationId xmlns:a16="http://schemas.microsoft.com/office/drawing/2014/main" id="{0EFE4A40-D0CA-40FD-9A61-F9AAAC7A312F}"/>
              </a:ext>
            </a:extLst>
          </p:cNvPr>
          <p:cNvPicPr>
            <a:picLocks noChangeAspect="1"/>
          </p:cNvPicPr>
          <p:nvPr/>
        </p:nvPicPr>
        <p:blipFill rotWithShape="1">
          <a:blip r:embed="rId3"/>
          <a:srcRect b="37552"/>
          <a:stretch/>
        </p:blipFill>
        <p:spPr>
          <a:xfrm>
            <a:off x="423548" y="1258194"/>
            <a:ext cx="3981537" cy="2994492"/>
          </a:xfrm>
          <a:prstGeom prst="rect">
            <a:avLst/>
          </a:prstGeom>
        </p:spPr>
      </p:pic>
    </p:spTree>
    <p:extLst>
      <p:ext uri="{BB962C8B-B14F-4D97-AF65-F5344CB8AC3E}">
        <p14:creationId xmlns:p14="http://schemas.microsoft.com/office/powerpoint/2010/main" val="321071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266447" y="860677"/>
            <a:ext cx="8645324" cy="3861820"/>
          </a:xfrm>
          <a:prstGeom prst="rect">
            <a:avLst/>
          </a:prstGeom>
        </p:spPr>
        <p:txBody>
          <a:bodyPr spcFirstLastPara="1" wrap="square" lIns="91425" tIns="91425" rIns="91425" bIns="91425" anchor="t" anchorCtr="0">
            <a:noAutofit/>
          </a:bodyPr>
          <a:lstStyle/>
          <a:p>
            <a:pPr marL="152400" indent="0" algn="just">
              <a:buNone/>
            </a:pPr>
            <a:r>
              <a:rPr lang="en-US" sz="2800" i="1" u="none" strike="noStrike" baseline="0" dirty="0">
                <a:solidFill>
                  <a:srgbClr val="1D1D1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Discovering and Understanding the Security Hazards in the Interactions between IoT Devices, Mobile Apps, and Clouds on Smart Home Platforms</a:t>
            </a:r>
          </a:p>
          <a:p>
            <a:pPr marL="152400" indent="0" algn="r">
              <a:buNone/>
            </a:pPr>
            <a:endParaRPr lang="en-US" sz="3200" b="1" dirty="0">
              <a:solidFill>
                <a:srgbClr val="1D1D1B"/>
              </a:solidFill>
              <a:effectLst>
                <a:outerShdw blurRad="38100" dist="38100" dir="2700000" algn="tl">
                  <a:srgbClr val="000000">
                    <a:alpha val="43137"/>
                  </a:srgbClr>
                </a:outerShdw>
              </a:effectLst>
              <a:latin typeface="Arial Narrow" panose="020B0606020202030204" pitchFamily="34" charset="0"/>
              <a:cs typeface="Aharoni" panose="02010803020104030203" pitchFamily="2" charset="-79"/>
            </a:endParaRPr>
          </a:p>
          <a:p>
            <a:pPr marL="152400" indent="0" algn="r">
              <a:buNone/>
            </a:pPr>
            <a:endParaRPr lang="en-US" sz="2400" i="1" dirty="0">
              <a:solidFill>
                <a:srgbClr val="1D1D1B"/>
              </a:solidFill>
              <a:latin typeface="Times New Roman" panose="02020603050405020304" pitchFamily="18" charset="0"/>
              <a:cs typeface="Times New Roman" panose="02020603050405020304" pitchFamily="18" charset="0"/>
            </a:endParaRPr>
          </a:p>
          <a:p>
            <a:pPr marL="152400" indent="0" algn="r">
              <a:buNone/>
            </a:pPr>
            <a:r>
              <a:rPr lang="en-US" sz="2400" i="1" dirty="0">
                <a:solidFill>
                  <a:srgbClr val="1D1D1B"/>
                </a:solidFill>
                <a:latin typeface="Times New Roman" panose="02020603050405020304" pitchFamily="18" charset="0"/>
                <a:cs typeface="Times New Roman" panose="02020603050405020304" pitchFamily="18" charset="0"/>
              </a:rPr>
              <a:t>Authors:</a:t>
            </a:r>
          </a:p>
          <a:p>
            <a:pPr marL="152400" indent="0" algn="r">
              <a:buNone/>
            </a:pPr>
            <a:r>
              <a:rPr lang="en-IN" sz="2000" i="1" dirty="0">
                <a:solidFill>
                  <a:schemeClr val="tx1">
                    <a:lumMod val="75000"/>
                    <a:lumOff val="25000"/>
                  </a:schemeClr>
                </a:solidFill>
                <a:latin typeface="Times New Roman" panose="02020603050405020304" pitchFamily="18" charset="0"/>
                <a:cs typeface="Times New Roman" panose="02020603050405020304" pitchFamily="18" charset="0"/>
              </a:rPr>
              <a:t>Wei Zhou, Yan Jia, Yao Yao, Lipeng Zhu, </a:t>
            </a:r>
          </a:p>
          <a:p>
            <a:pPr marL="152400" indent="0" algn="r">
              <a:buNone/>
            </a:pPr>
            <a:r>
              <a:rPr lang="en-IN" sz="2000" i="1" dirty="0">
                <a:solidFill>
                  <a:schemeClr val="tx1">
                    <a:lumMod val="75000"/>
                    <a:lumOff val="25000"/>
                  </a:schemeClr>
                </a:solidFill>
                <a:latin typeface="Times New Roman" panose="02020603050405020304" pitchFamily="18" charset="0"/>
                <a:cs typeface="Times New Roman" panose="02020603050405020304" pitchFamily="18" charset="0"/>
              </a:rPr>
              <a:t>Le Guan,Yuhang Mao ,Peng Liu, Yuqing Zhang</a:t>
            </a:r>
            <a:endParaRPr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97" name="Google Shape;297;p30"/>
          <p:cNvSpPr txBox="1">
            <a:spLocks noGrp="1"/>
          </p:cNvSpPr>
          <p:nvPr>
            <p:ph type="title"/>
          </p:nvPr>
        </p:nvSpPr>
        <p:spPr>
          <a:xfrm>
            <a:off x="266447" y="16566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Paper Title and Authors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589262" y="68085"/>
            <a:ext cx="6268737" cy="6678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Modern Love Grunge" panose="04070805081005020601" pitchFamily="82" charset="0"/>
              </a:rPr>
              <a:t>Remote Device Hijacking</a:t>
            </a:r>
            <a:endParaRPr sz="1600" dirty="0">
              <a:latin typeface="Modern Love Grunge" panose="04070805081005020601" pitchFamily="82" charset="0"/>
            </a:endParaRPr>
          </a:p>
        </p:txBody>
      </p:sp>
      <p:sp>
        <p:nvSpPr>
          <p:cNvPr id="3013" name="Google Shape;3013;p63"/>
          <p:cNvSpPr txBox="1">
            <a:spLocks noGrp="1"/>
          </p:cNvSpPr>
          <p:nvPr>
            <p:ph type="subTitle" idx="1"/>
          </p:nvPr>
        </p:nvSpPr>
        <p:spPr>
          <a:xfrm>
            <a:off x="327546" y="815469"/>
            <a:ext cx="4176214" cy="4145491"/>
          </a:xfrm>
          <a:prstGeom prst="rect">
            <a:avLst/>
          </a:prstGeom>
          <a:solidFill>
            <a:schemeClr val="tx1"/>
          </a:solidFill>
        </p:spPr>
        <p:txBody>
          <a:bodyPr spcFirstLastPara="1" wrap="square" lIns="91425" tIns="91425" rIns="91425" bIns="91425" anchor="t" anchorCtr="0">
            <a:noAutofit/>
          </a:bodyPr>
          <a:lstStyle/>
          <a:p>
            <a:pPr marL="0" indent="0"/>
            <a:r>
              <a:rPr lang="en-IN" dirty="0">
                <a:solidFill>
                  <a:schemeClr val="bg1"/>
                </a:solidFill>
              </a:rPr>
              <a:t>Attack Overflow (Type I)</a:t>
            </a:r>
          </a:p>
          <a:p>
            <a:pPr marL="0" indent="0"/>
            <a:endParaRPr lang="en-IN" dirty="0">
              <a:solidFill>
                <a:schemeClr val="bg1"/>
              </a:solidFill>
            </a:endParaRPr>
          </a:p>
          <a:p>
            <a:pPr marL="0" indent="0"/>
            <a:endParaRPr lang="en-IN" dirty="0">
              <a:solidFill>
                <a:schemeClr val="bg1"/>
              </a:solidFill>
            </a:endParaRPr>
          </a:p>
          <a:p>
            <a:pPr marL="0" indent="0"/>
            <a:endParaRPr lang="en-IN" dirty="0">
              <a:solidFill>
                <a:schemeClr val="bg1"/>
              </a:solidFill>
            </a:endParaRPr>
          </a:p>
          <a:p>
            <a:pPr marL="0" indent="0"/>
            <a:endParaRPr lang="en-IN" dirty="0">
              <a:solidFill>
                <a:schemeClr val="bg1"/>
              </a:solidFill>
            </a:endParaRPr>
          </a:p>
          <a:p>
            <a:pPr marL="0" indent="0"/>
            <a:endParaRPr lang="en-IN" dirty="0">
              <a:solidFill>
                <a:schemeClr val="bg1"/>
              </a:solidFill>
            </a:endParaRPr>
          </a:p>
          <a:p>
            <a:pPr marL="0" indent="0"/>
            <a:endParaRPr lang="en-IN" dirty="0">
              <a:solidFill>
                <a:schemeClr val="bg1"/>
              </a:solidFill>
            </a:endParaRPr>
          </a:p>
          <a:p>
            <a:pPr marL="0" indent="0"/>
            <a:endParaRPr lang="en-IN" dirty="0">
              <a:solidFill>
                <a:schemeClr val="bg1"/>
              </a:solidFill>
            </a:endParaRPr>
          </a:p>
          <a:p>
            <a:pPr marL="0" indent="0"/>
            <a:r>
              <a:rPr lang="en-IN" dirty="0">
                <a:solidFill>
                  <a:schemeClr val="bg1"/>
                </a:solidFill>
              </a:rPr>
              <a:t>Attack Overflow (Type II)</a:t>
            </a:r>
          </a:p>
          <a:p>
            <a:pPr marL="0" indent="0"/>
            <a:endParaRPr lang="en-IN" dirty="0">
              <a:solidFill>
                <a:schemeClr val="bg1"/>
              </a:solidFill>
            </a:endParaRPr>
          </a:p>
          <a:p>
            <a:pPr marL="0" lvl="0" indent="0" algn="l" rtl="0">
              <a:spcBef>
                <a:spcPts val="0"/>
              </a:spcBef>
              <a:spcAft>
                <a:spcPts val="0"/>
              </a:spcAft>
              <a:buNone/>
            </a:pPr>
            <a:endParaRPr lang="en-IN" dirty="0">
              <a:solidFill>
                <a:schemeClr val="bg1"/>
              </a:solidFill>
            </a:endParaRPr>
          </a:p>
        </p:txBody>
      </p:sp>
      <p:sp>
        <p:nvSpPr>
          <p:cNvPr id="67" name="Google Shape;3013;p63">
            <a:extLst>
              <a:ext uri="{FF2B5EF4-FFF2-40B4-BE49-F238E27FC236}">
                <a16:creationId xmlns:a16="http://schemas.microsoft.com/office/drawing/2014/main" id="{C6CC8E46-EAC2-44F9-A119-7C377727B69F}"/>
              </a:ext>
            </a:extLst>
          </p:cNvPr>
          <p:cNvSpPr txBox="1">
            <a:spLocks/>
          </p:cNvSpPr>
          <p:nvPr/>
        </p:nvSpPr>
        <p:spPr>
          <a:xfrm>
            <a:off x="4626156" y="815469"/>
            <a:ext cx="4176212" cy="4145490"/>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600"/>
              <a:buFont typeface="DM Sans"/>
              <a:buNone/>
              <a:defRPr sz="16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indent="0">
              <a:lnSpc>
                <a:spcPct val="200000"/>
              </a:lnSpc>
            </a:pPr>
            <a:r>
              <a:rPr lang="en-US" dirty="0">
                <a:solidFill>
                  <a:schemeClr val="bg1"/>
                </a:solidFill>
              </a:rPr>
              <a:t>Consequences: </a:t>
            </a:r>
          </a:p>
          <a:p>
            <a:pPr marL="0" indent="0">
              <a:lnSpc>
                <a:spcPct val="150000"/>
              </a:lnSpc>
            </a:pPr>
            <a:r>
              <a:rPr lang="en-US" dirty="0">
                <a:solidFill>
                  <a:schemeClr val="bg1"/>
                </a:solidFill>
              </a:rPr>
              <a:t>1.  Attacker can bind their account to victim’s device</a:t>
            </a:r>
          </a:p>
          <a:p>
            <a:pPr marL="0" indent="0">
              <a:lnSpc>
                <a:spcPct val="150000"/>
              </a:lnSpc>
            </a:pPr>
            <a:r>
              <a:rPr lang="en-US" dirty="0">
                <a:solidFill>
                  <a:schemeClr val="bg1"/>
                </a:solidFill>
              </a:rPr>
              <a:t>2. Attacker can send remote commands to control victim’s device</a:t>
            </a:r>
          </a:p>
          <a:p>
            <a:pPr marL="0" indent="0">
              <a:lnSpc>
                <a:spcPct val="150000"/>
              </a:lnSpc>
            </a:pPr>
            <a:r>
              <a:rPr lang="en-US" dirty="0">
                <a:solidFill>
                  <a:schemeClr val="bg1"/>
                </a:solidFill>
              </a:rPr>
              <a:t>3. Trace back to the attacker is very difficult</a:t>
            </a:r>
          </a:p>
        </p:txBody>
      </p:sp>
      <p:pic>
        <p:nvPicPr>
          <p:cNvPr id="2" name="Picture 1">
            <a:extLst>
              <a:ext uri="{FF2B5EF4-FFF2-40B4-BE49-F238E27FC236}">
                <a16:creationId xmlns:a16="http://schemas.microsoft.com/office/drawing/2014/main" id="{1AEA1654-5C8E-479F-8523-76261B8FA68E}"/>
              </a:ext>
            </a:extLst>
          </p:cNvPr>
          <p:cNvPicPr>
            <a:picLocks noChangeAspect="1"/>
          </p:cNvPicPr>
          <p:nvPr/>
        </p:nvPicPr>
        <p:blipFill>
          <a:blip r:embed="rId3"/>
          <a:stretch>
            <a:fillRect/>
          </a:stretch>
        </p:blipFill>
        <p:spPr>
          <a:xfrm>
            <a:off x="449942" y="3204731"/>
            <a:ext cx="3858868" cy="1500671"/>
          </a:xfrm>
          <a:prstGeom prst="rect">
            <a:avLst/>
          </a:prstGeom>
        </p:spPr>
      </p:pic>
      <p:pic>
        <p:nvPicPr>
          <p:cNvPr id="4" name="Picture 3">
            <a:extLst>
              <a:ext uri="{FF2B5EF4-FFF2-40B4-BE49-F238E27FC236}">
                <a16:creationId xmlns:a16="http://schemas.microsoft.com/office/drawing/2014/main" id="{F1AD2820-E1A6-4638-A500-FD647A2B4C5F}"/>
              </a:ext>
            </a:extLst>
          </p:cNvPr>
          <p:cNvPicPr>
            <a:picLocks noChangeAspect="1"/>
          </p:cNvPicPr>
          <p:nvPr/>
        </p:nvPicPr>
        <p:blipFill>
          <a:blip r:embed="rId4"/>
          <a:stretch>
            <a:fillRect/>
          </a:stretch>
        </p:blipFill>
        <p:spPr>
          <a:xfrm>
            <a:off x="449942" y="1200426"/>
            <a:ext cx="3858868" cy="1537006"/>
          </a:xfrm>
          <a:prstGeom prst="rect">
            <a:avLst/>
          </a:prstGeom>
        </p:spPr>
      </p:pic>
    </p:spTree>
    <p:extLst>
      <p:ext uri="{BB962C8B-B14F-4D97-AF65-F5344CB8AC3E}">
        <p14:creationId xmlns:p14="http://schemas.microsoft.com/office/powerpoint/2010/main" val="363782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589262" y="68085"/>
            <a:ext cx="6268737" cy="6678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latin typeface="Modern Love Grunge" panose="04070805081005020601" pitchFamily="82" charset="0"/>
              </a:rPr>
              <a:t>Other Security Hazards</a:t>
            </a:r>
            <a:endParaRPr sz="1600" dirty="0">
              <a:latin typeface="Modern Love Grunge" panose="04070805081005020601" pitchFamily="82" charset="0"/>
            </a:endParaRPr>
          </a:p>
        </p:txBody>
      </p:sp>
      <p:sp>
        <p:nvSpPr>
          <p:cNvPr id="3013" name="Google Shape;3013;p63"/>
          <p:cNvSpPr txBox="1">
            <a:spLocks noGrp="1"/>
          </p:cNvSpPr>
          <p:nvPr>
            <p:ph type="subTitle" idx="1"/>
          </p:nvPr>
        </p:nvSpPr>
        <p:spPr>
          <a:xfrm>
            <a:off x="327546" y="815469"/>
            <a:ext cx="4176214" cy="4145491"/>
          </a:xfrm>
          <a:prstGeom prst="rect">
            <a:avLst/>
          </a:prstGeom>
          <a:solidFill>
            <a:schemeClr val="tx1"/>
          </a:solidFill>
        </p:spPr>
        <p:txBody>
          <a:bodyPr spcFirstLastPara="1" wrap="square" lIns="91425" tIns="91425" rIns="91425" bIns="91425" anchor="t" anchorCtr="0">
            <a:noAutofit/>
          </a:bodyPr>
          <a:lstStyle/>
          <a:p>
            <a:pPr marL="0" indent="0"/>
            <a:r>
              <a:rPr lang="en-IN" dirty="0">
                <a:solidFill>
                  <a:schemeClr val="bg1"/>
                </a:solidFill>
              </a:rPr>
              <a:t>1. Remote Device DoS</a:t>
            </a:r>
          </a:p>
          <a:p>
            <a:pPr marL="0" indent="0"/>
            <a:r>
              <a:rPr lang="en-US" dirty="0">
                <a:solidFill>
                  <a:schemeClr val="bg1"/>
                </a:solidFill>
              </a:rPr>
              <a:t>If an attacker can unbind a target device from its legitimate user, the target device cannot be operated anymore, essentially leading to device denial of service (DoS) attack.</a:t>
            </a:r>
            <a:endParaRPr lang="en-IN" dirty="0">
              <a:solidFill>
                <a:schemeClr val="bg1"/>
              </a:solidFill>
            </a:endParaRPr>
          </a:p>
          <a:p>
            <a:pPr marL="0" indent="0"/>
            <a:endParaRPr lang="en-IN" dirty="0">
              <a:solidFill>
                <a:schemeClr val="bg1"/>
              </a:solidFill>
            </a:endParaRPr>
          </a:p>
          <a:p>
            <a:pPr marL="0" indent="0"/>
            <a:endParaRPr lang="en-IN" dirty="0">
              <a:solidFill>
                <a:schemeClr val="bg1"/>
              </a:solidFill>
            </a:endParaRPr>
          </a:p>
          <a:p>
            <a:pPr marL="0" indent="0"/>
            <a:r>
              <a:rPr lang="en-IN" dirty="0">
                <a:solidFill>
                  <a:schemeClr val="bg1"/>
                </a:solidFill>
              </a:rPr>
              <a:t>2. Illegal Device Occupation</a:t>
            </a:r>
          </a:p>
          <a:p>
            <a:pPr marL="0" lvl="0" indent="0" algn="l" rtl="0">
              <a:spcBef>
                <a:spcPts val="0"/>
              </a:spcBef>
              <a:spcAft>
                <a:spcPts val="0"/>
              </a:spcAft>
              <a:buNone/>
            </a:pPr>
            <a:r>
              <a:rPr lang="en-US" dirty="0">
                <a:solidFill>
                  <a:schemeClr val="bg1"/>
                </a:solidFill>
              </a:rPr>
              <a:t>Although a device may be shared with multiple users, only one user account is allowed to be bound to a smart home</a:t>
            </a:r>
          </a:p>
          <a:p>
            <a:pPr marL="0" lvl="0" indent="0" algn="l" rtl="0">
              <a:spcBef>
                <a:spcPts val="0"/>
              </a:spcBef>
              <a:spcAft>
                <a:spcPts val="0"/>
              </a:spcAft>
              <a:buNone/>
            </a:pPr>
            <a:r>
              <a:rPr lang="en-US" dirty="0">
                <a:solidFill>
                  <a:schemeClr val="bg1"/>
                </a:solidFill>
              </a:rPr>
              <a:t>device. </a:t>
            </a:r>
            <a:endParaRPr lang="en-IN" dirty="0">
              <a:solidFill>
                <a:schemeClr val="bg1"/>
              </a:solidFill>
            </a:endParaRPr>
          </a:p>
          <a:p>
            <a:pPr marL="0" lvl="0" indent="0" algn="l" rtl="0">
              <a:spcBef>
                <a:spcPts val="0"/>
              </a:spcBef>
              <a:spcAft>
                <a:spcPts val="0"/>
              </a:spcAft>
              <a:buNone/>
            </a:pPr>
            <a:endParaRPr lang="en-IN" dirty="0">
              <a:solidFill>
                <a:schemeClr val="bg1"/>
              </a:solidFill>
            </a:endParaRPr>
          </a:p>
          <a:p>
            <a:pPr marL="0" lvl="0" indent="0" algn="l" rtl="0">
              <a:spcBef>
                <a:spcPts val="0"/>
              </a:spcBef>
              <a:spcAft>
                <a:spcPts val="0"/>
              </a:spcAft>
              <a:buNone/>
            </a:pPr>
            <a:endParaRPr lang="en-IN" dirty="0">
              <a:solidFill>
                <a:schemeClr val="bg1"/>
              </a:solidFill>
            </a:endParaRPr>
          </a:p>
        </p:txBody>
      </p:sp>
      <p:sp>
        <p:nvSpPr>
          <p:cNvPr id="67" name="Google Shape;3013;p63">
            <a:extLst>
              <a:ext uri="{FF2B5EF4-FFF2-40B4-BE49-F238E27FC236}">
                <a16:creationId xmlns:a16="http://schemas.microsoft.com/office/drawing/2014/main" id="{C6CC8E46-EAC2-44F9-A119-7C377727B69F}"/>
              </a:ext>
            </a:extLst>
          </p:cNvPr>
          <p:cNvSpPr txBox="1">
            <a:spLocks/>
          </p:cNvSpPr>
          <p:nvPr/>
        </p:nvSpPr>
        <p:spPr>
          <a:xfrm>
            <a:off x="4626156" y="815469"/>
            <a:ext cx="4176212" cy="4145490"/>
          </a:xfrm>
          <a:prstGeom prst="rect">
            <a:avLst/>
          </a:prstGeom>
          <a:solidFill>
            <a:schemeClr val="tx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600"/>
              <a:buFont typeface="DM Sans"/>
              <a:buNone/>
              <a:defRPr sz="16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chemeClr val="bg1"/>
                </a:solidFill>
              </a:rPr>
              <a:t>If the attacker can predict the device IDs of unsold devices and use phantom devices to bind them with valid user accounts, these devices cannot be bound again after being sold.</a:t>
            </a:r>
            <a:endParaRPr lang="en-IN" dirty="0">
              <a:solidFill>
                <a:schemeClr val="bg1"/>
              </a:solidFill>
            </a:endParaRPr>
          </a:p>
          <a:p>
            <a:pPr marL="0" lvl="0" indent="0" algn="l" rtl="0">
              <a:spcBef>
                <a:spcPts val="0"/>
              </a:spcBef>
              <a:spcAft>
                <a:spcPts val="0"/>
              </a:spcAft>
              <a:buNone/>
            </a:pPr>
            <a:endParaRPr lang="en-IN" dirty="0">
              <a:solidFill>
                <a:schemeClr val="bg1"/>
              </a:solidFill>
            </a:endParaRPr>
          </a:p>
          <a:p>
            <a:pPr marL="0" lvl="0" indent="0" algn="l" rtl="0">
              <a:spcBef>
                <a:spcPts val="0"/>
              </a:spcBef>
              <a:spcAft>
                <a:spcPts val="0"/>
              </a:spcAft>
              <a:buNone/>
            </a:pPr>
            <a:endParaRPr lang="en-IN" dirty="0">
              <a:solidFill>
                <a:schemeClr val="bg1"/>
              </a:solidFill>
            </a:endParaRPr>
          </a:p>
          <a:p>
            <a:pPr marL="0" lvl="0" indent="0" algn="l" rtl="0">
              <a:spcBef>
                <a:spcPts val="0"/>
              </a:spcBef>
              <a:spcAft>
                <a:spcPts val="0"/>
              </a:spcAft>
              <a:buNone/>
            </a:pPr>
            <a:r>
              <a:rPr lang="en-IN" dirty="0">
                <a:solidFill>
                  <a:schemeClr val="bg1"/>
                </a:solidFill>
              </a:rPr>
              <a:t>3. Firmware Theft</a:t>
            </a:r>
          </a:p>
          <a:p>
            <a:pPr marL="0" lvl="0" indent="0" algn="l" rtl="0">
              <a:spcBef>
                <a:spcPts val="0"/>
              </a:spcBef>
              <a:spcAft>
                <a:spcPts val="0"/>
              </a:spcAft>
              <a:buNone/>
            </a:pPr>
            <a:r>
              <a:rPr lang="en-US" dirty="0">
                <a:solidFill>
                  <a:schemeClr val="bg1"/>
                </a:solidFill>
              </a:rPr>
              <a:t>By forging different kinds of phantom devices, the attacker can issue OTA update requests in bulk, and thus</a:t>
            </a:r>
          </a:p>
          <a:p>
            <a:pPr marL="0" lvl="0" indent="0" algn="l" rtl="0">
              <a:spcBef>
                <a:spcPts val="0"/>
              </a:spcBef>
              <a:spcAft>
                <a:spcPts val="0"/>
              </a:spcAft>
              <a:buNone/>
            </a:pPr>
            <a:r>
              <a:rPr lang="en-US" dirty="0">
                <a:solidFill>
                  <a:schemeClr val="bg1"/>
                </a:solidFill>
              </a:rPr>
              <a:t>he/she can harvest hundreds of firmware images in seconds.</a:t>
            </a:r>
            <a:endParaRPr lang="en-IN" dirty="0">
              <a:solidFill>
                <a:schemeClr val="bg1"/>
              </a:solidFill>
            </a:endParaRPr>
          </a:p>
        </p:txBody>
      </p:sp>
    </p:spTree>
    <p:extLst>
      <p:ext uri="{BB962C8B-B14F-4D97-AF65-F5344CB8AC3E}">
        <p14:creationId xmlns:p14="http://schemas.microsoft.com/office/powerpoint/2010/main" val="303578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292256" y="13654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ATTACKS</a:t>
            </a:r>
            <a:endParaRPr dirty="0"/>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5" name="Google Shape;905;p37"/>
          <p:cNvGrpSpPr/>
          <p:nvPr/>
        </p:nvGrpSpPr>
        <p:grpSpPr>
          <a:xfrm>
            <a:off x="4256808" y="2002241"/>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9" name="Picture 8">
            <a:extLst>
              <a:ext uri="{FF2B5EF4-FFF2-40B4-BE49-F238E27FC236}">
                <a16:creationId xmlns:a16="http://schemas.microsoft.com/office/drawing/2014/main" id="{643E4E8B-D268-4A1E-A058-8EB5525D2AA1}"/>
              </a:ext>
            </a:extLst>
          </p:cNvPr>
          <p:cNvPicPr>
            <a:picLocks noChangeAspect="1"/>
          </p:cNvPicPr>
          <p:nvPr/>
        </p:nvPicPr>
        <p:blipFill>
          <a:blip r:embed="rId3"/>
          <a:stretch>
            <a:fillRect/>
          </a:stretch>
        </p:blipFill>
        <p:spPr>
          <a:xfrm>
            <a:off x="1687587" y="1292109"/>
            <a:ext cx="5968699" cy="2610144"/>
          </a:xfrm>
          <a:prstGeom prst="rect">
            <a:avLst/>
          </a:prstGeom>
        </p:spPr>
      </p:pic>
    </p:spTree>
    <p:extLst>
      <p:ext uri="{BB962C8B-B14F-4D97-AF65-F5344CB8AC3E}">
        <p14:creationId xmlns:p14="http://schemas.microsoft.com/office/powerpoint/2010/main" val="3717610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699583" y="1868163"/>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Defense</a:t>
            </a:r>
            <a:endParaRPr dirty="0"/>
          </a:p>
        </p:txBody>
      </p:sp>
      <p:sp>
        <p:nvSpPr>
          <p:cNvPr id="607" name="Google Shape;607;p34"/>
          <p:cNvSpPr txBox="1">
            <a:spLocks noGrp="1"/>
          </p:cNvSpPr>
          <p:nvPr>
            <p:ph type="title" idx="2"/>
          </p:nvPr>
        </p:nvSpPr>
        <p:spPr>
          <a:xfrm>
            <a:off x="872376" y="113144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241" name="Google Shape;917;p38">
            <a:extLst>
              <a:ext uri="{FF2B5EF4-FFF2-40B4-BE49-F238E27FC236}">
                <a16:creationId xmlns:a16="http://schemas.microsoft.com/office/drawing/2014/main" id="{AB94D25A-EA61-41A8-A350-71F51C672C77}"/>
              </a:ext>
            </a:extLst>
          </p:cNvPr>
          <p:cNvGrpSpPr/>
          <p:nvPr/>
        </p:nvGrpSpPr>
        <p:grpSpPr>
          <a:xfrm>
            <a:off x="4649960" y="1027947"/>
            <a:ext cx="3547269" cy="3655635"/>
            <a:chOff x="1251950" y="238125"/>
            <a:chExt cx="5082775" cy="5238050"/>
          </a:xfrm>
        </p:grpSpPr>
        <p:sp>
          <p:nvSpPr>
            <p:cNvPr id="242" name="Google Shape;918;p38">
              <a:extLst>
                <a:ext uri="{FF2B5EF4-FFF2-40B4-BE49-F238E27FC236}">
                  <a16:creationId xmlns:a16="http://schemas.microsoft.com/office/drawing/2014/main" id="{F1800190-63EF-4445-BCAE-91135F2EB227}"/>
                </a:ext>
              </a:extLst>
            </p:cNvPr>
            <p:cNvSpPr/>
            <p:nvPr/>
          </p:nvSpPr>
          <p:spPr>
            <a:xfrm>
              <a:off x="1251950" y="962350"/>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919;p38">
              <a:extLst>
                <a:ext uri="{FF2B5EF4-FFF2-40B4-BE49-F238E27FC236}">
                  <a16:creationId xmlns:a16="http://schemas.microsoft.com/office/drawing/2014/main" id="{88E07CFE-9BC7-4A50-AAD8-F72E42CF2B4C}"/>
                </a:ext>
              </a:extLst>
            </p:cNvPr>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920;p38">
              <a:extLst>
                <a:ext uri="{FF2B5EF4-FFF2-40B4-BE49-F238E27FC236}">
                  <a16:creationId xmlns:a16="http://schemas.microsoft.com/office/drawing/2014/main" id="{4A6B8B6A-2545-482E-A21D-11FBA463EE6F}"/>
                </a:ext>
              </a:extLst>
            </p:cNvPr>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921;p38">
              <a:extLst>
                <a:ext uri="{FF2B5EF4-FFF2-40B4-BE49-F238E27FC236}">
                  <a16:creationId xmlns:a16="http://schemas.microsoft.com/office/drawing/2014/main" id="{3D3F7C2B-C8F2-465C-99AC-A9E5FB7E3232}"/>
                </a:ext>
              </a:extLst>
            </p:cNvPr>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922;p38">
              <a:extLst>
                <a:ext uri="{FF2B5EF4-FFF2-40B4-BE49-F238E27FC236}">
                  <a16:creationId xmlns:a16="http://schemas.microsoft.com/office/drawing/2014/main" id="{1734B033-94C3-41E6-AD31-A251D97C6E25}"/>
                </a:ext>
              </a:extLst>
            </p:cNvPr>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923;p38">
              <a:extLst>
                <a:ext uri="{FF2B5EF4-FFF2-40B4-BE49-F238E27FC236}">
                  <a16:creationId xmlns:a16="http://schemas.microsoft.com/office/drawing/2014/main" id="{4E80451D-EC62-41AD-B836-43EF01D2BB61}"/>
                </a:ext>
              </a:extLst>
            </p:cNvPr>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924;p38">
              <a:extLst>
                <a:ext uri="{FF2B5EF4-FFF2-40B4-BE49-F238E27FC236}">
                  <a16:creationId xmlns:a16="http://schemas.microsoft.com/office/drawing/2014/main" id="{9D9A9BD3-8EB3-4543-9F77-735B64FB95D0}"/>
                </a:ext>
              </a:extLst>
            </p:cNvPr>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925;p38">
              <a:extLst>
                <a:ext uri="{FF2B5EF4-FFF2-40B4-BE49-F238E27FC236}">
                  <a16:creationId xmlns:a16="http://schemas.microsoft.com/office/drawing/2014/main" id="{49C90A04-9881-439B-8E1F-0BF417050FA1}"/>
                </a:ext>
              </a:extLst>
            </p:cNvPr>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926;p38">
              <a:extLst>
                <a:ext uri="{FF2B5EF4-FFF2-40B4-BE49-F238E27FC236}">
                  <a16:creationId xmlns:a16="http://schemas.microsoft.com/office/drawing/2014/main" id="{B2AFACA5-2428-47D5-8B58-F14800C606EA}"/>
                </a:ext>
              </a:extLst>
            </p:cNvPr>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927;p38">
              <a:extLst>
                <a:ext uri="{FF2B5EF4-FFF2-40B4-BE49-F238E27FC236}">
                  <a16:creationId xmlns:a16="http://schemas.microsoft.com/office/drawing/2014/main" id="{2679BDB9-C73C-4C93-9651-06C77EF17300}"/>
                </a:ext>
              </a:extLst>
            </p:cNvPr>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928;p38">
              <a:extLst>
                <a:ext uri="{FF2B5EF4-FFF2-40B4-BE49-F238E27FC236}">
                  <a16:creationId xmlns:a16="http://schemas.microsoft.com/office/drawing/2014/main" id="{877B3460-CDD4-4A43-92CE-2DA00EB55665}"/>
                </a:ext>
              </a:extLst>
            </p:cNvPr>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929;p38">
              <a:extLst>
                <a:ext uri="{FF2B5EF4-FFF2-40B4-BE49-F238E27FC236}">
                  <a16:creationId xmlns:a16="http://schemas.microsoft.com/office/drawing/2014/main" id="{0A047D45-F89F-48B0-AE18-201FEEF873D9}"/>
                </a:ext>
              </a:extLst>
            </p:cNvPr>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930;p38">
              <a:extLst>
                <a:ext uri="{FF2B5EF4-FFF2-40B4-BE49-F238E27FC236}">
                  <a16:creationId xmlns:a16="http://schemas.microsoft.com/office/drawing/2014/main" id="{5A00C2DF-71C3-4F6C-B923-063BF7D97971}"/>
                </a:ext>
              </a:extLst>
            </p:cNvPr>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931;p38">
              <a:extLst>
                <a:ext uri="{FF2B5EF4-FFF2-40B4-BE49-F238E27FC236}">
                  <a16:creationId xmlns:a16="http://schemas.microsoft.com/office/drawing/2014/main" id="{950FFBF1-1FC5-4676-AA1F-6B38E8AD8EF5}"/>
                </a:ext>
              </a:extLst>
            </p:cNvPr>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932;p38">
              <a:extLst>
                <a:ext uri="{FF2B5EF4-FFF2-40B4-BE49-F238E27FC236}">
                  <a16:creationId xmlns:a16="http://schemas.microsoft.com/office/drawing/2014/main" id="{D121D913-49B4-4EB6-9A03-57399E469619}"/>
                </a:ext>
              </a:extLst>
            </p:cNvPr>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933;p38">
              <a:extLst>
                <a:ext uri="{FF2B5EF4-FFF2-40B4-BE49-F238E27FC236}">
                  <a16:creationId xmlns:a16="http://schemas.microsoft.com/office/drawing/2014/main" id="{E4C55128-850A-46EC-8FBA-5E4814AFF3BA}"/>
                </a:ext>
              </a:extLst>
            </p:cNvPr>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934;p38">
              <a:extLst>
                <a:ext uri="{FF2B5EF4-FFF2-40B4-BE49-F238E27FC236}">
                  <a16:creationId xmlns:a16="http://schemas.microsoft.com/office/drawing/2014/main" id="{DB0B66A1-4D63-4426-8E84-4DF6ED41DC64}"/>
                </a:ext>
              </a:extLst>
            </p:cNvPr>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935;p38">
              <a:extLst>
                <a:ext uri="{FF2B5EF4-FFF2-40B4-BE49-F238E27FC236}">
                  <a16:creationId xmlns:a16="http://schemas.microsoft.com/office/drawing/2014/main" id="{EADF2B4D-BC0B-47C7-8E32-5FE57ABB0340}"/>
                </a:ext>
              </a:extLst>
            </p:cNvPr>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936;p38">
              <a:extLst>
                <a:ext uri="{FF2B5EF4-FFF2-40B4-BE49-F238E27FC236}">
                  <a16:creationId xmlns:a16="http://schemas.microsoft.com/office/drawing/2014/main" id="{6051E7D7-156A-4426-BD8C-CD4E45F670F6}"/>
                </a:ext>
              </a:extLst>
            </p:cNvPr>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937;p38">
              <a:extLst>
                <a:ext uri="{FF2B5EF4-FFF2-40B4-BE49-F238E27FC236}">
                  <a16:creationId xmlns:a16="http://schemas.microsoft.com/office/drawing/2014/main" id="{06434C86-8296-48A7-BB9F-3DF6F5998762}"/>
                </a:ext>
              </a:extLst>
            </p:cNvPr>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938;p38">
              <a:extLst>
                <a:ext uri="{FF2B5EF4-FFF2-40B4-BE49-F238E27FC236}">
                  <a16:creationId xmlns:a16="http://schemas.microsoft.com/office/drawing/2014/main" id="{F7BD5372-27F9-443C-9F6E-929AFD5AA890}"/>
                </a:ext>
              </a:extLst>
            </p:cNvPr>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939;p38">
              <a:extLst>
                <a:ext uri="{FF2B5EF4-FFF2-40B4-BE49-F238E27FC236}">
                  <a16:creationId xmlns:a16="http://schemas.microsoft.com/office/drawing/2014/main" id="{3E0672F9-3456-4752-98CA-CBE320D40590}"/>
                </a:ext>
              </a:extLst>
            </p:cNvPr>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940;p38">
              <a:extLst>
                <a:ext uri="{FF2B5EF4-FFF2-40B4-BE49-F238E27FC236}">
                  <a16:creationId xmlns:a16="http://schemas.microsoft.com/office/drawing/2014/main" id="{59EDB960-D0B5-4D21-B28C-0A70D717EFE0}"/>
                </a:ext>
              </a:extLst>
            </p:cNvPr>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941;p38">
              <a:extLst>
                <a:ext uri="{FF2B5EF4-FFF2-40B4-BE49-F238E27FC236}">
                  <a16:creationId xmlns:a16="http://schemas.microsoft.com/office/drawing/2014/main" id="{FE758447-1DC3-4424-A5F5-259AC762F313}"/>
                </a:ext>
              </a:extLst>
            </p:cNvPr>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942;p38">
              <a:extLst>
                <a:ext uri="{FF2B5EF4-FFF2-40B4-BE49-F238E27FC236}">
                  <a16:creationId xmlns:a16="http://schemas.microsoft.com/office/drawing/2014/main" id="{CAE48D03-B64D-472B-A79A-C19D1DC68920}"/>
                </a:ext>
              </a:extLst>
            </p:cNvPr>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943;p38">
              <a:extLst>
                <a:ext uri="{FF2B5EF4-FFF2-40B4-BE49-F238E27FC236}">
                  <a16:creationId xmlns:a16="http://schemas.microsoft.com/office/drawing/2014/main" id="{9D65FD55-0E5D-45CD-BAA1-289CFE01B7D1}"/>
                </a:ext>
              </a:extLst>
            </p:cNvPr>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944;p38">
              <a:extLst>
                <a:ext uri="{FF2B5EF4-FFF2-40B4-BE49-F238E27FC236}">
                  <a16:creationId xmlns:a16="http://schemas.microsoft.com/office/drawing/2014/main" id="{8F605306-5FB1-4CCD-A0FA-B30FE75F798B}"/>
                </a:ext>
              </a:extLst>
            </p:cNvPr>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945;p38">
              <a:extLst>
                <a:ext uri="{FF2B5EF4-FFF2-40B4-BE49-F238E27FC236}">
                  <a16:creationId xmlns:a16="http://schemas.microsoft.com/office/drawing/2014/main" id="{0B2493D3-E06A-4D2A-B466-3C1653990BBF}"/>
                </a:ext>
              </a:extLst>
            </p:cNvPr>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946;p38">
              <a:extLst>
                <a:ext uri="{FF2B5EF4-FFF2-40B4-BE49-F238E27FC236}">
                  <a16:creationId xmlns:a16="http://schemas.microsoft.com/office/drawing/2014/main" id="{DE81A346-EA5F-4125-B302-2C0961D4A6CF}"/>
                </a:ext>
              </a:extLst>
            </p:cNvPr>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947;p38">
              <a:extLst>
                <a:ext uri="{FF2B5EF4-FFF2-40B4-BE49-F238E27FC236}">
                  <a16:creationId xmlns:a16="http://schemas.microsoft.com/office/drawing/2014/main" id="{5FC86BF4-E722-46B1-8E86-112B33DEF35B}"/>
                </a:ext>
              </a:extLst>
            </p:cNvPr>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948;p38">
              <a:extLst>
                <a:ext uri="{FF2B5EF4-FFF2-40B4-BE49-F238E27FC236}">
                  <a16:creationId xmlns:a16="http://schemas.microsoft.com/office/drawing/2014/main" id="{2F139F36-D724-47E7-9909-F181410EF1A8}"/>
                </a:ext>
              </a:extLst>
            </p:cNvPr>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949;p38">
              <a:extLst>
                <a:ext uri="{FF2B5EF4-FFF2-40B4-BE49-F238E27FC236}">
                  <a16:creationId xmlns:a16="http://schemas.microsoft.com/office/drawing/2014/main" id="{545E3A62-036A-4E0D-8865-DBD7389950DB}"/>
                </a:ext>
              </a:extLst>
            </p:cNvPr>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950;p38">
              <a:extLst>
                <a:ext uri="{FF2B5EF4-FFF2-40B4-BE49-F238E27FC236}">
                  <a16:creationId xmlns:a16="http://schemas.microsoft.com/office/drawing/2014/main" id="{B6A684AE-5C7B-4806-AF11-0254A040EA74}"/>
                </a:ext>
              </a:extLst>
            </p:cNvPr>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951;p38">
              <a:extLst>
                <a:ext uri="{FF2B5EF4-FFF2-40B4-BE49-F238E27FC236}">
                  <a16:creationId xmlns:a16="http://schemas.microsoft.com/office/drawing/2014/main" id="{4A6CB64D-1015-475B-9216-4E4FA791337B}"/>
                </a:ext>
              </a:extLst>
            </p:cNvPr>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952;p38">
              <a:extLst>
                <a:ext uri="{FF2B5EF4-FFF2-40B4-BE49-F238E27FC236}">
                  <a16:creationId xmlns:a16="http://schemas.microsoft.com/office/drawing/2014/main" id="{71F641A7-1E50-402A-A251-27378B012C88}"/>
                </a:ext>
              </a:extLst>
            </p:cNvPr>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953;p38">
              <a:extLst>
                <a:ext uri="{FF2B5EF4-FFF2-40B4-BE49-F238E27FC236}">
                  <a16:creationId xmlns:a16="http://schemas.microsoft.com/office/drawing/2014/main" id="{921E64D1-829C-404F-B9C6-4499CDC4444B}"/>
                </a:ext>
              </a:extLst>
            </p:cNvPr>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954;p38">
              <a:extLst>
                <a:ext uri="{FF2B5EF4-FFF2-40B4-BE49-F238E27FC236}">
                  <a16:creationId xmlns:a16="http://schemas.microsoft.com/office/drawing/2014/main" id="{6AAB0D0E-122B-49CE-AE6E-3BC1D6EEDAD0}"/>
                </a:ext>
              </a:extLst>
            </p:cNvPr>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955;p38">
              <a:extLst>
                <a:ext uri="{FF2B5EF4-FFF2-40B4-BE49-F238E27FC236}">
                  <a16:creationId xmlns:a16="http://schemas.microsoft.com/office/drawing/2014/main" id="{F16B653E-DD28-46BB-8832-BC9390D34732}"/>
                </a:ext>
              </a:extLst>
            </p:cNvPr>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956;p38">
              <a:extLst>
                <a:ext uri="{FF2B5EF4-FFF2-40B4-BE49-F238E27FC236}">
                  <a16:creationId xmlns:a16="http://schemas.microsoft.com/office/drawing/2014/main" id="{0A24F4E9-832C-4DB1-8E0D-EF622DF176FB}"/>
                </a:ext>
              </a:extLst>
            </p:cNvPr>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957;p38">
              <a:extLst>
                <a:ext uri="{FF2B5EF4-FFF2-40B4-BE49-F238E27FC236}">
                  <a16:creationId xmlns:a16="http://schemas.microsoft.com/office/drawing/2014/main" id="{F3ED93D1-E01D-48F6-A13D-1A6BAADFB194}"/>
                </a:ext>
              </a:extLst>
            </p:cNvPr>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958;p38">
              <a:extLst>
                <a:ext uri="{FF2B5EF4-FFF2-40B4-BE49-F238E27FC236}">
                  <a16:creationId xmlns:a16="http://schemas.microsoft.com/office/drawing/2014/main" id="{659248B7-9807-4AD1-9C48-D11F9288C1DF}"/>
                </a:ext>
              </a:extLst>
            </p:cNvPr>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959;p38">
              <a:extLst>
                <a:ext uri="{FF2B5EF4-FFF2-40B4-BE49-F238E27FC236}">
                  <a16:creationId xmlns:a16="http://schemas.microsoft.com/office/drawing/2014/main" id="{AEAFEEC0-C0F4-421B-82E1-E4FB3CCD1083}"/>
                </a:ext>
              </a:extLst>
            </p:cNvPr>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960;p38">
              <a:extLst>
                <a:ext uri="{FF2B5EF4-FFF2-40B4-BE49-F238E27FC236}">
                  <a16:creationId xmlns:a16="http://schemas.microsoft.com/office/drawing/2014/main" id="{12E20A73-B53C-4EB5-8DE2-F35B79E3D579}"/>
                </a:ext>
              </a:extLst>
            </p:cNvPr>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961;p38">
              <a:extLst>
                <a:ext uri="{FF2B5EF4-FFF2-40B4-BE49-F238E27FC236}">
                  <a16:creationId xmlns:a16="http://schemas.microsoft.com/office/drawing/2014/main" id="{47882163-4571-4EFB-A9D7-E604166AD81C}"/>
                </a:ext>
              </a:extLst>
            </p:cNvPr>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962;p38">
              <a:extLst>
                <a:ext uri="{FF2B5EF4-FFF2-40B4-BE49-F238E27FC236}">
                  <a16:creationId xmlns:a16="http://schemas.microsoft.com/office/drawing/2014/main" id="{2276408C-42ED-4F2D-B37B-0605720FEE58}"/>
                </a:ext>
              </a:extLst>
            </p:cNvPr>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963;p38">
              <a:extLst>
                <a:ext uri="{FF2B5EF4-FFF2-40B4-BE49-F238E27FC236}">
                  <a16:creationId xmlns:a16="http://schemas.microsoft.com/office/drawing/2014/main" id="{2739F3C9-19FF-4168-9BB8-8E6952C51DCB}"/>
                </a:ext>
              </a:extLst>
            </p:cNvPr>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964;p38">
              <a:extLst>
                <a:ext uri="{FF2B5EF4-FFF2-40B4-BE49-F238E27FC236}">
                  <a16:creationId xmlns:a16="http://schemas.microsoft.com/office/drawing/2014/main" id="{EC2FF1B7-23C2-4BC1-B765-D161919823F9}"/>
                </a:ext>
              </a:extLst>
            </p:cNvPr>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965;p38">
              <a:extLst>
                <a:ext uri="{FF2B5EF4-FFF2-40B4-BE49-F238E27FC236}">
                  <a16:creationId xmlns:a16="http://schemas.microsoft.com/office/drawing/2014/main" id="{FE3AB734-1CC3-411A-A002-CCDC0D10B217}"/>
                </a:ext>
              </a:extLst>
            </p:cNvPr>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966;p38">
              <a:extLst>
                <a:ext uri="{FF2B5EF4-FFF2-40B4-BE49-F238E27FC236}">
                  <a16:creationId xmlns:a16="http://schemas.microsoft.com/office/drawing/2014/main" id="{693E1962-49C5-457D-B455-D21CAA4B2D8F}"/>
                </a:ext>
              </a:extLst>
            </p:cNvPr>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967;p38">
              <a:extLst>
                <a:ext uri="{FF2B5EF4-FFF2-40B4-BE49-F238E27FC236}">
                  <a16:creationId xmlns:a16="http://schemas.microsoft.com/office/drawing/2014/main" id="{4ECCB456-CEBF-42C8-9685-C7290E65732B}"/>
                </a:ext>
              </a:extLst>
            </p:cNvPr>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968;p38">
              <a:extLst>
                <a:ext uri="{FF2B5EF4-FFF2-40B4-BE49-F238E27FC236}">
                  <a16:creationId xmlns:a16="http://schemas.microsoft.com/office/drawing/2014/main" id="{629A32DA-1830-4D99-AA39-A7F2567C9840}"/>
                </a:ext>
              </a:extLst>
            </p:cNvPr>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969;p38">
              <a:extLst>
                <a:ext uri="{FF2B5EF4-FFF2-40B4-BE49-F238E27FC236}">
                  <a16:creationId xmlns:a16="http://schemas.microsoft.com/office/drawing/2014/main" id="{6EA37436-CB92-430D-8C02-193D8BB2C746}"/>
                </a:ext>
              </a:extLst>
            </p:cNvPr>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970;p38">
              <a:extLst>
                <a:ext uri="{FF2B5EF4-FFF2-40B4-BE49-F238E27FC236}">
                  <a16:creationId xmlns:a16="http://schemas.microsoft.com/office/drawing/2014/main" id="{55B2DDCF-27A2-40B6-AEFD-197FF37ECFEC}"/>
                </a:ext>
              </a:extLst>
            </p:cNvPr>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971;p38">
              <a:extLst>
                <a:ext uri="{FF2B5EF4-FFF2-40B4-BE49-F238E27FC236}">
                  <a16:creationId xmlns:a16="http://schemas.microsoft.com/office/drawing/2014/main" id="{D4FB7B02-F96C-4FF5-A97B-A324DE0AB645}"/>
                </a:ext>
              </a:extLst>
            </p:cNvPr>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972;p38">
              <a:extLst>
                <a:ext uri="{FF2B5EF4-FFF2-40B4-BE49-F238E27FC236}">
                  <a16:creationId xmlns:a16="http://schemas.microsoft.com/office/drawing/2014/main" id="{D2CBFEF5-BEFF-4B1A-9A4E-02B3A9EDD74D}"/>
                </a:ext>
              </a:extLst>
            </p:cNvPr>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973;p38">
              <a:extLst>
                <a:ext uri="{FF2B5EF4-FFF2-40B4-BE49-F238E27FC236}">
                  <a16:creationId xmlns:a16="http://schemas.microsoft.com/office/drawing/2014/main" id="{6A6913DE-C797-46AB-BFA8-562264774C7C}"/>
                </a:ext>
              </a:extLst>
            </p:cNvPr>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974;p38">
              <a:extLst>
                <a:ext uri="{FF2B5EF4-FFF2-40B4-BE49-F238E27FC236}">
                  <a16:creationId xmlns:a16="http://schemas.microsoft.com/office/drawing/2014/main" id="{9EC7FEBF-B718-4AA5-B935-B89018041DB9}"/>
                </a:ext>
              </a:extLst>
            </p:cNvPr>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975;p38">
              <a:extLst>
                <a:ext uri="{FF2B5EF4-FFF2-40B4-BE49-F238E27FC236}">
                  <a16:creationId xmlns:a16="http://schemas.microsoft.com/office/drawing/2014/main" id="{CE28E335-7317-4836-AF64-443FC6374436}"/>
                </a:ext>
              </a:extLst>
            </p:cNvPr>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976;p38">
              <a:extLst>
                <a:ext uri="{FF2B5EF4-FFF2-40B4-BE49-F238E27FC236}">
                  <a16:creationId xmlns:a16="http://schemas.microsoft.com/office/drawing/2014/main" id="{9E965CD7-F879-4899-8682-893105D8D509}"/>
                </a:ext>
              </a:extLst>
            </p:cNvPr>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977;p38">
              <a:extLst>
                <a:ext uri="{FF2B5EF4-FFF2-40B4-BE49-F238E27FC236}">
                  <a16:creationId xmlns:a16="http://schemas.microsoft.com/office/drawing/2014/main" id="{386C69CE-DC7D-4132-897C-A5BFE9D79E97}"/>
                </a:ext>
              </a:extLst>
            </p:cNvPr>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978;p38">
              <a:extLst>
                <a:ext uri="{FF2B5EF4-FFF2-40B4-BE49-F238E27FC236}">
                  <a16:creationId xmlns:a16="http://schemas.microsoft.com/office/drawing/2014/main" id="{8C6F839D-4054-4D5B-996B-57BDB15048A8}"/>
                </a:ext>
              </a:extLst>
            </p:cNvPr>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979;p38">
              <a:extLst>
                <a:ext uri="{FF2B5EF4-FFF2-40B4-BE49-F238E27FC236}">
                  <a16:creationId xmlns:a16="http://schemas.microsoft.com/office/drawing/2014/main" id="{A2380418-B3CF-4167-8F82-447653DC8690}"/>
                </a:ext>
              </a:extLst>
            </p:cNvPr>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980;p38">
              <a:extLst>
                <a:ext uri="{FF2B5EF4-FFF2-40B4-BE49-F238E27FC236}">
                  <a16:creationId xmlns:a16="http://schemas.microsoft.com/office/drawing/2014/main" id="{27B03B28-0D48-4E64-B255-1ABB430A04C1}"/>
                </a:ext>
              </a:extLst>
            </p:cNvPr>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981;p38">
              <a:extLst>
                <a:ext uri="{FF2B5EF4-FFF2-40B4-BE49-F238E27FC236}">
                  <a16:creationId xmlns:a16="http://schemas.microsoft.com/office/drawing/2014/main" id="{CF3B316E-228C-4353-A31B-694302274DAD}"/>
                </a:ext>
              </a:extLst>
            </p:cNvPr>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982;p38">
              <a:extLst>
                <a:ext uri="{FF2B5EF4-FFF2-40B4-BE49-F238E27FC236}">
                  <a16:creationId xmlns:a16="http://schemas.microsoft.com/office/drawing/2014/main" id="{EF8F140B-9882-4655-9EB0-25201F8FAA81}"/>
                </a:ext>
              </a:extLst>
            </p:cNvPr>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983;p38">
              <a:extLst>
                <a:ext uri="{FF2B5EF4-FFF2-40B4-BE49-F238E27FC236}">
                  <a16:creationId xmlns:a16="http://schemas.microsoft.com/office/drawing/2014/main" id="{38F86635-14B7-462F-9436-EC9C92DB9025}"/>
                </a:ext>
              </a:extLst>
            </p:cNvPr>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984;p38">
              <a:extLst>
                <a:ext uri="{FF2B5EF4-FFF2-40B4-BE49-F238E27FC236}">
                  <a16:creationId xmlns:a16="http://schemas.microsoft.com/office/drawing/2014/main" id="{E18D5892-AD39-4B75-B95F-BA906AA34D72}"/>
                </a:ext>
              </a:extLst>
            </p:cNvPr>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985;p38">
              <a:extLst>
                <a:ext uri="{FF2B5EF4-FFF2-40B4-BE49-F238E27FC236}">
                  <a16:creationId xmlns:a16="http://schemas.microsoft.com/office/drawing/2014/main" id="{FD50F896-481C-4F5B-8A8A-800A33C9F23B}"/>
                </a:ext>
              </a:extLst>
            </p:cNvPr>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986;p38">
              <a:extLst>
                <a:ext uri="{FF2B5EF4-FFF2-40B4-BE49-F238E27FC236}">
                  <a16:creationId xmlns:a16="http://schemas.microsoft.com/office/drawing/2014/main" id="{C17D2CF2-AE68-42CD-9DE8-6DF00EEDC834}"/>
                </a:ext>
              </a:extLst>
            </p:cNvPr>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987;p38">
              <a:extLst>
                <a:ext uri="{FF2B5EF4-FFF2-40B4-BE49-F238E27FC236}">
                  <a16:creationId xmlns:a16="http://schemas.microsoft.com/office/drawing/2014/main" id="{4C243C6F-78F3-411B-AD23-077B67ACBCE1}"/>
                </a:ext>
              </a:extLst>
            </p:cNvPr>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988;p38">
              <a:extLst>
                <a:ext uri="{FF2B5EF4-FFF2-40B4-BE49-F238E27FC236}">
                  <a16:creationId xmlns:a16="http://schemas.microsoft.com/office/drawing/2014/main" id="{876F3423-8979-4C4D-8CCB-C85D94AD2CDB}"/>
                </a:ext>
              </a:extLst>
            </p:cNvPr>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989;p38">
              <a:extLst>
                <a:ext uri="{FF2B5EF4-FFF2-40B4-BE49-F238E27FC236}">
                  <a16:creationId xmlns:a16="http://schemas.microsoft.com/office/drawing/2014/main" id="{5D1F3142-035D-44E4-A40A-8A9B83967D89}"/>
                </a:ext>
              </a:extLst>
            </p:cNvPr>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990;p38">
              <a:extLst>
                <a:ext uri="{FF2B5EF4-FFF2-40B4-BE49-F238E27FC236}">
                  <a16:creationId xmlns:a16="http://schemas.microsoft.com/office/drawing/2014/main" id="{3F83A61C-AA52-4C79-9057-84D4160B998D}"/>
                </a:ext>
              </a:extLst>
            </p:cNvPr>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991;p38">
              <a:extLst>
                <a:ext uri="{FF2B5EF4-FFF2-40B4-BE49-F238E27FC236}">
                  <a16:creationId xmlns:a16="http://schemas.microsoft.com/office/drawing/2014/main" id="{6B9A7DD9-940D-4A0F-BE04-4EDAFCAD4216}"/>
                </a:ext>
              </a:extLst>
            </p:cNvPr>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992;p38">
              <a:extLst>
                <a:ext uri="{FF2B5EF4-FFF2-40B4-BE49-F238E27FC236}">
                  <a16:creationId xmlns:a16="http://schemas.microsoft.com/office/drawing/2014/main" id="{F56FC953-A703-48FE-8F66-93B72D7F49A7}"/>
                </a:ext>
              </a:extLst>
            </p:cNvPr>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993;p38">
              <a:extLst>
                <a:ext uri="{FF2B5EF4-FFF2-40B4-BE49-F238E27FC236}">
                  <a16:creationId xmlns:a16="http://schemas.microsoft.com/office/drawing/2014/main" id="{8B551713-BC8E-4617-BDAE-501C5118CF07}"/>
                </a:ext>
              </a:extLst>
            </p:cNvPr>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994;p38">
              <a:extLst>
                <a:ext uri="{FF2B5EF4-FFF2-40B4-BE49-F238E27FC236}">
                  <a16:creationId xmlns:a16="http://schemas.microsoft.com/office/drawing/2014/main" id="{B38E8405-21D1-43D6-A0C5-ED0944558239}"/>
                </a:ext>
              </a:extLst>
            </p:cNvPr>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995;p38">
              <a:extLst>
                <a:ext uri="{FF2B5EF4-FFF2-40B4-BE49-F238E27FC236}">
                  <a16:creationId xmlns:a16="http://schemas.microsoft.com/office/drawing/2014/main" id="{8328F53C-884E-46FD-BE05-DDE4EADD3DE2}"/>
                </a:ext>
              </a:extLst>
            </p:cNvPr>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996;p38">
              <a:extLst>
                <a:ext uri="{FF2B5EF4-FFF2-40B4-BE49-F238E27FC236}">
                  <a16:creationId xmlns:a16="http://schemas.microsoft.com/office/drawing/2014/main" id="{57D42991-634E-4F54-A040-C5C0ED3937BC}"/>
                </a:ext>
              </a:extLst>
            </p:cNvPr>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997;p38">
              <a:extLst>
                <a:ext uri="{FF2B5EF4-FFF2-40B4-BE49-F238E27FC236}">
                  <a16:creationId xmlns:a16="http://schemas.microsoft.com/office/drawing/2014/main" id="{366DB725-8E0E-4583-A96B-6164950A0E01}"/>
                </a:ext>
              </a:extLst>
            </p:cNvPr>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998;p38">
              <a:extLst>
                <a:ext uri="{FF2B5EF4-FFF2-40B4-BE49-F238E27FC236}">
                  <a16:creationId xmlns:a16="http://schemas.microsoft.com/office/drawing/2014/main" id="{9FB5047F-7374-415C-A32F-2D35B3CA5FD9}"/>
                </a:ext>
              </a:extLst>
            </p:cNvPr>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999;p38">
              <a:extLst>
                <a:ext uri="{FF2B5EF4-FFF2-40B4-BE49-F238E27FC236}">
                  <a16:creationId xmlns:a16="http://schemas.microsoft.com/office/drawing/2014/main" id="{CE2EE9D9-186D-4C13-A7A2-CBE644099F3D}"/>
                </a:ext>
              </a:extLst>
            </p:cNvPr>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1000;p38">
              <a:extLst>
                <a:ext uri="{FF2B5EF4-FFF2-40B4-BE49-F238E27FC236}">
                  <a16:creationId xmlns:a16="http://schemas.microsoft.com/office/drawing/2014/main" id="{40C4478B-C096-44B7-8D3F-4D6BFDA0F948}"/>
                </a:ext>
              </a:extLst>
            </p:cNvPr>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1001;p38">
              <a:extLst>
                <a:ext uri="{FF2B5EF4-FFF2-40B4-BE49-F238E27FC236}">
                  <a16:creationId xmlns:a16="http://schemas.microsoft.com/office/drawing/2014/main" id="{0542A9CD-77CE-499C-8053-02543FDAA72B}"/>
                </a:ext>
              </a:extLst>
            </p:cNvPr>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1002;p38">
              <a:extLst>
                <a:ext uri="{FF2B5EF4-FFF2-40B4-BE49-F238E27FC236}">
                  <a16:creationId xmlns:a16="http://schemas.microsoft.com/office/drawing/2014/main" id="{AAF63828-F190-4F23-A396-30127CE030FE}"/>
                </a:ext>
              </a:extLst>
            </p:cNvPr>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1003;p38">
              <a:extLst>
                <a:ext uri="{FF2B5EF4-FFF2-40B4-BE49-F238E27FC236}">
                  <a16:creationId xmlns:a16="http://schemas.microsoft.com/office/drawing/2014/main" id="{EFE7E934-2935-4E17-B1E4-95B8D2AA2C6C}"/>
                </a:ext>
              </a:extLst>
            </p:cNvPr>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1004;p38">
              <a:extLst>
                <a:ext uri="{FF2B5EF4-FFF2-40B4-BE49-F238E27FC236}">
                  <a16:creationId xmlns:a16="http://schemas.microsoft.com/office/drawing/2014/main" id="{7A542644-DF95-45AB-823D-8AF3E75E688A}"/>
                </a:ext>
              </a:extLst>
            </p:cNvPr>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1005;p38">
              <a:extLst>
                <a:ext uri="{FF2B5EF4-FFF2-40B4-BE49-F238E27FC236}">
                  <a16:creationId xmlns:a16="http://schemas.microsoft.com/office/drawing/2014/main" id="{BF762D5D-AFAF-46B1-9F48-3E7C7205E7AC}"/>
                </a:ext>
              </a:extLst>
            </p:cNvPr>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1006;p38">
              <a:extLst>
                <a:ext uri="{FF2B5EF4-FFF2-40B4-BE49-F238E27FC236}">
                  <a16:creationId xmlns:a16="http://schemas.microsoft.com/office/drawing/2014/main" id="{43EA9B91-0F36-4974-BC42-6577DC933BCD}"/>
                </a:ext>
              </a:extLst>
            </p:cNvPr>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1007;p38">
              <a:extLst>
                <a:ext uri="{FF2B5EF4-FFF2-40B4-BE49-F238E27FC236}">
                  <a16:creationId xmlns:a16="http://schemas.microsoft.com/office/drawing/2014/main" id="{353A4102-548F-4672-986C-2B07628F0580}"/>
                </a:ext>
              </a:extLst>
            </p:cNvPr>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1008;p38">
              <a:extLst>
                <a:ext uri="{FF2B5EF4-FFF2-40B4-BE49-F238E27FC236}">
                  <a16:creationId xmlns:a16="http://schemas.microsoft.com/office/drawing/2014/main" id="{65CDCE00-F474-45B4-BC8C-2FD6E69426D3}"/>
                </a:ext>
              </a:extLst>
            </p:cNvPr>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1009;p38">
              <a:extLst>
                <a:ext uri="{FF2B5EF4-FFF2-40B4-BE49-F238E27FC236}">
                  <a16:creationId xmlns:a16="http://schemas.microsoft.com/office/drawing/2014/main" id="{3E32CEE4-C553-4D6A-A4CD-C493F8EE3BD8}"/>
                </a:ext>
              </a:extLst>
            </p:cNvPr>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1010;p38">
              <a:extLst>
                <a:ext uri="{FF2B5EF4-FFF2-40B4-BE49-F238E27FC236}">
                  <a16:creationId xmlns:a16="http://schemas.microsoft.com/office/drawing/2014/main" id="{59B7C82B-4DB4-42E5-AEB7-82FAD9474C91}"/>
                </a:ext>
              </a:extLst>
            </p:cNvPr>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1011;p38">
              <a:extLst>
                <a:ext uri="{FF2B5EF4-FFF2-40B4-BE49-F238E27FC236}">
                  <a16:creationId xmlns:a16="http://schemas.microsoft.com/office/drawing/2014/main" id="{BFCDC672-A768-4C35-BBE9-274305A3713E}"/>
                </a:ext>
              </a:extLst>
            </p:cNvPr>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1012;p38">
              <a:extLst>
                <a:ext uri="{FF2B5EF4-FFF2-40B4-BE49-F238E27FC236}">
                  <a16:creationId xmlns:a16="http://schemas.microsoft.com/office/drawing/2014/main" id="{B12998DB-182C-455B-8021-BDA3E0574B74}"/>
                </a:ext>
              </a:extLst>
            </p:cNvPr>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1013;p38">
              <a:extLst>
                <a:ext uri="{FF2B5EF4-FFF2-40B4-BE49-F238E27FC236}">
                  <a16:creationId xmlns:a16="http://schemas.microsoft.com/office/drawing/2014/main" id="{35E8863A-E5C1-4553-AE3B-80951758260C}"/>
                </a:ext>
              </a:extLst>
            </p:cNvPr>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1014;p38">
              <a:extLst>
                <a:ext uri="{FF2B5EF4-FFF2-40B4-BE49-F238E27FC236}">
                  <a16:creationId xmlns:a16="http://schemas.microsoft.com/office/drawing/2014/main" id="{A999EDA8-5D0A-4F18-B988-461A8769B731}"/>
                </a:ext>
              </a:extLst>
            </p:cNvPr>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1015;p38">
              <a:extLst>
                <a:ext uri="{FF2B5EF4-FFF2-40B4-BE49-F238E27FC236}">
                  <a16:creationId xmlns:a16="http://schemas.microsoft.com/office/drawing/2014/main" id="{EB5BF058-8F22-40B5-923A-93537C6BA4C2}"/>
                </a:ext>
              </a:extLst>
            </p:cNvPr>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1016;p38">
              <a:extLst>
                <a:ext uri="{FF2B5EF4-FFF2-40B4-BE49-F238E27FC236}">
                  <a16:creationId xmlns:a16="http://schemas.microsoft.com/office/drawing/2014/main" id="{AB79D8DA-9FB0-4400-8832-89FF302DFC9B}"/>
                </a:ext>
              </a:extLst>
            </p:cNvPr>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1017;p38">
              <a:extLst>
                <a:ext uri="{FF2B5EF4-FFF2-40B4-BE49-F238E27FC236}">
                  <a16:creationId xmlns:a16="http://schemas.microsoft.com/office/drawing/2014/main" id="{B570F173-7B2B-4069-8323-709ED52945C9}"/>
                </a:ext>
              </a:extLst>
            </p:cNvPr>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6652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361052" y="13278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Defense</a:t>
            </a:r>
            <a:endParaRPr dirty="0"/>
          </a:p>
        </p:txBody>
      </p:sp>
      <p:sp>
        <p:nvSpPr>
          <p:cNvPr id="913" name="Google Shape;913;p38"/>
          <p:cNvSpPr txBox="1">
            <a:spLocks noGrp="1"/>
          </p:cNvSpPr>
          <p:nvPr>
            <p:ph type="body" idx="1"/>
          </p:nvPr>
        </p:nvSpPr>
        <p:spPr>
          <a:xfrm>
            <a:off x="361052" y="672487"/>
            <a:ext cx="8681348" cy="457997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i="1" dirty="0">
                <a:effectLst>
                  <a:outerShdw blurRad="38100" dist="38100" dir="2700000" algn="tl">
                    <a:srgbClr val="000000">
                      <a:alpha val="43137"/>
                    </a:srgbClr>
                  </a:outerShdw>
                </a:effectLst>
              </a:rPr>
              <a:t>Mitigation Techniques</a:t>
            </a:r>
          </a:p>
          <a:p>
            <a:pPr marL="285750" lvl="0" indent="-285750" algn="l" rtl="0">
              <a:spcBef>
                <a:spcPts val="0"/>
              </a:spcBef>
              <a:buFont typeface="Arial" panose="020B0604020202020204" pitchFamily="34" charset="0"/>
              <a:buChar char="•"/>
            </a:pPr>
            <a:r>
              <a:rPr lang="en-IN" b="1" dirty="0"/>
              <a:t>Strict Device Authentication</a:t>
            </a:r>
          </a:p>
          <a:p>
            <a:pPr marL="0" lvl="0" indent="0" algn="just" rtl="0">
              <a:lnSpc>
                <a:spcPct val="200000"/>
              </a:lnSpc>
              <a:spcBef>
                <a:spcPts val="0"/>
              </a:spcBef>
              <a:spcAft>
                <a:spcPts val="1600"/>
              </a:spcAft>
              <a:buNone/>
            </a:pPr>
            <a:r>
              <a:rPr lang="en-IN" dirty="0"/>
              <a:t>Io</a:t>
            </a:r>
            <a:r>
              <a:rPr lang="en-IN" dirty="0">
                <a:latin typeface="DM Sans" panose="020B0604020202020204" charset="0"/>
              </a:rPr>
              <a:t>T cloud should always examine the client certificate before accepting device request. </a:t>
            </a:r>
            <a:r>
              <a:rPr lang="en-IN" b="0" i="0" u="none" strike="noStrike" baseline="0" dirty="0">
                <a:latin typeface="DM Sans" panose="020B0604020202020204" charset="0"/>
              </a:rPr>
              <a:t>On the cloud side,</a:t>
            </a:r>
            <a:r>
              <a:rPr lang="en-US" b="0" i="0" u="none" strike="noStrike" baseline="0" dirty="0">
                <a:latin typeface="DM Sans" panose="020B0604020202020204" charset="0"/>
              </a:rPr>
              <a:t>the cloud should always check whether the random number matches the other identity or legitimacy information.</a:t>
            </a:r>
            <a:endParaRPr lang="en-IN" dirty="0">
              <a:latin typeface="DM Sans" panose="020B0604020202020204" charset="0"/>
            </a:endParaRPr>
          </a:p>
          <a:p>
            <a:pPr marL="285750" lvl="0" indent="-285750" algn="just" rtl="0">
              <a:spcBef>
                <a:spcPts val="0"/>
              </a:spcBef>
              <a:spcAft>
                <a:spcPts val="1600"/>
              </a:spcAft>
              <a:buFont typeface="Arial" panose="020B0604020202020204" pitchFamily="34" charset="0"/>
              <a:buChar char="•"/>
            </a:pPr>
            <a:r>
              <a:rPr lang="en-IN" b="1" dirty="0"/>
              <a:t>Comprehensive Authorization Checking</a:t>
            </a:r>
          </a:p>
          <a:p>
            <a:pPr marL="0" lvl="0" indent="0" algn="just" rtl="0">
              <a:spcBef>
                <a:spcPts val="0"/>
              </a:spcBef>
              <a:spcAft>
                <a:spcPts val="1600"/>
              </a:spcAft>
              <a:buNone/>
            </a:pPr>
            <a:r>
              <a:rPr lang="en-IN" dirty="0"/>
              <a:t>IoT clouds should </a:t>
            </a:r>
            <a:r>
              <a:rPr lang="en-US" dirty="0"/>
              <a:t>enforce strict authorization checking of device-side commands</a:t>
            </a:r>
            <a:endParaRPr lang="en-IN" dirty="0"/>
          </a:p>
          <a:p>
            <a:pPr marL="285750" lvl="0" indent="-285750" algn="just" rtl="0">
              <a:spcBef>
                <a:spcPts val="0"/>
              </a:spcBef>
              <a:buFont typeface="Arial" panose="020B0604020202020204" pitchFamily="34" charset="0"/>
              <a:buChar char="•"/>
            </a:pPr>
            <a:r>
              <a:rPr lang="en-IN" b="1" dirty="0"/>
              <a:t>Enforcing the validity of State Transitions</a:t>
            </a:r>
          </a:p>
          <a:p>
            <a:pPr marL="0" lvl="0" indent="0" algn="just" rtl="0">
              <a:lnSpc>
                <a:spcPct val="150000"/>
              </a:lnSpc>
              <a:spcBef>
                <a:spcPts val="0"/>
              </a:spcBef>
              <a:spcAft>
                <a:spcPts val="1600"/>
              </a:spcAft>
              <a:buNone/>
            </a:pPr>
            <a:r>
              <a:rPr lang="en-US" dirty="0"/>
              <a:t>In order to prevent the attacker from exploiting unexpected state transitions, smart home platforms should identify and formulate every legitimate interaction request as a 3-tuple in the form of (sender entity &amp; its state, the request message, receiver entity &amp; its state).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705169" y="1913023"/>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
        <p:nvSpPr>
          <p:cNvPr id="2686" name="Google Shape;2686;p56"/>
          <p:cNvSpPr txBox="1">
            <a:spLocks noGrp="1"/>
          </p:cNvSpPr>
          <p:nvPr>
            <p:ph type="title" idx="2"/>
          </p:nvPr>
        </p:nvSpPr>
        <p:spPr>
          <a:xfrm>
            <a:off x="5666190" y="1179110"/>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06</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65" name="Google Shape;912;p38">
            <a:extLst>
              <a:ext uri="{FF2B5EF4-FFF2-40B4-BE49-F238E27FC236}">
                <a16:creationId xmlns:a16="http://schemas.microsoft.com/office/drawing/2014/main" id="{5E954963-2E96-44C4-BE25-C95F6C9404E7}"/>
              </a:ext>
            </a:extLst>
          </p:cNvPr>
          <p:cNvSpPr txBox="1">
            <a:spLocks noGrp="1"/>
          </p:cNvSpPr>
          <p:nvPr>
            <p:ph type="title"/>
          </p:nvPr>
        </p:nvSpPr>
        <p:spPr>
          <a:xfrm>
            <a:off x="361052" y="132787"/>
            <a:ext cx="8782948" cy="539700"/>
          </a:xfrm>
          <a:prstGeom prst="rect">
            <a:avLst/>
          </a:prstGeom>
        </p:spPr>
        <p:txBody>
          <a:bodyPr spcFirstLastPara="1" wrap="square" lIns="91425" tIns="91425" rIns="91425" bIns="91425" anchor="t" anchorCtr="0">
            <a:noAutofit/>
          </a:bodyPr>
          <a:lstStyle/>
          <a:p>
            <a:r>
              <a:rPr lang="en-IN" dirty="0"/>
              <a:t>Conclusion and Related Work </a:t>
            </a:r>
            <a:br>
              <a:rPr lang="en-IN" sz="2400" b="1" i="0" u="none" strike="noStrike" baseline="0" dirty="0">
                <a:latin typeface="Times New Roman" panose="02020603050405020304" pitchFamily="18" charset="0"/>
                <a:cs typeface="Times New Roman" panose="02020603050405020304" pitchFamily="18" charset="0"/>
              </a:rPr>
            </a:br>
            <a:endParaRPr dirty="0"/>
          </a:p>
        </p:txBody>
      </p:sp>
      <p:sp>
        <p:nvSpPr>
          <p:cNvPr id="13" name="TextBox 12">
            <a:extLst>
              <a:ext uri="{FF2B5EF4-FFF2-40B4-BE49-F238E27FC236}">
                <a16:creationId xmlns:a16="http://schemas.microsoft.com/office/drawing/2014/main" id="{7D464EDB-9551-44CA-B490-32F1DC2ADB80}"/>
              </a:ext>
            </a:extLst>
          </p:cNvPr>
          <p:cNvSpPr txBox="1"/>
          <p:nvPr/>
        </p:nvSpPr>
        <p:spPr>
          <a:xfrm>
            <a:off x="239485" y="672487"/>
            <a:ext cx="2634343" cy="4457054"/>
          </a:xfrm>
          <a:prstGeom prst="rect">
            <a:avLst/>
          </a:prstGeom>
          <a:noFill/>
        </p:spPr>
        <p:txBody>
          <a:bodyPr wrap="square" rtlCol="0">
            <a:spAutoFit/>
          </a:bodyPr>
          <a:lstStyle/>
          <a:p>
            <a:pPr algn="just">
              <a:lnSpc>
                <a:spcPct val="150000"/>
              </a:lnSpc>
            </a:pPr>
            <a:r>
              <a:rPr lang="en-US" sz="1000" b="1" i="0" u="none" strike="noStrike" baseline="0" dirty="0">
                <a:latin typeface="DM Sans" panose="020B0604020202020204" charset="0"/>
              </a:rPr>
              <a:t>Device Security</a:t>
            </a:r>
            <a:r>
              <a:rPr lang="en-US" sz="1000" b="0" i="0" u="none" strike="noStrike" baseline="0" dirty="0">
                <a:latin typeface="DM Sans" panose="020B0604020202020204" charset="0"/>
              </a:rPr>
              <a:t>. </a:t>
            </a:r>
          </a:p>
          <a:p>
            <a:pPr algn="just">
              <a:lnSpc>
                <a:spcPct val="150000"/>
              </a:lnSpc>
            </a:pPr>
            <a:r>
              <a:rPr lang="en-US" sz="1000" b="0" i="0" u="none" strike="noStrike" baseline="0" dirty="0">
                <a:latin typeface="DM Sans" panose="020B0604020202020204" charset="0"/>
              </a:rPr>
              <a:t>Device security research emphasizes the vulnerabilities of individual devices. Ling et al. [1] studied a smart plug system and revealed a weak authentication vulnerability. After dissecting the behavior of several IoT devices such as Phillips Hue light bulbs and Nest smoke detectors, </a:t>
            </a:r>
            <a:r>
              <a:rPr lang="en-US" sz="1000" b="0" i="0" u="none" strike="noStrike" baseline="0" dirty="0" err="1">
                <a:latin typeface="DM Sans" panose="020B0604020202020204" charset="0"/>
              </a:rPr>
              <a:t>Notra</a:t>
            </a:r>
            <a:r>
              <a:rPr lang="en-US" sz="1000" b="0" i="0" u="none" strike="noStrike" baseline="0" dirty="0">
                <a:latin typeface="DM Sans" panose="020B0604020202020204" charset="0"/>
              </a:rPr>
              <a:t> et al. [2] revealed that basic security mechanisms such as encryption, authentication and integrity checking are absent in these devices. Several currently available smart hubs  were investigated in [3] , and numerous security flaws were identified. </a:t>
            </a:r>
          </a:p>
          <a:p>
            <a:pPr algn="just">
              <a:lnSpc>
                <a:spcPct val="150000"/>
              </a:lnSpc>
            </a:pPr>
            <a:r>
              <a:rPr lang="en-US" sz="1000" b="0" i="0" u="none" strike="noStrike" baseline="0" dirty="0">
                <a:latin typeface="DM Sans" panose="020B0604020202020204" charset="0"/>
              </a:rPr>
              <a:t>In contrast to analyzing individual devices, this study analyzes the complex interactions among the three entities engaged in a smart home platform.</a:t>
            </a:r>
            <a:endParaRPr lang="en-IN" sz="1000" dirty="0">
              <a:latin typeface="DM Sans" panose="020B0604020202020204" charset="0"/>
            </a:endParaRPr>
          </a:p>
        </p:txBody>
      </p:sp>
      <p:sp>
        <p:nvSpPr>
          <p:cNvPr id="14" name="TextBox 13">
            <a:extLst>
              <a:ext uri="{FF2B5EF4-FFF2-40B4-BE49-F238E27FC236}">
                <a16:creationId xmlns:a16="http://schemas.microsoft.com/office/drawing/2014/main" id="{61A5F3F6-A514-49DA-8989-A75E774626A8}"/>
              </a:ext>
            </a:extLst>
          </p:cNvPr>
          <p:cNvSpPr txBox="1"/>
          <p:nvPr/>
        </p:nvSpPr>
        <p:spPr>
          <a:xfrm>
            <a:off x="2918618" y="698827"/>
            <a:ext cx="2874962" cy="4226222"/>
          </a:xfrm>
          <a:prstGeom prst="rect">
            <a:avLst/>
          </a:prstGeom>
          <a:noFill/>
        </p:spPr>
        <p:txBody>
          <a:bodyPr wrap="square" rtlCol="0">
            <a:spAutoFit/>
          </a:bodyPr>
          <a:lstStyle/>
          <a:p>
            <a:pPr algn="just">
              <a:lnSpc>
                <a:spcPct val="150000"/>
              </a:lnSpc>
            </a:pPr>
            <a:r>
              <a:rPr lang="en-US" sz="1000" b="1" dirty="0">
                <a:latin typeface="DM Sans" panose="020B0604020202020204" charset="0"/>
              </a:rPr>
              <a:t>Communication Security. </a:t>
            </a:r>
          </a:p>
          <a:p>
            <a:pPr algn="just">
              <a:lnSpc>
                <a:spcPct val="150000"/>
              </a:lnSpc>
            </a:pPr>
            <a:r>
              <a:rPr lang="en-US" sz="1000" dirty="0">
                <a:latin typeface="DM Sans" panose="020B0604020202020204" charset="0"/>
              </a:rPr>
              <a:t>Communication security research emphasizes the security and privacy issues in smart home communication protocols such as BLE, ZigBee, and Z-Wave [4]. </a:t>
            </a:r>
          </a:p>
          <a:p>
            <a:pPr algn="just">
              <a:lnSpc>
                <a:spcPct val="150000"/>
              </a:lnSpc>
            </a:pPr>
            <a:r>
              <a:rPr lang="en-US" sz="1000" dirty="0" err="1">
                <a:latin typeface="DM Sans" panose="020B0604020202020204" charset="0"/>
              </a:rPr>
              <a:t>Agosta</a:t>
            </a:r>
            <a:r>
              <a:rPr lang="en-US" sz="1000" dirty="0">
                <a:latin typeface="DM Sans" panose="020B0604020202020204" charset="0"/>
              </a:rPr>
              <a:t> et al. [5] approached the security and privacy problems involved in the key derivation algorithm adopted by the widespread Z-Wave home automation protocol. </a:t>
            </a:r>
          </a:p>
          <a:p>
            <a:pPr algn="just">
              <a:lnSpc>
                <a:spcPct val="150000"/>
              </a:lnSpc>
            </a:pPr>
            <a:r>
              <a:rPr lang="en-US" sz="1000" dirty="0">
                <a:latin typeface="DM Sans" panose="020B0604020202020204" charset="0"/>
              </a:rPr>
              <a:t>Ronen et al. [6] described a worm attack</a:t>
            </a:r>
          </a:p>
          <a:p>
            <a:pPr algn="just">
              <a:lnSpc>
                <a:spcPct val="150000"/>
              </a:lnSpc>
            </a:pPr>
            <a:r>
              <a:rPr lang="en-US" sz="1000" dirty="0">
                <a:latin typeface="DM Sans" panose="020B0604020202020204" charset="0"/>
              </a:rPr>
              <a:t>which has the potential of massive spread by exploiting an implementation bug in the ZigBee Light Link protocol.</a:t>
            </a:r>
          </a:p>
          <a:p>
            <a:pPr algn="just">
              <a:lnSpc>
                <a:spcPct val="150000"/>
              </a:lnSpc>
            </a:pPr>
            <a:r>
              <a:rPr lang="en-US" sz="1000" dirty="0">
                <a:latin typeface="DM Sans" panose="020B0604020202020204" charset="0"/>
              </a:rPr>
              <a:t>Researchers also demonstrated that attackers can infer private in-home activities by analyzing encrypted traffic from smart home devices.</a:t>
            </a:r>
            <a:endParaRPr lang="en-IN" sz="1000" dirty="0">
              <a:latin typeface="DM Sans" panose="020B0604020202020204" charset="0"/>
            </a:endParaRPr>
          </a:p>
        </p:txBody>
      </p:sp>
      <p:sp>
        <p:nvSpPr>
          <p:cNvPr id="15" name="TextBox 14">
            <a:extLst>
              <a:ext uri="{FF2B5EF4-FFF2-40B4-BE49-F238E27FC236}">
                <a16:creationId xmlns:a16="http://schemas.microsoft.com/office/drawing/2014/main" id="{DC785399-8CBD-4C5C-BDB3-3EEA89CBFE6A}"/>
              </a:ext>
            </a:extLst>
          </p:cNvPr>
          <p:cNvSpPr txBox="1"/>
          <p:nvPr/>
        </p:nvSpPr>
        <p:spPr>
          <a:xfrm>
            <a:off x="5838370" y="694695"/>
            <a:ext cx="2874961" cy="4433971"/>
          </a:xfrm>
          <a:prstGeom prst="rect">
            <a:avLst/>
          </a:prstGeom>
          <a:noFill/>
        </p:spPr>
        <p:txBody>
          <a:bodyPr wrap="square" rtlCol="0">
            <a:spAutoFit/>
          </a:bodyPr>
          <a:lstStyle/>
          <a:p>
            <a:pPr algn="just">
              <a:lnSpc>
                <a:spcPct val="150000"/>
              </a:lnSpc>
            </a:pPr>
            <a:r>
              <a:rPr lang="en-US" sz="1000" b="1" i="0" u="none" strike="noStrike" baseline="0" dirty="0">
                <a:latin typeface="DM Sans" panose="020B0604020202020204" charset="0"/>
              </a:rPr>
              <a:t>IoT Application Security</a:t>
            </a:r>
            <a:r>
              <a:rPr lang="en-US" sz="1000" b="0" i="0" u="none" strike="noStrike" baseline="0" dirty="0">
                <a:latin typeface="DM Sans" panose="020B0604020202020204" charset="0"/>
              </a:rPr>
              <a:t>. </a:t>
            </a:r>
          </a:p>
          <a:p>
            <a:pPr algn="just">
              <a:lnSpc>
                <a:spcPct val="150000"/>
              </a:lnSpc>
            </a:pPr>
            <a:r>
              <a:rPr lang="en-US" sz="1000" b="0" i="0" u="none" strike="noStrike" baseline="0" dirty="0">
                <a:latin typeface="DM Sans" panose="020B0604020202020204" charset="0"/>
              </a:rPr>
              <a:t>Recently, increasing numbers of researchers have paid their attention to smart home platforms, but they usually focus only on in-cloud IoT applications </a:t>
            </a:r>
            <a:r>
              <a:rPr lang="en-IN" sz="1000" b="0" i="0" u="none" strike="noStrike" baseline="0" dirty="0">
                <a:latin typeface="DM Sans" panose="020B0604020202020204" charset="0"/>
              </a:rPr>
              <a:t>(i.e. home automation applications).  For instance, Fernandes </a:t>
            </a:r>
            <a:r>
              <a:rPr lang="en-US" sz="1000" b="0" i="0" u="none" strike="noStrike" baseline="0" dirty="0">
                <a:latin typeface="DM Sans" panose="020B0604020202020204" charset="0"/>
              </a:rPr>
              <a:t>et al. [7] revealed that the capabilities implemented in the SmartThings IoT application programming framework are too coarse-grained, which allows malicious third-party IoT applications to compromise the SmartThings platform. </a:t>
            </a:r>
            <a:r>
              <a:rPr lang="en-US" sz="1000" b="0" i="0" u="none" strike="noStrike" baseline="0" dirty="0" err="1">
                <a:latin typeface="DM Sans" panose="020B0604020202020204" charset="0"/>
              </a:rPr>
              <a:t>Celik</a:t>
            </a:r>
            <a:r>
              <a:rPr lang="en-US" sz="1000" b="0" i="0" u="none" strike="noStrike" baseline="0" dirty="0">
                <a:latin typeface="DM Sans" panose="020B0604020202020204" charset="0"/>
              </a:rPr>
              <a:t> et al. [8] proposed SAINT, a static taint analysis tool to find sensitive data flows in IoT applications. The same authors further studied whether an IoT application and its environment adhere to functional safety properties. They found that 9 out of 65 SmartThings apps violate 10 out of 35 properties [9].</a:t>
            </a:r>
            <a:endParaRPr lang="en-IN" sz="1000" dirty="0">
              <a:latin typeface="DM Sans" panose="020B0604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150"/>
        <p:cNvGrpSpPr/>
        <p:nvPr/>
      </p:nvGrpSpPr>
      <p:grpSpPr>
        <a:xfrm>
          <a:off x="0" y="0"/>
          <a:ext cx="0" cy="0"/>
          <a:chOff x="0" y="0"/>
          <a:chExt cx="0" cy="0"/>
        </a:xfrm>
      </p:grpSpPr>
      <p:sp>
        <p:nvSpPr>
          <p:cNvPr id="2" name="TextBox 1">
            <a:extLst>
              <a:ext uri="{FF2B5EF4-FFF2-40B4-BE49-F238E27FC236}">
                <a16:creationId xmlns:a16="http://schemas.microsoft.com/office/drawing/2014/main" id="{0860A302-670B-40EE-80F6-C3DFD1185AE0}"/>
              </a:ext>
            </a:extLst>
          </p:cNvPr>
          <p:cNvSpPr txBox="1"/>
          <p:nvPr/>
        </p:nvSpPr>
        <p:spPr>
          <a:xfrm>
            <a:off x="58057" y="224971"/>
            <a:ext cx="9020629" cy="4540089"/>
          </a:xfrm>
          <a:prstGeom prst="rect">
            <a:avLst/>
          </a:prstGeom>
          <a:noFill/>
        </p:spPr>
        <p:txBody>
          <a:bodyPr wrap="square" rtlCol="0">
            <a:spAutoFit/>
          </a:bodyPr>
          <a:lstStyle/>
          <a:p>
            <a:pPr algn="just">
              <a:lnSpc>
                <a:spcPct val="150000"/>
              </a:lnSpc>
            </a:pPr>
            <a:r>
              <a:rPr lang="en-IN" sz="1800" dirty="0">
                <a:solidFill>
                  <a:schemeClr val="tx2"/>
                </a:solidFill>
                <a:latin typeface="Times New Roman" panose="02020603050405020304" pitchFamily="18" charset="0"/>
                <a:cs typeface="Times New Roman" panose="02020603050405020304" pitchFamily="18" charset="0"/>
              </a:rPr>
              <a:t>REFERENCES</a:t>
            </a:r>
            <a:endParaRPr lang="en-IN" sz="11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[1]  Zhen Ling, </a:t>
            </a:r>
            <a:r>
              <a:rPr lang="en-IN" sz="1100" dirty="0" err="1">
                <a:solidFill>
                  <a:schemeClr val="tx2"/>
                </a:solidFill>
                <a:latin typeface="Times New Roman" panose="02020603050405020304" pitchFamily="18" charset="0"/>
                <a:cs typeface="Times New Roman" panose="02020603050405020304" pitchFamily="18" charset="0"/>
              </a:rPr>
              <a:t>Junzhou</a:t>
            </a:r>
            <a:r>
              <a:rPr lang="en-IN" sz="1100" dirty="0">
                <a:solidFill>
                  <a:schemeClr val="tx2"/>
                </a:solidFill>
                <a:latin typeface="Times New Roman" panose="02020603050405020304" pitchFamily="18" charset="0"/>
                <a:cs typeface="Times New Roman" panose="02020603050405020304" pitchFamily="18" charset="0"/>
              </a:rPr>
              <a:t> Luo, </a:t>
            </a:r>
            <a:r>
              <a:rPr lang="en-IN" sz="1100" dirty="0" err="1">
                <a:solidFill>
                  <a:schemeClr val="tx2"/>
                </a:solidFill>
                <a:latin typeface="Times New Roman" panose="02020603050405020304" pitchFamily="18" charset="0"/>
                <a:cs typeface="Times New Roman" panose="02020603050405020304" pitchFamily="18" charset="0"/>
              </a:rPr>
              <a:t>Yiling</a:t>
            </a:r>
            <a:r>
              <a:rPr lang="en-IN" sz="1100" dirty="0">
                <a:solidFill>
                  <a:schemeClr val="tx2"/>
                </a:solidFill>
                <a:latin typeface="Times New Roman" panose="02020603050405020304" pitchFamily="18" charset="0"/>
                <a:cs typeface="Times New Roman" panose="02020603050405020304" pitchFamily="18" charset="0"/>
              </a:rPr>
              <a:t> Xu, Chao Gao, </a:t>
            </a:r>
            <a:r>
              <a:rPr lang="en-IN" sz="1100" dirty="0" err="1">
                <a:solidFill>
                  <a:schemeClr val="tx2"/>
                </a:solidFill>
                <a:latin typeface="Times New Roman" panose="02020603050405020304" pitchFamily="18" charset="0"/>
                <a:cs typeface="Times New Roman" panose="02020603050405020304" pitchFamily="18" charset="0"/>
              </a:rPr>
              <a:t>Kui</a:t>
            </a:r>
            <a:r>
              <a:rPr lang="en-IN" sz="1100" dirty="0">
                <a:solidFill>
                  <a:schemeClr val="tx2"/>
                </a:solidFill>
                <a:latin typeface="Times New Roman" panose="02020603050405020304" pitchFamily="18" charset="0"/>
                <a:cs typeface="Times New Roman" panose="02020603050405020304" pitchFamily="18" charset="0"/>
              </a:rPr>
              <a:t> Wu, and </a:t>
            </a:r>
            <a:r>
              <a:rPr lang="en-IN" sz="1100" dirty="0" err="1">
                <a:solidFill>
                  <a:schemeClr val="tx2"/>
                </a:solidFill>
                <a:latin typeface="Times New Roman" panose="02020603050405020304" pitchFamily="18" charset="0"/>
                <a:cs typeface="Times New Roman" panose="02020603050405020304" pitchFamily="18" charset="0"/>
              </a:rPr>
              <a:t>Xinwen</a:t>
            </a:r>
            <a:r>
              <a:rPr lang="en-IN" sz="1100" dirty="0">
                <a:solidFill>
                  <a:schemeClr val="tx2"/>
                </a:solidFill>
                <a:latin typeface="Times New Roman" panose="02020603050405020304" pitchFamily="18" charset="0"/>
                <a:cs typeface="Times New Roman" panose="02020603050405020304" pitchFamily="18" charset="0"/>
              </a:rPr>
              <a:t> Fu. </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Security Vulnerabilities of Internet of Things: A Case Study of the Smart Plug System. IEEE Internet of Things Journal, PP(99):1–1, 2017.</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[2] </a:t>
            </a:r>
            <a:r>
              <a:rPr lang="en-IN" sz="1100" b="0" i="0" u="none" strike="noStrike" baseline="0" dirty="0">
                <a:solidFill>
                  <a:schemeClr val="tx2"/>
                </a:solidFill>
                <a:latin typeface="Times New Roman" panose="02020603050405020304" pitchFamily="18" charset="0"/>
                <a:cs typeface="Times New Roman" panose="02020603050405020304" pitchFamily="18" charset="0"/>
              </a:rPr>
              <a:t>S </a:t>
            </a:r>
            <a:r>
              <a:rPr lang="en-IN" sz="1100" b="0" i="0" u="none" strike="noStrike" baseline="0" dirty="0" err="1">
                <a:solidFill>
                  <a:schemeClr val="tx2"/>
                </a:solidFill>
                <a:latin typeface="Times New Roman" panose="02020603050405020304" pitchFamily="18" charset="0"/>
                <a:cs typeface="Times New Roman" panose="02020603050405020304" pitchFamily="18" charset="0"/>
              </a:rPr>
              <a:t>Notra</a:t>
            </a:r>
            <a:r>
              <a:rPr lang="en-IN" sz="1100" b="0" i="0" u="none" strike="noStrike" baseline="0" dirty="0">
                <a:solidFill>
                  <a:schemeClr val="tx2"/>
                </a:solidFill>
                <a:latin typeface="Times New Roman" panose="02020603050405020304" pitchFamily="18" charset="0"/>
                <a:cs typeface="Times New Roman" panose="02020603050405020304" pitchFamily="18" charset="0"/>
              </a:rPr>
              <a:t>, M Siddiqi, H. H </a:t>
            </a:r>
            <a:r>
              <a:rPr lang="en-IN" sz="1100" b="0" i="0" u="none" strike="noStrike" baseline="0" dirty="0" err="1">
                <a:solidFill>
                  <a:schemeClr val="tx2"/>
                </a:solidFill>
                <a:latin typeface="Times New Roman" panose="02020603050405020304" pitchFamily="18" charset="0"/>
                <a:cs typeface="Times New Roman" panose="02020603050405020304" pitchFamily="18" charset="0"/>
              </a:rPr>
              <a:t>Gharakheili</a:t>
            </a:r>
            <a:r>
              <a:rPr lang="en-IN" sz="1100" b="0" i="0" u="none" strike="noStrike" baseline="0" dirty="0">
                <a:solidFill>
                  <a:schemeClr val="tx2"/>
                </a:solidFill>
                <a:latin typeface="Times New Roman" panose="02020603050405020304" pitchFamily="18" charset="0"/>
                <a:cs typeface="Times New Roman" panose="02020603050405020304" pitchFamily="18" charset="0"/>
              </a:rPr>
              <a:t>, and V </a:t>
            </a:r>
            <a:r>
              <a:rPr lang="en-IN" sz="1100" b="0" i="0" u="none" strike="noStrike" baseline="0" dirty="0" err="1">
                <a:solidFill>
                  <a:schemeClr val="tx2"/>
                </a:solidFill>
                <a:latin typeface="Times New Roman" panose="02020603050405020304" pitchFamily="18" charset="0"/>
                <a:cs typeface="Times New Roman" panose="02020603050405020304" pitchFamily="18" charset="0"/>
              </a:rPr>
              <a:t>Sivaraman</a:t>
            </a:r>
            <a:r>
              <a:rPr lang="en-IN" sz="1100" b="0" i="0" u="none" strike="noStrike" baseline="0" dirty="0">
                <a:solidFill>
                  <a:schemeClr val="tx2"/>
                </a:solidFill>
                <a:latin typeface="Times New Roman" panose="02020603050405020304" pitchFamily="18" charset="0"/>
                <a:cs typeface="Times New Roman" panose="02020603050405020304" pitchFamily="18" charset="0"/>
              </a:rPr>
              <a:t>. </a:t>
            </a:r>
          </a:p>
          <a:p>
            <a:pPr algn="just">
              <a:lnSpc>
                <a:spcPct val="150000"/>
              </a:lnSpc>
            </a:pPr>
            <a:r>
              <a:rPr lang="en-IN" sz="1100" b="0" i="0" u="none" strike="noStrike" baseline="0" dirty="0">
                <a:solidFill>
                  <a:schemeClr val="tx2"/>
                </a:solidFill>
                <a:latin typeface="Times New Roman" panose="02020603050405020304" pitchFamily="18" charset="0"/>
                <a:cs typeface="Times New Roman" panose="02020603050405020304" pitchFamily="18" charset="0"/>
              </a:rPr>
              <a:t>An experimental </a:t>
            </a:r>
            <a:r>
              <a:rPr lang="en-US" sz="1100" b="0" i="0" u="none" strike="noStrike" baseline="0" dirty="0">
                <a:solidFill>
                  <a:schemeClr val="tx2"/>
                </a:solidFill>
                <a:latin typeface="Times New Roman" panose="02020603050405020304" pitchFamily="18" charset="0"/>
                <a:cs typeface="Times New Roman" panose="02020603050405020304" pitchFamily="18" charset="0"/>
              </a:rPr>
              <a:t>study of security and privacy risks with emerging household appliances. In Communications and Network Security, pages 79–84, </a:t>
            </a:r>
            <a:r>
              <a:rPr lang="en-IN" sz="1100" b="0" i="0" u="none" strike="noStrike" baseline="0" dirty="0">
                <a:solidFill>
                  <a:schemeClr val="tx2"/>
                </a:solidFill>
                <a:latin typeface="Times New Roman" panose="02020603050405020304" pitchFamily="18" charset="0"/>
                <a:cs typeface="Times New Roman" panose="02020603050405020304" pitchFamily="18" charset="0"/>
              </a:rPr>
              <a:t>2014.</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[3]</a:t>
            </a:r>
            <a:r>
              <a:rPr lang="en-US" sz="1100" b="0" i="0" u="none" strike="noStrike" baseline="0" dirty="0">
                <a:latin typeface="Times New Roman" panose="02020603050405020304" pitchFamily="18" charset="0"/>
                <a:cs typeface="Times New Roman" panose="02020603050405020304" pitchFamily="18" charset="0"/>
              </a:rPr>
              <a:t> </a:t>
            </a:r>
            <a:r>
              <a:rPr lang="en-US" sz="1100" b="0" i="0" u="none" strike="noStrike" baseline="0" dirty="0">
                <a:solidFill>
                  <a:schemeClr val="tx2"/>
                </a:solidFill>
                <a:latin typeface="Times New Roman" panose="02020603050405020304" pitchFamily="18" charset="0"/>
                <a:cs typeface="Times New Roman" panose="02020603050405020304" pitchFamily="18" charset="0"/>
              </a:rPr>
              <a:t>Steven A. </a:t>
            </a:r>
            <a:r>
              <a:rPr lang="en-US" sz="1100" b="0" i="0" u="none" strike="noStrike" baseline="0" dirty="0" err="1">
                <a:solidFill>
                  <a:schemeClr val="tx2"/>
                </a:solidFill>
                <a:latin typeface="Times New Roman" panose="02020603050405020304" pitchFamily="18" charset="0"/>
                <a:cs typeface="Times New Roman" panose="02020603050405020304" pitchFamily="18" charset="0"/>
              </a:rPr>
              <a:t>Christiaens</a:t>
            </a:r>
            <a:r>
              <a:rPr lang="en-US" sz="1100" b="0" i="0" u="none" strike="noStrike" baseline="0" dirty="0">
                <a:solidFill>
                  <a:schemeClr val="tx2"/>
                </a:solidFill>
                <a:latin typeface="Times New Roman" panose="02020603050405020304" pitchFamily="18" charset="0"/>
                <a:cs typeface="Times New Roman" panose="02020603050405020304" pitchFamily="18" charset="0"/>
              </a:rPr>
              <a:t>. Evaluating the Security of Smart Home Hubs. Master’s thesis, Brigham Young University, 2015.</a:t>
            </a:r>
          </a:p>
          <a:p>
            <a:pPr algn="just">
              <a:lnSpc>
                <a:spcPct val="150000"/>
              </a:lnSpc>
            </a:pPr>
            <a:r>
              <a:rPr lang="en-US" sz="1100" dirty="0">
                <a:solidFill>
                  <a:schemeClr val="tx2"/>
                </a:solidFill>
                <a:latin typeface="Times New Roman" panose="02020603050405020304" pitchFamily="18" charset="0"/>
                <a:cs typeface="Times New Roman" panose="02020603050405020304" pitchFamily="18" charset="0"/>
              </a:rPr>
              <a:t>[4] </a:t>
            </a:r>
            <a:r>
              <a:rPr lang="en-US" sz="1100" b="0" i="0" u="none" strike="noStrike" baseline="0" dirty="0" err="1">
                <a:solidFill>
                  <a:schemeClr val="tx2"/>
                </a:solidFill>
                <a:latin typeface="Times New Roman" panose="02020603050405020304" pitchFamily="18" charset="0"/>
                <a:cs typeface="Times New Roman" panose="02020603050405020304" pitchFamily="18" charset="0"/>
              </a:rPr>
              <a:t>B.Fouladi</a:t>
            </a:r>
            <a:r>
              <a:rPr lang="en-US" sz="1100" b="0" i="0" u="none" strike="noStrike" baseline="0" dirty="0">
                <a:solidFill>
                  <a:schemeClr val="tx2"/>
                </a:solidFill>
                <a:latin typeface="Times New Roman" panose="02020603050405020304" pitchFamily="18" charset="0"/>
                <a:cs typeface="Times New Roman" panose="02020603050405020304" pitchFamily="18" charset="0"/>
              </a:rPr>
              <a:t> and </a:t>
            </a:r>
            <a:r>
              <a:rPr lang="en-US" sz="1100" b="0" i="0" u="none" strike="noStrike" baseline="0" dirty="0" err="1">
                <a:solidFill>
                  <a:schemeClr val="tx2"/>
                </a:solidFill>
                <a:latin typeface="Times New Roman" panose="02020603050405020304" pitchFamily="18" charset="0"/>
                <a:cs typeface="Times New Roman" panose="02020603050405020304" pitchFamily="18" charset="0"/>
              </a:rPr>
              <a:t>S.Ghanoun</a:t>
            </a:r>
            <a:r>
              <a:rPr lang="en-US" sz="1100" b="0" i="0" u="none" strike="noStrike" baseline="0" dirty="0">
                <a:solidFill>
                  <a:schemeClr val="tx2"/>
                </a:solidFill>
                <a:latin typeface="Times New Roman" panose="02020603050405020304" pitchFamily="18" charset="0"/>
                <a:cs typeface="Times New Roman" panose="02020603050405020304" pitchFamily="18" charset="0"/>
              </a:rPr>
              <a:t>. Honey, I’m Home!!, Hacking </a:t>
            </a:r>
            <a:r>
              <a:rPr lang="en-US" sz="1100" b="0" i="0" u="none" strike="noStrike" baseline="0" dirty="0" err="1">
                <a:solidFill>
                  <a:schemeClr val="tx2"/>
                </a:solidFill>
                <a:latin typeface="Times New Roman" panose="02020603050405020304" pitchFamily="18" charset="0"/>
                <a:cs typeface="Times New Roman" panose="02020603050405020304" pitchFamily="18" charset="0"/>
              </a:rPr>
              <a:t>Zwave</a:t>
            </a:r>
            <a:r>
              <a:rPr lang="en-US" sz="1100" dirty="0">
                <a:solidFill>
                  <a:schemeClr val="tx2"/>
                </a:solidFill>
                <a:latin typeface="Times New Roman" panose="02020603050405020304" pitchFamily="18" charset="0"/>
                <a:cs typeface="Times New Roman" panose="02020603050405020304" pitchFamily="18" charset="0"/>
              </a:rPr>
              <a:t> </a:t>
            </a:r>
            <a:r>
              <a:rPr lang="en-IN" sz="1100" b="0" i="0" u="none" strike="noStrike" baseline="0" dirty="0">
                <a:solidFill>
                  <a:schemeClr val="tx2"/>
                </a:solidFill>
                <a:latin typeface="Times New Roman" panose="02020603050405020304" pitchFamily="18" charset="0"/>
                <a:cs typeface="Times New Roman" panose="02020603050405020304" pitchFamily="18" charset="0"/>
              </a:rPr>
              <a:t>Home Automation Systems. In Black Hat USA, 2013.</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[5] Giovanni </a:t>
            </a:r>
            <a:r>
              <a:rPr lang="en-IN" sz="1100" dirty="0" err="1">
                <a:solidFill>
                  <a:schemeClr val="tx2"/>
                </a:solidFill>
                <a:latin typeface="Times New Roman" panose="02020603050405020304" pitchFamily="18" charset="0"/>
                <a:cs typeface="Times New Roman" panose="02020603050405020304" pitchFamily="18" charset="0"/>
              </a:rPr>
              <a:t>Agosta</a:t>
            </a:r>
            <a:r>
              <a:rPr lang="en-IN" sz="1100" dirty="0">
                <a:solidFill>
                  <a:schemeClr val="tx2"/>
                </a:solidFill>
                <a:latin typeface="Times New Roman" panose="02020603050405020304" pitchFamily="18" charset="0"/>
                <a:cs typeface="Times New Roman" panose="02020603050405020304" pitchFamily="18" charset="0"/>
              </a:rPr>
              <a:t>, Alessio </a:t>
            </a:r>
            <a:r>
              <a:rPr lang="en-IN" sz="1100" dirty="0" err="1">
                <a:solidFill>
                  <a:schemeClr val="tx2"/>
                </a:solidFill>
                <a:latin typeface="Times New Roman" panose="02020603050405020304" pitchFamily="18" charset="0"/>
                <a:cs typeface="Times New Roman" panose="02020603050405020304" pitchFamily="18" charset="0"/>
              </a:rPr>
              <a:t>Antonini</a:t>
            </a:r>
            <a:r>
              <a:rPr lang="en-IN" sz="1100" dirty="0">
                <a:solidFill>
                  <a:schemeClr val="tx2"/>
                </a:solidFill>
                <a:latin typeface="Times New Roman" panose="02020603050405020304" pitchFamily="18" charset="0"/>
                <a:cs typeface="Times New Roman" panose="02020603050405020304" pitchFamily="18" charset="0"/>
              </a:rPr>
              <a:t>, Alessandro </a:t>
            </a:r>
            <a:r>
              <a:rPr lang="en-IN" sz="1100" dirty="0" err="1">
                <a:solidFill>
                  <a:schemeClr val="tx2"/>
                </a:solidFill>
                <a:latin typeface="Times New Roman" panose="02020603050405020304" pitchFamily="18" charset="0"/>
                <a:cs typeface="Times New Roman" panose="02020603050405020304" pitchFamily="18" charset="0"/>
              </a:rPr>
              <a:t>Barenghi</a:t>
            </a:r>
            <a:r>
              <a:rPr lang="en-IN" sz="1100" dirty="0">
                <a:solidFill>
                  <a:schemeClr val="tx2"/>
                </a:solidFill>
                <a:latin typeface="Times New Roman" panose="02020603050405020304" pitchFamily="18" charset="0"/>
                <a:cs typeface="Times New Roman" panose="02020603050405020304" pitchFamily="18" charset="0"/>
              </a:rPr>
              <a:t>, Dario </a:t>
            </a:r>
            <a:r>
              <a:rPr lang="en-IN" sz="1100" dirty="0" err="1">
                <a:solidFill>
                  <a:schemeClr val="tx2"/>
                </a:solidFill>
                <a:latin typeface="Times New Roman" panose="02020603050405020304" pitchFamily="18" charset="0"/>
                <a:cs typeface="Times New Roman" panose="02020603050405020304" pitchFamily="18" charset="0"/>
              </a:rPr>
              <a:t>Galeri</a:t>
            </a:r>
            <a:r>
              <a:rPr lang="en-IN" sz="1100" dirty="0">
                <a:solidFill>
                  <a:schemeClr val="tx2"/>
                </a:solidFill>
                <a:latin typeface="Times New Roman" panose="02020603050405020304" pitchFamily="18" charset="0"/>
                <a:cs typeface="Times New Roman" panose="02020603050405020304" pitchFamily="18" charset="0"/>
              </a:rPr>
              <a:t>, and Gerardo Pelosi. Cyber-security analysis and evaluation for smart home management solutions. In International Carnahan Conference on Security Technology, pages 1–6, 2016.</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[6] </a:t>
            </a:r>
            <a:r>
              <a:rPr lang="en-IN" sz="1100" dirty="0" err="1">
                <a:solidFill>
                  <a:schemeClr val="tx2"/>
                </a:solidFill>
                <a:latin typeface="Times New Roman" panose="02020603050405020304" pitchFamily="18" charset="0"/>
                <a:cs typeface="Times New Roman" panose="02020603050405020304" pitchFamily="18" charset="0"/>
              </a:rPr>
              <a:t>Eyal</a:t>
            </a:r>
            <a:r>
              <a:rPr lang="en-IN" sz="1100" dirty="0">
                <a:solidFill>
                  <a:schemeClr val="tx2"/>
                </a:solidFill>
                <a:latin typeface="Times New Roman" panose="02020603050405020304" pitchFamily="18" charset="0"/>
                <a:cs typeface="Times New Roman" panose="02020603050405020304" pitchFamily="18" charset="0"/>
              </a:rPr>
              <a:t> Ronen, Adi Shamir, Achi-</a:t>
            </a:r>
            <a:r>
              <a:rPr lang="en-IN" sz="1100" dirty="0" err="1">
                <a:solidFill>
                  <a:schemeClr val="tx2"/>
                </a:solidFill>
                <a:latin typeface="Times New Roman" panose="02020603050405020304" pitchFamily="18" charset="0"/>
                <a:cs typeface="Times New Roman" panose="02020603050405020304" pitchFamily="18" charset="0"/>
              </a:rPr>
              <a:t>OrWeingarten</a:t>
            </a:r>
            <a:r>
              <a:rPr lang="en-IN" sz="1100" dirty="0">
                <a:solidFill>
                  <a:schemeClr val="tx2"/>
                </a:solidFill>
                <a:latin typeface="Times New Roman" panose="02020603050405020304" pitchFamily="18" charset="0"/>
                <a:cs typeface="Times New Roman" panose="02020603050405020304" pitchFamily="18" charset="0"/>
              </a:rPr>
              <a:t>, and Colin </a:t>
            </a:r>
            <a:r>
              <a:rPr lang="en-IN" sz="1100" dirty="0" err="1">
                <a:solidFill>
                  <a:schemeClr val="tx2"/>
                </a:solidFill>
                <a:latin typeface="Times New Roman" panose="02020603050405020304" pitchFamily="18" charset="0"/>
                <a:cs typeface="Times New Roman" panose="02020603050405020304" pitchFamily="18" charset="0"/>
              </a:rPr>
              <a:t>Oâ˘A</a:t>
            </a:r>
            <a:r>
              <a:rPr lang="en-IN" sz="1100" dirty="0">
                <a:solidFill>
                  <a:schemeClr val="tx2"/>
                </a:solidFill>
                <a:latin typeface="Times New Roman" panose="02020603050405020304" pitchFamily="18" charset="0"/>
                <a:cs typeface="Times New Roman" panose="02020603050405020304" pitchFamily="18" charset="0"/>
              </a:rPr>
              <a:t> ´ </a:t>
            </a:r>
            <a:r>
              <a:rPr lang="en-IN" sz="1100" dirty="0" err="1">
                <a:solidFill>
                  <a:schemeClr val="tx2"/>
                </a:solidFill>
                <a:latin typeface="Times New Roman" panose="02020603050405020304" pitchFamily="18" charset="0"/>
                <a:cs typeface="Times New Roman" panose="02020603050405020304" pitchFamily="18" charset="0"/>
              </a:rPr>
              <a:t>ZFlynn</a:t>
            </a:r>
            <a:r>
              <a:rPr lang="en-IN" sz="1100" dirty="0">
                <a:solidFill>
                  <a:schemeClr val="tx2"/>
                </a:solidFill>
                <a:latin typeface="Times New Roman" panose="02020603050405020304" pitchFamily="18" charset="0"/>
                <a:cs typeface="Times New Roman" panose="02020603050405020304" pitchFamily="18" charset="0"/>
              </a:rPr>
              <a:t>.</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IoT goes nuclear: Creating a ZigBee chain reaction. In 2017 IEEE Symposium on Security and Privacy, pages 195–212. IEEE, 2017.</a:t>
            </a:r>
          </a:p>
          <a:p>
            <a:pPr algn="just">
              <a:lnSpc>
                <a:spcPct val="150000"/>
              </a:lnSpc>
            </a:pPr>
            <a:r>
              <a:rPr lang="en-IN" sz="1100" dirty="0">
                <a:solidFill>
                  <a:schemeClr val="tx2"/>
                </a:solidFill>
                <a:latin typeface="Times New Roman" panose="02020603050405020304" pitchFamily="18" charset="0"/>
                <a:cs typeface="Times New Roman" panose="02020603050405020304" pitchFamily="18" charset="0"/>
              </a:rPr>
              <a:t>[7]</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Earlence</a:t>
            </a:r>
            <a:r>
              <a:rPr lang="en-US" sz="1100" dirty="0">
                <a:solidFill>
                  <a:schemeClr val="tx2"/>
                </a:solidFill>
                <a:latin typeface="Times New Roman" panose="02020603050405020304" pitchFamily="18" charset="0"/>
                <a:cs typeface="Times New Roman" panose="02020603050405020304" pitchFamily="18" charset="0"/>
              </a:rPr>
              <a:t> Fernandes, </a:t>
            </a:r>
            <a:r>
              <a:rPr lang="en-US" sz="1100" dirty="0" err="1">
                <a:solidFill>
                  <a:schemeClr val="tx2"/>
                </a:solidFill>
                <a:latin typeface="Times New Roman" panose="02020603050405020304" pitchFamily="18" charset="0"/>
                <a:cs typeface="Times New Roman" panose="02020603050405020304" pitchFamily="18" charset="0"/>
              </a:rPr>
              <a:t>Jaeyeon</a:t>
            </a:r>
            <a:r>
              <a:rPr lang="en-US" sz="1100" dirty="0">
                <a:solidFill>
                  <a:schemeClr val="tx2"/>
                </a:solidFill>
                <a:latin typeface="Times New Roman" panose="02020603050405020304" pitchFamily="18" charset="0"/>
                <a:cs typeface="Times New Roman" panose="02020603050405020304" pitchFamily="18" charset="0"/>
              </a:rPr>
              <a:t> Jung, and Atul Prakash. </a:t>
            </a:r>
          </a:p>
          <a:p>
            <a:pPr algn="just">
              <a:lnSpc>
                <a:spcPct val="150000"/>
              </a:lnSpc>
            </a:pPr>
            <a:r>
              <a:rPr lang="en-US" sz="1100" dirty="0">
                <a:solidFill>
                  <a:schemeClr val="tx2"/>
                </a:solidFill>
                <a:latin typeface="Times New Roman" panose="02020603050405020304" pitchFamily="18" charset="0"/>
                <a:cs typeface="Times New Roman" panose="02020603050405020304" pitchFamily="18" charset="0"/>
              </a:rPr>
              <a:t>Security analysis of emerging smart home applications. In Security and Privacy, pages 636–654, 2016.</a:t>
            </a:r>
          </a:p>
          <a:p>
            <a:pPr algn="just">
              <a:lnSpc>
                <a:spcPct val="150000"/>
              </a:lnSpc>
            </a:pPr>
            <a:r>
              <a:rPr lang="en-US" sz="1100" dirty="0">
                <a:solidFill>
                  <a:schemeClr val="tx2"/>
                </a:solidFill>
                <a:latin typeface="Times New Roman" panose="02020603050405020304" pitchFamily="18" charset="0"/>
                <a:cs typeface="Times New Roman" panose="02020603050405020304" pitchFamily="18" charset="0"/>
              </a:rPr>
              <a:t>[8] Z </a:t>
            </a:r>
            <a:r>
              <a:rPr lang="en-US" sz="1100" dirty="0" err="1">
                <a:solidFill>
                  <a:schemeClr val="tx2"/>
                </a:solidFill>
                <a:latin typeface="Times New Roman" panose="02020603050405020304" pitchFamily="18" charset="0"/>
                <a:cs typeface="Times New Roman" panose="02020603050405020304" pitchFamily="18" charset="0"/>
              </a:rPr>
              <a:t>Berkay</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Celik</a:t>
            </a:r>
            <a:r>
              <a:rPr lang="en-US" sz="1100" dirty="0">
                <a:solidFill>
                  <a:schemeClr val="tx2"/>
                </a:solidFill>
                <a:latin typeface="Times New Roman" panose="02020603050405020304" pitchFamily="18" charset="0"/>
                <a:cs typeface="Times New Roman" panose="02020603050405020304" pitchFamily="18" charset="0"/>
              </a:rPr>
              <a:t>, Leonardo </a:t>
            </a:r>
            <a:r>
              <a:rPr lang="en-US" sz="1100" dirty="0" err="1">
                <a:solidFill>
                  <a:schemeClr val="tx2"/>
                </a:solidFill>
                <a:latin typeface="Times New Roman" panose="02020603050405020304" pitchFamily="18" charset="0"/>
                <a:cs typeface="Times New Roman" panose="02020603050405020304" pitchFamily="18" charset="0"/>
              </a:rPr>
              <a:t>Babun</a:t>
            </a:r>
            <a:r>
              <a:rPr lang="en-US" sz="1100" dirty="0">
                <a:solidFill>
                  <a:schemeClr val="tx2"/>
                </a:solidFill>
                <a:latin typeface="Times New Roman" panose="02020603050405020304" pitchFamily="18" charset="0"/>
                <a:cs typeface="Times New Roman" panose="02020603050405020304" pitchFamily="18" charset="0"/>
              </a:rPr>
              <a:t>, Amit Kumar </a:t>
            </a:r>
            <a:r>
              <a:rPr lang="en-US" sz="1100" dirty="0" err="1">
                <a:solidFill>
                  <a:schemeClr val="tx2"/>
                </a:solidFill>
                <a:latin typeface="Times New Roman" panose="02020603050405020304" pitchFamily="18" charset="0"/>
                <a:cs typeface="Times New Roman" panose="02020603050405020304" pitchFamily="18" charset="0"/>
              </a:rPr>
              <a:t>Sikder</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Hidayet</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Aksu,Gang</a:t>
            </a:r>
            <a:r>
              <a:rPr lang="en-US" sz="1100" dirty="0">
                <a:solidFill>
                  <a:schemeClr val="tx2"/>
                </a:solidFill>
                <a:latin typeface="Times New Roman" panose="02020603050405020304" pitchFamily="18" charset="0"/>
                <a:cs typeface="Times New Roman" panose="02020603050405020304" pitchFamily="18" charset="0"/>
              </a:rPr>
              <a:t> Tan, Patrick McDaniel, and A </a:t>
            </a:r>
            <a:r>
              <a:rPr lang="en-US" sz="1100" dirty="0" err="1">
                <a:solidFill>
                  <a:schemeClr val="tx2"/>
                </a:solidFill>
                <a:latin typeface="Times New Roman" panose="02020603050405020304" pitchFamily="18" charset="0"/>
                <a:cs typeface="Times New Roman" panose="02020603050405020304" pitchFamily="18" charset="0"/>
              </a:rPr>
              <a:t>Selcuk</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Uluagac</a:t>
            </a:r>
            <a:r>
              <a:rPr lang="en-US" sz="1100" dirty="0">
                <a:solidFill>
                  <a:schemeClr val="tx2"/>
                </a:solidFill>
                <a:latin typeface="Times New Roman" panose="02020603050405020304" pitchFamily="18" charset="0"/>
                <a:cs typeface="Times New Roman" panose="02020603050405020304" pitchFamily="18" charset="0"/>
              </a:rPr>
              <a:t>. </a:t>
            </a:r>
          </a:p>
          <a:p>
            <a:pPr algn="just">
              <a:lnSpc>
                <a:spcPct val="150000"/>
              </a:lnSpc>
            </a:pPr>
            <a:r>
              <a:rPr lang="en-US" sz="1100" dirty="0">
                <a:solidFill>
                  <a:schemeClr val="tx2"/>
                </a:solidFill>
                <a:latin typeface="Times New Roman" panose="02020603050405020304" pitchFamily="18" charset="0"/>
                <a:cs typeface="Times New Roman" panose="02020603050405020304" pitchFamily="18" charset="0"/>
              </a:rPr>
              <a:t>Sensitive information tracking in commodity IoT. In Proceedings of </a:t>
            </a:r>
            <a:r>
              <a:rPr lang="en-US" sz="1100" dirty="0" err="1">
                <a:solidFill>
                  <a:schemeClr val="tx2"/>
                </a:solidFill>
                <a:latin typeface="Times New Roman" panose="02020603050405020304" pitchFamily="18" charset="0"/>
                <a:cs typeface="Times New Roman" panose="02020603050405020304" pitchFamily="18" charset="0"/>
              </a:rPr>
              <a:t>Usenix</a:t>
            </a:r>
            <a:r>
              <a:rPr lang="en-US" sz="1100" dirty="0">
                <a:solidFill>
                  <a:schemeClr val="tx2"/>
                </a:solidFill>
                <a:latin typeface="Times New Roman" panose="02020603050405020304" pitchFamily="18" charset="0"/>
                <a:cs typeface="Times New Roman" panose="02020603050405020304" pitchFamily="18" charset="0"/>
              </a:rPr>
              <a:t> Security Symposium, pages 1687–1704, 2018.</a:t>
            </a:r>
          </a:p>
          <a:p>
            <a:pPr algn="just">
              <a:lnSpc>
                <a:spcPct val="150000"/>
              </a:lnSpc>
            </a:pPr>
            <a:r>
              <a:rPr lang="en-US" sz="1100" dirty="0">
                <a:solidFill>
                  <a:schemeClr val="tx2"/>
                </a:solidFill>
                <a:latin typeface="Times New Roman" panose="02020603050405020304" pitchFamily="18" charset="0"/>
                <a:cs typeface="Times New Roman" panose="02020603050405020304" pitchFamily="18" charset="0"/>
              </a:rPr>
              <a:t>[9] Z </a:t>
            </a:r>
            <a:r>
              <a:rPr lang="en-US" sz="1100" dirty="0" err="1">
                <a:solidFill>
                  <a:schemeClr val="tx2"/>
                </a:solidFill>
                <a:latin typeface="Times New Roman" panose="02020603050405020304" pitchFamily="18" charset="0"/>
                <a:cs typeface="Times New Roman" panose="02020603050405020304" pitchFamily="18" charset="0"/>
              </a:rPr>
              <a:t>Berkay</a:t>
            </a:r>
            <a:r>
              <a:rPr lang="en-US" sz="1100" dirty="0">
                <a:solidFill>
                  <a:schemeClr val="tx2"/>
                </a:solidFill>
                <a:latin typeface="Times New Roman" panose="02020603050405020304" pitchFamily="18" charset="0"/>
                <a:cs typeface="Times New Roman" panose="02020603050405020304" pitchFamily="18" charset="0"/>
              </a:rPr>
              <a:t> </a:t>
            </a:r>
            <a:r>
              <a:rPr lang="en-US" sz="1100" dirty="0" err="1">
                <a:solidFill>
                  <a:schemeClr val="tx2"/>
                </a:solidFill>
                <a:latin typeface="Times New Roman" panose="02020603050405020304" pitchFamily="18" charset="0"/>
                <a:cs typeface="Times New Roman" panose="02020603050405020304" pitchFamily="18" charset="0"/>
              </a:rPr>
              <a:t>Celik</a:t>
            </a:r>
            <a:r>
              <a:rPr lang="en-US" sz="1100" dirty="0">
                <a:solidFill>
                  <a:schemeClr val="tx2"/>
                </a:solidFill>
                <a:latin typeface="Times New Roman" panose="02020603050405020304" pitchFamily="18" charset="0"/>
                <a:cs typeface="Times New Roman" panose="02020603050405020304" pitchFamily="18" charset="0"/>
              </a:rPr>
              <a:t>, Patrick McDaniel, and Gang Tan. </a:t>
            </a:r>
          </a:p>
          <a:p>
            <a:pPr algn="just">
              <a:lnSpc>
                <a:spcPct val="150000"/>
              </a:lnSpc>
            </a:pPr>
            <a:r>
              <a:rPr lang="en-US" sz="1100" dirty="0">
                <a:solidFill>
                  <a:schemeClr val="tx2"/>
                </a:solidFill>
                <a:latin typeface="Times New Roman" panose="02020603050405020304" pitchFamily="18" charset="0"/>
                <a:cs typeface="Times New Roman" panose="02020603050405020304" pitchFamily="18" charset="0"/>
              </a:rPr>
              <a:t>SOTERIA: Automated IoT safety and security analysis. In 2018 </a:t>
            </a:r>
            <a:r>
              <a:rPr lang="en-US" sz="1100" dirty="0" err="1">
                <a:solidFill>
                  <a:schemeClr val="tx2"/>
                </a:solidFill>
                <a:latin typeface="Times New Roman" panose="02020603050405020304" pitchFamily="18" charset="0"/>
                <a:cs typeface="Times New Roman" panose="02020603050405020304" pitchFamily="18" charset="0"/>
              </a:rPr>
              <a:t>Usenix</a:t>
            </a:r>
            <a:r>
              <a:rPr lang="en-US" sz="1100" dirty="0">
                <a:solidFill>
                  <a:schemeClr val="tx2"/>
                </a:solidFill>
                <a:latin typeface="Times New Roman" panose="02020603050405020304" pitchFamily="18" charset="0"/>
                <a:cs typeface="Times New Roman" panose="02020603050405020304" pitchFamily="18" charset="0"/>
              </a:rPr>
              <a:t> Annual Technical Conference, pages 147–158, 2018.</a:t>
            </a:r>
            <a:endParaRPr lang="en-IN" sz="11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375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150"/>
        <p:cNvGrpSpPr/>
        <p:nvPr/>
      </p:nvGrpSpPr>
      <p:grpSpPr>
        <a:xfrm>
          <a:off x="0" y="0"/>
          <a:ext cx="0" cy="0"/>
          <a:chOff x="0" y="0"/>
          <a:chExt cx="0" cy="0"/>
        </a:xfrm>
      </p:grpSpPr>
      <p:pic>
        <p:nvPicPr>
          <p:cNvPr id="16128" name="Picture 16127">
            <a:extLst>
              <a:ext uri="{FF2B5EF4-FFF2-40B4-BE49-F238E27FC236}">
                <a16:creationId xmlns:a16="http://schemas.microsoft.com/office/drawing/2014/main" id="{009A9D5E-41FB-45F0-A9B5-73D3A5890F35}"/>
              </a:ext>
            </a:extLst>
          </p:cNvPr>
          <p:cNvPicPr>
            <a:picLocks noChangeAspect="1"/>
          </p:cNvPicPr>
          <p:nvPr/>
        </p:nvPicPr>
        <p:blipFill>
          <a:blip r:embed="rId3"/>
          <a:stretch>
            <a:fillRect/>
          </a:stretch>
        </p:blipFill>
        <p:spPr>
          <a:xfrm>
            <a:off x="4945872" y="944598"/>
            <a:ext cx="3865199" cy="3609145"/>
          </a:xfrm>
          <a:prstGeom prst="rect">
            <a:avLst/>
          </a:prstGeom>
        </p:spPr>
      </p:pic>
      <p:sp>
        <p:nvSpPr>
          <p:cNvPr id="261" name="TextBox 260">
            <a:extLst>
              <a:ext uri="{FF2B5EF4-FFF2-40B4-BE49-F238E27FC236}">
                <a16:creationId xmlns:a16="http://schemas.microsoft.com/office/drawing/2014/main" id="{95BAA500-0E12-4932-B2BE-451B80BCEF64}"/>
              </a:ext>
            </a:extLst>
          </p:cNvPr>
          <p:cNvSpPr txBox="1"/>
          <p:nvPr/>
        </p:nvSpPr>
        <p:spPr>
          <a:xfrm>
            <a:off x="730155" y="1417588"/>
            <a:ext cx="3678072" cy="2308324"/>
          </a:xfrm>
          <a:prstGeom prst="rect">
            <a:avLst/>
          </a:prstGeom>
          <a:noFill/>
        </p:spPr>
        <p:txBody>
          <a:bodyPr wrap="square">
            <a:spAutoFit/>
          </a:bodyPr>
          <a:lstStyle/>
          <a:p>
            <a:r>
              <a:rPr lang="en-IN" sz="7200" i="1" dirty="0">
                <a:solidFill>
                  <a:schemeClr val="tx2"/>
                </a:solidFill>
                <a:effectLst>
                  <a:outerShdw blurRad="38100" dist="38100" dir="2700000" algn="tl">
                    <a:srgbClr val="000000">
                      <a:alpha val="43137"/>
                    </a:srgbClr>
                  </a:outerShdw>
                </a:effectLst>
                <a:latin typeface="Modern Love Grunge" panose="04070805081005020601"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INTRODUCTION</a:t>
            </a:r>
            <a:endParaRPr dirty="0">
              <a:solidFill>
                <a:schemeClr val="lt2"/>
              </a:solidFill>
            </a:endParaRPr>
          </a:p>
        </p:txBody>
      </p:sp>
      <p:sp>
        <p:nvSpPr>
          <p:cNvPr id="306" name="Google Shape;306;p31"/>
          <p:cNvSpPr txBox="1">
            <a:spLocks noGrp="1"/>
          </p:cNvSpPr>
          <p:nvPr>
            <p:ph type="subTitle" idx="1"/>
          </p:nvPr>
        </p:nvSpPr>
        <p:spPr>
          <a:xfrm>
            <a:off x="572003" y="1013113"/>
            <a:ext cx="2671048" cy="71756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2"/>
                </a:solidFill>
              </a:rPr>
              <a:t> Background, Overview of Interactions in Smart Home platforms </a:t>
            </a:r>
            <a:endParaRPr dirty="0">
              <a:solidFill>
                <a:schemeClr val="lt2"/>
              </a:solidFill>
            </a:endParaRPr>
          </a:p>
        </p:txBody>
      </p:sp>
      <p:sp>
        <p:nvSpPr>
          <p:cNvPr id="307" name="Google Shape;307;p31"/>
          <p:cNvSpPr txBox="1">
            <a:spLocks noGrp="1"/>
          </p:cNvSpPr>
          <p:nvPr>
            <p:ph type="ctrTitle" idx="2"/>
          </p:nvPr>
        </p:nvSpPr>
        <p:spPr>
          <a:xfrm>
            <a:off x="513954" y="1795613"/>
            <a:ext cx="2729100" cy="1182137"/>
          </a:xfrm>
          <a:prstGeom prst="rect">
            <a:avLst/>
          </a:prstGeom>
        </p:spPr>
        <p:txBody>
          <a:bodyPr spcFirstLastPara="1" wrap="square" lIns="91425" tIns="91425" rIns="91425" bIns="91425" anchor="b" anchorCtr="0">
            <a:noAutofit/>
          </a:bodyPr>
          <a:lstStyle/>
          <a:p>
            <a:r>
              <a:rPr lang="en-IN" dirty="0">
                <a:solidFill>
                  <a:schemeClr val="lt2"/>
                </a:solidFill>
              </a:rPr>
              <a:t>METHODOLOGY</a:t>
            </a:r>
            <a:br>
              <a:rPr lang="en-IN" dirty="0">
                <a:solidFill>
                  <a:schemeClr val="lt2"/>
                </a:solidFill>
              </a:rPr>
            </a:br>
            <a:br>
              <a:rPr lang="en-IN" dirty="0">
                <a:solidFill>
                  <a:schemeClr val="lt2"/>
                </a:solidFill>
              </a:rPr>
            </a:br>
            <a:endParaRPr dirty="0">
              <a:solidFill>
                <a:schemeClr val="lt2"/>
              </a:solidFill>
            </a:endParaRPr>
          </a:p>
        </p:txBody>
      </p:sp>
      <p:sp>
        <p:nvSpPr>
          <p:cNvPr id="308" name="Google Shape;308;p31"/>
          <p:cNvSpPr txBox="1">
            <a:spLocks noGrp="1"/>
          </p:cNvSpPr>
          <p:nvPr>
            <p:ph type="subTitle" idx="3"/>
          </p:nvPr>
        </p:nvSpPr>
        <p:spPr>
          <a:xfrm>
            <a:off x="315891" y="2374726"/>
            <a:ext cx="2927158" cy="71367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lt2"/>
                </a:solidFill>
              </a:rPr>
              <a:t>Threat Model, Prerequisites, Analysis, Phantom Devices</a:t>
            </a:r>
            <a:endParaRPr dirty="0">
              <a:solidFill>
                <a:schemeClr val="lt2"/>
              </a:solidFill>
            </a:endParaRPr>
          </a:p>
        </p:txBody>
      </p:sp>
      <p:sp>
        <p:nvSpPr>
          <p:cNvPr id="309" name="Google Shape;309;p31"/>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FINDINGS</a:t>
            </a:r>
            <a:endParaRPr dirty="0">
              <a:solidFill>
                <a:schemeClr val="lt2"/>
              </a:solidFill>
            </a:endParaRP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solidFill>
                  <a:schemeClr val="lt2"/>
                </a:solidFill>
              </a:rPr>
              <a:t>Design Flaws</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dirty="0"/>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dirty="0"/>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lt2"/>
                </a:solidFill>
              </a:rPr>
              <a:t>ATTACKS</a:t>
            </a:r>
            <a:endParaRPr dirty="0">
              <a:solidFill>
                <a:schemeClr val="lt2"/>
              </a:solidFill>
            </a:endParaRPr>
          </a:p>
        </p:txBody>
      </p:sp>
      <p:sp>
        <p:nvSpPr>
          <p:cNvPr id="317" name="Google Shape;317;p31"/>
          <p:cNvSpPr txBox="1">
            <a:spLocks noGrp="1"/>
          </p:cNvSpPr>
          <p:nvPr>
            <p:ph type="subTitle" idx="16"/>
          </p:nvPr>
        </p:nvSpPr>
        <p:spPr>
          <a:xfrm>
            <a:off x="5842903" y="1013112"/>
            <a:ext cx="2661017" cy="790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2"/>
                </a:solidFill>
              </a:rPr>
              <a:t>Flaw Exploitation, Remote Device substitution,  Remote Device Hijacking</a:t>
            </a:r>
            <a:endParaRPr dirty="0">
              <a:solidFill>
                <a:schemeClr val="lt2"/>
              </a:solidFill>
            </a:endParaRP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DEFENSES</a:t>
            </a:r>
            <a:endParaRPr dirty="0">
              <a:solidFill>
                <a:schemeClr val="lt2"/>
              </a:solidFill>
            </a:endParaRP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lt2"/>
                </a:solidFill>
              </a:rPr>
              <a:t>Mitigation Techniques</a:t>
            </a:r>
            <a:endParaRPr dirty="0">
              <a:solidFill>
                <a:schemeClr val="lt2"/>
              </a:solidFill>
            </a:endParaRPr>
          </a:p>
        </p:txBody>
      </p:sp>
      <p:sp>
        <p:nvSpPr>
          <p:cNvPr id="320" name="Google Shape;320;p31"/>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lt2"/>
                </a:solidFill>
              </a:rPr>
              <a:t>CONCLUSION</a:t>
            </a:r>
            <a:endParaRPr dirty="0">
              <a:solidFill>
                <a:schemeClr val="lt2"/>
              </a:solidFill>
            </a:endParaRPr>
          </a:p>
        </p:txBody>
      </p:sp>
      <p:sp>
        <p:nvSpPr>
          <p:cNvPr id="321" name="Google Shape;321;p31"/>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solidFill>
                  <a:schemeClr val="lt2"/>
                </a:solidFill>
              </a:rPr>
              <a:t>Related Works</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530" name="Google Shape;530;p34"/>
          <p:cNvSpPr/>
          <p:nvPr/>
        </p:nvSpPr>
        <p:spPr>
          <a:xfrm>
            <a:off x="4336866" y="1229481"/>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73382" y="166774"/>
            <a:ext cx="2484909" cy="5087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329" name="Google Shape;329;p32"/>
          <p:cNvSpPr txBox="1">
            <a:spLocks noGrp="1"/>
          </p:cNvSpPr>
          <p:nvPr>
            <p:ph type="body" idx="1"/>
          </p:nvPr>
        </p:nvSpPr>
        <p:spPr>
          <a:xfrm>
            <a:off x="273382" y="466162"/>
            <a:ext cx="8733660" cy="4510564"/>
          </a:xfrm>
          <a:prstGeom prst="rect">
            <a:avLst/>
          </a:prstGeom>
        </p:spPr>
        <p:txBody>
          <a:bodyPr spcFirstLastPara="1" wrap="square" lIns="91425" tIns="91425" rIns="91425" bIns="91425" anchor="t" anchorCtr="0">
            <a:noAutofit/>
          </a:bodyPr>
          <a:lstStyle/>
          <a:p>
            <a:pPr marL="0" lvl="0" indent="0" algn="just" rtl="0">
              <a:lnSpc>
                <a:spcPct val="150000"/>
              </a:lnSpc>
              <a:buNone/>
            </a:pPr>
            <a:r>
              <a:rPr lang="en-IN" sz="1200" b="1" dirty="0"/>
              <a:t>Analysis of Five widely used smart home platforms</a:t>
            </a:r>
          </a:p>
          <a:p>
            <a:pPr marL="285750" lvl="0" indent="-285750" algn="just" rtl="0">
              <a:lnSpc>
                <a:spcPct val="150000"/>
              </a:lnSpc>
              <a:buSzPct val="164000"/>
              <a:buFont typeface="Arial" panose="020B0604020202020204" pitchFamily="34" charset="0"/>
              <a:buChar char="•"/>
            </a:pPr>
            <a:r>
              <a:rPr lang="en-IN" sz="900" dirty="0"/>
              <a:t>Samsung Smart Things</a:t>
            </a:r>
          </a:p>
          <a:p>
            <a:pPr marL="285750" lvl="0" indent="-285750" algn="just" rtl="0">
              <a:lnSpc>
                <a:spcPct val="150000"/>
              </a:lnSpc>
              <a:buSzPct val="164000"/>
              <a:buFont typeface="Arial" panose="020B0604020202020204" pitchFamily="34" charset="0"/>
              <a:buChar char="•"/>
            </a:pPr>
            <a:r>
              <a:rPr lang="en-IN" sz="900" dirty="0"/>
              <a:t>TP-Link </a:t>
            </a:r>
            <a:r>
              <a:rPr lang="en-IN" sz="900" dirty="0" err="1"/>
              <a:t>Kasa</a:t>
            </a:r>
            <a:endParaRPr lang="en-IN" sz="900" dirty="0"/>
          </a:p>
          <a:p>
            <a:pPr marL="285750" lvl="0" indent="-285750" algn="just" rtl="0">
              <a:lnSpc>
                <a:spcPct val="150000"/>
              </a:lnSpc>
              <a:buSzPct val="164000"/>
              <a:buFont typeface="Arial" panose="020B0604020202020204" pitchFamily="34" charset="0"/>
              <a:buChar char="•"/>
            </a:pPr>
            <a:r>
              <a:rPr lang="en-IN" sz="900" dirty="0"/>
              <a:t>Xiaomi </a:t>
            </a:r>
            <a:r>
              <a:rPr lang="en-IN" sz="900" dirty="0" err="1"/>
              <a:t>Mijia</a:t>
            </a:r>
            <a:endParaRPr lang="en-IN" sz="900" dirty="0"/>
          </a:p>
          <a:p>
            <a:pPr marL="285750" lvl="0" indent="-285750" algn="just" rtl="0">
              <a:lnSpc>
                <a:spcPct val="150000"/>
              </a:lnSpc>
              <a:buSzPct val="164000"/>
              <a:buFont typeface="Arial" panose="020B0604020202020204" pitchFamily="34" charset="0"/>
              <a:buChar char="•"/>
            </a:pPr>
            <a:r>
              <a:rPr lang="en-IN" sz="900" dirty="0"/>
              <a:t>Ali </a:t>
            </a:r>
            <a:r>
              <a:rPr lang="en-IN" sz="900" dirty="0" err="1"/>
              <a:t>Alink</a:t>
            </a:r>
            <a:endParaRPr lang="en-IN" sz="900" dirty="0"/>
          </a:p>
          <a:p>
            <a:pPr marL="285750" lvl="0" indent="-285750" algn="just" rtl="0">
              <a:lnSpc>
                <a:spcPct val="150000"/>
              </a:lnSpc>
              <a:buSzPct val="164000"/>
              <a:buFont typeface="Arial" panose="020B0604020202020204" pitchFamily="34" charset="0"/>
              <a:buChar char="•"/>
            </a:pPr>
            <a:r>
              <a:rPr lang="en-IN" sz="900" dirty="0"/>
              <a:t>JD </a:t>
            </a:r>
            <a:r>
              <a:rPr lang="en-IN" sz="900" dirty="0" err="1"/>
              <a:t>Joylink</a:t>
            </a:r>
            <a:endParaRPr lang="en-IN" sz="900" dirty="0"/>
          </a:p>
          <a:p>
            <a:pPr marL="0" lvl="0" indent="0" algn="just" rtl="0">
              <a:lnSpc>
                <a:spcPct val="200000"/>
              </a:lnSpc>
              <a:buNone/>
            </a:pPr>
            <a:r>
              <a:rPr lang="en-IN" sz="1200" b="1" dirty="0"/>
              <a:t>Focus of existing studies</a:t>
            </a:r>
          </a:p>
          <a:p>
            <a:pPr marL="171450" indent="-171450" algn="just">
              <a:lnSpc>
                <a:spcPct val="200000"/>
              </a:lnSpc>
              <a:buSzPct val="164000"/>
              <a:buFont typeface="Arial" panose="020B0604020202020204" pitchFamily="34" charset="0"/>
              <a:buChar char="•"/>
            </a:pPr>
            <a:r>
              <a:rPr lang="en-IN" sz="900" dirty="0"/>
              <a:t>Individual parts of smart home platforms are the central points of discussion</a:t>
            </a:r>
          </a:p>
          <a:p>
            <a:pPr marL="171450" indent="-171450" algn="just">
              <a:lnSpc>
                <a:spcPct val="200000"/>
              </a:lnSpc>
              <a:buSzPct val="164000"/>
              <a:buFont typeface="Arial" panose="020B0604020202020204" pitchFamily="34" charset="0"/>
              <a:buChar char="•"/>
            </a:pPr>
            <a:r>
              <a:rPr lang="en-IN" sz="900" dirty="0"/>
              <a:t>Classic Security issues are pointed out but nothing about entity-entity interactions</a:t>
            </a:r>
          </a:p>
          <a:p>
            <a:pPr marL="0" lvl="0" indent="0" algn="just" rtl="0">
              <a:lnSpc>
                <a:spcPct val="200000"/>
              </a:lnSpc>
              <a:buNone/>
            </a:pPr>
            <a:r>
              <a:rPr lang="en-IN" sz="1200" b="1" dirty="0"/>
              <a:t>Discovering and understanding the security hazards in smart home platforms</a:t>
            </a:r>
          </a:p>
          <a:p>
            <a:pPr marL="171450" lvl="0" indent="-171450" algn="just" rtl="0">
              <a:lnSpc>
                <a:spcPct val="200000"/>
              </a:lnSpc>
              <a:buSzPct val="164000"/>
              <a:buFont typeface="Arial" panose="020B0604020202020204" pitchFamily="34" charset="0"/>
              <a:buChar char="•"/>
            </a:pPr>
            <a:r>
              <a:rPr lang="en-IN" sz="900" dirty="0"/>
              <a:t>MITM attacks</a:t>
            </a:r>
          </a:p>
          <a:p>
            <a:pPr marL="171450" lvl="0" indent="-171450" algn="just" rtl="0">
              <a:lnSpc>
                <a:spcPct val="200000"/>
              </a:lnSpc>
              <a:buSzPct val="164000"/>
              <a:buFont typeface="Arial" panose="020B0604020202020204" pitchFamily="34" charset="0"/>
              <a:buChar char="•"/>
            </a:pPr>
            <a:r>
              <a:rPr lang="en-IN" sz="900" dirty="0"/>
              <a:t>State Transitions</a:t>
            </a:r>
          </a:p>
          <a:p>
            <a:pPr marL="171450" lvl="0" indent="-171450" algn="just" rtl="0">
              <a:lnSpc>
                <a:spcPct val="200000"/>
              </a:lnSpc>
              <a:buSzPct val="164000"/>
              <a:buFont typeface="Arial" panose="020B0604020202020204" pitchFamily="34" charset="0"/>
              <a:buChar char="•"/>
            </a:pPr>
            <a:r>
              <a:rPr lang="en-IN" sz="900" dirty="0"/>
              <a:t>Phantom devices</a:t>
            </a:r>
          </a:p>
          <a:p>
            <a:pPr marL="0" lvl="0" indent="0" algn="just" rtl="0">
              <a:lnSpc>
                <a:spcPct val="200000"/>
              </a:lnSpc>
              <a:buNone/>
            </a:pPr>
            <a:r>
              <a:rPr lang="en-IN" sz="1200" b="1" dirty="0"/>
              <a:t>Main Contributions/ Insights</a:t>
            </a:r>
          </a:p>
          <a:p>
            <a:pPr marL="171450" lvl="0" indent="-171450" algn="just" rtl="0">
              <a:lnSpc>
                <a:spcPct val="200000"/>
              </a:lnSpc>
              <a:buSzPct val="164000"/>
              <a:buFont typeface="Arial" panose="020B0604020202020204" pitchFamily="34" charset="0"/>
              <a:buChar char="•"/>
            </a:pPr>
            <a:r>
              <a:rPr lang="en-IN" sz="900" dirty="0"/>
              <a:t>Guarding the validity of State Transitions</a:t>
            </a:r>
          </a:p>
          <a:p>
            <a:pPr marL="171450" lvl="0" indent="-171450" algn="just" rtl="0">
              <a:lnSpc>
                <a:spcPct val="200000"/>
              </a:lnSpc>
              <a:buSzPct val="164000"/>
              <a:buFont typeface="Arial" panose="020B0604020202020204" pitchFamily="34" charset="0"/>
              <a:buChar char="•"/>
            </a:pPr>
            <a:r>
              <a:rPr lang="en-IN" sz="900" dirty="0"/>
              <a:t>Unexpected state transitions</a:t>
            </a:r>
          </a:p>
          <a:p>
            <a:pPr marL="171450" lvl="0" indent="-171450" algn="just" rtl="0">
              <a:lnSpc>
                <a:spcPct val="200000"/>
              </a:lnSpc>
              <a:buSzPct val="164000"/>
              <a:buFont typeface="Arial" panose="020B0604020202020204" pitchFamily="34" charset="0"/>
              <a:buChar char="•"/>
            </a:pPr>
            <a:r>
              <a:rPr lang="en-IN" sz="900" dirty="0"/>
              <a:t>Authorization checks</a:t>
            </a:r>
          </a:p>
          <a:p>
            <a:pPr marL="171450" lvl="0" indent="-171450" algn="l" rtl="0">
              <a:lnSpc>
                <a:spcPct val="150000"/>
              </a:lnSpc>
              <a:buFont typeface="Arial" panose="020B0604020202020204" pitchFamily="34" charset="0"/>
              <a:buChar char="•"/>
            </a:pPr>
            <a:endParaRPr lang="en-IN" sz="900" dirty="0"/>
          </a:p>
          <a:p>
            <a:pPr marL="171450" lvl="0" indent="-171450" algn="l" rtl="0">
              <a:lnSpc>
                <a:spcPct val="150000"/>
              </a:lnSpc>
              <a:buFont typeface="Wingdings" panose="05000000000000000000" pitchFamily="2" charset="2"/>
              <a:buChar char="ü"/>
            </a:pPr>
            <a:endParaRPr lang="en-IN" sz="1200" dirty="0"/>
          </a:p>
          <a:p>
            <a:pPr marL="171450" lvl="0" indent="-171450" algn="l" rtl="0">
              <a:lnSpc>
                <a:spcPct val="150000"/>
              </a:lnSpc>
              <a:buFont typeface="Wingdings" panose="05000000000000000000" pitchFamily="2" charset="2"/>
              <a:buChar char="ü"/>
            </a:pPr>
            <a:endParaRPr lang="en-IN" sz="1200" dirty="0"/>
          </a:p>
          <a:p>
            <a:pPr marL="171450" lvl="0" indent="-171450" algn="l" rtl="0">
              <a:lnSpc>
                <a:spcPct val="150000"/>
              </a:lnSpc>
              <a:buFont typeface="Wingdings" panose="05000000000000000000" pitchFamily="2" charset="2"/>
              <a:buChar char="ü"/>
            </a:pPr>
            <a:endParaRPr lang="en-IN" sz="1200" dirty="0"/>
          </a:p>
          <a:p>
            <a:pPr marL="0" lvl="0" indent="0" algn="l" rtl="0">
              <a:lnSpc>
                <a:spcPct val="150000"/>
              </a:lnSpc>
              <a:buNone/>
            </a:pPr>
            <a:endParaRPr lang="en-IN" sz="105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Graphical user interface, chart, sunburst chart&#10;&#10;Description automatically generated">
            <a:extLst>
              <a:ext uri="{FF2B5EF4-FFF2-40B4-BE49-F238E27FC236}">
                <a16:creationId xmlns:a16="http://schemas.microsoft.com/office/drawing/2014/main" id="{E614F5B5-014E-4841-B63F-60777B69AFA8}"/>
              </a:ext>
            </a:extLst>
          </p:cNvPr>
          <p:cNvPicPr>
            <a:picLocks noChangeAspect="1"/>
          </p:cNvPicPr>
          <p:nvPr/>
        </p:nvPicPr>
        <p:blipFill>
          <a:blip r:embed="rId3"/>
          <a:stretch>
            <a:fillRect/>
          </a:stretch>
        </p:blipFill>
        <p:spPr>
          <a:xfrm>
            <a:off x="6330618" y="732971"/>
            <a:ext cx="2540000" cy="1428750"/>
          </a:xfrm>
          <a:prstGeom prst="rect">
            <a:avLst/>
          </a:prstGeom>
        </p:spPr>
      </p:pic>
      <p:pic>
        <p:nvPicPr>
          <p:cNvPr id="4" name="Picture 3">
            <a:extLst>
              <a:ext uri="{FF2B5EF4-FFF2-40B4-BE49-F238E27FC236}">
                <a16:creationId xmlns:a16="http://schemas.microsoft.com/office/drawing/2014/main" id="{FB6944ED-3D5D-412D-A785-81302176E955}"/>
              </a:ext>
            </a:extLst>
          </p:cNvPr>
          <p:cNvPicPr>
            <a:picLocks noChangeAspect="1"/>
          </p:cNvPicPr>
          <p:nvPr/>
        </p:nvPicPr>
        <p:blipFill>
          <a:blip r:embed="rId4"/>
          <a:stretch>
            <a:fillRect/>
          </a:stretch>
        </p:blipFill>
        <p:spPr>
          <a:xfrm>
            <a:off x="6493556" y="2223859"/>
            <a:ext cx="2513486" cy="1428751"/>
          </a:xfrm>
          <a:prstGeom prst="rect">
            <a:avLst/>
          </a:prstGeom>
        </p:spPr>
      </p:pic>
      <p:pic>
        <p:nvPicPr>
          <p:cNvPr id="5" name="Picture 4">
            <a:extLst>
              <a:ext uri="{FF2B5EF4-FFF2-40B4-BE49-F238E27FC236}">
                <a16:creationId xmlns:a16="http://schemas.microsoft.com/office/drawing/2014/main" id="{350256ED-73AD-4037-B735-5F2E580DBBC6}"/>
              </a:ext>
            </a:extLst>
          </p:cNvPr>
          <p:cNvPicPr>
            <a:picLocks noChangeAspect="1"/>
          </p:cNvPicPr>
          <p:nvPr/>
        </p:nvPicPr>
        <p:blipFill>
          <a:blip r:embed="rId5"/>
          <a:stretch>
            <a:fillRect/>
          </a:stretch>
        </p:blipFill>
        <p:spPr>
          <a:xfrm>
            <a:off x="7246852" y="3652610"/>
            <a:ext cx="1441941" cy="13577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58134" y="18900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520" name="Google Shape;520;p33"/>
          <p:cNvSpPr txBox="1">
            <a:spLocks noGrp="1"/>
          </p:cNvSpPr>
          <p:nvPr>
            <p:ph type="body" idx="1"/>
          </p:nvPr>
        </p:nvSpPr>
        <p:spPr>
          <a:xfrm>
            <a:off x="3698543" y="668362"/>
            <a:ext cx="5445457" cy="429085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buNone/>
            </a:pPr>
            <a:r>
              <a:rPr lang="en-IN" sz="1400" b="1" dirty="0"/>
              <a:t>Discovery of new hazards </a:t>
            </a:r>
          </a:p>
          <a:p>
            <a:pPr marL="285750" lvl="0" indent="-285750" algn="l" rtl="0">
              <a:lnSpc>
                <a:spcPct val="150000"/>
              </a:lnSpc>
              <a:spcBef>
                <a:spcPts val="0"/>
              </a:spcBef>
              <a:buFont typeface="Arial" panose="020B0604020202020204" pitchFamily="34" charset="0"/>
              <a:buChar char="•"/>
            </a:pPr>
            <a:r>
              <a:rPr lang="en-IN" sz="1200" dirty="0"/>
              <a:t>Replacing a real device with a phantom device</a:t>
            </a:r>
          </a:p>
          <a:p>
            <a:pPr marL="285750" lvl="0" indent="-285750" algn="l" rtl="0">
              <a:lnSpc>
                <a:spcPct val="150000"/>
              </a:lnSpc>
              <a:spcBef>
                <a:spcPts val="0"/>
              </a:spcBef>
              <a:buFont typeface="Arial" panose="020B0604020202020204" pitchFamily="34" charset="0"/>
              <a:buChar char="•"/>
            </a:pPr>
            <a:r>
              <a:rPr lang="en-IN" sz="1200" dirty="0"/>
              <a:t>Remote takeover of the device</a:t>
            </a:r>
          </a:p>
          <a:p>
            <a:pPr marL="285750" lvl="0" indent="-285750" algn="l" rtl="0">
              <a:lnSpc>
                <a:spcPct val="150000"/>
              </a:lnSpc>
              <a:spcBef>
                <a:spcPts val="0"/>
              </a:spcBef>
              <a:buFont typeface="Arial" panose="020B0604020202020204" pitchFamily="34" charset="0"/>
              <a:buChar char="•"/>
            </a:pPr>
            <a:r>
              <a:rPr lang="en-IN" sz="1200" dirty="0"/>
              <a:t>Unbinding an authorized user </a:t>
            </a:r>
          </a:p>
          <a:p>
            <a:pPr marL="285750" lvl="0" indent="-285750" algn="l" rtl="0">
              <a:lnSpc>
                <a:spcPct val="150000"/>
              </a:lnSpc>
              <a:spcBef>
                <a:spcPts val="0"/>
              </a:spcBef>
              <a:buFont typeface="Arial" panose="020B0604020202020204" pitchFamily="34" charset="0"/>
              <a:buChar char="•"/>
            </a:pPr>
            <a:r>
              <a:rPr lang="en-IN" sz="1200" dirty="0"/>
              <a:t>Stealing the identity of real device</a:t>
            </a:r>
          </a:p>
          <a:p>
            <a:pPr marL="285750" lvl="0" indent="-285750" algn="l" rtl="0">
              <a:lnSpc>
                <a:spcPct val="150000"/>
              </a:lnSpc>
              <a:spcBef>
                <a:spcPts val="0"/>
              </a:spcBef>
              <a:buFont typeface="Arial" panose="020B0604020202020204" pitchFamily="34" charset="0"/>
              <a:buChar char="•"/>
            </a:pPr>
            <a:r>
              <a:rPr lang="en-IN" sz="1200" dirty="0"/>
              <a:t>Misuse of phantom device to steal information</a:t>
            </a:r>
          </a:p>
          <a:p>
            <a:pPr marL="0" lvl="0" indent="0" algn="l" rtl="0">
              <a:lnSpc>
                <a:spcPct val="150000"/>
              </a:lnSpc>
              <a:spcBef>
                <a:spcPts val="0"/>
              </a:spcBef>
              <a:buNone/>
            </a:pPr>
            <a:endParaRPr lang="en-IN" sz="1400" b="1" dirty="0"/>
          </a:p>
          <a:p>
            <a:pPr marL="0" lvl="0" indent="0" algn="l" rtl="0">
              <a:spcBef>
                <a:spcPts val="0"/>
              </a:spcBef>
              <a:spcAft>
                <a:spcPts val="1600"/>
              </a:spcAft>
              <a:buNone/>
            </a:pPr>
            <a:r>
              <a:rPr lang="en-IN" sz="1400" b="1" dirty="0"/>
              <a:t>Background Terminology</a:t>
            </a:r>
          </a:p>
          <a:p>
            <a:pPr marL="285750" lvl="0" indent="-285750" algn="l" rtl="0">
              <a:spcBef>
                <a:spcPts val="0"/>
              </a:spcBef>
              <a:spcAft>
                <a:spcPts val="1600"/>
              </a:spcAft>
              <a:buFont typeface="Arial" panose="020B0604020202020204" pitchFamily="34" charset="0"/>
              <a:buChar char="•"/>
            </a:pPr>
            <a:r>
              <a:rPr lang="en-IN" sz="1200" dirty="0"/>
              <a:t>Device ID</a:t>
            </a:r>
          </a:p>
          <a:p>
            <a:pPr marL="285750" lvl="0" indent="-285750" algn="l" rtl="0">
              <a:spcBef>
                <a:spcPts val="0"/>
              </a:spcBef>
              <a:spcAft>
                <a:spcPts val="1600"/>
              </a:spcAft>
              <a:buFont typeface="Arial" panose="020B0604020202020204" pitchFamily="34" charset="0"/>
              <a:buChar char="•"/>
            </a:pPr>
            <a:r>
              <a:rPr lang="en-IN" sz="1200" dirty="0"/>
              <a:t>Identity Information</a:t>
            </a:r>
          </a:p>
          <a:p>
            <a:pPr marL="285750" lvl="0" indent="-285750" algn="l" rtl="0">
              <a:spcBef>
                <a:spcPts val="0"/>
              </a:spcBef>
              <a:spcAft>
                <a:spcPts val="1600"/>
              </a:spcAft>
              <a:buFont typeface="Arial" panose="020B0604020202020204" pitchFamily="34" charset="0"/>
              <a:buChar char="•"/>
            </a:pPr>
            <a:r>
              <a:rPr lang="en-IN" sz="1200" dirty="0"/>
              <a:t>Legitimacy Information</a:t>
            </a:r>
          </a:p>
          <a:p>
            <a:pPr marL="285750" lvl="0" indent="-285750" algn="l" rtl="0">
              <a:spcBef>
                <a:spcPts val="0"/>
              </a:spcBef>
              <a:spcAft>
                <a:spcPts val="1600"/>
              </a:spcAft>
              <a:buFont typeface="Arial" panose="020B0604020202020204" pitchFamily="34" charset="0"/>
              <a:buChar char="•"/>
            </a:pPr>
            <a:r>
              <a:rPr lang="en-IN" sz="1200" dirty="0"/>
              <a:t>Phantom Devices</a:t>
            </a:r>
          </a:p>
          <a:p>
            <a:pPr marL="0" lvl="0" indent="0" algn="l" rtl="0">
              <a:spcBef>
                <a:spcPts val="0"/>
              </a:spcBef>
              <a:spcAft>
                <a:spcPts val="1600"/>
              </a:spcAft>
              <a:buNone/>
            </a:pPr>
            <a:endParaRPr lang="en-IN" sz="1400" dirty="0"/>
          </a:p>
        </p:txBody>
      </p:sp>
      <p:sp>
        <p:nvSpPr>
          <p:cNvPr id="521" name="Google Shape;521;p33"/>
          <p:cNvSpPr/>
          <p:nvPr/>
        </p:nvSpPr>
        <p:spPr>
          <a:xfrm rot="2700026">
            <a:off x="264307" y="136325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1275723" y="1853186"/>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736063" y="2964518"/>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273382" y="166774"/>
            <a:ext cx="2484909" cy="5087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329" name="Google Shape;329;p32"/>
          <p:cNvSpPr txBox="1">
            <a:spLocks noGrp="1"/>
          </p:cNvSpPr>
          <p:nvPr>
            <p:ph type="body" idx="1"/>
          </p:nvPr>
        </p:nvSpPr>
        <p:spPr>
          <a:xfrm>
            <a:off x="273382" y="675487"/>
            <a:ext cx="8597236" cy="4394558"/>
          </a:xfrm>
          <a:prstGeom prst="rect">
            <a:avLst/>
          </a:prstGeom>
        </p:spPr>
        <p:txBody>
          <a:bodyPr spcFirstLastPara="1" wrap="square" lIns="91425" tIns="91425" rIns="91425" bIns="91425" anchor="t" anchorCtr="0">
            <a:noAutofit/>
          </a:bodyPr>
          <a:lstStyle/>
          <a:p>
            <a:pPr marL="0" lvl="0" indent="0" algn="l" rtl="0">
              <a:buNone/>
            </a:pPr>
            <a:r>
              <a:rPr lang="en-IN" sz="1400" b="1" dirty="0"/>
              <a:t>Overview of Smart Home Platforms</a:t>
            </a:r>
          </a:p>
          <a:p>
            <a:pPr marL="171450" lvl="0" indent="-171450" algn="l" rtl="0">
              <a:lnSpc>
                <a:spcPct val="150000"/>
              </a:lnSpc>
              <a:buSzPct val="140000"/>
              <a:buFont typeface="Arial" panose="020B0604020202020204" pitchFamily="34" charset="0"/>
              <a:buChar char="•"/>
            </a:pPr>
            <a:r>
              <a:rPr lang="en-IN" sz="1200" dirty="0"/>
              <a:t>Device Identify Management</a:t>
            </a:r>
          </a:p>
          <a:p>
            <a:pPr marL="171450" lvl="0" indent="-171450" algn="l" rtl="0">
              <a:lnSpc>
                <a:spcPct val="150000"/>
              </a:lnSpc>
              <a:buSzPct val="140000"/>
              <a:buFont typeface="Arial" panose="020B0604020202020204" pitchFamily="34" charset="0"/>
              <a:buChar char="•"/>
            </a:pPr>
            <a:r>
              <a:rPr lang="en-IN" sz="1200" dirty="0"/>
              <a:t>IoT devices </a:t>
            </a:r>
          </a:p>
          <a:p>
            <a:pPr marL="171450" lvl="0" indent="-171450" algn="l" rtl="0">
              <a:lnSpc>
                <a:spcPct val="150000"/>
              </a:lnSpc>
              <a:buSzPct val="140000"/>
              <a:buFont typeface="Arial" panose="020B0604020202020204" pitchFamily="34" charset="0"/>
              <a:buChar char="•"/>
            </a:pPr>
            <a:r>
              <a:rPr lang="en-IN" sz="1200" dirty="0"/>
              <a:t>Mobile application</a:t>
            </a:r>
          </a:p>
          <a:p>
            <a:pPr marL="0" lvl="0" indent="0" algn="l" rtl="0">
              <a:lnSpc>
                <a:spcPct val="150000"/>
              </a:lnSpc>
              <a:buSzPct val="140000"/>
              <a:buNone/>
            </a:pPr>
            <a:endParaRPr lang="en-IN" sz="1200" dirty="0"/>
          </a:p>
          <a:p>
            <a:pPr marL="0" lvl="0" indent="0" algn="l" rtl="0">
              <a:buNone/>
            </a:pPr>
            <a:r>
              <a:rPr lang="en-IN" sz="1400" b="1" dirty="0"/>
              <a:t>Interactions on Smart Home Platforms</a:t>
            </a:r>
          </a:p>
          <a:p>
            <a:pPr marL="0" lvl="0" indent="0" algn="l" rtl="0">
              <a:lnSpc>
                <a:spcPct val="150000"/>
              </a:lnSpc>
              <a:buNone/>
            </a:pPr>
            <a:r>
              <a:rPr lang="en-IN" sz="1200" dirty="0"/>
              <a:t>Depending on how device ID of device is generated, smart home platforms are classified into two types: </a:t>
            </a:r>
          </a:p>
          <a:p>
            <a:pPr marL="0" lvl="0" indent="0" algn="l" rtl="0">
              <a:lnSpc>
                <a:spcPct val="150000"/>
              </a:lnSpc>
              <a:buNone/>
            </a:pPr>
            <a:r>
              <a:rPr lang="en-IN" sz="1200" dirty="0"/>
              <a:t>Type I and Type II</a:t>
            </a:r>
          </a:p>
          <a:p>
            <a:pPr marL="0" lvl="0" indent="0" algn="l" rtl="0">
              <a:lnSpc>
                <a:spcPct val="150000"/>
              </a:lnSpc>
              <a:buNone/>
            </a:pPr>
            <a:endParaRPr lang="en-IN" sz="900" dirty="0"/>
          </a:p>
          <a:p>
            <a:pPr marL="0" lvl="0" indent="0" algn="l" rtl="0">
              <a:lnSpc>
                <a:spcPct val="150000"/>
              </a:lnSpc>
              <a:buNone/>
            </a:pPr>
            <a:endParaRPr lang="en-IN" sz="900" dirty="0"/>
          </a:p>
          <a:p>
            <a:pPr marL="0" lvl="0" indent="0" algn="l" rtl="0">
              <a:lnSpc>
                <a:spcPct val="150000"/>
              </a:lnSpc>
              <a:buSzPct val="140000"/>
              <a:buNone/>
            </a:pPr>
            <a:endParaRPr lang="en-IN" sz="900" dirty="0"/>
          </a:p>
          <a:p>
            <a:pPr marL="0" lvl="0" indent="0" algn="l" rtl="0">
              <a:lnSpc>
                <a:spcPct val="150000"/>
              </a:lnSpc>
              <a:buSzPct val="140000"/>
              <a:buNone/>
            </a:pPr>
            <a:endParaRPr lang="en-IN" sz="1000" dirty="0"/>
          </a:p>
          <a:p>
            <a:pPr marL="0" lvl="0" indent="0" algn="l" rtl="0">
              <a:lnSpc>
                <a:spcPct val="150000"/>
              </a:lnSpc>
              <a:buSzPct val="140000"/>
              <a:buNone/>
            </a:pPr>
            <a:endParaRPr lang="en-IN" sz="900" dirty="0"/>
          </a:p>
          <a:p>
            <a:pPr marL="0" lvl="0" indent="0" algn="l" rtl="0">
              <a:lnSpc>
                <a:spcPct val="150000"/>
              </a:lnSpc>
              <a:buSzPct val="100000"/>
              <a:buNone/>
            </a:pPr>
            <a:endParaRPr lang="en-IN" sz="1050" dirty="0"/>
          </a:p>
          <a:p>
            <a:pPr marL="0" lvl="0" indent="0" algn="l" rtl="0">
              <a:lnSpc>
                <a:spcPct val="150000"/>
              </a:lnSpc>
              <a:buNone/>
            </a:pPr>
            <a:endParaRPr lang="en-IN" sz="900"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93DDFFD-9A15-48C2-9CEC-AF79B4892CB5}"/>
              </a:ext>
            </a:extLst>
          </p:cNvPr>
          <p:cNvPicPr>
            <a:picLocks noChangeAspect="1"/>
          </p:cNvPicPr>
          <p:nvPr/>
        </p:nvPicPr>
        <p:blipFill>
          <a:blip r:embed="rId3"/>
          <a:stretch>
            <a:fillRect/>
          </a:stretch>
        </p:blipFill>
        <p:spPr>
          <a:xfrm>
            <a:off x="1756027" y="3000252"/>
            <a:ext cx="4987749" cy="1738993"/>
          </a:xfrm>
          <a:prstGeom prst="rect">
            <a:avLst/>
          </a:prstGeom>
        </p:spPr>
      </p:pic>
    </p:spTree>
    <p:extLst>
      <p:ext uri="{BB962C8B-B14F-4D97-AF65-F5344CB8AC3E}">
        <p14:creationId xmlns:p14="http://schemas.microsoft.com/office/powerpoint/2010/main" val="274039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258134" y="18900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sp>
        <p:nvSpPr>
          <p:cNvPr id="520" name="Google Shape;520;p33"/>
          <p:cNvSpPr txBox="1">
            <a:spLocks noGrp="1"/>
          </p:cNvSpPr>
          <p:nvPr>
            <p:ph type="body" idx="1"/>
          </p:nvPr>
        </p:nvSpPr>
        <p:spPr>
          <a:xfrm>
            <a:off x="166692" y="883948"/>
            <a:ext cx="2645300" cy="4070551"/>
          </a:xfrm>
          <a:prstGeom prst="rect">
            <a:avLst/>
          </a:prstGeom>
        </p:spPr>
        <p:txBody>
          <a:bodyPr spcFirstLastPara="1" wrap="square" lIns="91425" tIns="91425" rIns="91425" bIns="91425" anchor="t" anchorCtr="0">
            <a:noAutofit/>
          </a:bodyPr>
          <a:lstStyle/>
          <a:p>
            <a:pPr marL="0" lvl="0" indent="0" algn="l" rtl="0">
              <a:lnSpc>
                <a:spcPct val="150000"/>
              </a:lnSpc>
              <a:buSzPct val="140000"/>
              <a:buNone/>
            </a:pPr>
            <a:r>
              <a:rPr lang="en-IN" sz="1600" b="1" dirty="0"/>
              <a:t>Lifecycle of IoT devices</a:t>
            </a:r>
          </a:p>
          <a:p>
            <a:pPr marL="228600" lvl="0" indent="-228600" algn="l" rtl="0">
              <a:lnSpc>
                <a:spcPct val="150000"/>
              </a:lnSpc>
              <a:buSzPct val="95000"/>
              <a:buFont typeface="+mj-lt"/>
              <a:buAutoNum type="arabicPeriod"/>
            </a:pPr>
            <a:r>
              <a:rPr lang="en-IN" sz="1400" dirty="0"/>
              <a:t>Device Discovery</a:t>
            </a:r>
          </a:p>
          <a:p>
            <a:pPr marL="228600" lvl="0" indent="-228600" algn="l" rtl="0">
              <a:lnSpc>
                <a:spcPct val="150000"/>
              </a:lnSpc>
              <a:buSzPct val="95000"/>
              <a:buFont typeface="+mj-lt"/>
              <a:buAutoNum type="arabicPeriod"/>
            </a:pPr>
            <a:r>
              <a:rPr lang="en-IN" sz="1400" dirty="0"/>
              <a:t>Wi-Fi Provisioning</a:t>
            </a:r>
          </a:p>
          <a:p>
            <a:pPr marL="228600" lvl="0" indent="-228600" algn="l" rtl="0">
              <a:lnSpc>
                <a:spcPct val="150000"/>
              </a:lnSpc>
              <a:buSzPct val="95000"/>
              <a:buFont typeface="+mj-lt"/>
              <a:buAutoNum type="arabicPeriod"/>
            </a:pPr>
            <a:r>
              <a:rPr lang="en-IN" sz="1400" dirty="0"/>
              <a:t>Device Registration</a:t>
            </a:r>
          </a:p>
          <a:p>
            <a:pPr marL="228600" lvl="0" indent="-228600" algn="l" rtl="0">
              <a:lnSpc>
                <a:spcPct val="150000"/>
              </a:lnSpc>
              <a:buSzPct val="95000"/>
              <a:buFont typeface="+mj-lt"/>
              <a:buAutoNum type="arabicPeriod"/>
            </a:pPr>
            <a:r>
              <a:rPr lang="en-IN" sz="1400" dirty="0"/>
              <a:t>Device Binding</a:t>
            </a:r>
          </a:p>
          <a:p>
            <a:pPr marL="228600" lvl="0" indent="-228600" algn="l" rtl="0">
              <a:lnSpc>
                <a:spcPct val="150000"/>
              </a:lnSpc>
              <a:buSzPct val="95000"/>
              <a:buFont typeface="+mj-lt"/>
              <a:buAutoNum type="arabicPeriod"/>
            </a:pPr>
            <a:r>
              <a:rPr lang="en-IN" sz="1400" dirty="0"/>
              <a:t>Device Login</a:t>
            </a:r>
          </a:p>
          <a:p>
            <a:pPr marL="228600" lvl="0" indent="-228600" algn="l" rtl="0">
              <a:lnSpc>
                <a:spcPct val="150000"/>
              </a:lnSpc>
              <a:buSzPct val="95000"/>
              <a:buFont typeface="+mj-lt"/>
              <a:buAutoNum type="arabicPeriod"/>
            </a:pPr>
            <a:r>
              <a:rPr lang="en-IN" sz="1400" dirty="0"/>
              <a:t>Device in Use</a:t>
            </a:r>
          </a:p>
          <a:p>
            <a:pPr marL="228600" lvl="0" indent="-228600" algn="l" rtl="0">
              <a:lnSpc>
                <a:spcPct val="150000"/>
              </a:lnSpc>
              <a:buSzPct val="95000"/>
              <a:buFont typeface="+mj-lt"/>
              <a:buAutoNum type="arabicPeriod"/>
            </a:pPr>
            <a:r>
              <a:rPr lang="en-IN" sz="1400" dirty="0"/>
              <a:t>Device Unbinding and device reset</a:t>
            </a:r>
          </a:p>
          <a:p>
            <a:pPr marL="0" lvl="0" indent="0" algn="l" rtl="0">
              <a:spcBef>
                <a:spcPts val="0"/>
              </a:spcBef>
              <a:spcAft>
                <a:spcPts val="1600"/>
              </a:spcAft>
              <a:buNone/>
            </a:pPr>
            <a:endParaRPr lang="en-IN" sz="1400" dirty="0"/>
          </a:p>
        </p:txBody>
      </p:sp>
      <p:pic>
        <p:nvPicPr>
          <p:cNvPr id="4" name="Picture 3">
            <a:extLst>
              <a:ext uri="{FF2B5EF4-FFF2-40B4-BE49-F238E27FC236}">
                <a16:creationId xmlns:a16="http://schemas.microsoft.com/office/drawing/2014/main" id="{8407827F-BD9F-46EE-930E-DBC5EC1F79FE}"/>
              </a:ext>
            </a:extLst>
          </p:cNvPr>
          <p:cNvPicPr>
            <a:picLocks noChangeAspect="1"/>
          </p:cNvPicPr>
          <p:nvPr/>
        </p:nvPicPr>
        <p:blipFill rotWithShape="1">
          <a:blip r:embed="rId3"/>
          <a:srcRect l="3863" t="6934" r="6092"/>
          <a:stretch/>
        </p:blipFill>
        <p:spPr>
          <a:xfrm>
            <a:off x="2612571" y="1013510"/>
            <a:ext cx="6387237" cy="3940989"/>
          </a:xfrm>
          <a:prstGeom prst="rect">
            <a:avLst/>
          </a:prstGeom>
        </p:spPr>
      </p:pic>
      <p:sp>
        <p:nvSpPr>
          <p:cNvPr id="5" name="TextBox 4">
            <a:extLst>
              <a:ext uri="{FF2B5EF4-FFF2-40B4-BE49-F238E27FC236}">
                <a16:creationId xmlns:a16="http://schemas.microsoft.com/office/drawing/2014/main" id="{D1412A9B-29DB-4241-9720-3C3AE6C42541}"/>
              </a:ext>
            </a:extLst>
          </p:cNvPr>
          <p:cNvSpPr txBox="1"/>
          <p:nvPr/>
        </p:nvSpPr>
        <p:spPr>
          <a:xfrm>
            <a:off x="5088208" y="654554"/>
            <a:ext cx="1635384" cy="523220"/>
          </a:xfrm>
          <a:prstGeom prst="rect">
            <a:avLst/>
          </a:prstGeom>
          <a:noFill/>
        </p:spPr>
        <p:txBody>
          <a:bodyPr wrap="none" rtlCol="0">
            <a:spAutoFit/>
          </a:bodyPr>
          <a:lstStyle/>
          <a:p>
            <a:r>
              <a:rPr lang="en-IN" sz="1400" b="1" dirty="0"/>
              <a:t>State Transitions</a:t>
            </a:r>
          </a:p>
          <a:p>
            <a:endParaRPr lang="en-IN" dirty="0"/>
          </a:p>
        </p:txBody>
      </p:sp>
    </p:spTree>
    <p:extLst>
      <p:ext uri="{BB962C8B-B14F-4D97-AF65-F5344CB8AC3E}">
        <p14:creationId xmlns:p14="http://schemas.microsoft.com/office/powerpoint/2010/main" val="102046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5329241" y="108973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44"/>
          <p:cNvSpPr txBox="1">
            <a:spLocks noGrp="1"/>
          </p:cNvSpPr>
          <p:nvPr>
            <p:ph type="title"/>
          </p:nvPr>
        </p:nvSpPr>
        <p:spPr>
          <a:xfrm>
            <a:off x="2670711" y="1445937"/>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sp>
        <p:nvSpPr>
          <p:cNvPr id="1652" name="Google Shape;1652;p44"/>
          <p:cNvSpPr txBox="1">
            <a:spLocks noGrp="1"/>
          </p:cNvSpPr>
          <p:nvPr>
            <p:ph type="title" idx="2"/>
          </p:nvPr>
        </p:nvSpPr>
        <p:spPr>
          <a:xfrm>
            <a:off x="3243150" y="792425"/>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61" name="Google Shape;1761;p44"/>
          <p:cNvSpPr/>
          <p:nvPr/>
        </p:nvSpPr>
        <p:spPr>
          <a:xfrm rot="6517079">
            <a:off x="-1108632" y="903135"/>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1931</Words>
  <Application>Microsoft Office PowerPoint</Application>
  <PresentationFormat>On-screen Show (16:9)</PresentationFormat>
  <Paragraphs>248</Paragraphs>
  <Slides>28</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Proxima Nova Semibold</vt:lpstr>
      <vt:lpstr>Times New Roman</vt:lpstr>
      <vt:lpstr>Viga</vt:lpstr>
      <vt:lpstr>DM Sans</vt:lpstr>
      <vt:lpstr>Arial Narrow</vt:lpstr>
      <vt:lpstr>Proxima Nova</vt:lpstr>
      <vt:lpstr>Wingdings</vt:lpstr>
      <vt:lpstr>Modern Love Grunge</vt:lpstr>
      <vt:lpstr>Cyber Security Business Plan</vt:lpstr>
      <vt:lpstr>Slidesgo Final Pages</vt:lpstr>
      <vt:lpstr>CS-595 Software Security Paper Presentation</vt:lpstr>
      <vt:lpstr>Paper Title and Authors</vt:lpstr>
      <vt:lpstr>01</vt:lpstr>
      <vt:lpstr>Introduction</vt:lpstr>
      <vt:lpstr>INTRODUCTION</vt:lpstr>
      <vt:lpstr>INTRODUCTION</vt:lpstr>
      <vt:lpstr>INTRODUCTION</vt:lpstr>
      <vt:lpstr>INTRODUCTION</vt:lpstr>
      <vt:lpstr>Methodology</vt:lpstr>
      <vt:lpstr>METHODOLOGY</vt:lpstr>
      <vt:lpstr>METHODOLOGY</vt:lpstr>
      <vt:lpstr>METHODOLOGY</vt:lpstr>
      <vt:lpstr>Findings</vt:lpstr>
      <vt:lpstr>FINDINGS</vt:lpstr>
      <vt:lpstr>FINDINGS </vt:lpstr>
      <vt:lpstr>Attacks</vt:lpstr>
      <vt:lpstr>ATTACKS</vt:lpstr>
      <vt:lpstr>Remote Device Substitution</vt:lpstr>
      <vt:lpstr>Remote Device Substitution </vt:lpstr>
      <vt:lpstr>Remote Device Hijacking</vt:lpstr>
      <vt:lpstr>Other Security Hazards</vt:lpstr>
      <vt:lpstr>ATTACKS</vt:lpstr>
      <vt:lpstr>Defense</vt:lpstr>
      <vt:lpstr>Defense</vt:lpstr>
      <vt:lpstr>Conclusion</vt:lpstr>
      <vt:lpstr>Conclusion and Related Work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CS-557 Paper Presentation</dc:title>
  <dc:creator>lav j</dc:creator>
  <cp:lastModifiedBy>lav</cp:lastModifiedBy>
  <cp:revision>64</cp:revision>
  <dcterms:modified xsi:type="dcterms:W3CDTF">2020-11-22T21:09:51Z</dcterms:modified>
</cp:coreProperties>
</file>