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/>
    <p:restoredTop sz="94694"/>
  </p:normalViewPr>
  <p:slideViewPr>
    <p:cSldViewPr>
      <p:cViewPr varScale="1">
        <p:scale>
          <a:sx n="101" d="100"/>
          <a:sy n="101" d="100"/>
        </p:scale>
        <p:origin x="216" y="6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84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443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90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B418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24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88" y="755065"/>
            <a:ext cx="12057623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B418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B418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2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8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12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54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132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078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66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162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s-ES" spc="-10"/>
              <a:t>Carlos</a:t>
            </a:r>
            <a:r>
              <a:rPr lang="es-ES" spc="5"/>
              <a:t> </a:t>
            </a:r>
            <a:r>
              <a:rPr lang="es-ES"/>
              <a:t>Diego</a:t>
            </a:r>
            <a:r>
              <a:rPr lang="es-ES" spc="-10"/>
              <a:t> Moreno</a:t>
            </a:r>
            <a:r>
              <a:rPr lang="es-ES" spc="-15"/>
              <a:t> </a:t>
            </a:r>
            <a:r>
              <a:rPr lang="es-ES" spc="-10"/>
              <a:t>Moreno</a:t>
            </a:r>
            <a:endParaRPr lang="es-E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624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173" y="1477757"/>
            <a:ext cx="5892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solidFill>
                  <a:srgbClr val="00B7AB"/>
                </a:solidFill>
              </a:rPr>
              <a:t>SISTEMAS</a:t>
            </a:r>
            <a:r>
              <a:rPr sz="5400" spc="-40" dirty="0">
                <a:solidFill>
                  <a:srgbClr val="00B7AB"/>
                </a:solidFill>
              </a:rPr>
              <a:t> </a:t>
            </a:r>
            <a:r>
              <a:rPr sz="5400" spc="-60" dirty="0">
                <a:solidFill>
                  <a:srgbClr val="00B7AB"/>
                </a:solidFill>
              </a:rPr>
              <a:t>DIGITALES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33985" y="2959086"/>
            <a:ext cx="10731500" cy="159466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065" marR="5080" algn="ctr">
              <a:lnSpc>
                <a:spcPts val="5830"/>
              </a:lnSpc>
              <a:spcBef>
                <a:spcPts val="835"/>
              </a:spcBef>
            </a:pPr>
            <a:r>
              <a:rPr sz="5400" b="1" spc="-125" dirty="0">
                <a:solidFill>
                  <a:srgbClr val="00B7AB"/>
                </a:solidFill>
                <a:latin typeface="Calibri"/>
                <a:cs typeface="Calibri"/>
              </a:rPr>
              <a:t>Tema</a:t>
            </a:r>
            <a:r>
              <a:rPr sz="5400" b="1" spc="-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5400" b="1" spc="-5" dirty="0">
                <a:solidFill>
                  <a:srgbClr val="00B7AB"/>
                </a:solidFill>
                <a:latin typeface="Calibri"/>
                <a:cs typeface="Calibri"/>
              </a:rPr>
              <a:t>4-Análisis</a:t>
            </a:r>
            <a:r>
              <a:rPr sz="5400" b="1" dirty="0">
                <a:solidFill>
                  <a:srgbClr val="00B7AB"/>
                </a:solidFill>
                <a:latin typeface="Calibri"/>
                <a:cs typeface="Calibri"/>
              </a:rPr>
              <a:t> y</a:t>
            </a:r>
            <a:r>
              <a:rPr sz="54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5400" b="1" spc="-2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5400" b="1" dirty="0">
                <a:solidFill>
                  <a:srgbClr val="00B7AB"/>
                </a:solidFill>
                <a:latin typeface="Calibri"/>
                <a:cs typeface="Calibri"/>
              </a:rPr>
              <a:t> de</a:t>
            </a:r>
            <a:r>
              <a:rPr sz="5400" b="1" spc="-4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5400" b="1" spc="-25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5400" b="1" spc="-120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54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Combinacionales. </a:t>
            </a:r>
            <a:r>
              <a:rPr sz="5400" b="1" spc="-20" dirty="0" err="1">
                <a:solidFill>
                  <a:srgbClr val="00B7AB"/>
                </a:solidFill>
                <a:latin typeface="Calibri"/>
                <a:cs typeface="Calibri"/>
              </a:rPr>
              <a:t>Circuitos</a:t>
            </a:r>
            <a:r>
              <a:rPr sz="5400" b="1" spc="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5400" b="1" spc="-5" dirty="0">
                <a:solidFill>
                  <a:srgbClr val="00B7AB"/>
                </a:solidFill>
                <a:latin typeface="Calibri"/>
                <a:cs typeface="Calibri"/>
              </a:rPr>
              <a:t>MSI</a:t>
            </a:r>
            <a:endParaRPr sz="5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19" y="0"/>
            <a:ext cx="2697479" cy="1277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1" y="5586984"/>
            <a:ext cx="2660903" cy="12710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44222" y="5814236"/>
            <a:ext cx="4702810" cy="303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5080" algn="ctr">
              <a:lnSpc>
                <a:spcPct val="118900"/>
              </a:lnSpc>
              <a:spcBef>
                <a:spcPts val="95"/>
              </a:spcBef>
            </a:pPr>
            <a:r>
              <a:rPr lang="es-ES" sz="1700" spc="-10" dirty="0">
                <a:solidFill>
                  <a:srgbClr val="3B418F"/>
                </a:solidFill>
                <a:latin typeface="Calibri"/>
                <a:cs typeface="Calibri"/>
              </a:rPr>
              <a:t>José Luis Ávila Jiménez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22" y="51742"/>
            <a:ext cx="3187503" cy="97243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698735" y="5788273"/>
            <a:ext cx="2383790" cy="935990"/>
            <a:chOff x="9698735" y="5788273"/>
            <a:chExt cx="2383790" cy="9359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2760" y="5894832"/>
              <a:ext cx="1429511" cy="8290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8735" y="5788273"/>
              <a:ext cx="917326" cy="9173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204" y="860805"/>
            <a:ext cx="63919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dirty="0"/>
              <a:t>Análisis de circuitos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202" y="1546326"/>
            <a:ext cx="1175956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7620" algn="just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Ejemplo 3: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la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tabla anterior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 comprobar 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trata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un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sumador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binario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bits.</a:t>
            </a:r>
            <a:endParaRPr sz="2800">
              <a:latin typeface="Calibri"/>
              <a:cs typeface="Calibri"/>
            </a:endParaRPr>
          </a:p>
          <a:p>
            <a:pPr marL="13335" marR="6350" algn="just">
              <a:lnSpc>
                <a:spcPct val="100000"/>
              </a:lnSpc>
              <a:spcBef>
                <a:spcPts val="1200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Otra forma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funcionamiento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a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través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simulación lógica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,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método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rápido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exacto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análisis 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combinacionales,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resultado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deseado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formas</a:t>
            </a:r>
            <a:r>
              <a:rPr sz="28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onda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800">
              <a:latin typeface="Calibri"/>
              <a:cs typeface="Calibri"/>
            </a:endParaRPr>
          </a:p>
          <a:p>
            <a:pPr marL="12700" marR="5080" indent="635" algn="just">
              <a:lnSpc>
                <a:spcPct val="100000"/>
              </a:lnSpc>
              <a:spcBef>
                <a:spcPts val="1200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Existen paquetes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software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(OrCAD)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ofrecen unas bibliotecas de donde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obtenerse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símbolos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puertas,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etc.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Estos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programas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permiten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diagrama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lógico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mediante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esquema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lógico.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Posteriormente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usa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herramienta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captura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esquemáticos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representar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circuito.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152" y="4233671"/>
            <a:ext cx="9372599" cy="205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7496" y="633477"/>
            <a:ext cx="63919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 </a:t>
            </a:r>
            <a:r>
              <a:rPr spc="5" dirty="0"/>
              <a:t>Análisis</a:t>
            </a:r>
            <a:r>
              <a:rPr spc="-55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-5" dirty="0" err="1"/>
              <a:t>circuitos</a:t>
            </a:r>
            <a:r>
              <a:rPr dirty="0"/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3915" y="1546326"/>
            <a:ext cx="1175956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efectuar</a:t>
            </a:r>
            <a:r>
              <a:rPr sz="28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simulación,</a:t>
            </a:r>
            <a:r>
              <a:rPr sz="2800" spc="1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tenemos</a:t>
            </a:r>
            <a:r>
              <a:rPr sz="28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2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introducir</a:t>
            </a:r>
            <a:r>
              <a:rPr sz="28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circuito.</a:t>
            </a:r>
            <a:r>
              <a:rPr sz="28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 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anterior,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serían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ocho combinaciones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posibles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2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especifican</a:t>
            </a:r>
            <a:r>
              <a:rPr sz="2800" spc="2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2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contenido</a:t>
            </a:r>
            <a:r>
              <a:rPr sz="28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archivo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leer</a:t>
            </a:r>
            <a:r>
              <a:rPr sz="28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simulador,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se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introducen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interactivamente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el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simulador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(PSPICE).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estímulos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apropiados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programa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OrCAD sería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siguiente: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65" y="706872"/>
            <a:ext cx="1104744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dirty="0"/>
              <a:t>TEMA</a:t>
            </a:r>
            <a:r>
              <a:rPr lang="es-ES" spc="-5" dirty="0"/>
              <a:t> 4:</a:t>
            </a:r>
            <a:r>
              <a:rPr lang="es-ES" spc="10" dirty="0"/>
              <a:t> </a:t>
            </a:r>
            <a:r>
              <a:rPr lang="es-ES" spc="5" dirty="0"/>
              <a:t>Análisis</a:t>
            </a:r>
            <a:r>
              <a:rPr lang="es-ES" spc="-40" dirty="0"/>
              <a:t> </a:t>
            </a:r>
            <a:r>
              <a:rPr lang="es-ES" dirty="0"/>
              <a:t>y</a:t>
            </a:r>
            <a:r>
              <a:rPr lang="es-ES" spc="-15" dirty="0"/>
              <a:t> </a:t>
            </a:r>
            <a:r>
              <a:rPr lang="es-ES" dirty="0"/>
              <a:t>síntesis</a:t>
            </a:r>
            <a:r>
              <a:rPr lang="es-ES" spc="-20" dirty="0"/>
              <a:t> </a:t>
            </a:r>
            <a:r>
              <a:rPr lang="es-ES" spc="5" dirty="0"/>
              <a:t>de</a:t>
            </a:r>
            <a:r>
              <a:rPr lang="es-ES" spc="-50" dirty="0"/>
              <a:t> </a:t>
            </a:r>
            <a:r>
              <a:rPr lang="es-ES" spc="-5" dirty="0"/>
              <a:t>sistemas</a:t>
            </a:r>
            <a:r>
              <a:rPr lang="es-ES" spc="-65" dirty="0"/>
              <a:t> </a:t>
            </a:r>
            <a:r>
              <a:rPr lang="es-ES" dirty="0" err="1"/>
              <a:t>combinacionales</a:t>
            </a:r>
            <a:r>
              <a:rPr lang="es-ES" dirty="0"/>
              <a:t>.</a:t>
            </a:r>
            <a:r>
              <a:rPr lang="es-ES" spc="-60" dirty="0"/>
              <a:t> </a:t>
            </a:r>
            <a:r>
              <a:rPr lang="es-ES" spc="-5" dirty="0"/>
              <a:t>Circuitos</a:t>
            </a:r>
            <a:r>
              <a:rPr lang="es-ES" spc="-70" dirty="0"/>
              <a:t> </a:t>
            </a:r>
            <a:r>
              <a:rPr lang="es-ES" spc="-5" dirty="0"/>
              <a:t>MSI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252976" y="58690"/>
            <a:ext cx="3684904" cy="499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 err="1">
                <a:solidFill>
                  <a:srgbClr val="00B7AB"/>
                </a:solidFill>
                <a:latin typeface="Calibri"/>
                <a:cs typeface="Calibri"/>
              </a:rPr>
              <a:t>síntess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165" y="2136870"/>
            <a:ext cx="10567035" cy="404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11060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4.1.–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Definición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sistema</a:t>
            </a:r>
            <a:r>
              <a:rPr sz="20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combinacional. </a:t>
            </a:r>
            <a:r>
              <a:rPr sz="2000" spc="-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4.2.–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Análisis</a:t>
            </a:r>
            <a:r>
              <a:rPr sz="20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000" dirty="0">
              <a:latin typeface="Calibri"/>
              <a:cs typeface="Calibri"/>
            </a:endParaRPr>
          </a:p>
          <a:p>
            <a:pPr marL="488315" lvl="1" indent="-476250">
              <a:lnSpc>
                <a:spcPts val="2865"/>
              </a:lnSpc>
              <a:buSzPct val="95833"/>
              <a:buAutoNum type="arabicPeriod" startAt="3"/>
              <a:tabLst>
                <a:tab pos="488950" algn="l"/>
              </a:tabLst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4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4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400" dirty="0">
              <a:latin typeface="Calibri"/>
              <a:cs typeface="Calibri"/>
            </a:endParaRPr>
          </a:p>
          <a:p>
            <a:pPr marL="1235710" lvl="2" indent="-577850">
              <a:lnSpc>
                <a:spcPct val="100000"/>
              </a:lnSpc>
              <a:spcBef>
                <a:spcPts val="15"/>
              </a:spcBef>
              <a:buSzPct val="95000"/>
              <a:buAutoNum type="arabicPeriod"/>
              <a:tabLst>
                <a:tab pos="12363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Etapas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diseño.</a:t>
            </a:r>
            <a:endParaRPr sz="2000" dirty="0">
              <a:latin typeface="Calibri"/>
              <a:cs typeface="Calibri"/>
            </a:endParaRPr>
          </a:p>
          <a:p>
            <a:pPr marL="1235710" lvl="2" indent="-577850">
              <a:lnSpc>
                <a:spcPct val="100000"/>
              </a:lnSpc>
              <a:buSzPct val="95000"/>
              <a:buAutoNum type="arabicPeriod"/>
              <a:tabLst>
                <a:tab pos="12363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niveles.</a:t>
            </a:r>
            <a:endParaRPr sz="2000" dirty="0">
              <a:latin typeface="Calibri"/>
              <a:cs typeface="Calibri"/>
            </a:endParaRPr>
          </a:p>
          <a:p>
            <a:pPr marL="1572895" marR="4328795" lvl="3">
              <a:lnSpc>
                <a:spcPct val="100000"/>
              </a:lnSpc>
              <a:buSzPct val="95000"/>
              <a:buAutoNum type="arabicPeriod"/>
              <a:tabLst>
                <a:tab pos="234251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básicas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70" dirty="0">
                <a:solidFill>
                  <a:srgbClr val="3B418F"/>
                </a:solidFill>
                <a:latin typeface="Calibri"/>
                <a:cs typeface="Calibri"/>
              </a:rPr>
              <a:t>NOT. </a:t>
            </a:r>
            <a:r>
              <a:rPr sz="2000" spc="-43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4.3.2.2.–</a:t>
            </a:r>
            <a:r>
              <a:rPr sz="20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NAND.</a:t>
            </a:r>
            <a:endParaRPr sz="2000" dirty="0">
              <a:latin typeface="Calibri"/>
              <a:cs typeface="Calibri"/>
            </a:endParaRPr>
          </a:p>
          <a:p>
            <a:pPr marL="157289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4.3.2.3.–</a:t>
            </a:r>
            <a:r>
              <a:rPr sz="20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Decodificadores.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Codificadores.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Demultiplexores.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Aplicaciones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decodificadores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multiplexores.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Aritmética</a:t>
            </a:r>
            <a:r>
              <a:rPr sz="20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binaria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básica: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binaria;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0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2.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aritméticos</a:t>
            </a:r>
            <a:r>
              <a:rPr sz="20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binarios: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completo;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paralelo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serie;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3B418F"/>
                </a:solidFill>
                <a:latin typeface="Calibri"/>
                <a:cs typeface="Calibri"/>
              </a:rPr>
              <a:t>restador.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979397"/>
            <a:ext cx="6376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4.3.–</a:t>
            </a:r>
            <a:r>
              <a:rPr spc="25" dirty="0"/>
              <a:t> </a:t>
            </a:r>
            <a:r>
              <a:rPr spc="-5" dirty="0"/>
              <a:t>Síntesis</a:t>
            </a:r>
            <a:r>
              <a:rPr spc="-7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circuitos</a:t>
            </a:r>
            <a:r>
              <a:rPr spc="-50" dirty="0"/>
              <a:t> </a:t>
            </a:r>
            <a:r>
              <a:rPr dirty="0"/>
              <a:t>combinacionales.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18757" y="1729420"/>
            <a:ext cx="11754485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  <a:tabLst>
                <a:tab pos="433070" algn="l"/>
                <a:tab pos="1557655" algn="l"/>
                <a:tab pos="1910714" algn="l"/>
                <a:tab pos="3129915" algn="l"/>
                <a:tab pos="3657600" algn="l"/>
                <a:tab pos="4197350" algn="l"/>
                <a:tab pos="5438140" algn="l"/>
                <a:tab pos="7705725" algn="l"/>
                <a:tab pos="9040495" algn="l"/>
                <a:tab pos="9653270" algn="l"/>
                <a:tab pos="9988550" algn="l"/>
                <a:tab pos="10960735" algn="l"/>
                <a:tab pos="11488420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ñ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o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í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mb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,	a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ir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la 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especificación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problema,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obtener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lógico</a:t>
            </a:r>
            <a:r>
              <a:rPr sz="28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cumpla.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4.3.1.-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Etapas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 err="1">
                <a:solidFill>
                  <a:srgbClr val="3B418F"/>
                </a:solidFill>
                <a:latin typeface="Calibri"/>
                <a:cs typeface="Calibri"/>
              </a:rPr>
              <a:t>diseño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endParaRPr lang="es-ES" sz="2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 err="1">
                <a:solidFill>
                  <a:srgbClr val="3B418F"/>
                </a:solidFill>
                <a:latin typeface="Calibri"/>
                <a:cs typeface="Calibri"/>
              </a:rPr>
              <a:t>Enunciado</a:t>
            </a:r>
            <a:r>
              <a:rPr sz="20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problema.</a:t>
            </a:r>
            <a:endParaRPr sz="2000" dirty="0">
              <a:latin typeface="Calibri"/>
              <a:cs typeface="Calibri"/>
            </a:endParaRPr>
          </a:p>
          <a:p>
            <a:pPr marL="228600" marR="2687320">
              <a:lnSpc>
                <a:spcPct val="150000"/>
              </a:lnSpc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Determinación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cantidad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necesarias. </a:t>
            </a:r>
            <a:r>
              <a:rPr sz="2000" spc="-43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le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 asignan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nombre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simbólicos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estas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variables.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Obtener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verdad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define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relación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entre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salidas.</a:t>
            </a:r>
            <a:endParaRPr sz="2000" dirty="0">
              <a:latin typeface="Calibri"/>
              <a:cs typeface="Calibri"/>
            </a:endParaRPr>
          </a:p>
          <a:p>
            <a:pPr marL="228600" marR="69215">
              <a:lnSpc>
                <a:spcPct val="150000"/>
              </a:lnSpc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Obtención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booleanas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entrada,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simplifican. </a:t>
            </a:r>
            <a:r>
              <a:rPr sz="2000" spc="-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representa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lógico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esquema</a:t>
            </a:r>
            <a:r>
              <a:rPr sz="20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eléctrico.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Comprobación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corrección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diseño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(simulación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montaje).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979397"/>
            <a:ext cx="6376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4.3.–</a:t>
            </a:r>
            <a:r>
              <a:rPr spc="25" dirty="0"/>
              <a:t> </a:t>
            </a:r>
            <a:r>
              <a:rPr spc="-5" dirty="0"/>
              <a:t>Síntesis</a:t>
            </a:r>
            <a:r>
              <a:rPr spc="-7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circuitos</a:t>
            </a:r>
            <a:r>
              <a:rPr spc="-50" dirty="0"/>
              <a:t> </a:t>
            </a:r>
            <a:r>
              <a:rPr dirty="0"/>
              <a:t>combinacionales.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6870" y="1599565"/>
            <a:ext cx="11758930" cy="47567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implementación:</a:t>
            </a:r>
            <a:endParaRPr sz="2800" dirty="0">
              <a:latin typeface="Calibri"/>
              <a:cs typeface="Calibri"/>
            </a:endParaRPr>
          </a:p>
          <a:p>
            <a:pPr marL="292735" marR="1079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objetivo</a:t>
            </a:r>
            <a:r>
              <a:rPr sz="2800" spc="1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principal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minimización</a:t>
            </a:r>
            <a:r>
              <a:rPr sz="28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sintetizar</a:t>
            </a:r>
            <a:r>
              <a:rPr sz="28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forma</a:t>
            </a:r>
            <a:r>
              <a:rPr sz="28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más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económica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posible.</a:t>
            </a:r>
            <a:endParaRPr sz="2800" dirty="0">
              <a:latin typeface="Calibri"/>
              <a:cs typeface="Calibri"/>
            </a:endParaRPr>
          </a:p>
          <a:p>
            <a:pPr marL="292735" marR="7620">
              <a:lnSpc>
                <a:spcPct val="100000"/>
              </a:lnSpc>
              <a:spcBef>
                <a:spcPts val="1200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Consideraciones</a:t>
            </a:r>
            <a:r>
              <a:rPr sz="2800" spc="1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tener</a:t>
            </a:r>
            <a:r>
              <a:rPr sz="28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cuenta</a:t>
            </a:r>
            <a:r>
              <a:rPr sz="28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cuando</a:t>
            </a:r>
            <a:r>
              <a:rPr sz="2800" spc="1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trata</a:t>
            </a:r>
            <a:r>
              <a:rPr sz="28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evaluar</a:t>
            </a:r>
            <a:r>
              <a:rPr sz="28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prestaciones </a:t>
            </a:r>
            <a:r>
              <a:rPr sz="2800" spc="-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digital: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velocidad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respuesta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coste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92100" marR="10160" algn="just">
              <a:lnSpc>
                <a:spcPct val="100000"/>
              </a:lnSpc>
              <a:spcBef>
                <a:spcPts val="1260"/>
              </a:spcBef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000" b="1" spc="-10" dirty="0">
                <a:solidFill>
                  <a:srgbClr val="3B418F"/>
                </a:solidFill>
                <a:latin typeface="Calibri"/>
                <a:cs typeface="Calibri"/>
              </a:rPr>
              <a:t>velocidad </a:t>
            </a:r>
            <a:r>
              <a:rPr sz="2000" b="1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b="1" spc="-10" dirty="0">
                <a:solidFill>
                  <a:srgbClr val="3B418F"/>
                </a:solidFill>
                <a:latin typeface="Calibri"/>
                <a:cs typeface="Calibri"/>
              </a:rPr>
              <a:t>respuesta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disminuye al aumentar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 retardo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propagación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señales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salida.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retardo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propagación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aumenta conforme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crece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nº de niveles de puertas (nº de etapas por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tiene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pasar 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señal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desde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hasta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salida).</a:t>
            </a:r>
            <a:endParaRPr sz="2000" dirty="0">
              <a:latin typeface="Calibri"/>
              <a:cs typeface="Calibri"/>
            </a:endParaRPr>
          </a:p>
          <a:p>
            <a:pPr marL="292100" marR="508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b="1" spc="-20" dirty="0">
                <a:solidFill>
                  <a:srgbClr val="3B418F"/>
                </a:solidFill>
                <a:latin typeface="Calibri"/>
                <a:cs typeface="Calibri"/>
              </a:rPr>
              <a:t>coste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viene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determinado por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nº 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lógicas y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nº de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las puertas lógicas : “Dados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conmutación,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se considerará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menor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coste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tenga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menos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puertas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lógicas,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 a igualdad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puertas,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necesite</a:t>
            </a:r>
            <a:r>
              <a:rPr sz="20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menos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conexiones,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decir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menor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3B418F"/>
                </a:solidFill>
                <a:latin typeface="Calibri"/>
                <a:cs typeface="Calibri"/>
              </a:rPr>
              <a:t>entradas”.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979397"/>
            <a:ext cx="6376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4.3.–</a:t>
            </a:r>
            <a:r>
              <a:rPr spc="25" dirty="0"/>
              <a:t> </a:t>
            </a:r>
            <a:r>
              <a:rPr spc="-5" dirty="0"/>
              <a:t>Síntesis</a:t>
            </a:r>
            <a:r>
              <a:rPr spc="-7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circuitos</a:t>
            </a:r>
            <a:r>
              <a:rPr spc="-50" dirty="0"/>
              <a:t> </a:t>
            </a:r>
            <a:r>
              <a:rPr dirty="0"/>
              <a:t>combinacionales.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35610" y="2120582"/>
            <a:ext cx="11756390" cy="26168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implementación:</a:t>
            </a:r>
            <a:endParaRPr sz="2800" dirty="0">
              <a:latin typeface="Calibri"/>
              <a:cs typeface="Calibri"/>
            </a:endParaRPr>
          </a:p>
          <a:p>
            <a:pPr marL="292735" marR="5715">
              <a:lnSpc>
                <a:spcPct val="100000"/>
              </a:lnSpc>
              <a:spcBef>
                <a:spcPts val="1200"/>
              </a:spcBef>
              <a:tabLst>
                <a:tab pos="908050" algn="l"/>
                <a:tab pos="2164080" algn="l"/>
                <a:tab pos="2950210" algn="l"/>
                <a:tab pos="3657600" algn="l"/>
                <a:tab pos="5995670" algn="l"/>
                <a:tab pos="6543675" algn="l"/>
                <a:tab pos="7988300" algn="l"/>
                <a:tab pos="8506460" algn="l"/>
                <a:tab pos="9786620" algn="l"/>
                <a:tab pos="10317480" algn="l"/>
                <a:tab pos="10789920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pu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8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T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q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mp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eme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las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aria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en 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considerar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un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implementación.</a:t>
            </a:r>
            <a:endParaRPr sz="2800" dirty="0">
              <a:latin typeface="Calibri"/>
              <a:cs typeface="Calibri"/>
            </a:endParaRPr>
          </a:p>
          <a:p>
            <a:pPr marL="292735" marR="508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8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usan</a:t>
            </a:r>
            <a:r>
              <a:rPr sz="28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integrados</a:t>
            </a:r>
            <a:r>
              <a:rPr sz="28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SSI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implementar</a:t>
            </a:r>
            <a:r>
              <a:rPr sz="2800" spc="1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lógicas,</a:t>
            </a:r>
            <a:r>
              <a:rPr sz="28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habría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considerarlas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un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adicional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el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cálculo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retardos.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224" y="2100072"/>
            <a:ext cx="7945919" cy="42153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3915" y="840407"/>
            <a:ext cx="9871710" cy="1159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4.3.–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implementación: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40407"/>
            <a:ext cx="9871710" cy="1159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4.3.–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implementación: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504" y="1956816"/>
            <a:ext cx="7827636" cy="43708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979397"/>
            <a:ext cx="6376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4.3.–</a:t>
            </a:r>
            <a:r>
              <a:rPr spc="25" dirty="0"/>
              <a:t> </a:t>
            </a:r>
            <a:r>
              <a:rPr spc="-5" dirty="0"/>
              <a:t>Síntesis</a:t>
            </a:r>
            <a:r>
              <a:rPr spc="-7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circuitos</a:t>
            </a:r>
            <a:r>
              <a:rPr spc="-50" dirty="0"/>
              <a:t> </a:t>
            </a:r>
            <a:r>
              <a:rPr dirty="0"/>
              <a:t>combinacionales.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1717471"/>
            <a:ext cx="11758295" cy="43541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implementación:</a:t>
            </a:r>
            <a:endParaRPr sz="2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criterios</a:t>
            </a:r>
            <a:r>
              <a:rPr sz="28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minimización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suelen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siguientes:</a:t>
            </a:r>
            <a:endParaRPr sz="2800" dirty="0">
              <a:latin typeface="Calibri"/>
              <a:cs typeface="Calibri"/>
            </a:endParaRPr>
          </a:p>
          <a:p>
            <a:pPr marL="820419" indent="-34163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9785" algn="l"/>
                <a:tab pos="820419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Mínimo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puertas.</a:t>
            </a:r>
            <a:endParaRPr sz="2800" dirty="0">
              <a:latin typeface="Calibri"/>
              <a:cs typeface="Calibri"/>
            </a:endParaRPr>
          </a:p>
          <a:p>
            <a:pPr marL="820419" indent="-34163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9785" algn="l"/>
                <a:tab pos="820419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Mínimo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puertas.</a:t>
            </a:r>
            <a:endParaRPr sz="2800" dirty="0">
              <a:latin typeface="Calibri"/>
              <a:cs typeface="Calibri"/>
            </a:endParaRPr>
          </a:p>
          <a:p>
            <a:pPr marL="820419" indent="-34163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9785" algn="l"/>
                <a:tab pos="820419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Mínimo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tiempo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propagación.</a:t>
            </a:r>
            <a:endParaRPr sz="2800" dirty="0">
              <a:latin typeface="Calibri"/>
              <a:cs typeface="Calibri"/>
            </a:endParaRPr>
          </a:p>
          <a:p>
            <a:pPr marL="821055" marR="5080" indent="-342265" algn="just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20419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Limitación de </a:t>
            </a:r>
            <a:r>
              <a:rPr sz="2800" i="1" spc="-5" dirty="0">
                <a:solidFill>
                  <a:srgbClr val="3B418F"/>
                </a:solidFill>
                <a:latin typeface="Calibri"/>
                <a:cs typeface="Calibri"/>
              </a:rPr>
              <a:t>fan–out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cada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puerta.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i="1" spc="-10" dirty="0">
                <a:solidFill>
                  <a:srgbClr val="3B418F"/>
                </a:solidFill>
                <a:latin typeface="Calibri"/>
                <a:cs typeface="Calibri"/>
              </a:rPr>
              <a:t>fan–out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factor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carga)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el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número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puertas 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pueden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conectar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la salida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otra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igual.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979397"/>
            <a:ext cx="6376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4.3.–</a:t>
            </a:r>
            <a:r>
              <a:rPr spc="25" dirty="0"/>
              <a:t> </a:t>
            </a:r>
            <a:r>
              <a:rPr spc="-5" dirty="0"/>
              <a:t>Síntesis</a:t>
            </a:r>
            <a:r>
              <a:rPr spc="-7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circuitos</a:t>
            </a:r>
            <a:r>
              <a:rPr spc="-50" dirty="0"/>
              <a:t> </a:t>
            </a:r>
            <a:r>
              <a:rPr dirty="0"/>
              <a:t>combinacionales.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6710" y="1823219"/>
            <a:ext cx="11753850" cy="377507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implementación:</a:t>
            </a:r>
            <a:endParaRPr sz="2800" dirty="0">
              <a:latin typeface="Calibri"/>
              <a:cs typeface="Calibri"/>
            </a:endParaRPr>
          </a:p>
          <a:p>
            <a:pPr marL="292735" marR="571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ventajas</a:t>
            </a:r>
            <a:r>
              <a:rPr sz="28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spc="2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2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spc="2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2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2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productos </a:t>
            </a:r>
            <a:r>
              <a:rPr sz="2800" spc="-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lógicos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sumas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siguientes:</a:t>
            </a:r>
            <a:endParaRPr sz="2800" dirty="0">
              <a:latin typeface="Calibri"/>
              <a:cs typeface="Calibri"/>
            </a:endParaRPr>
          </a:p>
          <a:p>
            <a:pPr marL="820419" indent="-34163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9785" algn="l"/>
                <a:tab pos="820419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retardo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propagación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mínimo.</a:t>
            </a:r>
            <a:endParaRPr sz="2800" dirty="0">
              <a:latin typeface="Calibri"/>
              <a:cs typeface="Calibri"/>
            </a:endParaRPr>
          </a:p>
          <a:p>
            <a:pPr marL="820419" indent="-34163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9785" algn="l"/>
                <a:tab pos="820419" algn="l"/>
              </a:tabLst>
            </a:pP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Fácil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lógicos.</a:t>
            </a:r>
            <a:endParaRPr sz="2800" dirty="0">
              <a:latin typeface="Calibri"/>
              <a:cs typeface="Calibri"/>
            </a:endParaRPr>
          </a:p>
          <a:p>
            <a:pPr marL="819785" marR="5080" indent="-34163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9785" algn="l"/>
                <a:tab pos="820419" algn="l"/>
                <a:tab pos="1472565" algn="l"/>
                <a:tab pos="3069590" algn="l"/>
                <a:tab pos="4234180" algn="l"/>
                <a:tab pos="4742815" algn="l"/>
                <a:tab pos="6031865" algn="l"/>
                <a:tab pos="8092440" algn="l"/>
                <a:tab pos="9802495" algn="l"/>
                <a:tab pos="11369040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l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pu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i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mp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800" spc="-6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 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Dispositivo</a:t>
            </a:r>
            <a:r>
              <a:rPr sz="28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Programable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(PLD).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744" y="1588221"/>
            <a:ext cx="1202626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0"/>
              </a:spcBef>
              <a:buClr>
                <a:srgbClr val="3B418F"/>
              </a:buClr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Definir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sistema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digital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combinacional.</a:t>
            </a:r>
            <a:endParaRPr sz="24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Comprender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metodología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clásica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Análisis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Diseño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Sistemas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400">
              <a:latin typeface="Calibri"/>
              <a:cs typeface="Calibri"/>
            </a:endParaRPr>
          </a:p>
          <a:p>
            <a:pPr marL="368935" marR="5080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  <a:tab pos="1621790" algn="l"/>
                <a:tab pos="2206625" algn="l"/>
                <a:tab pos="3459479" algn="l"/>
                <a:tab pos="4575175" algn="l"/>
                <a:tab pos="5139055" algn="l"/>
                <a:tab pos="7400925" algn="l"/>
                <a:tab pos="7964805" algn="l"/>
                <a:tab pos="8653145" algn="l"/>
                <a:tab pos="9765665" algn="l"/>
                <a:tab pos="10329545" algn="l"/>
                <a:tab pos="1093025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imilar	las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	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rmas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i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lem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les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Si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  Combinacionales: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básicas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universales.</a:t>
            </a:r>
            <a:endParaRPr sz="24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Comprender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funcionamiento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algunos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bloques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funcionales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lógicos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combinacionales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MSI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68935" marR="7620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  <a:tab pos="2209800" algn="l"/>
                <a:tab pos="2703830" algn="l"/>
                <a:tab pos="4989830" algn="l"/>
                <a:tab pos="5581015" algn="l"/>
                <a:tab pos="7065645" algn="l"/>
                <a:tab pos="8178165" algn="l"/>
                <a:tab pos="9631680" algn="l"/>
                <a:tab pos="11871960" algn="l"/>
              </a:tabLst>
            </a:pP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er	la	i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fun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	m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y 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endParaRPr sz="24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Comprender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operaciones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aritméticas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básicas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enteros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signo.</a:t>
            </a:r>
            <a:endParaRPr sz="2400">
              <a:latin typeface="Calibri"/>
              <a:cs typeface="Calibri"/>
            </a:endParaRPr>
          </a:p>
          <a:p>
            <a:pPr marL="368935" marR="7620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  <a:tab pos="2063750" algn="l"/>
                <a:tab pos="2529840" algn="l"/>
                <a:tab pos="4410710" algn="l"/>
                <a:tab pos="5428615" algn="l"/>
                <a:tab pos="5873750" algn="l"/>
                <a:tab pos="6355080" algn="l"/>
                <a:tab pos="7550150" algn="l"/>
                <a:tab pos="7992109" algn="l"/>
                <a:tab pos="9985375" algn="l"/>
                <a:tab pos="10430510" algn="l"/>
                <a:tab pos="10911840" algn="l"/>
              </a:tabLst>
            </a:pP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er	las	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rí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mas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ú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  binarios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enteros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signo.</a:t>
            </a:r>
            <a:endParaRPr sz="24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Comprender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funcionamiento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diseño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aritméticos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básicos.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75410" y="964985"/>
            <a:ext cx="1740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O</a:t>
            </a:r>
            <a:r>
              <a:rPr sz="3200" spc="-15" dirty="0"/>
              <a:t>b</a:t>
            </a:r>
            <a:r>
              <a:rPr sz="3200" spc="-5" dirty="0"/>
              <a:t>j</a:t>
            </a:r>
            <a:r>
              <a:rPr sz="3200" spc="-30" dirty="0"/>
              <a:t>e</a:t>
            </a:r>
            <a:r>
              <a:rPr sz="3200" spc="-10" dirty="0"/>
              <a:t>t</a:t>
            </a:r>
            <a:r>
              <a:rPr sz="3200" dirty="0"/>
              <a:t>i</a:t>
            </a:r>
            <a:r>
              <a:rPr sz="3200" spc="-30" dirty="0"/>
              <a:t>v</a:t>
            </a:r>
            <a:r>
              <a:rPr sz="3200" spc="5" dirty="0"/>
              <a:t>o</a:t>
            </a:r>
            <a:r>
              <a:rPr sz="3200" spc="-10" dirty="0"/>
              <a:t>s</a:t>
            </a:r>
            <a:r>
              <a:rPr sz="3200" spc="-5" dirty="0"/>
              <a:t>.</a:t>
            </a:r>
            <a:endParaRPr sz="32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979397"/>
            <a:ext cx="6376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4.3.–</a:t>
            </a:r>
            <a:r>
              <a:rPr spc="25" dirty="0"/>
              <a:t> </a:t>
            </a:r>
            <a:r>
              <a:rPr spc="-5" dirty="0"/>
              <a:t>Síntesis</a:t>
            </a:r>
            <a:r>
              <a:rPr spc="-7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circuitos</a:t>
            </a:r>
            <a:r>
              <a:rPr spc="-50" dirty="0"/>
              <a:t> </a:t>
            </a:r>
            <a:r>
              <a:rPr dirty="0"/>
              <a:t>combinacionales.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7027" y="1570990"/>
            <a:ext cx="11753215" cy="47853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diseño:</a:t>
            </a:r>
            <a:endParaRPr sz="2800" dirty="0">
              <a:latin typeface="Calibri"/>
              <a:cs typeface="Calibri"/>
            </a:endParaRPr>
          </a:p>
          <a:p>
            <a:pPr marL="292735" marR="5080">
              <a:lnSpc>
                <a:spcPct val="100000"/>
              </a:lnSpc>
              <a:spcBef>
                <a:spcPts val="1200"/>
              </a:spcBef>
              <a:tabLst>
                <a:tab pos="1935480" algn="l"/>
                <a:tab pos="2514600" algn="l"/>
                <a:tab pos="4133215" algn="l"/>
                <a:tab pos="5257800" algn="l"/>
                <a:tab pos="5754370" algn="l"/>
                <a:tab pos="6266815" algn="l"/>
                <a:tab pos="7470775" algn="l"/>
                <a:tab pos="8156575" algn="l"/>
                <a:tab pos="9488170" algn="l"/>
                <a:tab pos="9878695" algn="l"/>
                <a:tab pos="11377930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nu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-5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a:	Di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ñ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cu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q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le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votación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donde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votan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personas.</a:t>
            </a:r>
            <a:endParaRPr sz="2800" dirty="0">
              <a:latin typeface="Calibri"/>
              <a:cs typeface="Calibri"/>
            </a:endParaRPr>
          </a:p>
          <a:p>
            <a:pPr marL="935990" indent="-457834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935990" algn="l"/>
                <a:tab pos="936625" algn="l"/>
              </a:tabLst>
            </a:pP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Votan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tres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personas.</a:t>
            </a:r>
            <a:endParaRPr sz="2400" dirty="0">
              <a:latin typeface="Calibri"/>
              <a:cs typeface="Calibri"/>
            </a:endParaRPr>
          </a:p>
          <a:p>
            <a:pPr marL="935990" indent="-457834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35990" algn="l"/>
                <a:tab pos="936625" algn="l"/>
                <a:tab pos="4599305" algn="l"/>
                <a:tab pos="4873625" algn="l"/>
              </a:tabLst>
            </a:pP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Hay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dos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opciones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voto: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	y	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NO.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No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existe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abstención.</a:t>
            </a:r>
            <a:endParaRPr sz="2400" dirty="0">
              <a:latin typeface="Calibri"/>
              <a:cs typeface="Calibri"/>
            </a:endParaRPr>
          </a:p>
          <a:p>
            <a:pPr marL="935990" indent="-457834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35990" algn="l"/>
                <a:tab pos="93662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Generar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necesarias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expresar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resultado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mayoría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simple.</a:t>
            </a:r>
            <a:endParaRPr sz="24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160"/>
              </a:spcBef>
            </a:pP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salida:</a:t>
            </a:r>
            <a:endParaRPr sz="2800" dirty="0">
              <a:latin typeface="Calibri"/>
              <a:cs typeface="Calibri"/>
            </a:endParaRPr>
          </a:p>
          <a:p>
            <a:pPr marL="935990" indent="-457834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935990" algn="l"/>
                <a:tab pos="936625" algn="l"/>
                <a:tab pos="3694429" algn="l"/>
                <a:tab pos="4053840" algn="l"/>
                <a:tab pos="4425950" algn="l"/>
              </a:tabLst>
            </a:pP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entrada: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a,	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b,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c.</a:t>
            </a:r>
            <a:endParaRPr sz="2400" dirty="0">
              <a:latin typeface="Calibri"/>
              <a:cs typeface="Calibri"/>
            </a:endParaRPr>
          </a:p>
          <a:p>
            <a:pPr marL="935990" indent="-457834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35990" algn="l"/>
                <a:tab pos="936625" algn="l"/>
                <a:tab pos="3322320" algn="l"/>
              </a:tabLst>
            </a:pP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Variable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salida:	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f.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300" y="522251"/>
            <a:ext cx="637667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 err="1"/>
              <a:t>Síntesis</a:t>
            </a:r>
            <a:r>
              <a:rPr spc="-75" dirty="0"/>
              <a:t> </a:t>
            </a:r>
            <a:r>
              <a:rPr spc="5" dirty="0"/>
              <a:t>de</a:t>
            </a:r>
            <a:r>
              <a:rPr spc="-10" dirty="0"/>
              <a:t> </a:t>
            </a:r>
            <a:r>
              <a:rPr spc="-5" dirty="0"/>
              <a:t>circuitos</a:t>
            </a:r>
            <a:r>
              <a:rPr spc="-50" dirty="0"/>
              <a:t> </a:t>
            </a:r>
            <a:r>
              <a:rPr dirty="0"/>
              <a:t>combinacionales.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09175" y="2895600"/>
            <a:ext cx="8624570" cy="17633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diseño:</a:t>
            </a:r>
            <a:endParaRPr sz="2800" dirty="0">
              <a:latin typeface="Calibri"/>
              <a:cs typeface="Calibri"/>
            </a:endParaRPr>
          </a:p>
          <a:p>
            <a:pPr marL="21590" marR="1316355" indent="270510">
              <a:lnSpc>
                <a:spcPct val="135700"/>
              </a:lnSpc>
            </a:pP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Tabla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verdad: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valores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determinan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según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problema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planteado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0" y="1709312"/>
            <a:ext cx="1221074" cy="46470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2968" y="4605528"/>
            <a:ext cx="3291839" cy="1889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5769" y="860805"/>
            <a:ext cx="840620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pc="-5" dirty="0"/>
              <a:t>Síntesis</a:t>
            </a:r>
            <a:r>
              <a:rPr lang="es-ES" spc="-75" dirty="0"/>
              <a:t> </a:t>
            </a:r>
            <a:r>
              <a:rPr lang="es-ES" spc="5" dirty="0"/>
              <a:t>de</a:t>
            </a:r>
            <a:r>
              <a:rPr lang="es-ES" spc="-10" dirty="0"/>
              <a:t> </a:t>
            </a:r>
            <a:r>
              <a:rPr lang="es-ES" spc="-5" dirty="0"/>
              <a:t>circuitos</a:t>
            </a:r>
            <a:r>
              <a:rPr lang="es-ES" spc="-50" dirty="0"/>
              <a:t> </a:t>
            </a:r>
            <a:r>
              <a:rPr lang="es-ES" dirty="0" err="1"/>
              <a:t>combinacionales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86383" y="1395139"/>
            <a:ext cx="11393170" cy="11836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diseño:</a:t>
            </a:r>
            <a:endParaRPr sz="2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simplifica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función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productos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8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78120" y="2715789"/>
          <a:ext cx="3238500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a\bc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07653" y="2684900"/>
          <a:ext cx="3093720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a\bc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3216020" y="3048380"/>
            <a:ext cx="1959610" cy="935355"/>
            <a:chOff x="3216020" y="3048380"/>
            <a:chExt cx="1959610" cy="935355"/>
          </a:xfrm>
        </p:grpSpPr>
        <p:sp>
          <p:nvSpPr>
            <p:cNvPr id="11" name="object 11"/>
            <p:cNvSpPr/>
            <p:nvPr/>
          </p:nvSpPr>
          <p:spPr>
            <a:xfrm>
              <a:off x="3896867" y="3076955"/>
              <a:ext cx="576580" cy="850900"/>
            </a:xfrm>
            <a:custGeom>
              <a:avLst/>
              <a:gdLst/>
              <a:ahLst/>
              <a:cxnLst/>
              <a:rect l="l" t="t" r="r" b="b"/>
              <a:pathLst>
                <a:path w="576579" h="850900">
                  <a:moveTo>
                    <a:pt x="0" y="425196"/>
                  </a:moveTo>
                  <a:lnTo>
                    <a:pt x="2629" y="367498"/>
                  </a:lnTo>
                  <a:lnTo>
                    <a:pt x="10288" y="312159"/>
                  </a:lnTo>
                  <a:lnTo>
                    <a:pt x="22634" y="259687"/>
                  </a:lnTo>
                  <a:lnTo>
                    <a:pt x="39324" y="210588"/>
                  </a:lnTo>
                  <a:lnTo>
                    <a:pt x="60015" y="165368"/>
                  </a:lnTo>
                  <a:lnTo>
                    <a:pt x="84362" y="124534"/>
                  </a:lnTo>
                  <a:lnTo>
                    <a:pt x="112024" y="88592"/>
                  </a:lnTo>
                  <a:lnTo>
                    <a:pt x="142657" y="58050"/>
                  </a:lnTo>
                  <a:lnTo>
                    <a:pt x="175918" y="33413"/>
                  </a:lnTo>
                  <a:lnTo>
                    <a:pt x="211463" y="15187"/>
                  </a:lnTo>
                  <a:lnTo>
                    <a:pt x="248950" y="3881"/>
                  </a:lnTo>
                  <a:lnTo>
                    <a:pt x="288036" y="0"/>
                  </a:lnTo>
                  <a:lnTo>
                    <a:pt x="327121" y="3881"/>
                  </a:lnTo>
                  <a:lnTo>
                    <a:pt x="364608" y="15187"/>
                  </a:lnTo>
                  <a:lnTo>
                    <a:pt x="400153" y="33413"/>
                  </a:lnTo>
                  <a:lnTo>
                    <a:pt x="433414" y="58050"/>
                  </a:lnTo>
                  <a:lnTo>
                    <a:pt x="464047" y="88592"/>
                  </a:lnTo>
                  <a:lnTo>
                    <a:pt x="491709" y="124534"/>
                  </a:lnTo>
                  <a:lnTo>
                    <a:pt x="516056" y="165368"/>
                  </a:lnTo>
                  <a:lnTo>
                    <a:pt x="536747" y="210588"/>
                  </a:lnTo>
                  <a:lnTo>
                    <a:pt x="553437" y="259687"/>
                  </a:lnTo>
                  <a:lnTo>
                    <a:pt x="565783" y="312159"/>
                  </a:lnTo>
                  <a:lnTo>
                    <a:pt x="573442" y="367498"/>
                  </a:lnTo>
                  <a:lnTo>
                    <a:pt x="576072" y="425196"/>
                  </a:lnTo>
                  <a:lnTo>
                    <a:pt x="573442" y="482891"/>
                  </a:lnTo>
                  <a:lnTo>
                    <a:pt x="565783" y="538227"/>
                  </a:lnTo>
                  <a:lnTo>
                    <a:pt x="553437" y="590698"/>
                  </a:lnTo>
                  <a:lnTo>
                    <a:pt x="536747" y="639797"/>
                  </a:lnTo>
                  <a:lnTo>
                    <a:pt x="516056" y="685017"/>
                  </a:lnTo>
                  <a:lnTo>
                    <a:pt x="491709" y="725852"/>
                  </a:lnTo>
                  <a:lnTo>
                    <a:pt x="464047" y="761795"/>
                  </a:lnTo>
                  <a:lnTo>
                    <a:pt x="433414" y="792338"/>
                  </a:lnTo>
                  <a:lnTo>
                    <a:pt x="400153" y="816977"/>
                  </a:lnTo>
                  <a:lnTo>
                    <a:pt x="364608" y="835203"/>
                  </a:lnTo>
                  <a:lnTo>
                    <a:pt x="327121" y="846510"/>
                  </a:lnTo>
                  <a:lnTo>
                    <a:pt x="288036" y="850392"/>
                  </a:lnTo>
                  <a:lnTo>
                    <a:pt x="248950" y="846510"/>
                  </a:lnTo>
                  <a:lnTo>
                    <a:pt x="211463" y="835203"/>
                  </a:lnTo>
                  <a:lnTo>
                    <a:pt x="175918" y="816977"/>
                  </a:lnTo>
                  <a:lnTo>
                    <a:pt x="142657" y="792338"/>
                  </a:lnTo>
                  <a:lnTo>
                    <a:pt x="112024" y="761795"/>
                  </a:lnTo>
                  <a:lnTo>
                    <a:pt x="84362" y="725852"/>
                  </a:lnTo>
                  <a:lnTo>
                    <a:pt x="60015" y="685017"/>
                  </a:lnTo>
                  <a:lnTo>
                    <a:pt x="39324" y="639797"/>
                  </a:lnTo>
                  <a:lnTo>
                    <a:pt x="22634" y="590698"/>
                  </a:lnTo>
                  <a:lnTo>
                    <a:pt x="10288" y="538227"/>
                  </a:lnTo>
                  <a:lnTo>
                    <a:pt x="2629" y="482891"/>
                  </a:lnTo>
                  <a:lnTo>
                    <a:pt x="0" y="425196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8203" y="3546347"/>
              <a:ext cx="1228725" cy="408940"/>
            </a:xfrm>
            <a:custGeom>
              <a:avLst/>
              <a:gdLst/>
              <a:ahLst/>
              <a:cxnLst/>
              <a:rect l="l" t="t" r="r" b="b"/>
              <a:pathLst>
                <a:path w="1228725" h="408939">
                  <a:moveTo>
                    <a:pt x="0" y="204215"/>
                  </a:moveTo>
                  <a:lnTo>
                    <a:pt x="14166" y="160405"/>
                  </a:lnTo>
                  <a:lnTo>
                    <a:pt x="54665" y="119870"/>
                  </a:lnTo>
                  <a:lnTo>
                    <a:pt x="118501" y="83607"/>
                  </a:lnTo>
                  <a:lnTo>
                    <a:pt x="158233" y="67388"/>
                  </a:lnTo>
                  <a:lnTo>
                    <a:pt x="202675" y="52611"/>
                  </a:lnTo>
                  <a:lnTo>
                    <a:pt x="251452" y="39400"/>
                  </a:lnTo>
                  <a:lnTo>
                    <a:pt x="304190" y="27880"/>
                  </a:lnTo>
                  <a:lnTo>
                    <a:pt x="360513" y="18175"/>
                  </a:lnTo>
                  <a:lnTo>
                    <a:pt x="420048" y="10410"/>
                  </a:lnTo>
                  <a:lnTo>
                    <a:pt x="482419" y="4710"/>
                  </a:lnTo>
                  <a:lnTo>
                    <a:pt x="547252" y="1198"/>
                  </a:lnTo>
                  <a:lnTo>
                    <a:pt x="614172" y="0"/>
                  </a:lnTo>
                  <a:lnTo>
                    <a:pt x="681091" y="1198"/>
                  </a:lnTo>
                  <a:lnTo>
                    <a:pt x="745924" y="4710"/>
                  </a:lnTo>
                  <a:lnTo>
                    <a:pt x="808295" y="10410"/>
                  </a:lnTo>
                  <a:lnTo>
                    <a:pt x="867830" y="18175"/>
                  </a:lnTo>
                  <a:lnTo>
                    <a:pt x="924153" y="27880"/>
                  </a:lnTo>
                  <a:lnTo>
                    <a:pt x="976891" y="39400"/>
                  </a:lnTo>
                  <a:lnTo>
                    <a:pt x="1025668" y="52611"/>
                  </a:lnTo>
                  <a:lnTo>
                    <a:pt x="1070110" y="67388"/>
                  </a:lnTo>
                  <a:lnTo>
                    <a:pt x="1109842" y="83607"/>
                  </a:lnTo>
                  <a:lnTo>
                    <a:pt x="1144490" y="101142"/>
                  </a:lnTo>
                  <a:lnTo>
                    <a:pt x="1197032" y="139666"/>
                  </a:lnTo>
                  <a:lnTo>
                    <a:pt x="1224740" y="181963"/>
                  </a:lnTo>
                  <a:lnTo>
                    <a:pt x="1228344" y="204215"/>
                  </a:lnTo>
                  <a:lnTo>
                    <a:pt x="1224740" y="226468"/>
                  </a:lnTo>
                  <a:lnTo>
                    <a:pt x="1197032" y="268765"/>
                  </a:lnTo>
                  <a:lnTo>
                    <a:pt x="1144490" y="307289"/>
                  </a:lnTo>
                  <a:lnTo>
                    <a:pt x="1109842" y="324824"/>
                  </a:lnTo>
                  <a:lnTo>
                    <a:pt x="1070110" y="341043"/>
                  </a:lnTo>
                  <a:lnTo>
                    <a:pt x="1025668" y="355820"/>
                  </a:lnTo>
                  <a:lnTo>
                    <a:pt x="976891" y="369031"/>
                  </a:lnTo>
                  <a:lnTo>
                    <a:pt x="924153" y="380551"/>
                  </a:lnTo>
                  <a:lnTo>
                    <a:pt x="867830" y="390256"/>
                  </a:lnTo>
                  <a:lnTo>
                    <a:pt x="808295" y="398021"/>
                  </a:lnTo>
                  <a:lnTo>
                    <a:pt x="745924" y="403721"/>
                  </a:lnTo>
                  <a:lnTo>
                    <a:pt x="681091" y="407233"/>
                  </a:lnTo>
                  <a:lnTo>
                    <a:pt x="614172" y="408431"/>
                  </a:lnTo>
                  <a:lnTo>
                    <a:pt x="547252" y="407233"/>
                  </a:lnTo>
                  <a:lnTo>
                    <a:pt x="482419" y="403721"/>
                  </a:lnTo>
                  <a:lnTo>
                    <a:pt x="420048" y="398021"/>
                  </a:lnTo>
                  <a:lnTo>
                    <a:pt x="360513" y="390256"/>
                  </a:lnTo>
                  <a:lnTo>
                    <a:pt x="304190" y="380551"/>
                  </a:lnTo>
                  <a:lnTo>
                    <a:pt x="251452" y="369031"/>
                  </a:lnTo>
                  <a:lnTo>
                    <a:pt x="202675" y="355820"/>
                  </a:lnTo>
                  <a:lnTo>
                    <a:pt x="158233" y="341043"/>
                  </a:lnTo>
                  <a:lnTo>
                    <a:pt x="118501" y="324824"/>
                  </a:lnTo>
                  <a:lnTo>
                    <a:pt x="83853" y="307289"/>
                  </a:lnTo>
                  <a:lnTo>
                    <a:pt x="31311" y="268765"/>
                  </a:lnTo>
                  <a:lnTo>
                    <a:pt x="3603" y="226468"/>
                  </a:lnTo>
                  <a:lnTo>
                    <a:pt x="0" y="204215"/>
                  </a:lnTo>
                  <a:close/>
                </a:path>
              </a:pathLst>
            </a:custGeom>
            <a:ln w="571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4595" y="3521963"/>
              <a:ext cx="1228725" cy="405765"/>
            </a:xfrm>
            <a:custGeom>
              <a:avLst/>
              <a:gdLst/>
              <a:ahLst/>
              <a:cxnLst/>
              <a:rect l="l" t="t" r="r" b="b"/>
              <a:pathLst>
                <a:path w="1228725" h="405764">
                  <a:moveTo>
                    <a:pt x="0" y="202692"/>
                  </a:moveTo>
                  <a:lnTo>
                    <a:pt x="14166" y="159211"/>
                  </a:lnTo>
                  <a:lnTo>
                    <a:pt x="54665" y="118980"/>
                  </a:lnTo>
                  <a:lnTo>
                    <a:pt x="118501" y="82987"/>
                  </a:lnTo>
                  <a:lnTo>
                    <a:pt x="158233" y="66889"/>
                  </a:lnTo>
                  <a:lnTo>
                    <a:pt x="202675" y="52222"/>
                  </a:lnTo>
                  <a:lnTo>
                    <a:pt x="251452" y="39109"/>
                  </a:lnTo>
                  <a:lnTo>
                    <a:pt x="304190" y="27674"/>
                  </a:lnTo>
                  <a:lnTo>
                    <a:pt x="360513" y="18041"/>
                  </a:lnTo>
                  <a:lnTo>
                    <a:pt x="420048" y="10333"/>
                  </a:lnTo>
                  <a:lnTo>
                    <a:pt x="482419" y="4675"/>
                  </a:lnTo>
                  <a:lnTo>
                    <a:pt x="547252" y="1189"/>
                  </a:lnTo>
                  <a:lnTo>
                    <a:pt x="614172" y="0"/>
                  </a:lnTo>
                  <a:lnTo>
                    <a:pt x="681091" y="1189"/>
                  </a:lnTo>
                  <a:lnTo>
                    <a:pt x="745924" y="4675"/>
                  </a:lnTo>
                  <a:lnTo>
                    <a:pt x="808295" y="10333"/>
                  </a:lnTo>
                  <a:lnTo>
                    <a:pt x="867830" y="18041"/>
                  </a:lnTo>
                  <a:lnTo>
                    <a:pt x="924153" y="27674"/>
                  </a:lnTo>
                  <a:lnTo>
                    <a:pt x="976891" y="39109"/>
                  </a:lnTo>
                  <a:lnTo>
                    <a:pt x="1025668" y="52222"/>
                  </a:lnTo>
                  <a:lnTo>
                    <a:pt x="1070110" y="66889"/>
                  </a:lnTo>
                  <a:lnTo>
                    <a:pt x="1109842" y="82987"/>
                  </a:lnTo>
                  <a:lnTo>
                    <a:pt x="1144490" y="100392"/>
                  </a:lnTo>
                  <a:lnTo>
                    <a:pt x="1197032" y="138627"/>
                  </a:lnTo>
                  <a:lnTo>
                    <a:pt x="1224740" y="180607"/>
                  </a:lnTo>
                  <a:lnTo>
                    <a:pt x="1228344" y="202692"/>
                  </a:lnTo>
                  <a:lnTo>
                    <a:pt x="1224740" y="224776"/>
                  </a:lnTo>
                  <a:lnTo>
                    <a:pt x="1197032" y="266756"/>
                  </a:lnTo>
                  <a:lnTo>
                    <a:pt x="1144490" y="304991"/>
                  </a:lnTo>
                  <a:lnTo>
                    <a:pt x="1109842" y="322396"/>
                  </a:lnTo>
                  <a:lnTo>
                    <a:pt x="1070110" y="338494"/>
                  </a:lnTo>
                  <a:lnTo>
                    <a:pt x="1025668" y="353161"/>
                  </a:lnTo>
                  <a:lnTo>
                    <a:pt x="976891" y="366274"/>
                  </a:lnTo>
                  <a:lnTo>
                    <a:pt x="924153" y="377709"/>
                  </a:lnTo>
                  <a:lnTo>
                    <a:pt x="867830" y="387342"/>
                  </a:lnTo>
                  <a:lnTo>
                    <a:pt x="808295" y="395050"/>
                  </a:lnTo>
                  <a:lnTo>
                    <a:pt x="745924" y="400708"/>
                  </a:lnTo>
                  <a:lnTo>
                    <a:pt x="681091" y="404194"/>
                  </a:lnTo>
                  <a:lnTo>
                    <a:pt x="614172" y="405384"/>
                  </a:lnTo>
                  <a:lnTo>
                    <a:pt x="547252" y="404194"/>
                  </a:lnTo>
                  <a:lnTo>
                    <a:pt x="482419" y="400708"/>
                  </a:lnTo>
                  <a:lnTo>
                    <a:pt x="420048" y="395050"/>
                  </a:lnTo>
                  <a:lnTo>
                    <a:pt x="360513" y="387342"/>
                  </a:lnTo>
                  <a:lnTo>
                    <a:pt x="304190" y="377709"/>
                  </a:lnTo>
                  <a:lnTo>
                    <a:pt x="251452" y="366274"/>
                  </a:lnTo>
                  <a:lnTo>
                    <a:pt x="202675" y="353161"/>
                  </a:lnTo>
                  <a:lnTo>
                    <a:pt x="158233" y="338494"/>
                  </a:lnTo>
                  <a:lnTo>
                    <a:pt x="118501" y="322396"/>
                  </a:lnTo>
                  <a:lnTo>
                    <a:pt x="83853" y="304991"/>
                  </a:lnTo>
                  <a:lnTo>
                    <a:pt x="31311" y="266756"/>
                  </a:lnTo>
                  <a:lnTo>
                    <a:pt x="3603" y="224776"/>
                  </a:lnTo>
                  <a:lnTo>
                    <a:pt x="0" y="202692"/>
                  </a:lnTo>
                  <a:close/>
                </a:path>
              </a:pathLst>
            </a:custGeom>
            <a:ln w="571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859268" y="3076955"/>
            <a:ext cx="579120" cy="850900"/>
          </a:xfrm>
          <a:custGeom>
            <a:avLst/>
            <a:gdLst/>
            <a:ahLst/>
            <a:cxnLst/>
            <a:rect l="l" t="t" r="r" b="b"/>
            <a:pathLst>
              <a:path w="579120" h="850900">
                <a:moveTo>
                  <a:pt x="0" y="425196"/>
                </a:moveTo>
                <a:lnTo>
                  <a:pt x="2643" y="367498"/>
                </a:lnTo>
                <a:lnTo>
                  <a:pt x="10343" y="312159"/>
                </a:lnTo>
                <a:lnTo>
                  <a:pt x="22755" y="259687"/>
                </a:lnTo>
                <a:lnTo>
                  <a:pt x="39533" y="210588"/>
                </a:lnTo>
                <a:lnTo>
                  <a:pt x="60333" y="165368"/>
                </a:lnTo>
                <a:lnTo>
                  <a:pt x="84810" y="124534"/>
                </a:lnTo>
                <a:lnTo>
                  <a:pt x="112619" y="88592"/>
                </a:lnTo>
                <a:lnTo>
                  <a:pt x="143414" y="58050"/>
                </a:lnTo>
                <a:lnTo>
                  <a:pt x="176850" y="33413"/>
                </a:lnTo>
                <a:lnTo>
                  <a:pt x="212583" y="15187"/>
                </a:lnTo>
                <a:lnTo>
                  <a:pt x="250268" y="3881"/>
                </a:lnTo>
                <a:lnTo>
                  <a:pt x="289560" y="0"/>
                </a:lnTo>
                <a:lnTo>
                  <a:pt x="328851" y="3881"/>
                </a:lnTo>
                <a:lnTo>
                  <a:pt x="366536" y="15187"/>
                </a:lnTo>
                <a:lnTo>
                  <a:pt x="402269" y="33413"/>
                </a:lnTo>
                <a:lnTo>
                  <a:pt x="435705" y="58050"/>
                </a:lnTo>
                <a:lnTo>
                  <a:pt x="466500" y="88592"/>
                </a:lnTo>
                <a:lnTo>
                  <a:pt x="494309" y="124534"/>
                </a:lnTo>
                <a:lnTo>
                  <a:pt x="518786" y="165368"/>
                </a:lnTo>
                <a:lnTo>
                  <a:pt x="539586" y="210588"/>
                </a:lnTo>
                <a:lnTo>
                  <a:pt x="556364" y="259687"/>
                </a:lnTo>
                <a:lnTo>
                  <a:pt x="568776" y="312159"/>
                </a:lnTo>
                <a:lnTo>
                  <a:pt x="576476" y="367498"/>
                </a:lnTo>
                <a:lnTo>
                  <a:pt x="579120" y="425196"/>
                </a:lnTo>
                <a:lnTo>
                  <a:pt x="576476" y="482891"/>
                </a:lnTo>
                <a:lnTo>
                  <a:pt x="568776" y="538227"/>
                </a:lnTo>
                <a:lnTo>
                  <a:pt x="556364" y="590698"/>
                </a:lnTo>
                <a:lnTo>
                  <a:pt x="539586" y="639797"/>
                </a:lnTo>
                <a:lnTo>
                  <a:pt x="518786" y="685017"/>
                </a:lnTo>
                <a:lnTo>
                  <a:pt x="494309" y="725852"/>
                </a:lnTo>
                <a:lnTo>
                  <a:pt x="466500" y="761795"/>
                </a:lnTo>
                <a:lnTo>
                  <a:pt x="435705" y="792338"/>
                </a:lnTo>
                <a:lnTo>
                  <a:pt x="402269" y="816977"/>
                </a:lnTo>
                <a:lnTo>
                  <a:pt x="366536" y="835203"/>
                </a:lnTo>
                <a:lnTo>
                  <a:pt x="328851" y="846510"/>
                </a:lnTo>
                <a:lnTo>
                  <a:pt x="289560" y="850392"/>
                </a:lnTo>
                <a:lnTo>
                  <a:pt x="250268" y="846510"/>
                </a:lnTo>
                <a:lnTo>
                  <a:pt x="212583" y="835203"/>
                </a:lnTo>
                <a:lnTo>
                  <a:pt x="176850" y="816977"/>
                </a:lnTo>
                <a:lnTo>
                  <a:pt x="143414" y="792338"/>
                </a:lnTo>
                <a:lnTo>
                  <a:pt x="112619" y="761795"/>
                </a:lnTo>
                <a:lnTo>
                  <a:pt x="84810" y="725852"/>
                </a:lnTo>
                <a:lnTo>
                  <a:pt x="60333" y="685017"/>
                </a:lnTo>
                <a:lnTo>
                  <a:pt x="39533" y="639797"/>
                </a:lnTo>
                <a:lnTo>
                  <a:pt x="22755" y="590698"/>
                </a:lnTo>
                <a:lnTo>
                  <a:pt x="10343" y="538227"/>
                </a:lnTo>
                <a:lnTo>
                  <a:pt x="2643" y="482891"/>
                </a:lnTo>
                <a:lnTo>
                  <a:pt x="0" y="425196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8335" y="3061785"/>
            <a:ext cx="550545" cy="405130"/>
          </a:xfrm>
          <a:custGeom>
            <a:avLst/>
            <a:gdLst/>
            <a:ahLst/>
            <a:cxnLst/>
            <a:rect l="l" t="t" r="r" b="b"/>
            <a:pathLst>
              <a:path w="550545" h="405129">
                <a:moveTo>
                  <a:pt x="492628" y="32803"/>
                </a:moveTo>
                <a:lnTo>
                  <a:pt x="435145" y="23430"/>
                </a:lnTo>
                <a:lnTo>
                  <a:pt x="378460" y="14760"/>
                </a:lnTo>
                <a:lnTo>
                  <a:pt x="323369" y="7496"/>
                </a:lnTo>
                <a:lnTo>
                  <a:pt x="270669" y="2342"/>
                </a:lnTo>
                <a:lnTo>
                  <a:pt x="221159" y="0"/>
                </a:lnTo>
                <a:lnTo>
                  <a:pt x="175634" y="1172"/>
                </a:lnTo>
                <a:lnTo>
                  <a:pt x="134893" y="6561"/>
                </a:lnTo>
                <a:lnTo>
                  <a:pt x="70950" y="32803"/>
                </a:lnTo>
                <a:lnTo>
                  <a:pt x="45098" y="61392"/>
                </a:lnTo>
                <a:lnTo>
                  <a:pt x="24742" y="101845"/>
                </a:lnTo>
                <a:lnTo>
                  <a:pt x="10218" y="150248"/>
                </a:lnTo>
                <a:lnTo>
                  <a:pt x="1859" y="202683"/>
                </a:lnTo>
                <a:lnTo>
                  <a:pt x="0" y="255234"/>
                </a:lnTo>
                <a:lnTo>
                  <a:pt x="4974" y="303985"/>
                </a:lnTo>
                <a:lnTo>
                  <a:pt x="17117" y="345019"/>
                </a:lnTo>
                <a:lnTo>
                  <a:pt x="64528" y="390577"/>
                </a:lnTo>
                <a:lnTo>
                  <a:pt x="103971" y="400255"/>
                </a:lnTo>
                <a:lnTo>
                  <a:pt x="151997" y="404677"/>
                </a:lnTo>
                <a:lnTo>
                  <a:pt x="205509" y="405066"/>
                </a:lnTo>
                <a:lnTo>
                  <a:pt x="261414" y="402642"/>
                </a:lnTo>
                <a:lnTo>
                  <a:pt x="316615" y="398629"/>
                </a:lnTo>
                <a:lnTo>
                  <a:pt x="368018" y="394250"/>
                </a:lnTo>
                <a:lnTo>
                  <a:pt x="412527" y="390726"/>
                </a:lnTo>
                <a:lnTo>
                  <a:pt x="499132" y="386958"/>
                </a:lnTo>
                <a:lnTo>
                  <a:pt x="545607" y="376742"/>
                </a:lnTo>
                <a:lnTo>
                  <a:pt x="550371" y="373202"/>
                </a:lnTo>
                <a:lnTo>
                  <a:pt x="540709" y="373030"/>
                </a:lnTo>
                <a:lnTo>
                  <a:pt x="524101" y="373552"/>
                </a:lnTo>
                <a:lnTo>
                  <a:pt x="504020" y="374420"/>
                </a:lnTo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810513" y="3048629"/>
            <a:ext cx="1308735" cy="471805"/>
            <a:chOff x="7810513" y="3048629"/>
            <a:chExt cx="1308735" cy="471805"/>
          </a:xfrm>
        </p:grpSpPr>
        <p:sp>
          <p:nvSpPr>
            <p:cNvPr id="17" name="object 17"/>
            <p:cNvSpPr/>
            <p:nvPr/>
          </p:nvSpPr>
          <p:spPr>
            <a:xfrm>
              <a:off x="7859267" y="3083051"/>
              <a:ext cx="1231900" cy="408940"/>
            </a:xfrm>
            <a:custGeom>
              <a:avLst/>
              <a:gdLst/>
              <a:ahLst/>
              <a:cxnLst/>
              <a:rect l="l" t="t" r="r" b="b"/>
              <a:pathLst>
                <a:path w="1231900" h="408939">
                  <a:moveTo>
                    <a:pt x="0" y="204215"/>
                  </a:moveTo>
                  <a:lnTo>
                    <a:pt x="14200" y="160405"/>
                  </a:lnTo>
                  <a:lnTo>
                    <a:pt x="54799" y="119870"/>
                  </a:lnTo>
                  <a:lnTo>
                    <a:pt x="118792" y="83607"/>
                  </a:lnTo>
                  <a:lnTo>
                    <a:pt x="158622" y="67388"/>
                  </a:lnTo>
                  <a:lnTo>
                    <a:pt x="203174" y="52611"/>
                  </a:lnTo>
                  <a:lnTo>
                    <a:pt x="252072" y="39400"/>
                  </a:lnTo>
                  <a:lnTo>
                    <a:pt x="304941" y="27880"/>
                  </a:lnTo>
                  <a:lnTo>
                    <a:pt x="361404" y="18175"/>
                  </a:lnTo>
                  <a:lnTo>
                    <a:pt x="421087" y="10410"/>
                  </a:lnTo>
                  <a:lnTo>
                    <a:pt x="483613" y="4710"/>
                  </a:lnTo>
                  <a:lnTo>
                    <a:pt x="548608" y="1198"/>
                  </a:lnTo>
                  <a:lnTo>
                    <a:pt x="615696" y="0"/>
                  </a:lnTo>
                  <a:lnTo>
                    <a:pt x="682783" y="1198"/>
                  </a:lnTo>
                  <a:lnTo>
                    <a:pt x="747778" y="4710"/>
                  </a:lnTo>
                  <a:lnTo>
                    <a:pt x="810304" y="10410"/>
                  </a:lnTo>
                  <a:lnTo>
                    <a:pt x="869987" y="18175"/>
                  </a:lnTo>
                  <a:lnTo>
                    <a:pt x="926450" y="27880"/>
                  </a:lnTo>
                  <a:lnTo>
                    <a:pt x="979319" y="39400"/>
                  </a:lnTo>
                  <a:lnTo>
                    <a:pt x="1028217" y="52611"/>
                  </a:lnTo>
                  <a:lnTo>
                    <a:pt x="1072769" y="67388"/>
                  </a:lnTo>
                  <a:lnTo>
                    <a:pt x="1112599" y="83607"/>
                  </a:lnTo>
                  <a:lnTo>
                    <a:pt x="1147332" y="101142"/>
                  </a:lnTo>
                  <a:lnTo>
                    <a:pt x="1200003" y="139666"/>
                  </a:lnTo>
                  <a:lnTo>
                    <a:pt x="1227779" y="181963"/>
                  </a:lnTo>
                  <a:lnTo>
                    <a:pt x="1231392" y="204215"/>
                  </a:lnTo>
                  <a:lnTo>
                    <a:pt x="1227779" y="226468"/>
                  </a:lnTo>
                  <a:lnTo>
                    <a:pt x="1200003" y="268765"/>
                  </a:lnTo>
                  <a:lnTo>
                    <a:pt x="1147332" y="307289"/>
                  </a:lnTo>
                  <a:lnTo>
                    <a:pt x="1112599" y="324824"/>
                  </a:lnTo>
                  <a:lnTo>
                    <a:pt x="1072769" y="341043"/>
                  </a:lnTo>
                  <a:lnTo>
                    <a:pt x="1028217" y="355820"/>
                  </a:lnTo>
                  <a:lnTo>
                    <a:pt x="979319" y="369031"/>
                  </a:lnTo>
                  <a:lnTo>
                    <a:pt x="926450" y="380551"/>
                  </a:lnTo>
                  <a:lnTo>
                    <a:pt x="869987" y="390256"/>
                  </a:lnTo>
                  <a:lnTo>
                    <a:pt x="810304" y="398021"/>
                  </a:lnTo>
                  <a:lnTo>
                    <a:pt x="747778" y="403721"/>
                  </a:lnTo>
                  <a:lnTo>
                    <a:pt x="682783" y="407233"/>
                  </a:lnTo>
                  <a:lnTo>
                    <a:pt x="615696" y="408431"/>
                  </a:lnTo>
                  <a:lnTo>
                    <a:pt x="548608" y="407233"/>
                  </a:lnTo>
                  <a:lnTo>
                    <a:pt x="483613" y="403721"/>
                  </a:lnTo>
                  <a:lnTo>
                    <a:pt x="421087" y="398021"/>
                  </a:lnTo>
                  <a:lnTo>
                    <a:pt x="361404" y="390256"/>
                  </a:lnTo>
                  <a:lnTo>
                    <a:pt x="304941" y="380551"/>
                  </a:lnTo>
                  <a:lnTo>
                    <a:pt x="252072" y="369031"/>
                  </a:lnTo>
                  <a:lnTo>
                    <a:pt x="203174" y="355820"/>
                  </a:lnTo>
                  <a:lnTo>
                    <a:pt x="158622" y="341043"/>
                  </a:lnTo>
                  <a:lnTo>
                    <a:pt x="118792" y="324824"/>
                  </a:lnTo>
                  <a:lnTo>
                    <a:pt x="84059" y="307289"/>
                  </a:lnTo>
                  <a:lnTo>
                    <a:pt x="31388" y="268765"/>
                  </a:lnTo>
                  <a:lnTo>
                    <a:pt x="3612" y="226468"/>
                  </a:lnTo>
                  <a:lnTo>
                    <a:pt x="0" y="204215"/>
                  </a:lnTo>
                  <a:close/>
                </a:path>
              </a:pathLst>
            </a:custGeom>
            <a:ln w="571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39088" y="3077204"/>
              <a:ext cx="553720" cy="405130"/>
            </a:xfrm>
            <a:custGeom>
              <a:avLst/>
              <a:gdLst/>
              <a:ahLst/>
              <a:cxnLst/>
              <a:rect l="l" t="t" r="r" b="b"/>
              <a:pathLst>
                <a:path w="553720" h="405129">
                  <a:moveTo>
                    <a:pt x="58063" y="372262"/>
                  </a:moveTo>
                  <a:lnTo>
                    <a:pt x="115862" y="381635"/>
                  </a:lnTo>
                  <a:lnTo>
                    <a:pt x="172861" y="390305"/>
                  </a:lnTo>
                  <a:lnTo>
                    <a:pt x="228258" y="397569"/>
                  </a:lnTo>
                  <a:lnTo>
                    <a:pt x="281249" y="402723"/>
                  </a:lnTo>
                  <a:lnTo>
                    <a:pt x="331033" y="405066"/>
                  </a:lnTo>
                  <a:lnTo>
                    <a:pt x="376809" y="403893"/>
                  </a:lnTo>
                  <a:lnTo>
                    <a:pt x="417774" y="398504"/>
                  </a:lnTo>
                  <a:lnTo>
                    <a:pt x="482065" y="372262"/>
                  </a:lnTo>
                  <a:lnTo>
                    <a:pt x="508063" y="343674"/>
                  </a:lnTo>
                  <a:lnTo>
                    <a:pt x="528533" y="303220"/>
                  </a:lnTo>
                  <a:lnTo>
                    <a:pt x="543137" y="254817"/>
                  </a:lnTo>
                  <a:lnTo>
                    <a:pt x="551542" y="202382"/>
                  </a:lnTo>
                  <a:lnTo>
                    <a:pt x="553410" y="149831"/>
                  </a:lnTo>
                  <a:lnTo>
                    <a:pt x="548407" y="101080"/>
                  </a:lnTo>
                  <a:lnTo>
                    <a:pt x="536197" y="60046"/>
                  </a:lnTo>
                  <a:lnTo>
                    <a:pt x="488528" y="14488"/>
                  </a:lnTo>
                  <a:lnTo>
                    <a:pt x="448870" y="4810"/>
                  </a:lnTo>
                  <a:lnTo>
                    <a:pt x="400580" y="388"/>
                  </a:lnTo>
                  <a:lnTo>
                    <a:pt x="346772" y="0"/>
                  </a:lnTo>
                  <a:lnTo>
                    <a:pt x="290558" y="2423"/>
                  </a:lnTo>
                  <a:lnTo>
                    <a:pt x="235051" y="6436"/>
                  </a:lnTo>
                  <a:lnTo>
                    <a:pt x="183363" y="10815"/>
                  </a:lnTo>
                  <a:lnTo>
                    <a:pt x="138608" y="14339"/>
                  </a:lnTo>
                  <a:lnTo>
                    <a:pt x="51525" y="18107"/>
                  </a:lnTo>
                  <a:lnTo>
                    <a:pt x="4790" y="28323"/>
                  </a:lnTo>
                  <a:lnTo>
                    <a:pt x="0" y="31863"/>
                  </a:lnTo>
                  <a:lnTo>
                    <a:pt x="9715" y="32035"/>
                  </a:lnTo>
                  <a:lnTo>
                    <a:pt x="26415" y="31513"/>
                  </a:lnTo>
                  <a:lnTo>
                    <a:pt x="46607" y="30645"/>
                  </a:lnTo>
                </a:path>
              </a:pathLst>
            </a:custGeom>
            <a:ln w="571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31677" y="4060592"/>
            <a:ext cx="22764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a·b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a·c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b·c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958" y="2682259"/>
            <a:ext cx="758811" cy="288032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292744" y="4054350"/>
            <a:ext cx="27584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=(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a+b</a:t>
            </a:r>
            <a:r>
              <a:rPr sz="2800" spc="-10" dirty="0">
                <a:latin typeface="Calibri"/>
                <a:cs typeface="Calibri"/>
              </a:rPr>
              <a:t>)·(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a+c</a:t>
            </a:r>
            <a:r>
              <a:rPr sz="2800" spc="-10" dirty="0">
                <a:latin typeface="Calibri"/>
                <a:cs typeface="Calibri"/>
              </a:rPr>
              <a:t>)·(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b+c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1847" y="4690871"/>
            <a:ext cx="3901439" cy="16337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2903" y="3136392"/>
            <a:ext cx="7598663" cy="31821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60805"/>
            <a:ext cx="880237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pc="-5" dirty="0"/>
              <a:t>Síntesis</a:t>
            </a:r>
            <a:r>
              <a:rPr lang="es-ES" spc="-75" dirty="0"/>
              <a:t> </a:t>
            </a:r>
            <a:r>
              <a:rPr lang="es-ES" spc="5" dirty="0"/>
              <a:t>de</a:t>
            </a:r>
            <a:r>
              <a:rPr lang="es-ES" spc="-10" dirty="0"/>
              <a:t> </a:t>
            </a:r>
            <a:r>
              <a:rPr lang="es-ES" spc="-5" dirty="0"/>
              <a:t>circuitos</a:t>
            </a:r>
            <a:r>
              <a:rPr lang="es-ES" spc="-50" dirty="0"/>
              <a:t> </a:t>
            </a:r>
            <a:r>
              <a:rPr lang="es-ES" dirty="0" err="1"/>
              <a:t>combinacionales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0" y="1546326"/>
            <a:ext cx="12106020" cy="323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3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3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b="1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b="1" spc="3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básicas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800" b="1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OR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b="1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NOT:</a:t>
            </a:r>
            <a:endParaRPr sz="2800" dirty="0">
              <a:latin typeface="Calibri"/>
              <a:cs typeface="Calibri"/>
            </a:endParaRPr>
          </a:p>
          <a:p>
            <a:pPr marL="292735" marR="13970">
              <a:lnSpc>
                <a:spcPct val="100000"/>
              </a:lnSpc>
              <a:spcBef>
                <a:spcPts val="1200"/>
              </a:spcBef>
              <a:tabLst>
                <a:tab pos="2804160" algn="l"/>
                <a:tab pos="4337685" algn="l"/>
                <a:tab pos="5596255" algn="l"/>
                <a:tab pos="6729730" algn="l"/>
                <a:tab pos="7924800" algn="l"/>
                <a:tab pos="9503410" algn="l"/>
                <a:tab pos="10024745" algn="l"/>
                <a:tab pos="10436225" algn="l"/>
                <a:tab pos="11377930" algn="l"/>
              </a:tabLst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Imp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eme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pu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la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um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productos.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Calibri"/>
              <a:cs typeface="Calibri"/>
            </a:endParaRPr>
          </a:p>
          <a:p>
            <a:pPr marL="15049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a·b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a·c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b·c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2749397"/>
            <a:ext cx="7217664" cy="41483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860805"/>
            <a:ext cx="895477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pc="-5" dirty="0"/>
              <a:t>Síntesis</a:t>
            </a:r>
            <a:r>
              <a:rPr lang="es-ES" spc="-75" dirty="0"/>
              <a:t> </a:t>
            </a:r>
            <a:r>
              <a:rPr lang="es-ES" spc="5" dirty="0"/>
              <a:t>de</a:t>
            </a:r>
            <a:r>
              <a:rPr lang="es-ES" spc="-10" dirty="0"/>
              <a:t> </a:t>
            </a:r>
            <a:r>
              <a:rPr lang="es-ES" spc="-5" dirty="0"/>
              <a:t>circuitos</a:t>
            </a:r>
            <a:r>
              <a:rPr lang="es-ES" spc="-50" dirty="0"/>
              <a:t> </a:t>
            </a:r>
            <a:r>
              <a:rPr lang="es-ES" dirty="0" err="1"/>
              <a:t>combinacionales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800" y="1546326"/>
            <a:ext cx="11801220" cy="327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3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3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niveles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b="1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b="1" spc="3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básicas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800" b="1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OR</a:t>
            </a:r>
            <a:r>
              <a:rPr sz="2800" b="1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b="1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NOT:</a:t>
            </a:r>
            <a:endParaRPr sz="2800" dirty="0">
              <a:latin typeface="Calibri"/>
              <a:cs typeface="Calibri"/>
            </a:endParaRPr>
          </a:p>
          <a:p>
            <a:pPr marL="292735" marR="16510">
              <a:lnSpc>
                <a:spcPct val="100000"/>
              </a:lnSpc>
              <a:spcBef>
                <a:spcPts val="1200"/>
              </a:spcBef>
              <a:tabLst>
                <a:tab pos="2776855" algn="l"/>
                <a:tab pos="4285615" algn="l"/>
                <a:tab pos="5516880" algn="l"/>
                <a:tab pos="6623684" algn="l"/>
                <a:tab pos="7793990" algn="l"/>
                <a:tab pos="9345295" algn="l"/>
                <a:tab pos="9921240" algn="l"/>
                <a:tab pos="11375390" algn="l"/>
              </a:tabLst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Imp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eme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pu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-5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 dirty="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=(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a+b</a:t>
            </a:r>
            <a:r>
              <a:rPr sz="2800" spc="-10" dirty="0">
                <a:latin typeface="Calibri"/>
                <a:cs typeface="Calibri"/>
              </a:rPr>
              <a:t>)·(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a+c</a:t>
            </a:r>
            <a:r>
              <a:rPr sz="2800" spc="-10" dirty="0">
                <a:latin typeface="Calibri"/>
                <a:cs typeface="Calibri"/>
              </a:rPr>
              <a:t>)·(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b+c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23975" y="3131435"/>
            <a:ext cx="1600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involución.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31" y="3559223"/>
            <a:ext cx="817753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9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Aplicamos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teorema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Morgan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complemento.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Representamos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circuito: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11978" y="3191426"/>
            <a:ext cx="1988820" cy="81915"/>
            <a:chOff x="3011978" y="3191426"/>
            <a:chExt cx="1988820" cy="81915"/>
          </a:xfrm>
        </p:grpSpPr>
        <p:sp>
          <p:nvSpPr>
            <p:cNvPr id="11" name="object 11"/>
            <p:cNvSpPr/>
            <p:nvPr/>
          </p:nvSpPr>
          <p:spPr>
            <a:xfrm>
              <a:off x="3011978" y="3201606"/>
              <a:ext cx="1988820" cy="0"/>
            </a:xfrm>
            <a:custGeom>
              <a:avLst/>
              <a:gdLst/>
              <a:ahLst/>
              <a:cxnLst/>
              <a:rect l="l" t="t" r="r" b="b"/>
              <a:pathLst>
                <a:path w="1988820">
                  <a:moveTo>
                    <a:pt x="0" y="0"/>
                  </a:moveTo>
                  <a:lnTo>
                    <a:pt x="1988257" y="0"/>
                  </a:lnTo>
                </a:path>
              </a:pathLst>
            </a:custGeom>
            <a:ln w="20360">
              <a:solidFill>
                <a:srgbClr val="007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1978" y="3262688"/>
              <a:ext cx="1988820" cy="0"/>
            </a:xfrm>
            <a:custGeom>
              <a:avLst/>
              <a:gdLst/>
              <a:ahLst/>
              <a:cxnLst/>
              <a:rect l="l" t="t" r="r" b="b"/>
              <a:pathLst>
                <a:path w="1988820">
                  <a:moveTo>
                    <a:pt x="0" y="0"/>
                  </a:moveTo>
                  <a:lnTo>
                    <a:pt x="1988257" y="0"/>
                  </a:lnTo>
                </a:path>
              </a:pathLst>
            </a:custGeom>
            <a:ln w="20360">
              <a:solidFill>
                <a:srgbClr val="007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10365" y="3183354"/>
            <a:ext cx="2514600" cy="523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250" b="1" spc="10" dirty="0">
                <a:solidFill>
                  <a:srgbClr val="007EBE"/>
                </a:solidFill>
                <a:latin typeface="Calibri"/>
                <a:cs typeface="Calibri"/>
              </a:rPr>
              <a:t>f</a:t>
            </a:r>
            <a:r>
              <a:rPr sz="3250" b="1" spc="-185" dirty="0">
                <a:solidFill>
                  <a:srgbClr val="007EBE"/>
                </a:solidFill>
                <a:latin typeface="Calibri"/>
                <a:cs typeface="Calibri"/>
              </a:rPr>
              <a:t> </a:t>
            </a:r>
            <a:r>
              <a:rPr sz="3250" b="1" spc="15" dirty="0">
                <a:solidFill>
                  <a:srgbClr val="007EBE"/>
                </a:solidFill>
                <a:latin typeface="Calibri"/>
                <a:cs typeface="Calibri"/>
              </a:rPr>
              <a:t>=</a:t>
            </a:r>
            <a:r>
              <a:rPr sz="3250" b="1" spc="-220" dirty="0">
                <a:solidFill>
                  <a:srgbClr val="007EBE"/>
                </a:solidFill>
                <a:latin typeface="Calibri"/>
                <a:cs typeface="Calibri"/>
              </a:rPr>
              <a:t> </a:t>
            </a:r>
            <a:r>
              <a:rPr sz="3250" b="1" spc="35" dirty="0">
                <a:solidFill>
                  <a:srgbClr val="007EBE"/>
                </a:solidFill>
                <a:latin typeface="Calibri"/>
                <a:cs typeface="Calibri"/>
              </a:rPr>
              <a:t>a</a:t>
            </a:r>
            <a:r>
              <a:rPr sz="3250" b="1" spc="-5" dirty="0">
                <a:solidFill>
                  <a:srgbClr val="007EBE"/>
                </a:solidFill>
                <a:latin typeface="Calibri"/>
                <a:cs typeface="Calibri"/>
              </a:rPr>
              <a:t>·</a:t>
            </a:r>
            <a:r>
              <a:rPr sz="3250" b="1" spc="100" dirty="0">
                <a:solidFill>
                  <a:srgbClr val="007EBE"/>
                </a:solidFill>
                <a:latin typeface="Calibri"/>
                <a:cs typeface="Calibri"/>
              </a:rPr>
              <a:t>b</a:t>
            </a:r>
            <a:r>
              <a:rPr sz="3250" b="1" spc="175" dirty="0">
                <a:solidFill>
                  <a:srgbClr val="007EBE"/>
                </a:solidFill>
                <a:latin typeface="Calibri"/>
                <a:cs typeface="Calibri"/>
              </a:rPr>
              <a:t>+</a:t>
            </a:r>
            <a:r>
              <a:rPr sz="3250" b="1" spc="35" dirty="0">
                <a:solidFill>
                  <a:srgbClr val="007EBE"/>
                </a:solidFill>
                <a:latin typeface="Calibri"/>
                <a:cs typeface="Calibri"/>
              </a:rPr>
              <a:t>a</a:t>
            </a:r>
            <a:r>
              <a:rPr sz="3250" b="1" spc="-5" dirty="0">
                <a:solidFill>
                  <a:srgbClr val="007EBE"/>
                </a:solidFill>
                <a:latin typeface="Calibri"/>
                <a:cs typeface="Calibri"/>
              </a:rPr>
              <a:t>·</a:t>
            </a:r>
            <a:r>
              <a:rPr sz="3250" b="1" spc="125" dirty="0">
                <a:solidFill>
                  <a:srgbClr val="007EBE"/>
                </a:solidFill>
                <a:latin typeface="Calibri"/>
                <a:cs typeface="Calibri"/>
              </a:rPr>
              <a:t>c</a:t>
            </a:r>
            <a:r>
              <a:rPr sz="3250" b="1" spc="70" dirty="0">
                <a:solidFill>
                  <a:srgbClr val="007EBE"/>
                </a:solidFill>
                <a:latin typeface="Calibri"/>
                <a:cs typeface="Calibri"/>
              </a:rPr>
              <a:t>+</a:t>
            </a:r>
            <a:r>
              <a:rPr sz="3250" b="1" spc="-5" dirty="0">
                <a:solidFill>
                  <a:srgbClr val="007EBE"/>
                </a:solidFill>
                <a:latin typeface="Calibri"/>
                <a:cs typeface="Calibri"/>
              </a:rPr>
              <a:t>b</a:t>
            </a:r>
            <a:r>
              <a:rPr sz="3250" b="1" dirty="0">
                <a:solidFill>
                  <a:srgbClr val="007EBE"/>
                </a:solidFill>
                <a:latin typeface="Calibri"/>
                <a:cs typeface="Calibri"/>
              </a:rPr>
              <a:t>·c</a:t>
            </a:r>
            <a:endParaRPr sz="32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26687" y="3688468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>
                <a:moveTo>
                  <a:pt x="0" y="0"/>
                </a:moveTo>
                <a:lnTo>
                  <a:pt x="752275" y="0"/>
                </a:lnTo>
              </a:path>
            </a:pathLst>
          </a:custGeom>
          <a:ln w="20497">
            <a:solidFill>
              <a:srgbClr val="007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65123" y="3688468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6879" y="0"/>
                </a:lnTo>
              </a:path>
            </a:pathLst>
          </a:custGeom>
          <a:ln w="20497">
            <a:solidFill>
              <a:srgbClr val="007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58162" y="3688467"/>
            <a:ext cx="720090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19849" y="0"/>
                </a:lnTo>
              </a:path>
            </a:pathLst>
          </a:custGeom>
          <a:ln w="20497">
            <a:solidFill>
              <a:srgbClr val="007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26689" y="3613929"/>
            <a:ext cx="2351405" cy="0"/>
          </a:xfrm>
          <a:custGeom>
            <a:avLst/>
            <a:gdLst/>
            <a:ahLst/>
            <a:cxnLst/>
            <a:rect l="l" t="t" r="r" b="b"/>
            <a:pathLst>
              <a:path w="2351404">
                <a:moveTo>
                  <a:pt x="0" y="0"/>
                </a:moveTo>
                <a:lnTo>
                  <a:pt x="2351322" y="0"/>
                </a:lnTo>
              </a:path>
            </a:pathLst>
          </a:custGeom>
          <a:ln w="20497">
            <a:solidFill>
              <a:srgbClr val="007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09133" y="3616137"/>
            <a:ext cx="2808605" cy="526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50" b="1" spc="-35" dirty="0">
                <a:solidFill>
                  <a:srgbClr val="007EBE"/>
                </a:solidFill>
                <a:latin typeface="Calibri"/>
                <a:cs typeface="Calibri"/>
              </a:rPr>
              <a:t>f=(a·b)·(a·c)·(b·c)</a:t>
            </a:r>
            <a:endParaRPr sz="325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9159" y="4221479"/>
            <a:ext cx="5251703" cy="228394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6200" y="840407"/>
            <a:ext cx="12027280" cy="233140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1200"/>
              </a:spcBef>
            </a:pPr>
            <a:r>
              <a:rPr sz="2800" b="1" spc="-5" dirty="0" err="1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NAND:</a:t>
            </a:r>
            <a:endParaRPr sz="28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  <a:tabLst>
                <a:tab pos="9180195" algn="l"/>
              </a:tabLst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Partimos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simplificada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suma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productos.	</a:t>
            </a:r>
            <a:r>
              <a:rPr sz="4875" b="1" spc="104" baseline="-2564" dirty="0">
                <a:solidFill>
                  <a:srgbClr val="007EBE"/>
                </a:solidFill>
                <a:latin typeface="Calibri"/>
                <a:cs typeface="Calibri"/>
              </a:rPr>
              <a:t>f=a·b+a·c+b·c</a:t>
            </a:r>
            <a:endParaRPr sz="4875" baseline="-2564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110"/>
              </a:spcBef>
              <a:tabLst>
                <a:tab pos="774065" algn="l"/>
                <a:tab pos="1938655" algn="l"/>
                <a:tab pos="2593975" algn="l"/>
                <a:tab pos="4888865" algn="l"/>
                <a:tab pos="5200015" algn="l"/>
                <a:tab pos="5590540" algn="l"/>
                <a:tab pos="6818630" algn="l"/>
                <a:tab pos="7924800" algn="l"/>
                <a:tab pos="8427720" algn="l"/>
                <a:tab pos="9427210" algn="l"/>
                <a:tab pos="10012680" algn="l"/>
                <a:tab pos="11384280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	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eme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a	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l,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v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40407"/>
            <a:ext cx="10048240" cy="1159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4.3.–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4.3.2.-</a:t>
            </a:r>
            <a:r>
              <a:rPr sz="2800" b="1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niveles: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NOR: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31" y="2125445"/>
            <a:ext cx="739520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Partimos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31" y="2704566"/>
            <a:ext cx="114788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4030" algn="l"/>
                <a:tab pos="1657985" algn="l"/>
                <a:tab pos="2313305" algn="l"/>
                <a:tab pos="4608830" algn="l"/>
                <a:tab pos="4919980" algn="l"/>
                <a:tab pos="5309870" algn="l"/>
                <a:tab pos="6537959" algn="l"/>
                <a:tab pos="7644765" algn="l"/>
                <a:tab pos="8147684" algn="l"/>
                <a:tab pos="9147175" algn="l"/>
                <a:tab pos="9732010" algn="l"/>
                <a:tab pos="11103610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	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eme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a	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l,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v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432" y="4184903"/>
            <a:ext cx="4977383" cy="236879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782644" y="3187465"/>
            <a:ext cx="3004820" cy="82550"/>
            <a:chOff x="2782644" y="3187465"/>
            <a:chExt cx="3004820" cy="82550"/>
          </a:xfrm>
        </p:grpSpPr>
        <p:sp>
          <p:nvSpPr>
            <p:cNvPr id="13" name="object 13"/>
            <p:cNvSpPr/>
            <p:nvPr/>
          </p:nvSpPr>
          <p:spPr>
            <a:xfrm>
              <a:off x="2782644" y="3197714"/>
              <a:ext cx="3004820" cy="0"/>
            </a:xfrm>
            <a:custGeom>
              <a:avLst/>
              <a:gdLst/>
              <a:ahLst/>
              <a:cxnLst/>
              <a:rect l="l" t="t" r="r" b="b"/>
              <a:pathLst>
                <a:path w="3004820">
                  <a:moveTo>
                    <a:pt x="0" y="0"/>
                  </a:moveTo>
                  <a:lnTo>
                    <a:pt x="3004278" y="0"/>
                  </a:lnTo>
                </a:path>
              </a:pathLst>
            </a:custGeom>
            <a:ln w="20497">
              <a:solidFill>
                <a:srgbClr val="007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82644" y="3259208"/>
              <a:ext cx="3004820" cy="0"/>
            </a:xfrm>
            <a:custGeom>
              <a:avLst/>
              <a:gdLst/>
              <a:ahLst/>
              <a:cxnLst/>
              <a:rect l="l" t="t" r="r" b="b"/>
              <a:pathLst>
                <a:path w="3004820">
                  <a:moveTo>
                    <a:pt x="0" y="0"/>
                  </a:moveTo>
                  <a:lnTo>
                    <a:pt x="3004278" y="0"/>
                  </a:lnTo>
                </a:path>
              </a:pathLst>
            </a:custGeom>
            <a:ln w="20497">
              <a:solidFill>
                <a:srgbClr val="007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8575" y="3192466"/>
            <a:ext cx="6579870" cy="1550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778000" algn="l"/>
              </a:tabLst>
            </a:pPr>
            <a:r>
              <a:rPr sz="4200" baseline="18849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4200" spc="-89" baseline="18849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4200" spc="-37" baseline="18849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4200" spc="7" baseline="18849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4200" baseline="18849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4200" spc="-22" baseline="18849" dirty="0">
                <a:solidFill>
                  <a:srgbClr val="3B418F"/>
                </a:solidFill>
                <a:latin typeface="Calibri"/>
                <a:cs typeface="Calibri"/>
              </a:rPr>
              <a:t>uc</a:t>
            </a:r>
            <a:r>
              <a:rPr sz="4200" baseline="18849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4200" spc="7" baseline="18849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4200" spc="-22" baseline="18849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4200" baseline="18849" dirty="0">
                <a:solidFill>
                  <a:srgbClr val="3B418F"/>
                </a:solidFill>
                <a:latin typeface="Calibri"/>
                <a:cs typeface="Calibri"/>
              </a:rPr>
              <a:t>.	</a:t>
            </a:r>
            <a:r>
              <a:rPr sz="3250" b="1" spc="229" dirty="0">
                <a:solidFill>
                  <a:srgbClr val="007EBE"/>
                </a:solidFill>
                <a:latin typeface="Calibri"/>
                <a:cs typeface="Calibri"/>
              </a:rPr>
              <a:t>f</a:t>
            </a:r>
            <a:r>
              <a:rPr sz="3250" b="1" spc="155" dirty="0">
                <a:solidFill>
                  <a:srgbClr val="007EBE"/>
                </a:solidFill>
                <a:latin typeface="Calibri"/>
                <a:cs typeface="Calibri"/>
              </a:rPr>
              <a:t>=</a:t>
            </a:r>
            <a:r>
              <a:rPr sz="3250" b="1" spc="5" dirty="0">
                <a:solidFill>
                  <a:srgbClr val="007EBE"/>
                </a:solidFill>
                <a:latin typeface="Calibri"/>
                <a:cs typeface="Calibri"/>
              </a:rPr>
              <a:t>(</a:t>
            </a:r>
            <a:r>
              <a:rPr sz="3250" b="1" spc="-25" dirty="0">
                <a:solidFill>
                  <a:srgbClr val="007EBE"/>
                </a:solidFill>
                <a:latin typeface="Calibri"/>
                <a:cs typeface="Calibri"/>
              </a:rPr>
              <a:t>a</a:t>
            </a:r>
            <a:r>
              <a:rPr sz="3250" b="1" spc="65" dirty="0">
                <a:solidFill>
                  <a:srgbClr val="007EBE"/>
                </a:solidFill>
                <a:latin typeface="Calibri"/>
                <a:cs typeface="Calibri"/>
              </a:rPr>
              <a:t>+</a:t>
            </a:r>
            <a:r>
              <a:rPr sz="3250" b="1" spc="-10" dirty="0">
                <a:solidFill>
                  <a:srgbClr val="007EBE"/>
                </a:solidFill>
                <a:latin typeface="Calibri"/>
                <a:cs typeface="Calibri"/>
              </a:rPr>
              <a:t>b</a:t>
            </a:r>
            <a:r>
              <a:rPr sz="3250" b="1" spc="5" dirty="0">
                <a:solidFill>
                  <a:srgbClr val="007EBE"/>
                </a:solidFill>
                <a:latin typeface="Calibri"/>
                <a:cs typeface="Calibri"/>
              </a:rPr>
              <a:t>)</a:t>
            </a:r>
            <a:r>
              <a:rPr sz="3250" b="1" spc="-430" dirty="0">
                <a:solidFill>
                  <a:srgbClr val="007EBE"/>
                </a:solidFill>
                <a:latin typeface="Calibri"/>
                <a:cs typeface="Calibri"/>
              </a:rPr>
              <a:t> </a:t>
            </a:r>
            <a:r>
              <a:rPr sz="3250" b="1" spc="5" dirty="0">
                <a:solidFill>
                  <a:srgbClr val="007EBE"/>
                </a:solidFill>
                <a:latin typeface="Calibri"/>
                <a:cs typeface="Calibri"/>
              </a:rPr>
              <a:t>·</a:t>
            </a:r>
            <a:r>
              <a:rPr sz="3250" b="1" spc="-385" dirty="0">
                <a:solidFill>
                  <a:srgbClr val="007EBE"/>
                </a:solidFill>
                <a:latin typeface="Calibri"/>
                <a:cs typeface="Calibri"/>
              </a:rPr>
              <a:t> </a:t>
            </a:r>
            <a:r>
              <a:rPr sz="3250" b="1" spc="5" dirty="0">
                <a:solidFill>
                  <a:srgbClr val="007EBE"/>
                </a:solidFill>
                <a:latin typeface="Calibri"/>
                <a:cs typeface="Calibri"/>
              </a:rPr>
              <a:t>(</a:t>
            </a:r>
            <a:r>
              <a:rPr sz="3250" b="1" spc="-25" dirty="0">
                <a:solidFill>
                  <a:srgbClr val="007EBE"/>
                </a:solidFill>
                <a:latin typeface="Calibri"/>
                <a:cs typeface="Calibri"/>
              </a:rPr>
              <a:t>a</a:t>
            </a:r>
            <a:r>
              <a:rPr sz="3250" b="1" spc="165" dirty="0">
                <a:solidFill>
                  <a:srgbClr val="007EBE"/>
                </a:solidFill>
                <a:latin typeface="Calibri"/>
                <a:cs typeface="Calibri"/>
              </a:rPr>
              <a:t>+</a:t>
            </a:r>
            <a:r>
              <a:rPr sz="3250" b="1" spc="20" dirty="0">
                <a:solidFill>
                  <a:srgbClr val="007EBE"/>
                </a:solidFill>
                <a:latin typeface="Calibri"/>
                <a:cs typeface="Calibri"/>
              </a:rPr>
              <a:t>c</a:t>
            </a:r>
            <a:r>
              <a:rPr sz="3250" b="1" spc="5" dirty="0">
                <a:solidFill>
                  <a:srgbClr val="007EBE"/>
                </a:solidFill>
                <a:latin typeface="Calibri"/>
                <a:cs typeface="Calibri"/>
              </a:rPr>
              <a:t>)</a:t>
            </a:r>
            <a:r>
              <a:rPr sz="3250" b="1" spc="-430" dirty="0">
                <a:solidFill>
                  <a:srgbClr val="007EBE"/>
                </a:solidFill>
                <a:latin typeface="Calibri"/>
                <a:cs typeface="Calibri"/>
              </a:rPr>
              <a:t> </a:t>
            </a:r>
            <a:r>
              <a:rPr sz="3250" b="1" spc="5" dirty="0">
                <a:solidFill>
                  <a:srgbClr val="007EBE"/>
                </a:solidFill>
                <a:latin typeface="Calibri"/>
                <a:cs typeface="Calibri"/>
              </a:rPr>
              <a:t>·</a:t>
            </a:r>
            <a:r>
              <a:rPr sz="3250" b="1" spc="-385" dirty="0">
                <a:solidFill>
                  <a:srgbClr val="007EBE"/>
                </a:solidFill>
                <a:latin typeface="Calibri"/>
                <a:cs typeface="Calibri"/>
              </a:rPr>
              <a:t> </a:t>
            </a:r>
            <a:r>
              <a:rPr sz="3250" b="1" spc="5" dirty="0">
                <a:solidFill>
                  <a:srgbClr val="007EBE"/>
                </a:solidFill>
                <a:latin typeface="Calibri"/>
                <a:cs typeface="Calibri"/>
              </a:rPr>
              <a:t>(</a:t>
            </a:r>
            <a:r>
              <a:rPr sz="3250" b="1" spc="90" dirty="0">
                <a:solidFill>
                  <a:srgbClr val="007EBE"/>
                </a:solidFill>
                <a:latin typeface="Calibri"/>
                <a:cs typeface="Calibri"/>
              </a:rPr>
              <a:t>b</a:t>
            </a:r>
            <a:r>
              <a:rPr sz="3250" b="1" spc="170" dirty="0">
                <a:solidFill>
                  <a:srgbClr val="007EBE"/>
                </a:solidFill>
                <a:latin typeface="Calibri"/>
                <a:cs typeface="Calibri"/>
              </a:rPr>
              <a:t>+</a:t>
            </a:r>
            <a:r>
              <a:rPr sz="3250" b="1" spc="20" dirty="0">
                <a:solidFill>
                  <a:srgbClr val="007EBE"/>
                </a:solidFill>
                <a:latin typeface="Calibri"/>
                <a:cs typeface="Calibri"/>
              </a:rPr>
              <a:t>c</a:t>
            </a:r>
            <a:r>
              <a:rPr sz="3250" b="1" spc="5" dirty="0">
                <a:solidFill>
                  <a:srgbClr val="007EBE"/>
                </a:solidFill>
                <a:latin typeface="Calibri"/>
                <a:cs typeface="Calibri"/>
              </a:rPr>
              <a:t>)</a:t>
            </a:r>
            <a:endParaRPr sz="32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Aplicamos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Morgan</a:t>
            </a:r>
            <a:r>
              <a:rPr sz="28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complemento.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Representamos</a:t>
            </a:r>
            <a:r>
              <a:rPr sz="28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8074" y="2087721"/>
            <a:ext cx="329311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b="1" spc="65" dirty="0">
                <a:solidFill>
                  <a:srgbClr val="007EBE"/>
                </a:solidFill>
                <a:latin typeface="Calibri"/>
                <a:cs typeface="Calibri"/>
              </a:rPr>
              <a:t>f=(a+b)·(a+c)·(b+c)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99296" y="3736621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698" y="0"/>
                </a:lnTo>
              </a:path>
            </a:pathLst>
          </a:custGeom>
          <a:ln w="20392">
            <a:solidFill>
              <a:srgbClr val="007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20182" y="3736621"/>
            <a:ext cx="821690" cy="0"/>
          </a:xfrm>
          <a:custGeom>
            <a:avLst/>
            <a:gdLst/>
            <a:ahLst/>
            <a:cxnLst/>
            <a:rect l="l" t="t" r="r" b="b"/>
            <a:pathLst>
              <a:path w="821690">
                <a:moveTo>
                  <a:pt x="0" y="0"/>
                </a:moveTo>
                <a:lnTo>
                  <a:pt x="821114" y="0"/>
                </a:lnTo>
              </a:path>
            </a:pathLst>
          </a:custGeom>
          <a:ln w="20392">
            <a:solidFill>
              <a:srgbClr val="007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08483" y="3736621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698" y="0"/>
                </a:lnTo>
              </a:path>
            </a:pathLst>
          </a:custGeom>
          <a:ln w="20392">
            <a:solidFill>
              <a:srgbClr val="007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99296" y="3662468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2886" y="0"/>
                </a:lnTo>
              </a:path>
            </a:pathLst>
          </a:custGeom>
          <a:ln w="20392">
            <a:solidFill>
              <a:srgbClr val="007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79762" y="3664598"/>
            <a:ext cx="3521075" cy="523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b="1" spc="65" dirty="0">
                <a:solidFill>
                  <a:srgbClr val="007EBE"/>
                </a:solidFill>
                <a:latin typeface="Calibri"/>
                <a:cs typeface="Calibri"/>
              </a:rPr>
              <a:t>f=(a+b)+(a+c)+(b+c)</a:t>
            </a:r>
            <a:endParaRPr sz="325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308" y="1048242"/>
            <a:ext cx="548957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3B418F"/>
              </a:buClr>
              <a:buSzPct val="96428"/>
              <a:tabLst>
                <a:tab pos="562610" algn="l"/>
              </a:tabLst>
            </a:pPr>
            <a:r>
              <a:rPr sz="2800" b="1" spc="-5" dirty="0" err="1">
                <a:solidFill>
                  <a:srgbClr val="3B418F"/>
                </a:solidFill>
                <a:latin typeface="Calibri"/>
                <a:cs typeface="Calibri"/>
              </a:rPr>
              <a:t>Decodificadores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0502" y="1759685"/>
            <a:ext cx="11784330" cy="3745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21590" indent="635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lógico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combinacional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cuya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básica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es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detectar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presencia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 determinada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combinación de bits (código)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sus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señalar la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presencia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código activando solamente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salida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correspondiente.</a:t>
            </a:r>
            <a:endParaRPr sz="2800" dirty="0">
              <a:latin typeface="Calibri"/>
              <a:cs typeface="Calibri"/>
            </a:endParaRPr>
          </a:p>
          <a:p>
            <a:pPr marL="26034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tiene</a:t>
            </a:r>
            <a:r>
              <a:rPr sz="2800" spc="6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6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señales</a:t>
            </a:r>
            <a:r>
              <a:rPr sz="28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6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M </a:t>
            </a:r>
            <a:r>
              <a:rPr sz="28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señales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siendo</a:t>
            </a:r>
            <a:r>
              <a:rPr sz="2800" spc="6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≤</a:t>
            </a:r>
            <a:endParaRPr sz="2800" dirty="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una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señal 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habilitación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chip: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B418F"/>
                </a:solidFill>
                <a:latin typeface="Calibri"/>
                <a:cs typeface="Calibri"/>
              </a:rPr>
              <a:t>chip</a:t>
            </a:r>
            <a:r>
              <a:rPr sz="2800" i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B418F"/>
                </a:solidFill>
                <a:latin typeface="Calibri"/>
                <a:cs typeface="Calibri"/>
              </a:rPr>
              <a:t>enable</a:t>
            </a:r>
            <a:r>
              <a:rPr sz="2800" i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(E).</a:t>
            </a:r>
            <a:endParaRPr sz="2800" dirty="0">
              <a:latin typeface="Calibri"/>
              <a:cs typeface="Calibri"/>
            </a:endParaRPr>
          </a:p>
          <a:p>
            <a:pPr marL="26034" marR="18415" indent="-635" algn="just">
              <a:lnSpc>
                <a:spcPct val="100000"/>
              </a:lnSpc>
              <a:spcBef>
                <a:spcPts val="1195"/>
              </a:spcBef>
            </a:pP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No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tiene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porqué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codificador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(binario),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sino 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M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ser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menor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igual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. Es 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caso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BCD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siete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segmentos.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5815" y="1546326"/>
            <a:ext cx="11836400" cy="3166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42545" indent="-635" algn="just">
              <a:lnSpc>
                <a:spcPct val="100000"/>
              </a:lnSpc>
              <a:spcBef>
                <a:spcPts val="105"/>
              </a:spcBef>
            </a:pPr>
            <a:r>
              <a:rPr lang="es-ES" sz="2800" spc="-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b="1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binario</a:t>
            </a:r>
            <a:r>
              <a:rPr sz="2800" b="1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b="1" spc="1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800" b="1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activas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alto,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tiene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 = 2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habilitación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chip (E,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 alto),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2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 4</a:t>
            </a:r>
            <a:r>
              <a:rPr sz="2800" spc="6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señales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salida,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forma 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habilita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alto)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solamente 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salida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cuyo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subíndice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corresponde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al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equivalente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decimal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combinación binaria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entrada.</a:t>
            </a:r>
            <a:endParaRPr sz="2800" dirty="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1200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Mostramos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continuación,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símbolo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lógico,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expresiones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algebráicas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las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salidas,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tabla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verdad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equivalente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construido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9E61B7A-BA7C-1F47-81F5-429690888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3B418F"/>
              </a:buClr>
              <a:buSzPct val="96428"/>
              <a:tabLst>
                <a:tab pos="562610" algn="l"/>
              </a:tabLst>
            </a:pPr>
            <a:r>
              <a:rPr sz="2800" b="1" spc="-5" dirty="0" err="1">
                <a:solidFill>
                  <a:srgbClr val="3B418F"/>
                </a:solidFill>
                <a:latin typeface="Calibri"/>
                <a:cs typeface="Calibri"/>
              </a:rPr>
              <a:t>Decodificadores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15" y="840407"/>
            <a:ext cx="7671434" cy="1159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4099560">
              <a:lnSpc>
                <a:spcPct val="100000"/>
              </a:lnSpc>
              <a:spcBef>
                <a:spcPts val="1200"/>
              </a:spcBef>
            </a:pPr>
            <a:r>
              <a:rPr sz="2800" b="1" spc="-5" dirty="0" err="1">
                <a:solidFill>
                  <a:srgbClr val="3B418F"/>
                </a:solidFill>
                <a:latin typeface="Calibri"/>
                <a:cs typeface="Calibri"/>
              </a:rPr>
              <a:t>Decodificadores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2:4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alto.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4288" y="4062984"/>
            <a:ext cx="2493263" cy="25206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44" y="2286000"/>
            <a:ext cx="4026395" cy="41544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9223" y="2237232"/>
            <a:ext cx="4245863" cy="170383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443" y="1164018"/>
            <a:ext cx="103517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TEMA</a:t>
            </a:r>
            <a:r>
              <a:rPr spc="-5" dirty="0"/>
              <a:t> 4:</a:t>
            </a:r>
            <a:r>
              <a:rPr spc="10" dirty="0"/>
              <a:t> </a:t>
            </a:r>
            <a:r>
              <a:rPr spc="5" dirty="0"/>
              <a:t>Análisis</a:t>
            </a:r>
            <a:r>
              <a:rPr spc="-40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síntesis</a:t>
            </a:r>
            <a:r>
              <a:rPr spc="-20" dirty="0"/>
              <a:t> </a:t>
            </a:r>
            <a:r>
              <a:rPr spc="5" dirty="0"/>
              <a:t>de</a:t>
            </a:r>
            <a:r>
              <a:rPr spc="-50" dirty="0"/>
              <a:t> </a:t>
            </a:r>
            <a:r>
              <a:rPr spc="-5" dirty="0"/>
              <a:t>sistemas</a:t>
            </a:r>
            <a:r>
              <a:rPr spc="-65" dirty="0"/>
              <a:t> </a:t>
            </a:r>
            <a:r>
              <a:rPr dirty="0"/>
              <a:t>combinacionales.</a:t>
            </a:r>
            <a:r>
              <a:rPr spc="-60" dirty="0"/>
              <a:t> </a:t>
            </a:r>
            <a:r>
              <a:rPr spc="-5" dirty="0"/>
              <a:t>Circuitos</a:t>
            </a:r>
            <a:r>
              <a:rPr spc="-70" dirty="0"/>
              <a:t> </a:t>
            </a:r>
            <a:r>
              <a:rPr spc="-5" dirty="0"/>
              <a:t>MSI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09600" y="1932717"/>
            <a:ext cx="10567035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 lvl="1" indent="-476250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488950" algn="l"/>
              </a:tabLst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Definición</a:t>
            </a:r>
            <a:r>
              <a:rPr sz="24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sistema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combinacional.</a:t>
            </a:r>
            <a:endParaRPr sz="2400" dirty="0">
              <a:latin typeface="Calibri"/>
              <a:cs typeface="Calibri"/>
            </a:endParaRPr>
          </a:p>
          <a:p>
            <a:pPr marL="12700" marR="6110605" lvl="1">
              <a:lnSpc>
                <a:spcPct val="100000"/>
              </a:lnSpc>
              <a:spcBef>
                <a:spcPts val="15"/>
              </a:spcBef>
              <a:buSzPct val="95000"/>
              <a:buAutoNum type="arabicPeriod"/>
              <a:tabLst>
                <a:tab pos="3981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Análisis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combinacionales. </a:t>
            </a:r>
            <a:r>
              <a:rPr sz="2000" spc="-43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4.3.–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0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000" dirty="0">
              <a:latin typeface="Calibri"/>
              <a:cs typeface="Calibri"/>
            </a:endParaRPr>
          </a:p>
          <a:p>
            <a:pPr marL="1235710" lvl="2" indent="-577850">
              <a:lnSpc>
                <a:spcPct val="100000"/>
              </a:lnSpc>
              <a:buSzPct val="95000"/>
              <a:buAutoNum type="arabicPeriod"/>
              <a:tabLst>
                <a:tab pos="12363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Etapas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diseño.</a:t>
            </a:r>
            <a:endParaRPr sz="2000" dirty="0">
              <a:latin typeface="Calibri"/>
              <a:cs typeface="Calibri"/>
            </a:endParaRPr>
          </a:p>
          <a:p>
            <a:pPr marL="1235710" lvl="2" indent="-577850">
              <a:lnSpc>
                <a:spcPct val="100000"/>
              </a:lnSpc>
              <a:buSzPct val="95000"/>
              <a:buAutoNum type="arabicPeriod"/>
              <a:tabLst>
                <a:tab pos="12363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niveles.</a:t>
            </a:r>
            <a:endParaRPr sz="2000" dirty="0">
              <a:latin typeface="Calibri"/>
              <a:cs typeface="Calibri"/>
            </a:endParaRPr>
          </a:p>
          <a:p>
            <a:pPr marL="1572895" marR="4328160" lvl="3">
              <a:lnSpc>
                <a:spcPct val="100000"/>
              </a:lnSpc>
              <a:buSzPct val="95000"/>
              <a:buAutoNum type="arabicPeriod"/>
              <a:tabLst>
                <a:tab pos="234251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básicas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AND,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OR y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70" dirty="0">
                <a:solidFill>
                  <a:srgbClr val="3B418F"/>
                </a:solidFill>
                <a:latin typeface="Calibri"/>
                <a:cs typeface="Calibri"/>
              </a:rPr>
              <a:t>NOT. </a:t>
            </a:r>
            <a:r>
              <a:rPr sz="2000" spc="-43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4.3.2.2.–</a:t>
            </a:r>
            <a:r>
              <a:rPr sz="20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NAND.</a:t>
            </a:r>
            <a:endParaRPr sz="2000" dirty="0">
              <a:latin typeface="Calibri"/>
              <a:cs typeface="Calibri"/>
            </a:endParaRPr>
          </a:p>
          <a:p>
            <a:pPr marL="1572895">
              <a:lnSpc>
                <a:spcPct val="100000"/>
              </a:lnSpc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4.3.2.3.–</a:t>
            </a:r>
            <a:r>
              <a:rPr sz="20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Decodificadores.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Codificadores.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Demultiplexores.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spcBef>
                <a:spcPts val="5"/>
              </a:spcBef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Aplicaciones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decodificadores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multiplexores.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Aritmética</a:t>
            </a:r>
            <a:r>
              <a:rPr sz="20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binaria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básica: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binaria;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0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2.</a:t>
            </a:r>
            <a:endParaRPr sz="2000" dirty="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aritméticos</a:t>
            </a:r>
            <a:r>
              <a:rPr sz="20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binarios: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completo;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paralelo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serie;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3B418F"/>
                </a:solidFill>
                <a:latin typeface="Calibri"/>
                <a:cs typeface="Calibri"/>
              </a:rPr>
              <a:t>restador.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1284" y="522251"/>
            <a:ext cx="5093716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1" spc="-5" dirty="0">
                <a:solidFill>
                  <a:srgbClr val="3B418F"/>
                </a:solidFill>
                <a:latin typeface="Calibri"/>
                <a:cs typeface="Calibri"/>
              </a:rPr>
              <a:t>Decodificadores.</a:t>
            </a:r>
            <a:br>
              <a:rPr lang="es-ES" dirty="0">
                <a:latin typeface="Calibri"/>
                <a:cs typeface="Calibri"/>
              </a:rPr>
            </a:b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915" y="1546326"/>
            <a:ext cx="84975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74LS139: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2:4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salidas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nivel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bajo.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15" y="4290747"/>
            <a:ext cx="11759565" cy="16109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74LS138: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3:8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salidas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nivel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bajo.</a:t>
            </a:r>
            <a:endParaRPr sz="2800">
              <a:latin typeface="Calibri"/>
              <a:cs typeface="Calibri"/>
            </a:endParaRPr>
          </a:p>
          <a:p>
            <a:pPr marL="12700" marR="5080" indent="-635">
              <a:lnSpc>
                <a:spcPct val="100000"/>
              </a:lnSpc>
              <a:spcBef>
                <a:spcPts val="1200"/>
              </a:spcBef>
              <a:tabLst>
                <a:tab pos="2859405" algn="l"/>
              </a:tabLst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74LS154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8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16	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24</a:t>
            </a:r>
            <a:r>
              <a:rPr sz="28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pines:</a:t>
            </a:r>
            <a:r>
              <a:rPr sz="28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(Vcc</a:t>
            </a:r>
            <a:r>
              <a:rPr sz="28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GND),</a:t>
            </a:r>
            <a:r>
              <a:rPr sz="28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8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16</a:t>
            </a:r>
            <a:r>
              <a:rPr sz="28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selección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G1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G2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realizan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habilitación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chip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3B418F"/>
                </a:solidFill>
                <a:latin typeface="Calibri"/>
                <a:cs typeface="Calibri"/>
              </a:rPr>
              <a:t>chip</a:t>
            </a:r>
            <a:r>
              <a:rPr sz="2800" i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3B418F"/>
                </a:solidFill>
                <a:latin typeface="Calibri"/>
                <a:cs typeface="Calibri"/>
              </a:rPr>
              <a:t>enable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311" y="2228088"/>
            <a:ext cx="6160007" cy="225856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1" y="522251"/>
            <a:ext cx="501688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1" spc="-5" dirty="0">
                <a:solidFill>
                  <a:srgbClr val="3B418F"/>
                </a:solidFill>
                <a:latin typeface="Calibri"/>
                <a:cs typeface="Calibri"/>
              </a:rPr>
              <a:t>Codificadores.</a:t>
            </a:r>
            <a:br>
              <a:rPr lang="es-ES" dirty="0">
                <a:latin typeface="Calibri"/>
                <a:cs typeface="Calibri"/>
              </a:rPr>
            </a:b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1215" y="1546326"/>
            <a:ext cx="11785600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24130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general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llama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codificación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proceso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convertir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símbolos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comunes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formato</a:t>
            </a:r>
            <a:r>
              <a:rPr sz="28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codificado.</a:t>
            </a:r>
            <a:endParaRPr sz="2800">
              <a:latin typeface="Calibri"/>
              <a:cs typeface="Calibri"/>
            </a:endParaRPr>
          </a:p>
          <a:p>
            <a:pPr marL="25400" marR="17780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codificador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lógico combinacional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que,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esencialmente,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realiza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inversa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decodificador: un codificador permite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introduzca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M,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(2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775" spc="7" baseline="25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≤ M)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 activo que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dígito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(por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 decimal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u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octal),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lo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convierte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6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codificada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(por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BCD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binario).</a:t>
            </a:r>
            <a:endParaRPr sz="2800">
              <a:latin typeface="Calibri"/>
              <a:cs typeface="Calibri"/>
            </a:endParaRPr>
          </a:p>
          <a:p>
            <a:pPr marL="25400" marR="19050" algn="just">
              <a:lnSpc>
                <a:spcPct val="100000"/>
              </a:lnSpc>
              <a:spcBef>
                <a:spcPts val="1200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Dependiendo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puedan activar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al mismo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tiempo,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pueden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codificadores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sin prioridad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codificadores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prioridad.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863" y="4114800"/>
            <a:ext cx="2703575" cy="16642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7988" y="4050791"/>
            <a:ext cx="2316467" cy="25511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3559" y="1546326"/>
            <a:ext cx="11755755" cy="3689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5"/>
              </a:spcBef>
              <a:tabLst>
                <a:tab pos="6105525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3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3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codificador</a:t>
            </a:r>
            <a:r>
              <a:rPr sz="2800" b="1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sin</a:t>
            </a:r>
            <a:r>
              <a:rPr sz="2800" b="1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prioridad</a:t>
            </a:r>
            <a:r>
              <a:rPr sz="2800" b="1" spc="3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3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cada	instante</a:t>
            </a:r>
            <a:r>
              <a:rPr sz="2800" spc="3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tiene</a:t>
            </a:r>
            <a:r>
              <a:rPr sz="2800" spc="3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haber</a:t>
            </a:r>
            <a:r>
              <a:rPr sz="2800" spc="3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siempre</a:t>
            </a:r>
            <a:r>
              <a:rPr sz="2800" spc="3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sola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activa.</a:t>
            </a:r>
            <a:endParaRPr sz="2800" dirty="0">
              <a:latin typeface="Calibri"/>
              <a:cs typeface="Calibri"/>
            </a:endParaRPr>
          </a:p>
          <a:p>
            <a:pPr marL="13335" marR="5080" indent="-1270">
              <a:lnSpc>
                <a:spcPct val="100000"/>
              </a:lnSpc>
              <a:spcBef>
                <a:spcPts val="1200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genera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su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 la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representación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binario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subíndice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señal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Codificador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binario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sin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prioridad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2.</a:t>
            </a:r>
            <a:endParaRPr sz="2800" dirty="0">
              <a:latin typeface="Calibri"/>
              <a:cs typeface="Calibri"/>
            </a:endParaRPr>
          </a:p>
          <a:p>
            <a:pPr marL="5906770" marR="4169410">
              <a:lnSpc>
                <a:spcPct val="137900"/>
              </a:lnSpc>
              <a:spcBef>
                <a:spcPts val="38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z0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x1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x3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z1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x2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x3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4464" y="3191255"/>
            <a:ext cx="3816095" cy="2538983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74D188AA-B1A7-604E-B4E5-D72411962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1688" y="521866"/>
            <a:ext cx="4151312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1" spc="-5" dirty="0">
                <a:solidFill>
                  <a:srgbClr val="3B418F"/>
                </a:solidFill>
                <a:latin typeface="Calibri"/>
                <a:cs typeface="Calibri"/>
              </a:rPr>
              <a:t>Codificadores.</a:t>
            </a:r>
            <a:br>
              <a:rPr lang="es-ES" dirty="0">
                <a:latin typeface="Calibri"/>
                <a:cs typeface="Calibri"/>
              </a:rPr>
            </a:b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1115" y="860805"/>
            <a:ext cx="32251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915" y="1546326"/>
            <a:ext cx="11760835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codificador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prioridad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ordenan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según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criterio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prioridad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no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hay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restricción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cuanto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puedan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estar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activas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simultáneamente.</a:t>
            </a:r>
            <a:endParaRPr sz="2800" dirty="0">
              <a:latin typeface="Calibri"/>
              <a:cs typeface="Calibri"/>
            </a:endParaRPr>
          </a:p>
          <a:p>
            <a:pPr marL="13335" marR="10160" indent="-1270" algn="just">
              <a:lnSpc>
                <a:spcPct val="100000"/>
              </a:lnSpc>
              <a:spcBef>
                <a:spcPts val="1200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Este circuito genera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su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 la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representación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binario del subíndice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señal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 con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mayor</a:t>
            </a:r>
            <a:r>
              <a:rPr sz="28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prioridad,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suele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más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significativa.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Codificador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binario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prioridad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4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2,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asignamos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prioridad</a:t>
            </a:r>
            <a:r>
              <a:rPr sz="2800" spc="6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3,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2,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2B9CAEB-CBDE-CA4A-8F70-90EE6DD92235}"/>
              </a:ext>
            </a:extLst>
          </p:cNvPr>
          <p:cNvSpPr txBox="1">
            <a:spLocks/>
          </p:cNvSpPr>
          <p:nvPr/>
        </p:nvSpPr>
        <p:spPr>
          <a:xfrm>
            <a:off x="2819400" y="860805"/>
            <a:ext cx="647699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b="1" spc="-5" dirty="0">
                <a:solidFill>
                  <a:srgbClr val="3B418F"/>
                </a:solidFill>
                <a:latin typeface="Calibri"/>
                <a:cs typeface="Calibri"/>
              </a:rPr>
              <a:t>Codificadores</a:t>
            </a:r>
            <a:endParaRPr lang="es-E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0036" y="2501464"/>
            <a:ext cx="14865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z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2775" spc="7" baseline="-19519" dirty="0">
                <a:solidFill>
                  <a:srgbClr val="00AF50"/>
                </a:solidFill>
                <a:latin typeface="Calibri"/>
                <a:cs typeface="Calibri"/>
              </a:rPr>
              <a:t>2</a:t>
            </a:r>
            <a:r>
              <a:rPr sz="2775" spc="292" baseline="-195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775" spc="7" baseline="-19519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775" baseline="-19519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992" y="2026920"/>
            <a:ext cx="1213103" cy="460247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88" y="2173223"/>
            <a:ext cx="1661159" cy="182573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169664" y="2170176"/>
            <a:ext cx="2176780" cy="1988185"/>
            <a:chOff x="4169664" y="2170176"/>
            <a:chExt cx="2176780" cy="19881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9664" y="2170176"/>
              <a:ext cx="2164079" cy="19842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98720" y="3017519"/>
              <a:ext cx="1335405" cy="719455"/>
            </a:xfrm>
            <a:custGeom>
              <a:avLst/>
              <a:gdLst/>
              <a:ahLst/>
              <a:cxnLst/>
              <a:rect l="l" t="t" r="r" b="b"/>
              <a:pathLst>
                <a:path w="1335404" h="719454">
                  <a:moveTo>
                    <a:pt x="0" y="359663"/>
                  </a:moveTo>
                  <a:lnTo>
                    <a:pt x="10754" y="295012"/>
                  </a:lnTo>
                  <a:lnTo>
                    <a:pt x="41761" y="234164"/>
                  </a:lnTo>
                  <a:lnTo>
                    <a:pt x="91135" y="178133"/>
                  </a:lnTo>
                  <a:lnTo>
                    <a:pt x="122120" y="152241"/>
                  </a:lnTo>
                  <a:lnTo>
                    <a:pt x="156990" y="127935"/>
                  </a:lnTo>
                  <a:lnTo>
                    <a:pt x="195510" y="105341"/>
                  </a:lnTo>
                  <a:lnTo>
                    <a:pt x="237442" y="84587"/>
                  </a:lnTo>
                  <a:lnTo>
                    <a:pt x="282553" y="65798"/>
                  </a:lnTo>
                  <a:lnTo>
                    <a:pt x="330606" y="49103"/>
                  </a:lnTo>
                  <a:lnTo>
                    <a:pt x="381365" y="34628"/>
                  </a:lnTo>
                  <a:lnTo>
                    <a:pt x="434595" y="22501"/>
                  </a:lnTo>
                  <a:lnTo>
                    <a:pt x="490061" y="12847"/>
                  </a:lnTo>
                  <a:lnTo>
                    <a:pt x="547526" y="5794"/>
                  </a:lnTo>
                  <a:lnTo>
                    <a:pt x="606754" y="1469"/>
                  </a:lnTo>
                  <a:lnTo>
                    <a:pt x="667512" y="0"/>
                  </a:lnTo>
                  <a:lnTo>
                    <a:pt x="728269" y="1469"/>
                  </a:lnTo>
                  <a:lnTo>
                    <a:pt x="787497" y="5794"/>
                  </a:lnTo>
                  <a:lnTo>
                    <a:pt x="844962" y="12847"/>
                  </a:lnTo>
                  <a:lnTo>
                    <a:pt x="900428" y="22501"/>
                  </a:lnTo>
                  <a:lnTo>
                    <a:pt x="953658" y="34628"/>
                  </a:lnTo>
                  <a:lnTo>
                    <a:pt x="1004417" y="49103"/>
                  </a:lnTo>
                  <a:lnTo>
                    <a:pt x="1052470" y="65798"/>
                  </a:lnTo>
                  <a:lnTo>
                    <a:pt x="1097581" y="84587"/>
                  </a:lnTo>
                  <a:lnTo>
                    <a:pt x="1139513" y="105341"/>
                  </a:lnTo>
                  <a:lnTo>
                    <a:pt x="1178033" y="127935"/>
                  </a:lnTo>
                  <a:lnTo>
                    <a:pt x="1212903" y="152241"/>
                  </a:lnTo>
                  <a:lnTo>
                    <a:pt x="1243888" y="178133"/>
                  </a:lnTo>
                  <a:lnTo>
                    <a:pt x="1270753" y="205482"/>
                  </a:lnTo>
                  <a:lnTo>
                    <a:pt x="1311179" y="264049"/>
                  </a:lnTo>
                  <a:lnTo>
                    <a:pt x="1332296" y="326926"/>
                  </a:lnTo>
                  <a:lnTo>
                    <a:pt x="1335024" y="359663"/>
                  </a:lnTo>
                  <a:lnTo>
                    <a:pt x="1332296" y="392401"/>
                  </a:lnTo>
                  <a:lnTo>
                    <a:pt x="1311179" y="455278"/>
                  </a:lnTo>
                  <a:lnTo>
                    <a:pt x="1270753" y="513845"/>
                  </a:lnTo>
                  <a:lnTo>
                    <a:pt x="1243888" y="541194"/>
                  </a:lnTo>
                  <a:lnTo>
                    <a:pt x="1212903" y="567086"/>
                  </a:lnTo>
                  <a:lnTo>
                    <a:pt x="1178033" y="591392"/>
                  </a:lnTo>
                  <a:lnTo>
                    <a:pt x="1139513" y="613986"/>
                  </a:lnTo>
                  <a:lnTo>
                    <a:pt x="1097581" y="634740"/>
                  </a:lnTo>
                  <a:lnTo>
                    <a:pt x="1052470" y="653529"/>
                  </a:lnTo>
                  <a:lnTo>
                    <a:pt x="1004417" y="670224"/>
                  </a:lnTo>
                  <a:lnTo>
                    <a:pt x="953658" y="684699"/>
                  </a:lnTo>
                  <a:lnTo>
                    <a:pt x="900428" y="696826"/>
                  </a:lnTo>
                  <a:lnTo>
                    <a:pt x="844962" y="706480"/>
                  </a:lnTo>
                  <a:lnTo>
                    <a:pt x="787497" y="713533"/>
                  </a:lnTo>
                  <a:lnTo>
                    <a:pt x="728269" y="717858"/>
                  </a:lnTo>
                  <a:lnTo>
                    <a:pt x="667512" y="719327"/>
                  </a:lnTo>
                  <a:lnTo>
                    <a:pt x="606754" y="717858"/>
                  </a:lnTo>
                  <a:lnTo>
                    <a:pt x="547526" y="713533"/>
                  </a:lnTo>
                  <a:lnTo>
                    <a:pt x="490061" y="706480"/>
                  </a:lnTo>
                  <a:lnTo>
                    <a:pt x="434595" y="696826"/>
                  </a:lnTo>
                  <a:lnTo>
                    <a:pt x="381365" y="684699"/>
                  </a:lnTo>
                  <a:lnTo>
                    <a:pt x="330606" y="670224"/>
                  </a:lnTo>
                  <a:lnTo>
                    <a:pt x="282553" y="653529"/>
                  </a:lnTo>
                  <a:lnTo>
                    <a:pt x="237442" y="634740"/>
                  </a:lnTo>
                  <a:lnTo>
                    <a:pt x="195510" y="613986"/>
                  </a:lnTo>
                  <a:lnTo>
                    <a:pt x="156990" y="591392"/>
                  </a:lnTo>
                  <a:lnTo>
                    <a:pt x="122120" y="567086"/>
                  </a:lnTo>
                  <a:lnTo>
                    <a:pt x="91135" y="541194"/>
                  </a:lnTo>
                  <a:lnTo>
                    <a:pt x="64270" y="513845"/>
                  </a:lnTo>
                  <a:lnTo>
                    <a:pt x="23844" y="455278"/>
                  </a:lnTo>
                  <a:lnTo>
                    <a:pt x="2727" y="392401"/>
                  </a:lnTo>
                  <a:lnTo>
                    <a:pt x="0" y="359663"/>
                  </a:lnTo>
                  <a:close/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1768" y="3425952"/>
              <a:ext cx="1332230" cy="719455"/>
            </a:xfrm>
            <a:custGeom>
              <a:avLst/>
              <a:gdLst/>
              <a:ahLst/>
              <a:cxnLst/>
              <a:rect l="l" t="t" r="r" b="b"/>
              <a:pathLst>
                <a:path w="1332229" h="719454">
                  <a:moveTo>
                    <a:pt x="0" y="359664"/>
                  </a:moveTo>
                  <a:lnTo>
                    <a:pt x="10729" y="295012"/>
                  </a:lnTo>
                  <a:lnTo>
                    <a:pt x="41665" y="234164"/>
                  </a:lnTo>
                  <a:lnTo>
                    <a:pt x="90926" y="178133"/>
                  </a:lnTo>
                  <a:lnTo>
                    <a:pt x="121840" y="152241"/>
                  </a:lnTo>
                  <a:lnTo>
                    <a:pt x="156631" y="127935"/>
                  </a:lnTo>
                  <a:lnTo>
                    <a:pt x="195062" y="105341"/>
                  </a:lnTo>
                  <a:lnTo>
                    <a:pt x="236899" y="84587"/>
                  </a:lnTo>
                  <a:lnTo>
                    <a:pt x="281906" y="65798"/>
                  </a:lnTo>
                  <a:lnTo>
                    <a:pt x="329850" y="49103"/>
                  </a:lnTo>
                  <a:lnTo>
                    <a:pt x="380493" y="34628"/>
                  </a:lnTo>
                  <a:lnTo>
                    <a:pt x="433602" y="22501"/>
                  </a:lnTo>
                  <a:lnTo>
                    <a:pt x="488941" y="12847"/>
                  </a:lnTo>
                  <a:lnTo>
                    <a:pt x="546275" y="5794"/>
                  </a:lnTo>
                  <a:lnTo>
                    <a:pt x="605369" y="1469"/>
                  </a:lnTo>
                  <a:lnTo>
                    <a:pt x="665988" y="0"/>
                  </a:lnTo>
                  <a:lnTo>
                    <a:pt x="726606" y="1469"/>
                  </a:lnTo>
                  <a:lnTo>
                    <a:pt x="785700" y="5794"/>
                  </a:lnTo>
                  <a:lnTo>
                    <a:pt x="843034" y="12847"/>
                  </a:lnTo>
                  <a:lnTo>
                    <a:pt x="898373" y="22501"/>
                  </a:lnTo>
                  <a:lnTo>
                    <a:pt x="951482" y="34628"/>
                  </a:lnTo>
                  <a:lnTo>
                    <a:pt x="1002125" y="49103"/>
                  </a:lnTo>
                  <a:lnTo>
                    <a:pt x="1050069" y="65798"/>
                  </a:lnTo>
                  <a:lnTo>
                    <a:pt x="1095076" y="84587"/>
                  </a:lnTo>
                  <a:lnTo>
                    <a:pt x="1136913" y="105341"/>
                  </a:lnTo>
                  <a:lnTo>
                    <a:pt x="1175344" y="127935"/>
                  </a:lnTo>
                  <a:lnTo>
                    <a:pt x="1210135" y="152241"/>
                  </a:lnTo>
                  <a:lnTo>
                    <a:pt x="1241049" y="178133"/>
                  </a:lnTo>
                  <a:lnTo>
                    <a:pt x="1267853" y="205482"/>
                  </a:lnTo>
                  <a:lnTo>
                    <a:pt x="1308186" y="264049"/>
                  </a:lnTo>
                  <a:lnTo>
                    <a:pt x="1329254" y="326926"/>
                  </a:lnTo>
                  <a:lnTo>
                    <a:pt x="1331976" y="359664"/>
                  </a:lnTo>
                  <a:lnTo>
                    <a:pt x="1329254" y="392401"/>
                  </a:lnTo>
                  <a:lnTo>
                    <a:pt x="1308186" y="455278"/>
                  </a:lnTo>
                  <a:lnTo>
                    <a:pt x="1267853" y="513845"/>
                  </a:lnTo>
                  <a:lnTo>
                    <a:pt x="1241049" y="541194"/>
                  </a:lnTo>
                  <a:lnTo>
                    <a:pt x="1210135" y="567086"/>
                  </a:lnTo>
                  <a:lnTo>
                    <a:pt x="1175344" y="591392"/>
                  </a:lnTo>
                  <a:lnTo>
                    <a:pt x="1136913" y="613986"/>
                  </a:lnTo>
                  <a:lnTo>
                    <a:pt x="1095076" y="634740"/>
                  </a:lnTo>
                  <a:lnTo>
                    <a:pt x="1050069" y="653529"/>
                  </a:lnTo>
                  <a:lnTo>
                    <a:pt x="1002125" y="670224"/>
                  </a:lnTo>
                  <a:lnTo>
                    <a:pt x="951482" y="684699"/>
                  </a:lnTo>
                  <a:lnTo>
                    <a:pt x="898373" y="696826"/>
                  </a:lnTo>
                  <a:lnTo>
                    <a:pt x="843034" y="706480"/>
                  </a:lnTo>
                  <a:lnTo>
                    <a:pt x="785700" y="713533"/>
                  </a:lnTo>
                  <a:lnTo>
                    <a:pt x="726606" y="717858"/>
                  </a:lnTo>
                  <a:lnTo>
                    <a:pt x="665988" y="719328"/>
                  </a:lnTo>
                  <a:lnTo>
                    <a:pt x="605369" y="717858"/>
                  </a:lnTo>
                  <a:lnTo>
                    <a:pt x="546275" y="713533"/>
                  </a:lnTo>
                  <a:lnTo>
                    <a:pt x="488941" y="706480"/>
                  </a:lnTo>
                  <a:lnTo>
                    <a:pt x="433602" y="696826"/>
                  </a:lnTo>
                  <a:lnTo>
                    <a:pt x="380493" y="684699"/>
                  </a:lnTo>
                  <a:lnTo>
                    <a:pt x="329850" y="670224"/>
                  </a:lnTo>
                  <a:lnTo>
                    <a:pt x="281906" y="653529"/>
                  </a:lnTo>
                  <a:lnTo>
                    <a:pt x="236899" y="634740"/>
                  </a:lnTo>
                  <a:lnTo>
                    <a:pt x="195062" y="613986"/>
                  </a:lnTo>
                  <a:lnTo>
                    <a:pt x="156631" y="591392"/>
                  </a:lnTo>
                  <a:lnTo>
                    <a:pt x="121840" y="567086"/>
                  </a:lnTo>
                  <a:lnTo>
                    <a:pt x="90926" y="541194"/>
                  </a:lnTo>
                  <a:lnTo>
                    <a:pt x="64122" y="513845"/>
                  </a:lnTo>
                  <a:lnTo>
                    <a:pt x="23789" y="455278"/>
                  </a:lnTo>
                  <a:lnTo>
                    <a:pt x="2721" y="392401"/>
                  </a:lnTo>
                  <a:lnTo>
                    <a:pt x="0" y="35966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224528" y="4282440"/>
            <a:ext cx="2204720" cy="1981200"/>
            <a:chOff x="4224528" y="4282440"/>
            <a:chExt cx="2204720" cy="19812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4528" y="4282440"/>
              <a:ext cx="2164079" cy="19811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81016" y="5513832"/>
              <a:ext cx="1335405" cy="716280"/>
            </a:xfrm>
            <a:custGeom>
              <a:avLst/>
              <a:gdLst/>
              <a:ahLst/>
              <a:cxnLst/>
              <a:rect l="l" t="t" r="r" b="b"/>
              <a:pathLst>
                <a:path w="1335404" h="716279">
                  <a:moveTo>
                    <a:pt x="0" y="358140"/>
                  </a:moveTo>
                  <a:lnTo>
                    <a:pt x="10754" y="293765"/>
                  </a:lnTo>
                  <a:lnTo>
                    <a:pt x="41761" y="233175"/>
                  </a:lnTo>
                  <a:lnTo>
                    <a:pt x="91135" y="177382"/>
                  </a:lnTo>
                  <a:lnTo>
                    <a:pt x="122120" y="151600"/>
                  </a:lnTo>
                  <a:lnTo>
                    <a:pt x="156990" y="127397"/>
                  </a:lnTo>
                  <a:lnTo>
                    <a:pt x="195510" y="104898"/>
                  </a:lnTo>
                  <a:lnTo>
                    <a:pt x="237442" y="84231"/>
                  </a:lnTo>
                  <a:lnTo>
                    <a:pt x="282553" y="65522"/>
                  </a:lnTo>
                  <a:lnTo>
                    <a:pt x="330606" y="48897"/>
                  </a:lnTo>
                  <a:lnTo>
                    <a:pt x="381365" y="34483"/>
                  </a:lnTo>
                  <a:lnTo>
                    <a:pt x="434595" y="22406"/>
                  </a:lnTo>
                  <a:lnTo>
                    <a:pt x="490061" y="12793"/>
                  </a:lnTo>
                  <a:lnTo>
                    <a:pt x="547526" y="5770"/>
                  </a:lnTo>
                  <a:lnTo>
                    <a:pt x="606754" y="1463"/>
                  </a:lnTo>
                  <a:lnTo>
                    <a:pt x="667512" y="0"/>
                  </a:lnTo>
                  <a:lnTo>
                    <a:pt x="728269" y="1463"/>
                  </a:lnTo>
                  <a:lnTo>
                    <a:pt x="787497" y="5770"/>
                  </a:lnTo>
                  <a:lnTo>
                    <a:pt x="844962" y="12793"/>
                  </a:lnTo>
                  <a:lnTo>
                    <a:pt x="900428" y="22406"/>
                  </a:lnTo>
                  <a:lnTo>
                    <a:pt x="953658" y="34483"/>
                  </a:lnTo>
                  <a:lnTo>
                    <a:pt x="1004417" y="48897"/>
                  </a:lnTo>
                  <a:lnTo>
                    <a:pt x="1052470" y="65522"/>
                  </a:lnTo>
                  <a:lnTo>
                    <a:pt x="1097581" y="84231"/>
                  </a:lnTo>
                  <a:lnTo>
                    <a:pt x="1139513" y="104898"/>
                  </a:lnTo>
                  <a:lnTo>
                    <a:pt x="1178033" y="127397"/>
                  </a:lnTo>
                  <a:lnTo>
                    <a:pt x="1212903" y="151600"/>
                  </a:lnTo>
                  <a:lnTo>
                    <a:pt x="1243888" y="177382"/>
                  </a:lnTo>
                  <a:lnTo>
                    <a:pt x="1270753" y="204616"/>
                  </a:lnTo>
                  <a:lnTo>
                    <a:pt x="1311179" y="262934"/>
                  </a:lnTo>
                  <a:lnTo>
                    <a:pt x="1332296" y="325542"/>
                  </a:lnTo>
                  <a:lnTo>
                    <a:pt x="1335024" y="358140"/>
                  </a:lnTo>
                  <a:lnTo>
                    <a:pt x="1332296" y="390737"/>
                  </a:lnTo>
                  <a:lnTo>
                    <a:pt x="1311179" y="453345"/>
                  </a:lnTo>
                  <a:lnTo>
                    <a:pt x="1270753" y="511663"/>
                  </a:lnTo>
                  <a:lnTo>
                    <a:pt x="1243888" y="538897"/>
                  </a:lnTo>
                  <a:lnTo>
                    <a:pt x="1212903" y="564679"/>
                  </a:lnTo>
                  <a:lnTo>
                    <a:pt x="1178033" y="588882"/>
                  </a:lnTo>
                  <a:lnTo>
                    <a:pt x="1139513" y="611381"/>
                  </a:lnTo>
                  <a:lnTo>
                    <a:pt x="1097581" y="632048"/>
                  </a:lnTo>
                  <a:lnTo>
                    <a:pt x="1052470" y="650757"/>
                  </a:lnTo>
                  <a:lnTo>
                    <a:pt x="1004417" y="667382"/>
                  </a:lnTo>
                  <a:lnTo>
                    <a:pt x="953658" y="681796"/>
                  </a:lnTo>
                  <a:lnTo>
                    <a:pt x="900428" y="693873"/>
                  </a:lnTo>
                  <a:lnTo>
                    <a:pt x="844962" y="703486"/>
                  </a:lnTo>
                  <a:lnTo>
                    <a:pt x="787497" y="710509"/>
                  </a:lnTo>
                  <a:lnTo>
                    <a:pt x="728269" y="714816"/>
                  </a:lnTo>
                  <a:lnTo>
                    <a:pt x="667512" y="716280"/>
                  </a:lnTo>
                  <a:lnTo>
                    <a:pt x="606754" y="714816"/>
                  </a:lnTo>
                  <a:lnTo>
                    <a:pt x="547526" y="710509"/>
                  </a:lnTo>
                  <a:lnTo>
                    <a:pt x="490061" y="703486"/>
                  </a:lnTo>
                  <a:lnTo>
                    <a:pt x="434595" y="693873"/>
                  </a:lnTo>
                  <a:lnTo>
                    <a:pt x="381365" y="681796"/>
                  </a:lnTo>
                  <a:lnTo>
                    <a:pt x="330606" y="667382"/>
                  </a:lnTo>
                  <a:lnTo>
                    <a:pt x="282553" y="650757"/>
                  </a:lnTo>
                  <a:lnTo>
                    <a:pt x="237442" y="632048"/>
                  </a:lnTo>
                  <a:lnTo>
                    <a:pt x="195510" y="611381"/>
                  </a:lnTo>
                  <a:lnTo>
                    <a:pt x="156990" y="588882"/>
                  </a:lnTo>
                  <a:lnTo>
                    <a:pt x="122120" y="564679"/>
                  </a:lnTo>
                  <a:lnTo>
                    <a:pt x="91135" y="538897"/>
                  </a:lnTo>
                  <a:lnTo>
                    <a:pt x="64270" y="511663"/>
                  </a:lnTo>
                  <a:lnTo>
                    <a:pt x="23844" y="453345"/>
                  </a:lnTo>
                  <a:lnTo>
                    <a:pt x="2727" y="390737"/>
                  </a:lnTo>
                  <a:lnTo>
                    <a:pt x="0" y="35814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82230" y="4584192"/>
              <a:ext cx="575310" cy="454025"/>
            </a:xfrm>
            <a:custGeom>
              <a:avLst/>
              <a:gdLst/>
              <a:ahLst/>
              <a:cxnLst/>
              <a:rect l="l" t="t" r="r" b="b"/>
              <a:pathLst>
                <a:path w="575310" h="454025">
                  <a:moveTo>
                    <a:pt x="14241" y="0"/>
                  </a:moveTo>
                  <a:lnTo>
                    <a:pt x="8502" y="59439"/>
                  </a:lnTo>
                  <a:lnTo>
                    <a:pt x="3634" y="117936"/>
                  </a:lnTo>
                  <a:lnTo>
                    <a:pt x="509" y="174545"/>
                  </a:lnTo>
                  <a:lnTo>
                    <a:pt x="0" y="228326"/>
                  </a:lnTo>
                  <a:lnTo>
                    <a:pt x="2978" y="278333"/>
                  </a:lnTo>
                  <a:lnTo>
                    <a:pt x="10316" y="323624"/>
                  </a:lnTo>
                  <a:lnTo>
                    <a:pt x="22887" y="363255"/>
                  </a:lnTo>
                  <a:lnTo>
                    <a:pt x="67213" y="421766"/>
                  </a:lnTo>
                  <a:lnTo>
                    <a:pt x="143231" y="448321"/>
                  </a:lnTo>
                  <a:lnTo>
                    <a:pt x="194429" y="453415"/>
                  </a:lnTo>
                  <a:lnTo>
                    <a:pt x="250776" y="453749"/>
                  </a:lnTo>
                  <a:lnTo>
                    <a:pt x="309538" y="449848"/>
                  </a:lnTo>
                  <a:lnTo>
                    <a:pt x="367983" y="442233"/>
                  </a:lnTo>
                  <a:lnTo>
                    <a:pt x="423376" y="431426"/>
                  </a:lnTo>
                  <a:lnTo>
                    <a:pt x="472986" y="417952"/>
                  </a:lnTo>
                  <a:lnTo>
                    <a:pt x="514078" y="402332"/>
                  </a:lnTo>
                  <a:lnTo>
                    <a:pt x="575039" y="309803"/>
                  </a:lnTo>
                  <a:lnTo>
                    <a:pt x="567756" y="202287"/>
                  </a:lnTo>
                  <a:lnTo>
                    <a:pt x="545908" y="105945"/>
                  </a:lnTo>
                  <a:lnTo>
                    <a:pt x="533328" y="64185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49119" y="5931750"/>
              <a:ext cx="493395" cy="295275"/>
            </a:xfrm>
            <a:custGeom>
              <a:avLst/>
              <a:gdLst/>
              <a:ahLst/>
              <a:cxnLst/>
              <a:rect l="l" t="t" r="r" b="b"/>
              <a:pathLst>
                <a:path w="493395" h="295275">
                  <a:moveTo>
                    <a:pt x="22815" y="267071"/>
                  </a:moveTo>
                  <a:lnTo>
                    <a:pt x="11669" y="216048"/>
                  </a:lnTo>
                  <a:lnTo>
                    <a:pt x="3178" y="166813"/>
                  </a:lnTo>
                  <a:lnTo>
                    <a:pt x="0" y="121159"/>
                  </a:lnTo>
                  <a:lnTo>
                    <a:pt x="4788" y="80876"/>
                  </a:lnTo>
                  <a:lnTo>
                    <a:pt x="48888" y="23586"/>
                  </a:lnTo>
                  <a:lnTo>
                    <a:pt x="133292" y="3665"/>
                  </a:lnTo>
                  <a:lnTo>
                    <a:pt x="191256" y="0"/>
                  </a:lnTo>
                  <a:lnTo>
                    <a:pt x="253685" y="307"/>
                  </a:lnTo>
                  <a:lnTo>
                    <a:pt x="316047" y="4420"/>
                  </a:lnTo>
                  <a:lnTo>
                    <a:pt x="373807" y="12171"/>
                  </a:lnTo>
                  <a:lnTo>
                    <a:pt x="422435" y="23391"/>
                  </a:lnTo>
                  <a:lnTo>
                    <a:pt x="483230" y="68213"/>
                  </a:lnTo>
                  <a:lnTo>
                    <a:pt x="493129" y="111643"/>
                  </a:lnTo>
                  <a:lnTo>
                    <a:pt x="492164" y="161440"/>
                  </a:lnTo>
                  <a:lnTo>
                    <a:pt x="485405" y="210840"/>
                  </a:lnTo>
                  <a:lnTo>
                    <a:pt x="477921" y="253080"/>
                  </a:lnTo>
                  <a:lnTo>
                    <a:pt x="474783" y="281396"/>
                  </a:lnTo>
                  <a:lnTo>
                    <a:pt x="474034" y="295269"/>
                  </a:lnTo>
                  <a:lnTo>
                    <a:pt x="470976" y="288554"/>
                  </a:lnTo>
                  <a:lnTo>
                    <a:pt x="467646" y="274679"/>
                  </a:lnTo>
                  <a:lnTo>
                    <a:pt x="466083" y="267071"/>
                  </a:lnTo>
                </a:path>
              </a:pathLst>
            </a:custGeom>
            <a:ln w="254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8492188" y="5849429"/>
            <a:ext cx="351790" cy="19050"/>
          </a:xfrm>
          <a:custGeom>
            <a:avLst/>
            <a:gdLst/>
            <a:ahLst/>
            <a:cxnLst/>
            <a:rect l="l" t="t" r="r" b="b"/>
            <a:pathLst>
              <a:path w="351790" h="19050">
                <a:moveTo>
                  <a:pt x="351523" y="0"/>
                </a:moveTo>
                <a:lnTo>
                  <a:pt x="0" y="0"/>
                </a:lnTo>
                <a:lnTo>
                  <a:pt x="0" y="18453"/>
                </a:lnTo>
                <a:lnTo>
                  <a:pt x="351523" y="18453"/>
                </a:lnTo>
                <a:lnTo>
                  <a:pt x="35152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47792" y="5707003"/>
            <a:ext cx="20186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z</a:t>
            </a:r>
            <a:r>
              <a:rPr sz="2775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775" spc="300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775" spc="7" baseline="-19519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775" spc="-7" baseline="-1951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2775" spc="7" baseline="-19519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775" spc="-44" baseline="-195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00AF50"/>
                </a:solidFill>
                <a:latin typeface="Calibri"/>
                <a:cs typeface="Calibri"/>
              </a:rPr>
              <a:t>·</a:t>
            </a:r>
            <a:r>
              <a:rPr sz="2800" spc="5" dirty="0">
                <a:solidFill>
                  <a:srgbClr val="00AF50"/>
                </a:solidFill>
                <a:latin typeface="Cambria Math"/>
                <a:cs typeface="Cambria Math"/>
              </a:rPr>
              <a:t>𝑥</a:t>
            </a:r>
            <a:r>
              <a:rPr sz="3075" spc="7" baseline="-16260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86728" y="3240023"/>
            <a:ext cx="5538215" cy="2359151"/>
          </a:xfrm>
          <a:prstGeom prst="rect">
            <a:avLst/>
          </a:prstGeom>
        </p:spPr>
      </p:pic>
      <p:sp>
        <p:nvSpPr>
          <p:cNvPr id="23" name="Título 22">
            <a:extLst>
              <a:ext uri="{FF2B5EF4-FFF2-40B4-BE49-F238E27FC236}">
                <a16:creationId xmlns:a16="http://schemas.microsoft.com/office/drawing/2014/main" id="{FD2D3F3F-8AEF-A84B-8EDD-29003A45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Codificador binario prioridad 4 a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588" y="830046"/>
            <a:ext cx="55803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3B418F"/>
              </a:buClr>
              <a:buSzPct val="96428"/>
              <a:tabLst>
                <a:tab pos="562610" algn="l"/>
              </a:tabLst>
            </a:pPr>
            <a:r>
              <a:rPr sz="28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 err="1">
                <a:solidFill>
                  <a:srgbClr val="3B418F"/>
                </a:solidFill>
                <a:latin typeface="Calibri"/>
                <a:cs typeface="Calibri"/>
              </a:rPr>
              <a:t>Demultiplexores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br>
              <a:rPr lang="es-ES" sz="2800" dirty="0">
                <a:latin typeface="Calibri"/>
                <a:cs typeface="Calibri"/>
              </a:rPr>
            </a:br>
            <a:r>
              <a:rPr sz="2800" b="1" spc="-10" dirty="0" err="1">
                <a:solidFill>
                  <a:srgbClr val="3B418F"/>
                </a:solidFill>
                <a:latin typeface="Calibri"/>
                <a:cs typeface="Calibri"/>
              </a:rPr>
              <a:t>Multiplexores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559" y="1759685"/>
            <a:ext cx="1175956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576580" algn="l"/>
                <a:tab pos="2435860" algn="l"/>
                <a:tab pos="3514725" algn="l"/>
                <a:tab pos="3917315" algn="l"/>
                <a:tab pos="5158105" algn="l"/>
                <a:tab pos="5673090" algn="l"/>
                <a:tab pos="6200140" algn="l"/>
                <a:tab pos="8129905" algn="l"/>
                <a:tab pos="8644255" algn="l"/>
                <a:tab pos="10137775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	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ul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ipl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b="1" spc="-95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or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ea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li</a:t>
            </a:r>
            <a:r>
              <a:rPr sz="2800" spc="-55" dirty="0">
                <a:solidFill>
                  <a:srgbClr val="3B418F"/>
                </a:solidFill>
                <a:latin typeface="Calibri"/>
                <a:cs typeface="Calibri"/>
              </a:rPr>
              <a:t>z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la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unc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mu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mú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. 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Tiene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unas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control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indican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conecta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159" y="3923765"/>
            <a:ext cx="11809095" cy="231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1115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multiplexor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MUX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también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llamado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selector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datos,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componente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combinacional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conducción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información que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dispone de</a:t>
            </a:r>
            <a:r>
              <a:rPr sz="2800" spc="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p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control,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="1" baseline="2552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775" b="1" spc="352" baseline="25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datos,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solamente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datos.</a:t>
            </a:r>
            <a:endParaRPr sz="2800">
              <a:latin typeface="Calibri"/>
              <a:cs typeface="Calibri"/>
            </a:endParaRPr>
          </a:p>
          <a:p>
            <a:pPr marL="38100" marR="30480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conectar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la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única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datos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sólo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viniendo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decidida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ésta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valores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tomen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control.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864" y="2846844"/>
            <a:ext cx="2938271" cy="116432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229" y="755065"/>
            <a:ext cx="11806555" cy="1458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290060">
              <a:lnSpc>
                <a:spcPct val="100000"/>
              </a:lnSpc>
              <a:spcBef>
                <a:spcPts val="695"/>
              </a:spcBef>
            </a:pPr>
            <a:r>
              <a:rPr sz="2800" b="1" spc="-10" dirty="0" err="1">
                <a:solidFill>
                  <a:srgbClr val="3B418F"/>
                </a:solidFill>
                <a:latin typeface="Calibri"/>
                <a:cs typeface="Calibri"/>
              </a:rPr>
              <a:t>Multiplexores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600"/>
              </a:spcBef>
              <a:tabLst>
                <a:tab pos="7542530" algn="l"/>
                <a:tab pos="8042275" algn="l"/>
              </a:tabLst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MUX</a:t>
            </a:r>
            <a:r>
              <a:rPr sz="2800" b="1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2:1:</a:t>
            </a:r>
            <a:r>
              <a:rPr sz="2800" b="1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8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tenemos</a:t>
            </a:r>
            <a:r>
              <a:rPr sz="28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2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sola</a:t>
            </a:r>
            <a:r>
              <a:rPr sz="28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8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control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0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(p</a:t>
            </a:r>
            <a:r>
              <a:rPr sz="28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1),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tendremos</a:t>
            </a:r>
            <a:r>
              <a:rPr sz="2800" spc="1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775" spc="622" baseline="25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2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 </a:t>
            </a:r>
            <a:r>
              <a:rPr sz="2800" spc="-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datos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(D</a:t>
            </a:r>
            <a:r>
              <a:rPr sz="2775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775" spc="330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775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),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estamos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caso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multiplexor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2648724"/>
            <a:ext cx="3285743" cy="23926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1855" y="2639567"/>
            <a:ext cx="1673339" cy="25450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1616" y="2103120"/>
            <a:ext cx="6047231" cy="391667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42467" y="5684046"/>
            <a:ext cx="382270" cy="19050"/>
          </a:xfrm>
          <a:custGeom>
            <a:avLst/>
            <a:gdLst/>
            <a:ahLst/>
            <a:cxnLst/>
            <a:rect l="l" t="t" r="r" b="b"/>
            <a:pathLst>
              <a:path w="382270" h="19050">
                <a:moveTo>
                  <a:pt x="382003" y="0"/>
                </a:moveTo>
                <a:lnTo>
                  <a:pt x="0" y="0"/>
                </a:lnTo>
                <a:lnTo>
                  <a:pt x="0" y="18453"/>
                </a:lnTo>
                <a:lnTo>
                  <a:pt x="382003" y="18453"/>
                </a:lnTo>
                <a:lnTo>
                  <a:pt x="382003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1071" y="5614771"/>
            <a:ext cx="26238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B418F"/>
                </a:solidFill>
                <a:latin typeface="Cambria Math"/>
                <a:cs typeface="Cambria Math"/>
              </a:rPr>
              <a:t>Y=S</a:t>
            </a:r>
            <a:r>
              <a:rPr sz="4200" spc="-7" baseline="-16865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800" spc="-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4200" spc="-7" baseline="-16865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800" spc="-5" dirty="0">
                <a:solidFill>
                  <a:srgbClr val="3B418F"/>
                </a:solidFill>
                <a:latin typeface="Cambria Math"/>
                <a:cs typeface="Cambria Math"/>
              </a:rPr>
              <a:t>+S</a:t>
            </a:r>
            <a:r>
              <a:rPr sz="4200" spc="-7" baseline="-16865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800" spc="-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4200" spc="-7" baseline="-16865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endParaRPr sz="4200" baseline="-1686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540885">
              <a:lnSpc>
                <a:spcPct val="100000"/>
              </a:lnSpc>
              <a:spcBef>
                <a:spcPts val="695"/>
              </a:spcBef>
            </a:pPr>
            <a:r>
              <a:rPr spc="-5" dirty="0"/>
              <a:t>4.5.1.– </a:t>
            </a:r>
            <a:r>
              <a:rPr spc="-10" dirty="0"/>
              <a:t>Multiplexores.</a:t>
            </a:r>
          </a:p>
          <a:p>
            <a:pPr marL="288925" marR="30480">
              <a:lnSpc>
                <a:spcPct val="100000"/>
              </a:lnSpc>
              <a:spcBef>
                <a:spcPts val="600"/>
              </a:spcBef>
              <a:tabLst>
                <a:tab pos="1160145" algn="l"/>
                <a:tab pos="1854835" algn="l"/>
                <a:tab pos="2235835" algn="l"/>
                <a:tab pos="3637915" algn="l"/>
                <a:tab pos="4287520" algn="l"/>
                <a:tab pos="5686425" algn="l"/>
                <a:tab pos="6186805" algn="l"/>
                <a:tab pos="7350759" algn="l"/>
                <a:tab pos="8243570" algn="l"/>
                <a:tab pos="8664575" algn="l"/>
                <a:tab pos="8960485" algn="l"/>
                <a:tab pos="9380855" algn="l"/>
                <a:tab pos="11087735" algn="l"/>
                <a:tab pos="11523980" algn="l"/>
                <a:tab pos="11837670" algn="l"/>
              </a:tabLst>
            </a:pPr>
            <a:r>
              <a:rPr spc="-5" dirty="0"/>
              <a:t>MU</a:t>
            </a:r>
            <a:r>
              <a:rPr dirty="0"/>
              <a:t>X	</a:t>
            </a:r>
            <a:r>
              <a:rPr spc="-10" dirty="0"/>
              <a:t>4</a:t>
            </a:r>
            <a:r>
              <a:rPr spc="15" dirty="0"/>
              <a:t>:</a:t>
            </a:r>
            <a:r>
              <a:rPr spc="-10" dirty="0"/>
              <a:t>1</a:t>
            </a:r>
            <a:r>
              <a:rPr dirty="0"/>
              <a:t>:	</a:t>
            </a:r>
            <a:r>
              <a:rPr b="0" dirty="0">
                <a:latin typeface="Calibri"/>
                <a:cs typeface="Calibri"/>
              </a:rPr>
              <a:t>Si	</a:t>
            </a:r>
            <a:r>
              <a:rPr b="0" spc="-30" dirty="0">
                <a:latin typeface="Calibri"/>
                <a:cs typeface="Calibri"/>
              </a:rPr>
              <a:t>t</a:t>
            </a:r>
            <a:r>
              <a:rPr b="0" spc="-10" dirty="0">
                <a:latin typeface="Calibri"/>
                <a:cs typeface="Calibri"/>
              </a:rPr>
              <a:t>e</a:t>
            </a:r>
            <a:r>
              <a:rPr b="0" spc="-15" dirty="0">
                <a:latin typeface="Calibri"/>
                <a:cs typeface="Calibri"/>
              </a:rPr>
              <a:t>n</a:t>
            </a:r>
            <a:r>
              <a:rPr b="0" spc="-10" dirty="0">
                <a:latin typeface="Calibri"/>
                <a:cs typeface="Calibri"/>
              </a:rPr>
              <a:t>em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s	</a:t>
            </a:r>
            <a:r>
              <a:rPr b="0" spc="-15" dirty="0">
                <a:latin typeface="Calibri"/>
                <a:cs typeface="Calibri"/>
              </a:rPr>
              <a:t>d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s	</a:t>
            </a:r>
            <a:r>
              <a:rPr b="0" spc="-5" dirty="0">
                <a:latin typeface="Calibri"/>
                <a:cs typeface="Calibri"/>
              </a:rPr>
              <a:t>e</a:t>
            </a:r>
            <a:r>
              <a:rPr b="0" spc="-35" dirty="0">
                <a:latin typeface="Calibri"/>
                <a:cs typeface="Calibri"/>
              </a:rPr>
              <a:t>n</a:t>
            </a:r>
            <a:r>
              <a:rPr b="0" spc="-10" dirty="0">
                <a:latin typeface="Calibri"/>
                <a:cs typeface="Calibri"/>
              </a:rPr>
              <a:t>t</a:t>
            </a:r>
            <a:r>
              <a:rPr b="0" spc="-45" dirty="0">
                <a:latin typeface="Calibri"/>
                <a:cs typeface="Calibri"/>
              </a:rPr>
              <a:t>r</a:t>
            </a:r>
            <a:r>
              <a:rPr b="0" spc="-5" dirty="0">
                <a:latin typeface="Calibri"/>
                <a:cs typeface="Calibri"/>
              </a:rPr>
              <a:t>a</a:t>
            </a:r>
            <a:r>
              <a:rPr b="0" spc="-15" dirty="0">
                <a:latin typeface="Calibri"/>
                <a:cs typeface="Calibri"/>
              </a:rPr>
              <a:t>d</a:t>
            </a:r>
            <a:r>
              <a:rPr b="0" spc="-5" dirty="0">
                <a:latin typeface="Calibri"/>
                <a:cs typeface="Calibri"/>
              </a:rPr>
              <a:t>a</a:t>
            </a:r>
            <a:r>
              <a:rPr b="0" dirty="0">
                <a:latin typeface="Calibri"/>
                <a:cs typeface="Calibri"/>
              </a:rPr>
              <a:t>s	</a:t>
            </a:r>
            <a:r>
              <a:rPr b="0" spc="-15" dirty="0">
                <a:latin typeface="Calibri"/>
                <a:cs typeface="Calibri"/>
              </a:rPr>
              <a:t>d</a:t>
            </a:r>
            <a:r>
              <a:rPr b="0" dirty="0">
                <a:latin typeface="Calibri"/>
                <a:cs typeface="Calibri"/>
              </a:rPr>
              <a:t>e	</a:t>
            </a:r>
            <a:r>
              <a:rPr b="0" spc="-15" dirty="0">
                <a:latin typeface="Calibri"/>
                <a:cs typeface="Calibri"/>
              </a:rPr>
              <a:t>c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spc="-40" dirty="0">
                <a:latin typeface="Calibri"/>
                <a:cs typeface="Calibri"/>
              </a:rPr>
              <a:t>n</a:t>
            </a:r>
            <a:r>
              <a:rPr b="0" spc="-5" dirty="0">
                <a:latin typeface="Calibri"/>
                <a:cs typeface="Calibri"/>
              </a:rPr>
              <a:t>t</a:t>
            </a:r>
            <a:r>
              <a:rPr b="0" spc="-45" dirty="0">
                <a:latin typeface="Calibri"/>
                <a:cs typeface="Calibri"/>
              </a:rPr>
              <a:t>r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dirty="0">
                <a:latin typeface="Calibri"/>
                <a:cs typeface="Calibri"/>
              </a:rPr>
              <a:t>l	</a:t>
            </a:r>
            <a:r>
              <a:rPr b="0" spc="-15" dirty="0">
                <a:latin typeface="Calibri"/>
                <a:cs typeface="Calibri"/>
              </a:rPr>
              <a:t>(p</a:t>
            </a:r>
            <a:r>
              <a:rPr b="0" spc="-10" dirty="0">
                <a:latin typeface="Calibri"/>
                <a:cs typeface="Calibri"/>
              </a:rPr>
              <a:t>=2</a:t>
            </a:r>
            <a:r>
              <a:rPr b="0" dirty="0">
                <a:latin typeface="Calibri"/>
                <a:cs typeface="Calibri"/>
              </a:rPr>
              <a:t>)	</a:t>
            </a:r>
            <a:r>
              <a:rPr b="0" spc="5" dirty="0">
                <a:latin typeface="Calibri"/>
                <a:cs typeface="Calibri"/>
              </a:rPr>
              <a:t>S</a:t>
            </a:r>
            <a:r>
              <a:rPr sz="2775" b="0" spc="15" baseline="-19519" dirty="0">
                <a:latin typeface="Calibri"/>
                <a:cs typeface="Calibri"/>
              </a:rPr>
              <a:t>1</a:t>
            </a:r>
            <a:r>
              <a:rPr sz="2775" b="0" baseline="-19519" dirty="0">
                <a:latin typeface="Calibri"/>
                <a:cs typeface="Calibri"/>
              </a:rPr>
              <a:t>	</a:t>
            </a:r>
            <a:r>
              <a:rPr sz="2800" b="0" dirty="0">
                <a:latin typeface="Calibri"/>
                <a:cs typeface="Calibri"/>
              </a:rPr>
              <a:t>y	</a:t>
            </a:r>
            <a:r>
              <a:rPr sz="2800" b="0" spc="5" dirty="0">
                <a:latin typeface="Calibri"/>
                <a:cs typeface="Calibri"/>
              </a:rPr>
              <a:t>S</a:t>
            </a:r>
            <a:r>
              <a:rPr sz="2775" b="0" spc="15" baseline="-19519" dirty="0">
                <a:latin typeface="Calibri"/>
                <a:cs typeface="Calibri"/>
              </a:rPr>
              <a:t>0</a:t>
            </a:r>
            <a:r>
              <a:rPr sz="2775" b="0" baseline="-19519" dirty="0">
                <a:latin typeface="Calibri"/>
                <a:cs typeface="Calibri"/>
              </a:rPr>
              <a:t>	</a:t>
            </a:r>
            <a:r>
              <a:rPr sz="2800" b="0" spc="-30" dirty="0">
                <a:latin typeface="Calibri"/>
                <a:cs typeface="Calibri"/>
              </a:rPr>
              <a:t>t</a:t>
            </a:r>
            <a:r>
              <a:rPr sz="2800" b="0" spc="-10" dirty="0">
                <a:latin typeface="Calibri"/>
                <a:cs typeface="Calibri"/>
              </a:rPr>
              <a:t>e</a:t>
            </a:r>
            <a:r>
              <a:rPr sz="2800" b="0" spc="-15" dirty="0">
                <a:latin typeface="Calibri"/>
                <a:cs typeface="Calibri"/>
              </a:rPr>
              <a:t>nd</a:t>
            </a:r>
            <a:r>
              <a:rPr sz="2800" b="0" spc="-45" dirty="0">
                <a:latin typeface="Calibri"/>
                <a:cs typeface="Calibri"/>
              </a:rPr>
              <a:t>r</a:t>
            </a:r>
            <a:r>
              <a:rPr sz="2800" b="0" spc="-10" dirty="0">
                <a:latin typeface="Calibri"/>
                <a:cs typeface="Calibri"/>
              </a:rPr>
              <a:t>em</a:t>
            </a:r>
            <a:r>
              <a:rPr sz="2800" b="0" spc="5" dirty="0">
                <a:latin typeface="Calibri"/>
                <a:cs typeface="Calibri"/>
              </a:rPr>
              <a:t>o</a:t>
            </a:r>
            <a:r>
              <a:rPr sz="2800" b="0" dirty="0">
                <a:latin typeface="Calibri"/>
                <a:cs typeface="Calibri"/>
              </a:rPr>
              <a:t>s	</a:t>
            </a:r>
            <a:r>
              <a:rPr sz="2800" b="0" spc="-10" dirty="0">
                <a:latin typeface="Calibri"/>
                <a:cs typeface="Calibri"/>
              </a:rPr>
              <a:t>2</a:t>
            </a:r>
            <a:r>
              <a:rPr sz="2775" b="0" spc="15" baseline="25525" dirty="0">
                <a:latin typeface="Calibri"/>
                <a:cs typeface="Calibri"/>
              </a:rPr>
              <a:t>2</a:t>
            </a:r>
            <a:r>
              <a:rPr sz="2775" b="0" baseline="25525" dirty="0">
                <a:latin typeface="Calibri"/>
                <a:cs typeface="Calibri"/>
              </a:rPr>
              <a:t>	</a:t>
            </a:r>
            <a:r>
              <a:rPr sz="2800" b="0" dirty="0">
                <a:latin typeface="Calibri"/>
                <a:cs typeface="Calibri"/>
              </a:rPr>
              <a:t>=	4  </a:t>
            </a:r>
            <a:r>
              <a:rPr sz="2800" b="0" spc="-15" dirty="0">
                <a:latin typeface="Calibri"/>
                <a:cs typeface="Calibri"/>
              </a:rPr>
              <a:t>entradas</a:t>
            </a:r>
            <a:r>
              <a:rPr sz="2800" b="0" spc="-5" dirty="0">
                <a:latin typeface="Calibri"/>
                <a:cs typeface="Calibri"/>
              </a:rPr>
              <a:t> de</a:t>
            </a:r>
            <a:r>
              <a:rPr sz="2800" b="0" spc="1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datos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(D</a:t>
            </a:r>
            <a:r>
              <a:rPr sz="2775" b="0" baseline="-19519" dirty="0">
                <a:latin typeface="Calibri"/>
                <a:cs typeface="Calibri"/>
              </a:rPr>
              <a:t>3</a:t>
            </a:r>
            <a:r>
              <a:rPr sz="2800" b="0" dirty="0">
                <a:latin typeface="Calibri"/>
                <a:cs typeface="Calibri"/>
              </a:rPr>
              <a:t>,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5" dirty="0">
                <a:latin typeface="Calibri"/>
                <a:cs typeface="Calibri"/>
              </a:rPr>
              <a:t>D</a:t>
            </a:r>
            <a:r>
              <a:rPr sz="2775" b="0" spc="7" baseline="-19519" dirty="0">
                <a:latin typeface="Calibri"/>
                <a:cs typeface="Calibri"/>
              </a:rPr>
              <a:t>2</a:t>
            </a:r>
            <a:r>
              <a:rPr sz="2800" b="0" spc="5" dirty="0">
                <a:latin typeface="Calibri"/>
                <a:cs typeface="Calibri"/>
              </a:rPr>
              <a:t>,</a:t>
            </a:r>
            <a:r>
              <a:rPr sz="2800" b="0" spc="-15" dirty="0">
                <a:latin typeface="Calibri"/>
                <a:cs typeface="Calibri"/>
              </a:rPr>
              <a:t> </a:t>
            </a:r>
            <a:r>
              <a:rPr sz="2800" b="0" spc="5" dirty="0">
                <a:latin typeface="Calibri"/>
                <a:cs typeface="Calibri"/>
              </a:rPr>
              <a:t>D</a:t>
            </a:r>
            <a:r>
              <a:rPr sz="2775" b="0" spc="7" baseline="-19519" dirty="0">
                <a:latin typeface="Calibri"/>
                <a:cs typeface="Calibri"/>
              </a:rPr>
              <a:t>1</a:t>
            </a:r>
            <a:r>
              <a:rPr sz="2775" b="0" spc="330" baseline="-19519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y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5" dirty="0">
                <a:latin typeface="Calibri"/>
                <a:cs typeface="Calibri"/>
              </a:rPr>
              <a:t>D</a:t>
            </a:r>
            <a:r>
              <a:rPr sz="2775" b="0" spc="7" baseline="-19519" dirty="0">
                <a:latin typeface="Calibri"/>
                <a:cs typeface="Calibri"/>
              </a:rPr>
              <a:t>0</a:t>
            </a:r>
            <a:r>
              <a:rPr sz="2800" b="0" spc="5" dirty="0">
                <a:latin typeface="Calibri"/>
                <a:cs typeface="Calibri"/>
              </a:rPr>
              <a:t>) </a:t>
            </a:r>
            <a:r>
              <a:rPr sz="2800" b="0" dirty="0">
                <a:latin typeface="Calibri"/>
                <a:cs typeface="Calibri"/>
              </a:rPr>
              <a:t>y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es el</a:t>
            </a:r>
            <a:r>
              <a:rPr sz="2800" b="0" spc="-10" dirty="0">
                <a:latin typeface="Calibri"/>
                <a:cs typeface="Calibri"/>
              </a:rPr>
              <a:t> caso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de</a:t>
            </a:r>
            <a:r>
              <a:rPr sz="2800" b="0" spc="1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un</a:t>
            </a:r>
            <a:r>
              <a:rPr sz="2800" b="0" spc="2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multiplexor</a:t>
            </a:r>
            <a:r>
              <a:rPr sz="2800" b="0" spc="-3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de</a:t>
            </a:r>
            <a:r>
              <a:rPr sz="2800" b="0" spc="-1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4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2697" y="2469220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09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1881" y="2469220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09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2857" y="2469220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09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18569" y="2469220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09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2364" y="2416308"/>
            <a:ext cx="50660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Y=S</a:t>
            </a:r>
            <a:r>
              <a:rPr sz="3000" spc="-15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3000" spc="44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3000" spc="82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4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3000" spc="52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1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3000" spc="75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4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3</a:t>
            </a:r>
            <a:endParaRPr sz="3000" baseline="-16666">
              <a:latin typeface="Cambria Math"/>
              <a:cs typeface="Cambria Math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2447544"/>
            <a:ext cx="3630167" cy="28529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4967" y="3023616"/>
            <a:ext cx="1877567" cy="331927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58" y="631887"/>
            <a:ext cx="11809095" cy="17049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290060">
              <a:lnSpc>
                <a:spcPct val="100000"/>
              </a:lnSpc>
              <a:spcBef>
                <a:spcPts val="695"/>
              </a:spcBef>
            </a:pPr>
            <a:r>
              <a:rPr spc="-10" dirty="0" err="1"/>
              <a:t>Multiplexores</a:t>
            </a:r>
            <a:r>
              <a:rPr spc="-10" dirty="0"/>
              <a:t>.</a:t>
            </a:r>
          </a:p>
          <a:p>
            <a:pPr marL="38100" marR="3048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+mn-lt"/>
              </a:rPr>
              <a:t>MUX</a:t>
            </a:r>
            <a:r>
              <a:rPr sz="2800" spc="150" dirty="0">
                <a:latin typeface="+mn-lt"/>
              </a:rPr>
              <a:t> </a:t>
            </a:r>
            <a:r>
              <a:rPr sz="2800" dirty="0">
                <a:latin typeface="+mn-lt"/>
              </a:rPr>
              <a:t>8:1:</a:t>
            </a:r>
            <a:r>
              <a:rPr sz="2800" spc="155" dirty="0">
                <a:latin typeface="+mn-lt"/>
              </a:rPr>
              <a:t> </a:t>
            </a:r>
            <a:r>
              <a:rPr sz="2800" b="0" dirty="0">
                <a:latin typeface="+mn-lt"/>
                <a:cs typeface="Calibri"/>
              </a:rPr>
              <a:t>Si</a:t>
            </a:r>
            <a:r>
              <a:rPr sz="2800" b="0" spc="170" dirty="0">
                <a:latin typeface="+mn-lt"/>
                <a:cs typeface="Calibri"/>
              </a:rPr>
              <a:t> </a:t>
            </a:r>
            <a:r>
              <a:rPr sz="2800" b="0" spc="-10" dirty="0">
                <a:latin typeface="+mn-lt"/>
                <a:cs typeface="Calibri"/>
              </a:rPr>
              <a:t>tenemos</a:t>
            </a:r>
            <a:r>
              <a:rPr sz="2800" b="0" spc="170" dirty="0">
                <a:latin typeface="+mn-lt"/>
                <a:cs typeface="Calibri"/>
              </a:rPr>
              <a:t> </a:t>
            </a:r>
            <a:r>
              <a:rPr sz="2800" b="0" spc="-15" dirty="0">
                <a:latin typeface="+mn-lt"/>
                <a:cs typeface="Calibri"/>
              </a:rPr>
              <a:t>tres</a:t>
            </a:r>
            <a:r>
              <a:rPr sz="2800" b="0" spc="175" dirty="0">
                <a:latin typeface="+mn-lt"/>
                <a:cs typeface="Calibri"/>
              </a:rPr>
              <a:t> </a:t>
            </a:r>
            <a:r>
              <a:rPr sz="2800" b="0" spc="-15" dirty="0">
                <a:latin typeface="+mn-lt"/>
                <a:cs typeface="Calibri"/>
              </a:rPr>
              <a:t>entradas</a:t>
            </a:r>
            <a:r>
              <a:rPr sz="2800" b="0" spc="165" dirty="0">
                <a:latin typeface="+mn-lt"/>
                <a:cs typeface="Calibri"/>
              </a:rPr>
              <a:t> </a:t>
            </a:r>
            <a:r>
              <a:rPr sz="2800" b="0" spc="-5" dirty="0">
                <a:latin typeface="+mn-lt"/>
                <a:cs typeface="Calibri"/>
              </a:rPr>
              <a:t>de</a:t>
            </a:r>
            <a:r>
              <a:rPr sz="2800" b="0" spc="160" dirty="0">
                <a:latin typeface="+mn-lt"/>
                <a:cs typeface="Calibri"/>
              </a:rPr>
              <a:t> </a:t>
            </a:r>
            <a:r>
              <a:rPr sz="2800" b="0" spc="-15" dirty="0">
                <a:latin typeface="+mn-lt"/>
                <a:cs typeface="Calibri"/>
              </a:rPr>
              <a:t>control</a:t>
            </a:r>
            <a:r>
              <a:rPr sz="2800" b="0" spc="165" dirty="0">
                <a:latin typeface="+mn-lt"/>
                <a:cs typeface="Calibri"/>
              </a:rPr>
              <a:t> </a:t>
            </a:r>
            <a:r>
              <a:rPr sz="2800" b="0" spc="-10" dirty="0">
                <a:latin typeface="+mn-lt"/>
                <a:cs typeface="Calibri"/>
              </a:rPr>
              <a:t>(p=3)</a:t>
            </a:r>
            <a:r>
              <a:rPr sz="2800" b="0" spc="150" dirty="0">
                <a:latin typeface="+mn-lt"/>
                <a:cs typeface="Calibri"/>
              </a:rPr>
              <a:t> </a:t>
            </a:r>
            <a:r>
              <a:rPr sz="2800" b="0" spc="10" dirty="0">
                <a:latin typeface="+mn-lt"/>
                <a:cs typeface="Calibri"/>
              </a:rPr>
              <a:t>S</a:t>
            </a:r>
            <a:r>
              <a:rPr sz="2800" b="0" spc="15" baseline="-19519" dirty="0">
                <a:latin typeface="+mn-lt"/>
                <a:cs typeface="Calibri"/>
              </a:rPr>
              <a:t>2</a:t>
            </a:r>
            <a:r>
              <a:rPr sz="2800" b="0" spc="10" dirty="0">
                <a:latin typeface="+mn-lt"/>
                <a:cs typeface="Calibri"/>
              </a:rPr>
              <a:t>,</a:t>
            </a:r>
            <a:r>
              <a:rPr sz="2800" b="0" spc="160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S</a:t>
            </a:r>
            <a:r>
              <a:rPr sz="2800" b="0" spc="7" baseline="-19519" dirty="0">
                <a:latin typeface="+mn-lt"/>
                <a:cs typeface="Calibri"/>
              </a:rPr>
              <a:t>1</a:t>
            </a:r>
            <a:r>
              <a:rPr sz="2800" b="0" spc="585" baseline="-19519" dirty="0">
                <a:latin typeface="+mn-lt"/>
                <a:cs typeface="Calibri"/>
              </a:rPr>
              <a:t> </a:t>
            </a:r>
            <a:r>
              <a:rPr sz="2800" b="0" dirty="0">
                <a:latin typeface="+mn-lt"/>
                <a:cs typeface="Calibri"/>
              </a:rPr>
              <a:t>y</a:t>
            </a:r>
            <a:r>
              <a:rPr sz="2800" b="0" spc="160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S</a:t>
            </a:r>
            <a:r>
              <a:rPr sz="2800" b="0" spc="7" baseline="-19519" dirty="0">
                <a:latin typeface="+mn-lt"/>
                <a:cs typeface="Calibri"/>
              </a:rPr>
              <a:t>0</a:t>
            </a:r>
            <a:r>
              <a:rPr sz="2800" b="0" spc="592" baseline="-19519" dirty="0">
                <a:latin typeface="+mn-lt"/>
                <a:cs typeface="Calibri"/>
              </a:rPr>
              <a:t> </a:t>
            </a:r>
            <a:r>
              <a:rPr sz="2800" b="0" spc="-15" dirty="0">
                <a:latin typeface="+mn-lt"/>
                <a:cs typeface="Calibri"/>
              </a:rPr>
              <a:t>tendremos</a:t>
            </a:r>
            <a:r>
              <a:rPr sz="2800" b="0" spc="170" dirty="0">
                <a:latin typeface="+mn-lt"/>
                <a:cs typeface="Calibri"/>
              </a:rPr>
              <a:t> </a:t>
            </a:r>
            <a:r>
              <a:rPr sz="2800" b="0" dirty="0">
                <a:latin typeface="+mn-lt"/>
                <a:cs typeface="Calibri"/>
              </a:rPr>
              <a:t>2</a:t>
            </a:r>
            <a:r>
              <a:rPr sz="2800" b="0" baseline="25525" dirty="0">
                <a:latin typeface="+mn-lt"/>
                <a:cs typeface="Calibri"/>
              </a:rPr>
              <a:t>3</a:t>
            </a:r>
            <a:r>
              <a:rPr sz="2800" b="0" spc="585" baseline="25525" dirty="0">
                <a:latin typeface="+mn-lt"/>
                <a:cs typeface="Calibri"/>
              </a:rPr>
              <a:t> </a:t>
            </a:r>
            <a:r>
              <a:rPr sz="2800" b="0" dirty="0">
                <a:latin typeface="+mn-lt"/>
                <a:cs typeface="Calibri"/>
              </a:rPr>
              <a:t>=</a:t>
            </a:r>
            <a:r>
              <a:rPr sz="2800" b="0" spc="185" dirty="0">
                <a:latin typeface="+mn-lt"/>
                <a:cs typeface="Calibri"/>
              </a:rPr>
              <a:t> </a:t>
            </a:r>
            <a:r>
              <a:rPr sz="2800" b="0" dirty="0">
                <a:latin typeface="+mn-lt"/>
                <a:cs typeface="Calibri"/>
              </a:rPr>
              <a:t>8 </a:t>
            </a:r>
            <a:r>
              <a:rPr sz="2800" b="0" spc="-620" dirty="0">
                <a:latin typeface="+mn-lt"/>
                <a:cs typeface="Calibri"/>
              </a:rPr>
              <a:t> </a:t>
            </a:r>
            <a:r>
              <a:rPr sz="2800" b="0" spc="-15" dirty="0">
                <a:latin typeface="+mn-lt"/>
                <a:cs typeface="Calibri"/>
              </a:rPr>
              <a:t>entradas</a:t>
            </a:r>
            <a:r>
              <a:rPr sz="2800" b="0" spc="-10" dirty="0">
                <a:latin typeface="+mn-lt"/>
                <a:cs typeface="Calibri"/>
              </a:rPr>
              <a:t> </a:t>
            </a:r>
            <a:r>
              <a:rPr sz="2800" b="0" spc="-5" dirty="0">
                <a:latin typeface="+mn-lt"/>
                <a:cs typeface="Calibri"/>
              </a:rPr>
              <a:t>de</a:t>
            </a:r>
            <a:r>
              <a:rPr sz="2800" b="0" spc="15" dirty="0">
                <a:latin typeface="+mn-lt"/>
                <a:cs typeface="Calibri"/>
              </a:rPr>
              <a:t> </a:t>
            </a:r>
            <a:r>
              <a:rPr sz="2800" b="0" spc="-15" dirty="0">
                <a:latin typeface="+mn-lt"/>
                <a:cs typeface="Calibri"/>
              </a:rPr>
              <a:t>datos</a:t>
            </a:r>
            <a:r>
              <a:rPr sz="2800" b="0" dirty="0">
                <a:latin typeface="+mn-lt"/>
                <a:cs typeface="Calibri"/>
              </a:rPr>
              <a:t> (D</a:t>
            </a:r>
            <a:r>
              <a:rPr sz="2800" b="0" baseline="-19519" dirty="0">
                <a:latin typeface="+mn-lt"/>
                <a:cs typeface="Calibri"/>
              </a:rPr>
              <a:t>7</a:t>
            </a:r>
            <a:r>
              <a:rPr sz="2800" b="0" dirty="0">
                <a:latin typeface="+mn-lt"/>
                <a:cs typeface="Calibri"/>
              </a:rPr>
              <a:t>,</a:t>
            </a:r>
            <a:r>
              <a:rPr sz="2800" b="0" spc="-10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D</a:t>
            </a:r>
            <a:r>
              <a:rPr sz="2800" b="0" spc="7" baseline="-19519" dirty="0">
                <a:latin typeface="+mn-lt"/>
                <a:cs typeface="Calibri"/>
              </a:rPr>
              <a:t>6</a:t>
            </a:r>
            <a:r>
              <a:rPr sz="2800" b="0" spc="5" dirty="0">
                <a:latin typeface="+mn-lt"/>
                <a:cs typeface="Calibri"/>
              </a:rPr>
              <a:t>,</a:t>
            </a:r>
            <a:r>
              <a:rPr sz="2800" b="0" spc="-15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D</a:t>
            </a:r>
            <a:r>
              <a:rPr sz="2800" b="0" spc="7" baseline="-19519" dirty="0">
                <a:latin typeface="+mn-lt"/>
                <a:cs typeface="Calibri"/>
              </a:rPr>
              <a:t>5</a:t>
            </a:r>
            <a:r>
              <a:rPr sz="2800" b="0" spc="5" dirty="0">
                <a:latin typeface="+mn-lt"/>
                <a:cs typeface="Calibri"/>
              </a:rPr>
              <a:t>,</a:t>
            </a:r>
            <a:r>
              <a:rPr sz="2800" b="0" spc="-10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D</a:t>
            </a:r>
            <a:r>
              <a:rPr sz="2800" b="0" spc="7" baseline="-19519" dirty="0">
                <a:latin typeface="+mn-lt"/>
                <a:cs typeface="Calibri"/>
              </a:rPr>
              <a:t>4</a:t>
            </a:r>
            <a:r>
              <a:rPr sz="2800" b="0" spc="44" baseline="-19519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,D</a:t>
            </a:r>
            <a:r>
              <a:rPr sz="2800" b="0" spc="7" baseline="-19519" dirty="0">
                <a:latin typeface="+mn-lt"/>
                <a:cs typeface="Calibri"/>
              </a:rPr>
              <a:t>3</a:t>
            </a:r>
            <a:r>
              <a:rPr sz="2800" b="0" spc="5" dirty="0">
                <a:latin typeface="+mn-lt"/>
                <a:cs typeface="Calibri"/>
              </a:rPr>
              <a:t>,</a:t>
            </a:r>
            <a:r>
              <a:rPr sz="2800" b="0" spc="-15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D</a:t>
            </a:r>
            <a:r>
              <a:rPr sz="2800" b="0" spc="7" baseline="-19519" dirty="0">
                <a:latin typeface="+mn-lt"/>
                <a:cs typeface="Calibri"/>
              </a:rPr>
              <a:t>2</a:t>
            </a:r>
            <a:r>
              <a:rPr sz="2800" b="0" spc="5" dirty="0">
                <a:latin typeface="+mn-lt"/>
                <a:cs typeface="Calibri"/>
              </a:rPr>
              <a:t>,</a:t>
            </a:r>
            <a:r>
              <a:rPr sz="2800" b="0" spc="-10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D</a:t>
            </a:r>
            <a:r>
              <a:rPr sz="2800" b="0" spc="7" baseline="-19519" dirty="0">
                <a:latin typeface="+mn-lt"/>
                <a:cs typeface="Calibri"/>
              </a:rPr>
              <a:t>1</a:t>
            </a:r>
            <a:r>
              <a:rPr sz="2800" b="0" spc="330" baseline="-19519" dirty="0">
                <a:latin typeface="+mn-lt"/>
                <a:cs typeface="Calibri"/>
              </a:rPr>
              <a:t> </a:t>
            </a:r>
            <a:r>
              <a:rPr sz="2800" b="0" dirty="0">
                <a:latin typeface="+mn-lt"/>
                <a:cs typeface="Calibri"/>
              </a:rPr>
              <a:t>y</a:t>
            </a:r>
            <a:r>
              <a:rPr sz="2800" b="0" spc="-10" dirty="0">
                <a:latin typeface="+mn-lt"/>
                <a:cs typeface="Calibri"/>
              </a:rPr>
              <a:t> </a:t>
            </a:r>
            <a:r>
              <a:rPr sz="2800" b="0" spc="5" dirty="0">
                <a:latin typeface="+mn-lt"/>
                <a:cs typeface="Calibri"/>
              </a:rPr>
              <a:t>D</a:t>
            </a:r>
            <a:r>
              <a:rPr sz="2800" b="0" spc="7" baseline="-19519" dirty="0">
                <a:latin typeface="+mn-lt"/>
                <a:cs typeface="Calibri"/>
              </a:rPr>
              <a:t>0</a:t>
            </a:r>
            <a:r>
              <a:rPr sz="2800" b="0" spc="5" dirty="0">
                <a:latin typeface="+mn-lt"/>
                <a:cs typeface="Calibri"/>
              </a:rPr>
              <a:t>) </a:t>
            </a:r>
            <a:r>
              <a:rPr sz="2800" b="0" dirty="0">
                <a:latin typeface="+mn-lt"/>
                <a:cs typeface="Calibri"/>
              </a:rPr>
              <a:t>y</a:t>
            </a:r>
            <a:r>
              <a:rPr sz="2800" b="0" spc="-5" dirty="0">
                <a:latin typeface="+mn-lt"/>
                <a:cs typeface="Calibri"/>
              </a:rPr>
              <a:t> </a:t>
            </a:r>
            <a:r>
              <a:rPr sz="2800" b="0" dirty="0">
                <a:latin typeface="+mn-lt"/>
                <a:cs typeface="Calibri"/>
              </a:rPr>
              <a:t>es el</a:t>
            </a:r>
            <a:r>
              <a:rPr sz="2800" b="0" spc="-10" dirty="0">
                <a:latin typeface="+mn-lt"/>
                <a:cs typeface="Calibri"/>
              </a:rPr>
              <a:t> </a:t>
            </a:r>
            <a:r>
              <a:rPr sz="2800" b="0" spc="-15" dirty="0">
                <a:latin typeface="+mn-lt"/>
                <a:cs typeface="Calibri"/>
              </a:rPr>
              <a:t>multiplexor</a:t>
            </a:r>
            <a:r>
              <a:rPr sz="2800" b="0" spc="-30" dirty="0">
                <a:latin typeface="+mn-lt"/>
                <a:cs typeface="Calibri"/>
              </a:rPr>
              <a:t> </a:t>
            </a:r>
            <a:r>
              <a:rPr sz="2800" b="0" spc="-5" dirty="0">
                <a:latin typeface="+mn-lt"/>
                <a:cs typeface="Calibri"/>
              </a:rPr>
              <a:t>de</a:t>
            </a:r>
            <a:r>
              <a:rPr sz="2800" b="0" spc="15" dirty="0">
                <a:latin typeface="+mn-lt"/>
                <a:cs typeface="Calibri"/>
              </a:rPr>
              <a:t> </a:t>
            </a:r>
            <a:r>
              <a:rPr sz="2800" b="0" dirty="0">
                <a:latin typeface="+mn-lt"/>
                <a:cs typeface="Calibri"/>
              </a:rPr>
              <a:t>8</a:t>
            </a:r>
            <a:r>
              <a:rPr sz="2800" b="0" spc="10" dirty="0">
                <a:latin typeface="+mn-lt"/>
                <a:cs typeface="Calibri"/>
              </a:rPr>
              <a:t> </a:t>
            </a:r>
            <a:r>
              <a:rPr sz="2800" b="0" dirty="0">
                <a:latin typeface="+mn-lt"/>
                <a:cs typeface="Calibri"/>
              </a:rPr>
              <a:t>a</a:t>
            </a:r>
            <a:r>
              <a:rPr sz="2800" b="0" spc="-10" dirty="0">
                <a:latin typeface="+mn-lt"/>
                <a:cs typeface="Calibri"/>
              </a:rPr>
              <a:t> </a:t>
            </a:r>
            <a:r>
              <a:rPr sz="2800" b="0" spc="-5" dirty="0">
                <a:latin typeface="+mn-lt"/>
                <a:cs typeface="Calibri"/>
              </a:rPr>
              <a:t>1.</a:t>
            </a:r>
            <a:endParaRPr sz="2800" dirty="0">
              <a:latin typeface="+mn-lt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676" y="4951796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09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5859" y="4951796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09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1996" y="4951796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6020" y="4951796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55204" y="4951796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6596" y="4951796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9140" y="4951796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3164" y="4951796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6859" y="5351084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6044" y="5351084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53907" y="5351084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0891" y="5351084"/>
            <a:ext cx="270510" cy="13335"/>
          </a:xfrm>
          <a:custGeom>
            <a:avLst/>
            <a:gdLst/>
            <a:ahLst/>
            <a:cxnLst/>
            <a:rect l="l" t="t" r="r" b="b"/>
            <a:pathLst>
              <a:path w="270510" h="13335">
                <a:moveTo>
                  <a:pt x="270370" y="0"/>
                </a:moveTo>
                <a:lnTo>
                  <a:pt x="0" y="0"/>
                </a:lnTo>
                <a:lnTo>
                  <a:pt x="0" y="13093"/>
                </a:lnTo>
                <a:lnTo>
                  <a:pt x="270370" y="13093"/>
                </a:lnTo>
                <a:lnTo>
                  <a:pt x="27037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8780" y="4803256"/>
            <a:ext cx="6600190" cy="82423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845"/>
              </a:spcBef>
            </a:pPr>
            <a:r>
              <a:rPr sz="2000" dirty="0">
                <a:solidFill>
                  <a:srgbClr val="3B418F"/>
                </a:solidFill>
                <a:latin typeface="Cambria Math"/>
                <a:cs typeface="Cambria Math"/>
              </a:rPr>
              <a:t>Y=</a:t>
            </a:r>
            <a:r>
              <a:rPr sz="2000" spc="-4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5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3000" spc="60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5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3000" spc="82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3000" spc="82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3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5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3000" spc="52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3000" spc="89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10" dirty="0">
                <a:solidFill>
                  <a:srgbClr val="3B418F"/>
                </a:solidFill>
                <a:latin typeface="Cambria Math"/>
                <a:cs typeface="Cambria Math"/>
              </a:rPr>
              <a:t> S</a:t>
            </a:r>
            <a:r>
              <a:rPr sz="3000" spc="15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2000" spc="1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15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1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15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10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spc="15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3000" spc="60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3</a:t>
            </a:r>
            <a:r>
              <a:rPr sz="3000" spc="89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endParaRPr sz="2000" dirty="0">
              <a:latin typeface="Cambria Math"/>
              <a:cs typeface="Cambria Math"/>
            </a:endParaRPr>
          </a:p>
          <a:p>
            <a:pPr marR="50800" algn="r">
              <a:lnSpc>
                <a:spcPct val="100000"/>
              </a:lnSpc>
              <a:spcBef>
                <a:spcPts val="740"/>
              </a:spcBef>
            </a:pP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1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3000" spc="60" baseline="-16666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4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209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-140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2175" spc="-209" baseline="-15325" dirty="0">
                <a:solidFill>
                  <a:srgbClr val="3B418F"/>
                </a:solidFill>
                <a:latin typeface="Cambria Math"/>
                <a:cs typeface="Cambria Math"/>
              </a:rPr>
              <a:t>𝟒𝟒</a:t>
            </a:r>
            <a:r>
              <a:rPr sz="2175" spc="292" baseline="-1532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40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7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3000" spc="7" baseline="-18055" dirty="0">
                <a:solidFill>
                  <a:srgbClr val="3B418F"/>
                </a:solidFill>
                <a:latin typeface="Cambria Math"/>
                <a:cs typeface="Cambria Math"/>
              </a:rPr>
              <a:t>5</a:t>
            </a:r>
            <a:r>
              <a:rPr sz="3000" spc="60" baseline="-1805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1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7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12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2000" spc="-7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12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-75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12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-75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2175" spc="-112" baseline="-15325" dirty="0">
                <a:solidFill>
                  <a:srgbClr val="3B418F"/>
                </a:solidFill>
                <a:latin typeface="Cambria Math"/>
                <a:cs typeface="Cambria Math"/>
              </a:rPr>
              <a:t>𝟔𝟔</a:t>
            </a:r>
            <a:r>
              <a:rPr sz="2175" spc="247" baseline="-15325" dirty="0">
                <a:solidFill>
                  <a:srgbClr val="3B418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 </a:t>
            </a:r>
            <a:r>
              <a:rPr sz="2000" spc="-8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20" baseline="-16666" dirty="0">
                <a:solidFill>
                  <a:srgbClr val="3B418F"/>
                </a:solidFill>
                <a:latin typeface="Cambria Math"/>
                <a:cs typeface="Cambria Math"/>
              </a:rPr>
              <a:t>2</a:t>
            </a:r>
            <a:r>
              <a:rPr sz="2000" spc="-8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20" baseline="-16666" dirty="0">
                <a:solidFill>
                  <a:srgbClr val="3B418F"/>
                </a:solidFill>
                <a:latin typeface="Cambria Math"/>
                <a:cs typeface="Cambria Math"/>
              </a:rPr>
              <a:t>1</a:t>
            </a:r>
            <a:r>
              <a:rPr sz="2000" spc="-80" dirty="0">
                <a:solidFill>
                  <a:srgbClr val="3B418F"/>
                </a:solidFill>
                <a:latin typeface="Cambria Math"/>
                <a:cs typeface="Cambria Math"/>
              </a:rPr>
              <a:t>S</a:t>
            </a:r>
            <a:r>
              <a:rPr sz="3000" spc="-120" baseline="-16666" dirty="0">
                <a:solidFill>
                  <a:srgbClr val="3B418F"/>
                </a:solidFill>
                <a:latin typeface="Cambria Math"/>
                <a:cs typeface="Cambria Math"/>
              </a:rPr>
              <a:t>0</a:t>
            </a:r>
            <a:r>
              <a:rPr sz="2000" spc="-80" dirty="0">
                <a:solidFill>
                  <a:srgbClr val="3B418F"/>
                </a:solidFill>
                <a:latin typeface="Cambria Math"/>
                <a:cs typeface="Cambria Math"/>
              </a:rPr>
              <a:t>·D</a:t>
            </a:r>
            <a:r>
              <a:rPr sz="2175" spc="-120" baseline="-15325" dirty="0">
                <a:solidFill>
                  <a:srgbClr val="3B418F"/>
                </a:solidFill>
                <a:latin typeface="Cambria Math"/>
                <a:cs typeface="Cambria Math"/>
              </a:rPr>
              <a:t>𝟕𝟕</a:t>
            </a:r>
            <a:endParaRPr sz="2175" baseline="-15325" dirty="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3223" y="2361594"/>
            <a:ext cx="3998975" cy="417271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8490" y="2176028"/>
            <a:ext cx="2115311" cy="264261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481" y="2634664"/>
            <a:ext cx="1139951" cy="259303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711454"/>
            <a:ext cx="453720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 err="1"/>
              <a:t>Demultiplexores</a:t>
            </a:r>
            <a:r>
              <a:rPr spc="-10" dirty="0"/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915" y="1332966"/>
            <a:ext cx="11760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7390" algn="l"/>
                <a:tab pos="3066415" algn="l"/>
                <a:tab pos="4672330" algn="l"/>
                <a:tab pos="6788150" algn="l"/>
                <a:tab pos="8004175" algn="l"/>
                <a:tab pos="8537575" algn="l"/>
                <a:tab pos="9909175" algn="l"/>
                <a:tab pos="11494135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	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em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ul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pl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DEMU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)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li</a:t>
            </a:r>
            <a:r>
              <a:rPr sz="2800" spc="-55" dirty="0">
                <a:solidFill>
                  <a:srgbClr val="3B418F"/>
                </a:solidFill>
                <a:latin typeface="Calibri"/>
                <a:cs typeface="Calibri"/>
              </a:rPr>
              <a:t>z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la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ia	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159" y="1608805"/>
            <a:ext cx="11806555" cy="21894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multiplexor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encauzando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datos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fuente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común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diversos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destinos.</a:t>
            </a:r>
            <a:endParaRPr sz="28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1200"/>
              </a:spcBef>
              <a:tabLst>
                <a:tab pos="1403350" algn="l"/>
                <a:tab pos="2427605" algn="l"/>
                <a:tab pos="2821305" algn="l"/>
                <a:tab pos="4098290" algn="l"/>
                <a:tab pos="4594860" algn="l"/>
                <a:tab pos="6417310" algn="l"/>
                <a:tab pos="6914515" algn="l"/>
                <a:tab pos="7938134" algn="l"/>
                <a:tab pos="8855710" algn="l"/>
                <a:tab pos="10727055" algn="l"/>
                <a:tab pos="11224260" algn="l"/>
              </a:tabLst>
            </a:pPr>
            <a:r>
              <a:rPr sz="2800" spc="-22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mb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mb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at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s.	</a:t>
            </a:r>
            <a:r>
              <a:rPr sz="2800" spc="-26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or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na 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sola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línea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distribuye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una</a:t>
            </a:r>
            <a:r>
              <a:rPr sz="28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n =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2</a:t>
            </a:r>
            <a:r>
              <a:rPr sz="2775" spc="7" baseline="2552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775" spc="345" baseline="25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datos.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demultiplexor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conecta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su</a:t>
            </a:r>
            <a:r>
              <a:rPr sz="2800" spc="3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única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800" spc="3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3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datos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3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solo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3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559" y="3771515"/>
            <a:ext cx="1175385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datos,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concreto,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aquella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cuyo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subíndice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coincide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6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equivalente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decimal del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binario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aplicado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las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control 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selección.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6792" y="3950208"/>
            <a:ext cx="7144499" cy="22745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3559" y="1546326"/>
            <a:ext cx="11760200" cy="2237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sistema digital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combinacional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aquel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cada instante,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estado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lógico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sus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depende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únicamente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valor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sus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salvo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retardos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propagación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señales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marR="10795" algn="just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sistema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combinacional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representado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una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800" spc="6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verdad,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expresiones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algebraicas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nivel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bloque.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15" y="693441"/>
            <a:ext cx="11808460" cy="1581843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097654">
              <a:lnSpc>
                <a:spcPct val="100000"/>
              </a:lnSpc>
              <a:spcBef>
                <a:spcPts val="695"/>
              </a:spcBef>
            </a:pPr>
            <a:r>
              <a:rPr spc="-10" dirty="0" err="1"/>
              <a:t>Demultiplexores</a:t>
            </a:r>
            <a:r>
              <a:rPr spc="-10" dirty="0"/>
              <a:t>.</a:t>
            </a:r>
          </a:p>
          <a:p>
            <a:pPr marL="38100" marR="30480" indent="-635">
              <a:lnSpc>
                <a:spcPct val="100000"/>
              </a:lnSpc>
              <a:spcBef>
                <a:spcPts val="600"/>
              </a:spcBef>
            </a:pPr>
            <a:r>
              <a:rPr sz="2400" dirty="0"/>
              <a:t>DEMUX</a:t>
            </a:r>
            <a:r>
              <a:rPr sz="2400" spc="150" dirty="0"/>
              <a:t> </a:t>
            </a:r>
            <a:r>
              <a:rPr sz="2400" spc="-5" dirty="0"/>
              <a:t>1:4:</a:t>
            </a:r>
            <a:r>
              <a:rPr sz="2400" spc="155" dirty="0"/>
              <a:t> </a:t>
            </a:r>
            <a:r>
              <a:rPr sz="2400" b="0" spc="-5" dirty="0">
                <a:latin typeface="Calibri"/>
                <a:cs typeface="Calibri"/>
              </a:rPr>
              <a:t>Tiene</a:t>
            </a:r>
            <a:r>
              <a:rPr sz="2400" b="0" spc="1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una</a:t>
            </a:r>
            <a:r>
              <a:rPr sz="2400" b="0" spc="16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única</a:t>
            </a:r>
            <a:r>
              <a:rPr sz="2400" b="0" spc="16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entrada,</a:t>
            </a:r>
            <a:r>
              <a:rPr sz="2400" b="0" spc="155" dirty="0">
                <a:latin typeface="Calibri"/>
                <a:cs typeface="Calibri"/>
              </a:rPr>
              <a:t> </a:t>
            </a:r>
            <a:r>
              <a:rPr sz="2400" dirty="0"/>
              <a:t>Y</a:t>
            </a:r>
            <a:r>
              <a:rPr sz="2400" b="0" dirty="0">
                <a:latin typeface="Calibri"/>
                <a:cs typeface="Calibri"/>
              </a:rPr>
              <a:t>,</a:t>
            </a:r>
            <a:r>
              <a:rPr sz="2400" b="0" spc="18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dos</a:t>
            </a:r>
            <a:r>
              <a:rPr sz="2400" b="0" spc="16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entradas</a:t>
            </a:r>
            <a:r>
              <a:rPr sz="2400" b="0" spc="16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</a:t>
            </a:r>
            <a:r>
              <a:rPr sz="2400" b="0" spc="155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control</a:t>
            </a:r>
            <a:r>
              <a:rPr sz="2400" b="0" spc="16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(p=2)</a:t>
            </a:r>
            <a:r>
              <a:rPr sz="2400" b="0" spc="175" dirty="0">
                <a:latin typeface="Calibri"/>
                <a:cs typeface="Calibri"/>
              </a:rPr>
              <a:t> </a:t>
            </a:r>
            <a:r>
              <a:rPr sz="2400" spc="5" dirty="0"/>
              <a:t>S</a:t>
            </a:r>
            <a:r>
              <a:rPr sz="2400" spc="7" baseline="-19519" dirty="0"/>
              <a:t>1</a:t>
            </a:r>
            <a:r>
              <a:rPr sz="2400" spc="577" baseline="-19519" dirty="0"/>
              <a:t> </a:t>
            </a:r>
            <a:r>
              <a:rPr sz="2400" b="0" dirty="0">
                <a:latin typeface="Calibri"/>
                <a:cs typeface="Calibri"/>
              </a:rPr>
              <a:t>y</a:t>
            </a:r>
            <a:r>
              <a:rPr sz="2400" b="0" spc="160" dirty="0">
                <a:latin typeface="Calibri"/>
                <a:cs typeface="Calibri"/>
              </a:rPr>
              <a:t> </a:t>
            </a:r>
            <a:r>
              <a:rPr sz="2400" spc="5" dirty="0"/>
              <a:t>S</a:t>
            </a:r>
            <a:r>
              <a:rPr sz="2400" spc="7" baseline="-19519" dirty="0"/>
              <a:t>0</a:t>
            </a:r>
            <a:r>
              <a:rPr sz="2400" b="0" spc="5" dirty="0">
                <a:latin typeface="Calibri"/>
                <a:cs typeface="Calibri"/>
              </a:rPr>
              <a:t>,</a:t>
            </a:r>
            <a:r>
              <a:rPr sz="2400" b="0" spc="15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y </a:t>
            </a:r>
            <a:r>
              <a:rPr sz="2400" b="0" spc="-6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2</a:t>
            </a:r>
            <a:r>
              <a:rPr sz="2400" b="0" baseline="25525" dirty="0">
                <a:latin typeface="Calibri"/>
                <a:cs typeface="Calibri"/>
              </a:rPr>
              <a:t>2</a:t>
            </a:r>
            <a:r>
              <a:rPr sz="2400" b="0" spc="359" baseline="255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=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4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salidas</a:t>
            </a:r>
            <a:r>
              <a:rPr sz="2400" b="0" spc="-5" dirty="0">
                <a:latin typeface="Calibri"/>
                <a:cs typeface="Calibri"/>
              </a:rPr>
              <a:t> de</a:t>
            </a:r>
            <a:r>
              <a:rPr sz="2400" b="0" spc="-15" dirty="0">
                <a:latin typeface="Calibri"/>
                <a:cs typeface="Calibri"/>
              </a:rPr>
              <a:t> datos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(</a:t>
            </a:r>
            <a:r>
              <a:rPr sz="2400" spc="5" dirty="0"/>
              <a:t>D</a:t>
            </a:r>
            <a:r>
              <a:rPr sz="2400" spc="7" baseline="-19519" dirty="0"/>
              <a:t>3</a:t>
            </a:r>
            <a:r>
              <a:rPr sz="2400" b="0" spc="5" dirty="0">
                <a:latin typeface="Calibri"/>
                <a:cs typeface="Calibri"/>
              </a:rPr>
              <a:t>,</a:t>
            </a:r>
            <a:r>
              <a:rPr sz="2400" b="0" spc="15" dirty="0">
                <a:latin typeface="Calibri"/>
                <a:cs typeface="Calibri"/>
              </a:rPr>
              <a:t> </a:t>
            </a:r>
            <a:r>
              <a:rPr sz="2400" spc="5" dirty="0"/>
              <a:t>D</a:t>
            </a:r>
            <a:r>
              <a:rPr sz="2400" spc="7" baseline="-19519" dirty="0"/>
              <a:t>2</a:t>
            </a:r>
            <a:r>
              <a:rPr sz="2400" b="0" spc="5" dirty="0">
                <a:latin typeface="Calibri"/>
                <a:cs typeface="Calibri"/>
              </a:rPr>
              <a:t>,</a:t>
            </a:r>
            <a:r>
              <a:rPr sz="2400" b="0" spc="-40" dirty="0">
                <a:latin typeface="Calibri"/>
                <a:cs typeface="Calibri"/>
              </a:rPr>
              <a:t> </a:t>
            </a:r>
            <a:r>
              <a:rPr sz="2400" spc="5" dirty="0"/>
              <a:t>D</a:t>
            </a:r>
            <a:r>
              <a:rPr sz="2400" spc="7" baseline="-19519" dirty="0"/>
              <a:t>1</a:t>
            </a:r>
            <a:r>
              <a:rPr sz="2400" spc="322" baseline="-19519" dirty="0"/>
              <a:t> </a:t>
            </a:r>
            <a:r>
              <a:rPr sz="2400" b="0" dirty="0">
                <a:latin typeface="Calibri"/>
                <a:cs typeface="Calibri"/>
              </a:rPr>
              <a:t>y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spc="5" dirty="0"/>
              <a:t>D</a:t>
            </a:r>
            <a:r>
              <a:rPr sz="2400" spc="7" baseline="-19519" dirty="0"/>
              <a:t>0</a:t>
            </a:r>
            <a:r>
              <a:rPr sz="2400" b="0" spc="5" dirty="0">
                <a:latin typeface="Calibri"/>
                <a:cs typeface="Calibri"/>
              </a:rPr>
              <a:t>),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es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el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caso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un</a:t>
            </a:r>
            <a:r>
              <a:rPr sz="2400" b="0" spc="3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demultiplexor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</a:t>
            </a:r>
            <a:r>
              <a:rPr sz="2400" b="0" spc="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1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4.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" y="2581668"/>
            <a:ext cx="2517635" cy="251763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01640" y="2133600"/>
            <a:ext cx="5904230" cy="4389120"/>
            <a:chOff x="5501640" y="2133600"/>
            <a:chExt cx="5904230" cy="43891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1640" y="2133600"/>
              <a:ext cx="4218431" cy="4389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99928" y="2816186"/>
              <a:ext cx="805815" cy="19050"/>
            </a:xfrm>
            <a:custGeom>
              <a:avLst/>
              <a:gdLst/>
              <a:ahLst/>
              <a:cxnLst/>
              <a:rect l="l" t="t" r="r" b="b"/>
              <a:pathLst>
                <a:path w="805815" h="19050">
                  <a:moveTo>
                    <a:pt x="363715" y="0"/>
                  </a:moveTo>
                  <a:lnTo>
                    <a:pt x="0" y="0"/>
                  </a:lnTo>
                  <a:lnTo>
                    <a:pt x="0" y="18453"/>
                  </a:lnTo>
                  <a:lnTo>
                    <a:pt x="363715" y="18453"/>
                  </a:lnTo>
                  <a:lnTo>
                    <a:pt x="363715" y="0"/>
                  </a:lnTo>
                  <a:close/>
                </a:path>
                <a:path w="805815" h="19050">
                  <a:moveTo>
                    <a:pt x="805675" y="0"/>
                  </a:moveTo>
                  <a:lnTo>
                    <a:pt x="441960" y="0"/>
                  </a:lnTo>
                  <a:lnTo>
                    <a:pt x="441960" y="18453"/>
                  </a:lnTo>
                  <a:lnTo>
                    <a:pt x="805675" y="18453"/>
                  </a:lnTo>
                  <a:lnTo>
                    <a:pt x="805675" y="0"/>
                  </a:lnTo>
                  <a:close/>
                </a:path>
              </a:pathLst>
            </a:custGeom>
            <a:solidFill>
              <a:srgbClr val="3B41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930196" y="2825005"/>
          <a:ext cx="2418076" cy="2135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01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50" b="1" spc="22" baseline="-757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 baseline="-7575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50" b="1" spc="22" baseline="-757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 baseline="-7575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50" b="1" spc="22" baseline="-7575" dirty="0">
                          <a:latin typeface="Times New Roman"/>
                          <a:cs typeface="Times New Roman"/>
                        </a:rPr>
                        <a:t>3</a:t>
                      </a:r>
                      <a:endParaRPr sz="1650" baseline="-7575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50" b="1" spc="22" baseline="-7575" dirty="0">
                          <a:latin typeface="Times New Roman"/>
                          <a:cs typeface="Times New Roman"/>
                        </a:rPr>
                        <a:t>2</a:t>
                      </a:r>
                      <a:endParaRPr sz="1650" baseline="-7575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50" b="1" spc="22" baseline="-7575" dirty="0">
                          <a:latin typeface="Times New Roman"/>
                          <a:cs typeface="Times New Roman"/>
                        </a:rPr>
                        <a:t>1</a:t>
                      </a:r>
                      <a:endParaRPr sz="1650" baseline="-7575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b="1" spc="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650" b="1" spc="22" baseline="-7575" dirty="0">
                          <a:latin typeface="Times New Roman"/>
                          <a:cs typeface="Times New Roman"/>
                        </a:rPr>
                        <a:t>0</a:t>
                      </a:r>
                      <a:endParaRPr sz="1650" baseline="-7575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71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49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43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6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851219" y="2746248"/>
            <a:ext cx="2605405" cy="1803400"/>
            <a:chOff x="2851219" y="2746248"/>
            <a:chExt cx="2605405" cy="18034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1219" y="2746252"/>
              <a:ext cx="105243" cy="10940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56463" y="2746252"/>
              <a:ext cx="333375" cy="26670"/>
            </a:xfrm>
            <a:custGeom>
              <a:avLst/>
              <a:gdLst/>
              <a:ahLst/>
              <a:cxnLst/>
              <a:rect l="l" t="t" r="r" b="b"/>
              <a:pathLst>
                <a:path w="333375" h="26669">
                  <a:moveTo>
                    <a:pt x="333265" y="26247"/>
                  </a:moveTo>
                  <a:lnTo>
                    <a:pt x="0" y="26247"/>
                  </a:lnTo>
                  <a:lnTo>
                    <a:pt x="0" y="0"/>
                  </a:lnTo>
                  <a:lnTo>
                    <a:pt x="333265" y="0"/>
                  </a:lnTo>
                  <a:lnTo>
                    <a:pt x="333265" y="2624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6464" y="2772494"/>
              <a:ext cx="333375" cy="52705"/>
            </a:xfrm>
            <a:custGeom>
              <a:avLst/>
              <a:gdLst/>
              <a:ahLst/>
              <a:cxnLst/>
              <a:rect l="l" t="t" r="r" b="b"/>
              <a:pathLst>
                <a:path w="333375" h="52705">
                  <a:moveTo>
                    <a:pt x="333265" y="52525"/>
                  </a:moveTo>
                  <a:lnTo>
                    <a:pt x="0" y="52525"/>
                  </a:lnTo>
                  <a:lnTo>
                    <a:pt x="0" y="0"/>
                  </a:lnTo>
                  <a:lnTo>
                    <a:pt x="333265" y="0"/>
                  </a:lnTo>
                  <a:lnTo>
                    <a:pt x="333265" y="5252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9731" y="2746248"/>
              <a:ext cx="105241" cy="10940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94974" y="2746250"/>
              <a:ext cx="280670" cy="26670"/>
            </a:xfrm>
            <a:custGeom>
              <a:avLst/>
              <a:gdLst/>
              <a:ahLst/>
              <a:cxnLst/>
              <a:rect l="l" t="t" r="r" b="b"/>
              <a:pathLst>
                <a:path w="280670" h="26669">
                  <a:moveTo>
                    <a:pt x="280644" y="26238"/>
                  </a:moveTo>
                  <a:lnTo>
                    <a:pt x="0" y="26238"/>
                  </a:lnTo>
                  <a:lnTo>
                    <a:pt x="0" y="0"/>
                  </a:lnTo>
                  <a:lnTo>
                    <a:pt x="280644" y="0"/>
                  </a:lnTo>
                  <a:lnTo>
                    <a:pt x="280644" y="2623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94974" y="2772487"/>
              <a:ext cx="280670" cy="52705"/>
            </a:xfrm>
            <a:custGeom>
              <a:avLst/>
              <a:gdLst/>
              <a:ahLst/>
              <a:cxnLst/>
              <a:rect l="l" t="t" r="r" b="b"/>
              <a:pathLst>
                <a:path w="280670" h="52705">
                  <a:moveTo>
                    <a:pt x="280644" y="52525"/>
                  </a:moveTo>
                  <a:lnTo>
                    <a:pt x="0" y="52525"/>
                  </a:lnTo>
                  <a:lnTo>
                    <a:pt x="0" y="0"/>
                  </a:lnTo>
                  <a:lnTo>
                    <a:pt x="280644" y="0"/>
                  </a:lnTo>
                  <a:lnTo>
                    <a:pt x="280644" y="5252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5621" y="2746249"/>
              <a:ext cx="105242" cy="1093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80864" y="2746251"/>
              <a:ext cx="333375" cy="26670"/>
            </a:xfrm>
            <a:custGeom>
              <a:avLst/>
              <a:gdLst/>
              <a:ahLst/>
              <a:cxnLst/>
              <a:rect l="l" t="t" r="r" b="b"/>
              <a:pathLst>
                <a:path w="333375" h="26669">
                  <a:moveTo>
                    <a:pt x="333265" y="26229"/>
                  </a:moveTo>
                  <a:lnTo>
                    <a:pt x="0" y="26229"/>
                  </a:lnTo>
                  <a:lnTo>
                    <a:pt x="0" y="0"/>
                  </a:lnTo>
                  <a:lnTo>
                    <a:pt x="333265" y="0"/>
                  </a:lnTo>
                  <a:lnTo>
                    <a:pt x="333265" y="26229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0864" y="2772480"/>
              <a:ext cx="333375" cy="52705"/>
            </a:xfrm>
            <a:custGeom>
              <a:avLst/>
              <a:gdLst/>
              <a:ahLst/>
              <a:cxnLst/>
              <a:rect l="l" t="t" r="r" b="b"/>
              <a:pathLst>
                <a:path w="333375" h="52705">
                  <a:moveTo>
                    <a:pt x="333265" y="52525"/>
                  </a:moveTo>
                  <a:lnTo>
                    <a:pt x="0" y="52525"/>
                  </a:lnTo>
                  <a:lnTo>
                    <a:pt x="0" y="0"/>
                  </a:lnTo>
                  <a:lnTo>
                    <a:pt x="333265" y="0"/>
                  </a:lnTo>
                  <a:lnTo>
                    <a:pt x="333265" y="5252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4131" y="2746251"/>
              <a:ext cx="105242" cy="1093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19375" y="2746253"/>
              <a:ext cx="325120" cy="26670"/>
            </a:xfrm>
            <a:custGeom>
              <a:avLst/>
              <a:gdLst/>
              <a:ahLst/>
              <a:cxnLst/>
              <a:rect l="l" t="t" r="r" b="b"/>
              <a:pathLst>
                <a:path w="325120" h="26669">
                  <a:moveTo>
                    <a:pt x="324495" y="26221"/>
                  </a:moveTo>
                  <a:lnTo>
                    <a:pt x="0" y="26221"/>
                  </a:lnTo>
                  <a:lnTo>
                    <a:pt x="0" y="0"/>
                  </a:lnTo>
                  <a:lnTo>
                    <a:pt x="324495" y="0"/>
                  </a:lnTo>
                  <a:lnTo>
                    <a:pt x="324495" y="2622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9375" y="2772473"/>
              <a:ext cx="325120" cy="52705"/>
            </a:xfrm>
            <a:custGeom>
              <a:avLst/>
              <a:gdLst/>
              <a:ahLst/>
              <a:cxnLst/>
              <a:rect l="l" t="t" r="r" b="b"/>
              <a:pathLst>
                <a:path w="325120" h="52705">
                  <a:moveTo>
                    <a:pt x="324495" y="52525"/>
                  </a:moveTo>
                  <a:lnTo>
                    <a:pt x="0" y="52525"/>
                  </a:lnTo>
                  <a:lnTo>
                    <a:pt x="0" y="0"/>
                  </a:lnTo>
                  <a:lnTo>
                    <a:pt x="324495" y="0"/>
                  </a:lnTo>
                  <a:lnTo>
                    <a:pt x="324495" y="5252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3872" y="2746253"/>
              <a:ext cx="105242" cy="1093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49115" y="2746251"/>
              <a:ext cx="320675" cy="26670"/>
            </a:xfrm>
            <a:custGeom>
              <a:avLst/>
              <a:gdLst/>
              <a:ahLst/>
              <a:cxnLst/>
              <a:rect l="l" t="t" r="r" b="b"/>
              <a:pathLst>
                <a:path w="320675" h="26669">
                  <a:moveTo>
                    <a:pt x="320110" y="26216"/>
                  </a:moveTo>
                  <a:lnTo>
                    <a:pt x="0" y="26216"/>
                  </a:lnTo>
                  <a:lnTo>
                    <a:pt x="0" y="0"/>
                  </a:lnTo>
                  <a:lnTo>
                    <a:pt x="320110" y="0"/>
                  </a:lnTo>
                  <a:lnTo>
                    <a:pt x="320110" y="26216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49115" y="2772466"/>
              <a:ext cx="320675" cy="52705"/>
            </a:xfrm>
            <a:custGeom>
              <a:avLst/>
              <a:gdLst/>
              <a:ahLst/>
              <a:cxnLst/>
              <a:rect l="l" t="t" r="r" b="b"/>
              <a:pathLst>
                <a:path w="320675" h="52705">
                  <a:moveTo>
                    <a:pt x="320110" y="52525"/>
                  </a:moveTo>
                  <a:lnTo>
                    <a:pt x="0" y="52525"/>
                  </a:lnTo>
                  <a:lnTo>
                    <a:pt x="0" y="0"/>
                  </a:lnTo>
                  <a:lnTo>
                    <a:pt x="320110" y="0"/>
                  </a:lnTo>
                  <a:lnTo>
                    <a:pt x="320110" y="5252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69227" y="2746255"/>
              <a:ext cx="105242" cy="1093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74470" y="2746252"/>
              <a:ext cx="276860" cy="26670"/>
            </a:xfrm>
            <a:custGeom>
              <a:avLst/>
              <a:gdLst/>
              <a:ahLst/>
              <a:cxnLst/>
              <a:rect l="l" t="t" r="r" b="b"/>
              <a:pathLst>
                <a:path w="276860" h="26669">
                  <a:moveTo>
                    <a:pt x="276259" y="26212"/>
                  </a:moveTo>
                  <a:lnTo>
                    <a:pt x="0" y="26212"/>
                  </a:lnTo>
                  <a:lnTo>
                    <a:pt x="0" y="0"/>
                  </a:lnTo>
                  <a:lnTo>
                    <a:pt x="276259" y="0"/>
                  </a:lnTo>
                  <a:lnTo>
                    <a:pt x="276259" y="2621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74471" y="2772459"/>
              <a:ext cx="276860" cy="52705"/>
            </a:xfrm>
            <a:custGeom>
              <a:avLst/>
              <a:gdLst/>
              <a:ahLst/>
              <a:cxnLst/>
              <a:rect l="l" t="t" r="r" b="b"/>
              <a:pathLst>
                <a:path w="276860" h="52705">
                  <a:moveTo>
                    <a:pt x="276259" y="52525"/>
                  </a:moveTo>
                  <a:lnTo>
                    <a:pt x="0" y="52525"/>
                  </a:lnTo>
                  <a:lnTo>
                    <a:pt x="0" y="0"/>
                  </a:lnTo>
                  <a:lnTo>
                    <a:pt x="276259" y="0"/>
                  </a:lnTo>
                  <a:lnTo>
                    <a:pt x="276259" y="52525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0732" y="2746253"/>
              <a:ext cx="105237" cy="10936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877554" y="2855610"/>
              <a:ext cx="52705" cy="411480"/>
            </a:xfrm>
            <a:custGeom>
              <a:avLst/>
              <a:gdLst/>
              <a:ahLst/>
              <a:cxnLst/>
              <a:rect l="l" t="t" r="r" b="b"/>
              <a:pathLst>
                <a:path w="52705" h="411479">
                  <a:moveTo>
                    <a:pt x="52620" y="411413"/>
                  </a:moveTo>
                  <a:lnTo>
                    <a:pt x="0" y="411413"/>
                  </a:lnTo>
                  <a:lnTo>
                    <a:pt x="0" y="0"/>
                  </a:lnTo>
                  <a:lnTo>
                    <a:pt x="52620" y="0"/>
                  </a:lnTo>
                  <a:lnTo>
                    <a:pt x="52620" y="411413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1244" y="2855609"/>
              <a:ext cx="26670" cy="411480"/>
            </a:xfrm>
            <a:custGeom>
              <a:avLst/>
              <a:gdLst/>
              <a:ahLst/>
              <a:cxnLst/>
              <a:rect l="l" t="t" r="r" b="b"/>
              <a:pathLst>
                <a:path w="26669" h="411479">
                  <a:moveTo>
                    <a:pt x="26310" y="411413"/>
                  </a:moveTo>
                  <a:lnTo>
                    <a:pt x="0" y="411413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41141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29668" y="2855604"/>
              <a:ext cx="26670" cy="411480"/>
            </a:xfrm>
            <a:custGeom>
              <a:avLst/>
              <a:gdLst/>
              <a:ahLst/>
              <a:cxnLst/>
              <a:rect l="l" t="t" r="r" b="b"/>
              <a:pathLst>
                <a:path w="26670" h="411479">
                  <a:moveTo>
                    <a:pt x="26306" y="411413"/>
                  </a:moveTo>
                  <a:lnTo>
                    <a:pt x="0" y="411413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411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7553" y="2855607"/>
              <a:ext cx="2552700" cy="438150"/>
            </a:xfrm>
            <a:custGeom>
              <a:avLst/>
              <a:gdLst/>
              <a:ahLst/>
              <a:cxnLst/>
              <a:rect l="l" t="t" r="r" b="b"/>
              <a:pathLst>
                <a:path w="2552700" h="438150">
                  <a:moveTo>
                    <a:pt x="52616" y="411416"/>
                  </a:moveTo>
                  <a:lnTo>
                    <a:pt x="0" y="411416"/>
                  </a:lnTo>
                  <a:lnTo>
                    <a:pt x="0" y="437680"/>
                  </a:lnTo>
                  <a:lnTo>
                    <a:pt x="52616" y="437680"/>
                  </a:lnTo>
                  <a:lnTo>
                    <a:pt x="52616" y="411416"/>
                  </a:lnTo>
                  <a:close/>
                </a:path>
                <a:path w="2552700" h="438150">
                  <a:moveTo>
                    <a:pt x="2552103" y="0"/>
                  </a:moveTo>
                  <a:lnTo>
                    <a:pt x="2499487" y="0"/>
                  </a:lnTo>
                  <a:lnTo>
                    <a:pt x="2499487" y="411416"/>
                  </a:lnTo>
                  <a:lnTo>
                    <a:pt x="2552103" y="411416"/>
                  </a:lnTo>
                  <a:lnTo>
                    <a:pt x="255210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1248" y="3267018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26310" y="26260"/>
                  </a:moveTo>
                  <a:lnTo>
                    <a:pt x="0" y="26260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2626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9675" y="3267009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6306" y="26260"/>
                  </a:moveTo>
                  <a:lnTo>
                    <a:pt x="0" y="26260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26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7553" y="3267011"/>
              <a:ext cx="2552700" cy="442595"/>
            </a:xfrm>
            <a:custGeom>
              <a:avLst/>
              <a:gdLst/>
              <a:ahLst/>
              <a:cxnLst/>
              <a:rect l="l" t="t" r="r" b="b"/>
              <a:pathLst>
                <a:path w="2552700" h="442595">
                  <a:moveTo>
                    <a:pt x="52628" y="26263"/>
                  </a:moveTo>
                  <a:lnTo>
                    <a:pt x="0" y="26263"/>
                  </a:lnTo>
                  <a:lnTo>
                    <a:pt x="0" y="442048"/>
                  </a:lnTo>
                  <a:lnTo>
                    <a:pt x="52628" y="442048"/>
                  </a:lnTo>
                  <a:lnTo>
                    <a:pt x="52628" y="26263"/>
                  </a:lnTo>
                  <a:close/>
                </a:path>
                <a:path w="2552700" h="442595">
                  <a:moveTo>
                    <a:pt x="2552115" y="0"/>
                  </a:moveTo>
                  <a:lnTo>
                    <a:pt x="2499487" y="0"/>
                  </a:lnTo>
                  <a:lnTo>
                    <a:pt x="2499487" y="26263"/>
                  </a:lnTo>
                  <a:lnTo>
                    <a:pt x="2552115" y="26263"/>
                  </a:lnTo>
                  <a:lnTo>
                    <a:pt x="255211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1255" y="3293266"/>
              <a:ext cx="26670" cy="415925"/>
            </a:xfrm>
            <a:custGeom>
              <a:avLst/>
              <a:gdLst/>
              <a:ahLst/>
              <a:cxnLst/>
              <a:rect l="l" t="t" r="r" b="b"/>
              <a:pathLst>
                <a:path w="26669" h="415925">
                  <a:moveTo>
                    <a:pt x="26310" y="415790"/>
                  </a:moveTo>
                  <a:lnTo>
                    <a:pt x="0" y="415790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41579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9679" y="3293261"/>
              <a:ext cx="26670" cy="415925"/>
            </a:xfrm>
            <a:custGeom>
              <a:avLst/>
              <a:gdLst/>
              <a:ahLst/>
              <a:cxnLst/>
              <a:rect l="l" t="t" r="r" b="b"/>
              <a:pathLst>
                <a:path w="26670" h="415925">
                  <a:moveTo>
                    <a:pt x="26306" y="415790"/>
                  </a:moveTo>
                  <a:lnTo>
                    <a:pt x="0" y="415790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415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77566" y="3293262"/>
              <a:ext cx="2552700" cy="424815"/>
            </a:xfrm>
            <a:custGeom>
              <a:avLst/>
              <a:gdLst/>
              <a:ahLst/>
              <a:cxnLst/>
              <a:rect l="l" t="t" r="r" b="b"/>
              <a:pathLst>
                <a:path w="2552700" h="424814">
                  <a:moveTo>
                    <a:pt x="52616" y="415785"/>
                  </a:moveTo>
                  <a:lnTo>
                    <a:pt x="0" y="415785"/>
                  </a:lnTo>
                  <a:lnTo>
                    <a:pt x="0" y="424535"/>
                  </a:lnTo>
                  <a:lnTo>
                    <a:pt x="52616" y="424535"/>
                  </a:lnTo>
                  <a:lnTo>
                    <a:pt x="52616" y="415785"/>
                  </a:lnTo>
                  <a:close/>
                </a:path>
                <a:path w="2552700" h="424814">
                  <a:moveTo>
                    <a:pt x="2552103" y="0"/>
                  </a:moveTo>
                  <a:lnTo>
                    <a:pt x="2499487" y="0"/>
                  </a:lnTo>
                  <a:lnTo>
                    <a:pt x="2499487" y="415798"/>
                  </a:lnTo>
                  <a:lnTo>
                    <a:pt x="2552103" y="415798"/>
                  </a:lnTo>
                  <a:lnTo>
                    <a:pt x="255210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1259" y="3709043"/>
              <a:ext cx="26670" cy="8890"/>
            </a:xfrm>
            <a:custGeom>
              <a:avLst/>
              <a:gdLst/>
              <a:ahLst/>
              <a:cxnLst/>
              <a:rect l="l" t="t" r="r" b="b"/>
              <a:pathLst>
                <a:path w="26669" h="8889">
                  <a:moveTo>
                    <a:pt x="26310" y="8753"/>
                  </a:moveTo>
                  <a:lnTo>
                    <a:pt x="0" y="8753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875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29686" y="3709034"/>
              <a:ext cx="26670" cy="8890"/>
            </a:xfrm>
            <a:custGeom>
              <a:avLst/>
              <a:gdLst/>
              <a:ahLst/>
              <a:cxnLst/>
              <a:rect l="l" t="t" r="r" b="b"/>
              <a:pathLst>
                <a:path w="26670" h="8889">
                  <a:moveTo>
                    <a:pt x="26306" y="8753"/>
                  </a:moveTo>
                  <a:lnTo>
                    <a:pt x="0" y="8753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8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7566" y="3709034"/>
              <a:ext cx="2552700" cy="420370"/>
            </a:xfrm>
            <a:custGeom>
              <a:avLst/>
              <a:gdLst/>
              <a:ahLst/>
              <a:cxnLst/>
              <a:rect l="l" t="t" r="r" b="b"/>
              <a:pathLst>
                <a:path w="2552700" h="420370">
                  <a:moveTo>
                    <a:pt x="52628" y="8750"/>
                  </a:moveTo>
                  <a:lnTo>
                    <a:pt x="0" y="8750"/>
                  </a:lnTo>
                  <a:lnTo>
                    <a:pt x="0" y="420166"/>
                  </a:lnTo>
                  <a:lnTo>
                    <a:pt x="52628" y="420166"/>
                  </a:lnTo>
                  <a:lnTo>
                    <a:pt x="52628" y="8750"/>
                  </a:lnTo>
                  <a:close/>
                </a:path>
                <a:path w="2552700" h="420370">
                  <a:moveTo>
                    <a:pt x="2552115" y="0"/>
                  </a:moveTo>
                  <a:lnTo>
                    <a:pt x="2499487" y="0"/>
                  </a:lnTo>
                  <a:lnTo>
                    <a:pt x="2499487" y="8763"/>
                  </a:lnTo>
                  <a:lnTo>
                    <a:pt x="2552115" y="8763"/>
                  </a:lnTo>
                  <a:lnTo>
                    <a:pt x="255211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51266" y="3717783"/>
              <a:ext cx="26670" cy="411480"/>
            </a:xfrm>
            <a:custGeom>
              <a:avLst/>
              <a:gdLst/>
              <a:ahLst/>
              <a:cxnLst/>
              <a:rect l="l" t="t" r="r" b="b"/>
              <a:pathLst>
                <a:path w="26669" h="411479">
                  <a:moveTo>
                    <a:pt x="26310" y="411413"/>
                  </a:moveTo>
                  <a:lnTo>
                    <a:pt x="0" y="411413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41141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29690" y="3717779"/>
              <a:ext cx="26670" cy="411480"/>
            </a:xfrm>
            <a:custGeom>
              <a:avLst/>
              <a:gdLst/>
              <a:ahLst/>
              <a:cxnLst/>
              <a:rect l="l" t="t" r="r" b="b"/>
              <a:pathLst>
                <a:path w="26670" h="411479">
                  <a:moveTo>
                    <a:pt x="26306" y="411413"/>
                  </a:moveTo>
                  <a:lnTo>
                    <a:pt x="0" y="411413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411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7578" y="3717785"/>
              <a:ext cx="2552700" cy="420370"/>
            </a:xfrm>
            <a:custGeom>
              <a:avLst/>
              <a:gdLst/>
              <a:ahLst/>
              <a:cxnLst/>
              <a:rect l="l" t="t" r="r" b="b"/>
              <a:pathLst>
                <a:path w="2552700" h="420370">
                  <a:moveTo>
                    <a:pt x="52616" y="411416"/>
                  </a:moveTo>
                  <a:lnTo>
                    <a:pt x="0" y="411416"/>
                  </a:lnTo>
                  <a:lnTo>
                    <a:pt x="0" y="420166"/>
                  </a:lnTo>
                  <a:lnTo>
                    <a:pt x="52616" y="420166"/>
                  </a:lnTo>
                  <a:lnTo>
                    <a:pt x="52616" y="411416"/>
                  </a:lnTo>
                  <a:close/>
                </a:path>
                <a:path w="2552700" h="420370">
                  <a:moveTo>
                    <a:pt x="2552103" y="0"/>
                  </a:moveTo>
                  <a:lnTo>
                    <a:pt x="2499474" y="0"/>
                  </a:lnTo>
                  <a:lnTo>
                    <a:pt x="2499474" y="411416"/>
                  </a:lnTo>
                  <a:lnTo>
                    <a:pt x="2552103" y="411416"/>
                  </a:lnTo>
                  <a:lnTo>
                    <a:pt x="2552103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51270" y="4129193"/>
              <a:ext cx="26670" cy="8890"/>
            </a:xfrm>
            <a:custGeom>
              <a:avLst/>
              <a:gdLst/>
              <a:ahLst/>
              <a:cxnLst/>
              <a:rect l="l" t="t" r="r" b="b"/>
              <a:pathLst>
                <a:path w="26669" h="8889">
                  <a:moveTo>
                    <a:pt x="26310" y="8753"/>
                  </a:moveTo>
                  <a:lnTo>
                    <a:pt x="0" y="8753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875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29697" y="4129184"/>
              <a:ext cx="26670" cy="8890"/>
            </a:xfrm>
            <a:custGeom>
              <a:avLst/>
              <a:gdLst/>
              <a:ahLst/>
              <a:cxnLst/>
              <a:rect l="l" t="t" r="r" b="b"/>
              <a:pathLst>
                <a:path w="26670" h="8889">
                  <a:moveTo>
                    <a:pt x="26306" y="8753"/>
                  </a:moveTo>
                  <a:lnTo>
                    <a:pt x="0" y="8753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8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7578" y="4129189"/>
              <a:ext cx="2552700" cy="420370"/>
            </a:xfrm>
            <a:custGeom>
              <a:avLst/>
              <a:gdLst/>
              <a:ahLst/>
              <a:cxnLst/>
              <a:rect l="l" t="t" r="r" b="b"/>
              <a:pathLst>
                <a:path w="2552700" h="420370">
                  <a:moveTo>
                    <a:pt x="52628" y="8750"/>
                  </a:moveTo>
                  <a:lnTo>
                    <a:pt x="0" y="8750"/>
                  </a:lnTo>
                  <a:lnTo>
                    <a:pt x="0" y="420166"/>
                  </a:lnTo>
                  <a:lnTo>
                    <a:pt x="52628" y="420166"/>
                  </a:lnTo>
                  <a:lnTo>
                    <a:pt x="52628" y="8750"/>
                  </a:lnTo>
                  <a:close/>
                </a:path>
                <a:path w="2552700" h="420370">
                  <a:moveTo>
                    <a:pt x="2552115" y="0"/>
                  </a:moveTo>
                  <a:lnTo>
                    <a:pt x="2499487" y="0"/>
                  </a:lnTo>
                  <a:lnTo>
                    <a:pt x="2499487" y="8750"/>
                  </a:lnTo>
                  <a:lnTo>
                    <a:pt x="2552115" y="8750"/>
                  </a:lnTo>
                  <a:lnTo>
                    <a:pt x="255211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51276" y="4137933"/>
              <a:ext cx="26670" cy="411480"/>
            </a:xfrm>
            <a:custGeom>
              <a:avLst/>
              <a:gdLst/>
              <a:ahLst/>
              <a:cxnLst/>
              <a:rect l="l" t="t" r="r" b="b"/>
              <a:pathLst>
                <a:path w="26669" h="411479">
                  <a:moveTo>
                    <a:pt x="26310" y="411413"/>
                  </a:moveTo>
                  <a:lnTo>
                    <a:pt x="0" y="411413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411413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29701" y="4137929"/>
              <a:ext cx="26670" cy="411480"/>
            </a:xfrm>
            <a:custGeom>
              <a:avLst/>
              <a:gdLst/>
              <a:ahLst/>
              <a:cxnLst/>
              <a:rect l="l" t="t" r="r" b="b"/>
              <a:pathLst>
                <a:path w="26670" h="411479">
                  <a:moveTo>
                    <a:pt x="26306" y="411413"/>
                  </a:moveTo>
                  <a:lnTo>
                    <a:pt x="0" y="411413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411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77076" y="4137928"/>
              <a:ext cx="52705" cy="411480"/>
            </a:xfrm>
            <a:custGeom>
              <a:avLst/>
              <a:gdLst/>
              <a:ahLst/>
              <a:cxnLst/>
              <a:rect l="l" t="t" r="r" b="b"/>
              <a:pathLst>
                <a:path w="52704" h="411479">
                  <a:moveTo>
                    <a:pt x="52625" y="411413"/>
                  </a:moveTo>
                  <a:lnTo>
                    <a:pt x="0" y="411413"/>
                  </a:lnTo>
                  <a:lnTo>
                    <a:pt x="0" y="0"/>
                  </a:lnTo>
                  <a:lnTo>
                    <a:pt x="52625" y="0"/>
                  </a:lnTo>
                  <a:lnTo>
                    <a:pt x="52625" y="411413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851281" y="4549324"/>
            <a:ext cx="2604770" cy="529590"/>
            <a:chOff x="2851281" y="4549324"/>
            <a:chExt cx="2604770" cy="529590"/>
          </a:xfrm>
        </p:grpSpPr>
        <p:sp>
          <p:nvSpPr>
            <p:cNvPr id="53" name="object 53"/>
            <p:cNvSpPr/>
            <p:nvPr/>
          </p:nvSpPr>
          <p:spPr>
            <a:xfrm>
              <a:off x="2877591" y="4549335"/>
              <a:ext cx="52705" cy="8890"/>
            </a:xfrm>
            <a:custGeom>
              <a:avLst/>
              <a:gdLst/>
              <a:ahLst/>
              <a:cxnLst/>
              <a:rect l="l" t="t" r="r" b="b"/>
              <a:pathLst>
                <a:path w="52705" h="8889">
                  <a:moveTo>
                    <a:pt x="52620" y="8757"/>
                  </a:moveTo>
                  <a:lnTo>
                    <a:pt x="0" y="8757"/>
                  </a:lnTo>
                  <a:lnTo>
                    <a:pt x="0" y="0"/>
                  </a:lnTo>
                  <a:lnTo>
                    <a:pt x="52620" y="0"/>
                  </a:lnTo>
                  <a:lnTo>
                    <a:pt x="52620" y="8757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51281" y="4549334"/>
              <a:ext cx="26670" cy="8890"/>
            </a:xfrm>
            <a:custGeom>
              <a:avLst/>
              <a:gdLst/>
              <a:ahLst/>
              <a:cxnLst/>
              <a:rect l="l" t="t" r="r" b="b"/>
              <a:pathLst>
                <a:path w="26669" h="8889">
                  <a:moveTo>
                    <a:pt x="26310" y="8757"/>
                  </a:moveTo>
                  <a:lnTo>
                    <a:pt x="0" y="8757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875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29707" y="4549325"/>
              <a:ext cx="26670" cy="8890"/>
            </a:xfrm>
            <a:custGeom>
              <a:avLst/>
              <a:gdLst/>
              <a:ahLst/>
              <a:cxnLst/>
              <a:rect l="l" t="t" r="r" b="b"/>
              <a:pathLst>
                <a:path w="26670" h="8889">
                  <a:moveTo>
                    <a:pt x="26306" y="8757"/>
                  </a:moveTo>
                  <a:lnTo>
                    <a:pt x="0" y="8757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7591" y="4549330"/>
              <a:ext cx="2552700" cy="424815"/>
            </a:xfrm>
            <a:custGeom>
              <a:avLst/>
              <a:gdLst/>
              <a:ahLst/>
              <a:cxnLst/>
              <a:rect l="l" t="t" r="r" b="b"/>
              <a:pathLst>
                <a:path w="2552700" h="424814">
                  <a:moveTo>
                    <a:pt x="52616" y="8750"/>
                  </a:moveTo>
                  <a:lnTo>
                    <a:pt x="0" y="8750"/>
                  </a:lnTo>
                  <a:lnTo>
                    <a:pt x="0" y="424548"/>
                  </a:lnTo>
                  <a:lnTo>
                    <a:pt x="52616" y="424548"/>
                  </a:lnTo>
                  <a:lnTo>
                    <a:pt x="52616" y="8750"/>
                  </a:lnTo>
                  <a:close/>
                </a:path>
                <a:path w="2552700" h="424814">
                  <a:moveTo>
                    <a:pt x="2552115" y="0"/>
                  </a:moveTo>
                  <a:lnTo>
                    <a:pt x="2499487" y="0"/>
                  </a:lnTo>
                  <a:lnTo>
                    <a:pt x="2499487" y="8763"/>
                  </a:lnTo>
                  <a:lnTo>
                    <a:pt x="2552115" y="8763"/>
                  </a:lnTo>
                  <a:lnTo>
                    <a:pt x="255211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51287" y="4558079"/>
              <a:ext cx="26670" cy="415925"/>
            </a:xfrm>
            <a:custGeom>
              <a:avLst/>
              <a:gdLst/>
              <a:ahLst/>
              <a:cxnLst/>
              <a:rect l="l" t="t" r="r" b="b"/>
              <a:pathLst>
                <a:path w="26669" h="415925">
                  <a:moveTo>
                    <a:pt x="26310" y="415790"/>
                  </a:moveTo>
                  <a:lnTo>
                    <a:pt x="0" y="415790"/>
                  </a:lnTo>
                  <a:lnTo>
                    <a:pt x="0" y="0"/>
                  </a:lnTo>
                  <a:lnTo>
                    <a:pt x="26310" y="0"/>
                  </a:lnTo>
                  <a:lnTo>
                    <a:pt x="26310" y="41579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51288" y="4973860"/>
              <a:ext cx="105243" cy="10504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956532" y="5052640"/>
              <a:ext cx="333375" cy="26670"/>
            </a:xfrm>
            <a:custGeom>
              <a:avLst/>
              <a:gdLst/>
              <a:ahLst/>
              <a:cxnLst/>
              <a:rect l="l" t="t" r="r" b="b"/>
              <a:pathLst>
                <a:path w="333375" h="26670">
                  <a:moveTo>
                    <a:pt x="333265" y="26260"/>
                  </a:moveTo>
                  <a:lnTo>
                    <a:pt x="0" y="26260"/>
                  </a:lnTo>
                  <a:lnTo>
                    <a:pt x="0" y="0"/>
                  </a:lnTo>
                  <a:lnTo>
                    <a:pt x="333265" y="0"/>
                  </a:lnTo>
                  <a:lnTo>
                    <a:pt x="333265" y="26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56532" y="5000123"/>
              <a:ext cx="333375" cy="52705"/>
            </a:xfrm>
            <a:custGeom>
              <a:avLst/>
              <a:gdLst/>
              <a:ahLst/>
              <a:cxnLst/>
              <a:rect l="l" t="t" r="r" b="b"/>
              <a:pathLst>
                <a:path w="333375" h="52704">
                  <a:moveTo>
                    <a:pt x="333265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333265" y="0"/>
                  </a:lnTo>
                  <a:lnTo>
                    <a:pt x="333265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56521" y="4973866"/>
              <a:ext cx="438784" cy="26670"/>
            </a:xfrm>
            <a:custGeom>
              <a:avLst/>
              <a:gdLst/>
              <a:ahLst/>
              <a:cxnLst/>
              <a:rect l="l" t="t" r="r" b="b"/>
              <a:pathLst>
                <a:path w="438785" h="26670">
                  <a:moveTo>
                    <a:pt x="438505" y="0"/>
                  </a:moveTo>
                  <a:lnTo>
                    <a:pt x="333273" y="0"/>
                  </a:lnTo>
                  <a:lnTo>
                    <a:pt x="0" y="0"/>
                  </a:lnTo>
                  <a:lnTo>
                    <a:pt x="0" y="26263"/>
                  </a:lnTo>
                  <a:lnTo>
                    <a:pt x="333273" y="26263"/>
                  </a:lnTo>
                  <a:lnTo>
                    <a:pt x="438505" y="26250"/>
                  </a:lnTo>
                  <a:lnTo>
                    <a:pt x="43850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289799" y="5000120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4">
                  <a:moveTo>
                    <a:pt x="105237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105237" y="0"/>
                  </a:lnTo>
                  <a:lnTo>
                    <a:pt x="105237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89795" y="5052644"/>
              <a:ext cx="386080" cy="26670"/>
            </a:xfrm>
            <a:custGeom>
              <a:avLst/>
              <a:gdLst/>
              <a:ahLst/>
              <a:cxnLst/>
              <a:rect l="l" t="t" r="r" b="b"/>
              <a:pathLst>
                <a:path w="386079" h="26670">
                  <a:moveTo>
                    <a:pt x="105232" y="0"/>
                  </a:moveTo>
                  <a:lnTo>
                    <a:pt x="0" y="0"/>
                  </a:lnTo>
                  <a:lnTo>
                    <a:pt x="0" y="26263"/>
                  </a:lnTo>
                  <a:lnTo>
                    <a:pt x="105232" y="26263"/>
                  </a:lnTo>
                  <a:lnTo>
                    <a:pt x="105232" y="0"/>
                  </a:lnTo>
                  <a:close/>
                </a:path>
                <a:path w="386079" h="26670">
                  <a:moveTo>
                    <a:pt x="385889" y="0"/>
                  </a:moveTo>
                  <a:lnTo>
                    <a:pt x="105244" y="0"/>
                  </a:lnTo>
                  <a:lnTo>
                    <a:pt x="105244" y="26263"/>
                  </a:lnTo>
                  <a:lnTo>
                    <a:pt x="385889" y="26263"/>
                  </a:lnTo>
                  <a:lnTo>
                    <a:pt x="38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95042" y="5000118"/>
              <a:ext cx="280670" cy="52705"/>
            </a:xfrm>
            <a:custGeom>
              <a:avLst/>
              <a:gdLst/>
              <a:ahLst/>
              <a:cxnLst/>
              <a:rect l="l" t="t" r="r" b="b"/>
              <a:pathLst>
                <a:path w="280670" h="52704">
                  <a:moveTo>
                    <a:pt x="280644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280644" y="0"/>
                  </a:lnTo>
                  <a:lnTo>
                    <a:pt x="280644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95040" y="4973853"/>
              <a:ext cx="386080" cy="26670"/>
            </a:xfrm>
            <a:custGeom>
              <a:avLst/>
              <a:gdLst/>
              <a:ahLst/>
              <a:cxnLst/>
              <a:rect l="l" t="t" r="r" b="b"/>
              <a:pathLst>
                <a:path w="386079" h="26670">
                  <a:moveTo>
                    <a:pt x="385876" y="0"/>
                  </a:moveTo>
                  <a:lnTo>
                    <a:pt x="280644" y="0"/>
                  </a:lnTo>
                  <a:lnTo>
                    <a:pt x="0" y="0"/>
                  </a:lnTo>
                  <a:lnTo>
                    <a:pt x="0" y="26263"/>
                  </a:lnTo>
                  <a:lnTo>
                    <a:pt x="280644" y="26263"/>
                  </a:lnTo>
                  <a:lnTo>
                    <a:pt x="385876" y="26263"/>
                  </a:lnTo>
                  <a:lnTo>
                    <a:pt x="3858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75688" y="5000115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4">
                  <a:moveTo>
                    <a:pt x="105241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105241" y="0"/>
                  </a:lnTo>
                  <a:lnTo>
                    <a:pt x="105241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75684" y="5052631"/>
              <a:ext cx="438784" cy="26670"/>
            </a:xfrm>
            <a:custGeom>
              <a:avLst/>
              <a:gdLst/>
              <a:ahLst/>
              <a:cxnLst/>
              <a:rect l="l" t="t" r="r" b="b"/>
              <a:pathLst>
                <a:path w="438785" h="26670">
                  <a:moveTo>
                    <a:pt x="438505" y="0"/>
                  </a:moveTo>
                  <a:lnTo>
                    <a:pt x="105244" y="0"/>
                  </a:lnTo>
                  <a:lnTo>
                    <a:pt x="0" y="0"/>
                  </a:lnTo>
                  <a:lnTo>
                    <a:pt x="0" y="26263"/>
                  </a:lnTo>
                  <a:lnTo>
                    <a:pt x="105244" y="26263"/>
                  </a:lnTo>
                  <a:lnTo>
                    <a:pt x="438505" y="26263"/>
                  </a:lnTo>
                  <a:lnTo>
                    <a:pt x="438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80931" y="5000112"/>
              <a:ext cx="333375" cy="52705"/>
            </a:xfrm>
            <a:custGeom>
              <a:avLst/>
              <a:gdLst/>
              <a:ahLst/>
              <a:cxnLst/>
              <a:rect l="l" t="t" r="r" b="b"/>
              <a:pathLst>
                <a:path w="333375" h="52704">
                  <a:moveTo>
                    <a:pt x="333265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333265" y="0"/>
                  </a:lnTo>
                  <a:lnTo>
                    <a:pt x="333265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80929" y="4973853"/>
              <a:ext cx="438784" cy="26670"/>
            </a:xfrm>
            <a:custGeom>
              <a:avLst/>
              <a:gdLst/>
              <a:ahLst/>
              <a:cxnLst/>
              <a:rect l="l" t="t" r="r" b="b"/>
              <a:pathLst>
                <a:path w="438785" h="26670">
                  <a:moveTo>
                    <a:pt x="438505" y="0"/>
                  </a:moveTo>
                  <a:lnTo>
                    <a:pt x="333260" y="0"/>
                  </a:lnTo>
                  <a:lnTo>
                    <a:pt x="0" y="0"/>
                  </a:lnTo>
                  <a:lnTo>
                    <a:pt x="0" y="26263"/>
                  </a:lnTo>
                  <a:lnTo>
                    <a:pt x="333260" y="26263"/>
                  </a:lnTo>
                  <a:lnTo>
                    <a:pt x="438505" y="26263"/>
                  </a:lnTo>
                  <a:lnTo>
                    <a:pt x="43850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14198" y="5000109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4">
                  <a:moveTo>
                    <a:pt x="105241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105241" y="0"/>
                  </a:lnTo>
                  <a:lnTo>
                    <a:pt x="105241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14190" y="5052631"/>
              <a:ext cx="429895" cy="26670"/>
            </a:xfrm>
            <a:custGeom>
              <a:avLst/>
              <a:gdLst/>
              <a:ahLst/>
              <a:cxnLst/>
              <a:rect l="l" t="t" r="r" b="b"/>
              <a:pathLst>
                <a:path w="429895" h="26670">
                  <a:moveTo>
                    <a:pt x="429742" y="0"/>
                  </a:moveTo>
                  <a:lnTo>
                    <a:pt x="105244" y="0"/>
                  </a:lnTo>
                  <a:lnTo>
                    <a:pt x="0" y="0"/>
                  </a:lnTo>
                  <a:lnTo>
                    <a:pt x="0" y="26263"/>
                  </a:lnTo>
                  <a:lnTo>
                    <a:pt x="105244" y="26263"/>
                  </a:lnTo>
                  <a:lnTo>
                    <a:pt x="429742" y="26263"/>
                  </a:lnTo>
                  <a:lnTo>
                    <a:pt x="4297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19441" y="5000107"/>
              <a:ext cx="325120" cy="52705"/>
            </a:xfrm>
            <a:custGeom>
              <a:avLst/>
              <a:gdLst/>
              <a:ahLst/>
              <a:cxnLst/>
              <a:rect l="l" t="t" r="r" b="b"/>
              <a:pathLst>
                <a:path w="325120" h="52704">
                  <a:moveTo>
                    <a:pt x="324495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324495" y="0"/>
                  </a:lnTo>
                  <a:lnTo>
                    <a:pt x="324495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19435" y="4973840"/>
              <a:ext cx="429895" cy="26670"/>
            </a:xfrm>
            <a:custGeom>
              <a:avLst/>
              <a:gdLst/>
              <a:ahLst/>
              <a:cxnLst/>
              <a:rect l="l" t="t" r="r" b="b"/>
              <a:pathLst>
                <a:path w="429895" h="26670">
                  <a:moveTo>
                    <a:pt x="429742" y="0"/>
                  </a:moveTo>
                  <a:lnTo>
                    <a:pt x="324497" y="0"/>
                  </a:lnTo>
                  <a:lnTo>
                    <a:pt x="0" y="12"/>
                  </a:lnTo>
                  <a:lnTo>
                    <a:pt x="0" y="26263"/>
                  </a:lnTo>
                  <a:lnTo>
                    <a:pt x="324497" y="26263"/>
                  </a:lnTo>
                  <a:lnTo>
                    <a:pt x="429742" y="26263"/>
                  </a:lnTo>
                  <a:lnTo>
                    <a:pt x="42974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43938" y="5000104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4">
                  <a:moveTo>
                    <a:pt x="105241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105241" y="0"/>
                  </a:lnTo>
                  <a:lnTo>
                    <a:pt x="105241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43933" y="5052631"/>
              <a:ext cx="425450" cy="26670"/>
            </a:xfrm>
            <a:custGeom>
              <a:avLst/>
              <a:gdLst/>
              <a:ahLst/>
              <a:cxnLst/>
              <a:rect l="l" t="t" r="r" b="b"/>
              <a:pathLst>
                <a:path w="425450" h="26670">
                  <a:moveTo>
                    <a:pt x="425348" y="0"/>
                  </a:moveTo>
                  <a:lnTo>
                    <a:pt x="105244" y="0"/>
                  </a:lnTo>
                  <a:lnTo>
                    <a:pt x="0" y="0"/>
                  </a:lnTo>
                  <a:lnTo>
                    <a:pt x="0" y="26250"/>
                  </a:lnTo>
                  <a:lnTo>
                    <a:pt x="105244" y="26250"/>
                  </a:lnTo>
                  <a:lnTo>
                    <a:pt x="425348" y="26250"/>
                  </a:lnTo>
                  <a:lnTo>
                    <a:pt x="425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49180" y="5000101"/>
              <a:ext cx="320675" cy="52705"/>
            </a:xfrm>
            <a:custGeom>
              <a:avLst/>
              <a:gdLst/>
              <a:ahLst/>
              <a:cxnLst/>
              <a:rect l="l" t="t" r="r" b="b"/>
              <a:pathLst>
                <a:path w="320675" h="52704">
                  <a:moveTo>
                    <a:pt x="320110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320110" y="0"/>
                  </a:lnTo>
                  <a:lnTo>
                    <a:pt x="320110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49178" y="4973840"/>
              <a:ext cx="425450" cy="26670"/>
            </a:xfrm>
            <a:custGeom>
              <a:avLst/>
              <a:gdLst/>
              <a:ahLst/>
              <a:cxnLst/>
              <a:rect l="l" t="t" r="r" b="b"/>
              <a:pathLst>
                <a:path w="425450" h="26670">
                  <a:moveTo>
                    <a:pt x="425348" y="0"/>
                  </a:moveTo>
                  <a:lnTo>
                    <a:pt x="320103" y="0"/>
                  </a:lnTo>
                  <a:lnTo>
                    <a:pt x="0" y="0"/>
                  </a:lnTo>
                  <a:lnTo>
                    <a:pt x="0" y="26263"/>
                  </a:lnTo>
                  <a:lnTo>
                    <a:pt x="320103" y="26263"/>
                  </a:lnTo>
                  <a:lnTo>
                    <a:pt x="425348" y="26263"/>
                  </a:lnTo>
                  <a:lnTo>
                    <a:pt x="425348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69292" y="5000098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4">
                  <a:moveTo>
                    <a:pt x="105241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105241" y="0"/>
                  </a:lnTo>
                  <a:lnTo>
                    <a:pt x="105241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69281" y="5052618"/>
              <a:ext cx="381635" cy="26670"/>
            </a:xfrm>
            <a:custGeom>
              <a:avLst/>
              <a:gdLst/>
              <a:ahLst/>
              <a:cxnLst/>
              <a:rect l="l" t="t" r="r" b="b"/>
              <a:pathLst>
                <a:path w="381635" h="26670">
                  <a:moveTo>
                    <a:pt x="381508" y="0"/>
                  </a:moveTo>
                  <a:lnTo>
                    <a:pt x="105244" y="0"/>
                  </a:lnTo>
                  <a:lnTo>
                    <a:pt x="0" y="0"/>
                  </a:lnTo>
                  <a:lnTo>
                    <a:pt x="0" y="26263"/>
                  </a:lnTo>
                  <a:lnTo>
                    <a:pt x="105244" y="26263"/>
                  </a:lnTo>
                  <a:lnTo>
                    <a:pt x="381508" y="26263"/>
                  </a:lnTo>
                  <a:lnTo>
                    <a:pt x="381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74535" y="5000096"/>
              <a:ext cx="276860" cy="52705"/>
            </a:xfrm>
            <a:custGeom>
              <a:avLst/>
              <a:gdLst/>
              <a:ahLst/>
              <a:cxnLst/>
              <a:rect l="l" t="t" r="r" b="b"/>
              <a:pathLst>
                <a:path w="276860" h="52704">
                  <a:moveTo>
                    <a:pt x="276259" y="52520"/>
                  </a:moveTo>
                  <a:lnTo>
                    <a:pt x="0" y="52520"/>
                  </a:lnTo>
                  <a:lnTo>
                    <a:pt x="0" y="0"/>
                  </a:lnTo>
                  <a:lnTo>
                    <a:pt x="276259" y="0"/>
                  </a:lnTo>
                  <a:lnTo>
                    <a:pt x="276259" y="5252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29727" y="4558044"/>
              <a:ext cx="26670" cy="415925"/>
            </a:xfrm>
            <a:custGeom>
              <a:avLst/>
              <a:gdLst/>
              <a:ahLst/>
              <a:cxnLst/>
              <a:rect l="l" t="t" r="r" b="b"/>
              <a:pathLst>
                <a:path w="26670" h="415925">
                  <a:moveTo>
                    <a:pt x="26306" y="415790"/>
                  </a:moveTo>
                  <a:lnTo>
                    <a:pt x="0" y="415790"/>
                  </a:lnTo>
                  <a:lnTo>
                    <a:pt x="0" y="0"/>
                  </a:lnTo>
                  <a:lnTo>
                    <a:pt x="26306" y="0"/>
                  </a:lnTo>
                  <a:lnTo>
                    <a:pt x="26306" y="415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74535" y="4973830"/>
              <a:ext cx="276860" cy="26670"/>
            </a:xfrm>
            <a:custGeom>
              <a:avLst/>
              <a:gdLst/>
              <a:ahLst/>
              <a:cxnLst/>
              <a:rect l="l" t="t" r="r" b="b"/>
              <a:pathLst>
                <a:path w="276860" h="26670">
                  <a:moveTo>
                    <a:pt x="276259" y="26260"/>
                  </a:moveTo>
                  <a:lnTo>
                    <a:pt x="0" y="26260"/>
                  </a:lnTo>
                  <a:lnTo>
                    <a:pt x="0" y="0"/>
                  </a:lnTo>
                  <a:lnTo>
                    <a:pt x="276259" y="0"/>
                  </a:lnTo>
                  <a:lnTo>
                    <a:pt x="276259" y="2626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77102" y="4558043"/>
              <a:ext cx="52705" cy="415925"/>
            </a:xfrm>
            <a:custGeom>
              <a:avLst/>
              <a:gdLst/>
              <a:ahLst/>
              <a:cxnLst/>
              <a:rect l="l" t="t" r="r" b="b"/>
              <a:pathLst>
                <a:path w="52704" h="415925">
                  <a:moveTo>
                    <a:pt x="52625" y="415790"/>
                  </a:moveTo>
                  <a:lnTo>
                    <a:pt x="0" y="415790"/>
                  </a:lnTo>
                  <a:lnTo>
                    <a:pt x="0" y="0"/>
                  </a:lnTo>
                  <a:lnTo>
                    <a:pt x="52625" y="0"/>
                  </a:lnTo>
                  <a:lnTo>
                    <a:pt x="52625" y="41579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0797" y="4973823"/>
              <a:ext cx="105237" cy="105045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9876032" y="2734715"/>
            <a:ext cx="18465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775" b="1" spc="15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775" b="1" spc="284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4200" b="1" spc="-7" baseline="-1488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4200" b="1" spc="150" baseline="-148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4200" b="1" spc="37" baseline="-1488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·Y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26986" y="3539387"/>
            <a:ext cx="14605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599932" y="3416637"/>
            <a:ext cx="363855" cy="19050"/>
          </a:xfrm>
          <a:custGeom>
            <a:avLst/>
            <a:gdLst/>
            <a:ahLst/>
            <a:cxnLst/>
            <a:rect l="l" t="t" r="r" b="b"/>
            <a:pathLst>
              <a:path w="363854" h="19050">
                <a:moveTo>
                  <a:pt x="363715" y="0"/>
                </a:moveTo>
                <a:lnTo>
                  <a:pt x="0" y="0"/>
                </a:lnTo>
                <a:lnTo>
                  <a:pt x="0" y="18453"/>
                </a:lnTo>
                <a:lnTo>
                  <a:pt x="363715" y="18453"/>
                </a:lnTo>
                <a:lnTo>
                  <a:pt x="3637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0751795" y="3432883"/>
            <a:ext cx="6515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7200" algn="l"/>
              </a:tabLst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1	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901432" y="3335171"/>
            <a:ext cx="17989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8784" algn="l"/>
                <a:tab pos="1139825" algn="l"/>
                <a:tab pos="1506220" algn="l"/>
              </a:tabLst>
            </a:pP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	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	S	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1041893" y="4020140"/>
            <a:ext cx="363855" cy="19050"/>
          </a:xfrm>
          <a:custGeom>
            <a:avLst/>
            <a:gdLst/>
            <a:ahLst/>
            <a:cxnLst/>
            <a:rect l="l" t="t" r="r" b="b"/>
            <a:pathLst>
              <a:path w="363854" h="19050">
                <a:moveTo>
                  <a:pt x="363715" y="0"/>
                </a:moveTo>
                <a:lnTo>
                  <a:pt x="0" y="0"/>
                </a:lnTo>
                <a:lnTo>
                  <a:pt x="0" y="18453"/>
                </a:lnTo>
                <a:lnTo>
                  <a:pt x="363715" y="18453"/>
                </a:lnTo>
                <a:lnTo>
                  <a:pt x="363715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9876032" y="3763110"/>
            <a:ext cx="184975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14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775" b="1" spc="15" baseline="-19519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="1" spc="277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4200" b="1" spc="-7" baseline="-1488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4200" b="1" spc="142" baseline="-148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4200" b="1" spc="37" baseline="-1488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·Y </a:t>
            </a:r>
            <a:r>
              <a:rPr sz="2800" b="1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775" b="1" spc="15" baseline="-19519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775" b="1" spc="277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4200" b="1" spc="-7" baseline="-1488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4200" b="1" spc="142" baseline="-148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4200" b="1" spc="44" baseline="-1488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b="1" spc="30" dirty="0">
                <a:solidFill>
                  <a:srgbClr val="3B418F"/>
                </a:solidFill>
                <a:latin typeface="Calibri"/>
                <a:cs typeface="Calibri"/>
              </a:rPr>
              <a:t>·Y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595" y="830046"/>
            <a:ext cx="850201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2610" lvl="1" indent="-562610">
              <a:lnSpc>
                <a:spcPct val="100000"/>
              </a:lnSpc>
              <a:spcBef>
                <a:spcPts val="105"/>
              </a:spcBef>
              <a:buClr>
                <a:srgbClr val="3B418F"/>
              </a:buClr>
              <a:buSzPct val="96428"/>
              <a:buFont typeface="Calibri"/>
              <a:buAutoNum type="arabicPeriod" startAt="6"/>
              <a:tabLst>
                <a:tab pos="562610" algn="l"/>
              </a:tabLst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8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Aplicaciones</a:t>
            </a:r>
            <a:r>
              <a:rPr sz="28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los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decodificadores</a:t>
            </a:r>
            <a:r>
              <a:rPr sz="2800" b="1" spc="-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SzPct val="96428"/>
              <a:tabLst>
                <a:tab pos="2032000" algn="l"/>
              </a:tabLst>
            </a:pPr>
            <a:r>
              <a:rPr sz="2800" b="1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Aplicaciones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915" y="1575671"/>
            <a:ext cx="11757025" cy="414337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distinguen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varias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aplicaciones,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entre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cabe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destacar:</a:t>
            </a:r>
            <a:endParaRPr sz="2800">
              <a:latin typeface="Calibri"/>
              <a:cs typeface="Calibri"/>
            </a:endParaRPr>
          </a:p>
          <a:p>
            <a:pPr marL="661670" indent="-457834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661670" algn="l"/>
                <a:tab pos="66230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Selector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datos.</a:t>
            </a:r>
            <a:endParaRPr sz="2400">
              <a:latin typeface="Calibri"/>
              <a:cs typeface="Calibri"/>
            </a:endParaRPr>
          </a:p>
          <a:p>
            <a:pPr marL="661670" indent="-457834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61670" algn="l"/>
                <a:tab pos="66230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Multiplexación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tiempo.</a:t>
            </a:r>
            <a:endParaRPr sz="2400">
              <a:latin typeface="Calibri"/>
              <a:cs typeface="Calibri"/>
            </a:endParaRPr>
          </a:p>
          <a:p>
            <a:pPr marL="661670" indent="-457834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61670" algn="l"/>
                <a:tab pos="662305" algn="l"/>
              </a:tabLst>
            </a:pP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Conversión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paralelo–serie.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conversión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serie–paralelo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haría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un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demultiplexor.</a:t>
            </a:r>
            <a:endParaRPr sz="2400">
              <a:latin typeface="Calibri"/>
              <a:cs typeface="Calibri"/>
            </a:endParaRPr>
          </a:p>
          <a:p>
            <a:pPr marL="661670" indent="-457834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661670" algn="l"/>
                <a:tab pos="66230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6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Como selector de datos, un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multiplexor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puede usar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conectar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más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fuentes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información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único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destino.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Permite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construir sistemas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bus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común.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889681"/>
            <a:ext cx="11162285" cy="766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37815">
              <a:lnSpc>
                <a:spcPct val="100000"/>
              </a:lnSpc>
              <a:spcBef>
                <a:spcPts val="695"/>
              </a:spcBef>
            </a:pPr>
            <a:r>
              <a:rPr lang="es-ES" spc="-5" dirty="0"/>
              <a:t>Implementación de funciones lógicas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1215" y="1912085"/>
            <a:ext cx="11785600" cy="2752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multiplexor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 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control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podemos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implementar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cualquier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 lógica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sin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más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conectar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función a las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control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datos,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conectarlas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tensión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alimentación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(“1” lógico)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 a masa (“0” lógico)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según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sea 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valor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deseado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 cada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entrada.</a:t>
            </a:r>
            <a:endParaRPr sz="2800" dirty="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1200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dada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mínterm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 err="1">
                <a:solidFill>
                  <a:srgbClr val="3B418F"/>
                </a:solidFill>
                <a:latin typeface="Calibri"/>
                <a:cs typeface="Calibri"/>
              </a:rPr>
              <a:t>siguiente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 err="1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lang="es-ES" sz="1200" b="1" spc="-5" dirty="0">
                <a:solidFill>
                  <a:srgbClr val="00B7AB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FB08C2-F6F2-204E-894C-45B6E0A1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27" y="4738494"/>
            <a:ext cx="6159500" cy="800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411DD6-B7BB-7A42-8C50-18043A3A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15" y="5612326"/>
            <a:ext cx="4343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15" y="549013"/>
            <a:ext cx="8951595" cy="14433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695"/>
              </a:spcBef>
            </a:pPr>
            <a:r>
              <a:rPr lang="es-ES" spc="-10" dirty="0"/>
              <a:t>Implementación de circuitos con multiplexores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822" y="2057530"/>
            <a:ext cx="3672839" cy="4572000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65261"/>
              </p:ext>
            </p:extLst>
          </p:nvPr>
        </p:nvGraphicFramePr>
        <p:xfrm>
          <a:off x="5002504" y="2216484"/>
          <a:ext cx="2448559" cy="4322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904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b="1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7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01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17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17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99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393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solidFill>
                            <a:srgbClr val="6666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A171608F-CEC7-6E45-8AFE-79C144B4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5" y="2743200"/>
            <a:ext cx="4343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99" y="1112917"/>
            <a:ext cx="11760200" cy="213584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37815" algn="just">
              <a:lnSpc>
                <a:spcPct val="100000"/>
              </a:lnSpc>
              <a:spcBef>
                <a:spcPts val="695"/>
              </a:spcBef>
            </a:pPr>
            <a:r>
              <a:rPr dirty="0" err="1"/>
              <a:t>Aplicaciones</a:t>
            </a:r>
            <a:r>
              <a:rPr spc="-25" dirty="0"/>
              <a:t> </a:t>
            </a:r>
            <a:r>
              <a:rPr spc="5" dirty="0"/>
              <a:t>de</a:t>
            </a:r>
            <a:r>
              <a:rPr spc="-55" dirty="0"/>
              <a:t> </a:t>
            </a:r>
            <a:r>
              <a:rPr dirty="0"/>
              <a:t>los</a:t>
            </a:r>
            <a:r>
              <a:rPr spc="-25" dirty="0"/>
              <a:t> </a:t>
            </a:r>
            <a:r>
              <a:rPr spc="-10" dirty="0"/>
              <a:t>multiplexores.</a:t>
            </a:r>
          </a:p>
          <a:p>
            <a:pPr marL="13335" marR="5080" indent="-1270" algn="just">
              <a:lnSpc>
                <a:spcPct val="100000"/>
              </a:lnSpc>
              <a:spcBef>
                <a:spcPts val="600"/>
              </a:spcBef>
            </a:pPr>
            <a:r>
              <a:rPr sz="2800" b="0" dirty="0">
                <a:latin typeface="Calibri"/>
                <a:cs typeface="Calibri"/>
              </a:rPr>
              <a:t>Si en las </a:t>
            </a:r>
            <a:r>
              <a:rPr sz="2800" b="0" spc="-15" dirty="0">
                <a:latin typeface="Calibri"/>
                <a:cs typeface="Calibri"/>
              </a:rPr>
              <a:t>entradas </a:t>
            </a:r>
            <a:r>
              <a:rPr sz="2800" b="0" spc="-5" dirty="0">
                <a:latin typeface="Calibri"/>
                <a:cs typeface="Calibri"/>
              </a:rPr>
              <a:t>de </a:t>
            </a:r>
            <a:r>
              <a:rPr sz="2800" b="0" spc="-15" dirty="0">
                <a:latin typeface="Calibri"/>
                <a:cs typeface="Calibri"/>
              </a:rPr>
              <a:t>datos </a:t>
            </a:r>
            <a:r>
              <a:rPr sz="2800" b="0" spc="-5" dirty="0">
                <a:latin typeface="Calibri"/>
                <a:cs typeface="Calibri"/>
              </a:rPr>
              <a:t>no sólo </a:t>
            </a:r>
            <a:r>
              <a:rPr sz="2800" b="0" spc="5" dirty="0">
                <a:latin typeface="Calibri"/>
                <a:cs typeface="Calibri"/>
              </a:rPr>
              <a:t>se </a:t>
            </a:r>
            <a:r>
              <a:rPr sz="2800" b="0" spc="-10" dirty="0">
                <a:latin typeface="Calibri"/>
                <a:cs typeface="Calibri"/>
              </a:rPr>
              <a:t>aplican </a:t>
            </a:r>
            <a:r>
              <a:rPr sz="2800" b="0" spc="-15" dirty="0">
                <a:latin typeface="Calibri"/>
                <a:cs typeface="Calibri"/>
              </a:rPr>
              <a:t>constantes </a:t>
            </a:r>
            <a:r>
              <a:rPr sz="2800" b="0" spc="-5" dirty="0">
                <a:latin typeface="Calibri"/>
                <a:cs typeface="Calibri"/>
              </a:rPr>
              <a:t>(0 </a:t>
            </a:r>
            <a:r>
              <a:rPr sz="2800" b="0" dirty="0">
                <a:latin typeface="Calibri"/>
                <a:cs typeface="Calibri"/>
              </a:rPr>
              <a:t>ó </a:t>
            </a:r>
            <a:r>
              <a:rPr sz="2800" b="0" spc="-5" dirty="0">
                <a:latin typeface="Calibri"/>
                <a:cs typeface="Calibri"/>
              </a:rPr>
              <a:t>1) </a:t>
            </a:r>
            <a:r>
              <a:rPr sz="2800" b="0" dirty="0">
                <a:latin typeface="Calibri"/>
                <a:cs typeface="Calibri"/>
              </a:rPr>
              <a:t>sino </a:t>
            </a:r>
            <a:r>
              <a:rPr sz="2800" b="0" spc="-10" dirty="0">
                <a:latin typeface="Calibri"/>
                <a:cs typeface="Calibri"/>
              </a:rPr>
              <a:t>también 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variables, </a:t>
            </a:r>
            <a:r>
              <a:rPr sz="2800" b="0" spc="-5" dirty="0">
                <a:latin typeface="Calibri"/>
                <a:cs typeface="Calibri"/>
              </a:rPr>
              <a:t>cualquier </a:t>
            </a:r>
            <a:r>
              <a:rPr sz="2800" b="0" spc="-15" dirty="0">
                <a:latin typeface="Calibri"/>
                <a:cs typeface="Calibri"/>
              </a:rPr>
              <a:t>multiplexor </a:t>
            </a:r>
            <a:r>
              <a:rPr sz="2800" b="0" spc="-5" dirty="0">
                <a:latin typeface="Calibri"/>
                <a:cs typeface="Calibri"/>
              </a:rPr>
              <a:t>de </a:t>
            </a:r>
            <a:r>
              <a:rPr sz="2800" b="0" dirty="0">
                <a:latin typeface="Calibri"/>
                <a:cs typeface="Calibri"/>
              </a:rPr>
              <a:t>n </a:t>
            </a:r>
            <a:r>
              <a:rPr sz="2800" b="0" spc="-5" dirty="0">
                <a:latin typeface="Calibri"/>
                <a:cs typeface="Calibri"/>
              </a:rPr>
              <a:t>variables de </a:t>
            </a:r>
            <a:r>
              <a:rPr sz="2800" b="0" spc="-15" dirty="0">
                <a:latin typeface="Calibri"/>
                <a:cs typeface="Calibri"/>
              </a:rPr>
              <a:t>control </a:t>
            </a:r>
            <a:r>
              <a:rPr sz="2800" b="0" spc="5" dirty="0">
                <a:latin typeface="Calibri"/>
                <a:cs typeface="Calibri"/>
              </a:rPr>
              <a:t>se </a:t>
            </a:r>
            <a:r>
              <a:rPr sz="2800" b="0" spc="-5" dirty="0">
                <a:latin typeface="Calibri"/>
                <a:cs typeface="Calibri"/>
              </a:rPr>
              <a:t>puede </a:t>
            </a:r>
            <a:r>
              <a:rPr sz="2800" b="0" spc="-10" dirty="0">
                <a:latin typeface="Calibri"/>
                <a:cs typeface="Calibri"/>
              </a:rPr>
              <a:t>utilizar </a:t>
            </a:r>
            <a:r>
              <a:rPr sz="2800" b="0" spc="-40" dirty="0">
                <a:latin typeface="Calibri"/>
                <a:cs typeface="Calibri"/>
              </a:rPr>
              <a:t>para </a:t>
            </a:r>
            <a:r>
              <a:rPr sz="2800" b="0" spc="-3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sintetizar</a:t>
            </a:r>
            <a:r>
              <a:rPr sz="2800" b="0" spc="-3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cualquier</a:t>
            </a:r>
            <a:r>
              <a:rPr sz="2800" b="0" spc="2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función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lógica</a:t>
            </a:r>
            <a:r>
              <a:rPr sz="2800" b="0" spc="-3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de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n+1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variables.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6852" y="3772711"/>
            <a:ext cx="11758295" cy="2827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5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ello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selecciona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variables, normalmente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menos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significativa,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desarrolla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respecto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las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demás variables, agrupando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las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dos.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375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siguiente: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R="262255" algn="ctr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Σ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m(1,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2,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5,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6,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7,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8,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10,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12,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13,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15)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2147075"/>
            <a:ext cx="5681471" cy="4209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69599" y="596322"/>
            <a:ext cx="8636000" cy="134874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4.6.1.–</a:t>
            </a:r>
            <a:r>
              <a:rPr sz="2800" b="1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Aplicaciones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endParaRPr sz="2800" dirty="0">
              <a:latin typeface="Calibri"/>
              <a:cs typeface="Calibri"/>
            </a:endParaRPr>
          </a:p>
          <a:p>
            <a:pPr marL="3372485">
              <a:lnSpc>
                <a:spcPct val="100000"/>
              </a:lnSpc>
              <a:spcBef>
                <a:spcPts val="185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Σ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m(1,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2,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5,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6,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7,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8,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10,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12,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13,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15)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401" y="947916"/>
            <a:ext cx="1722119" cy="55747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15" y="549013"/>
            <a:ext cx="9096375" cy="14433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695"/>
              </a:spcBef>
            </a:pPr>
            <a:r>
              <a:rPr dirty="0" err="1"/>
              <a:t>Aplicaciones</a:t>
            </a:r>
            <a:r>
              <a:rPr spc="-40" dirty="0"/>
              <a:t> </a:t>
            </a:r>
            <a:r>
              <a:rPr spc="5" dirty="0"/>
              <a:t>de</a:t>
            </a:r>
            <a:r>
              <a:rPr spc="-65" dirty="0"/>
              <a:t> </a:t>
            </a:r>
            <a:r>
              <a:rPr dirty="0"/>
              <a:t>los</a:t>
            </a:r>
            <a:r>
              <a:rPr spc="-35" dirty="0"/>
              <a:t> </a:t>
            </a:r>
            <a:r>
              <a:rPr dirty="0" err="1"/>
              <a:t>decodificadores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915" y="2209800"/>
            <a:ext cx="11759565" cy="34086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0375" indent="-25654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decodificación.</a:t>
            </a:r>
            <a:endParaRPr sz="2400" dirty="0">
              <a:latin typeface="Calibri"/>
              <a:cs typeface="Calibri"/>
            </a:endParaRPr>
          </a:p>
          <a:p>
            <a:pPr marL="460375" indent="-25654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400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lógicas.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decodificación:</a:t>
            </a:r>
            <a:endParaRPr sz="2800" dirty="0">
              <a:latin typeface="Calibri"/>
              <a:cs typeface="Calibri"/>
            </a:endParaRPr>
          </a:p>
          <a:p>
            <a:pPr marL="460375" marR="6985" indent="-25654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Usando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código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apropiado,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determina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carácter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codificado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combinación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binaria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dicho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código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aplicada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entradas.</a:t>
            </a:r>
            <a:endParaRPr sz="2400" dirty="0">
              <a:latin typeface="Calibri"/>
              <a:cs typeface="Calibri"/>
            </a:endParaRPr>
          </a:p>
          <a:p>
            <a:pPr marL="460375" marR="5080" indent="-25654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0375" algn="l"/>
                <a:tab pos="461009" algn="l"/>
                <a:tab pos="917575" algn="l"/>
                <a:tab pos="1737360" algn="l"/>
                <a:tab pos="2432685" algn="l"/>
                <a:tab pos="3148965" algn="l"/>
                <a:tab pos="4685030" algn="l"/>
                <a:tab pos="5181600" algn="l"/>
                <a:tab pos="6748145" algn="l"/>
                <a:tab pos="7226934" algn="l"/>
                <a:tab pos="7858125" algn="l"/>
                <a:tab pos="8912225" algn="l"/>
                <a:tab pos="9963785" algn="l"/>
                <a:tab pos="10439400" algn="l"/>
                <a:tab pos="115855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le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ar	las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cc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ad	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nt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	o 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Microprocesador,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determinar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qué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dispositivo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accede.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15" y="549013"/>
            <a:ext cx="9274810" cy="14433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spc="-10" dirty="0" err="1">
                <a:latin typeface="Calibri"/>
                <a:cs typeface="Calibri"/>
              </a:rPr>
              <a:t>Implementación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 funciones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lógicas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mediante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decodificadores.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1215" y="1912085"/>
            <a:ext cx="117830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2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binario</a:t>
            </a:r>
            <a:r>
              <a:rPr sz="2800" spc="2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2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775" spc="787" baseline="25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2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34" y="2338954"/>
            <a:ext cx="117589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4339" algn="l"/>
                <a:tab pos="3792220" algn="l"/>
                <a:tab pos="5358765" algn="l"/>
                <a:tab pos="6672580" algn="l"/>
                <a:tab pos="7260590" algn="l"/>
                <a:tab pos="9370060" algn="l"/>
                <a:tab pos="9958705" algn="l"/>
                <a:tab pos="10367010" algn="l"/>
              </a:tabLst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podremos	implementar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cualquier	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función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	conmutación	de	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variables,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915" y="2614940"/>
            <a:ext cx="9466580" cy="11836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95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utilizando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además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adicional.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nos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pueden</a:t>
            </a:r>
            <a:r>
              <a:rPr sz="28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presentar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los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siguientes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casos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implementación: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1132" y="3777461"/>
            <a:ext cx="8024495" cy="2098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activas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nivel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alto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puertas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OR.</a:t>
            </a:r>
            <a:endParaRPr sz="24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activas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nivel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bajo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AND.</a:t>
            </a:r>
            <a:endParaRPr sz="24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activas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nivel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bajo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NAND.</a:t>
            </a:r>
            <a:endParaRPr sz="240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salidas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activas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nivel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alto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puertas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15" y="549013"/>
            <a:ext cx="9096375" cy="14433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spc="-5" dirty="0" err="1">
                <a:latin typeface="Calibri"/>
                <a:cs typeface="Calibri"/>
              </a:rPr>
              <a:t>Decodificador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</a:t>
            </a:r>
            <a:r>
              <a:rPr b="0" dirty="0">
                <a:latin typeface="Calibri"/>
                <a:cs typeface="Calibri"/>
              </a:rPr>
              <a:t> salidas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activas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nivel alto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y</a:t>
            </a:r>
            <a:r>
              <a:rPr b="0" spc="-10" dirty="0">
                <a:latin typeface="Calibri"/>
                <a:cs typeface="Calibri"/>
              </a:rPr>
              <a:t> puertas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dirty="0"/>
              <a:t>OR</a:t>
            </a:r>
            <a:r>
              <a:rPr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911855"/>
            <a:ext cx="4117847" cy="244449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0533" y="1912085"/>
            <a:ext cx="11786870" cy="2496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 indent="635" algn="just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Dado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decodificador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 a 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salidas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activas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nivel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alto genera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sus salidas los 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minterms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sus 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 conectamos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sumamos</a:t>
            </a:r>
            <a:r>
              <a:rPr sz="28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mínterms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(los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“1”)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6034" algn="just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(a,b,c)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∑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m(0,</a:t>
            </a:r>
            <a:r>
              <a:rPr sz="28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3,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5)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∏M(1,4,7)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4334510">
              <a:lnSpc>
                <a:spcPct val="100000"/>
              </a:lnSpc>
              <a:spcBef>
                <a:spcPts val="1930"/>
              </a:spcBef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 =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Σ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(0,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3,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5)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5</a:t>
            </a:r>
            <a:r>
              <a:rPr sz="2400" spc="217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+Y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+Y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15" y="549013"/>
            <a:ext cx="9096375" cy="14433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spc="-5" dirty="0" err="1">
                <a:latin typeface="Calibri"/>
                <a:cs typeface="Calibri"/>
              </a:rPr>
              <a:t>Decodificador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salidas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activas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10" dirty="0">
                <a:latin typeface="Calibri"/>
                <a:cs typeface="Calibri"/>
              </a:rPr>
              <a:t> nivel</a:t>
            </a:r>
            <a:r>
              <a:rPr b="0" spc="-5" dirty="0">
                <a:latin typeface="Calibri"/>
                <a:cs typeface="Calibri"/>
              </a:rPr>
              <a:t> bajo</a:t>
            </a:r>
            <a:r>
              <a:rPr b="0" dirty="0">
                <a:latin typeface="Calibri"/>
                <a:cs typeface="Calibri"/>
              </a:rPr>
              <a:t> y</a:t>
            </a:r>
            <a:r>
              <a:rPr b="0" spc="-10" dirty="0">
                <a:latin typeface="Calibri"/>
                <a:cs typeface="Calibri"/>
              </a:rPr>
              <a:t> puertas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4045649"/>
            <a:ext cx="4495799" cy="25024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0859" y="1992357"/>
            <a:ext cx="11861141" cy="24782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Dado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decodificador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 a 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salidas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activas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nivel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lógico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bajo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genera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sus salidas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775" baseline="25525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maxterms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sus 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 conectamos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decodificador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multiplicamos</a:t>
            </a:r>
            <a:r>
              <a:rPr sz="28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máxterms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(los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“0”)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(a,b,c)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∑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m(0,</a:t>
            </a:r>
            <a:r>
              <a:rPr sz="28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3,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5)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∏M(1,4,7)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780154">
              <a:lnSpc>
                <a:spcPct val="100000"/>
              </a:lnSpc>
              <a:spcBef>
                <a:spcPts val="1685"/>
              </a:spcBef>
              <a:tabLst>
                <a:tab pos="861123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∏M(1,4,7)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·M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7</a:t>
            </a:r>
            <a:r>
              <a:rPr sz="2400" spc="217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·Y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·Y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7</a:t>
            </a:r>
            <a:r>
              <a:rPr sz="2400" spc="254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1100" y="1546326"/>
            <a:ext cx="11787505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22225">
              <a:lnSpc>
                <a:spcPct val="100000"/>
              </a:lnSpc>
              <a:spcBef>
                <a:spcPts val="105"/>
              </a:spcBef>
              <a:tabLst>
                <a:tab pos="5596255" algn="l"/>
                <a:tab pos="5937885" algn="l"/>
                <a:tab pos="6261100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señales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775" spc="494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z</a:t>
            </a:r>
            <a:r>
              <a:rPr sz="2775" spc="-7" baseline="-19519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775" spc="502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representan</a:t>
            </a:r>
            <a:r>
              <a:rPr sz="28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8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conmutación,</a:t>
            </a:r>
            <a:r>
              <a:rPr sz="28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sólo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pueden</a:t>
            </a:r>
            <a:r>
              <a:rPr sz="28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tomar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valores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lógicos	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0	y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5400" marR="1778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2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sistema</a:t>
            </a:r>
            <a:r>
              <a:rPr sz="2800" spc="3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combinacional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valor</a:t>
            </a:r>
            <a:r>
              <a:rPr sz="2800" spc="3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3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3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3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3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r>
              <a:rPr sz="2800" spc="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expresa mediante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variables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entrada.</a:t>
            </a:r>
            <a:endParaRPr sz="2800" dirty="0">
              <a:latin typeface="Calibri"/>
              <a:cs typeface="Calibri"/>
            </a:endParaRPr>
          </a:p>
          <a:p>
            <a:pPr marL="25400" marR="22860">
              <a:lnSpc>
                <a:spcPct val="100000"/>
              </a:lnSpc>
              <a:spcBef>
                <a:spcPts val="1200"/>
              </a:spcBef>
              <a:tabLst>
                <a:tab pos="588645" algn="l"/>
                <a:tab pos="1808480" algn="l"/>
                <a:tab pos="4060825" algn="l"/>
                <a:tab pos="5380355" algn="l"/>
                <a:tab pos="5889625" algn="l"/>
                <a:tab pos="6224270" algn="l"/>
                <a:tab pos="7660005" algn="l"/>
                <a:tab pos="8169275" algn="l"/>
                <a:tab pos="9528810" algn="l"/>
                <a:tab pos="9958070" algn="l"/>
                <a:tab pos="11393805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cu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mb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n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aria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,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aria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salida,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interconexiones.</a:t>
            </a:r>
            <a:endParaRPr sz="2800" dirty="0">
              <a:latin typeface="Calibri"/>
              <a:cs typeface="Calibri"/>
            </a:endParaRPr>
          </a:p>
          <a:p>
            <a:pPr marL="25400" marR="1841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combinacional</a:t>
            </a:r>
            <a:r>
              <a:rPr sz="28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tiene</a:t>
            </a:r>
            <a:r>
              <a:rPr sz="28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800" spc="22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sin</a:t>
            </a:r>
            <a:r>
              <a:rPr sz="28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realimentación</a:t>
            </a:r>
            <a:r>
              <a:rPr sz="28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ni</a:t>
            </a:r>
            <a:r>
              <a:rPr sz="2800" spc="2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elementos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almacenamiento.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3000" y="644166"/>
            <a:ext cx="9096375" cy="14433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spc="-5" dirty="0" err="1">
                <a:latin typeface="Calibri"/>
                <a:cs typeface="Calibri"/>
              </a:rPr>
              <a:t>Decodificador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salidas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activas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nivel</a:t>
            </a:r>
            <a:r>
              <a:rPr b="0" spc="-5" dirty="0">
                <a:latin typeface="Calibri"/>
                <a:cs typeface="Calibri"/>
              </a:rPr>
              <a:t> bajo </a:t>
            </a:r>
            <a:r>
              <a:rPr b="0" dirty="0">
                <a:latin typeface="Calibri"/>
                <a:cs typeface="Calibri"/>
              </a:rPr>
              <a:t>y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puertas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dirty="0"/>
              <a:t>NAND</a:t>
            </a:r>
            <a:r>
              <a:rPr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103" y="3861815"/>
            <a:ext cx="4383011" cy="2438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85191" y="2087510"/>
            <a:ext cx="11812905" cy="18909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caso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conectamos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decodificador,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multiplicamos los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mínterms (los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“1”)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complementamos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.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obtiene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mínterm.</a:t>
            </a:r>
            <a:endParaRPr sz="2800" dirty="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(a,b,c)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∑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m(0,</a:t>
            </a:r>
            <a:r>
              <a:rPr sz="28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3,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5)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∏M(1,4,7)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8CDD200-6803-A649-BFA4-9C5AF0BE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4421122"/>
            <a:ext cx="47879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1380" y="542708"/>
            <a:ext cx="9096375" cy="14433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0" spc="-5" dirty="0" err="1">
                <a:latin typeface="Calibri"/>
                <a:cs typeface="Calibri"/>
              </a:rPr>
              <a:t>Decodificador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</a:t>
            </a:r>
            <a:r>
              <a:rPr b="0" dirty="0">
                <a:latin typeface="Calibri"/>
                <a:cs typeface="Calibri"/>
              </a:rPr>
              <a:t> salidas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activas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nivel alto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y</a:t>
            </a:r>
            <a:r>
              <a:rPr b="0" spc="-10" dirty="0">
                <a:latin typeface="Calibri"/>
                <a:cs typeface="Calibri"/>
              </a:rPr>
              <a:t> puertas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dirty="0"/>
              <a:t>NOR</a:t>
            </a:r>
            <a:r>
              <a:rPr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7632" y="3764279"/>
            <a:ext cx="4023359" cy="245059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0859" y="1912085"/>
            <a:ext cx="11784330" cy="18909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caso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conectamos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decodificador,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sumamos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máxterms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(los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“0”)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complementamos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obtiene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producto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máxterm.</a:t>
            </a:r>
            <a:endParaRPr sz="2800" dirty="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(a,b,c)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∑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m(0,</a:t>
            </a:r>
            <a:r>
              <a:rPr sz="28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3,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5)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∏M(1,4,7)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678DF51-EFC8-9640-87D6-DF10CA0F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68" y="4215565"/>
            <a:ext cx="48895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389" y="1286447"/>
            <a:ext cx="180339" cy="2385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443" y="1164018"/>
            <a:ext cx="103517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TEMA</a:t>
            </a:r>
            <a:r>
              <a:rPr spc="-5" dirty="0"/>
              <a:t> 4:</a:t>
            </a:r>
            <a:r>
              <a:rPr spc="10" dirty="0"/>
              <a:t> </a:t>
            </a:r>
            <a:r>
              <a:rPr spc="5" dirty="0"/>
              <a:t>Análisis</a:t>
            </a:r>
            <a:r>
              <a:rPr spc="-40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síntesis</a:t>
            </a:r>
            <a:r>
              <a:rPr spc="-20" dirty="0"/>
              <a:t> </a:t>
            </a:r>
            <a:r>
              <a:rPr spc="5" dirty="0"/>
              <a:t>de</a:t>
            </a:r>
            <a:r>
              <a:rPr spc="-50" dirty="0"/>
              <a:t> </a:t>
            </a:r>
            <a:r>
              <a:rPr spc="-5" dirty="0"/>
              <a:t>sistemas</a:t>
            </a:r>
            <a:r>
              <a:rPr spc="-65" dirty="0"/>
              <a:t> </a:t>
            </a:r>
            <a:r>
              <a:rPr dirty="0"/>
              <a:t>combinacionales.</a:t>
            </a:r>
            <a:r>
              <a:rPr spc="-60" dirty="0"/>
              <a:t> </a:t>
            </a:r>
            <a:r>
              <a:rPr spc="-5" dirty="0"/>
              <a:t>Circuitos</a:t>
            </a:r>
            <a:r>
              <a:rPr spc="-70" dirty="0"/>
              <a:t> </a:t>
            </a:r>
            <a:r>
              <a:rPr spc="-5" dirty="0"/>
              <a:t>MSI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4519" y="0"/>
            <a:ext cx="2697479" cy="1277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1" y="5586984"/>
            <a:ext cx="2660903" cy="12710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22" y="51742"/>
            <a:ext cx="3187503" cy="97243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698735" y="5788273"/>
            <a:ext cx="2383790" cy="935990"/>
            <a:chOff x="9698735" y="5788273"/>
            <a:chExt cx="2383790" cy="93599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2760" y="5894832"/>
              <a:ext cx="1429511" cy="8290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8735" y="5788273"/>
              <a:ext cx="917326" cy="91732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252976" y="5869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711" y="1663544"/>
            <a:ext cx="10567670" cy="404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110605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4.1.– Definición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sistema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combinacional.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4.2.– Análisis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 combinacionales. </a:t>
            </a:r>
            <a:r>
              <a:rPr sz="2000" spc="-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4.3.–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0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000">
              <a:latin typeface="Calibri"/>
              <a:cs typeface="Calibri"/>
            </a:endParaRPr>
          </a:p>
          <a:p>
            <a:pPr marL="1235710" lvl="2" indent="-577850" algn="just">
              <a:lnSpc>
                <a:spcPct val="100000"/>
              </a:lnSpc>
              <a:buSzPct val="95000"/>
              <a:buAutoNum type="arabicPeriod"/>
              <a:tabLst>
                <a:tab pos="12363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Etapas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diseño.</a:t>
            </a:r>
            <a:endParaRPr sz="2000">
              <a:latin typeface="Calibri"/>
              <a:cs typeface="Calibri"/>
            </a:endParaRPr>
          </a:p>
          <a:p>
            <a:pPr marL="1235710" lvl="2" indent="-577850" algn="just">
              <a:lnSpc>
                <a:spcPct val="100000"/>
              </a:lnSpc>
              <a:buSzPct val="95000"/>
              <a:buAutoNum type="arabicPeriod"/>
              <a:tabLst>
                <a:tab pos="12363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niveles.</a:t>
            </a:r>
            <a:endParaRPr sz="2000">
              <a:latin typeface="Calibri"/>
              <a:cs typeface="Calibri"/>
            </a:endParaRPr>
          </a:p>
          <a:p>
            <a:pPr marL="1572895" marR="4328160" lvl="3" algn="just">
              <a:lnSpc>
                <a:spcPct val="100000"/>
              </a:lnSpc>
              <a:buSzPct val="95000"/>
              <a:buAutoNum type="arabicPeriod"/>
              <a:tabLst>
                <a:tab pos="234251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Con puertas básicas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AND,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OR y </a:t>
            </a:r>
            <a:r>
              <a:rPr sz="2000" spc="-70" dirty="0">
                <a:solidFill>
                  <a:srgbClr val="3B418F"/>
                </a:solidFill>
                <a:latin typeface="Calibri"/>
                <a:cs typeface="Calibri"/>
              </a:rPr>
              <a:t>NOT. </a:t>
            </a:r>
            <a:r>
              <a:rPr sz="2000" spc="-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4.3.2.2.–</a:t>
            </a:r>
            <a:r>
              <a:rPr sz="20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NAND.</a:t>
            </a:r>
            <a:endParaRPr sz="2000">
              <a:latin typeface="Calibri"/>
              <a:cs typeface="Calibri"/>
            </a:endParaRPr>
          </a:p>
          <a:p>
            <a:pPr marL="157289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4.3.2.3.–</a:t>
            </a:r>
            <a:r>
              <a:rPr sz="20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00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Decodificadores.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Codificadores.</a:t>
            </a:r>
            <a:endParaRPr sz="200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Demultiplexores.</a:t>
            </a:r>
            <a:endParaRPr sz="2000">
              <a:latin typeface="Calibri"/>
              <a:cs typeface="Calibri"/>
            </a:endParaRPr>
          </a:p>
          <a:p>
            <a:pPr marL="396875" lvl="1" indent="-384810">
              <a:lnSpc>
                <a:spcPts val="239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Aplicaciones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decodificadores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multiplexores.</a:t>
            </a:r>
            <a:endParaRPr sz="2000">
              <a:latin typeface="Calibri"/>
              <a:cs typeface="Calibri"/>
            </a:endParaRPr>
          </a:p>
          <a:p>
            <a:pPr marL="488315" lvl="1" indent="-476250">
              <a:lnSpc>
                <a:spcPts val="2870"/>
              </a:lnSpc>
              <a:buSzPct val="95833"/>
              <a:buAutoNum type="arabicPeriod" startAt="4"/>
              <a:tabLst>
                <a:tab pos="488950" algn="l"/>
              </a:tabLst>
            </a:pP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–Aritmética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binaria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básica: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binaria;</a:t>
            </a:r>
            <a:r>
              <a:rPr sz="24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  <a:p>
            <a:pPr marL="397510" lvl="1" indent="-385445">
              <a:lnSpc>
                <a:spcPct val="100000"/>
              </a:lnSpc>
              <a:spcBef>
                <a:spcPts val="15"/>
              </a:spcBef>
              <a:buSzPct val="95000"/>
              <a:buAutoNum type="arabicPeriod" startAt="4"/>
              <a:tabLst>
                <a:tab pos="398145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aritméticos</a:t>
            </a:r>
            <a:r>
              <a:rPr sz="20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binarios: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completo;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paralelo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serie;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3B418F"/>
                </a:solidFill>
                <a:latin typeface="Calibri"/>
                <a:cs typeface="Calibri"/>
              </a:rPr>
              <a:t>restador.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69" y="830046"/>
            <a:ext cx="106133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4.7.1.–</a:t>
            </a:r>
            <a:r>
              <a:rPr spc="60" dirty="0"/>
              <a:t> </a:t>
            </a:r>
            <a:r>
              <a:rPr spc="-5" dirty="0"/>
              <a:t>Operaciones</a:t>
            </a:r>
            <a:r>
              <a:rPr spc="-70" dirty="0"/>
              <a:t> </a:t>
            </a:r>
            <a:r>
              <a:rPr dirty="0"/>
              <a:t>aritméticas</a:t>
            </a:r>
            <a:r>
              <a:rPr spc="-45" dirty="0"/>
              <a:t> </a:t>
            </a:r>
            <a:r>
              <a:rPr spc="-5" dirty="0"/>
              <a:t>con</a:t>
            </a:r>
            <a:r>
              <a:rPr dirty="0"/>
              <a:t> números</a:t>
            </a:r>
            <a:r>
              <a:rPr spc="-70" dirty="0"/>
              <a:t> </a:t>
            </a:r>
            <a:r>
              <a:rPr spc="5" dirty="0"/>
              <a:t>binarios</a:t>
            </a:r>
            <a:r>
              <a:rPr spc="-70" dirty="0"/>
              <a:t> </a:t>
            </a:r>
            <a:r>
              <a:rPr spc="-5" dirty="0"/>
              <a:t>enteros</a:t>
            </a:r>
            <a:r>
              <a:rPr spc="-70" dirty="0"/>
              <a:t> </a:t>
            </a:r>
            <a:r>
              <a:rPr spc="5" dirty="0"/>
              <a:t>sin</a:t>
            </a:r>
            <a:r>
              <a:rPr spc="-25" dirty="0"/>
              <a:t> </a:t>
            </a:r>
            <a:r>
              <a:rPr dirty="0"/>
              <a:t>signo</a:t>
            </a:r>
            <a:r>
              <a:rPr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882114"/>
            <a:ext cx="180339" cy="238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915" y="1759685"/>
            <a:ext cx="114077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binaria: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sumar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8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siguen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siguientes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reglas: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6890" y="2348784"/>
          <a:ext cx="3714113" cy="1676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76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2635"/>
                        </a:lnSpc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75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792605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400" spc="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“llevamos”	</a:t>
                      </a: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1261" y="4229087"/>
            <a:ext cx="180339" cy="2385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44315" y="4106645"/>
            <a:ext cx="14376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2447" y="2374391"/>
            <a:ext cx="9140951" cy="21483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3095" y="4578095"/>
            <a:ext cx="9140951" cy="214836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69" y="830046"/>
            <a:ext cx="106133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4.7.1.–</a:t>
            </a:r>
            <a:r>
              <a:rPr spc="60" dirty="0"/>
              <a:t> </a:t>
            </a:r>
            <a:r>
              <a:rPr spc="-5" dirty="0"/>
              <a:t>Operaciones</a:t>
            </a:r>
            <a:r>
              <a:rPr spc="-70" dirty="0"/>
              <a:t> </a:t>
            </a:r>
            <a:r>
              <a:rPr dirty="0"/>
              <a:t>aritméticas</a:t>
            </a:r>
            <a:r>
              <a:rPr spc="-45" dirty="0"/>
              <a:t> </a:t>
            </a:r>
            <a:r>
              <a:rPr spc="-5" dirty="0"/>
              <a:t>con</a:t>
            </a:r>
            <a:r>
              <a:rPr dirty="0"/>
              <a:t> números</a:t>
            </a:r>
            <a:r>
              <a:rPr spc="-70" dirty="0"/>
              <a:t> </a:t>
            </a:r>
            <a:r>
              <a:rPr spc="5" dirty="0"/>
              <a:t>binarios</a:t>
            </a:r>
            <a:r>
              <a:rPr spc="-70" dirty="0"/>
              <a:t> </a:t>
            </a:r>
            <a:r>
              <a:rPr spc="-5" dirty="0"/>
              <a:t>enteros</a:t>
            </a:r>
            <a:r>
              <a:rPr spc="-70" dirty="0"/>
              <a:t> </a:t>
            </a:r>
            <a:r>
              <a:rPr spc="5" dirty="0"/>
              <a:t>sin</a:t>
            </a:r>
            <a:r>
              <a:rPr spc="-25" dirty="0"/>
              <a:t> </a:t>
            </a:r>
            <a:r>
              <a:rPr dirty="0"/>
              <a:t>signo</a:t>
            </a:r>
            <a:r>
              <a:rPr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882114"/>
            <a:ext cx="180339" cy="238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915" y="1759685"/>
            <a:ext cx="113258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binaria:</a:t>
            </a:r>
            <a:r>
              <a:rPr sz="28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restar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siguen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siguientes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reglas: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6890" y="2348784"/>
          <a:ext cx="3780788" cy="1676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5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76">
                <a:tc>
                  <a:txBody>
                    <a:bodyPr/>
                    <a:lstStyle/>
                    <a:p>
                      <a:pPr marL="318135" indent="-287020">
                        <a:lnSpc>
                          <a:spcPts val="2635"/>
                        </a:lnSpc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635"/>
                        </a:lnSpc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375285" algn="l"/>
                          <a:tab pos="185928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y	</a:t>
                      </a:r>
                      <a:r>
                        <a:rPr sz="2400" spc="-5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“llevamos”	</a:t>
                      </a: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75">
                <a:tc>
                  <a:txBody>
                    <a:bodyPr/>
                    <a:lstStyle/>
                    <a:p>
                      <a:pPr marL="318135" indent="-287020">
                        <a:lnSpc>
                          <a:spcPct val="100000"/>
                        </a:lnSpc>
                        <a:spcBef>
                          <a:spcPts val="114"/>
                        </a:spcBef>
                        <a:buFont typeface="Wingdings"/>
                        <a:buChar char=""/>
                        <a:tabLst>
                          <a:tab pos="318770" algn="l"/>
                        </a:tabLst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400" dirty="0">
                          <a:solidFill>
                            <a:srgbClr val="3B418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1261" y="4229087"/>
            <a:ext cx="180339" cy="2385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44315" y="4106645"/>
            <a:ext cx="14376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48255" y="2487167"/>
            <a:ext cx="10144125" cy="3769360"/>
            <a:chOff x="2048255" y="2487167"/>
            <a:chExt cx="10144125" cy="37693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5416" y="2487167"/>
              <a:ext cx="10006583" cy="1947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8255" y="4255020"/>
              <a:ext cx="10143743" cy="2000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69" y="830046"/>
            <a:ext cx="106133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4.7.1.–</a:t>
            </a:r>
            <a:r>
              <a:rPr spc="60" dirty="0"/>
              <a:t> </a:t>
            </a:r>
            <a:r>
              <a:rPr spc="-5" dirty="0"/>
              <a:t>Operaciones</a:t>
            </a:r>
            <a:r>
              <a:rPr spc="-70" dirty="0"/>
              <a:t> </a:t>
            </a:r>
            <a:r>
              <a:rPr dirty="0"/>
              <a:t>aritméticas</a:t>
            </a:r>
            <a:r>
              <a:rPr spc="-45" dirty="0"/>
              <a:t> </a:t>
            </a:r>
            <a:r>
              <a:rPr spc="-5" dirty="0"/>
              <a:t>con</a:t>
            </a:r>
            <a:r>
              <a:rPr dirty="0"/>
              <a:t> números</a:t>
            </a:r>
            <a:r>
              <a:rPr spc="-70" dirty="0"/>
              <a:t> </a:t>
            </a:r>
            <a:r>
              <a:rPr spc="5" dirty="0"/>
              <a:t>binarios</a:t>
            </a:r>
            <a:r>
              <a:rPr spc="-70" dirty="0"/>
              <a:t> </a:t>
            </a:r>
            <a:r>
              <a:rPr spc="-5" dirty="0"/>
              <a:t>enteros</a:t>
            </a:r>
            <a:r>
              <a:rPr spc="-70" dirty="0"/>
              <a:t> </a:t>
            </a:r>
            <a:r>
              <a:rPr spc="5" dirty="0"/>
              <a:t>sin</a:t>
            </a:r>
            <a:r>
              <a:rPr spc="-25" dirty="0"/>
              <a:t> </a:t>
            </a:r>
            <a:r>
              <a:rPr dirty="0"/>
              <a:t>signo</a:t>
            </a:r>
            <a:r>
              <a:rPr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882114"/>
            <a:ext cx="180339" cy="2385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061" y="2887953"/>
            <a:ext cx="180339" cy="238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3915" y="1759685"/>
            <a:ext cx="11755120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Multiplicación</a:t>
            </a:r>
            <a:r>
              <a:rPr sz="2800" b="1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binaria:</a:t>
            </a:r>
            <a:r>
              <a:rPr sz="2800" b="1" spc="1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Coincide</a:t>
            </a:r>
            <a:r>
              <a:rPr sz="2800" spc="2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1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2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multiplicación</a:t>
            </a:r>
            <a:r>
              <a:rPr sz="2800" spc="1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decimal</a:t>
            </a:r>
            <a:r>
              <a:rPr sz="28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equivale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función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AND.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Es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método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desplazamientos.</a:t>
            </a:r>
            <a:endParaRPr sz="28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5172" y="2938583"/>
          <a:ext cx="153987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x·y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7447" y="2761488"/>
            <a:ext cx="5312664" cy="30160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869" y="830046"/>
            <a:ext cx="106133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4.7.1.–</a:t>
            </a:r>
            <a:r>
              <a:rPr spc="60" dirty="0"/>
              <a:t> </a:t>
            </a:r>
            <a:r>
              <a:rPr spc="-5" dirty="0"/>
              <a:t>Operaciones</a:t>
            </a:r>
            <a:r>
              <a:rPr spc="-70" dirty="0"/>
              <a:t> </a:t>
            </a:r>
            <a:r>
              <a:rPr dirty="0"/>
              <a:t>aritméticas</a:t>
            </a:r>
            <a:r>
              <a:rPr spc="-45" dirty="0"/>
              <a:t> </a:t>
            </a:r>
            <a:r>
              <a:rPr spc="-5" dirty="0"/>
              <a:t>con</a:t>
            </a:r>
            <a:r>
              <a:rPr dirty="0"/>
              <a:t> números</a:t>
            </a:r>
            <a:r>
              <a:rPr spc="-70" dirty="0"/>
              <a:t> </a:t>
            </a:r>
            <a:r>
              <a:rPr spc="5" dirty="0"/>
              <a:t>binarios</a:t>
            </a:r>
            <a:r>
              <a:rPr spc="-70" dirty="0"/>
              <a:t> </a:t>
            </a:r>
            <a:r>
              <a:rPr spc="-5" dirty="0"/>
              <a:t>enteros</a:t>
            </a:r>
            <a:r>
              <a:rPr spc="-70" dirty="0"/>
              <a:t> </a:t>
            </a:r>
            <a:r>
              <a:rPr spc="5" dirty="0"/>
              <a:t>sin</a:t>
            </a:r>
            <a:r>
              <a:rPr spc="-25" dirty="0"/>
              <a:t> </a:t>
            </a:r>
            <a:r>
              <a:rPr dirty="0"/>
              <a:t>signo</a:t>
            </a:r>
            <a:r>
              <a:rPr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882114"/>
            <a:ext cx="180339" cy="238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559" y="1759685"/>
            <a:ext cx="11754485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División</a:t>
            </a:r>
            <a:r>
              <a:rPr sz="2800" b="1" spc="2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binaria:</a:t>
            </a:r>
            <a:r>
              <a:rPr sz="2800" b="1" spc="2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Coincide</a:t>
            </a:r>
            <a:r>
              <a:rPr sz="28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spc="2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2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división</a:t>
            </a:r>
            <a:r>
              <a:rPr sz="2800" spc="2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2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decimal</a:t>
            </a:r>
            <a:r>
              <a:rPr sz="2800" spc="2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basada</a:t>
            </a:r>
            <a:r>
              <a:rPr sz="2800" spc="25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2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multiplicación</a:t>
            </a:r>
            <a:r>
              <a:rPr sz="2800" spc="2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restas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sucesivas: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2887953"/>
            <a:ext cx="180339" cy="238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191" y="3169919"/>
            <a:ext cx="5882639" cy="2470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3928" y="2813304"/>
            <a:ext cx="5123675" cy="282536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830046"/>
            <a:ext cx="46101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3115" y="1184937"/>
            <a:ext cx="11887200" cy="5376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675"/>
              </a:spcBef>
            </a:pP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4.7.2.–</a:t>
            </a:r>
            <a:r>
              <a:rPr sz="27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7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7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aritmética</a:t>
            </a:r>
            <a:r>
              <a:rPr sz="27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7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7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3B418F"/>
                </a:solidFill>
                <a:latin typeface="Calibri"/>
                <a:cs typeface="Calibri"/>
              </a:rPr>
              <a:t>enteros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 signo</a:t>
            </a:r>
            <a:r>
              <a:rPr sz="2700" spc="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Concepto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base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base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menos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uno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11175" marR="81280" indent="-25654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511175" algn="l"/>
                <a:tab pos="511809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Dado</a:t>
            </a:r>
            <a:r>
              <a:rPr sz="24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entero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positivo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base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dígitos,</a:t>
            </a:r>
            <a:r>
              <a:rPr sz="24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define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base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X(Cb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)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b="1" spc="247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767205" lvl="1" indent="-452120">
              <a:lnSpc>
                <a:spcPct val="100000"/>
              </a:lnSpc>
              <a:spcBef>
                <a:spcPts val="1225"/>
              </a:spcBef>
              <a:buFont typeface="Courier New"/>
              <a:buChar char="o"/>
              <a:tabLst>
                <a:tab pos="1767839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10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7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C10,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10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6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X(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C10)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10</a:t>
            </a:r>
            <a:r>
              <a:rPr sz="2400" baseline="2430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240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767205" lvl="1" indent="-4521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1767839" algn="l"/>
                <a:tab pos="2851785" algn="l"/>
                <a:tab pos="3674745" algn="l"/>
                <a:tab pos="6332855" algn="l"/>
                <a:tab pos="7579359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6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C2	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8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X(C2)	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b="1" spc="217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511175" marR="81280" indent="-25654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511175" algn="l"/>
                <a:tab pos="511809" algn="l"/>
              </a:tabLst>
            </a:pP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Dado</a:t>
            </a:r>
            <a:r>
              <a:rPr sz="24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entero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positivo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base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dígitos,</a:t>
            </a:r>
            <a:r>
              <a:rPr sz="24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define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base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menos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como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X(Cb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)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b="1" spc="247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–1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767205" lvl="1" indent="-452120">
              <a:lnSpc>
                <a:spcPct val="100000"/>
              </a:lnSpc>
              <a:spcBef>
                <a:spcPts val="1225"/>
              </a:spcBef>
              <a:buFont typeface="Courier New"/>
              <a:buChar char="o"/>
              <a:tabLst>
                <a:tab pos="1767839" algn="l"/>
                <a:tab pos="610108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 =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10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6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C9,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9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10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X(C9)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10</a:t>
            </a:r>
            <a:r>
              <a:rPr sz="2400" baseline="2430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225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X –1</a:t>
            </a:r>
            <a:endParaRPr sz="2400">
              <a:latin typeface="Calibri"/>
              <a:cs typeface="Calibri"/>
            </a:endParaRPr>
          </a:p>
          <a:p>
            <a:pPr marL="1767205" lvl="1" indent="-45212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1767839" algn="l"/>
                <a:tab pos="2851785" algn="l"/>
                <a:tab pos="6122670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60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C1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a</a:t>
            </a:r>
            <a:r>
              <a:rPr sz="24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	</a:t>
            </a:r>
            <a:r>
              <a:rPr sz="2400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400" spc="-7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X(C1)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 2</a:t>
            </a:r>
            <a:r>
              <a:rPr sz="2400" b="1" baseline="2430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b="1" spc="232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–1</a:t>
            </a:r>
            <a:endParaRPr sz="2400">
              <a:latin typeface="Calibri"/>
              <a:cs typeface="Calibri"/>
            </a:endParaRPr>
          </a:p>
          <a:p>
            <a:pPr marL="511175" indent="-25654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511175" algn="l"/>
                <a:tab pos="511809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866874"/>
            <a:ext cx="180339" cy="238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830046"/>
            <a:ext cx="46101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215" y="1184937"/>
            <a:ext cx="11784965" cy="48583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675"/>
              </a:spcBef>
            </a:pP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4.7.2.–</a:t>
            </a:r>
            <a:r>
              <a:rPr sz="27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7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7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aritmética</a:t>
            </a:r>
            <a:r>
              <a:rPr sz="27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7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7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3B418F"/>
                </a:solidFill>
                <a:latin typeface="Calibri"/>
                <a:cs typeface="Calibri"/>
              </a:rPr>
              <a:t>enteros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 signo</a:t>
            </a:r>
            <a:r>
              <a:rPr sz="2700" spc="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Algoritmos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rápidos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cálculo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C1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C2:</a:t>
            </a:r>
            <a:endParaRPr sz="2800">
              <a:latin typeface="Calibri"/>
              <a:cs typeface="Calibri"/>
            </a:endParaRPr>
          </a:p>
          <a:p>
            <a:pPr marL="473075" indent="-25654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473075" algn="l"/>
                <a:tab pos="473709" algn="l"/>
              </a:tabLst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obtener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b="1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4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sistema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4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bits</a:t>
            </a:r>
            <a:endParaRPr sz="24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cambian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todos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bits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1200"/>
              </a:spcBef>
              <a:tabLst>
                <a:tab pos="1790064" algn="l"/>
              </a:tabLst>
            </a:pPr>
            <a:r>
              <a:rPr sz="2400" dirty="0">
                <a:solidFill>
                  <a:srgbClr val="3B418F"/>
                </a:solidFill>
                <a:latin typeface="Courier New"/>
                <a:cs typeface="Courier New"/>
              </a:rPr>
              <a:t>o</a:t>
            </a:r>
            <a:r>
              <a:rPr sz="2400" spc="-165" dirty="0">
                <a:solidFill>
                  <a:srgbClr val="3B4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Ejemplo:	11010(C1)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aseline="24305" dirty="0">
                <a:solidFill>
                  <a:srgbClr val="3B418F"/>
                </a:solidFill>
                <a:latin typeface="Calibri"/>
                <a:cs typeface="Calibri"/>
              </a:rPr>
              <a:t>5</a:t>
            </a:r>
            <a:r>
              <a:rPr sz="2400" spc="-37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–1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11010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79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100000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50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–1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11010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79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11111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50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11010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72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00101</a:t>
            </a:r>
            <a:r>
              <a:rPr sz="2400" spc="7" baseline="-20833" dirty="0">
                <a:solidFill>
                  <a:srgbClr val="3B418F"/>
                </a:solidFill>
                <a:latin typeface="Calibri"/>
                <a:cs typeface="Calibri"/>
              </a:rPr>
              <a:t>C1</a:t>
            </a:r>
            <a:endParaRPr sz="2400" baseline="-20833">
              <a:latin typeface="Calibri"/>
              <a:cs typeface="Calibri"/>
            </a:endParaRPr>
          </a:p>
          <a:p>
            <a:pPr marL="158877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11010(C1)</a:t>
            </a:r>
            <a:r>
              <a:rPr sz="24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00101</a:t>
            </a:r>
            <a:r>
              <a:rPr sz="2400" b="1" baseline="-20833" dirty="0">
                <a:solidFill>
                  <a:srgbClr val="3B418F"/>
                </a:solidFill>
                <a:latin typeface="Calibri"/>
                <a:cs typeface="Calibri"/>
              </a:rPr>
              <a:t>C1</a:t>
            </a:r>
            <a:endParaRPr sz="2400" baseline="-20833">
              <a:latin typeface="Calibri"/>
              <a:cs typeface="Calibri"/>
            </a:endParaRPr>
          </a:p>
          <a:p>
            <a:pPr marL="473075" indent="-25654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73075" algn="l"/>
                <a:tab pos="473709" algn="l"/>
              </a:tabLst>
            </a:pP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obtener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b="1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="1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4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sistema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4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bits</a:t>
            </a:r>
            <a:endParaRPr sz="2400">
              <a:latin typeface="Calibri"/>
              <a:cs typeface="Calibri"/>
            </a:endParaRPr>
          </a:p>
          <a:p>
            <a:pPr marL="473075">
              <a:lnSpc>
                <a:spcPct val="100000"/>
              </a:lnSpc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cambian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todos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bits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le</a:t>
            </a:r>
            <a:r>
              <a:rPr sz="24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1200"/>
              </a:spcBef>
              <a:tabLst>
                <a:tab pos="1790064" algn="l"/>
                <a:tab pos="6264275" algn="l"/>
                <a:tab pos="7715250" algn="l"/>
              </a:tabLst>
            </a:pPr>
            <a:r>
              <a:rPr sz="2400" dirty="0">
                <a:solidFill>
                  <a:srgbClr val="3B418F"/>
                </a:solidFill>
                <a:latin typeface="Courier New"/>
                <a:cs typeface="Courier New"/>
              </a:rPr>
              <a:t>o</a:t>
            </a:r>
            <a:r>
              <a:rPr sz="2400" spc="-165" dirty="0">
                <a:solidFill>
                  <a:srgbClr val="3B4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Ejemplo:	11010(C2)</a:t>
            </a:r>
            <a:r>
              <a:rPr sz="2400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aseline="24305" dirty="0">
                <a:solidFill>
                  <a:srgbClr val="3B418F"/>
                </a:solidFill>
                <a:latin typeface="Calibri"/>
                <a:cs typeface="Calibri"/>
              </a:rPr>
              <a:t>5</a:t>
            </a:r>
            <a:r>
              <a:rPr sz="2400" spc="810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 11010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87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 100000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	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 11010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79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	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00110</a:t>
            </a:r>
            <a:r>
              <a:rPr sz="2400" spc="7" baseline="-20833" dirty="0">
                <a:solidFill>
                  <a:srgbClr val="3B418F"/>
                </a:solidFill>
                <a:latin typeface="Calibri"/>
                <a:cs typeface="Calibri"/>
              </a:rPr>
              <a:t>C2</a:t>
            </a:r>
            <a:endParaRPr sz="2400" baseline="-20833">
              <a:latin typeface="Calibri"/>
              <a:cs typeface="Calibri"/>
            </a:endParaRPr>
          </a:p>
          <a:p>
            <a:pPr marL="158877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11010(C2)</a:t>
            </a:r>
            <a:r>
              <a:rPr sz="24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 00101</a:t>
            </a:r>
            <a:r>
              <a:rPr sz="2400" b="1" baseline="-20833" dirty="0">
                <a:solidFill>
                  <a:srgbClr val="3B418F"/>
                </a:solidFill>
                <a:latin typeface="Calibri"/>
                <a:cs typeface="Calibri"/>
              </a:rPr>
              <a:t>C1</a:t>
            </a:r>
            <a:r>
              <a:rPr sz="2400" b="1" spc="-75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00110</a:t>
            </a:r>
            <a:r>
              <a:rPr sz="2400" b="1" baseline="-20833" dirty="0">
                <a:solidFill>
                  <a:srgbClr val="3B418F"/>
                </a:solidFill>
                <a:latin typeface="Calibri"/>
                <a:cs typeface="Calibri"/>
              </a:rPr>
              <a:t>C2</a:t>
            </a:r>
            <a:endParaRPr sz="2400" baseline="-208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866874"/>
            <a:ext cx="180339" cy="238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830046"/>
            <a:ext cx="46101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215" y="1184937"/>
            <a:ext cx="11786870" cy="37261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720" algn="just">
              <a:lnSpc>
                <a:spcPct val="100000"/>
              </a:lnSpc>
              <a:spcBef>
                <a:spcPts val="675"/>
              </a:spcBef>
            </a:pP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4.7.2.–</a:t>
            </a:r>
            <a:r>
              <a:rPr sz="27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7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7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aritmética</a:t>
            </a:r>
            <a:r>
              <a:rPr sz="27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7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7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3B418F"/>
                </a:solidFill>
                <a:latin typeface="Calibri"/>
                <a:cs typeface="Calibri"/>
              </a:rPr>
              <a:t>enteros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 signo</a:t>
            </a:r>
            <a:r>
              <a:rPr sz="2700" spc="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5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Algoritmos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rápidos</a:t>
            </a:r>
            <a:r>
              <a:rPr sz="2800" b="1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cálculo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C1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C2:</a:t>
            </a:r>
            <a:endParaRPr sz="2800">
              <a:latin typeface="Calibri"/>
              <a:cs typeface="Calibri"/>
            </a:endParaRPr>
          </a:p>
          <a:p>
            <a:pPr marL="473075" marR="17780" indent="-256540" algn="just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473709" algn="l"/>
              </a:tabLst>
            </a:pP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Otro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algoritmo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obtener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el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sistema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representación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bits consiste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comenzando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derecha se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dejan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intactos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todos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bits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 valor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cero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 el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primero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valor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1, y a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partir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éste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complementan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todos</a:t>
            </a:r>
            <a:r>
              <a:rPr sz="2400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bits.</a:t>
            </a:r>
            <a:endParaRPr sz="2400">
              <a:latin typeface="Calibri"/>
              <a:cs typeface="Calibri"/>
            </a:endParaRPr>
          </a:p>
          <a:p>
            <a:pPr marL="217170" algn="just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3B418F"/>
                </a:solidFill>
                <a:latin typeface="Courier New"/>
                <a:cs typeface="Courier New"/>
              </a:rPr>
              <a:t>o</a:t>
            </a:r>
            <a:r>
              <a:rPr sz="2400" spc="-170" dirty="0">
                <a:solidFill>
                  <a:srgbClr val="3B4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Ejemplo:</a:t>
            </a:r>
            <a:r>
              <a:rPr sz="2400" spc="5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11010(C2)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baseline="24305" dirty="0">
                <a:solidFill>
                  <a:srgbClr val="3B418F"/>
                </a:solidFill>
                <a:latin typeface="Calibri"/>
                <a:cs typeface="Calibri"/>
              </a:rPr>
              <a:t>5</a:t>
            </a:r>
            <a:r>
              <a:rPr sz="2400" spc="254" baseline="243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11010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79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100000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967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11010</a:t>
            </a:r>
            <a:r>
              <a:rPr sz="2400" baseline="-20833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72" baseline="-20833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= 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00110</a:t>
            </a:r>
            <a:r>
              <a:rPr sz="2400" spc="7" baseline="-20833" dirty="0">
                <a:solidFill>
                  <a:srgbClr val="3B418F"/>
                </a:solidFill>
                <a:latin typeface="Calibri"/>
                <a:cs typeface="Calibri"/>
              </a:rPr>
              <a:t>C2</a:t>
            </a:r>
            <a:endParaRPr sz="2400" baseline="-20833">
              <a:latin typeface="Calibri"/>
              <a:cs typeface="Calibri"/>
            </a:endParaRPr>
          </a:p>
          <a:p>
            <a:pPr marL="1588770" algn="just">
              <a:lnSpc>
                <a:spcPct val="100000"/>
              </a:lnSpc>
              <a:spcBef>
                <a:spcPts val="116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110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10(C2)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001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10</a:t>
            </a:r>
            <a:r>
              <a:rPr sz="2400" b="1" spc="-7" baseline="-20833" dirty="0">
                <a:solidFill>
                  <a:srgbClr val="3B418F"/>
                </a:solidFill>
                <a:latin typeface="Calibri"/>
                <a:cs typeface="Calibri"/>
              </a:rPr>
              <a:t>C2</a:t>
            </a:r>
            <a:endParaRPr sz="2400" baseline="-208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866874"/>
            <a:ext cx="180339" cy="238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204" y="860805"/>
            <a:ext cx="63919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dirty="0"/>
              <a:t>Análisis de circuitos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559" y="1546326"/>
            <a:ext cx="11760835" cy="1886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8255" indent="-635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Consiste</a:t>
            </a:r>
            <a:r>
              <a:rPr sz="2800" spc="1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2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determinar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1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spc="20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2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implementa</a:t>
            </a:r>
            <a:r>
              <a:rPr sz="28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1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2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partir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diagrama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También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podremos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obtener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tabla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verdad.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  <a:tabLst>
                <a:tab pos="1460500" algn="l"/>
                <a:tab pos="2188845" algn="l"/>
                <a:tab pos="2658110" algn="l"/>
                <a:tab pos="4017645" algn="l"/>
                <a:tab pos="4587875" algn="l"/>
                <a:tab pos="6361430" algn="l"/>
                <a:tab pos="7013575" algn="l"/>
                <a:tab pos="8391525" algn="l"/>
                <a:tab pos="8961120" algn="l"/>
                <a:tab pos="10515600" algn="l"/>
                <a:tab pos="11576050" algn="l"/>
              </a:tabLst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6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v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ag</a:t>
            </a:r>
            <a:r>
              <a:rPr sz="2800" spc="-70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a 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expresión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915" y="3558005"/>
            <a:ext cx="11760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5325" algn="l"/>
                <a:tab pos="1755775" algn="l"/>
                <a:tab pos="3386454" algn="l"/>
                <a:tab pos="4862195" algn="l"/>
                <a:tab pos="5443855" algn="l"/>
                <a:tab pos="8056245" algn="l"/>
                <a:tab pos="8742045" algn="l"/>
                <a:tab pos="9436735" algn="l"/>
                <a:tab pos="10866755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	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otras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palabras,	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obtener	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	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funcionamiento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	un	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sistema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digital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915" y="3833843"/>
            <a:ext cx="577659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9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combinacional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partir de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su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estructura.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Vamos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ver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varios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ejemplos: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9220" y="830046"/>
            <a:ext cx="46101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215" y="1184937"/>
            <a:ext cx="11824335" cy="424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675"/>
              </a:spcBef>
            </a:pP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4.7.2.–</a:t>
            </a:r>
            <a:r>
              <a:rPr sz="27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7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7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aritmética</a:t>
            </a:r>
            <a:r>
              <a:rPr sz="27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7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7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3B418F"/>
                </a:solidFill>
                <a:latin typeface="Calibri"/>
                <a:cs typeface="Calibri"/>
              </a:rPr>
              <a:t>enteros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 signo</a:t>
            </a:r>
            <a:r>
              <a:rPr sz="2700" spc="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95"/>
              </a:spcBef>
            </a:pP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800" b="1" spc="-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  <a:p>
            <a:pPr marL="473075" marR="55244" indent="-25654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473075" algn="l"/>
                <a:tab pos="473709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ideó</a:t>
            </a:r>
            <a:r>
              <a:rPr sz="2400" spc="1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4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hacer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más</a:t>
            </a:r>
            <a:r>
              <a:rPr sz="24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sencilla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1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enteros,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sin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signo,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realizándola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 el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mismo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lógico.</a:t>
            </a:r>
            <a:endParaRPr sz="2400">
              <a:latin typeface="Calibri"/>
              <a:cs typeface="Calibri"/>
            </a:endParaRPr>
          </a:p>
          <a:p>
            <a:pPr marL="473075" marR="55880" indent="-25654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73075" algn="l"/>
                <a:tab pos="473709" algn="l"/>
                <a:tab pos="1567180" algn="l"/>
                <a:tab pos="7114540" algn="l"/>
              </a:tabLst>
            </a:pP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Realizar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400" spc="4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utilizando</a:t>
            </a:r>
            <a:r>
              <a:rPr sz="2400" spc="4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4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4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4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consiste</a:t>
            </a:r>
            <a:r>
              <a:rPr sz="24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sumarle</a:t>
            </a:r>
            <a:r>
              <a:rPr sz="2400" spc="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400" spc="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minuendo</a:t>
            </a:r>
            <a:r>
              <a:rPr sz="2400" spc="4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400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sustraendo,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despreciando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última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cifra.</a:t>
            </a:r>
            <a:endParaRPr sz="2400">
              <a:latin typeface="Calibri"/>
              <a:cs typeface="Calibri"/>
            </a:endParaRPr>
          </a:p>
          <a:p>
            <a:pPr marL="227965" algn="ctr">
              <a:lnSpc>
                <a:spcPct val="100000"/>
              </a:lnSpc>
              <a:spcBef>
                <a:spcPts val="1160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X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C2</a:t>
            </a:r>
            <a:endParaRPr sz="2775" baseline="-19519">
              <a:latin typeface="Calibri"/>
              <a:cs typeface="Calibri"/>
            </a:endParaRPr>
          </a:p>
          <a:p>
            <a:pPr marL="473075" marR="56515" indent="-25654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473075" algn="l"/>
                <a:tab pos="473709" algn="l"/>
                <a:tab pos="1064260" algn="l"/>
                <a:tab pos="1685925" algn="l"/>
                <a:tab pos="2966085" algn="l"/>
                <a:tab pos="3935729" algn="l"/>
                <a:tab pos="4789170" algn="l"/>
                <a:tab pos="5194300" algn="l"/>
                <a:tab pos="6209665" algn="l"/>
                <a:tab pos="7370445" algn="l"/>
                <a:tab pos="7867650" algn="l"/>
                <a:tab pos="8574405" algn="l"/>
                <a:tab pos="8919210" algn="l"/>
                <a:tab pos="9516745" algn="l"/>
                <a:tab pos="10174605" algn="l"/>
                <a:tab pos="10629265" algn="l"/>
                <a:tab pos="11543665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nú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	mi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mo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ú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,	o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ea	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qu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ili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	la 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400" spc="-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complemento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determinado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número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bits.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866874"/>
            <a:ext cx="180339" cy="238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6783" y="4453127"/>
            <a:ext cx="6199632" cy="19373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9220" y="830046"/>
            <a:ext cx="46101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4.7.–</a:t>
            </a:r>
            <a:r>
              <a:rPr spc="15" dirty="0"/>
              <a:t> </a:t>
            </a:r>
            <a:r>
              <a:rPr dirty="0"/>
              <a:t>Aritmética</a:t>
            </a:r>
            <a:r>
              <a:rPr spc="-40" dirty="0"/>
              <a:t> </a:t>
            </a:r>
            <a:r>
              <a:rPr spc="5" dirty="0"/>
              <a:t>binaria</a:t>
            </a:r>
            <a:r>
              <a:rPr spc="-60" dirty="0"/>
              <a:t> </a:t>
            </a:r>
            <a:r>
              <a:rPr dirty="0"/>
              <a:t>básica.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915" y="1184937"/>
            <a:ext cx="11485245" cy="15360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75"/>
              </a:spcBef>
            </a:pP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4.7.2.–</a:t>
            </a:r>
            <a:r>
              <a:rPr sz="27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Representación</a:t>
            </a:r>
            <a:r>
              <a:rPr sz="27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7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aritmética</a:t>
            </a:r>
            <a:r>
              <a:rPr sz="27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7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7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binarios</a:t>
            </a:r>
            <a:r>
              <a:rPr sz="2700" b="1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3B418F"/>
                </a:solidFill>
                <a:latin typeface="Calibri"/>
                <a:cs typeface="Calibri"/>
              </a:rPr>
              <a:t>enteros</a:t>
            </a:r>
            <a:r>
              <a:rPr sz="27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700" b="1" spc="5" dirty="0">
                <a:solidFill>
                  <a:srgbClr val="3B418F"/>
                </a:solidFill>
                <a:latin typeface="Calibri"/>
                <a:cs typeface="Calibri"/>
              </a:rPr>
              <a:t> signo</a:t>
            </a:r>
            <a:r>
              <a:rPr sz="2700" spc="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me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dia</a:t>
            </a:r>
            <a:r>
              <a:rPr sz="2800" b="1" spc="-2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omp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eme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:</a:t>
            </a:r>
            <a:r>
              <a:rPr sz="2800" b="1" spc="-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ili</a:t>
            </a:r>
            <a:r>
              <a:rPr sz="2000" spc="-25" dirty="0">
                <a:solidFill>
                  <a:srgbClr val="3B418F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000" spc="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= 4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b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s)</a:t>
            </a:r>
            <a:endParaRPr sz="2000">
              <a:latin typeface="Calibri"/>
              <a:cs typeface="Calibri"/>
            </a:endParaRPr>
          </a:p>
          <a:p>
            <a:pPr marL="460375" indent="-25654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460375" algn="l"/>
                <a:tab pos="461009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Ejemplos: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61" y="1866874"/>
            <a:ext cx="180339" cy="238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3887190"/>
            <a:ext cx="113398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minuendo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menor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sustraendo,</a:t>
            </a:r>
            <a:r>
              <a:rPr sz="2000" spc="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obtenemos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0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resultado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operación.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63367" y="2353055"/>
            <a:ext cx="9629140" cy="2028825"/>
            <a:chOff x="2563367" y="2353055"/>
            <a:chExt cx="9629140" cy="20288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367" y="2353055"/>
              <a:ext cx="7382243" cy="20281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7495" y="2359152"/>
              <a:ext cx="4794503" cy="1935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389" y="1286447"/>
            <a:ext cx="180339" cy="2385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443" y="1164018"/>
            <a:ext cx="103517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TEMA</a:t>
            </a:r>
            <a:r>
              <a:rPr spc="-5" dirty="0"/>
              <a:t> 4:</a:t>
            </a:r>
            <a:r>
              <a:rPr spc="10" dirty="0"/>
              <a:t> </a:t>
            </a:r>
            <a:r>
              <a:rPr spc="5" dirty="0"/>
              <a:t>Análisis</a:t>
            </a:r>
            <a:r>
              <a:rPr spc="-40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dirty="0"/>
              <a:t>síntesis</a:t>
            </a:r>
            <a:r>
              <a:rPr spc="-20" dirty="0"/>
              <a:t> </a:t>
            </a:r>
            <a:r>
              <a:rPr spc="5" dirty="0"/>
              <a:t>de</a:t>
            </a:r>
            <a:r>
              <a:rPr spc="-50" dirty="0"/>
              <a:t> </a:t>
            </a:r>
            <a:r>
              <a:rPr spc="-5" dirty="0"/>
              <a:t>sistemas</a:t>
            </a:r>
            <a:r>
              <a:rPr spc="-65" dirty="0"/>
              <a:t> </a:t>
            </a:r>
            <a:r>
              <a:rPr dirty="0"/>
              <a:t>combinacionales.</a:t>
            </a:r>
            <a:r>
              <a:rPr spc="-60" dirty="0"/>
              <a:t> </a:t>
            </a:r>
            <a:r>
              <a:rPr spc="-5" dirty="0"/>
              <a:t>Circuitos</a:t>
            </a:r>
            <a:r>
              <a:rPr spc="-70" dirty="0"/>
              <a:t> </a:t>
            </a:r>
            <a:r>
              <a:rPr spc="-5" dirty="0"/>
              <a:t>MSI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4519" y="0"/>
            <a:ext cx="2697479" cy="1277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1" y="5586984"/>
            <a:ext cx="2660903" cy="12710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22" y="51742"/>
            <a:ext cx="3187503" cy="97243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698735" y="5788273"/>
            <a:ext cx="2383790" cy="935990"/>
            <a:chOff x="9698735" y="5788273"/>
            <a:chExt cx="2383790" cy="93599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2760" y="5894832"/>
              <a:ext cx="1429511" cy="8290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8735" y="5788273"/>
              <a:ext cx="917326" cy="91732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252976" y="5869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711" y="1663544"/>
            <a:ext cx="11673840" cy="4411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216775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4.1.– Definición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sistema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combinacional. 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4.2.– Análisis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 combinacionales. </a:t>
            </a:r>
            <a:r>
              <a:rPr sz="2000" spc="-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4.3.–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Síntesis</a:t>
            </a:r>
            <a:r>
              <a:rPr sz="2000" spc="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000">
              <a:latin typeface="Calibri"/>
              <a:cs typeface="Calibri"/>
            </a:endParaRPr>
          </a:p>
          <a:p>
            <a:pPr marL="1235710" lvl="2" indent="-577850" algn="just">
              <a:lnSpc>
                <a:spcPct val="100000"/>
              </a:lnSpc>
              <a:buSzPct val="95000"/>
              <a:buAutoNum type="arabicPeriod"/>
              <a:tabLst>
                <a:tab pos="12363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Etapas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diseño.</a:t>
            </a:r>
            <a:endParaRPr sz="2000">
              <a:latin typeface="Calibri"/>
              <a:cs typeface="Calibri"/>
            </a:endParaRPr>
          </a:p>
          <a:p>
            <a:pPr marL="1235710" lvl="2" indent="-577850" algn="just">
              <a:lnSpc>
                <a:spcPct val="100000"/>
              </a:lnSpc>
              <a:buSzPct val="95000"/>
              <a:buAutoNum type="arabicPeriod"/>
              <a:tabLst>
                <a:tab pos="123634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0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niveles.</a:t>
            </a:r>
            <a:endParaRPr sz="2000">
              <a:latin typeface="Calibri"/>
              <a:cs typeface="Calibri"/>
            </a:endParaRPr>
          </a:p>
          <a:p>
            <a:pPr marL="1572895" marR="5434965" lvl="3" algn="just">
              <a:lnSpc>
                <a:spcPct val="100000"/>
              </a:lnSpc>
              <a:buSzPct val="95000"/>
              <a:buAutoNum type="arabicPeriod"/>
              <a:tabLst>
                <a:tab pos="234251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Con puertas básicas </a:t>
            </a:r>
            <a:r>
              <a:rPr sz="2000" spc="-20" dirty="0">
                <a:solidFill>
                  <a:srgbClr val="3B418F"/>
                </a:solidFill>
                <a:latin typeface="Calibri"/>
                <a:cs typeface="Calibri"/>
              </a:rPr>
              <a:t>AND,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OR y </a:t>
            </a:r>
            <a:r>
              <a:rPr sz="2000" spc="-70" dirty="0">
                <a:solidFill>
                  <a:srgbClr val="3B418F"/>
                </a:solidFill>
                <a:latin typeface="Calibri"/>
                <a:cs typeface="Calibri"/>
              </a:rPr>
              <a:t>NOT. </a:t>
            </a:r>
            <a:r>
              <a:rPr sz="2000" spc="-4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4.3.2.2.–</a:t>
            </a:r>
            <a:r>
              <a:rPr sz="20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NAND.</a:t>
            </a:r>
            <a:endParaRPr sz="2000">
              <a:latin typeface="Calibri"/>
              <a:cs typeface="Calibri"/>
            </a:endParaRPr>
          </a:p>
          <a:p>
            <a:pPr marL="157289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4.3.2.3.–</a:t>
            </a:r>
            <a:r>
              <a:rPr sz="20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Solamente</a:t>
            </a:r>
            <a:r>
              <a:rPr sz="2000" spc="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puertas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NOR.</a:t>
            </a:r>
            <a:endParaRPr sz="200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Decodificadores.</a:t>
            </a:r>
            <a:r>
              <a:rPr sz="2000" spc="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Codificadores.</a:t>
            </a:r>
            <a:endParaRPr sz="200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Multiplexores.</a:t>
            </a:r>
            <a:r>
              <a:rPr sz="20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Demultiplexores.</a:t>
            </a:r>
            <a:endParaRPr sz="2000">
              <a:latin typeface="Calibri"/>
              <a:cs typeface="Calibri"/>
            </a:endParaRPr>
          </a:p>
          <a:p>
            <a:pPr marL="396875" lvl="1" indent="-384810">
              <a:lnSpc>
                <a:spcPct val="10000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Aplicaciones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0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decodificadores</a:t>
            </a:r>
            <a:r>
              <a:rPr sz="2000" spc="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 multiplexores.</a:t>
            </a:r>
            <a:endParaRPr sz="2000">
              <a:latin typeface="Calibri"/>
              <a:cs typeface="Calibri"/>
            </a:endParaRPr>
          </a:p>
          <a:p>
            <a:pPr marL="396875" lvl="1" indent="-384810">
              <a:lnSpc>
                <a:spcPts val="2390"/>
              </a:lnSpc>
              <a:buSzPct val="95000"/>
              <a:buAutoNum type="arabicPeriod" startAt="4"/>
              <a:tabLst>
                <a:tab pos="397510" algn="l"/>
                <a:tab pos="658495" algn="l"/>
              </a:tabLst>
            </a:pP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–	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Aritmética</a:t>
            </a:r>
            <a:r>
              <a:rPr sz="2000" spc="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binaria</a:t>
            </a:r>
            <a:r>
              <a:rPr sz="20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básica:</a:t>
            </a:r>
            <a:r>
              <a:rPr sz="2000" spc="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binaria;</a:t>
            </a:r>
            <a:r>
              <a:rPr sz="20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000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0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000" spc="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B418F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488950" marR="5080" lvl="1" indent="-488950">
              <a:lnSpc>
                <a:spcPts val="2880"/>
              </a:lnSpc>
              <a:spcBef>
                <a:spcPts val="85"/>
              </a:spcBef>
              <a:buSzPct val="95833"/>
              <a:buAutoNum type="arabicPeriod" startAt="4"/>
              <a:tabLst>
                <a:tab pos="488950" algn="l"/>
              </a:tabLst>
            </a:pP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400" b="1" spc="2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4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aritméticos 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binarios:</a:t>
            </a:r>
            <a:r>
              <a:rPr sz="24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completo;</a:t>
            </a:r>
            <a:r>
              <a:rPr sz="24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400" b="1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paralelo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con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400" b="1" dirty="0">
                <a:solidFill>
                  <a:srgbClr val="3B418F"/>
                </a:solidFill>
                <a:latin typeface="Calibri"/>
                <a:cs typeface="Calibri"/>
              </a:rPr>
              <a:t> serie; </a:t>
            </a:r>
            <a:r>
              <a:rPr sz="2400" b="1" spc="-5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3B418F"/>
                </a:solidFill>
                <a:latin typeface="Calibri"/>
                <a:cs typeface="Calibri"/>
              </a:rPr>
              <a:t>restador.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915" y="1546326"/>
            <a:ext cx="11758930" cy="444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10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aritmético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combinacional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lleva</a:t>
            </a:r>
            <a:r>
              <a:rPr sz="28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cabo</a:t>
            </a:r>
            <a:r>
              <a:rPr sz="28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operaciones </a:t>
            </a:r>
            <a:r>
              <a:rPr sz="2800" spc="-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aritméticas con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binarios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decimales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código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binario.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circuito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aritmético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básico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el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sumador,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ya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que:</a:t>
            </a:r>
            <a:endParaRPr sz="2800">
              <a:latin typeface="Calibri"/>
              <a:cs typeface="Calibri"/>
            </a:endParaRPr>
          </a:p>
          <a:p>
            <a:pPr marL="1259205" indent="-357505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1259205" algn="l"/>
                <a:tab pos="125984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400" spc="-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convierte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mediante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C2.</a:t>
            </a:r>
            <a:endParaRPr sz="2400">
              <a:latin typeface="Calibri"/>
              <a:cs typeface="Calibri"/>
            </a:endParaRPr>
          </a:p>
          <a:p>
            <a:pPr marL="1259205" indent="-35750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59205" algn="l"/>
                <a:tab pos="125984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multiplicación</a:t>
            </a:r>
            <a:r>
              <a:rPr sz="2400" spc="-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supone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productos</a:t>
            </a:r>
            <a:r>
              <a:rPr sz="2400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parciales.</a:t>
            </a:r>
            <a:endParaRPr sz="2400">
              <a:latin typeface="Calibri"/>
              <a:cs typeface="Calibri"/>
            </a:endParaRPr>
          </a:p>
          <a:p>
            <a:pPr marL="1259205" indent="-35750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59205" algn="l"/>
                <a:tab pos="1259840" algn="l"/>
              </a:tabLst>
            </a:pP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división</a:t>
            </a:r>
            <a:r>
              <a:rPr sz="24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implica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resta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divisor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dividendo</a:t>
            </a:r>
            <a:r>
              <a:rPr sz="24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parcial</a:t>
            </a:r>
            <a:r>
              <a:rPr sz="24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bit</a:t>
            </a:r>
            <a:r>
              <a:rPr sz="24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cociente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1160"/>
              </a:spcBef>
            </a:pP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Vamos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desarrollar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estos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comenzando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más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sencillo,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utilizaremos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como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bloque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más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complejos,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utilizando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un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diseño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jerárquico.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2674607"/>
            <a:ext cx="180339" cy="2385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4808193"/>
            <a:ext cx="180339" cy="2385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0205" y="2972049"/>
          <a:ext cx="1830705" cy="2511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2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8623" y="3023628"/>
            <a:ext cx="4913376" cy="24841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1215" y="1546326"/>
            <a:ext cx="11779250" cy="2535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 indent="-635" algn="just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Semisumador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(SS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HA):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circuito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aritmético que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genera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dígitos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binarios.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Dispone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sumandos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,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)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dos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salidas: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)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otra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acarreo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  <a:p>
            <a:pPr marL="2448560">
              <a:lnSpc>
                <a:spcPct val="100000"/>
              </a:lnSpc>
              <a:spcBef>
                <a:spcPts val="1680"/>
              </a:spcBef>
            </a:pPr>
            <a:r>
              <a:rPr sz="2800" spc="-375" dirty="0">
                <a:solidFill>
                  <a:srgbClr val="3B418F"/>
                </a:solidFill>
                <a:latin typeface="Calibri"/>
                <a:cs typeface="Calibri"/>
              </a:rPr>
              <a:t>S=A·B</a:t>
            </a:r>
            <a:r>
              <a:rPr sz="4200" spc="-562" baseline="8928" dirty="0">
                <a:solidFill>
                  <a:srgbClr val="3B418F"/>
                </a:solidFill>
                <a:latin typeface="Cambria Math"/>
                <a:cs typeface="Cambria Math"/>
              </a:rPr>
              <a:t>�</a:t>
            </a:r>
            <a:r>
              <a:rPr sz="2800" spc="-375" dirty="0">
                <a:solidFill>
                  <a:srgbClr val="3B418F"/>
                </a:solidFill>
                <a:latin typeface="Calibri"/>
                <a:cs typeface="Calibri"/>
              </a:rPr>
              <a:t>+A</a:t>
            </a:r>
            <a:r>
              <a:rPr sz="4200" spc="-562" baseline="8928" dirty="0">
                <a:solidFill>
                  <a:srgbClr val="3B418F"/>
                </a:solidFill>
                <a:latin typeface="Cambria Math"/>
                <a:cs typeface="Cambria Math"/>
              </a:rPr>
              <a:t>�</a:t>
            </a:r>
            <a:r>
              <a:rPr sz="2800" spc="-375" dirty="0">
                <a:solidFill>
                  <a:srgbClr val="3B418F"/>
                </a:solidFill>
                <a:latin typeface="Calibri"/>
                <a:cs typeface="Calibri"/>
              </a:rPr>
              <a:t>·B=A</a:t>
            </a:r>
            <a:r>
              <a:rPr sz="2800" spc="-375" dirty="0">
                <a:solidFill>
                  <a:srgbClr val="3B418F"/>
                </a:solidFill>
                <a:latin typeface="Cambria Math"/>
                <a:cs typeface="Cambria Math"/>
              </a:rPr>
              <a:t>⊕</a:t>
            </a:r>
            <a:r>
              <a:rPr sz="2800" spc="-37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2420620">
              <a:lnSpc>
                <a:spcPct val="100000"/>
              </a:lnSpc>
              <a:spcBef>
                <a:spcPts val="1275"/>
              </a:spcBef>
            </a:pPr>
            <a:r>
              <a:rPr sz="2800" spc="-5" dirty="0">
                <a:solidFill>
                  <a:srgbClr val="3B418F"/>
                </a:solidFill>
                <a:latin typeface="Cambria Math"/>
                <a:cs typeface="Cambria Math"/>
              </a:rPr>
              <a:t>C=A·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3095" y="4425696"/>
            <a:ext cx="4270248" cy="106679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559" y="1546326"/>
            <a:ext cx="1176020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Sumador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completo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(SC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FA):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sumador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completo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combinacional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forma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aritmética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tres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bits 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tiene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salidas. Dos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significativos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sumar (A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B),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la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tercera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entrada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Ci–1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el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acarreo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posición menos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significativa 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anterior.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variables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salida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el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resultado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suma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(S)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(Ci)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propagará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etapa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siguiente.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3335" marR="7620" indent="-1270" algn="just">
              <a:lnSpc>
                <a:spcPct val="100000"/>
              </a:lnSpc>
              <a:spcBef>
                <a:spcPts val="2345"/>
              </a:spcBef>
            </a:pP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Vamos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ver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implementaciones: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simplificando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acarreo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forma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independiente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800" spc="-95" dirty="0">
                <a:solidFill>
                  <a:srgbClr val="3B418F"/>
                </a:solidFill>
                <a:latin typeface="Calibri"/>
                <a:cs typeface="Calibri"/>
              </a:rPr>
              <a:t>y,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otra, aprovechando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XOR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implementar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sumador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completo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partir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semisumadores.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4960607"/>
            <a:ext cx="180339" cy="2385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120" y="3685032"/>
            <a:ext cx="3843527" cy="119786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915" y="1546326"/>
            <a:ext cx="75882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completo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(SC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FA):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B418F"/>
                </a:solidFill>
                <a:latin typeface="Calibri"/>
                <a:cs typeface="Calibri"/>
              </a:rPr>
              <a:t>Primera</a:t>
            </a:r>
            <a:r>
              <a:rPr sz="24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413" y="2081626"/>
          <a:ext cx="2395855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380054" y="3521760"/>
            <a:ext cx="410845" cy="13335"/>
          </a:xfrm>
          <a:custGeom>
            <a:avLst/>
            <a:gdLst/>
            <a:ahLst/>
            <a:cxnLst/>
            <a:rect l="l" t="t" r="r" b="b"/>
            <a:pathLst>
              <a:path w="410845" h="13335">
                <a:moveTo>
                  <a:pt x="410578" y="0"/>
                </a:moveTo>
                <a:lnTo>
                  <a:pt x="0" y="0"/>
                </a:lnTo>
                <a:lnTo>
                  <a:pt x="0" y="13093"/>
                </a:lnTo>
                <a:lnTo>
                  <a:pt x="410578" y="13093"/>
                </a:lnTo>
                <a:lnTo>
                  <a:pt x="4105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758" y="3521760"/>
            <a:ext cx="410845" cy="13335"/>
          </a:xfrm>
          <a:custGeom>
            <a:avLst/>
            <a:gdLst/>
            <a:ahLst/>
            <a:cxnLst/>
            <a:rect l="l" t="t" r="r" b="b"/>
            <a:pathLst>
              <a:path w="410845" h="13335">
                <a:moveTo>
                  <a:pt x="410578" y="0"/>
                </a:moveTo>
                <a:lnTo>
                  <a:pt x="0" y="0"/>
                </a:lnTo>
                <a:lnTo>
                  <a:pt x="0" y="13093"/>
                </a:lnTo>
                <a:lnTo>
                  <a:pt x="410578" y="13093"/>
                </a:lnTo>
                <a:lnTo>
                  <a:pt x="41057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09366" y="3963720"/>
            <a:ext cx="410845" cy="13335"/>
          </a:xfrm>
          <a:custGeom>
            <a:avLst/>
            <a:gdLst/>
            <a:ahLst/>
            <a:cxnLst/>
            <a:rect l="l" t="t" r="r" b="b"/>
            <a:pathLst>
              <a:path w="410845" h="13335">
                <a:moveTo>
                  <a:pt x="410578" y="0"/>
                </a:moveTo>
                <a:lnTo>
                  <a:pt x="0" y="0"/>
                </a:lnTo>
                <a:lnTo>
                  <a:pt x="0" y="13093"/>
                </a:lnTo>
                <a:lnTo>
                  <a:pt x="410578" y="13093"/>
                </a:lnTo>
                <a:lnTo>
                  <a:pt x="410578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9702" y="4378248"/>
            <a:ext cx="410845" cy="13335"/>
          </a:xfrm>
          <a:custGeom>
            <a:avLst/>
            <a:gdLst/>
            <a:ahLst/>
            <a:cxnLst/>
            <a:rect l="l" t="t" r="r" b="b"/>
            <a:pathLst>
              <a:path w="410845" h="13335">
                <a:moveTo>
                  <a:pt x="410578" y="0"/>
                </a:moveTo>
                <a:lnTo>
                  <a:pt x="0" y="0"/>
                </a:lnTo>
                <a:lnTo>
                  <a:pt x="0" y="13093"/>
                </a:lnTo>
                <a:lnTo>
                  <a:pt x="410578" y="13093"/>
                </a:lnTo>
                <a:lnTo>
                  <a:pt x="410578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3790" y="4369104"/>
            <a:ext cx="566420" cy="13335"/>
          </a:xfrm>
          <a:custGeom>
            <a:avLst/>
            <a:gdLst/>
            <a:ahLst/>
            <a:cxnLst/>
            <a:rect l="l" t="t" r="r" b="b"/>
            <a:pathLst>
              <a:path w="566420" h="13335">
                <a:moveTo>
                  <a:pt x="566026" y="0"/>
                </a:moveTo>
                <a:lnTo>
                  <a:pt x="0" y="0"/>
                </a:lnTo>
                <a:lnTo>
                  <a:pt x="0" y="13093"/>
                </a:lnTo>
                <a:lnTo>
                  <a:pt x="566026" y="13093"/>
                </a:lnTo>
                <a:lnTo>
                  <a:pt x="56602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37030" y="3327421"/>
            <a:ext cx="4572635" cy="13239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000" spc="-195" dirty="0">
                <a:solidFill>
                  <a:srgbClr val="3B418F"/>
                </a:solidFill>
                <a:latin typeface="Cambria Math"/>
                <a:cs typeface="Cambria Math"/>
              </a:rPr>
              <a:t>S=</a:t>
            </a:r>
            <a:r>
              <a:rPr sz="2000" spc="-195" dirty="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000" spc="-292" baseline="11111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195" dirty="0">
                <a:solidFill>
                  <a:srgbClr val="00AF50"/>
                </a:solidFill>
                <a:latin typeface="Cambria Math"/>
                <a:cs typeface="Cambria Math"/>
              </a:rPr>
              <a:t>·B</a:t>
            </a:r>
            <a:r>
              <a:rPr sz="3000" spc="-292" baseline="9722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195" dirty="0">
                <a:solidFill>
                  <a:srgbClr val="00AF50"/>
                </a:solidFill>
                <a:latin typeface="Cambria Math"/>
                <a:cs typeface="Cambria Math"/>
              </a:rPr>
              <a:t>·Ci</a:t>
            </a:r>
            <a:r>
              <a:rPr sz="2025" spc="-292" baseline="-20576" dirty="0">
                <a:solidFill>
                  <a:srgbClr val="00AF50"/>
                </a:solidFill>
                <a:latin typeface="Cambria Math"/>
                <a:cs typeface="Cambria Math"/>
              </a:rPr>
              <a:t>−1+</a:t>
            </a:r>
            <a:r>
              <a:rPr sz="2000" spc="-195" dirty="0">
                <a:solidFill>
                  <a:srgbClr val="006FC0"/>
                </a:solidFill>
                <a:latin typeface="Cambria Math"/>
                <a:cs typeface="Cambria Math"/>
              </a:rPr>
              <a:t>A</a:t>
            </a:r>
            <a:r>
              <a:rPr sz="3000" spc="-292" baseline="11111" dirty="0">
                <a:solidFill>
                  <a:srgbClr val="006FC0"/>
                </a:solidFill>
                <a:latin typeface="Cambria Math"/>
                <a:cs typeface="Cambria Math"/>
              </a:rPr>
              <a:t>�</a:t>
            </a:r>
            <a:r>
              <a:rPr sz="2000" spc="-195" dirty="0">
                <a:solidFill>
                  <a:srgbClr val="006FC0"/>
                </a:solidFill>
                <a:latin typeface="Cambria Math"/>
                <a:cs typeface="Cambria Math"/>
              </a:rPr>
              <a:t>·B·C</a:t>
            </a:r>
            <a:r>
              <a:rPr sz="2025" spc="-292" baseline="-20576" dirty="0">
                <a:solidFill>
                  <a:srgbClr val="006FC0"/>
                </a:solidFill>
                <a:latin typeface="Cambria Math"/>
                <a:cs typeface="Cambria Math"/>
              </a:rPr>
              <a:t>i−1</a:t>
            </a:r>
            <a:r>
              <a:rPr sz="2000" spc="-195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95" dirty="0">
                <a:solidFill>
                  <a:srgbClr val="FFC000"/>
                </a:solidFill>
                <a:latin typeface="Cambria Math"/>
                <a:cs typeface="Cambria Math"/>
              </a:rPr>
              <a:t>A·B</a:t>
            </a:r>
            <a:r>
              <a:rPr sz="3000" spc="-292" baseline="9722" dirty="0">
                <a:solidFill>
                  <a:srgbClr val="FFC000"/>
                </a:solidFill>
                <a:latin typeface="Cambria Math"/>
                <a:cs typeface="Cambria Math"/>
              </a:rPr>
              <a:t>�</a:t>
            </a:r>
            <a:r>
              <a:rPr sz="2000" spc="-195" dirty="0">
                <a:solidFill>
                  <a:srgbClr val="FFC000"/>
                </a:solidFill>
                <a:latin typeface="Cambria Math"/>
                <a:cs typeface="Cambria Math"/>
              </a:rPr>
              <a:t>·C</a:t>
            </a:r>
            <a:r>
              <a:rPr sz="2025" spc="-292" baseline="-20576" dirty="0">
                <a:solidFill>
                  <a:srgbClr val="FFC000"/>
                </a:solidFill>
                <a:latin typeface="Cambria Math"/>
                <a:cs typeface="Cambria Math"/>
              </a:rPr>
              <a:t>i−1</a:t>
            </a:r>
            <a:r>
              <a:rPr sz="2000" spc="-195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95" dirty="0">
                <a:solidFill>
                  <a:srgbClr val="FF0000"/>
                </a:solidFill>
                <a:latin typeface="Cambria Math"/>
                <a:cs typeface="Cambria Math"/>
              </a:rPr>
              <a:t>A·B·Ci</a:t>
            </a:r>
            <a:r>
              <a:rPr sz="2025" spc="-292" baseline="-20576" dirty="0">
                <a:solidFill>
                  <a:srgbClr val="FF0000"/>
                </a:solidFill>
                <a:latin typeface="Cambria Math"/>
                <a:cs typeface="Cambria Math"/>
              </a:rPr>
              <a:t>−1=</a:t>
            </a:r>
            <a:endParaRPr sz="2025" baseline="-20576">
              <a:latin typeface="Cambria Math"/>
              <a:cs typeface="Cambria Math"/>
            </a:endParaRPr>
          </a:p>
          <a:p>
            <a:pPr marR="34925" algn="ctr">
              <a:lnSpc>
                <a:spcPct val="100000"/>
              </a:lnSpc>
              <a:spcBef>
                <a:spcPts val="1080"/>
              </a:spcBef>
            </a:pPr>
            <a:r>
              <a:rPr sz="2000" spc="-240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000" spc="-240" dirty="0">
                <a:solidFill>
                  <a:srgbClr val="006FC0"/>
                </a:solidFill>
                <a:latin typeface="Cambria Math"/>
                <a:cs typeface="Cambria Math"/>
              </a:rPr>
              <a:t>A</a:t>
            </a:r>
            <a:r>
              <a:rPr sz="3000" spc="-359" baseline="11111" dirty="0">
                <a:solidFill>
                  <a:srgbClr val="006FC0"/>
                </a:solidFill>
                <a:latin typeface="Cambria Math"/>
                <a:cs typeface="Cambria Math"/>
              </a:rPr>
              <a:t>�</a:t>
            </a:r>
            <a:r>
              <a:rPr sz="2000" spc="-240" dirty="0">
                <a:solidFill>
                  <a:srgbClr val="006FC0"/>
                </a:solidFill>
                <a:latin typeface="Cambria Math"/>
                <a:cs typeface="Cambria Math"/>
              </a:rPr>
              <a:t>·B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240" dirty="0">
                <a:solidFill>
                  <a:srgbClr val="FFC000"/>
                </a:solidFill>
                <a:latin typeface="Cambria Math"/>
                <a:cs typeface="Cambria Math"/>
              </a:rPr>
              <a:t>A·B</a:t>
            </a:r>
            <a:r>
              <a:rPr sz="3000" spc="-359" baseline="9722" dirty="0">
                <a:solidFill>
                  <a:srgbClr val="FFC000"/>
                </a:solidFill>
                <a:latin typeface="Cambria Math"/>
                <a:cs typeface="Cambria Math"/>
              </a:rPr>
              <a:t>�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)·C</a:t>
            </a:r>
            <a:r>
              <a:rPr sz="2025" spc="-359" baseline="-20576" dirty="0">
                <a:solidFill>
                  <a:srgbClr val="3B418F"/>
                </a:solidFill>
                <a:latin typeface="Cambria Math"/>
                <a:cs typeface="Cambria Math"/>
              </a:rPr>
              <a:t>i−1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+(</a:t>
            </a:r>
            <a:r>
              <a:rPr sz="2000" spc="-240" dirty="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000" spc="-359" baseline="11111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240" dirty="0">
                <a:solidFill>
                  <a:srgbClr val="00AF50"/>
                </a:solidFill>
                <a:latin typeface="Cambria Math"/>
                <a:cs typeface="Cambria Math"/>
              </a:rPr>
              <a:t>·B</a:t>
            </a:r>
            <a:r>
              <a:rPr sz="3000" spc="-359" baseline="9722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240" dirty="0">
                <a:solidFill>
                  <a:srgbClr val="FF0000"/>
                </a:solidFill>
                <a:latin typeface="Cambria Math"/>
                <a:cs typeface="Cambria Math"/>
              </a:rPr>
              <a:t>A·B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)·Ci</a:t>
            </a:r>
            <a:r>
              <a:rPr sz="2025" spc="-359" baseline="-20576" dirty="0">
                <a:solidFill>
                  <a:srgbClr val="3B418F"/>
                </a:solidFill>
                <a:latin typeface="Cambria Math"/>
                <a:cs typeface="Cambria Math"/>
              </a:rPr>
              <a:t>−1=</a:t>
            </a:r>
            <a:endParaRPr sz="2025" baseline="-20576">
              <a:latin typeface="Cambria Math"/>
              <a:cs typeface="Cambria Math"/>
            </a:endParaRPr>
          </a:p>
          <a:p>
            <a:pPr marR="26670" algn="ctr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=(A⊕B)·C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i−1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+(A⊕B)·Ci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−1=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A⊕B⊕C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08744" y="2065242"/>
          <a:ext cx="3249295" cy="119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A\BC</a:t>
                      </a:r>
                      <a:r>
                        <a:rPr sz="1800" b="1" spc="-1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i-1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82951" y="4879102"/>
          <a:ext cx="3249295" cy="119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A\BC</a:t>
                      </a:r>
                      <a:r>
                        <a:rPr sz="1800" b="1" spc="-1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i-1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326379" y="5301996"/>
            <a:ext cx="497205" cy="765175"/>
          </a:xfrm>
          <a:custGeom>
            <a:avLst/>
            <a:gdLst/>
            <a:ahLst/>
            <a:cxnLst/>
            <a:rect l="l" t="t" r="r" b="b"/>
            <a:pathLst>
              <a:path w="497204" h="765175">
                <a:moveTo>
                  <a:pt x="0" y="382523"/>
                </a:moveTo>
                <a:lnTo>
                  <a:pt x="2693" y="325996"/>
                </a:lnTo>
                <a:lnTo>
                  <a:pt x="10517" y="272045"/>
                </a:lnTo>
                <a:lnTo>
                  <a:pt x="23087" y="221260"/>
                </a:lnTo>
                <a:lnTo>
                  <a:pt x="40019" y="174234"/>
                </a:lnTo>
                <a:lnTo>
                  <a:pt x="60929" y="131559"/>
                </a:lnTo>
                <a:lnTo>
                  <a:pt x="85433" y="93825"/>
                </a:lnTo>
                <a:lnTo>
                  <a:pt x="113147" y="61626"/>
                </a:lnTo>
                <a:lnTo>
                  <a:pt x="143686" y="35552"/>
                </a:lnTo>
                <a:lnTo>
                  <a:pt x="176665" y="16195"/>
                </a:lnTo>
                <a:lnTo>
                  <a:pt x="248411" y="0"/>
                </a:lnTo>
                <a:lnTo>
                  <a:pt x="285121" y="4147"/>
                </a:lnTo>
                <a:lnTo>
                  <a:pt x="353137" y="35552"/>
                </a:lnTo>
                <a:lnTo>
                  <a:pt x="383676" y="61626"/>
                </a:lnTo>
                <a:lnTo>
                  <a:pt x="411390" y="93825"/>
                </a:lnTo>
                <a:lnTo>
                  <a:pt x="435894" y="131559"/>
                </a:lnTo>
                <a:lnTo>
                  <a:pt x="456804" y="174234"/>
                </a:lnTo>
                <a:lnTo>
                  <a:pt x="473736" y="221260"/>
                </a:lnTo>
                <a:lnTo>
                  <a:pt x="486306" y="272045"/>
                </a:lnTo>
                <a:lnTo>
                  <a:pt x="494130" y="325996"/>
                </a:lnTo>
                <a:lnTo>
                  <a:pt x="496823" y="382523"/>
                </a:lnTo>
                <a:lnTo>
                  <a:pt x="494130" y="439051"/>
                </a:lnTo>
                <a:lnTo>
                  <a:pt x="486306" y="493002"/>
                </a:lnTo>
                <a:lnTo>
                  <a:pt x="473736" y="543787"/>
                </a:lnTo>
                <a:lnTo>
                  <a:pt x="456804" y="590813"/>
                </a:lnTo>
                <a:lnTo>
                  <a:pt x="435894" y="633488"/>
                </a:lnTo>
                <a:lnTo>
                  <a:pt x="411390" y="671222"/>
                </a:lnTo>
                <a:lnTo>
                  <a:pt x="383676" y="703421"/>
                </a:lnTo>
                <a:lnTo>
                  <a:pt x="353137" y="729495"/>
                </a:lnTo>
                <a:lnTo>
                  <a:pt x="320158" y="748852"/>
                </a:lnTo>
                <a:lnTo>
                  <a:pt x="248411" y="765047"/>
                </a:lnTo>
                <a:lnTo>
                  <a:pt x="211702" y="760900"/>
                </a:lnTo>
                <a:lnTo>
                  <a:pt x="143686" y="729495"/>
                </a:lnTo>
                <a:lnTo>
                  <a:pt x="113147" y="703421"/>
                </a:lnTo>
                <a:lnTo>
                  <a:pt x="85433" y="671222"/>
                </a:lnTo>
                <a:lnTo>
                  <a:pt x="60929" y="633488"/>
                </a:lnTo>
                <a:lnTo>
                  <a:pt x="40019" y="590813"/>
                </a:lnTo>
                <a:lnTo>
                  <a:pt x="23087" y="543787"/>
                </a:lnTo>
                <a:lnTo>
                  <a:pt x="10517" y="493002"/>
                </a:lnTo>
                <a:lnTo>
                  <a:pt x="2693" y="439051"/>
                </a:lnTo>
                <a:lnTo>
                  <a:pt x="0" y="382523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700396" y="5645277"/>
            <a:ext cx="1748789" cy="481330"/>
            <a:chOff x="4700396" y="5645277"/>
            <a:chExt cx="1748789" cy="481330"/>
          </a:xfrm>
        </p:grpSpPr>
        <p:sp>
          <p:nvSpPr>
            <p:cNvPr id="17" name="object 17"/>
            <p:cNvSpPr/>
            <p:nvPr/>
          </p:nvSpPr>
          <p:spPr>
            <a:xfrm>
              <a:off x="5347715" y="5673852"/>
              <a:ext cx="1073150" cy="408940"/>
            </a:xfrm>
            <a:custGeom>
              <a:avLst/>
              <a:gdLst/>
              <a:ahLst/>
              <a:cxnLst/>
              <a:rect l="l" t="t" r="r" b="b"/>
              <a:pathLst>
                <a:path w="1073150" h="408939">
                  <a:moveTo>
                    <a:pt x="0" y="204216"/>
                  </a:moveTo>
                  <a:lnTo>
                    <a:pt x="16383" y="153931"/>
                  </a:lnTo>
                  <a:lnTo>
                    <a:pt x="62852" y="108211"/>
                  </a:lnTo>
                  <a:lnTo>
                    <a:pt x="96111" y="87541"/>
                  </a:lnTo>
                  <a:lnTo>
                    <a:pt x="135385" y="68586"/>
                  </a:lnTo>
                  <a:lnTo>
                    <a:pt x="180169" y="51538"/>
                  </a:lnTo>
                  <a:lnTo>
                    <a:pt x="229960" y="36587"/>
                  </a:lnTo>
                  <a:lnTo>
                    <a:pt x="284258" y="23926"/>
                  </a:lnTo>
                  <a:lnTo>
                    <a:pt x="342558" y="13745"/>
                  </a:lnTo>
                  <a:lnTo>
                    <a:pt x="404358" y="6236"/>
                  </a:lnTo>
                  <a:lnTo>
                    <a:pt x="469155" y="1591"/>
                  </a:lnTo>
                  <a:lnTo>
                    <a:pt x="536448" y="0"/>
                  </a:lnTo>
                  <a:lnTo>
                    <a:pt x="603740" y="1591"/>
                  </a:lnTo>
                  <a:lnTo>
                    <a:pt x="668537" y="6236"/>
                  </a:lnTo>
                  <a:lnTo>
                    <a:pt x="730337" y="13745"/>
                  </a:lnTo>
                  <a:lnTo>
                    <a:pt x="788637" y="23926"/>
                  </a:lnTo>
                  <a:lnTo>
                    <a:pt x="842935" y="36587"/>
                  </a:lnTo>
                  <a:lnTo>
                    <a:pt x="892726" y="51538"/>
                  </a:lnTo>
                  <a:lnTo>
                    <a:pt x="937510" y="68586"/>
                  </a:lnTo>
                  <a:lnTo>
                    <a:pt x="976784" y="87541"/>
                  </a:lnTo>
                  <a:lnTo>
                    <a:pt x="1010043" y="108211"/>
                  </a:lnTo>
                  <a:lnTo>
                    <a:pt x="1056512" y="153931"/>
                  </a:lnTo>
                  <a:lnTo>
                    <a:pt x="1072896" y="204216"/>
                  </a:lnTo>
                  <a:lnTo>
                    <a:pt x="1068716" y="229833"/>
                  </a:lnTo>
                  <a:lnTo>
                    <a:pt x="1036787" y="278026"/>
                  </a:lnTo>
                  <a:lnTo>
                    <a:pt x="976784" y="320890"/>
                  </a:lnTo>
                  <a:lnTo>
                    <a:pt x="937510" y="339845"/>
                  </a:lnTo>
                  <a:lnTo>
                    <a:pt x="892726" y="356893"/>
                  </a:lnTo>
                  <a:lnTo>
                    <a:pt x="842935" y="371844"/>
                  </a:lnTo>
                  <a:lnTo>
                    <a:pt x="788637" y="384505"/>
                  </a:lnTo>
                  <a:lnTo>
                    <a:pt x="730337" y="394686"/>
                  </a:lnTo>
                  <a:lnTo>
                    <a:pt x="668537" y="402195"/>
                  </a:lnTo>
                  <a:lnTo>
                    <a:pt x="603740" y="406840"/>
                  </a:lnTo>
                  <a:lnTo>
                    <a:pt x="536448" y="408432"/>
                  </a:lnTo>
                  <a:lnTo>
                    <a:pt x="469155" y="406840"/>
                  </a:lnTo>
                  <a:lnTo>
                    <a:pt x="404358" y="402195"/>
                  </a:lnTo>
                  <a:lnTo>
                    <a:pt x="342558" y="394686"/>
                  </a:lnTo>
                  <a:lnTo>
                    <a:pt x="284258" y="384505"/>
                  </a:lnTo>
                  <a:lnTo>
                    <a:pt x="229960" y="371844"/>
                  </a:lnTo>
                  <a:lnTo>
                    <a:pt x="180169" y="356893"/>
                  </a:lnTo>
                  <a:lnTo>
                    <a:pt x="135385" y="339845"/>
                  </a:lnTo>
                  <a:lnTo>
                    <a:pt x="96111" y="320890"/>
                  </a:lnTo>
                  <a:lnTo>
                    <a:pt x="62852" y="300220"/>
                  </a:lnTo>
                  <a:lnTo>
                    <a:pt x="16383" y="254500"/>
                  </a:lnTo>
                  <a:lnTo>
                    <a:pt x="0" y="204216"/>
                  </a:lnTo>
                  <a:close/>
                </a:path>
              </a:pathLst>
            </a:custGeom>
            <a:ln w="571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28971" y="5689092"/>
              <a:ext cx="1073150" cy="408940"/>
            </a:xfrm>
            <a:custGeom>
              <a:avLst/>
              <a:gdLst/>
              <a:ahLst/>
              <a:cxnLst/>
              <a:rect l="l" t="t" r="r" b="b"/>
              <a:pathLst>
                <a:path w="1073150" h="408939">
                  <a:moveTo>
                    <a:pt x="0" y="204215"/>
                  </a:moveTo>
                  <a:lnTo>
                    <a:pt x="16383" y="153931"/>
                  </a:lnTo>
                  <a:lnTo>
                    <a:pt x="62852" y="108211"/>
                  </a:lnTo>
                  <a:lnTo>
                    <a:pt x="96111" y="87541"/>
                  </a:lnTo>
                  <a:lnTo>
                    <a:pt x="135385" y="68586"/>
                  </a:lnTo>
                  <a:lnTo>
                    <a:pt x="180169" y="51538"/>
                  </a:lnTo>
                  <a:lnTo>
                    <a:pt x="229960" y="36587"/>
                  </a:lnTo>
                  <a:lnTo>
                    <a:pt x="284258" y="23926"/>
                  </a:lnTo>
                  <a:lnTo>
                    <a:pt x="342558" y="13745"/>
                  </a:lnTo>
                  <a:lnTo>
                    <a:pt x="404358" y="6236"/>
                  </a:lnTo>
                  <a:lnTo>
                    <a:pt x="469155" y="1591"/>
                  </a:lnTo>
                  <a:lnTo>
                    <a:pt x="536448" y="0"/>
                  </a:lnTo>
                  <a:lnTo>
                    <a:pt x="603740" y="1591"/>
                  </a:lnTo>
                  <a:lnTo>
                    <a:pt x="668537" y="6236"/>
                  </a:lnTo>
                  <a:lnTo>
                    <a:pt x="730337" y="13745"/>
                  </a:lnTo>
                  <a:lnTo>
                    <a:pt x="788637" y="23926"/>
                  </a:lnTo>
                  <a:lnTo>
                    <a:pt x="842935" y="36587"/>
                  </a:lnTo>
                  <a:lnTo>
                    <a:pt x="892726" y="51538"/>
                  </a:lnTo>
                  <a:lnTo>
                    <a:pt x="937510" y="68586"/>
                  </a:lnTo>
                  <a:lnTo>
                    <a:pt x="976784" y="87541"/>
                  </a:lnTo>
                  <a:lnTo>
                    <a:pt x="1010043" y="108211"/>
                  </a:lnTo>
                  <a:lnTo>
                    <a:pt x="1056512" y="153931"/>
                  </a:lnTo>
                  <a:lnTo>
                    <a:pt x="1072896" y="204215"/>
                  </a:lnTo>
                  <a:lnTo>
                    <a:pt x="1068716" y="229833"/>
                  </a:lnTo>
                  <a:lnTo>
                    <a:pt x="1036787" y="278026"/>
                  </a:lnTo>
                  <a:lnTo>
                    <a:pt x="976784" y="320890"/>
                  </a:lnTo>
                  <a:lnTo>
                    <a:pt x="937510" y="339845"/>
                  </a:lnTo>
                  <a:lnTo>
                    <a:pt x="892726" y="356893"/>
                  </a:lnTo>
                  <a:lnTo>
                    <a:pt x="842935" y="371844"/>
                  </a:lnTo>
                  <a:lnTo>
                    <a:pt x="788637" y="384505"/>
                  </a:lnTo>
                  <a:lnTo>
                    <a:pt x="730337" y="394686"/>
                  </a:lnTo>
                  <a:lnTo>
                    <a:pt x="668537" y="402195"/>
                  </a:lnTo>
                  <a:lnTo>
                    <a:pt x="603740" y="406840"/>
                  </a:lnTo>
                  <a:lnTo>
                    <a:pt x="536448" y="408431"/>
                  </a:lnTo>
                  <a:lnTo>
                    <a:pt x="469155" y="406840"/>
                  </a:lnTo>
                  <a:lnTo>
                    <a:pt x="404358" y="402195"/>
                  </a:lnTo>
                  <a:lnTo>
                    <a:pt x="342558" y="394686"/>
                  </a:lnTo>
                  <a:lnTo>
                    <a:pt x="284258" y="384505"/>
                  </a:lnTo>
                  <a:lnTo>
                    <a:pt x="229960" y="371844"/>
                  </a:lnTo>
                  <a:lnTo>
                    <a:pt x="180169" y="356893"/>
                  </a:lnTo>
                  <a:lnTo>
                    <a:pt x="135385" y="339845"/>
                  </a:lnTo>
                  <a:lnTo>
                    <a:pt x="96111" y="320890"/>
                  </a:lnTo>
                  <a:lnTo>
                    <a:pt x="62852" y="300220"/>
                  </a:lnTo>
                  <a:lnTo>
                    <a:pt x="16383" y="254500"/>
                  </a:lnTo>
                  <a:lnTo>
                    <a:pt x="0" y="204215"/>
                  </a:lnTo>
                  <a:close/>
                </a:path>
              </a:pathLst>
            </a:custGeom>
            <a:ln w="571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22584" y="6097544"/>
            <a:ext cx="2134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C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i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ambria Math"/>
                <a:cs typeface="Cambria Math"/>
              </a:rPr>
              <a:t>A·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rgbClr val="00AF50"/>
                </a:solidFill>
                <a:latin typeface="Calibri"/>
                <a:cs typeface="Calibri"/>
              </a:rPr>
              <a:t>A·C</a:t>
            </a:r>
            <a:r>
              <a:rPr sz="2025" b="1" spc="-15" baseline="-20576" dirty="0">
                <a:solidFill>
                  <a:srgbClr val="00AF50"/>
                </a:solidFill>
                <a:latin typeface="Calibri"/>
                <a:cs typeface="Calibri"/>
              </a:rPr>
              <a:t>i-1</a:t>
            </a:r>
            <a:r>
              <a:rPr sz="2000" b="1" spc="-1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B·C</a:t>
            </a:r>
            <a:r>
              <a:rPr sz="2025" b="1" spc="-15" baseline="-20576" dirty="0">
                <a:solidFill>
                  <a:srgbClr val="FF0000"/>
                </a:solidFill>
                <a:latin typeface="Calibri"/>
                <a:cs typeface="Calibri"/>
              </a:rPr>
              <a:t>i-1</a:t>
            </a:r>
            <a:endParaRPr sz="2025" baseline="-20576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35348" y="2435732"/>
            <a:ext cx="1721485" cy="852805"/>
            <a:chOff x="3935348" y="2435732"/>
            <a:chExt cx="1721485" cy="852805"/>
          </a:xfrm>
        </p:grpSpPr>
        <p:sp>
          <p:nvSpPr>
            <p:cNvPr id="21" name="object 21"/>
            <p:cNvSpPr/>
            <p:nvPr/>
          </p:nvSpPr>
          <p:spPr>
            <a:xfrm>
              <a:off x="3963923" y="2857499"/>
              <a:ext cx="536575" cy="375285"/>
            </a:xfrm>
            <a:custGeom>
              <a:avLst/>
              <a:gdLst/>
              <a:ahLst/>
              <a:cxnLst/>
              <a:rect l="l" t="t" r="r" b="b"/>
              <a:pathLst>
                <a:path w="536575" h="375285">
                  <a:moveTo>
                    <a:pt x="0" y="187451"/>
                  </a:moveTo>
                  <a:lnTo>
                    <a:pt x="5449" y="149672"/>
                  </a:lnTo>
                  <a:lnTo>
                    <a:pt x="21078" y="114485"/>
                  </a:lnTo>
                  <a:lnTo>
                    <a:pt x="45809" y="82644"/>
                  </a:lnTo>
                  <a:lnTo>
                    <a:pt x="78562" y="54902"/>
                  </a:lnTo>
                  <a:lnTo>
                    <a:pt x="118258" y="32012"/>
                  </a:lnTo>
                  <a:lnTo>
                    <a:pt x="163820" y="14730"/>
                  </a:lnTo>
                  <a:lnTo>
                    <a:pt x="214168" y="3808"/>
                  </a:lnTo>
                  <a:lnTo>
                    <a:pt x="268224" y="0"/>
                  </a:lnTo>
                  <a:lnTo>
                    <a:pt x="322279" y="3808"/>
                  </a:lnTo>
                  <a:lnTo>
                    <a:pt x="372627" y="14730"/>
                  </a:lnTo>
                  <a:lnTo>
                    <a:pt x="418189" y="32012"/>
                  </a:lnTo>
                  <a:lnTo>
                    <a:pt x="457885" y="54902"/>
                  </a:lnTo>
                  <a:lnTo>
                    <a:pt x="490638" y="82644"/>
                  </a:lnTo>
                  <a:lnTo>
                    <a:pt x="515369" y="114485"/>
                  </a:lnTo>
                  <a:lnTo>
                    <a:pt x="530998" y="149672"/>
                  </a:lnTo>
                  <a:lnTo>
                    <a:pt x="536448" y="187451"/>
                  </a:lnTo>
                  <a:lnTo>
                    <a:pt x="530998" y="225231"/>
                  </a:lnTo>
                  <a:lnTo>
                    <a:pt x="515369" y="260418"/>
                  </a:lnTo>
                  <a:lnTo>
                    <a:pt x="490638" y="292259"/>
                  </a:lnTo>
                  <a:lnTo>
                    <a:pt x="457885" y="320001"/>
                  </a:lnTo>
                  <a:lnTo>
                    <a:pt x="418189" y="342891"/>
                  </a:lnTo>
                  <a:lnTo>
                    <a:pt x="372627" y="360173"/>
                  </a:lnTo>
                  <a:lnTo>
                    <a:pt x="322279" y="371095"/>
                  </a:lnTo>
                  <a:lnTo>
                    <a:pt x="268224" y="374903"/>
                  </a:lnTo>
                  <a:lnTo>
                    <a:pt x="214168" y="371095"/>
                  </a:lnTo>
                  <a:lnTo>
                    <a:pt x="163820" y="360173"/>
                  </a:lnTo>
                  <a:lnTo>
                    <a:pt x="118258" y="342891"/>
                  </a:lnTo>
                  <a:lnTo>
                    <a:pt x="78562" y="320001"/>
                  </a:lnTo>
                  <a:lnTo>
                    <a:pt x="45809" y="292259"/>
                  </a:lnTo>
                  <a:lnTo>
                    <a:pt x="21078" y="260418"/>
                  </a:lnTo>
                  <a:lnTo>
                    <a:pt x="5449" y="225231"/>
                  </a:lnTo>
                  <a:lnTo>
                    <a:pt x="0" y="187451"/>
                  </a:lnTo>
                  <a:close/>
                </a:path>
              </a:pathLst>
            </a:custGeom>
            <a:ln w="571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67427" y="2464307"/>
              <a:ext cx="536575" cy="375285"/>
            </a:xfrm>
            <a:custGeom>
              <a:avLst/>
              <a:gdLst/>
              <a:ahLst/>
              <a:cxnLst/>
              <a:rect l="l" t="t" r="r" b="b"/>
              <a:pathLst>
                <a:path w="536575" h="375285">
                  <a:moveTo>
                    <a:pt x="0" y="187451"/>
                  </a:moveTo>
                  <a:lnTo>
                    <a:pt x="5449" y="149672"/>
                  </a:lnTo>
                  <a:lnTo>
                    <a:pt x="21078" y="114485"/>
                  </a:lnTo>
                  <a:lnTo>
                    <a:pt x="45809" y="82644"/>
                  </a:lnTo>
                  <a:lnTo>
                    <a:pt x="78562" y="54902"/>
                  </a:lnTo>
                  <a:lnTo>
                    <a:pt x="118258" y="32012"/>
                  </a:lnTo>
                  <a:lnTo>
                    <a:pt x="163820" y="14730"/>
                  </a:lnTo>
                  <a:lnTo>
                    <a:pt x="214168" y="3808"/>
                  </a:lnTo>
                  <a:lnTo>
                    <a:pt x="268224" y="0"/>
                  </a:lnTo>
                  <a:lnTo>
                    <a:pt x="322279" y="3808"/>
                  </a:lnTo>
                  <a:lnTo>
                    <a:pt x="372627" y="14730"/>
                  </a:lnTo>
                  <a:lnTo>
                    <a:pt x="418189" y="32012"/>
                  </a:lnTo>
                  <a:lnTo>
                    <a:pt x="457885" y="54902"/>
                  </a:lnTo>
                  <a:lnTo>
                    <a:pt x="490638" y="82644"/>
                  </a:lnTo>
                  <a:lnTo>
                    <a:pt x="515369" y="114485"/>
                  </a:lnTo>
                  <a:lnTo>
                    <a:pt x="530998" y="149672"/>
                  </a:lnTo>
                  <a:lnTo>
                    <a:pt x="536448" y="187451"/>
                  </a:lnTo>
                  <a:lnTo>
                    <a:pt x="530998" y="225231"/>
                  </a:lnTo>
                  <a:lnTo>
                    <a:pt x="515369" y="260418"/>
                  </a:lnTo>
                  <a:lnTo>
                    <a:pt x="490638" y="292259"/>
                  </a:lnTo>
                  <a:lnTo>
                    <a:pt x="457885" y="320001"/>
                  </a:lnTo>
                  <a:lnTo>
                    <a:pt x="418189" y="342891"/>
                  </a:lnTo>
                  <a:lnTo>
                    <a:pt x="372627" y="360173"/>
                  </a:lnTo>
                  <a:lnTo>
                    <a:pt x="322279" y="371095"/>
                  </a:lnTo>
                  <a:lnTo>
                    <a:pt x="268224" y="374903"/>
                  </a:lnTo>
                  <a:lnTo>
                    <a:pt x="214168" y="371095"/>
                  </a:lnTo>
                  <a:lnTo>
                    <a:pt x="163820" y="360173"/>
                  </a:lnTo>
                  <a:lnTo>
                    <a:pt x="118258" y="342891"/>
                  </a:lnTo>
                  <a:lnTo>
                    <a:pt x="78562" y="320001"/>
                  </a:lnTo>
                  <a:lnTo>
                    <a:pt x="45809" y="292259"/>
                  </a:lnTo>
                  <a:lnTo>
                    <a:pt x="21078" y="260418"/>
                  </a:lnTo>
                  <a:lnTo>
                    <a:pt x="5449" y="225231"/>
                  </a:lnTo>
                  <a:lnTo>
                    <a:pt x="0" y="187451"/>
                  </a:lnTo>
                  <a:close/>
                </a:path>
              </a:pathLst>
            </a:custGeom>
            <a:ln w="571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91683" y="2881883"/>
              <a:ext cx="536575" cy="378460"/>
            </a:xfrm>
            <a:custGeom>
              <a:avLst/>
              <a:gdLst/>
              <a:ahLst/>
              <a:cxnLst/>
              <a:rect l="l" t="t" r="r" b="b"/>
              <a:pathLst>
                <a:path w="536575" h="378460">
                  <a:moveTo>
                    <a:pt x="0" y="188975"/>
                  </a:moveTo>
                  <a:lnTo>
                    <a:pt x="5449" y="150890"/>
                  </a:lnTo>
                  <a:lnTo>
                    <a:pt x="21078" y="115417"/>
                  </a:lnTo>
                  <a:lnTo>
                    <a:pt x="45809" y="83317"/>
                  </a:lnTo>
                  <a:lnTo>
                    <a:pt x="78562" y="55349"/>
                  </a:lnTo>
                  <a:lnTo>
                    <a:pt x="118258" y="32274"/>
                  </a:lnTo>
                  <a:lnTo>
                    <a:pt x="163820" y="14850"/>
                  </a:lnTo>
                  <a:lnTo>
                    <a:pt x="214168" y="3839"/>
                  </a:lnTo>
                  <a:lnTo>
                    <a:pt x="268224" y="0"/>
                  </a:lnTo>
                  <a:lnTo>
                    <a:pt x="322279" y="3839"/>
                  </a:lnTo>
                  <a:lnTo>
                    <a:pt x="372627" y="14850"/>
                  </a:lnTo>
                  <a:lnTo>
                    <a:pt x="418189" y="32274"/>
                  </a:lnTo>
                  <a:lnTo>
                    <a:pt x="457885" y="55349"/>
                  </a:lnTo>
                  <a:lnTo>
                    <a:pt x="490638" y="83317"/>
                  </a:lnTo>
                  <a:lnTo>
                    <a:pt x="515369" y="115417"/>
                  </a:lnTo>
                  <a:lnTo>
                    <a:pt x="530998" y="150890"/>
                  </a:lnTo>
                  <a:lnTo>
                    <a:pt x="536448" y="188975"/>
                  </a:lnTo>
                  <a:lnTo>
                    <a:pt x="530998" y="227061"/>
                  </a:lnTo>
                  <a:lnTo>
                    <a:pt x="515369" y="262534"/>
                  </a:lnTo>
                  <a:lnTo>
                    <a:pt x="490638" y="294634"/>
                  </a:lnTo>
                  <a:lnTo>
                    <a:pt x="457885" y="322602"/>
                  </a:lnTo>
                  <a:lnTo>
                    <a:pt x="418189" y="345677"/>
                  </a:lnTo>
                  <a:lnTo>
                    <a:pt x="372627" y="363101"/>
                  </a:lnTo>
                  <a:lnTo>
                    <a:pt x="322279" y="374112"/>
                  </a:lnTo>
                  <a:lnTo>
                    <a:pt x="268224" y="377952"/>
                  </a:lnTo>
                  <a:lnTo>
                    <a:pt x="214168" y="374112"/>
                  </a:lnTo>
                  <a:lnTo>
                    <a:pt x="163820" y="363101"/>
                  </a:lnTo>
                  <a:lnTo>
                    <a:pt x="118258" y="345677"/>
                  </a:lnTo>
                  <a:lnTo>
                    <a:pt x="78562" y="322602"/>
                  </a:lnTo>
                  <a:lnTo>
                    <a:pt x="45809" y="294634"/>
                  </a:lnTo>
                  <a:lnTo>
                    <a:pt x="21078" y="262534"/>
                  </a:lnTo>
                  <a:lnTo>
                    <a:pt x="5449" y="227061"/>
                  </a:lnTo>
                  <a:lnTo>
                    <a:pt x="0" y="188975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695188" y="2461260"/>
            <a:ext cx="536575" cy="375285"/>
          </a:xfrm>
          <a:custGeom>
            <a:avLst/>
            <a:gdLst/>
            <a:ahLst/>
            <a:cxnLst/>
            <a:rect l="l" t="t" r="r" b="b"/>
            <a:pathLst>
              <a:path w="536575" h="375285">
                <a:moveTo>
                  <a:pt x="0" y="187451"/>
                </a:moveTo>
                <a:lnTo>
                  <a:pt x="5449" y="149672"/>
                </a:lnTo>
                <a:lnTo>
                  <a:pt x="21078" y="114485"/>
                </a:lnTo>
                <a:lnTo>
                  <a:pt x="45809" y="82644"/>
                </a:lnTo>
                <a:lnTo>
                  <a:pt x="78562" y="54902"/>
                </a:lnTo>
                <a:lnTo>
                  <a:pt x="118258" y="32012"/>
                </a:lnTo>
                <a:lnTo>
                  <a:pt x="163820" y="14730"/>
                </a:lnTo>
                <a:lnTo>
                  <a:pt x="214168" y="3808"/>
                </a:lnTo>
                <a:lnTo>
                  <a:pt x="268224" y="0"/>
                </a:lnTo>
                <a:lnTo>
                  <a:pt x="322279" y="3808"/>
                </a:lnTo>
                <a:lnTo>
                  <a:pt x="372627" y="14730"/>
                </a:lnTo>
                <a:lnTo>
                  <a:pt x="418189" y="32012"/>
                </a:lnTo>
                <a:lnTo>
                  <a:pt x="457885" y="54902"/>
                </a:lnTo>
                <a:lnTo>
                  <a:pt x="490638" y="82644"/>
                </a:lnTo>
                <a:lnTo>
                  <a:pt x="515369" y="114485"/>
                </a:lnTo>
                <a:lnTo>
                  <a:pt x="530998" y="149672"/>
                </a:lnTo>
                <a:lnTo>
                  <a:pt x="536448" y="187451"/>
                </a:lnTo>
                <a:lnTo>
                  <a:pt x="530998" y="225231"/>
                </a:lnTo>
                <a:lnTo>
                  <a:pt x="515369" y="260418"/>
                </a:lnTo>
                <a:lnTo>
                  <a:pt x="490638" y="292259"/>
                </a:lnTo>
                <a:lnTo>
                  <a:pt x="457885" y="320001"/>
                </a:lnTo>
                <a:lnTo>
                  <a:pt x="418189" y="342891"/>
                </a:lnTo>
                <a:lnTo>
                  <a:pt x="372627" y="360173"/>
                </a:lnTo>
                <a:lnTo>
                  <a:pt x="322279" y="371095"/>
                </a:lnTo>
                <a:lnTo>
                  <a:pt x="268224" y="374903"/>
                </a:lnTo>
                <a:lnTo>
                  <a:pt x="214168" y="371095"/>
                </a:lnTo>
                <a:lnTo>
                  <a:pt x="163820" y="360173"/>
                </a:lnTo>
                <a:lnTo>
                  <a:pt x="118258" y="342891"/>
                </a:lnTo>
                <a:lnTo>
                  <a:pt x="78562" y="320001"/>
                </a:lnTo>
                <a:lnTo>
                  <a:pt x="45809" y="292259"/>
                </a:lnTo>
                <a:lnTo>
                  <a:pt x="21078" y="260418"/>
                </a:lnTo>
                <a:lnTo>
                  <a:pt x="5449" y="225231"/>
                </a:lnTo>
                <a:lnTo>
                  <a:pt x="0" y="187451"/>
                </a:lnTo>
                <a:close/>
              </a:path>
            </a:pathLst>
          </a:custGeom>
          <a:ln w="571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0879" y="2395728"/>
            <a:ext cx="5138927" cy="314157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915" y="1546326"/>
            <a:ext cx="76771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completo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(SC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FA):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Segunda</a:t>
            </a:r>
            <a:r>
              <a:rPr sz="24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418F"/>
                </a:solidFill>
                <a:latin typeface="Calibri"/>
                <a:cs typeface="Calibri"/>
              </a:rPr>
              <a:t>implementación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413" y="2081626"/>
          <a:ext cx="2395855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08744" y="2065242"/>
          <a:ext cx="3249295" cy="119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A\BC</a:t>
                      </a:r>
                      <a:r>
                        <a:rPr sz="1800" b="1" spc="-1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i-1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82951" y="4879102"/>
          <a:ext cx="3249295" cy="119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A\BC</a:t>
                      </a:r>
                      <a:r>
                        <a:rPr sz="1800" b="1" spc="-15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i-1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4700396" y="5273421"/>
            <a:ext cx="1748789" cy="852805"/>
            <a:chOff x="4700396" y="5273421"/>
            <a:chExt cx="1748789" cy="852805"/>
          </a:xfrm>
        </p:grpSpPr>
        <p:sp>
          <p:nvSpPr>
            <p:cNvPr id="10" name="object 10"/>
            <p:cNvSpPr/>
            <p:nvPr/>
          </p:nvSpPr>
          <p:spPr>
            <a:xfrm>
              <a:off x="5326379" y="5301996"/>
              <a:ext cx="497205" cy="363220"/>
            </a:xfrm>
            <a:custGeom>
              <a:avLst/>
              <a:gdLst/>
              <a:ahLst/>
              <a:cxnLst/>
              <a:rect l="l" t="t" r="r" b="b"/>
              <a:pathLst>
                <a:path w="497204" h="363220">
                  <a:moveTo>
                    <a:pt x="0" y="181355"/>
                  </a:moveTo>
                  <a:lnTo>
                    <a:pt x="6560" y="139771"/>
                  </a:lnTo>
                  <a:lnTo>
                    <a:pt x="25248" y="101598"/>
                  </a:lnTo>
                  <a:lnTo>
                    <a:pt x="54572" y="67925"/>
                  </a:lnTo>
                  <a:lnTo>
                    <a:pt x="93041" y="39840"/>
                  </a:lnTo>
                  <a:lnTo>
                    <a:pt x="139164" y="18432"/>
                  </a:lnTo>
                  <a:lnTo>
                    <a:pt x="191452" y="4789"/>
                  </a:lnTo>
                  <a:lnTo>
                    <a:pt x="248411" y="0"/>
                  </a:lnTo>
                  <a:lnTo>
                    <a:pt x="305371" y="4789"/>
                  </a:lnTo>
                  <a:lnTo>
                    <a:pt x="357659" y="18432"/>
                  </a:lnTo>
                  <a:lnTo>
                    <a:pt x="403782" y="39840"/>
                  </a:lnTo>
                  <a:lnTo>
                    <a:pt x="442251" y="67925"/>
                  </a:lnTo>
                  <a:lnTo>
                    <a:pt x="471575" y="101598"/>
                  </a:lnTo>
                  <a:lnTo>
                    <a:pt x="490263" y="139771"/>
                  </a:lnTo>
                  <a:lnTo>
                    <a:pt x="496823" y="181355"/>
                  </a:lnTo>
                  <a:lnTo>
                    <a:pt x="490263" y="222940"/>
                  </a:lnTo>
                  <a:lnTo>
                    <a:pt x="471575" y="261113"/>
                  </a:lnTo>
                  <a:lnTo>
                    <a:pt x="442251" y="294786"/>
                  </a:lnTo>
                  <a:lnTo>
                    <a:pt x="403782" y="322871"/>
                  </a:lnTo>
                  <a:lnTo>
                    <a:pt x="357659" y="344279"/>
                  </a:lnTo>
                  <a:lnTo>
                    <a:pt x="305371" y="357922"/>
                  </a:lnTo>
                  <a:lnTo>
                    <a:pt x="248411" y="362711"/>
                  </a:lnTo>
                  <a:lnTo>
                    <a:pt x="191452" y="357922"/>
                  </a:lnTo>
                  <a:lnTo>
                    <a:pt x="139164" y="344279"/>
                  </a:lnTo>
                  <a:lnTo>
                    <a:pt x="93041" y="322871"/>
                  </a:lnTo>
                  <a:lnTo>
                    <a:pt x="54572" y="294786"/>
                  </a:lnTo>
                  <a:lnTo>
                    <a:pt x="25248" y="261113"/>
                  </a:lnTo>
                  <a:lnTo>
                    <a:pt x="6560" y="222940"/>
                  </a:lnTo>
                  <a:lnTo>
                    <a:pt x="0" y="181355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53811" y="5673852"/>
              <a:ext cx="1066800" cy="408940"/>
            </a:xfrm>
            <a:custGeom>
              <a:avLst/>
              <a:gdLst/>
              <a:ahLst/>
              <a:cxnLst/>
              <a:rect l="l" t="t" r="r" b="b"/>
              <a:pathLst>
                <a:path w="1066800" h="408939">
                  <a:moveTo>
                    <a:pt x="0" y="204216"/>
                  </a:moveTo>
                  <a:lnTo>
                    <a:pt x="16290" y="153931"/>
                  </a:lnTo>
                  <a:lnTo>
                    <a:pt x="62496" y="108211"/>
                  </a:lnTo>
                  <a:lnTo>
                    <a:pt x="95567" y="87541"/>
                  </a:lnTo>
                  <a:lnTo>
                    <a:pt x="134617" y="68586"/>
                  </a:lnTo>
                  <a:lnTo>
                    <a:pt x="179147" y="51538"/>
                  </a:lnTo>
                  <a:lnTo>
                    <a:pt x="228656" y="36587"/>
                  </a:lnTo>
                  <a:lnTo>
                    <a:pt x="282645" y="23926"/>
                  </a:lnTo>
                  <a:lnTo>
                    <a:pt x="340614" y="13745"/>
                  </a:lnTo>
                  <a:lnTo>
                    <a:pt x="402062" y="6236"/>
                  </a:lnTo>
                  <a:lnTo>
                    <a:pt x="466491" y="1591"/>
                  </a:lnTo>
                  <a:lnTo>
                    <a:pt x="533400" y="0"/>
                  </a:lnTo>
                  <a:lnTo>
                    <a:pt x="600308" y="1591"/>
                  </a:lnTo>
                  <a:lnTo>
                    <a:pt x="664737" y="6236"/>
                  </a:lnTo>
                  <a:lnTo>
                    <a:pt x="726185" y="13745"/>
                  </a:lnTo>
                  <a:lnTo>
                    <a:pt x="784154" y="23926"/>
                  </a:lnTo>
                  <a:lnTo>
                    <a:pt x="838143" y="36587"/>
                  </a:lnTo>
                  <a:lnTo>
                    <a:pt x="887652" y="51538"/>
                  </a:lnTo>
                  <a:lnTo>
                    <a:pt x="932182" y="68586"/>
                  </a:lnTo>
                  <a:lnTo>
                    <a:pt x="971232" y="87541"/>
                  </a:lnTo>
                  <a:lnTo>
                    <a:pt x="1004303" y="108211"/>
                  </a:lnTo>
                  <a:lnTo>
                    <a:pt x="1050509" y="153931"/>
                  </a:lnTo>
                  <a:lnTo>
                    <a:pt x="1066800" y="204216"/>
                  </a:lnTo>
                  <a:lnTo>
                    <a:pt x="1062644" y="229833"/>
                  </a:lnTo>
                  <a:lnTo>
                    <a:pt x="1030896" y="278026"/>
                  </a:lnTo>
                  <a:lnTo>
                    <a:pt x="971232" y="320890"/>
                  </a:lnTo>
                  <a:lnTo>
                    <a:pt x="932182" y="339845"/>
                  </a:lnTo>
                  <a:lnTo>
                    <a:pt x="887652" y="356893"/>
                  </a:lnTo>
                  <a:lnTo>
                    <a:pt x="838143" y="371844"/>
                  </a:lnTo>
                  <a:lnTo>
                    <a:pt x="784154" y="384505"/>
                  </a:lnTo>
                  <a:lnTo>
                    <a:pt x="726185" y="394686"/>
                  </a:lnTo>
                  <a:lnTo>
                    <a:pt x="664737" y="402195"/>
                  </a:lnTo>
                  <a:lnTo>
                    <a:pt x="600308" y="406840"/>
                  </a:lnTo>
                  <a:lnTo>
                    <a:pt x="533400" y="408432"/>
                  </a:lnTo>
                  <a:lnTo>
                    <a:pt x="466491" y="406840"/>
                  </a:lnTo>
                  <a:lnTo>
                    <a:pt x="402062" y="402195"/>
                  </a:lnTo>
                  <a:lnTo>
                    <a:pt x="340614" y="394686"/>
                  </a:lnTo>
                  <a:lnTo>
                    <a:pt x="282645" y="384505"/>
                  </a:lnTo>
                  <a:lnTo>
                    <a:pt x="228656" y="371844"/>
                  </a:lnTo>
                  <a:lnTo>
                    <a:pt x="179147" y="356893"/>
                  </a:lnTo>
                  <a:lnTo>
                    <a:pt x="134617" y="339845"/>
                  </a:lnTo>
                  <a:lnTo>
                    <a:pt x="95567" y="320890"/>
                  </a:lnTo>
                  <a:lnTo>
                    <a:pt x="62496" y="300220"/>
                  </a:lnTo>
                  <a:lnTo>
                    <a:pt x="16290" y="254500"/>
                  </a:lnTo>
                  <a:lnTo>
                    <a:pt x="0" y="204216"/>
                  </a:lnTo>
                  <a:close/>
                </a:path>
              </a:pathLst>
            </a:custGeom>
            <a:ln w="571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8971" y="5689092"/>
              <a:ext cx="597535" cy="408940"/>
            </a:xfrm>
            <a:custGeom>
              <a:avLst/>
              <a:gdLst/>
              <a:ahLst/>
              <a:cxnLst/>
              <a:rect l="l" t="t" r="r" b="b"/>
              <a:pathLst>
                <a:path w="597535" h="408939">
                  <a:moveTo>
                    <a:pt x="0" y="204215"/>
                  </a:moveTo>
                  <a:lnTo>
                    <a:pt x="18687" y="132957"/>
                  </a:lnTo>
                  <a:lnTo>
                    <a:pt x="40781" y="101142"/>
                  </a:lnTo>
                  <a:lnTo>
                    <a:pt x="70250" y="72640"/>
                  </a:lnTo>
                  <a:lnTo>
                    <a:pt x="106251" y="48027"/>
                  </a:lnTo>
                  <a:lnTo>
                    <a:pt x="147940" y="27880"/>
                  </a:lnTo>
                  <a:lnTo>
                    <a:pt x="194475" y="12775"/>
                  </a:lnTo>
                  <a:lnTo>
                    <a:pt x="245010" y="3290"/>
                  </a:lnTo>
                  <a:lnTo>
                    <a:pt x="298704" y="0"/>
                  </a:lnTo>
                  <a:lnTo>
                    <a:pt x="352397" y="3290"/>
                  </a:lnTo>
                  <a:lnTo>
                    <a:pt x="402932" y="12775"/>
                  </a:lnTo>
                  <a:lnTo>
                    <a:pt x="449467" y="27880"/>
                  </a:lnTo>
                  <a:lnTo>
                    <a:pt x="491156" y="48027"/>
                  </a:lnTo>
                  <a:lnTo>
                    <a:pt x="527157" y="72640"/>
                  </a:lnTo>
                  <a:lnTo>
                    <a:pt x="556626" y="101142"/>
                  </a:lnTo>
                  <a:lnTo>
                    <a:pt x="578720" y="132957"/>
                  </a:lnTo>
                  <a:lnTo>
                    <a:pt x="597408" y="204215"/>
                  </a:lnTo>
                  <a:lnTo>
                    <a:pt x="592595" y="240924"/>
                  </a:lnTo>
                  <a:lnTo>
                    <a:pt x="556626" y="307289"/>
                  </a:lnTo>
                  <a:lnTo>
                    <a:pt x="527157" y="335791"/>
                  </a:lnTo>
                  <a:lnTo>
                    <a:pt x="491156" y="360404"/>
                  </a:lnTo>
                  <a:lnTo>
                    <a:pt x="449467" y="380551"/>
                  </a:lnTo>
                  <a:lnTo>
                    <a:pt x="402932" y="395656"/>
                  </a:lnTo>
                  <a:lnTo>
                    <a:pt x="352397" y="405141"/>
                  </a:lnTo>
                  <a:lnTo>
                    <a:pt x="298704" y="408431"/>
                  </a:lnTo>
                  <a:lnTo>
                    <a:pt x="245010" y="405141"/>
                  </a:lnTo>
                  <a:lnTo>
                    <a:pt x="194475" y="395656"/>
                  </a:lnTo>
                  <a:lnTo>
                    <a:pt x="147940" y="380551"/>
                  </a:lnTo>
                  <a:lnTo>
                    <a:pt x="106251" y="360404"/>
                  </a:lnTo>
                  <a:lnTo>
                    <a:pt x="70250" y="335791"/>
                  </a:lnTo>
                  <a:lnTo>
                    <a:pt x="40781" y="307289"/>
                  </a:lnTo>
                  <a:lnTo>
                    <a:pt x="18687" y="275474"/>
                  </a:lnTo>
                  <a:lnTo>
                    <a:pt x="0" y="204215"/>
                  </a:lnTo>
                  <a:close/>
                </a:path>
              </a:pathLst>
            </a:custGeom>
            <a:ln w="571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72708" y="6128539"/>
            <a:ext cx="72002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solidFill>
                  <a:srgbClr val="3B418F"/>
                </a:solidFill>
                <a:latin typeface="Cambria Math"/>
                <a:cs typeface="Cambria Math"/>
              </a:rPr>
              <a:t>C</a:t>
            </a:r>
            <a:r>
              <a:rPr sz="2025" spc="-187" baseline="-20576" dirty="0">
                <a:solidFill>
                  <a:srgbClr val="3B418F"/>
                </a:solidFill>
                <a:latin typeface="Cambria Math"/>
                <a:cs typeface="Cambria Math"/>
              </a:rPr>
              <a:t>i</a:t>
            </a:r>
            <a:r>
              <a:rPr sz="2000" spc="-125" dirty="0">
                <a:solidFill>
                  <a:srgbClr val="3B418F"/>
                </a:solidFill>
                <a:latin typeface="Cambria Math"/>
                <a:cs typeface="Cambria Math"/>
              </a:rPr>
              <a:t>=</a:t>
            </a:r>
            <a:r>
              <a:rPr sz="2000" spc="-125" dirty="0">
                <a:solidFill>
                  <a:srgbClr val="006FC0"/>
                </a:solidFill>
                <a:latin typeface="Cambria Math"/>
                <a:cs typeface="Cambria Math"/>
              </a:rPr>
              <a:t>A·</a:t>
            </a:r>
            <a:r>
              <a:rPr sz="2000" spc="-12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000" spc="-125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000" spc="-125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000" spc="-125" dirty="0">
                <a:solidFill>
                  <a:srgbClr val="00AF50"/>
                </a:solidFill>
                <a:latin typeface="Cambria Math"/>
                <a:cs typeface="Cambria Math"/>
              </a:rPr>
              <a:t>·B</a:t>
            </a:r>
            <a:r>
              <a:rPr sz="3000" spc="-187" baseline="9722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125" dirty="0">
                <a:solidFill>
                  <a:srgbClr val="00AF50"/>
                </a:solidFill>
                <a:latin typeface="Cambria Math"/>
                <a:cs typeface="Cambria Math"/>
              </a:rPr>
              <a:t>·</a:t>
            </a:r>
            <a:r>
              <a:rPr sz="2000" spc="-125" dirty="0">
                <a:solidFill>
                  <a:srgbClr val="00AF50"/>
                </a:solidFill>
                <a:latin typeface="Calibri"/>
                <a:cs typeface="Calibri"/>
              </a:rPr>
              <a:t>C</a:t>
            </a:r>
            <a:r>
              <a:rPr sz="2025" spc="-187" baseline="-20576" dirty="0">
                <a:solidFill>
                  <a:srgbClr val="00AF50"/>
                </a:solidFill>
                <a:latin typeface="Calibri"/>
                <a:cs typeface="Calibri"/>
              </a:rPr>
              <a:t>i-1</a:t>
            </a:r>
            <a:r>
              <a:rPr sz="2000" spc="-125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000" spc="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000" spc="-229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3000" spc="-345" baseline="11111" dirty="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sz="2000" spc="-229" dirty="0">
                <a:solidFill>
                  <a:srgbClr val="FF0000"/>
                </a:solidFill>
                <a:latin typeface="Cambria Math"/>
                <a:cs typeface="Cambria Math"/>
              </a:rPr>
              <a:t>·</a:t>
            </a:r>
            <a:r>
              <a:rPr sz="2000" spc="-229" dirty="0">
                <a:solidFill>
                  <a:srgbClr val="FF0000"/>
                </a:solidFill>
                <a:latin typeface="Calibri"/>
                <a:cs typeface="Calibri"/>
              </a:rPr>
              <a:t>B·C</a:t>
            </a:r>
            <a:r>
              <a:rPr sz="2025" spc="-345" baseline="-20576" dirty="0">
                <a:solidFill>
                  <a:srgbClr val="FF0000"/>
                </a:solidFill>
                <a:latin typeface="Calibri"/>
                <a:cs typeface="Calibri"/>
              </a:rPr>
              <a:t>i-1</a:t>
            </a:r>
            <a:r>
              <a:rPr sz="2025" spc="-112" baseline="-2057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85" dirty="0">
                <a:solidFill>
                  <a:srgbClr val="006FC0"/>
                </a:solidFill>
                <a:latin typeface="Cambria Math"/>
                <a:cs typeface="Cambria Math"/>
              </a:rPr>
              <a:t>=A·B+(</a:t>
            </a:r>
            <a:r>
              <a:rPr sz="2000" spc="-185" dirty="0">
                <a:solidFill>
                  <a:srgbClr val="00AF50"/>
                </a:solidFill>
                <a:latin typeface="Cambria Math"/>
                <a:cs typeface="Cambria Math"/>
              </a:rPr>
              <a:t>A·B</a:t>
            </a:r>
            <a:r>
              <a:rPr sz="3000" spc="-277" baseline="9722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185" dirty="0">
                <a:solidFill>
                  <a:srgbClr val="006FC0"/>
                </a:solidFill>
                <a:latin typeface="Cambria Math"/>
                <a:cs typeface="Cambria Math"/>
              </a:rPr>
              <a:t>+</a:t>
            </a:r>
            <a:r>
              <a:rPr sz="2000" spc="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190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3000" spc="-284" baseline="11111" dirty="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sz="2000" spc="-190" dirty="0">
                <a:solidFill>
                  <a:srgbClr val="FF0000"/>
                </a:solidFill>
                <a:latin typeface="Cambria Math"/>
                <a:cs typeface="Cambria Math"/>
              </a:rPr>
              <a:t>·B</a:t>
            </a:r>
            <a:r>
              <a:rPr sz="2000" spc="-190" dirty="0">
                <a:solidFill>
                  <a:srgbClr val="006FC0"/>
                </a:solidFill>
                <a:latin typeface="Cambria Math"/>
                <a:cs typeface="Cambria Math"/>
              </a:rPr>
              <a:t>)·Ci</a:t>
            </a:r>
            <a:r>
              <a:rPr sz="2025" spc="-284" baseline="-20576" dirty="0">
                <a:solidFill>
                  <a:srgbClr val="006FC0"/>
                </a:solidFill>
                <a:latin typeface="Cambria Math"/>
                <a:cs typeface="Cambria Math"/>
              </a:rPr>
              <a:t>−1=</a:t>
            </a:r>
            <a:r>
              <a:rPr sz="2025" spc="247" baseline="-20576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3B418F"/>
                </a:solidFill>
                <a:latin typeface="Cambria Math"/>
                <a:cs typeface="Cambria Math"/>
              </a:rPr>
              <a:t>A·B+(A⊕B)·Ci</a:t>
            </a:r>
            <a:r>
              <a:rPr sz="2025" spc="-37" baseline="-20576" dirty="0">
                <a:solidFill>
                  <a:srgbClr val="3B418F"/>
                </a:solidFill>
                <a:latin typeface="Cambria Math"/>
                <a:cs typeface="Cambria Math"/>
              </a:rPr>
              <a:t>−1</a:t>
            </a:r>
            <a:endParaRPr sz="2025" baseline="-20576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35348" y="2435732"/>
            <a:ext cx="1721485" cy="852805"/>
            <a:chOff x="3935348" y="2435732"/>
            <a:chExt cx="1721485" cy="852805"/>
          </a:xfrm>
        </p:grpSpPr>
        <p:sp>
          <p:nvSpPr>
            <p:cNvPr id="15" name="object 15"/>
            <p:cNvSpPr/>
            <p:nvPr/>
          </p:nvSpPr>
          <p:spPr>
            <a:xfrm>
              <a:off x="3963923" y="2857499"/>
              <a:ext cx="536575" cy="375285"/>
            </a:xfrm>
            <a:custGeom>
              <a:avLst/>
              <a:gdLst/>
              <a:ahLst/>
              <a:cxnLst/>
              <a:rect l="l" t="t" r="r" b="b"/>
              <a:pathLst>
                <a:path w="536575" h="375285">
                  <a:moveTo>
                    <a:pt x="0" y="187451"/>
                  </a:moveTo>
                  <a:lnTo>
                    <a:pt x="5449" y="149672"/>
                  </a:lnTo>
                  <a:lnTo>
                    <a:pt x="21078" y="114485"/>
                  </a:lnTo>
                  <a:lnTo>
                    <a:pt x="45809" y="82644"/>
                  </a:lnTo>
                  <a:lnTo>
                    <a:pt x="78562" y="54902"/>
                  </a:lnTo>
                  <a:lnTo>
                    <a:pt x="118258" y="32012"/>
                  </a:lnTo>
                  <a:lnTo>
                    <a:pt x="163820" y="14730"/>
                  </a:lnTo>
                  <a:lnTo>
                    <a:pt x="214168" y="3808"/>
                  </a:lnTo>
                  <a:lnTo>
                    <a:pt x="268224" y="0"/>
                  </a:lnTo>
                  <a:lnTo>
                    <a:pt x="322279" y="3808"/>
                  </a:lnTo>
                  <a:lnTo>
                    <a:pt x="372627" y="14730"/>
                  </a:lnTo>
                  <a:lnTo>
                    <a:pt x="418189" y="32012"/>
                  </a:lnTo>
                  <a:lnTo>
                    <a:pt x="457885" y="54902"/>
                  </a:lnTo>
                  <a:lnTo>
                    <a:pt x="490638" y="82644"/>
                  </a:lnTo>
                  <a:lnTo>
                    <a:pt x="515369" y="114485"/>
                  </a:lnTo>
                  <a:lnTo>
                    <a:pt x="530998" y="149672"/>
                  </a:lnTo>
                  <a:lnTo>
                    <a:pt x="536448" y="187451"/>
                  </a:lnTo>
                  <a:lnTo>
                    <a:pt x="530998" y="225231"/>
                  </a:lnTo>
                  <a:lnTo>
                    <a:pt x="515369" y="260418"/>
                  </a:lnTo>
                  <a:lnTo>
                    <a:pt x="490638" y="292259"/>
                  </a:lnTo>
                  <a:lnTo>
                    <a:pt x="457885" y="320001"/>
                  </a:lnTo>
                  <a:lnTo>
                    <a:pt x="418189" y="342891"/>
                  </a:lnTo>
                  <a:lnTo>
                    <a:pt x="372627" y="360173"/>
                  </a:lnTo>
                  <a:lnTo>
                    <a:pt x="322279" y="371095"/>
                  </a:lnTo>
                  <a:lnTo>
                    <a:pt x="268224" y="374903"/>
                  </a:lnTo>
                  <a:lnTo>
                    <a:pt x="214168" y="371095"/>
                  </a:lnTo>
                  <a:lnTo>
                    <a:pt x="163820" y="360173"/>
                  </a:lnTo>
                  <a:lnTo>
                    <a:pt x="118258" y="342891"/>
                  </a:lnTo>
                  <a:lnTo>
                    <a:pt x="78562" y="320001"/>
                  </a:lnTo>
                  <a:lnTo>
                    <a:pt x="45809" y="292259"/>
                  </a:lnTo>
                  <a:lnTo>
                    <a:pt x="21078" y="260418"/>
                  </a:lnTo>
                  <a:lnTo>
                    <a:pt x="5449" y="225231"/>
                  </a:lnTo>
                  <a:lnTo>
                    <a:pt x="0" y="187451"/>
                  </a:lnTo>
                  <a:close/>
                </a:path>
              </a:pathLst>
            </a:custGeom>
            <a:ln w="5714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67427" y="2464307"/>
              <a:ext cx="536575" cy="375285"/>
            </a:xfrm>
            <a:custGeom>
              <a:avLst/>
              <a:gdLst/>
              <a:ahLst/>
              <a:cxnLst/>
              <a:rect l="l" t="t" r="r" b="b"/>
              <a:pathLst>
                <a:path w="536575" h="375285">
                  <a:moveTo>
                    <a:pt x="0" y="187451"/>
                  </a:moveTo>
                  <a:lnTo>
                    <a:pt x="5449" y="149672"/>
                  </a:lnTo>
                  <a:lnTo>
                    <a:pt x="21078" y="114485"/>
                  </a:lnTo>
                  <a:lnTo>
                    <a:pt x="45809" y="82644"/>
                  </a:lnTo>
                  <a:lnTo>
                    <a:pt x="78562" y="54902"/>
                  </a:lnTo>
                  <a:lnTo>
                    <a:pt x="118258" y="32012"/>
                  </a:lnTo>
                  <a:lnTo>
                    <a:pt x="163820" y="14730"/>
                  </a:lnTo>
                  <a:lnTo>
                    <a:pt x="214168" y="3808"/>
                  </a:lnTo>
                  <a:lnTo>
                    <a:pt x="268224" y="0"/>
                  </a:lnTo>
                  <a:lnTo>
                    <a:pt x="322279" y="3808"/>
                  </a:lnTo>
                  <a:lnTo>
                    <a:pt x="372627" y="14730"/>
                  </a:lnTo>
                  <a:lnTo>
                    <a:pt x="418189" y="32012"/>
                  </a:lnTo>
                  <a:lnTo>
                    <a:pt x="457885" y="54902"/>
                  </a:lnTo>
                  <a:lnTo>
                    <a:pt x="490638" y="82644"/>
                  </a:lnTo>
                  <a:lnTo>
                    <a:pt x="515369" y="114485"/>
                  </a:lnTo>
                  <a:lnTo>
                    <a:pt x="530998" y="149672"/>
                  </a:lnTo>
                  <a:lnTo>
                    <a:pt x="536448" y="187451"/>
                  </a:lnTo>
                  <a:lnTo>
                    <a:pt x="530998" y="225231"/>
                  </a:lnTo>
                  <a:lnTo>
                    <a:pt x="515369" y="260418"/>
                  </a:lnTo>
                  <a:lnTo>
                    <a:pt x="490638" y="292259"/>
                  </a:lnTo>
                  <a:lnTo>
                    <a:pt x="457885" y="320001"/>
                  </a:lnTo>
                  <a:lnTo>
                    <a:pt x="418189" y="342891"/>
                  </a:lnTo>
                  <a:lnTo>
                    <a:pt x="372627" y="360173"/>
                  </a:lnTo>
                  <a:lnTo>
                    <a:pt x="322279" y="371095"/>
                  </a:lnTo>
                  <a:lnTo>
                    <a:pt x="268224" y="374903"/>
                  </a:lnTo>
                  <a:lnTo>
                    <a:pt x="214168" y="371095"/>
                  </a:lnTo>
                  <a:lnTo>
                    <a:pt x="163820" y="360173"/>
                  </a:lnTo>
                  <a:lnTo>
                    <a:pt x="118258" y="342891"/>
                  </a:lnTo>
                  <a:lnTo>
                    <a:pt x="78562" y="320001"/>
                  </a:lnTo>
                  <a:lnTo>
                    <a:pt x="45809" y="292259"/>
                  </a:lnTo>
                  <a:lnTo>
                    <a:pt x="21078" y="260418"/>
                  </a:lnTo>
                  <a:lnTo>
                    <a:pt x="5449" y="225231"/>
                  </a:lnTo>
                  <a:lnTo>
                    <a:pt x="0" y="187451"/>
                  </a:lnTo>
                  <a:close/>
                </a:path>
              </a:pathLst>
            </a:custGeom>
            <a:ln w="5714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1683" y="2881883"/>
              <a:ext cx="536575" cy="378460"/>
            </a:xfrm>
            <a:custGeom>
              <a:avLst/>
              <a:gdLst/>
              <a:ahLst/>
              <a:cxnLst/>
              <a:rect l="l" t="t" r="r" b="b"/>
              <a:pathLst>
                <a:path w="536575" h="378460">
                  <a:moveTo>
                    <a:pt x="0" y="188975"/>
                  </a:moveTo>
                  <a:lnTo>
                    <a:pt x="5449" y="150890"/>
                  </a:lnTo>
                  <a:lnTo>
                    <a:pt x="21078" y="115417"/>
                  </a:lnTo>
                  <a:lnTo>
                    <a:pt x="45809" y="83317"/>
                  </a:lnTo>
                  <a:lnTo>
                    <a:pt x="78562" y="55349"/>
                  </a:lnTo>
                  <a:lnTo>
                    <a:pt x="118258" y="32274"/>
                  </a:lnTo>
                  <a:lnTo>
                    <a:pt x="163820" y="14850"/>
                  </a:lnTo>
                  <a:lnTo>
                    <a:pt x="214168" y="3839"/>
                  </a:lnTo>
                  <a:lnTo>
                    <a:pt x="268224" y="0"/>
                  </a:lnTo>
                  <a:lnTo>
                    <a:pt x="322279" y="3839"/>
                  </a:lnTo>
                  <a:lnTo>
                    <a:pt x="372627" y="14850"/>
                  </a:lnTo>
                  <a:lnTo>
                    <a:pt x="418189" y="32274"/>
                  </a:lnTo>
                  <a:lnTo>
                    <a:pt x="457885" y="55349"/>
                  </a:lnTo>
                  <a:lnTo>
                    <a:pt x="490638" y="83317"/>
                  </a:lnTo>
                  <a:lnTo>
                    <a:pt x="515369" y="115417"/>
                  </a:lnTo>
                  <a:lnTo>
                    <a:pt x="530998" y="150890"/>
                  </a:lnTo>
                  <a:lnTo>
                    <a:pt x="536448" y="188975"/>
                  </a:lnTo>
                  <a:lnTo>
                    <a:pt x="530998" y="227061"/>
                  </a:lnTo>
                  <a:lnTo>
                    <a:pt x="515369" y="262534"/>
                  </a:lnTo>
                  <a:lnTo>
                    <a:pt x="490638" y="294634"/>
                  </a:lnTo>
                  <a:lnTo>
                    <a:pt x="457885" y="322602"/>
                  </a:lnTo>
                  <a:lnTo>
                    <a:pt x="418189" y="345677"/>
                  </a:lnTo>
                  <a:lnTo>
                    <a:pt x="372627" y="363101"/>
                  </a:lnTo>
                  <a:lnTo>
                    <a:pt x="322279" y="374112"/>
                  </a:lnTo>
                  <a:lnTo>
                    <a:pt x="268224" y="377952"/>
                  </a:lnTo>
                  <a:lnTo>
                    <a:pt x="214168" y="374112"/>
                  </a:lnTo>
                  <a:lnTo>
                    <a:pt x="163820" y="363101"/>
                  </a:lnTo>
                  <a:lnTo>
                    <a:pt x="118258" y="345677"/>
                  </a:lnTo>
                  <a:lnTo>
                    <a:pt x="78562" y="322602"/>
                  </a:lnTo>
                  <a:lnTo>
                    <a:pt x="45809" y="294634"/>
                  </a:lnTo>
                  <a:lnTo>
                    <a:pt x="21078" y="262534"/>
                  </a:lnTo>
                  <a:lnTo>
                    <a:pt x="5449" y="227061"/>
                  </a:lnTo>
                  <a:lnTo>
                    <a:pt x="0" y="188975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695188" y="2461260"/>
            <a:ext cx="536575" cy="375285"/>
          </a:xfrm>
          <a:custGeom>
            <a:avLst/>
            <a:gdLst/>
            <a:ahLst/>
            <a:cxnLst/>
            <a:rect l="l" t="t" r="r" b="b"/>
            <a:pathLst>
              <a:path w="536575" h="375285">
                <a:moveTo>
                  <a:pt x="0" y="187451"/>
                </a:moveTo>
                <a:lnTo>
                  <a:pt x="5449" y="149672"/>
                </a:lnTo>
                <a:lnTo>
                  <a:pt x="21078" y="114485"/>
                </a:lnTo>
                <a:lnTo>
                  <a:pt x="45809" y="82644"/>
                </a:lnTo>
                <a:lnTo>
                  <a:pt x="78562" y="54902"/>
                </a:lnTo>
                <a:lnTo>
                  <a:pt x="118258" y="32012"/>
                </a:lnTo>
                <a:lnTo>
                  <a:pt x="163820" y="14730"/>
                </a:lnTo>
                <a:lnTo>
                  <a:pt x="214168" y="3808"/>
                </a:lnTo>
                <a:lnTo>
                  <a:pt x="268224" y="0"/>
                </a:lnTo>
                <a:lnTo>
                  <a:pt x="322279" y="3808"/>
                </a:lnTo>
                <a:lnTo>
                  <a:pt x="372627" y="14730"/>
                </a:lnTo>
                <a:lnTo>
                  <a:pt x="418189" y="32012"/>
                </a:lnTo>
                <a:lnTo>
                  <a:pt x="457885" y="54902"/>
                </a:lnTo>
                <a:lnTo>
                  <a:pt x="490638" y="82644"/>
                </a:lnTo>
                <a:lnTo>
                  <a:pt x="515369" y="114485"/>
                </a:lnTo>
                <a:lnTo>
                  <a:pt x="530998" y="149672"/>
                </a:lnTo>
                <a:lnTo>
                  <a:pt x="536448" y="187451"/>
                </a:lnTo>
                <a:lnTo>
                  <a:pt x="530998" y="225231"/>
                </a:lnTo>
                <a:lnTo>
                  <a:pt x="515369" y="260418"/>
                </a:lnTo>
                <a:lnTo>
                  <a:pt x="490638" y="292259"/>
                </a:lnTo>
                <a:lnTo>
                  <a:pt x="457885" y="320001"/>
                </a:lnTo>
                <a:lnTo>
                  <a:pt x="418189" y="342891"/>
                </a:lnTo>
                <a:lnTo>
                  <a:pt x="372627" y="360173"/>
                </a:lnTo>
                <a:lnTo>
                  <a:pt x="322279" y="371095"/>
                </a:lnTo>
                <a:lnTo>
                  <a:pt x="268224" y="374903"/>
                </a:lnTo>
                <a:lnTo>
                  <a:pt x="214168" y="371095"/>
                </a:lnTo>
                <a:lnTo>
                  <a:pt x="163820" y="360173"/>
                </a:lnTo>
                <a:lnTo>
                  <a:pt x="118258" y="342891"/>
                </a:lnTo>
                <a:lnTo>
                  <a:pt x="78562" y="320001"/>
                </a:lnTo>
                <a:lnTo>
                  <a:pt x="45809" y="292259"/>
                </a:lnTo>
                <a:lnTo>
                  <a:pt x="21078" y="260418"/>
                </a:lnTo>
                <a:lnTo>
                  <a:pt x="5449" y="225231"/>
                </a:lnTo>
                <a:lnTo>
                  <a:pt x="0" y="187451"/>
                </a:lnTo>
                <a:close/>
              </a:path>
            </a:pathLst>
          </a:custGeom>
          <a:ln w="571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2343" y="1944624"/>
            <a:ext cx="5230367" cy="169773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380054" y="3521760"/>
            <a:ext cx="410845" cy="13335"/>
          </a:xfrm>
          <a:custGeom>
            <a:avLst/>
            <a:gdLst/>
            <a:ahLst/>
            <a:cxnLst/>
            <a:rect l="l" t="t" r="r" b="b"/>
            <a:pathLst>
              <a:path w="410845" h="13335">
                <a:moveTo>
                  <a:pt x="410578" y="0"/>
                </a:moveTo>
                <a:lnTo>
                  <a:pt x="0" y="0"/>
                </a:lnTo>
                <a:lnTo>
                  <a:pt x="0" y="13093"/>
                </a:lnTo>
                <a:lnTo>
                  <a:pt x="410578" y="13093"/>
                </a:lnTo>
                <a:lnTo>
                  <a:pt x="41057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0758" y="3521760"/>
            <a:ext cx="410845" cy="13335"/>
          </a:xfrm>
          <a:custGeom>
            <a:avLst/>
            <a:gdLst/>
            <a:ahLst/>
            <a:cxnLst/>
            <a:rect l="l" t="t" r="r" b="b"/>
            <a:pathLst>
              <a:path w="410845" h="13335">
                <a:moveTo>
                  <a:pt x="410578" y="0"/>
                </a:moveTo>
                <a:lnTo>
                  <a:pt x="0" y="0"/>
                </a:lnTo>
                <a:lnTo>
                  <a:pt x="0" y="13093"/>
                </a:lnTo>
                <a:lnTo>
                  <a:pt x="410578" y="13093"/>
                </a:lnTo>
                <a:lnTo>
                  <a:pt x="41057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09366" y="3963720"/>
            <a:ext cx="410845" cy="13335"/>
          </a:xfrm>
          <a:custGeom>
            <a:avLst/>
            <a:gdLst/>
            <a:ahLst/>
            <a:cxnLst/>
            <a:rect l="l" t="t" r="r" b="b"/>
            <a:pathLst>
              <a:path w="410845" h="13335">
                <a:moveTo>
                  <a:pt x="410578" y="0"/>
                </a:moveTo>
                <a:lnTo>
                  <a:pt x="0" y="0"/>
                </a:lnTo>
                <a:lnTo>
                  <a:pt x="0" y="13093"/>
                </a:lnTo>
                <a:lnTo>
                  <a:pt x="410578" y="13093"/>
                </a:lnTo>
                <a:lnTo>
                  <a:pt x="410578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9702" y="4378248"/>
            <a:ext cx="410845" cy="13335"/>
          </a:xfrm>
          <a:custGeom>
            <a:avLst/>
            <a:gdLst/>
            <a:ahLst/>
            <a:cxnLst/>
            <a:rect l="l" t="t" r="r" b="b"/>
            <a:pathLst>
              <a:path w="410845" h="13335">
                <a:moveTo>
                  <a:pt x="410578" y="0"/>
                </a:moveTo>
                <a:lnTo>
                  <a:pt x="0" y="0"/>
                </a:lnTo>
                <a:lnTo>
                  <a:pt x="0" y="13093"/>
                </a:lnTo>
                <a:lnTo>
                  <a:pt x="410578" y="13093"/>
                </a:lnTo>
                <a:lnTo>
                  <a:pt x="410578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53790" y="4369104"/>
            <a:ext cx="566420" cy="13335"/>
          </a:xfrm>
          <a:custGeom>
            <a:avLst/>
            <a:gdLst/>
            <a:ahLst/>
            <a:cxnLst/>
            <a:rect l="l" t="t" r="r" b="b"/>
            <a:pathLst>
              <a:path w="566420" h="13335">
                <a:moveTo>
                  <a:pt x="566026" y="0"/>
                </a:moveTo>
                <a:lnTo>
                  <a:pt x="0" y="0"/>
                </a:lnTo>
                <a:lnTo>
                  <a:pt x="0" y="13093"/>
                </a:lnTo>
                <a:lnTo>
                  <a:pt x="566026" y="13093"/>
                </a:lnTo>
                <a:lnTo>
                  <a:pt x="56602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37030" y="3327421"/>
            <a:ext cx="4572635" cy="13239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000" spc="-195" dirty="0">
                <a:solidFill>
                  <a:srgbClr val="3B418F"/>
                </a:solidFill>
                <a:latin typeface="Cambria Math"/>
                <a:cs typeface="Cambria Math"/>
              </a:rPr>
              <a:t>S=</a:t>
            </a:r>
            <a:r>
              <a:rPr sz="2000" spc="-195" dirty="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000" spc="-292" baseline="11111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195" dirty="0">
                <a:solidFill>
                  <a:srgbClr val="00AF50"/>
                </a:solidFill>
                <a:latin typeface="Cambria Math"/>
                <a:cs typeface="Cambria Math"/>
              </a:rPr>
              <a:t>·B</a:t>
            </a:r>
            <a:r>
              <a:rPr sz="3000" spc="-292" baseline="9722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195" dirty="0">
                <a:solidFill>
                  <a:srgbClr val="00AF50"/>
                </a:solidFill>
                <a:latin typeface="Cambria Math"/>
                <a:cs typeface="Cambria Math"/>
              </a:rPr>
              <a:t>·Ci</a:t>
            </a:r>
            <a:r>
              <a:rPr sz="2025" spc="-292" baseline="-20576" dirty="0">
                <a:solidFill>
                  <a:srgbClr val="00AF50"/>
                </a:solidFill>
                <a:latin typeface="Cambria Math"/>
                <a:cs typeface="Cambria Math"/>
              </a:rPr>
              <a:t>−1+</a:t>
            </a:r>
            <a:r>
              <a:rPr sz="2000" spc="-195" dirty="0">
                <a:solidFill>
                  <a:srgbClr val="006FC0"/>
                </a:solidFill>
                <a:latin typeface="Cambria Math"/>
                <a:cs typeface="Cambria Math"/>
              </a:rPr>
              <a:t>A</a:t>
            </a:r>
            <a:r>
              <a:rPr sz="3000" spc="-292" baseline="11111" dirty="0">
                <a:solidFill>
                  <a:srgbClr val="006FC0"/>
                </a:solidFill>
                <a:latin typeface="Cambria Math"/>
                <a:cs typeface="Cambria Math"/>
              </a:rPr>
              <a:t>�</a:t>
            </a:r>
            <a:r>
              <a:rPr sz="2000" spc="-195" dirty="0">
                <a:solidFill>
                  <a:srgbClr val="006FC0"/>
                </a:solidFill>
                <a:latin typeface="Cambria Math"/>
                <a:cs typeface="Cambria Math"/>
              </a:rPr>
              <a:t>·B·C</a:t>
            </a:r>
            <a:r>
              <a:rPr sz="2025" spc="-292" baseline="-20576" dirty="0">
                <a:solidFill>
                  <a:srgbClr val="006FC0"/>
                </a:solidFill>
                <a:latin typeface="Cambria Math"/>
                <a:cs typeface="Cambria Math"/>
              </a:rPr>
              <a:t>i−1</a:t>
            </a:r>
            <a:r>
              <a:rPr sz="2000" spc="-195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95" dirty="0">
                <a:solidFill>
                  <a:srgbClr val="FFC000"/>
                </a:solidFill>
                <a:latin typeface="Cambria Math"/>
                <a:cs typeface="Cambria Math"/>
              </a:rPr>
              <a:t>A·B</a:t>
            </a:r>
            <a:r>
              <a:rPr sz="3000" spc="-292" baseline="9722" dirty="0">
                <a:solidFill>
                  <a:srgbClr val="FFC000"/>
                </a:solidFill>
                <a:latin typeface="Cambria Math"/>
                <a:cs typeface="Cambria Math"/>
              </a:rPr>
              <a:t>�</a:t>
            </a:r>
            <a:r>
              <a:rPr sz="2000" spc="-195" dirty="0">
                <a:solidFill>
                  <a:srgbClr val="FFC000"/>
                </a:solidFill>
                <a:latin typeface="Cambria Math"/>
                <a:cs typeface="Cambria Math"/>
              </a:rPr>
              <a:t>·C</a:t>
            </a:r>
            <a:r>
              <a:rPr sz="2025" spc="-292" baseline="-20576" dirty="0">
                <a:solidFill>
                  <a:srgbClr val="FFC000"/>
                </a:solidFill>
                <a:latin typeface="Cambria Math"/>
                <a:cs typeface="Cambria Math"/>
              </a:rPr>
              <a:t>i−1</a:t>
            </a:r>
            <a:r>
              <a:rPr sz="2000" spc="-195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195" dirty="0">
                <a:solidFill>
                  <a:srgbClr val="FF0000"/>
                </a:solidFill>
                <a:latin typeface="Cambria Math"/>
                <a:cs typeface="Cambria Math"/>
              </a:rPr>
              <a:t>A·B·Ci</a:t>
            </a:r>
            <a:r>
              <a:rPr sz="2025" spc="-292" baseline="-20576" dirty="0">
                <a:solidFill>
                  <a:srgbClr val="FF0000"/>
                </a:solidFill>
                <a:latin typeface="Cambria Math"/>
                <a:cs typeface="Cambria Math"/>
              </a:rPr>
              <a:t>−1=</a:t>
            </a:r>
            <a:endParaRPr sz="2025" baseline="-20576">
              <a:latin typeface="Cambria Math"/>
              <a:cs typeface="Cambria Math"/>
            </a:endParaRPr>
          </a:p>
          <a:p>
            <a:pPr marR="34925" algn="ctr">
              <a:lnSpc>
                <a:spcPct val="100000"/>
              </a:lnSpc>
              <a:spcBef>
                <a:spcPts val="1080"/>
              </a:spcBef>
            </a:pPr>
            <a:r>
              <a:rPr sz="2000" spc="-240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000" spc="-240" dirty="0">
                <a:solidFill>
                  <a:srgbClr val="006FC0"/>
                </a:solidFill>
                <a:latin typeface="Cambria Math"/>
                <a:cs typeface="Cambria Math"/>
              </a:rPr>
              <a:t>A</a:t>
            </a:r>
            <a:r>
              <a:rPr sz="3000" spc="-359" baseline="11111" dirty="0">
                <a:solidFill>
                  <a:srgbClr val="006FC0"/>
                </a:solidFill>
                <a:latin typeface="Cambria Math"/>
                <a:cs typeface="Cambria Math"/>
              </a:rPr>
              <a:t>�</a:t>
            </a:r>
            <a:r>
              <a:rPr sz="2000" spc="-240" dirty="0">
                <a:solidFill>
                  <a:srgbClr val="006FC0"/>
                </a:solidFill>
                <a:latin typeface="Cambria Math"/>
                <a:cs typeface="Cambria Math"/>
              </a:rPr>
              <a:t>·B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240" dirty="0">
                <a:solidFill>
                  <a:srgbClr val="FFC000"/>
                </a:solidFill>
                <a:latin typeface="Cambria Math"/>
                <a:cs typeface="Cambria Math"/>
              </a:rPr>
              <a:t>A·B</a:t>
            </a:r>
            <a:r>
              <a:rPr sz="3000" spc="-359" baseline="9722" dirty="0">
                <a:solidFill>
                  <a:srgbClr val="FFC000"/>
                </a:solidFill>
                <a:latin typeface="Cambria Math"/>
                <a:cs typeface="Cambria Math"/>
              </a:rPr>
              <a:t>�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)·C</a:t>
            </a:r>
            <a:r>
              <a:rPr sz="2025" spc="-359" baseline="-20576" dirty="0">
                <a:solidFill>
                  <a:srgbClr val="3B418F"/>
                </a:solidFill>
                <a:latin typeface="Cambria Math"/>
                <a:cs typeface="Cambria Math"/>
              </a:rPr>
              <a:t>i−1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+(</a:t>
            </a:r>
            <a:r>
              <a:rPr sz="2000" spc="-240" dirty="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000" spc="-359" baseline="11111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240" dirty="0">
                <a:solidFill>
                  <a:srgbClr val="00AF50"/>
                </a:solidFill>
                <a:latin typeface="Cambria Math"/>
                <a:cs typeface="Cambria Math"/>
              </a:rPr>
              <a:t>·B</a:t>
            </a:r>
            <a:r>
              <a:rPr sz="3000" spc="-359" baseline="9722" dirty="0">
                <a:solidFill>
                  <a:srgbClr val="00AF50"/>
                </a:solidFill>
                <a:latin typeface="Cambria Math"/>
                <a:cs typeface="Cambria Math"/>
              </a:rPr>
              <a:t>�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+</a:t>
            </a:r>
            <a:r>
              <a:rPr sz="2000" spc="-240" dirty="0">
                <a:solidFill>
                  <a:srgbClr val="FF0000"/>
                </a:solidFill>
                <a:latin typeface="Cambria Math"/>
                <a:cs typeface="Cambria Math"/>
              </a:rPr>
              <a:t>A·B</a:t>
            </a:r>
            <a:r>
              <a:rPr sz="2000" spc="-240" dirty="0">
                <a:solidFill>
                  <a:srgbClr val="3B418F"/>
                </a:solidFill>
                <a:latin typeface="Cambria Math"/>
                <a:cs typeface="Cambria Math"/>
              </a:rPr>
              <a:t>)·Ci</a:t>
            </a:r>
            <a:r>
              <a:rPr sz="2025" spc="-359" baseline="-20576" dirty="0">
                <a:solidFill>
                  <a:srgbClr val="3B418F"/>
                </a:solidFill>
                <a:latin typeface="Cambria Math"/>
                <a:cs typeface="Cambria Math"/>
              </a:rPr>
              <a:t>−1=</a:t>
            </a:r>
            <a:endParaRPr sz="2025" baseline="-20576">
              <a:latin typeface="Cambria Math"/>
              <a:cs typeface="Cambria Math"/>
            </a:endParaRPr>
          </a:p>
          <a:p>
            <a:pPr marR="26670" algn="ctr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=(A⊕B)·C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i−1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+(A⊕B)·Ci</a:t>
            </a:r>
            <a:r>
              <a:rPr sz="2025" spc="-15" baseline="-20576" dirty="0">
                <a:solidFill>
                  <a:srgbClr val="3B418F"/>
                </a:solidFill>
                <a:latin typeface="Cambria Math"/>
                <a:cs typeface="Cambria Math"/>
              </a:rPr>
              <a:t>−1=</a:t>
            </a:r>
            <a:r>
              <a:rPr sz="2000" spc="-10" dirty="0">
                <a:solidFill>
                  <a:srgbClr val="3B418F"/>
                </a:solidFill>
                <a:latin typeface="Cambria Math"/>
                <a:cs typeface="Cambria Math"/>
              </a:rPr>
              <a:t>A⊕B⊕C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7" y="4285488"/>
            <a:ext cx="5117592" cy="1380743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915" y="1546326"/>
            <a:ext cx="11759565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serie: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Realiza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simultáneamente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dos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bits,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uno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número,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acarreo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procede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suma 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anterior.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lo 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tanto,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está formado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básicamente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por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solo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sumador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completo, pero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ha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poseer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elemento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memorice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acarreo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4686287"/>
            <a:ext cx="180339" cy="2385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3915" y="4563845"/>
            <a:ext cx="1175956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Sumador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paralelo: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Realiza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simultáneamente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bits,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para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ello</a:t>
            </a:r>
            <a:r>
              <a:rPr sz="2800" spc="2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utiliza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2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sumadores</a:t>
            </a:r>
            <a:r>
              <a:rPr sz="2800" spc="29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completos.</a:t>
            </a:r>
            <a:r>
              <a:rPr sz="2800" spc="2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2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800" spc="29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generarse</a:t>
            </a:r>
            <a:r>
              <a:rPr sz="2800" spc="2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2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serie</a:t>
            </a:r>
            <a:r>
              <a:rPr sz="2800" spc="2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paralelo</a:t>
            </a:r>
            <a:r>
              <a:rPr sz="28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(anticipado).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Vamos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ver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sólo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paralelo</a:t>
            </a:r>
            <a:r>
              <a:rPr sz="2800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serie.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9807" y="2846831"/>
            <a:ext cx="2523743" cy="1670303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202" y="1546326"/>
            <a:ext cx="11760200" cy="4324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6985" indent="-1270" algn="just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Sumador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paralelo 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con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acarreo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serie: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sumador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completo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realiza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bits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acarreo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procedente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etapa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anterior.</a:t>
            </a:r>
            <a:endParaRPr sz="2800">
              <a:latin typeface="Calibri"/>
              <a:cs typeface="Calibri"/>
            </a:endParaRPr>
          </a:p>
          <a:p>
            <a:pPr marL="13335" marR="5080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acarreo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propaga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serie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un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sumador al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siguiente,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por lo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tanto,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tiempo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tarda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producirse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resultado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n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veces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tiempo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tarda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generarse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acarreo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completo.</a:t>
            </a:r>
            <a:endParaRPr sz="2800">
              <a:latin typeface="Calibri"/>
              <a:cs typeface="Calibri"/>
            </a:endParaRPr>
          </a:p>
          <a:p>
            <a:pPr marL="13335" algn="just">
              <a:lnSpc>
                <a:spcPct val="100000"/>
              </a:lnSpc>
              <a:spcBef>
                <a:spcPts val="1200"/>
              </a:spcBef>
            </a:pP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Ventajas: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sencillez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bajo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coste.</a:t>
            </a:r>
            <a:endParaRPr sz="2800">
              <a:latin typeface="Calibri"/>
              <a:cs typeface="Calibri"/>
            </a:endParaRPr>
          </a:p>
          <a:p>
            <a:pPr marL="12700" marR="8890" indent="635" algn="just">
              <a:lnSpc>
                <a:spcPct val="100000"/>
              </a:lnSpc>
              <a:spcBef>
                <a:spcPts val="1200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Inconvenientes: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lentitud.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Aunque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todos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bits de</a:t>
            </a:r>
            <a:r>
              <a:rPr sz="2800" spc="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dos</a:t>
            </a:r>
            <a:r>
              <a:rPr sz="2800" spc="6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apliquen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al mismo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tiempo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las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entradas, 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no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es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correcta hasta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no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hayan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propagado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todos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acarreos.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2674607"/>
            <a:ext cx="180339" cy="2385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4107153"/>
            <a:ext cx="180339" cy="238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4686287"/>
            <a:ext cx="180339" cy="2385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204" y="979397"/>
            <a:ext cx="63919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4.2.–</a:t>
            </a:r>
            <a:r>
              <a:rPr spc="20" dirty="0"/>
              <a:t> </a:t>
            </a:r>
            <a:r>
              <a:rPr spc="5" dirty="0"/>
              <a:t>Análisis</a:t>
            </a:r>
            <a:r>
              <a:rPr spc="-55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combinacionales.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3915" y="1546326"/>
            <a:ext cx="1584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800" b="1" spc="-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15" y="4441926"/>
            <a:ext cx="63969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salida: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095" y="2069591"/>
            <a:ext cx="7595616" cy="23637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320" y="4965414"/>
            <a:ext cx="10561319" cy="113385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19" y="0"/>
            <a:ext cx="2697479" cy="12771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22" y="51742"/>
            <a:ext cx="3187503" cy="97243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91" y="2837688"/>
            <a:ext cx="12070080" cy="4020820"/>
            <a:chOff x="12191" y="2837688"/>
            <a:chExt cx="12070080" cy="40208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2760" y="5894832"/>
              <a:ext cx="1429511" cy="829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8735" y="5788273"/>
              <a:ext cx="917326" cy="9173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8488" y="2837688"/>
              <a:ext cx="9034271" cy="3200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91" y="5586983"/>
              <a:ext cx="2660903" cy="127101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1215" y="1395147"/>
            <a:ext cx="8761095" cy="11836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paralelo</a:t>
            </a:r>
            <a:r>
              <a:rPr sz="2800" b="1" spc="-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serie:</a:t>
            </a:r>
            <a:endParaRPr sz="2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Sean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≡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a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n-1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…,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,a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775" spc="322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≡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baseline="-19519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n-1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…,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,b</a:t>
            </a:r>
            <a:r>
              <a:rPr sz="2775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861" y="2247874"/>
            <a:ext cx="180339" cy="2385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19" y="0"/>
            <a:ext cx="2697479" cy="12771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22" y="51742"/>
            <a:ext cx="3187503" cy="97243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91" y="2618232"/>
            <a:ext cx="12070080" cy="4239895"/>
            <a:chOff x="12191" y="2618232"/>
            <a:chExt cx="12070080" cy="42398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2760" y="5894832"/>
              <a:ext cx="1429511" cy="829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8735" y="5788273"/>
              <a:ext cx="917326" cy="9173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1" y="5586983"/>
              <a:ext cx="2660903" cy="12710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447" y="2618232"/>
              <a:ext cx="9713976" cy="351128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1215" y="1395147"/>
            <a:ext cx="9178290" cy="11836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Sumador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paralelo</a:t>
            </a:r>
            <a:r>
              <a:rPr sz="2800" b="1" spc="-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acarreo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serie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bits:</a:t>
            </a:r>
            <a:endParaRPr sz="2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Sean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números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4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≡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spc="15" baseline="-19519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spc="15" baseline="-19519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spc="15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spc="15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775" spc="284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≡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spc="15" baseline="-19519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spc="15" baseline="-19519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spc="15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spc="15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861" y="2247874"/>
            <a:ext cx="180339" cy="2385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1215" y="1395147"/>
            <a:ext cx="11788140" cy="44761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129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Sumador/restador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  <a:p>
            <a:pPr marL="25400" marR="17780" indent="-635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realiza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partir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suma,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por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este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motivo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construye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más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usualmente una</a:t>
            </a:r>
            <a:r>
              <a:rPr sz="2800" spc="6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unidad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funcional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realice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tanto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resta.</a:t>
            </a:r>
            <a:r>
              <a:rPr sz="2800" spc="5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Son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sumadores/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restadores.</a:t>
            </a:r>
            <a:endParaRPr sz="2800">
              <a:latin typeface="Calibri"/>
              <a:cs typeface="Calibri"/>
            </a:endParaRPr>
          </a:p>
          <a:p>
            <a:pPr marL="25400" marR="23495" indent="-635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binaria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puede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realizarse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sumando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al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minuendo</a:t>
            </a:r>
            <a:r>
              <a:rPr sz="2800" spc="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spc="6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dos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sustraendo.</a:t>
            </a:r>
            <a:endParaRPr sz="2800">
              <a:latin typeface="Calibri"/>
              <a:cs typeface="Calibri"/>
            </a:endParaRPr>
          </a:p>
          <a:p>
            <a:pPr marL="25400" marR="19685" algn="just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complemento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dos se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obtiene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complementando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 del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sustraendo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sumando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uno.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Esta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suma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1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lleva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cabo poniendo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1 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acarreo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mientras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al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minuendo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del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sustraendo.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2247874"/>
            <a:ext cx="180339" cy="238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3680447"/>
            <a:ext cx="180339" cy="2385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4686287"/>
            <a:ext cx="180339" cy="2385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2247874"/>
            <a:ext cx="180339" cy="238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4107153"/>
            <a:ext cx="180339" cy="238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0772" y="1395147"/>
            <a:ext cx="11883390" cy="38969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75565" algn="just">
              <a:lnSpc>
                <a:spcPct val="100000"/>
              </a:lnSpc>
              <a:spcBef>
                <a:spcPts val="129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Sumador/restador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  <a:p>
            <a:pPr marL="75565" marR="66675" algn="just">
              <a:lnSpc>
                <a:spcPct val="100000"/>
              </a:lnSpc>
              <a:spcBef>
                <a:spcPts val="1200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sumador/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restador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complemento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dos,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tendrá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dos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4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bits,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A=A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775" b="1" spc="15" baseline="-19519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B=B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salida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S=S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2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775" b="1" spc="7" baseline="-19519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además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una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señal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spc="-6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selección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cuando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esté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0 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realizará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suma,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cuando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esté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 1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realizará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resta.</a:t>
            </a:r>
            <a:endParaRPr sz="2800">
              <a:latin typeface="Calibri"/>
              <a:cs typeface="Calibri"/>
            </a:endParaRPr>
          </a:p>
          <a:p>
            <a:pPr marL="74295" marR="65405" indent="635" algn="just">
              <a:lnSpc>
                <a:spcPct val="100000"/>
              </a:lnSpc>
              <a:spcBef>
                <a:spcPts val="1200"/>
              </a:spcBef>
            </a:pP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Esta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operación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consigue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incluyendo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una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puerta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XOR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cada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sumador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completo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tiene como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señal de selección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 y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cada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uno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los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bits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entrada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sustraendo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775" spc="7" baseline="-19519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3915" y="1546326"/>
            <a:ext cx="59518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Sumador/restador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7595" y="2332709"/>
            <a:ext cx="8001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977310"/>
            <a:ext cx="3472815" cy="11836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469265" algn="l"/>
                <a:tab pos="469900" algn="l"/>
                <a:tab pos="3185160" algn="l"/>
              </a:tabLst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r>
              <a:rPr sz="2800" spc="-6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	</a:t>
            </a:r>
            <a:r>
              <a:rPr sz="2800" spc="5" dirty="0">
                <a:solidFill>
                  <a:srgbClr val="3B418F"/>
                </a:solidFill>
                <a:latin typeface="Symbol"/>
                <a:cs typeface="Symbol"/>
              </a:rPr>
              <a:t></a:t>
            </a:r>
            <a:endParaRPr sz="2800">
              <a:latin typeface="Symbol"/>
              <a:cs typeface="Symbo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Cuando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Symbol"/>
                <a:cs typeface="Symbol"/>
              </a:rPr>
              <a:t>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1555" y="2332709"/>
            <a:ext cx="8001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8705" y="2073574"/>
            <a:ext cx="2279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210" dirty="0">
                <a:solidFill>
                  <a:srgbClr val="3B418F"/>
                </a:solidFill>
                <a:latin typeface="Cambria Math"/>
                <a:cs typeface="Cambria Math"/>
              </a:rPr>
              <a:t>�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5114" y="2128493"/>
            <a:ext cx="17462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9790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	·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34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3700" y="2128493"/>
            <a:ext cx="911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9588" y="2332709"/>
            <a:ext cx="110109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33144" algn="l"/>
              </a:tabLst>
            </a:pPr>
            <a:r>
              <a:rPr sz="1850" spc="5" dirty="0">
                <a:solidFill>
                  <a:srgbClr val="3B418F"/>
                </a:solidFill>
                <a:latin typeface="Calibri"/>
                <a:cs typeface="Calibri"/>
              </a:rPr>
              <a:t>i	i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0171" y="1977310"/>
            <a:ext cx="5400040" cy="118364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R="492125" algn="ctr">
              <a:lnSpc>
                <a:spcPct val="100000"/>
              </a:lnSpc>
              <a:spcBef>
                <a:spcPts val="1295"/>
              </a:spcBef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realiza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  <a:tabLst>
                <a:tab pos="4794250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se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realiza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resta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–</a:t>
            </a:r>
            <a:r>
              <a:rPr sz="2800" b="1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b="1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149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4200" spc="-2235" baseline="8928" dirty="0">
                <a:solidFill>
                  <a:srgbClr val="3B418F"/>
                </a:solidFill>
                <a:latin typeface="Cambria Math"/>
                <a:cs typeface="Cambria Math"/>
              </a:rPr>
              <a:t>�	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1914" y="2652695"/>
            <a:ext cx="2279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210" dirty="0">
                <a:solidFill>
                  <a:srgbClr val="3B418F"/>
                </a:solidFill>
                <a:latin typeface="Cambria Math"/>
                <a:cs typeface="Cambria Math"/>
              </a:rPr>
              <a:t>�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90141" y="2652695"/>
            <a:ext cx="2279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210" dirty="0">
                <a:solidFill>
                  <a:srgbClr val="3B418F"/>
                </a:solidFill>
                <a:latin typeface="Cambria Math"/>
                <a:cs typeface="Cambria Math"/>
              </a:rPr>
              <a:t>�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2414" y="2707614"/>
            <a:ext cx="34505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1630" algn="l"/>
                <a:tab pos="1542415" algn="l"/>
                <a:tab pos="2563495" algn="l"/>
              </a:tabLst>
            </a:pP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	</a:t>
            </a:r>
            <a:r>
              <a:rPr sz="2800" spc="5" dirty="0">
                <a:solidFill>
                  <a:srgbClr val="3B418F"/>
                </a:solidFill>
                <a:latin typeface="Symbol"/>
                <a:cs typeface="Symbol"/>
              </a:rPr>
              <a:t></a:t>
            </a:r>
            <a:r>
              <a:rPr sz="2800" spc="-75" dirty="0">
                <a:solidFill>
                  <a:srgbClr val="3B418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	·</a:t>
            </a:r>
            <a:r>
              <a:rPr sz="2800" spc="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0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B	·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1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34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7595" y="2911829"/>
            <a:ext cx="332359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16025" algn="l"/>
                <a:tab pos="2237105" algn="l"/>
                <a:tab pos="3255645" algn="l"/>
              </a:tabLst>
            </a:pPr>
            <a:r>
              <a:rPr sz="1850" spc="5" dirty="0">
                <a:solidFill>
                  <a:srgbClr val="3B418F"/>
                </a:solidFill>
                <a:latin typeface="Calibri"/>
                <a:cs typeface="Calibri"/>
              </a:rPr>
              <a:t>i	i	i	i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3406127"/>
            <a:ext cx="180339" cy="23856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42846" y="3283685"/>
            <a:ext cx="117563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5"/>
              </a:spcBef>
              <a:tabLst>
                <a:tab pos="1330325" algn="l"/>
                <a:tab pos="1735455" algn="l"/>
                <a:tab pos="2643505" algn="l"/>
                <a:tab pos="2963545" algn="l"/>
                <a:tab pos="3478529" algn="l"/>
                <a:tab pos="4963160" algn="l"/>
                <a:tab pos="5432425" algn="l"/>
                <a:tab pos="6721475" algn="l"/>
                <a:tab pos="7126605" algn="l"/>
                <a:tab pos="8376284" algn="l"/>
                <a:tab pos="8891270" algn="l"/>
                <a:tab pos="10168255" algn="l"/>
                <a:tab pos="10765790" algn="l"/>
              </a:tabLst>
            </a:pP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em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á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	la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ñ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S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ió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al	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ar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ri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 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sumador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completo,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lo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cual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sumamos 1.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29352" y="4570862"/>
          <a:ext cx="3949065" cy="147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Operación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Función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Suma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R="12128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R=A+B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Resta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400" b="1" spc="-305" dirty="0">
                          <a:latin typeface="Calibri"/>
                          <a:cs typeface="Calibri"/>
                        </a:rPr>
                        <a:t>R=A+</a:t>
                      </a:r>
                      <a:r>
                        <a:rPr sz="2400" spc="-305" dirty="0">
                          <a:latin typeface="Cambria Math"/>
                          <a:cs typeface="Cambria Math"/>
                        </a:rPr>
                        <a:t>B</a:t>
                      </a:r>
                      <a:r>
                        <a:rPr sz="3600" spc="-457" baseline="10416" dirty="0"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sz="2400" b="1" spc="-305" dirty="0">
                          <a:latin typeface="Calibri"/>
                          <a:cs typeface="Calibri"/>
                        </a:rPr>
                        <a:t>+1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1228" y="4154423"/>
            <a:ext cx="3017507" cy="2023871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0824" y="2054351"/>
            <a:ext cx="8884919" cy="43098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3915" y="840407"/>
            <a:ext cx="8501380" cy="1159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270885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4.8.–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aritméticos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binarios.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Sumador/restador</a:t>
            </a:r>
            <a:r>
              <a:rPr sz="2800" b="1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4.8.–</a:t>
            </a:r>
            <a:r>
              <a:rPr spc="25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aritméticos</a:t>
            </a:r>
            <a:r>
              <a:rPr spc="-80" dirty="0"/>
              <a:t> </a:t>
            </a:r>
            <a:r>
              <a:rPr spc="5" dirty="0"/>
              <a:t>binarios.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Carlos</a:t>
            </a:r>
            <a:r>
              <a:rPr spc="5" dirty="0"/>
              <a:t> </a:t>
            </a:r>
            <a:r>
              <a:rPr dirty="0"/>
              <a:t>Diego</a:t>
            </a:r>
            <a:r>
              <a:rPr spc="-10" dirty="0"/>
              <a:t> Moreno</a:t>
            </a:r>
            <a:r>
              <a:rPr spc="-15" dirty="0"/>
              <a:t> </a:t>
            </a:r>
            <a:r>
              <a:rPr spc="-10" dirty="0"/>
              <a:t>Moreno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1" y="2247874"/>
            <a:ext cx="180339" cy="2385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193" y="5112993"/>
            <a:ext cx="147319" cy="20366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444240" y="5077566"/>
            <a:ext cx="311150" cy="15875"/>
          </a:xfrm>
          <a:custGeom>
            <a:avLst/>
            <a:gdLst/>
            <a:ahLst/>
            <a:cxnLst/>
            <a:rect l="l" t="t" r="r" b="b"/>
            <a:pathLst>
              <a:path w="311150" h="15875">
                <a:moveTo>
                  <a:pt x="310946" y="0"/>
                </a:moveTo>
                <a:lnTo>
                  <a:pt x="0" y="0"/>
                </a:lnTo>
                <a:lnTo>
                  <a:pt x="0" y="15773"/>
                </a:lnTo>
                <a:lnTo>
                  <a:pt x="310946" y="15773"/>
                </a:lnTo>
                <a:lnTo>
                  <a:pt x="31094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07535" y="5080614"/>
            <a:ext cx="356870" cy="15875"/>
          </a:xfrm>
          <a:custGeom>
            <a:avLst/>
            <a:gdLst/>
            <a:ahLst/>
            <a:cxnLst/>
            <a:rect l="l" t="t" r="r" b="b"/>
            <a:pathLst>
              <a:path w="356870" h="15875">
                <a:moveTo>
                  <a:pt x="356666" y="0"/>
                </a:moveTo>
                <a:lnTo>
                  <a:pt x="0" y="0"/>
                </a:lnTo>
                <a:lnTo>
                  <a:pt x="0" y="15773"/>
                </a:lnTo>
                <a:lnTo>
                  <a:pt x="356666" y="15773"/>
                </a:lnTo>
                <a:lnTo>
                  <a:pt x="356666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0455" y="5080614"/>
            <a:ext cx="338455" cy="15875"/>
          </a:xfrm>
          <a:custGeom>
            <a:avLst/>
            <a:gdLst/>
            <a:ahLst/>
            <a:cxnLst/>
            <a:rect l="l" t="t" r="r" b="b"/>
            <a:pathLst>
              <a:path w="338454" h="15875">
                <a:moveTo>
                  <a:pt x="338378" y="0"/>
                </a:moveTo>
                <a:lnTo>
                  <a:pt x="0" y="0"/>
                </a:lnTo>
                <a:lnTo>
                  <a:pt x="0" y="15773"/>
                </a:lnTo>
                <a:lnTo>
                  <a:pt x="338378" y="15773"/>
                </a:lnTo>
                <a:lnTo>
                  <a:pt x="338378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7424" y="4999697"/>
            <a:ext cx="3063875" cy="97155"/>
          </a:xfrm>
          <a:custGeom>
            <a:avLst/>
            <a:gdLst/>
            <a:ahLst/>
            <a:cxnLst/>
            <a:rect l="l" t="t" r="r" b="b"/>
            <a:pathLst>
              <a:path w="3063875" h="97154">
                <a:moveTo>
                  <a:pt x="1295450" y="77876"/>
                </a:moveTo>
                <a:lnTo>
                  <a:pt x="984504" y="77876"/>
                </a:lnTo>
                <a:lnTo>
                  <a:pt x="984504" y="93649"/>
                </a:lnTo>
                <a:lnTo>
                  <a:pt x="1295450" y="93649"/>
                </a:lnTo>
                <a:lnTo>
                  <a:pt x="1295450" y="77876"/>
                </a:lnTo>
                <a:close/>
              </a:path>
              <a:path w="3063875" h="97154">
                <a:moveTo>
                  <a:pt x="2057450" y="80924"/>
                </a:moveTo>
                <a:lnTo>
                  <a:pt x="1700784" y="80924"/>
                </a:lnTo>
                <a:lnTo>
                  <a:pt x="1700784" y="96697"/>
                </a:lnTo>
                <a:lnTo>
                  <a:pt x="2057450" y="96697"/>
                </a:lnTo>
                <a:lnTo>
                  <a:pt x="2057450" y="80924"/>
                </a:lnTo>
                <a:close/>
              </a:path>
              <a:path w="3063875" h="97154">
                <a:moveTo>
                  <a:pt x="2545130" y="80924"/>
                </a:moveTo>
                <a:lnTo>
                  <a:pt x="2206752" y="80924"/>
                </a:lnTo>
                <a:lnTo>
                  <a:pt x="2206752" y="96697"/>
                </a:lnTo>
                <a:lnTo>
                  <a:pt x="2545130" y="96697"/>
                </a:lnTo>
                <a:lnTo>
                  <a:pt x="2545130" y="80924"/>
                </a:lnTo>
                <a:close/>
              </a:path>
              <a:path w="3063875" h="97154">
                <a:moveTo>
                  <a:pt x="3063290" y="36766"/>
                </a:moveTo>
                <a:lnTo>
                  <a:pt x="0" y="36766"/>
                </a:lnTo>
                <a:lnTo>
                  <a:pt x="0" y="52539"/>
                </a:lnTo>
                <a:lnTo>
                  <a:pt x="3063290" y="52539"/>
                </a:lnTo>
                <a:lnTo>
                  <a:pt x="3063290" y="36766"/>
                </a:lnTo>
                <a:close/>
              </a:path>
              <a:path w="3063875" h="97154">
                <a:moveTo>
                  <a:pt x="3063290" y="0"/>
                </a:moveTo>
                <a:lnTo>
                  <a:pt x="0" y="0"/>
                </a:lnTo>
                <a:lnTo>
                  <a:pt x="0" y="15786"/>
                </a:lnTo>
                <a:lnTo>
                  <a:pt x="3063290" y="15786"/>
                </a:lnTo>
                <a:lnTo>
                  <a:pt x="3063290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13064" y="4983086"/>
            <a:ext cx="2950845" cy="437515"/>
          </a:xfrm>
          <a:custGeom>
            <a:avLst/>
            <a:gdLst/>
            <a:ahLst/>
            <a:cxnLst/>
            <a:rect l="l" t="t" r="r" b="b"/>
            <a:pathLst>
              <a:path w="2950845" h="437514">
                <a:moveTo>
                  <a:pt x="130289" y="81267"/>
                </a:moveTo>
                <a:lnTo>
                  <a:pt x="126568" y="69062"/>
                </a:lnTo>
                <a:lnTo>
                  <a:pt x="104686" y="77597"/>
                </a:lnTo>
                <a:lnTo>
                  <a:pt x="85445" y="90982"/>
                </a:lnTo>
                <a:lnTo>
                  <a:pt x="54978" y="132308"/>
                </a:lnTo>
                <a:lnTo>
                  <a:pt x="36118" y="188048"/>
                </a:lnTo>
                <a:lnTo>
                  <a:pt x="29832" y="253161"/>
                </a:lnTo>
                <a:lnTo>
                  <a:pt x="31407" y="286893"/>
                </a:lnTo>
                <a:lnTo>
                  <a:pt x="43980" y="347319"/>
                </a:lnTo>
                <a:lnTo>
                  <a:pt x="68884" y="397103"/>
                </a:lnTo>
                <a:lnTo>
                  <a:pt x="104686" y="428739"/>
                </a:lnTo>
                <a:lnTo>
                  <a:pt x="126568" y="437261"/>
                </a:lnTo>
                <a:lnTo>
                  <a:pt x="130289" y="425056"/>
                </a:lnTo>
                <a:lnTo>
                  <a:pt x="113372" y="416293"/>
                </a:lnTo>
                <a:lnTo>
                  <a:pt x="98640" y="403529"/>
                </a:lnTo>
                <a:lnTo>
                  <a:pt x="75742" y="366052"/>
                </a:lnTo>
                <a:lnTo>
                  <a:pt x="61849" y="315125"/>
                </a:lnTo>
                <a:lnTo>
                  <a:pt x="57226" y="253161"/>
                </a:lnTo>
                <a:lnTo>
                  <a:pt x="58369" y="220967"/>
                </a:lnTo>
                <a:lnTo>
                  <a:pt x="67640" y="164490"/>
                </a:lnTo>
                <a:lnTo>
                  <a:pt x="86106" y="119583"/>
                </a:lnTo>
                <a:lnTo>
                  <a:pt x="113372" y="90043"/>
                </a:lnTo>
                <a:lnTo>
                  <a:pt x="130289" y="81267"/>
                </a:lnTo>
                <a:close/>
              </a:path>
              <a:path w="2950845" h="437514">
                <a:moveTo>
                  <a:pt x="1307642" y="94488"/>
                </a:moveTo>
                <a:lnTo>
                  <a:pt x="996696" y="94488"/>
                </a:lnTo>
                <a:lnTo>
                  <a:pt x="996696" y="110261"/>
                </a:lnTo>
                <a:lnTo>
                  <a:pt x="1307642" y="110261"/>
                </a:lnTo>
                <a:lnTo>
                  <a:pt x="1307642" y="94488"/>
                </a:lnTo>
                <a:close/>
              </a:path>
              <a:path w="2950845" h="437514">
                <a:moveTo>
                  <a:pt x="1307642" y="48768"/>
                </a:moveTo>
                <a:lnTo>
                  <a:pt x="140208" y="48768"/>
                </a:lnTo>
                <a:lnTo>
                  <a:pt x="140208" y="64541"/>
                </a:lnTo>
                <a:lnTo>
                  <a:pt x="1307642" y="64541"/>
                </a:lnTo>
                <a:lnTo>
                  <a:pt x="1307642" y="48768"/>
                </a:lnTo>
                <a:close/>
              </a:path>
              <a:path w="2950845" h="437514">
                <a:moveTo>
                  <a:pt x="1417713" y="253161"/>
                </a:moveTo>
                <a:lnTo>
                  <a:pt x="1411427" y="188048"/>
                </a:lnTo>
                <a:lnTo>
                  <a:pt x="1392567" y="132308"/>
                </a:lnTo>
                <a:lnTo>
                  <a:pt x="1362100" y="90982"/>
                </a:lnTo>
                <a:lnTo>
                  <a:pt x="1320977" y="69062"/>
                </a:lnTo>
                <a:lnTo>
                  <a:pt x="1317256" y="81267"/>
                </a:lnTo>
                <a:lnTo>
                  <a:pt x="1334173" y="90043"/>
                </a:lnTo>
                <a:lnTo>
                  <a:pt x="1348905" y="102806"/>
                </a:lnTo>
                <a:lnTo>
                  <a:pt x="1371803" y="140347"/>
                </a:lnTo>
                <a:lnTo>
                  <a:pt x="1385709" y="191363"/>
                </a:lnTo>
                <a:lnTo>
                  <a:pt x="1390332" y="253314"/>
                </a:lnTo>
                <a:lnTo>
                  <a:pt x="1389176" y="285584"/>
                </a:lnTo>
                <a:lnTo>
                  <a:pt x="1379918" y="341947"/>
                </a:lnTo>
                <a:lnTo>
                  <a:pt x="1361452" y="386778"/>
                </a:lnTo>
                <a:lnTo>
                  <a:pt x="1334173" y="416293"/>
                </a:lnTo>
                <a:lnTo>
                  <a:pt x="1317256" y="425056"/>
                </a:lnTo>
                <a:lnTo>
                  <a:pt x="1320977" y="437261"/>
                </a:lnTo>
                <a:lnTo>
                  <a:pt x="1362100" y="415353"/>
                </a:lnTo>
                <a:lnTo>
                  <a:pt x="1392567" y="374015"/>
                </a:lnTo>
                <a:lnTo>
                  <a:pt x="1411427" y="318274"/>
                </a:lnTo>
                <a:lnTo>
                  <a:pt x="1416138" y="286893"/>
                </a:lnTo>
                <a:lnTo>
                  <a:pt x="1417713" y="253161"/>
                </a:lnTo>
                <a:close/>
              </a:path>
              <a:path w="2950845" h="437514">
                <a:moveTo>
                  <a:pt x="1975154" y="97536"/>
                </a:moveTo>
                <a:lnTo>
                  <a:pt x="1618488" y="97536"/>
                </a:lnTo>
                <a:lnTo>
                  <a:pt x="1618488" y="113309"/>
                </a:lnTo>
                <a:lnTo>
                  <a:pt x="1975154" y="113309"/>
                </a:lnTo>
                <a:lnTo>
                  <a:pt x="1975154" y="97536"/>
                </a:lnTo>
                <a:close/>
              </a:path>
              <a:path w="2950845" h="437514">
                <a:moveTo>
                  <a:pt x="2462834" y="97536"/>
                </a:moveTo>
                <a:lnTo>
                  <a:pt x="2124456" y="97536"/>
                </a:lnTo>
                <a:lnTo>
                  <a:pt x="2124456" y="113309"/>
                </a:lnTo>
                <a:lnTo>
                  <a:pt x="2462834" y="113309"/>
                </a:lnTo>
                <a:lnTo>
                  <a:pt x="2462834" y="97536"/>
                </a:lnTo>
                <a:close/>
              </a:path>
              <a:path w="2950845" h="437514">
                <a:moveTo>
                  <a:pt x="2852978" y="51816"/>
                </a:moveTo>
                <a:lnTo>
                  <a:pt x="1618488" y="51816"/>
                </a:lnTo>
                <a:lnTo>
                  <a:pt x="1618488" y="67589"/>
                </a:lnTo>
                <a:lnTo>
                  <a:pt x="2852978" y="67589"/>
                </a:lnTo>
                <a:lnTo>
                  <a:pt x="2852978" y="51816"/>
                </a:lnTo>
                <a:close/>
              </a:path>
              <a:path w="2950845" h="437514">
                <a:moveTo>
                  <a:pt x="2950514" y="0"/>
                </a:moveTo>
                <a:lnTo>
                  <a:pt x="0" y="0"/>
                </a:lnTo>
                <a:lnTo>
                  <a:pt x="0" y="15773"/>
                </a:lnTo>
                <a:lnTo>
                  <a:pt x="2950514" y="15773"/>
                </a:lnTo>
                <a:lnTo>
                  <a:pt x="2950514" y="0"/>
                </a:lnTo>
                <a:close/>
              </a:path>
            </a:pathLst>
          </a:custGeom>
          <a:solidFill>
            <a:srgbClr val="3B4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1215" y="1395147"/>
            <a:ext cx="11784330" cy="40024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Sumador/restador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2:</a:t>
            </a:r>
            <a:r>
              <a:rPr sz="28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Desbordamiento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(</a:t>
            </a:r>
            <a:r>
              <a:rPr sz="2800" b="1" i="1" spc="-5" dirty="0">
                <a:solidFill>
                  <a:srgbClr val="3B418F"/>
                </a:solidFill>
                <a:latin typeface="Calibri"/>
                <a:cs typeface="Calibri"/>
              </a:rPr>
              <a:t>overflow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25400" marR="22860" indent="-635">
              <a:lnSpc>
                <a:spcPct val="100000"/>
              </a:lnSpc>
              <a:spcBef>
                <a:spcPts val="1200"/>
              </a:spcBef>
              <a:tabLst>
                <a:tab pos="479425" algn="l"/>
                <a:tab pos="1717039" algn="l"/>
                <a:tab pos="3046095" algn="l"/>
                <a:tab pos="3527425" algn="l"/>
                <a:tab pos="3950970" algn="l"/>
                <a:tab pos="5054600" algn="l"/>
                <a:tab pos="6139815" algn="l"/>
                <a:tab pos="6678930" algn="l"/>
                <a:tab pos="7916545" algn="l"/>
                <a:tab pos="8937625" algn="l"/>
                <a:tab pos="11205210" algn="l"/>
              </a:tabLst>
            </a:pP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cu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	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e	le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p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ría	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ñ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ir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n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3B418F"/>
                </a:solidFill>
                <a:latin typeface="Calibri"/>
                <a:cs typeface="Calibri"/>
              </a:rPr>
              <a:t>r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cu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l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ó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o	</a:t>
            </a:r>
            <a:r>
              <a:rPr sz="2800" spc="-40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mb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io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	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que  detecte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condición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desborde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suma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resta.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Estas</a:t>
            </a:r>
            <a:r>
              <a:rPr sz="2800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condiciones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son:</a:t>
            </a:r>
            <a:endParaRPr sz="2800">
              <a:latin typeface="Calibri"/>
              <a:cs typeface="Calibri"/>
            </a:endParaRPr>
          </a:p>
          <a:p>
            <a:pPr marL="1018540" marR="17780" indent="-344805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1018540" algn="l"/>
                <a:tab pos="10191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ambos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operandos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4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positivos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(bit</a:t>
            </a:r>
            <a:r>
              <a:rPr sz="2400" spc="1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signo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cero)</a:t>
            </a:r>
            <a:r>
              <a:rPr sz="24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1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resultado</a:t>
            </a:r>
            <a:r>
              <a:rPr sz="24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negativo</a:t>
            </a:r>
            <a:r>
              <a:rPr sz="2400" spc="1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(bit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signo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uno).</a:t>
            </a:r>
            <a:endParaRPr sz="2400">
              <a:latin typeface="Calibri"/>
              <a:cs typeface="Calibri"/>
            </a:endParaRPr>
          </a:p>
          <a:p>
            <a:pPr marL="1018540" marR="17780" indent="-34480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018540" algn="l"/>
                <a:tab pos="1019175" algn="l"/>
              </a:tabLst>
            </a:pP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</a:t>
            </a:r>
            <a:r>
              <a:rPr sz="2400" spc="1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ambos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operandos</a:t>
            </a:r>
            <a:r>
              <a:rPr sz="2400" spc="1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son</a:t>
            </a:r>
            <a:r>
              <a:rPr sz="2400" spc="16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negativos</a:t>
            </a:r>
            <a:r>
              <a:rPr sz="2400" spc="1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(bit</a:t>
            </a:r>
            <a:r>
              <a:rPr sz="2400" spc="17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B418F"/>
                </a:solidFill>
                <a:latin typeface="Calibri"/>
                <a:cs typeface="Calibri"/>
              </a:rPr>
              <a:t>signo</a:t>
            </a:r>
            <a:r>
              <a:rPr sz="2400" spc="1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1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uno)</a:t>
            </a:r>
            <a:r>
              <a:rPr sz="2400" spc="1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y</a:t>
            </a:r>
            <a:r>
              <a:rPr sz="2400" spc="17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el</a:t>
            </a:r>
            <a:r>
              <a:rPr sz="2400" spc="1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resultado</a:t>
            </a:r>
            <a:r>
              <a:rPr sz="2400" spc="16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1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positivo</a:t>
            </a:r>
            <a:r>
              <a:rPr sz="2400" spc="18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(bit </a:t>
            </a:r>
            <a:r>
              <a:rPr sz="2400" spc="-5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400" spc="-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signo</a:t>
            </a:r>
            <a:r>
              <a:rPr sz="24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B418F"/>
                </a:solidFill>
                <a:latin typeface="Calibri"/>
                <a:cs typeface="Calibri"/>
              </a:rPr>
              <a:t>es</a:t>
            </a:r>
            <a:r>
              <a:rPr sz="24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B418F"/>
                </a:solidFill>
                <a:latin typeface="Calibri"/>
                <a:cs typeface="Calibri"/>
              </a:rPr>
              <a:t>cero).</a:t>
            </a:r>
            <a:endParaRPr sz="240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  <a:spcBef>
                <a:spcPts val="1995"/>
              </a:spcBef>
              <a:tabLst>
                <a:tab pos="8321675" algn="l"/>
                <a:tab pos="9625965" algn="l"/>
              </a:tabLst>
            </a:pP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OVERFLOW=A</a:t>
            </a:r>
            <a:r>
              <a:rPr sz="3600" b="1" spc="22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·B</a:t>
            </a:r>
            <a:r>
              <a:rPr sz="3600" b="1" spc="22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·S</a:t>
            </a:r>
            <a:r>
              <a:rPr sz="3600" b="1" spc="22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+A</a:t>
            </a:r>
            <a:r>
              <a:rPr sz="3600" b="1" spc="22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15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3600" b="1" spc="44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·S</a:t>
            </a:r>
            <a:r>
              <a:rPr sz="3600" b="1" spc="44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=</a:t>
            </a:r>
            <a:r>
              <a:rPr sz="2400" spc="30" dirty="0">
                <a:solidFill>
                  <a:srgbClr val="3B418F"/>
                </a:solidFill>
                <a:latin typeface="Cambria Math"/>
                <a:cs typeface="Cambria Math"/>
              </a:rPr>
              <a:t>(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3600" b="1" spc="44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·B</a:t>
            </a:r>
            <a:r>
              <a:rPr sz="3600" b="1" spc="44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·S</a:t>
            </a:r>
            <a:r>
              <a:rPr sz="3600" b="1" spc="44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spc="30" dirty="0">
                <a:solidFill>
                  <a:srgbClr val="3B418F"/>
                </a:solidFill>
                <a:latin typeface="Cambria Math"/>
                <a:cs typeface="Cambria Math"/>
              </a:rPr>
              <a:t>)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+</a:t>
            </a:r>
            <a:r>
              <a:rPr sz="2400" spc="30" dirty="0">
                <a:solidFill>
                  <a:srgbClr val="3B418F"/>
                </a:solidFill>
                <a:latin typeface="Cambria Math"/>
                <a:cs typeface="Cambria Math"/>
              </a:rPr>
              <a:t>(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3600" b="1" spc="44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b="1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25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3600" b="1" spc="37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25" dirty="0">
                <a:solidFill>
                  <a:srgbClr val="3B418F"/>
                </a:solidFill>
                <a:latin typeface="Calibri"/>
                <a:cs typeface="Calibri"/>
              </a:rPr>
              <a:t>·S</a:t>
            </a:r>
            <a:r>
              <a:rPr sz="3600" b="1" spc="37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spc="25" dirty="0">
                <a:solidFill>
                  <a:srgbClr val="3B418F"/>
                </a:solidFill>
                <a:latin typeface="Cambria Math"/>
                <a:cs typeface="Cambria Math"/>
              </a:rPr>
              <a:t>)</a:t>
            </a:r>
            <a:r>
              <a:rPr sz="2400" b="1" spc="25" dirty="0">
                <a:solidFill>
                  <a:srgbClr val="3B418F"/>
                </a:solidFill>
                <a:latin typeface="Calibri"/>
                <a:cs typeface="Calibri"/>
              </a:rPr>
              <a:t>=	A</a:t>
            </a:r>
            <a:r>
              <a:rPr sz="3600" b="1" spc="37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25" dirty="0">
                <a:solidFill>
                  <a:srgbClr val="3B418F"/>
                </a:solidFill>
                <a:latin typeface="Calibri"/>
                <a:cs typeface="Calibri"/>
              </a:rPr>
              <a:t>·B</a:t>
            </a:r>
            <a:r>
              <a:rPr sz="3600" b="1" spc="37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25" dirty="0">
                <a:solidFill>
                  <a:srgbClr val="3B418F"/>
                </a:solidFill>
                <a:latin typeface="Calibri"/>
                <a:cs typeface="Calibri"/>
              </a:rPr>
              <a:t>·S</a:t>
            </a:r>
            <a:r>
              <a:rPr sz="3600" b="1" spc="37" baseline="-15046" dirty="0">
                <a:solidFill>
                  <a:srgbClr val="3B418F"/>
                </a:solidFill>
                <a:latin typeface="Calibri"/>
                <a:cs typeface="Calibri"/>
              </a:rPr>
              <a:t>3	</a:t>
            </a:r>
            <a:r>
              <a:rPr sz="2400" b="1" spc="20" dirty="0">
                <a:solidFill>
                  <a:srgbClr val="3B418F"/>
                </a:solidFill>
                <a:latin typeface="Calibri"/>
                <a:cs typeface="Calibri"/>
              </a:rPr>
              <a:t>·(A</a:t>
            </a:r>
            <a:r>
              <a:rPr sz="3600" b="1" spc="30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20" dirty="0">
                <a:solidFill>
                  <a:srgbClr val="3B418F"/>
                </a:solidFill>
                <a:latin typeface="Calibri"/>
                <a:cs typeface="Calibri"/>
              </a:rPr>
              <a:t>·</a:t>
            </a:r>
            <a:r>
              <a:rPr sz="2400" b="1" spc="-4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B</a:t>
            </a:r>
            <a:r>
              <a:rPr sz="3600" b="1" spc="44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·S</a:t>
            </a:r>
            <a:r>
              <a:rPr sz="3600" b="1" spc="44" baseline="-15046" dirty="0">
                <a:solidFill>
                  <a:srgbClr val="3B418F"/>
                </a:solidFill>
                <a:latin typeface="Calibri"/>
                <a:cs typeface="Calibri"/>
              </a:rPr>
              <a:t>3</a:t>
            </a:r>
            <a:r>
              <a:rPr sz="2400" b="1" spc="30" dirty="0">
                <a:solidFill>
                  <a:srgbClr val="3B418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504" y="2103120"/>
            <a:ext cx="7958327" cy="44013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3915" y="840407"/>
            <a:ext cx="10227945" cy="1159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270885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4.8.–</a:t>
            </a:r>
            <a:r>
              <a:rPr sz="2800" b="1" spc="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aritméticos</a:t>
            </a:r>
            <a:r>
              <a:rPr sz="2800" b="1" spc="-8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binarios.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Sumador/restador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en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complemento</a:t>
            </a:r>
            <a:r>
              <a:rPr sz="2800" b="1" spc="-2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2:</a:t>
            </a:r>
            <a:r>
              <a:rPr sz="28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Desbordamiento</a:t>
            </a:r>
            <a:r>
              <a:rPr sz="2800" b="1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(overflow):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861" y="1668767"/>
            <a:ext cx="180339" cy="2385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831" y="5260847"/>
            <a:ext cx="2645663" cy="649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204" y="979397"/>
            <a:ext cx="63919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4.2.–</a:t>
            </a:r>
            <a:r>
              <a:rPr spc="20" dirty="0"/>
              <a:t> </a:t>
            </a:r>
            <a:r>
              <a:rPr spc="5" dirty="0"/>
              <a:t>Análisis</a:t>
            </a:r>
            <a:r>
              <a:rPr spc="-55" dirty="0"/>
              <a:t> </a:t>
            </a:r>
            <a:r>
              <a:rPr spc="5" dirty="0"/>
              <a:t>de</a:t>
            </a:r>
            <a:r>
              <a:rPr spc="-40" dirty="0"/>
              <a:t> </a:t>
            </a:r>
            <a:r>
              <a:rPr spc="-5" dirty="0"/>
              <a:t>circuitos</a:t>
            </a:r>
            <a:r>
              <a:rPr spc="-55" dirty="0"/>
              <a:t> </a:t>
            </a:r>
            <a:r>
              <a:rPr dirty="0"/>
              <a:t>combinacionales.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3915" y="1546326"/>
            <a:ext cx="1584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800" b="1" spc="-114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2: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915" y="5021045"/>
            <a:ext cx="63969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spc="1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lógicas</a:t>
            </a:r>
            <a:r>
              <a:rPr sz="2800" spc="-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las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funciones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salida: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6055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719" y="1371600"/>
            <a:ext cx="6318503" cy="36693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25711" y="2057400"/>
            <a:ext cx="2874263" cy="29687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7312" y="1255775"/>
            <a:ext cx="1560575" cy="45506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3915" y="840407"/>
            <a:ext cx="9803130" cy="1159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697480">
              <a:lnSpc>
                <a:spcPct val="100000"/>
              </a:lnSpc>
              <a:spcBef>
                <a:spcPts val="1200"/>
              </a:spcBef>
            </a:pP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4.2.–</a:t>
            </a:r>
            <a:r>
              <a:rPr sz="2800" b="1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Análisis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b="1" spc="-4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circuitos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combinacionales.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dirty="0">
                <a:solidFill>
                  <a:srgbClr val="3B418F"/>
                </a:solidFill>
                <a:latin typeface="Calibri"/>
                <a:cs typeface="Calibri"/>
              </a:rPr>
              <a:t>Ejemplo</a:t>
            </a:r>
            <a:r>
              <a:rPr sz="2800" b="1" spc="-5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B418F"/>
                </a:solidFill>
                <a:latin typeface="Calibri"/>
                <a:cs typeface="Calibri"/>
              </a:rPr>
              <a:t>3:</a:t>
            </a:r>
            <a:r>
              <a:rPr sz="2800" b="1" spc="3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Podemos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obtener</a:t>
            </a:r>
            <a:r>
              <a:rPr sz="2800" spc="2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la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tabla</a:t>
            </a:r>
            <a:r>
              <a:rPr sz="2800" spc="-3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B418F"/>
                </a:solidFill>
                <a:latin typeface="Calibri"/>
                <a:cs typeface="Calibri"/>
              </a:rPr>
              <a:t>verdad</a:t>
            </a:r>
            <a:r>
              <a:rPr sz="2800" spc="5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partir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B418F"/>
                </a:solidFill>
                <a:latin typeface="Calibri"/>
                <a:cs typeface="Calibri"/>
              </a:rPr>
              <a:t>del</a:t>
            </a:r>
            <a:r>
              <a:rPr sz="2800" dirty="0">
                <a:solidFill>
                  <a:srgbClr val="3B418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B418F"/>
                </a:solidFill>
                <a:latin typeface="Calibri"/>
                <a:cs typeface="Calibri"/>
              </a:rPr>
              <a:t>circuito.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6023" y="57470"/>
            <a:ext cx="3684904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383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 Digitales.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4º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graduado</a:t>
            </a:r>
            <a:r>
              <a:rPr sz="1200" b="1" spc="-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en</a:t>
            </a:r>
            <a:r>
              <a:rPr sz="1200" b="1" spc="3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Ingeniería</a:t>
            </a:r>
            <a:r>
              <a:rPr sz="1200" b="1" spc="2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Eléctrica. </a:t>
            </a:r>
            <a:r>
              <a:rPr sz="1200" b="1" spc="-254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TEMA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4:</a:t>
            </a:r>
            <a:r>
              <a:rPr sz="1200" b="1" spc="2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Análisis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y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síntesis</a:t>
            </a:r>
            <a:r>
              <a:rPr sz="1200" b="1" spc="15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B7AB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00B7AB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B7AB"/>
                </a:solidFill>
                <a:latin typeface="Calibri"/>
                <a:cs typeface="Calibri"/>
              </a:rPr>
              <a:t>sistemas </a:t>
            </a:r>
            <a:r>
              <a:rPr sz="1200" b="1" spc="-5" dirty="0">
                <a:solidFill>
                  <a:srgbClr val="00B7AB"/>
                </a:solidFill>
                <a:latin typeface="Calibri"/>
                <a:cs typeface="Calibri"/>
              </a:rPr>
              <a:t>combinacionales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237232"/>
            <a:ext cx="10375900" cy="3108960"/>
            <a:chOff x="0" y="2237232"/>
            <a:chExt cx="10375900" cy="31089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33471"/>
              <a:ext cx="4901183" cy="20804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1184" y="2237232"/>
              <a:ext cx="5474207" cy="310895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8291</Words>
  <Application>Microsoft Macintosh PowerPoint</Application>
  <PresentationFormat>Panorámica</PresentationFormat>
  <Paragraphs>887</Paragraphs>
  <Slides>77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77</vt:i4>
      </vt:variant>
    </vt:vector>
  </HeadingPairs>
  <TitlesOfParts>
    <vt:vector size="87" baseType="lpstr">
      <vt:lpstr>Arial</vt:lpstr>
      <vt:lpstr>Arial MT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Tema de Office</vt:lpstr>
      <vt:lpstr>SISTEMAS DIGITALES</vt:lpstr>
      <vt:lpstr>Objetivos.</vt:lpstr>
      <vt:lpstr>TEMA 4: Análisis y síntesis de sistemas combinacionales. Circuitos MSI</vt:lpstr>
      <vt:lpstr>Presentación de PowerPoint</vt:lpstr>
      <vt:lpstr>Presentación de PowerPoint</vt:lpstr>
      <vt:lpstr>Análisis de circuitos</vt:lpstr>
      <vt:lpstr>4.2.– Análisis de circuitos combinacionales.</vt:lpstr>
      <vt:lpstr>4.2.– Análisis de circuitos combinacionales.</vt:lpstr>
      <vt:lpstr>Presentación de PowerPoint</vt:lpstr>
      <vt:lpstr>Análisis de circuitos</vt:lpstr>
      <vt:lpstr> Análisis de circuitos.</vt:lpstr>
      <vt:lpstr>TEMA 4: Análisis y síntesis de sistemas combinacionales. Circuitos MSI</vt:lpstr>
      <vt:lpstr>4.3.– Síntesis de circuitos combinacionales.</vt:lpstr>
      <vt:lpstr>4.3.– Síntesis de circuitos combinacionales.</vt:lpstr>
      <vt:lpstr>4.3.– Síntesis de circuitos combinacionales.</vt:lpstr>
      <vt:lpstr>Presentación de PowerPoint</vt:lpstr>
      <vt:lpstr>Presentación de PowerPoint</vt:lpstr>
      <vt:lpstr>4.3.– Síntesis de circuitos combinacionales.</vt:lpstr>
      <vt:lpstr>4.3.– Síntesis de circuitos combinacionales.</vt:lpstr>
      <vt:lpstr>4.3.– Síntesis de circuitos combinacionales.</vt:lpstr>
      <vt:lpstr>Síntesis de circuitos combinacionales.</vt:lpstr>
      <vt:lpstr>Síntesis de circuitos combinacionales.</vt:lpstr>
      <vt:lpstr>Síntesis de circuitos combinacionales.</vt:lpstr>
      <vt:lpstr>Síntesis de circuitos combinacionales.</vt:lpstr>
      <vt:lpstr>Presentación de PowerPoint</vt:lpstr>
      <vt:lpstr>Presentación de PowerPoint</vt:lpstr>
      <vt:lpstr>Decodificadores.</vt:lpstr>
      <vt:lpstr>Decodificadores.</vt:lpstr>
      <vt:lpstr>Presentación de PowerPoint</vt:lpstr>
      <vt:lpstr>Decodificadores. </vt:lpstr>
      <vt:lpstr>Codificadores. </vt:lpstr>
      <vt:lpstr>Codificadores. </vt:lpstr>
      <vt:lpstr>.</vt:lpstr>
      <vt:lpstr>Codificador binario prioridad 4 a 2</vt:lpstr>
      <vt:lpstr> Multiplexores. Demultiplexores. Multiplexores.</vt:lpstr>
      <vt:lpstr>Presentación de PowerPoint</vt:lpstr>
      <vt:lpstr>4.5.1.– Multiplexores. MUX 4:1: Si tenemos dos entradas de control (p=2) S1 y S0 tendremos 22 = 4  entradas de datos (D3, D2, D1 y D0) y es el caso de un multiplexor de 4 a 1.</vt:lpstr>
      <vt:lpstr>Multiplexores. MUX 8:1: Si tenemos tres entradas de control (p=3) S2, S1 y S0 tendremos 23 = 8  entradas de datos (D7, D6, D5, D4 ,D3, D2, D1 y D0) y es el multiplexor de 8 a 1.</vt:lpstr>
      <vt:lpstr>Demultiplexores.</vt:lpstr>
      <vt:lpstr>Demultiplexores. DEMUX 1:4: Tiene una única entrada, Y, dos entradas de control (p=2) S1 y S0, y  22 = 4 salidas de datos (D3, D2, D1 y D0), es el caso de un demultiplexor de 1 a 4.</vt:lpstr>
      <vt:lpstr>– Aplicaciones de los decodificadores y multiplexores.  Aplicaciones de los multiplexores.</vt:lpstr>
      <vt:lpstr>Implementación de funciones lógicas</vt:lpstr>
      <vt:lpstr>Implementación de circuitos con multiplexores</vt:lpstr>
      <vt:lpstr>Aplicaciones de los multiplexores. Si en las entradas de datos no sólo se aplican constantes (0 ó 1) sino también  variables, cualquier multiplexor de n variables de control se puede utilizar para  sintetizar cualquier función lógica de n+1 variables.</vt:lpstr>
      <vt:lpstr>Presentación de PowerPoint</vt:lpstr>
      <vt:lpstr>Aplicaciones de los decodificadores.</vt:lpstr>
      <vt:lpstr>Implementación de funciones lógicas mediante decodificadores.</vt:lpstr>
      <vt:lpstr>Decodificador con salidas activas a nivel alto y puertas OR.</vt:lpstr>
      <vt:lpstr>Decodificador con salidas activas a nivel bajo y puertas AND.</vt:lpstr>
      <vt:lpstr>Decodificador con salidas activas a nivel bajo y puertas NAND.</vt:lpstr>
      <vt:lpstr>Decodificador con salidas activas a nivel alto y puertas NOR.</vt:lpstr>
      <vt:lpstr>TEMA 4: Análisis y síntesis de sistemas combinacionales. Circuitos MSI</vt:lpstr>
      <vt:lpstr>4.7.– Aritmética binaria básica. 4.7.1.– Operaciones aritméticas con números binarios enteros sin signo.</vt:lpstr>
      <vt:lpstr>4.7.– Aritmética binaria básica. 4.7.1.– Operaciones aritméticas con números binarios enteros sin signo.</vt:lpstr>
      <vt:lpstr>4.7.– Aritmética binaria básica. 4.7.1.– Operaciones aritméticas con números binarios enteros sin signo.</vt:lpstr>
      <vt:lpstr>4.7.– Aritmética binaria básica. 4.7.1.– Operaciones aritméticas con números binarios enteros sin signo.</vt:lpstr>
      <vt:lpstr>4.7.– Aritmética binaria básica.</vt:lpstr>
      <vt:lpstr>4.7.– Aritmética binaria básica.</vt:lpstr>
      <vt:lpstr>4.7.– Aritmética binaria básica.</vt:lpstr>
      <vt:lpstr>4.7.– Aritmética binaria básica.</vt:lpstr>
      <vt:lpstr>4.7.– Aritmética binaria básica.</vt:lpstr>
      <vt:lpstr>TEMA 4: Análisis y síntesis de sistemas combinacionales. Circuitos MSI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4.8.– Circuitos aritméticos binarios.</vt:lpstr>
      <vt:lpstr>Presentación de PowerPoint</vt:lpstr>
      <vt:lpstr>4.8.– Circuitos aritméticos binarios.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DIGITALES</dc:title>
  <cp:lastModifiedBy>José Luis Ávila Jiménez</cp:lastModifiedBy>
  <cp:revision>37</cp:revision>
  <dcterms:created xsi:type="dcterms:W3CDTF">2022-01-20T12:49:30Z</dcterms:created>
  <dcterms:modified xsi:type="dcterms:W3CDTF">2022-03-28T07:09:00Z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2022-01-20T00:00:00Z</vt:filetime>
  </property>
</Properties>
</file>