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8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1"/>
  </p:normalViewPr>
  <p:slideViewPr>
    <p:cSldViewPr>
      <p:cViewPr varScale="1">
        <p:scale>
          <a:sx n="91" d="100"/>
          <a:sy n="91" d="100"/>
        </p:scale>
        <p:origin x="8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5C5F-35E7-1C42-9D07-B4073AD5B23A}" type="datetimeFigureOut">
              <a:rPr lang="es-ES" smtClean="0"/>
              <a:t>15/3/22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5E479-DBDA-384F-A2C8-A56E885889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85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adyacencia </a:t>
            </a:r>
            <a:r>
              <a:rPr lang="es-ES" dirty="0" err="1"/>
              <a:t>dde</a:t>
            </a:r>
            <a:r>
              <a:rPr lang="es-ES" dirty="0"/>
              <a:t> segundo orden no está bien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5E479-DBDA-384F-A2C8-A56E8858894F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0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8219-DF73-5447-8347-2B636F4D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B454C-A01C-8E4A-8663-E8510DBB7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0DE90-996D-6F4B-8489-65893E8C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4A438-560A-DC44-8B27-2A569C2D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6DEF6-5ECD-6C46-9964-17940024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41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5198-A44C-8D4A-BBE9-6DB34CCF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60398-E979-464D-A3B5-C1F4EFD7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4FDE-9778-5046-BE6F-B730ACA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A2477-22E7-A743-AD00-6E05795D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9ABD7-3D8F-C747-803C-8340A6F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8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9661E4-BCB7-A14F-8A25-0075FE58B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FFE2B2-E8EE-D64A-A0F3-EF880C3F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F538A-291E-304D-94BE-E4253E44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9794E-5646-D14F-AC02-ABD6D27B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7A601-D6DD-AA41-B803-B3EA865F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31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B418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9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534B-9F94-FF4C-8DD7-94D94E92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1041B-0A56-EB47-927F-5EDE9531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18094-FD66-F24A-97DF-2939613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2A4B0-8C6B-BD4C-B3F0-DA3A65B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B3B4-8F9C-D04F-80D3-D36C2480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7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814B-EDAE-A24E-B885-8B4C3494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0E9EE7-B697-5B4D-B941-10DCC02A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D8104-333D-0149-90F4-FC4422E6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C50E2-6A09-C94B-AD9C-E1985778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F22C2-26B2-6543-B916-CA0D29A0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4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5B4E4-2975-A24E-A5E2-367CE027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F5DB8-E80E-9B42-9D58-453A33821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87D3E-D1EC-C84F-8A76-EB9AD919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9AAF0-E334-D141-AF3C-FAD671D5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C31D3A-CA4A-4B48-9DAD-D02DA475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8B54BA-B781-AF40-AD73-646C0981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E007E-B9CF-7F45-A163-69C2DECE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22E0F-48CF-AF44-8F2E-4758C6A4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954ED-4ED5-3744-8164-59D1BB19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54DABA-1D06-A046-B9F5-3C6B9033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D49DD2-931C-0D45-BC29-7C250EED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5CD2A3-651D-3F42-8B69-C08597F1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E54A26-BDDA-6F4D-95D0-CEDF4B34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2E1FC9-F526-3D4F-9B00-F0B6AD8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9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592C2-5055-064B-B53A-76F9D32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9BFA99-E291-C145-B86B-87F5DC48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A9ECA-C631-9246-8E81-7F74FFC9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7BDCB0-D066-7E4C-BBB8-932AC7A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8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6F907E-AA07-474F-BE48-6E08F7F6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12A4F1-8244-E446-80C2-32256916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E5A17-7695-AD41-8181-16666054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1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AADC-E407-624C-BB92-61835255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FD4A8-BD30-0745-9CE2-24638070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C5933-5C92-4042-A096-EFAEBC71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AF62D-6C63-3C44-8C6F-08107A19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B3B40-78B8-1C49-8CC1-31BCF6E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65100-FF06-DA41-BA12-0B737FA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46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839D-D841-C244-BDEE-9AB6609E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DA76C0-AAE4-F549-88F3-3FD2DF311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43D345-C97A-474B-80C1-BFC3BF60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6152C-3F27-5546-A1F3-5DBE0991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A622E1-46F6-F54A-97FB-BBB5C7E9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8CF37-A791-C140-92E8-572B9908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3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62FF79-3C1E-1645-9C4C-0C71A71C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D0E3FE-CDB6-A649-9DF2-707B6670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FE8A9-A102-AE48-B570-84CCDD475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8061A-E89D-9145-945F-50E9A7A6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C9F3C-8A0A-BA4B-B917-38B4655E1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8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120" y="989106"/>
            <a:ext cx="10515600" cy="13255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SISTEMAS</a:t>
            </a:r>
            <a:r>
              <a:rPr spc="20" dirty="0"/>
              <a:t> </a:t>
            </a:r>
            <a:r>
              <a:rPr spc="-60" dirty="0"/>
              <a:t>DIGITALES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8728" y="2725078"/>
            <a:ext cx="8704580" cy="78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b="1" spc="-114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50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000" b="1" spc="-15" dirty="0">
                <a:solidFill>
                  <a:srgbClr val="00B7AB"/>
                </a:solidFill>
                <a:latin typeface="Calibri"/>
                <a:cs typeface="Calibri"/>
              </a:rPr>
              <a:t>3-</a:t>
            </a:r>
            <a:r>
              <a:rPr sz="5000" b="1" spc="-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000" b="1" spc="-30" dirty="0">
                <a:solidFill>
                  <a:srgbClr val="00B7AB"/>
                </a:solidFill>
                <a:latin typeface="Calibri"/>
                <a:cs typeface="Calibri"/>
              </a:rPr>
              <a:t>Álgebra </a:t>
            </a:r>
            <a:r>
              <a:rPr sz="5000" b="1" spc="-5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5000" b="1" spc="-10" dirty="0">
                <a:solidFill>
                  <a:srgbClr val="00B7AB"/>
                </a:solidFill>
                <a:latin typeface="Calibri"/>
                <a:cs typeface="Calibri"/>
              </a:rPr>
              <a:t> Conmutación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360" y="5022766"/>
            <a:ext cx="4897120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s-ES" sz="2400" spc="-15" dirty="0">
                <a:solidFill>
                  <a:srgbClr val="3B418F"/>
                </a:solidFill>
                <a:latin typeface="Calibri"/>
                <a:cs typeface="Calibri"/>
              </a:rPr>
              <a:t>José Luis Ávila Jiménez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8" cy="1277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" y="5586984"/>
            <a:ext cx="2660903" cy="12710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0232390" cy="16522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3655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Teoremas.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T1: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unicidad</a:t>
            </a:r>
            <a:r>
              <a:rPr sz="24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complemento:</a:t>
            </a:r>
            <a:endParaRPr sz="2400">
              <a:latin typeface="Calibri"/>
              <a:cs typeface="Calibri"/>
            </a:endParaRPr>
          </a:p>
          <a:p>
            <a:pPr marL="126809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neutros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(0)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(1)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únicos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15" y="2588742"/>
            <a:ext cx="318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T2: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idempotencia: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515" y="3625061"/>
            <a:ext cx="401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94635" algn="l"/>
                <a:tab pos="3349625" algn="l"/>
              </a:tabLst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T3: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nulos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:	</a:t>
            </a:r>
            <a:r>
              <a:rPr sz="3600" baseline="1157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3600" spc="-82" baseline="1157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B418F"/>
                </a:solidFill>
                <a:latin typeface="Calibri"/>
                <a:cs typeface="Calibri"/>
              </a:rPr>
              <a:t>x	</a:t>
            </a:r>
            <a:r>
              <a:rPr sz="3600" baseline="1157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3600" spc="-172" baseline="1157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7" baseline="-19097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3600" spc="-7" baseline="1157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endParaRPr sz="3600" baseline="115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4661381"/>
            <a:ext cx="335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T4: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absorción: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6572" y="2633530"/>
            <a:ext cx="289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05155" algn="l"/>
                <a:tab pos="1510665" algn="l"/>
                <a:tab pos="2503805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,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	=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0939" y="3043726"/>
            <a:ext cx="1946275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785">
              <a:lnSpc>
                <a:spcPct val="128699"/>
              </a:lnSpc>
              <a:spcBef>
                <a:spcPts val="100"/>
              </a:spcBef>
              <a:tabLst>
                <a:tab pos="1030605" algn="l"/>
                <a:tab pos="1581150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 x	=</a:t>
            </a:r>
            <a:r>
              <a:rPr sz="2400" spc="-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	=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9913" y="4134430"/>
            <a:ext cx="367601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100"/>
              </a:spcBef>
              <a:tabLst>
                <a:tab pos="1659889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 0	=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039"/>
              </a:spcBef>
              <a:tabLst>
                <a:tab pos="911225" algn="l"/>
                <a:tab pos="1673225" algn="l"/>
                <a:tab pos="3202940" algn="l"/>
                <a:tab pos="3492500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·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y)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	x</a:t>
            </a:r>
            <a:endParaRPr sz="2400">
              <a:latin typeface="Calibri"/>
              <a:cs typeface="Calibri"/>
            </a:endParaRPr>
          </a:p>
          <a:p>
            <a:pPr marL="1645285">
              <a:lnSpc>
                <a:spcPct val="100000"/>
              </a:lnSpc>
              <a:spcBef>
                <a:spcPts val="1180"/>
              </a:spcBef>
              <a:tabLst>
                <a:tab pos="3258185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·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+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y)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8515" y="809648"/>
            <a:ext cx="11810365" cy="15030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3909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Teoremas.</a:t>
            </a:r>
            <a:endParaRPr sz="2800" dirty="0">
              <a:latin typeface="Calibri"/>
              <a:cs typeface="Calibri"/>
            </a:endParaRPr>
          </a:p>
          <a:p>
            <a:pPr marL="38100" marR="30480">
              <a:lnSpc>
                <a:spcPct val="100800"/>
              </a:lnSpc>
              <a:spcBef>
                <a:spcPts val="1120"/>
              </a:spcBef>
              <a:tabLst>
                <a:tab pos="1921510" algn="l"/>
                <a:tab pos="2689225" algn="l"/>
              </a:tabLst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T5:</a:t>
            </a:r>
            <a:r>
              <a:rPr sz="2400" b="1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400" b="1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involución:</a:t>
            </a:r>
            <a:r>
              <a:rPr sz="2400" b="1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elemento,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propio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elemento.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2436342"/>
            <a:ext cx="636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T6: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Propiedad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asociativa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producto: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3285377"/>
            <a:ext cx="8193405" cy="14947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T7: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Leyes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Morgan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general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siguiente:</a:t>
            </a:r>
            <a:endParaRPr sz="240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igual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complementos.</a:t>
            </a:r>
            <a:endParaRPr sz="200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producto es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igual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7642" y="4911711"/>
            <a:ext cx="3460750" cy="47128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0720" y="4911711"/>
            <a:ext cx="4485005" cy="47128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305BC8A-9448-5443-9ED3-68EAAB47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2942"/>
            <a:ext cx="2057400" cy="5334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D5306C6-806A-D246-8BA4-357229C5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22" y="2443301"/>
            <a:ext cx="1828800" cy="4826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1E523DE-0273-B945-B829-2C40D8C67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384272"/>
            <a:ext cx="3086100" cy="4953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0587156-A8EE-404C-984B-AC61D39F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50" y="2776382"/>
            <a:ext cx="2578100" cy="4953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9057E7A-5A97-1644-86A9-199F5535B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642" y="5514538"/>
            <a:ext cx="1625600" cy="4953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2354BA1-11DC-2D48-9242-09B335F58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436" y="6081712"/>
            <a:ext cx="1625600" cy="4572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5904D8B-CB02-4749-A8F7-A2FC085B9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491" y="5853149"/>
            <a:ext cx="3263900" cy="4572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2EC40C4-B5C1-3B41-B1D0-3F51494C9F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3722" y="5374372"/>
            <a:ext cx="32639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8037" y="1295400"/>
            <a:ext cx="10575925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440690" lvl="1" indent="-428625">
              <a:lnSpc>
                <a:spcPct val="100000"/>
              </a:lnSpc>
              <a:spcBef>
                <a:spcPts val="545"/>
              </a:spcBef>
              <a:buSzPct val="95454"/>
              <a:buAutoNum type="arabicPeriod"/>
              <a:tabLst>
                <a:tab pos="44132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</a:t>
            </a:r>
            <a:endParaRPr sz="2200" dirty="0">
              <a:latin typeface="Calibri"/>
              <a:cs typeface="Calibri"/>
            </a:endParaRPr>
          </a:p>
          <a:p>
            <a:pPr marL="452120" marR="6733540" lvl="1" indent="-4521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45212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Funciones de conmutación: </a:t>
            </a:r>
            <a:r>
              <a:rPr sz="2200" b="1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3.2.1.–</a:t>
            </a:r>
            <a:r>
              <a:rPr sz="22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658495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3.2.2.–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representación: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0690" lvl="1" indent="-428625">
              <a:lnSpc>
                <a:spcPct val="100000"/>
              </a:lnSpc>
              <a:buSzPct val="95454"/>
              <a:buAutoNum type="arabicPeriod" startAt="3"/>
              <a:tabLst>
                <a:tab pos="44132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335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3970" marR="3020695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809648"/>
            <a:ext cx="11837035" cy="53879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5366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80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Una 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f,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representaremos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f(x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30" baseline="-20833" dirty="0">
                <a:solidFill>
                  <a:srgbClr val="3B418F"/>
                </a:solidFill>
                <a:latin typeface="Calibri"/>
                <a:cs typeface="Calibri"/>
              </a:rPr>
              <a:t>2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...,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),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donde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2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...,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 las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f la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salida,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define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toda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cuyos valores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solamente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elementos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decir 0 y 1, y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están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relacionados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operadores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{+,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•,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¯}.</a:t>
            </a:r>
            <a:endParaRPr sz="24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denominan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40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señales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salida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un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sistema digital solamente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tomar los valores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 y 1,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que:</a:t>
            </a:r>
            <a:endParaRPr sz="2400">
              <a:latin typeface="Calibri"/>
              <a:cs typeface="Calibri"/>
            </a:endParaRPr>
          </a:p>
          <a:p>
            <a:pPr marL="586740" indent="-34480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587375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podrán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representar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000">
              <a:latin typeface="Calibri"/>
              <a:cs typeface="Calibri"/>
            </a:endParaRPr>
          </a:p>
          <a:p>
            <a:pPr marL="598805" marR="5147310" indent="-356870" algn="just">
              <a:lnSpc>
                <a:spcPct val="125000"/>
              </a:lnSpc>
              <a:buFont typeface="Arial MT"/>
              <a:buChar char="•"/>
              <a:tabLst>
                <a:tab pos="58737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señales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podrán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expresar matemáticamente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las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lógica.</a:t>
            </a:r>
            <a:endParaRPr sz="2000">
              <a:latin typeface="Calibri"/>
              <a:cs typeface="Calibri"/>
            </a:endParaRPr>
          </a:p>
          <a:p>
            <a:pPr marL="587375" marR="5210175" indent="-587375" algn="just">
              <a:lnSpc>
                <a:spcPct val="125000"/>
              </a:lnSpc>
              <a:buFont typeface="Arial MT"/>
              <a:buChar char="•"/>
              <a:tabLst>
                <a:tab pos="587375" algn="l"/>
              </a:tabLst>
            </a:pP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álgebra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permitirá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análisis y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diseño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sistemas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digitales.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3" y="3986784"/>
            <a:ext cx="4465307" cy="17861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400" y="1111567"/>
            <a:ext cx="10664825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952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17625" lvl="2" indent="-659130">
              <a:lnSpc>
                <a:spcPct val="100000"/>
              </a:lnSpc>
              <a:buSzPct val="95454"/>
              <a:buAutoNum type="arabicPeriod"/>
              <a:tabLst>
                <a:tab pos="131826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lógica,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NOR.</a:t>
            </a:r>
            <a:endParaRPr sz="2200" dirty="0">
              <a:latin typeface="Calibri"/>
              <a:cs typeface="Calibri"/>
            </a:endParaRPr>
          </a:p>
          <a:p>
            <a:pPr marL="13970" marR="4045585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108960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564" y="740690"/>
            <a:ext cx="11756390" cy="201358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088514" algn="just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3.2.2.–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lógica.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expresión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algebraica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relaciona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operadores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o</a:t>
            </a:r>
            <a:r>
              <a:rPr sz="2800" spc="6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spc="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Boole</a:t>
            </a:r>
            <a:r>
              <a:rPr sz="28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{+,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•,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¯}.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945" y="2879167"/>
            <a:ext cx="17545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873" y="4648200"/>
            <a:ext cx="11807190" cy="1086836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950"/>
              </a:spcBef>
              <a:tabLst>
                <a:tab pos="681926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decir,</a:t>
            </a:r>
            <a:r>
              <a:rPr sz="28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800" spc="2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expresarse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combinación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lineal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complementos.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 x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,...,x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).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FDE5A1D-9342-A24F-9367-412F99BF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42" y="2809429"/>
            <a:ext cx="2184400" cy="4953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87CF75E-91F0-B44F-B0FE-31F7D7C5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42" y="3392097"/>
            <a:ext cx="21717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159" y="840407"/>
            <a:ext cx="11805920" cy="21653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138045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3.2.2.–</a:t>
            </a:r>
            <a:r>
              <a:rPr sz="2800" b="1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verdad.</a:t>
            </a:r>
            <a:endParaRPr sz="2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105"/>
              </a:spcBef>
              <a:tabLst>
                <a:tab pos="1050290" algn="l"/>
                <a:tab pos="1458595" algn="l"/>
                <a:tab pos="2329815" algn="l"/>
                <a:tab pos="2842260" algn="l"/>
                <a:tab pos="3244215" algn="l"/>
                <a:tab pos="4485005" algn="l"/>
                <a:tab pos="5472430" algn="l"/>
                <a:tab pos="6264910" algn="l"/>
                <a:tab pos="7091045" algn="l"/>
                <a:tab pos="9096375" algn="l"/>
                <a:tab pos="9608820" algn="l"/>
                <a:tab pos="10791190" algn="l"/>
                <a:tab pos="11303000" algn="l"/>
              </a:tabLst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Ind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la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us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b="1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b="1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variables,</a:t>
            </a:r>
            <a:r>
              <a:rPr sz="28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consta</a:t>
            </a:r>
            <a:r>
              <a:rPr sz="28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encabezamiento,</a:t>
            </a:r>
            <a:r>
              <a:rPr sz="28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="1" baseline="255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775" b="1" spc="465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filas</a:t>
            </a:r>
            <a:r>
              <a:rPr sz="28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n+m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15" y="2828005"/>
            <a:ext cx="149923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umn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.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36685" y="3422650"/>
          <a:ext cx="3607434" cy="2607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775" b="1" spc="7" baseline="-1951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19519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775" b="1" spc="7" baseline="-1951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19519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775" b="1" spc="15" baseline="-1951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19519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775" b="1" spc="15" baseline="-1951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19519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775" b="1" spc="15" baseline="-1951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19519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7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40407"/>
            <a:ext cx="11757025" cy="332359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097405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3.2.2.–</a:t>
            </a:r>
            <a:r>
              <a:rPr sz="2800" b="1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física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800">
              <a:latin typeface="Calibri"/>
              <a:cs typeface="Calibri"/>
            </a:endParaRPr>
          </a:p>
          <a:p>
            <a:pPr marL="13335" marR="5080" indent="-1270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800" spc="2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digital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operador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sencilla.</a:t>
            </a:r>
            <a:endParaRPr sz="2800">
              <a:latin typeface="Calibri"/>
              <a:cs typeface="Calibri"/>
            </a:endParaRPr>
          </a:p>
          <a:p>
            <a:pPr marL="12700" marR="3581400">
              <a:lnSpc>
                <a:spcPct val="135700"/>
              </a:lnSpc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implementan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mediante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Integrados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Digitales.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76" y="4032503"/>
            <a:ext cx="5568695" cy="17404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1409251"/>
            <a:ext cx="10575925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52120" lvl="1" indent="-439420">
              <a:lnSpc>
                <a:spcPct val="100000"/>
              </a:lnSpc>
              <a:buSzPct val="95454"/>
              <a:buAutoNum type="arabicPeriod" startAt="3"/>
              <a:tabLst>
                <a:tab pos="452755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AND,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17625" lvl="2" indent="-659130">
              <a:lnSpc>
                <a:spcPct val="100000"/>
              </a:lnSpc>
              <a:buSzPct val="95454"/>
              <a:buAutoNum type="arabicPeriod"/>
              <a:tabLst>
                <a:tab pos="131826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puertas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335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3970" marR="3020695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 dirty="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9"/>
            <a:ext cx="11759565" cy="26733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54825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3.3.–</a:t>
            </a: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Introducción.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4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implementar físicamente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funciones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construye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se usan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expresión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contiene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más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 colección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puertas lógicas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usan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construir 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denomina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biblioteca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las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biblioteca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denominan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normalizadas.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5" y="3533622"/>
            <a:ext cx="7766684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706880" algn="l"/>
                <a:tab pos="2606040" algn="l"/>
                <a:tab pos="3057525" algn="l"/>
                <a:tab pos="3562985" algn="l"/>
                <a:tab pos="4663440" algn="l"/>
                <a:tab pos="5605145" algn="l"/>
                <a:tab pos="626046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q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sencilla.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Generalmente,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seleccionan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ocho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operadores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5668" y="3533622"/>
            <a:ext cx="3839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159" algn="l"/>
                <a:tab pos="1847214" algn="l"/>
                <a:tab pos="2414270" algn="l"/>
                <a:tab pos="3511550" algn="l"/>
              </a:tabLst>
            </a:pP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	ál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4011" y="4846601"/>
            <a:ext cx="5099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  <a:tab pos="501459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s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eri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ada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s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e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s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1600" spc="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ad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ore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s </a:t>
            </a:r>
            <a:r>
              <a:rPr sz="16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1600" spc="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l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1600" dirty="0">
                <a:solidFill>
                  <a:srgbClr val="3B418F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0316" y="4846603"/>
            <a:ext cx="5144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16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obtenidas</a:t>
            </a:r>
            <a:r>
              <a:rPr sz="16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16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combinación</a:t>
            </a:r>
            <a:r>
              <a:rPr sz="16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16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varios</a:t>
            </a:r>
            <a:r>
              <a:rPr sz="16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operadores</a:t>
            </a:r>
            <a:r>
              <a:rPr sz="16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1600" spc="-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Álgebra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522" y="5335496"/>
            <a:ext cx="2140585" cy="13055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XOR.</a:t>
            </a:r>
            <a:endParaRPr sz="1600">
              <a:latin typeface="Calibri"/>
              <a:cs typeface="Calibri"/>
            </a:endParaRPr>
          </a:p>
          <a:p>
            <a:pPr marL="357505" indent="-34544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7505" algn="l"/>
                <a:tab pos="358140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5610" y="5335501"/>
            <a:ext cx="2116455" cy="13055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3B418F"/>
                </a:solidFill>
                <a:latin typeface="Calibri"/>
                <a:cs typeface="Calibri"/>
              </a:rPr>
              <a:t>buffer.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5" dirty="0">
                <a:solidFill>
                  <a:srgbClr val="3B418F"/>
                </a:solidFill>
                <a:latin typeface="Calibri"/>
                <a:cs typeface="Calibri"/>
              </a:rPr>
              <a:t>NOT.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AND.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16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16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B418F"/>
                </a:solidFill>
                <a:latin typeface="Calibri"/>
                <a:cs typeface="Calibri"/>
              </a:rPr>
              <a:t>OR.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73990" y="1134451"/>
            <a:ext cx="12018010" cy="483743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1855"/>
              </a:spcBef>
            </a:pPr>
            <a:r>
              <a:rPr sz="3200" b="1" spc="-10" dirty="0">
                <a:solidFill>
                  <a:srgbClr val="3B418F"/>
                </a:solidFill>
                <a:latin typeface="Calibri"/>
                <a:cs typeface="Calibri"/>
              </a:rPr>
              <a:t>Objetivos.</a:t>
            </a:r>
            <a:endParaRPr sz="32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Indicar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axiomas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Definir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indicar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teoremas.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Definir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lógica,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mostrando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distintas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representación.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Mostrar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variables,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indicando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características</a:t>
            </a:r>
            <a:r>
              <a:rPr sz="20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Definir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indicar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Demostrar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universalidad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0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 NOR.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conceptos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Analizar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Shannon.</a:t>
            </a:r>
            <a:endParaRPr sz="2000" dirty="0">
              <a:latin typeface="Calibri"/>
              <a:cs typeface="Calibri"/>
            </a:endParaRPr>
          </a:p>
          <a:p>
            <a:pPr marL="368935" marR="5080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abreviadas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expresar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lógica: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000" spc="-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máxterms.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Mostrar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basan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métodos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0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funciones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metodología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0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mapas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000" dirty="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Asimilar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000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especificada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simplificación.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 dirty="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7462" y="6525378"/>
            <a:ext cx="9505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328930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20	</a:t>
            </a:r>
            <a:r>
              <a:rPr sz="1200" spc="-10" dirty="0">
                <a:solidFill>
                  <a:srgbClr val="3B418F"/>
                </a:solidFill>
                <a:latin typeface="Calibri"/>
                <a:cs typeface="Calibri"/>
              </a:rPr>
              <a:t>Carlos</a:t>
            </a:r>
            <a:r>
              <a:rPr sz="1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B418F"/>
                </a:solidFill>
                <a:latin typeface="Calibri"/>
                <a:cs typeface="Calibri"/>
              </a:rPr>
              <a:t>Die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403" y="6525378"/>
            <a:ext cx="12141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5" dirty="0">
                <a:solidFill>
                  <a:srgbClr val="3B418F"/>
                </a:solidFill>
                <a:latin typeface="Calibri"/>
                <a:cs typeface="Calibri"/>
              </a:rPr>
              <a:t>go</a:t>
            </a:r>
            <a:r>
              <a:rPr sz="1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B418F"/>
                </a:solidFill>
                <a:latin typeface="Calibri"/>
                <a:cs typeface="Calibri"/>
              </a:rPr>
              <a:t>Moreno</a:t>
            </a:r>
            <a:r>
              <a:rPr sz="1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B418F"/>
                </a:solidFill>
                <a:latin typeface="Calibri"/>
                <a:cs typeface="Calibri"/>
              </a:rPr>
              <a:t>Moreno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4874895" cy="9747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1181735"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R="1150620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  <a:p>
            <a:pPr marL="241935">
              <a:lnSpc>
                <a:spcPct val="100000"/>
              </a:lnSpc>
              <a:spcBef>
                <a:spcPts val="12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3.3.–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83760"/>
              </p:ext>
            </p:extLst>
          </p:nvPr>
        </p:nvGraphicFramePr>
        <p:xfrm>
          <a:off x="0" y="1019430"/>
          <a:ext cx="12174855" cy="582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2"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Tabla</a:t>
                      </a:r>
                      <a:r>
                        <a:rPr sz="2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verdad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Expresión</a:t>
                      </a:r>
                      <a:r>
                        <a:rPr sz="2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lógica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Símbolo</a:t>
                      </a:r>
                      <a:r>
                        <a:rPr sz="2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lógico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16">
                <a:tc>
                  <a:txBody>
                    <a:bodyPr/>
                    <a:lstStyle/>
                    <a:p>
                      <a:pPr marL="202565" marR="269875" indent="545465">
                        <a:lnSpc>
                          <a:spcPct val="120000"/>
                        </a:lnSpc>
                        <a:spcBef>
                          <a:spcPts val="1320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Adaptador o </a:t>
                      </a:r>
                      <a:r>
                        <a:rPr sz="24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transferencia</a:t>
                      </a:r>
                      <a:r>
                        <a:rPr sz="2400" spc="-7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(buffer)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R="6985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(Inversor)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R="7048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(producto)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R="6985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-3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(suma)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marL="981710">
                        <a:lnSpc>
                          <a:spcPct val="100000"/>
                        </a:lnSpc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47" y="1755648"/>
            <a:ext cx="630935" cy="10485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0247" y="3005327"/>
            <a:ext cx="630935" cy="10485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7631" y="3090672"/>
            <a:ext cx="2819387" cy="963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0176" y="4428744"/>
            <a:ext cx="1770887" cy="8961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2744" y="5769863"/>
            <a:ext cx="1889759" cy="9570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7152" y="1667255"/>
            <a:ext cx="2697479" cy="103936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87367" y="4255008"/>
            <a:ext cx="957580" cy="2554605"/>
            <a:chOff x="4087367" y="4255008"/>
            <a:chExt cx="957580" cy="255460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7367" y="5532120"/>
              <a:ext cx="938783" cy="12771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5655" y="4255008"/>
              <a:ext cx="938783" cy="1277111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13954B6E-6D67-8643-9880-D20A7C6B7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4968" y="1952526"/>
            <a:ext cx="1028700" cy="482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48132B7-7C9F-8242-B0DF-5E660213DC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5039" y="3297322"/>
            <a:ext cx="1028700" cy="482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AD692D-8AB1-9E47-8C64-280FD27A31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568" y="4635499"/>
            <a:ext cx="1333500" cy="482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8179B5B-2509-3A40-A8D8-1AE911E20B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7553" y="6021361"/>
            <a:ext cx="14605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56023" y="57470"/>
            <a:ext cx="4874895" cy="9747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1181735"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R="1150620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  <a:p>
            <a:pPr marL="241935">
              <a:lnSpc>
                <a:spcPct val="100000"/>
              </a:lnSpc>
              <a:spcBef>
                <a:spcPts val="12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3.3.–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81057"/>
              </p:ext>
            </p:extLst>
          </p:nvPr>
        </p:nvGraphicFramePr>
        <p:xfrm>
          <a:off x="0" y="1019430"/>
          <a:ext cx="2888615" cy="5829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02"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R="79375" algn="ctr">
                        <a:lnSpc>
                          <a:spcPct val="100000"/>
                        </a:lnSpc>
                      </a:pPr>
                      <a:r>
                        <a:rPr sz="24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NAND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02">
                <a:tc>
                  <a:txBody>
                    <a:bodyPr/>
                    <a:lstStyle/>
                    <a:p>
                      <a:pPr marR="74295" algn="ctr">
                        <a:lnSpc>
                          <a:spcPts val="2790"/>
                        </a:lnSpc>
                      </a:pP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NOR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R="76200" algn="ctr">
                        <a:lnSpc>
                          <a:spcPct val="100000"/>
                        </a:lnSpc>
                      </a:pPr>
                      <a:r>
                        <a:rPr sz="2400" spc="-3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XOR</a:t>
                      </a:r>
                      <a:r>
                        <a:rPr sz="2400" spc="-2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(OR</a:t>
                      </a:r>
                      <a:r>
                        <a:rPr sz="2400" spc="-2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exclusiva)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091">
                <a:tc>
                  <a:txBody>
                    <a:bodyPr/>
                    <a:lstStyle/>
                    <a:p>
                      <a:pPr marL="553720" marR="148590" indent="-481965">
                        <a:lnSpc>
                          <a:spcPct val="12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XNOR</a:t>
                      </a:r>
                      <a:r>
                        <a:rPr sz="2400" spc="-4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(equivalencia</a:t>
                      </a:r>
                      <a:r>
                        <a:rPr sz="2400" spc="-5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53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comparación)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8669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4EC3DFAC-0397-6748-BC0B-6BD652B5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45925"/>
              </p:ext>
            </p:extLst>
          </p:nvPr>
        </p:nvGraphicFramePr>
        <p:xfrm>
          <a:off x="0" y="1019430"/>
          <a:ext cx="12174855" cy="582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2"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Tabla</a:t>
                      </a:r>
                      <a:r>
                        <a:rPr sz="2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verdad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Expresión</a:t>
                      </a:r>
                      <a:r>
                        <a:rPr sz="2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lógica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Símbolo</a:t>
                      </a:r>
                      <a:r>
                        <a:rPr sz="2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lógico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216">
                <a:tc>
                  <a:txBody>
                    <a:bodyPr/>
                    <a:lstStyle/>
                    <a:p>
                      <a:pPr marL="202565" marR="269875" indent="545465">
                        <a:lnSpc>
                          <a:spcPct val="120000"/>
                        </a:lnSpc>
                        <a:spcBef>
                          <a:spcPts val="1320"/>
                        </a:spcBef>
                      </a:pPr>
                      <a:r>
                        <a:rPr lang="es-ES" sz="2400" spc="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NAND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R="69850" algn="ctr">
                        <a:lnSpc>
                          <a:spcPct val="100000"/>
                        </a:lnSpc>
                      </a:pPr>
                      <a:r>
                        <a:rPr lang="es-ES" sz="2400" spc="-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NOR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R="76200" algn="ctr">
                        <a:lnSpc>
                          <a:spcPct val="100000"/>
                        </a:lnSpc>
                      </a:pPr>
                      <a:r>
                        <a:rPr lang="es-ES" sz="2400" spc="-3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XOR</a:t>
                      </a:r>
                      <a:r>
                        <a:rPr lang="es-ES" sz="2400" spc="-2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s-ES" sz="2400" spc="-1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(OR</a:t>
                      </a:r>
                      <a:r>
                        <a:rPr lang="es-ES" sz="2400" spc="-2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s-ES" sz="2400" spc="-1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exclusiva)</a:t>
                      </a:r>
                      <a:endParaRPr lang="es-ES" sz="2400" dirty="0">
                        <a:latin typeface="+mn-lt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91">
                <a:tc>
                  <a:txBody>
                    <a:bodyPr/>
                    <a:lstStyle/>
                    <a:p>
                      <a:pPr marL="553720" marR="148590" indent="-481965">
                        <a:lnSpc>
                          <a:spcPct val="120000"/>
                        </a:lnSpc>
                        <a:spcBef>
                          <a:spcPts val="1470"/>
                        </a:spcBef>
                      </a:pPr>
                      <a:r>
                        <a:rPr lang="es-ES" sz="2400" spc="-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XNOR</a:t>
                      </a:r>
                      <a:r>
                        <a:rPr lang="es-ES" sz="2400" spc="-4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s-ES" sz="2400" spc="-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(equivalencia</a:t>
                      </a:r>
                      <a:r>
                        <a:rPr lang="es-ES" sz="2400" spc="-55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s-ES" sz="240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o </a:t>
                      </a:r>
                      <a:r>
                        <a:rPr lang="es-ES" sz="2400" spc="-53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s-ES" sz="2400" spc="-10" dirty="0">
                          <a:solidFill>
                            <a:srgbClr val="3B418F"/>
                          </a:solidFill>
                          <a:latin typeface="+mn-lt"/>
                          <a:cs typeface="Calibri"/>
                        </a:rPr>
                        <a:t>comparación)</a:t>
                      </a:r>
                      <a:endParaRPr lang="es-ES" sz="2400" dirty="0">
                        <a:latin typeface="+mn-lt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marL="981710">
                        <a:lnSpc>
                          <a:spcPct val="100000"/>
                        </a:lnSpc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object 10">
            <a:extLst>
              <a:ext uri="{FF2B5EF4-FFF2-40B4-BE49-F238E27FC236}">
                <a16:creationId xmlns:a16="http://schemas.microsoft.com/office/drawing/2014/main" id="{012C2B3F-AA18-144C-80EC-93BFC5006C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256" y="1746504"/>
            <a:ext cx="1959850" cy="990599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FC0493E2-D191-9A41-A7FD-152128CC2D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8630" y="3090671"/>
            <a:ext cx="1831847" cy="926591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FB6B0308-5E87-BA49-B0B7-85BD092540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4456" y="4410468"/>
            <a:ext cx="1831847" cy="926579"/>
          </a:xfrm>
          <a:prstGeom prst="rect">
            <a:avLst/>
          </a:prstGeom>
        </p:spPr>
      </p:pic>
      <p:pic>
        <p:nvPicPr>
          <p:cNvPr id="24" name="object 9">
            <a:extLst>
              <a:ext uri="{FF2B5EF4-FFF2-40B4-BE49-F238E27FC236}">
                <a16:creationId xmlns:a16="http://schemas.microsoft.com/office/drawing/2014/main" id="{BE487586-4E54-0643-B7C4-544E24556CC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35311" y="5775959"/>
            <a:ext cx="1831847" cy="926591"/>
          </a:xfrm>
          <a:prstGeom prst="rect">
            <a:avLst/>
          </a:prstGeom>
        </p:spPr>
      </p:pic>
      <p:pic>
        <p:nvPicPr>
          <p:cNvPr id="25" name="object 12">
            <a:extLst>
              <a:ext uri="{FF2B5EF4-FFF2-40B4-BE49-F238E27FC236}">
                <a16:creationId xmlns:a16="http://schemas.microsoft.com/office/drawing/2014/main" id="{30B22192-9B5C-5A4F-8A67-110A25F7252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1544" y="1603247"/>
            <a:ext cx="862571" cy="1255763"/>
          </a:xfrm>
          <a:prstGeom prst="rect">
            <a:avLst/>
          </a:prstGeom>
        </p:spPr>
      </p:pic>
      <p:pic>
        <p:nvPicPr>
          <p:cNvPr id="26" name="object 13">
            <a:extLst>
              <a:ext uri="{FF2B5EF4-FFF2-40B4-BE49-F238E27FC236}">
                <a16:creationId xmlns:a16="http://schemas.microsoft.com/office/drawing/2014/main" id="{82E493D9-0242-124F-9629-145E2949287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3255" y="5611367"/>
            <a:ext cx="929639" cy="1246632"/>
          </a:xfrm>
          <a:prstGeom prst="rect">
            <a:avLst/>
          </a:prstGeom>
        </p:spPr>
      </p:pic>
      <p:grpSp>
        <p:nvGrpSpPr>
          <p:cNvPr id="27" name="object 14">
            <a:extLst>
              <a:ext uri="{FF2B5EF4-FFF2-40B4-BE49-F238E27FC236}">
                <a16:creationId xmlns:a16="http://schemas.microsoft.com/office/drawing/2014/main" id="{87A0C0AD-FD20-3C45-8517-77375ED395C2}"/>
              </a:ext>
            </a:extLst>
          </p:cNvPr>
          <p:cNvGrpSpPr/>
          <p:nvPr/>
        </p:nvGrpSpPr>
        <p:grpSpPr>
          <a:xfrm>
            <a:off x="3953255" y="2919983"/>
            <a:ext cx="914400" cy="2557780"/>
            <a:chOff x="3953255" y="2919983"/>
            <a:chExt cx="914400" cy="2557780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629CBF9D-F2FC-5649-A615-640322BCD42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8496" y="2919983"/>
              <a:ext cx="899159" cy="1313687"/>
            </a:xfrm>
            <a:prstGeom prst="rect">
              <a:avLst/>
            </a:prstGeom>
          </p:spPr>
        </p:pic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854F3EF7-D3F6-6E41-A4D6-361D7E9172C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255" y="4276344"/>
              <a:ext cx="880871" cy="1200911"/>
            </a:xfrm>
            <a:prstGeom prst="rect">
              <a:avLst/>
            </a:prstGeom>
          </p:spPr>
        </p:pic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FEA27B82-11A8-6543-BD0F-FB64229AC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109" y="2000503"/>
            <a:ext cx="1333500" cy="482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C8FC62A-70EE-6740-A844-2C5B938B19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1609" y="3306316"/>
            <a:ext cx="1460500" cy="4953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4336059-62D5-B248-8684-1A2754FE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7546" y="4601144"/>
            <a:ext cx="3098800" cy="4826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90B0A80-C424-EE4A-995D-DE7A44DAA8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6496" y="5980683"/>
            <a:ext cx="4660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4355" y="1295400"/>
            <a:ext cx="10799445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42988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18260" lvl="2" indent="-659130">
              <a:lnSpc>
                <a:spcPct val="100000"/>
              </a:lnSpc>
              <a:buSzPct val="95454"/>
              <a:buAutoNum type="arabicPeriod"/>
              <a:tabLst>
                <a:tab pos="1318895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Conjuntos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 NOR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3970" marR="4180204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243580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3548" y="448537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 dirty="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559" y="840407"/>
            <a:ext cx="11762105" cy="4801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27300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3.3.2.–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  <a:tabLst>
                <a:tab pos="488315" algn="l"/>
                <a:tab pos="1216660" algn="l"/>
                <a:tab pos="1899285" algn="l"/>
                <a:tab pos="2408555" algn="l"/>
                <a:tab pos="3825875" algn="l"/>
                <a:tab pos="4322445" algn="l"/>
                <a:tab pos="5560060" algn="l"/>
                <a:tab pos="6666230" algn="l"/>
                <a:tab pos="7117715" algn="l"/>
                <a:tab pos="9528810" algn="l"/>
                <a:tab pos="11028045" algn="l"/>
                <a:tab pos="1138491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qu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j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et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en  función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ellas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expresar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cualquier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conmutación.</a:t>
            </a:r>
            <a:endParaRPr sz="2800">
              <a:latin typeface="Calibri"/>
              <a:cs typeface="Calibri"/>
            </a:endParaRPr>
          </a:p>
          <a:p>
            <a:pPr marL="13335" marR="5715" indent="-635">
              <a:lnSpc>
                <a:spcPct val="100000"/>
              </a:lnSpc>
              <a:spcBef>
                <a:spcPts val="600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estudiar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completos: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AND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puertas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básicas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8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constituyen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conjunto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funcionalmente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ya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coinciden con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operadores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 función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 álgebra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endParaRPr sz="2800">
              <a:latin typeface="Calibri"/>
              <a:cs typeface="Calibri"/>
            </a:endParaRPr>
          </a:p>
          <a:p>
            <a:pPr marL="13335" marR="12700" indent="-635" algn="just">
              <a:lnSpc>
                <a:spcPct val="100000"/>
              </a:lnSpc>
              <a:spcBef>
                <a:spcPts val="600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demostrar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podemos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construir </a:t>
            </a:r>
            <a:r>
              <a:rPr sz="2800" spc="-90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8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OR sólo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 puertas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continuación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demostraremos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6935" y="5355335"/>
            <a:ext cx="3319271" cy="5029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1743" y="588965"/>
            <a:ext cx="11885295" cy="4206088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776220">
              <a:lnSpc>
                <a:spcPct val="100000"/>
              </a:lnSpc>
              <a:spcBef>
                <a:spcPts val="147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3.3.2.–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Universalidad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800" dirty="0">
              <a:latin typeface="Calibri"/>
              <a:cs typeface="Calibri"/>
            </a:endParaRPr>
          </a:p>
          <a:p>
            <a:pPr marL="75565" marR="68580">
              <a:lnSpc>
                <a:spcPts val="2860"/>
              </a:lnSpc>
              <a:spcBef>
                <a:spcPts val="1280"/>
              </a:spcBef>
            </a:pPr>
            <a:r>
              <a:rPr sz="2400" b="1" u="heavy" spc="-40" dirty="0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NOT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b="1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b="1" spc="18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plicando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idempotencia</a:t>
            </a:r>
            <a:r>
              <a:rPr sz="24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4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uniendo</a:t>
            </a:r>
            <a:r>
              <a:rPr sz="24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actúa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75565" marR="69215">
              <a:lnSpc>
                <a:spcPts val="2860"/>
              </a:lnSpc>
              <a:spcBef>
                <a:spcPts val="1960"/>
              </a:spcBef>
              <a:tabLst>
                <a:tab pos="880744" algn="l"/>
                <a:tab pos="2227580" algn="l"/>
                <a:tab pos="3641725" algn="l"/>
                <a:tab pos="4001770" algn="l"/>
                <a:tab pos="4501515" algn="l"/>
                <a:tab pos="4958715" algn="l"/>
                <a:tab pos="6369685" algn="l"/>
                <a:tab pos="6650355" algn="l"/>
                <a:tab pos="8341995" algn="l"/>
                <a:tab pos="8924290" algn="l"/>
                <a:tab pos="10009505" algn="l"/>
                <a:tab pos="10908665" algn="l"/>
                <a:tab pos="11365865" algn="l"/>
              </a:tabLst>
            </a:pPr>
            <a:r>
              <a:rPr sz="2400" b="1" u="heavy" spc="5" dirty="0" err="1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dirty="0" err="1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5" dirty="0" err="1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D</a:t>
            </a:r>
            <a:r>
              <a:rPr sz="2400" b="1" dirty="0" err="1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 err="1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400" spc="-35" dirty="0" err="1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25" dirty="0" err="1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 err="1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	la	l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i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y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os 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76200" marR="65405">
              <a:lnSpc>
                <a:spcPts val="286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OR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Aplicamos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involución</a:t>
            </a:r>
            <a:r>
              <a:rPr sz="24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teorema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Morgan.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Necesitamos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57488" y="1905012"/>
            <a:ext cx="3335020" cy="1030605"/>
            <a:chOff x="8857488" y="1905012"/>
            <a:chExt cx="3335020" cy="10306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7488" y="1965960"/>
              <a:ext cx="2971799" cy="9692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3111" y="1905012"/>
              <a:ext cx="1008887" cy="40232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211568" y="2243328"/>
            <a:ext cx="1515110" cy="533400"/>
            <a:chOff x="7211568" y="2243328"/>
            <a:chExt cx="1515110" cy="5334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568" y="2243328"/>
              <a:ext cx="1514855" cy="533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6489" y="2337815"/>
              <a:ext cx="228599" cy="26822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82567" y="3255264"/>
            <a:ext cx="1597151" cy="74675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184391" y="3209544"/>
            <a:ext cx="5715000" cy="966469"/>
            <a:chOff x="6184391" y="3209544"/>
            <a:chExt cx="5715000" cy="966469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4391" y="3209544"/>
              <a:ext cx="3313163" cy="9662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44596" y="3496068"/>
              <a:ext cx="2654794" cy="50595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95856" y="5090159"/>
            <a:ext cx="1719059" cy="8046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1232" y="4898135"/>
            <a:ext cx="2758439" cy="1536191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8930" y="536349"/>
            <a:ext cx="11863070" cy="2428678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873375">
              <a:lnSpc>
                <a:spcPct val="100000"/>
              </a:lnSpc>
              <a:spcBef>
                <a:spcPts val="147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3.3.2.–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Universalidad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800" dirty="0">
              <a:latin typeface="Calibri"/>
              <a:cs typeface="Calibri"/>
            </a:endParaRPr>
          </a:p>
          <a:p>
            <a:pPr marL="63500" marR="55880">
              <a:lnSpc>
                <a:spcPts val="2860"/>
              </a:lnSpc>
              <a:spcBef>
                <a:spcPts val="1280"/>
              </a:spcBef>
            </a:pPr>
            <a:r>
              <a:rPr sz="2400" b="1" u="heavy" spc="-40" dirty="0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NOT</a:t>
            </a:r>
            <a:r>
              <a:rPr sz="2400" b="1" spc="-4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b="1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Aplicando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idempotencia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4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uniendo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NOR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actúa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Calibri"/>
              <a:cs typeface="Calibri"/>
            </a:endParaRPr>
          </a:p>
          <a:p>
            <a:pPr marL="62865" marR="58419">
              <a:lnSpc>
                <a:spcPts val="2860"/>
              </a:lnSpc>
            </a:pPr>
            <a:r>
              <a:rPr sz="2400" b="1" u="heavy" spc="-5" dirty="0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OR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r>
              <a:rPr sz="2400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Aplicamos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involución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necesitamos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NOR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655520"/>
            <a:ext cx="11808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3B418F"/>
                </a:solidFill>
                <a:uFill>
                  <a:solidFill>
                    <a:srgbClr val="3B418F"/>
                  </a:solidFill>
                </a:u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5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r>
              <a:rPr sz="2400" spc="-3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Aplicamos</a:t>
            </a:r>
            <a:r>
              <a:rPr sz="24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involución</a:t>
            </a:r>
            <a:r>
              <a:rPr sz="24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2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Morgan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complementos.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Necesitamos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NOR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102" y="5746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9940" y="1596556"/>
            <a:ext cx="6322060" cy="1076325"/>
            <a:chOff x="5849111" y="1947672"/>
            <a:chExt cx="6322060" cy="10763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19" y="1947672"/>
              <a:ext cx="2709659" cy="10759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9111" y="2289047"/>
              <a:ext cx="2023871" cy="716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4216" y="2441448"/>
              <a:ext cx="298703" cy="3505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1152" y="2182368"/>
              <a:ext cx="1429511" cy="51815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3992" y="3199032"/>
            <a:ext cx="2481059" cy="116432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256102" y="3199726"/>
            <a:ext cx="7352030" cy="1222375"/>
            <a:chOff x="4434852" y="3191255"/>
            <a:chExt cx="7352030" cy="122237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852" y="3191255"/>
              <a:ext cx="4184891" cy="12222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6864" y="3627119"/>
              <a:ext cx="3349751" cy="53033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0" y="5315711"/>
            <a:ext cx="2121395" cy="993647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704165" y="5412440"/>
            <a:ext cx="6148070" cy="1536700"/>
            <a:chOff x="4791456" y="5294376"/>
            <a:chExt cx="6148070" cy="153670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91456" y="5294376"/>
              <a:ext cx="2758439" cy="15361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52956" y="5327904"/>
              <a:ext cx="3386314" cy="48461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11901" y="6528367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1499292"/>
            <a:ext cx="10576560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452755" lvl="1" indent="-439420">
              <a:lnSpc>
                <a:spcPct val="100000"/>
              </a:lnSpc>
              <a:buSzPct val="95454"/>
              <a:buAutoNum type="arabicPeriod" startAt="3"/>
              <a:tabLst>
                <a:tab pos="45339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2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2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2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200" dirty="0">
              <a:latin typeface="Calibri"/>
              <a:cs typeface="Calibri"/>
            </a:endParaRPr>
          </a:p>
          <a:p>
            <a:pPr marL="441959" lvl="1" indent="-428625">
              <a:lnSpc>
                <a:spcPct val="100000"/>
              </a:lnSpc>
              <a:spcBef>
                <a:spcPts val="5"/>
              </a:spcBef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020695" lvl="1" indent="-635">
              <a:lnSpc>
                <a:spcPct val="100000"/>
              </a:lnSpc>
              <a:buSzPct val="95454"/>
              <a:buAutoNum type="arabicPeriod" startAt="3"/>
              <a:tabLst>
                <a:tab pos="44323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0835" cy="5435462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609725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ver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notación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poder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convertir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tablas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verdad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expresiones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algebraicas.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diferentes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procedimientos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parten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normalmente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expresiones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canónicas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conmutación.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Definición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conceptos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previos:</a:t>
            </a:r>
            <a:endParaRPr sz="2400" dirty="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literal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 complemento: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Ej: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lang="es-ES" sz="2400" spc="-5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serie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literales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conectados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operador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AND.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Ej: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serie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literales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conectados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operador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OR.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Ej: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661670" marR="5715" indent="-457200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6230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 dice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término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término suma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normal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mismo no aparece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veces</a:t>
            </a:r>
            <a:r>
              <a:rPr sz="24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misma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 err="1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400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lang="es-ES" sz="2400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</a:p>
          <a:p>
            <a:pPr marL="661670" marR="5715" indent="-457200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62305" algn="l"/>
              </a:tabLst>
            </a:pPr>
            <a:endParaRPr lang="es-ES" sz="2400" spc="-1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204470" marR="5715" algn="just">
              <a:lnSpc>
                <a:spcPct val="100000"/>
              </a:lnSpc>
              <a:spcBef>
                <a:spcPts val="600"/>
              </a:spcBef>
              <a:tabLst>
                <a:tab pos="662305" algn="l"/>
              </a:tabLst>
            </a:pPr>
            <a:r>
              <a:rPr lang="es-ES" sz="2400" dirty="0">
                <a:latin typeface="Calibri"/>
                <a:cs typeface="Calibri"/>
              </a:rPr>
              <a:t>	Normal			No normal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897825-48E7-0B4B-9C03-F022A4B6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74" y="3200400"/>
            <a:ext cx="1054100" cy="457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0F3D59-55D8-4945-AE21-E5ABED5B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550" y="3657600"/>
            <a:ext cx="1092200" cy="457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3A0480-6879-014F-BBCB-1469D7EF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450" y="4114800"/>
            <a:ext cx="1346200" cy="457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74178B-20FB-814C-A39F-1F9E58BA3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696470"/>
            <a:ext cx="1346200" cy="457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911577-CD7F-8345-8057-7AAC57603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5833630"/>
            <a:ext cx="18034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515" y="809648"/>
            <a:ext cx="11811000" cy="436499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7015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mínterm.</a:t>
            </a:r>
            <a:endParaRPr sz="2800" dirty="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1140"/>
              </a:spcBef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Dado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conjunto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x,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z,...;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se define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llamada </a:t>
            </a:r>
            <a:r>
              <a:rPr sz="2400" b="1" i="1" spc="-10" dirty="0">
                <a:solidFill>
                  <a:srgbClr val="3B418F"/>
                </a:solidFill>
                <a:latin typeface="Calibri"/>
                <a:cs typeface="Calibri"/>
              </a:rPr>
              <a:t>mínterm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mínimo,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también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fundamental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canónico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estas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variables;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cualquier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normal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aparecen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todas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12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mínterm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variables, 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cumple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asignan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 valor lógico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 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sólo 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uno 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caracteres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alfabeto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entrada.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ejemplo,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tres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(x,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z)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spc="-695" dirty="0">
                <a:solidFill>
                  <a:srgbClr val="3B418F"/>
                </a:solidFill>
                <a:latin typeface="Calibri"/>
                <a:cs typeface="Calibri"/>
              </a:rPr>
              <a:t>         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spc="10" dirty="0">
                <a:solidFill>
                  <a:srgbClr val="3B418F"/>
                </a:solidFill>
                <a:latin typeface="Calibri"/>
                <a:cs typeface="Calibri"/>
              </a:rPr>
              <a:t>             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asigna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valor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sólo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combinación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entrada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dirty="0">
                <a:solidFill>
                  <a:srgbClr val="3B418F"/>
                </a:solidFill>
                <a:latin typeface="Calibri"/>
                <a:cs typeface="Calibri"/>
              </a:rPr>
              <a:t>001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general para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existirán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mínterms,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se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numerarán como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="1" spc="-15" baseline="-20833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siendo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i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 0, 1,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2,...2</a:t>
            </a:r>
            <a:r>
              <a:rPr sz="2400" spc="-7" baseline="24305" dirty="0">
                <a:solidFill>
                  <a:srgbClr val="3B418F"/>
                </a:solidFill>
                <a:latin typeface="Calibri"/>
                <a:cs typeface="Calibri"/>
              </a:rPr>
              <a:t>n–1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indica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 está complementada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lógico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que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aparece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complementar.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74CAAD2-C1EC-1844-83E3-C2CB7264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54400"/>
            <a:ext cx="1092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6220" y="809648"/>
            <a:ext cx="7456170" cy="11341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mínterm.</a:t>
            </a:r>
            <a:endParaRPr sz="2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140"/>
              </a:spcBef>
              <a:tabLst>
                <a:tab pos="5099685" algn="l"/>
              </a:tabLst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" y="1552421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1696" y="1989354"/>
          <a:ext cx="2289810" cy="108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mínterm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endParaRPr sz="2000" dirty="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21080" y="2428519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19" h="15239">
                <a:moveTo>
                  <a:pt x="121919" y="0"/>
                </a:moveTo>
                <a:lnTo>
                  <a:pt x="0" y="0"/>
                </a:lnTo>
                <a:lnTo>
                  <a:pt x="0" y="15239"/>
                </a:lnTo>
                <a:lnTo>
                  <a:pt x="121919" y="15239"/>
                </a:lnTo>
                <a:lnTo>
                  <a:pt x="121919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58063" y="1989354"/>
          <a:ext cx="2832100" cy="170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mínterm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898265" y="2433154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3065" y="2433154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8265" y="2774530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065" y="3115906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61815" y="1982081"/>
          <a:ext cx="5951219" cy="379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mínterm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75" b="1" spc="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75" b="1" spc="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446073" y="254547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0873" y="2545473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769" y="2545473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6073" y="2967532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50873" y="2967532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6073" y="3389591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1769" y="3389591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6073" y="3811651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4777" y="4230065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5673" y="4230065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4777" y="4652124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40"/>
                </a:lnTo>
                <a:lnTo>
                  <a:pt x="128016" y="15240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5673" y="5074196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4291" y="4804416"/>
            <a:ext cx="1323975" cy="1002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  <a:tabLst>
                <a:tab pos="734695" algn="l"/>
                <a:tab pos="1170305" algn="l"/>
              </a:tabLst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0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x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95BC036-59D0-084B-88F4-6B88E552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66" y="4906337"/>
            <a:ext cx="482600" cy="4191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DF06654-3160-404B-9AA2-AB528254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66" y="5514802"/>
            <a:ext cx="3937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5800" y="990600"/>
            <a:ext cx="10575925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451484" lvl="1" indent="-439420">
              <a:lnSpc>
                <a:spcPct val="100000"/>
              </a:lnSpc>
              <a:spcBef>
                <a:spcPts val="545"/>
              </a:spcBef>
              <a:buSzPct val="95454"/>
              <a:buAutoNum type="arabicPeriod"/>
              <a:tabLst>
                <a:tab pos="45212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Boole.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Postulados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teoremas.</a:t>
            </a:r>
            <a:endParaRPr sz="2200" dirty="0">
              <a:latin typeface="Calibri"/>
              <a:cs typeface="Calibri"/>
            </a:endParaRPr>
          </a:p>
          <a:p>
            <a:pPr marL="441325" marR="6788784" lvl="1" indent="-441325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44132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3.2.1.–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659130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3.2.2.–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representación: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9259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970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020695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515" y="809648"/>
            <a:ext cx="11812270" cy="46545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3967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800" dirty="0">
              <a:latin typeface="Calibri"/>
              <a:cs typeface="Calibri"/>
            </a:endParaRPr>
          </a:p>
          <a:p>
            <a:pPr marL="38100" marR="31115" algn="just">
              <a:lnSpc>
                <a:spcPct val="100000"/>
              </a:lnSpc>
              <a:spcBef>
                <a:spcPts val="1140"/>
              </a:spcBef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Dado 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conjunto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x,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z,...;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define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llamada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máxterm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término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máximo,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también suma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fundamental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canónica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variables;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cualquier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término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normal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aparecen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todas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38100" marR="31115" algn="just">
              <a:lnSpc>
                <a:spcPct val="100000"/>
              </a:lnSpc>
              <a:spcBef>
                <a:spcPts val="6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variables, 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cumple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asignan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lógico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 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sólo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uno 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caracteres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alfabeto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entrada.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ejemplo,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tres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(x,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z)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-25" dirty="0" err="1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15" dirty="0" err="1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5" dirty="0" err="1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rm</a:t>
            </a:r>
            <a:r>
              <a:rPr lang="es-ES" sz="2400" spc="-40" dirty="0">
                <a:solidFill>
                  <a:srgbClr val="3B418F"/>
                </a:solidFill>
                <a:latin typeface="Calibri"/>
                <a:cs typeface="Calibri"/>
              </a:rPr>
              <a:t>            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spc="-15" dirty="0">
                <a:solidFill>
                  <a:srgbClr val="3B418F"/>
                </a:solidFill>
                <a:latin typeface="Calibri"/>
                <a:cs typeface="Calibri"/>
              </a:rPr>
              <a:t>    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lang="es-ES" sz="2400" spc="5" dirty="0">
                <a:solidFill>
                  <a:srgbClr val="3B418F"/>
                </a:solidFill>
                <a:latin typeface="Calibri"/>
                <a:cs typeface="Calibri"/>
              </a:rPr>
              <a:t>01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6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existen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expresarse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serie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unos,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indicando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 aparece sin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complementar,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aparece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complementada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(justo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contrario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mínterm).</a:t>
            </a:r>
            <a:endParaRPr sz="2400" dirty="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numeran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="1" spc="-7" baseline="-20833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b="1" spc="262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siendo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,.....2</a:t>
            </a:r>
            <a:r>
              <a:rPr sz="2400" spc="-7" baseline="24305" dirty="0">
                <a:solidFill>
                  <a:srgbClr val="3B418F"/>
                </a:solidFill>
                <a:latin typeface="Calibri"/>
                <a:cs typeface="Calibri"/>
              </a:rPr>
              <a:t>n–1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3C620A-5AD5-9245-92E4-E0FAD74C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62867"/>
            <a:ext cx="1346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739" y="809648"/>
            <a:ext cx="7486650" cy="11341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800">
              <a:latin typeface="Calibri"/>
              <a:cs typeface="Calibri"/>
            </a:endParaRPr>
          </a:p>
          <a:p>
            <a:pPr marL="436245">
              <a:lnSpc>
                <a:spcPct val="100000"/>
              </a:lnSpc>
              <a:spcBef>
                <a:spcPts val="1140"/>
              </a:spcBef>
              <a:tabLst>
                <a:tab pos="5130165" algn="l"/>
              </a:tabLst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" y="1552421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1696" y="1989354"/>
          <a:ext cx="2289810" cy="108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máxterm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20292" y="2769895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19" h="15239">
                <a:moveTo>
                  <a:pt x="121919" y="0"/>
                </a:moveTo>
                <a:lnTo>
                  <a:pt x="0" y="0"/>
                </a:lnTo>
                <a:lnTo>
                  <a:pt x="0" y="15239"/>
                </a:lnTo>
                <a:lnTo>
                  <a:pt x="121919" y="15239"/>
                </a:lnTo>
                <a:lnTo>
                  <a:pt x="121919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58063" y="1989354"/>
          <a:ext cx="2832100" cy="1950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máxterm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4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235412" y="2832379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1739" y="3236239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1739" y="3640099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5412" y="3640099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61815" y="1982081"/>
          <a:ext cx="5951219" cy="379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máxterm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75" b="1" spc="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75" b="1" spc="15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y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152853" y="2931655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3085" y="3353714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3085" y="3775773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2853" y="3775773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99414" y="4197845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6883" y="4619904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5459" y="4619904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9414" y="504196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3085" y="5041963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7201" y="5499899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40"/>
                </a:lnTo>
                <a:lnTo>
                  <a:pt x="121920" y="15240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0873" y="5499899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40"/>
                </a:lnTo>
                <a:lnTo>
                  <a:pt x="128016" y="15240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641" y="5499899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9395" y="5102608"/>
            <a:ext cx="1254125" cy="1002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  <a:tabLst>
                <a:tab pos="734695" algn="l"/>
              </a:tabLst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0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9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 x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9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A87A3D8-4E13-E64B-A436-B2FE6FB8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0" y="5184671"/>
            <a:ext cx="482600" cy="4191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05B1BA4-F6A7-CC4B-A222-39E5783A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59" y="5745188"/>
            <a:ext cx="3937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9405" y="793870"/>
            <a:ext cx="11872595" cy="166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3.4.–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800" dirty="0">
              <a:latin typeface="Calibri"/>
              <a:cs typeface="Calibri"/>
            </a:endParaRPr>
          </a:p>
          <a:p>
            <a:pPr marL="88900" marR="43180">
              <a:lnSpc>
                <a:spcPct val="156700"/>
              </a:lnSpc>
              <a:spcBef>
                <a:spcPts val="495"/>
              </a:spcBef>
              <a:tabLst>
                <a:tab pos="1438910" algn="l"/>
                <a:tab pos="2883535" algn="l"/>
                <a:tab pos="342900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representaciones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algebraicas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máxterms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complemento,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otra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3600" baseline="-16203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68826" y="2752467"/>
          <a:ext cx="5629273" cy="358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3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mínterm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71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Máxterm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2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y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4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1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15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2000" spc="-3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sz="2000" spc="-2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solidFill>
                            <a:srgbClr val="3B418F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25" spc="-7" baseline="-20576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25" baseline="-20576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463961" y="326937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8761" y="3269373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9656" y="3269373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3961" y="367323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8761" y="3673233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8842" y="3637356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3961" y="407709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9656" y="4077093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69073" y="4041216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3961" y="4480953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9073" y="4445076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40"/>
                </a:lnTo>
                <a:lnTo>
                  <a:pt x="128016" y="15240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8842" y="4445076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2665" y="4881155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40"/>
                </a:lnTo>
                <a:lnTo>
                  <a:pt x="128015" y="15240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3561" y="4881155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5402" y="4848936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2665" y="5285016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5" y="0"/>
                </a:moveTo>
                <a:lnTo>
                  <a:pt x="0" y="0"/>
                </a:lnTo>
                <a:lnTo>
                  <a:pt x="0" y="15239"/>
                </a:lnTo>
                <a:lnTo>
                  <a:pt x="128015" y="15239"/>
                </a:lnTo>
                <a:lnTo>
                  <a:pt x="1280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72871" y="5252796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40"/>
                </a:lnTo>
                <a:lnTo>
                  <a:pt x="121920" y="15240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71447" y="5252796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3561" y="5688876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5402" y="5656656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40"/>
                </a:lnTo>
                <a:lnTo>
                  <a:pt x="121920" y="15240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69073" y="5656656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40"/>
                </a:lnTo>
                <a:lnTo>
                  <a:pt x="128016" y="15240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3189" y="6086462"/>
            <a:ext cx="121920" cy="15240"/>
          </a:xfrm>
          <a:custGeom>
            <a:avLst/>
            <a:gdLst/>
            <a:ahLst/>
            <a:cxnLst/>
            <a:rect l="l" t="t" r="r" b="b"/>
            <a:pathLst>
              <a:path w="121920" h="15239">
                <a:moveTo>
                  <a:pt x="121920" y="0"/>
                </a:moveTo>
                <a:lnTo>
                  <a:pt x="0" y="0"/>
                </a:lnTo>
                <a:lnTo>
                  <a:pt x="0" y="15239"/>
                </a:lnTo>
                <a:lnTo>
                  <a:pt x="121920" y="15239"/>
                </a:lnTo>
                <a:lnTo>
                  <a:pt x="12192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6861" y="6086462"/>
            <a:ext cx="128270" cy="15240"/>
          </a:xfrm>
          <a:custGeom>
            <a:avLst/>
            <a:gdLst/>
            <a:ahLst/>
            <a:cxnLst/>
            <a:rect l="l" t="t" r="r" b="b"/>
            <a:pathLst>
              <a:path w="128270" h="15239">
                <a:moveTo>
                  <a:pt x="128016" y="0"/>
                </a:moveTo>
                <a:lnTo>
                  <a:pt x="0" y="0"/>
                </a:lnTo>
                <a:lnTo>
                  <a:pt x="0" y="15239"/>
                </a:lnTo>
                <a:lnTo>
                  <a:pt x="128016" y="15239"/>
                </a:lnTo>
                <a:lnTo>
                  <a:pt x="12801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6629" y="6086462"/>
            <a:ext cx="116205" cy="15240"/>
          </a:xfrm>
          <a:custGeom>
            <a:avLst/>
            <a:gdLst/>
            <a:ahLst/>
            <a:cxnLst/>
            <a:rect l="l" t="t" r="r" b="b"/>
            <a:pathLst>
              <a:path w="116204" h="15239">
                <a:moveTo>
                  <a:pt x="115824" y="0"/>
                </a:moveTo>
                <a:lnTo>
                  <a:pt x="0" y="0"/>
                </a:lnTo>
                <a:lnTo>
                  <a:pt x="0" y="15239"/>
                </a:lnTo>
                <a:lnTo>
                  <a:pt x="115824" y="15239"/>
                </a:lnTo>
                <a:lnTo>
                  <a:pt x="11582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7720" y="1219200"/>
            <a:ext cx="10576560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441959" lvl="1" indent="-42862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canónicas: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200" dirty="0">
              <a:latin typeface="Calibri"/>
              <a:cs typeface="Calibri"/>
            </a:endParaRPr>
          </a:p>
          <a:p>
            <a:pPr marL="452755" lvl="1" indent="-439420">
              <a:lnSpc>
                <a:spcPct val="100000"/>
              </a:lnSpc>
              <a:spcBef>
                <a:spcPts val="5"/>
              </a:spcBef>
              <a:buSzPct val="95454"/>
              <a:buAutoNum type="arabicPeriod" startAt="3"/>
              <a:tabLst>
                <a:tab pos="453390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020695" lvl="1" indent="-635">
              <a:lnSpc>
                <a:spcPct val="100000"/>
              </a:lnSpc>
              <a:buSzPct val="95454"/>
              <a:buAutoNum type="arabicPeriod" startAt="3"/>
              <a:tabLst>
                <a:tab pos="44323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202" y="979397"/>
            <a:ext cx="11759565" cy="388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7135" algn="just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800" b="1" spc="-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Shannon.</a:t>
            </a:r>
            <a:endParaRPr sz="2800">
              <a:latin typeface="Calibri"/>
              <a:cs typeface="Calibri"/>
            </a:endParaRPr>
          </a:p>
          <a:p>
            <a:pPr marL="12700" marR="5080" indent="635" algn="just">
              <a:lnSpc>
                <a:spcPct val="150000"/>
              </a:lnSpc>
              <a:spcBef>
                <a:spcPts val="600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cualquier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vamos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desarrollos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únicos como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suma 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productos (mínterms)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sumas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(máxterms). Estos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desarrollos</a:t>
            </a:r>
            <a:r>
              <a:rPr sz="28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constituyen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teorema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Shannon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sus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formas.</a:t>
            </a:r>
            <a:endParaRPr sz="2800">
              <a:latin typeface="Calibri"/>
              <a:cs typeface="Calibri"/>
            </a:endParaRPr>
          </a:p>
          <a:p>
            <a:pPr marL="13335" marR="5080" algn="just">
              <a:lnSpc>
                <a:spcPct val="15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Shannon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demostró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cualquier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expresarse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única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único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máxterms.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7711" y="816177"/>
            <a:ext cx="11396980" cy="114236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65760" algn="ctr">
              <a:lnSpc>
                <a:spcPct val="100000"/>
              </a:lnSpc>
              <a:spcBef>
                <a:spcPts val="139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3.5.1.–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Shannon.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500" b="1" spc="-25" dirty="0">
                <a:solidFill>
                  <a:srgbClr val="3B418F"/>
                </a:solidFill>
                <a:latin typeface="Calibri"/>
                <a:cs typeface="Calibri"/>
              </a:rPr>
              <a:t>“Toda</a:t>
            </a:r>
            <a:r>
              <a:rPr sz="25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5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5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500" b="1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5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5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3B418F"/>
                </a:solidFill>
                <a:latin typeface="Calibri"/>
                <a:cs typeface="Calibri"/>
              </a:rPr>
              <a:t>expresar</a:t>
            </a:r>
            <a:r>
              <a:rPr sz="2500" b="1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5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5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5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única</a:t>
            </a:r>
            <a:r>
              <a:rPr sz="25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5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35" dirty="0">
                <a:solidFill>
                  <a:srgbClr val="3B418F"/>
                </a:solidFill>
                <a:latin typeface="Calibri"/>
                <a:cs typeface="Calibri"/>
              </a:rPr>
              <a:t>mínterms”.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670" y="2016270"/>
            <a:ext cx="6070600" cy="4180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variable: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lang="es-ES" sz="2400" spc="-5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400" spc="-5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400" spc="-5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400" spc="-5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400" spc="-5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 marR="3114675" indent="264795" algn="just">
              <a:lnSpc>
                <a:spcPct val="120800"/>
              </a:lnSpc>
              <a:spcBef>
                <a:spcPts val="100"/>
              </a:spcBef>
            </a:pPr>
            <a:r>
              <a:rPr lang="es-ES" sz="2500" spc="-3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lang="es-ES" sz="2500" spc="-15" dirty="0">
                <a:solidFill>
                  <a:srgbClr val="3B418F"/>
                </a:solidFill>
                <a:latin typeface="Calibri"/>
                <a:cs typeface="Calibri"/>
              </a:rPr>
              <a:t>  </a:t>
            </a:r>
            <a:r>
              <a:rPr lang="es-ES" sz="2500" b="1" spc="-15" dirty="0">
                <a:solidFill>
                  <a:srgbClr val="3B418F"/>
                </a:solidFill>
                <a:latin typeface="Calibri"/>
                <a:cs typeface="Calibri"/>
              </a:rPr>
              <a:t>tres </a:t>
            </a:r>
            <a:r>
              <a:rPr lang="es-ES" sz="2500" spc="-10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lang="es-ES" sz="2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0415" y="2009621"/>
            <a:ext cx="6070600" cy="459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 err="1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 err="1">
                <a:solidFill>
                  <a:srgbClr val="00B7AB"/>
                </a:solidFill>
                <a:latin typeface="Calibri"/>
                <a:cs typeface="Calibri"/>
              </a:rPr>
              <a:t>Ineniería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 dirty="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 err="1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77599" y="3060628"/>
          <a:ext cx="1026160" cy="108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f(x=0)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f(x=1)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530735" y="3060628"/>
          <a:ext cx="1288415" cy="170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f(x,y)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95397"/>
              </p:ext>
            </p:extLst>
          </p:nvPr>
        </p:nvGraphicFramePr>
        <p:xfrm>
          <a:off x="9957743" y="3060628"/>
          <a:ext cx="2133272" cy="3221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277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f(x,y,z)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2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28575">
                      <a:solidFill>
                        <a:srgbClr val="6666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6666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f(1,1,1)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521BE43E-86B9-C14F-8363-C6B011DE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7" y="2533676"/>
            <a:ext cx="2717800" cy="4953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D37F385-F514-7145-BD77-08CFB371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1" y="3060628"/>
            <a:ext cx="4470400" cy="4953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C9FD957-63C7-3249-AFEE-86D8EB98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41" y="3592382"/>
            <a:ext cx="4470400" cy="4953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8CAEA94-7393-5C40-93B7-612497D3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423" y="2393939"/>
            <a:ext cx="6311900" cy="4953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94F6E3E-8F5B-B34A-B927-6380C101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4" y="6314237"/>
            <a:ext cx="12192000" cy="3708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9610" y="809648"/>
            <a:ext cx="11837035" cy="289496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38823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3.5.2.–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Shannon.</a:t>
            </a:r>
            <a:endParaRPr sz="2800" dirty="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Conclusión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cualquier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función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desarrollarse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de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5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multiplicado por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respectivos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valores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función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f(x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).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suma, sólo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intervendrán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aquellos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valga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1.</a:t>
            </a:r>
            <a:endParaRPr sz="2400" dirty="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  <a:spcBef>
                <a:spcPts val="610"/>
              </a:spcBef>
            </a:pPr>
            <a:r>
              <a:rPr sz="2150" b="1" spc="-5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: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Sea 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15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función dada</a:t>
            </a:r>
            <a:r>
              <a:rPr sz="215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15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 tabla</a:t>
            </a:r>
            <a:r>
              <a:rPr sz="215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15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siguiente,</a:t>
            </a:r>
            <a:r>
              <a:rPr sz="215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obtenemos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 expresión</a:t>
            </a:r>
            <a:r>
              <a:rPr sz="215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15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lógicos.</a:t>
            </a:r>
            <a:endParaRPr sz="2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Calibri"/>
              <a:cs typeface="Calibri"/>
            </a:endParaRPr>
          </a:p>
          <a:p>
            <a:pPr marL="3491865">
              <a:lnSpc>
                <a:spcPct val="100000"/>
              </a:lnSpc>
              <a:tabLst>
                <a:tab pos="372364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	=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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6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spc="24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24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6</a:t>
            </a:r>
            <a:r>
              <a:rPr sz="2400" spc="24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7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8103" y="3079752"/>
          <a:ext cx="1556385" cy="377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767" y="3681983"/>
            <a:ext cx="4233671" cy="31760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7711" y="812975"/>
            <a:ext cx="11544935" cy="113792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41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3.5.2.–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Segunda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Shannon.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5"/>
              </a:spcBef>
            </a:pPr>
            <a:r>
              <a:rPr sz="2450" b="1" spc="-25" dirty="0">
                <a:solidFill>
                  <a:srgbClr val="3B418F"/>
                </a:solidFill>
                <a:latin typeface="Calibri"/>
                <a:cs typeface="Calibri"/>
              </a:rPr>
              <a:t>“Toda</a:t>
            </a:r>
            <a:r>
              <a:rPr sz="245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5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50" b="1" spc="-10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5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50" b="1" spc="-5" dirty="0">
                <a:solidFill>
                  <a:srgbClr val="3B418F"/>
                </a:solidFill>
                <a:latin typeface="Calibri"/>
                <a:cs typeface="Calibri"/>
              </a:rPr>
              <a:t> puede</a:t>
            </a:r>
            <a:r>
              <a:rPr sz="245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spc="-15" dirty="0">
                <a:solidFill>
                  <a:srgbClr val="3B418F"/>
                </a:solidFill>
                <a:latin typeface="Calibri"/>
                <a:cs typeface="Calibri"/>
              </a:rPr>
              <a:t>expresar</a:t>
            </a:r>
            <a:r>
              <a:rPr sz="2450" b="1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45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5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450" b="1" spc="-5" dirty="0">
                <a:solidFill>
                  <a:srgbClr val="3B418F"/>
                </a:solidFill>
                <a:latin typeface="Calibri"/>
                <a:cs typeface="Calibri"/>
              </a:rPr>
              <a:t>único</a:t>
            </a:r>
            <a:r>
              <a:rPr sz="245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50" b="1" spc="-35" dirty="0">
                <a:solidFill>
                  <a:srgbClr val="3B418F"/>
                </a:solidFill>
                <a:latin typeface="Calibri"/>
                <a:cs typeface="Calibri"/>
              </a:rPr>
              <a:t>máxterms”.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2430375"/>
            <a:ext cx="2815590" cy="4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795">
              <a:lnSpc>
                <a:spcPct val="1208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7079" y="2000477"/>
            <a:ext cx="6891020" cy="459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7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535" y="2887445"/>
            <a:ext cx="9301480" cy="21672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endParaRPr lang="es-ES" sz="2500" spc="-30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500" spc="-3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5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5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3B418F"/>
                </a:solidFill>
                <a:latin typeface="Calibri"/>
                <a:cs typeface="Calibri"/>
              </a:rPr>
              <a:t>variables: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77599" y="3060628"/>
          <a:ext cx="1026160" cy="108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f(x=0)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f(x=1)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530735" y="3060628"/>
          <a:ext cx="1288415" cy="170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f(x,y)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957743" y="3060628"/>
          <a:ext cx="2227580" cy="378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7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f(x,y,z)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28575">
                      <a:solidFill>
                        <a:srgbClr val="6666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6666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f(0,1,1)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f(1,0,1)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62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f(1,1,0)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86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f(1,1,1)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F9B50189-5A94-4E41-9B6D-49686C60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2" y="2795872"/>
            <a:ext cx="3416300" cy="4953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A391AC3-661B-8A40-BF6A-41538BF3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79" y="3223682"/>
            <a:ext cx="4381500" cy="4953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2504EBC-A612-C24B-A64B-71FD59CC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9" y="3708537"/>
            <a:ext cx="4381500" cy="4953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78478B4-5533-F34A-BE85-6E26E540C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751" y="2322901"/>
            <a:ext cx="8813800" cy="4953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5A360B0-0DDF-CC49-88A6-CEDB267C2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66" y="5797375"/>
            <a:ext cx="69596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5011" y="809648"/>
            <a:ext cx="11786870" cy="289496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31394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3.5.2.–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Segunda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Shannon.</a:t>
            </a:r>
            <a:endParaRPr sz="2800" dirty="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Conclusión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 una función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 desarrollo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único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interviniendo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en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dicho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correspondientes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aquellos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caracteres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alfabeto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entrada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asigne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valor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0.</a:t>
            </a:r>
            <a:endParaRPr sz="2400" dirty="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610"/>
              </a:spcBef>
            </a:pPr>
            <a:r>
              <a:rPr sz="2150" b="1" spc="-5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: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Sea 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15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función dada</a:t>
            </a:r>
            <a:r>
              <a:rPr sz="215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15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 tabla</a:t>
            </a:r>
            <a:r>
              <a:rPr sz="215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15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siguiente,</a:t>
            </a:r>
            <a:r>
              <a:rPr sz="215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obtenemos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 expresión</a:t>
            </a:r>
            <a:r>
              <a:rPr sz="215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15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15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B418F"/>
                </a:solidFill>
                <a:latin typeface="Calibri"/>
                <a:cs typeface="Calibri"/>
              </a:rPr>
              <a:t>lógicos.</a:t>
            </a:r>
            <a:endParaRPr sz="2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Calibri"/>
              <a:cs typeface="Calibri"/>
            </a:endParaRPr>
          </a:p>
          <a:p>
            <a:pPr marL="3543935">
              <a:lnSpc>
                <a:spcPct val="100000"/>
              </a:lnSpc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 =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∏M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(0,1,2,4)=M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6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7" baseline="-20833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7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30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8103" y="3079752"/>
          <a:ext cx="1556385" cy="377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20" y="3675888"/>
            <a:ext cx="3794759" cy="31638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1721485"/>
            <a:ext cx="10576560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970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453390" lvl="1" indent="-439420">
              <a:lnSpc>
                <a:spcPct val="100000"/>
              </a:lnSpc>
              <a:spcBef>
                <a:spcPts val="5"/>
              </a:spcBef>
              <a:buSzPct val="95454"/>
              <a:buAutoNum type="arabicPeriod" startAt="6"/>
              <a:tabLst>
                <a:tab pos="454025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Adyacencias.</a:t>
            </a:r>
            <a:endParaRPr sz="2200" dirty="0">
              <a:latin typeface="Calibri"/>
              <a:cs typeface="Calibri"/>
            </a:endParaRPr>
          </a:p>
          <a:p>
            <a:pPr marL="14604" marR="5052060" lvl="1" indent="-635">
              <a:lnSpc>
                <a:spcPct val="100000"/>
              </a:lnSpc>
              <a:buSzPct val="95454"/>
              <a:buAutoNum type="arabicPeriod" startAt="6"/>
              <a:tabLst>
                <a:tab pos="44323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0835" cy="451739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16687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Álgebra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estructura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matemática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comprende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conjunto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elementos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conjunto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operadores,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actúan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sobre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dichos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postulados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axiomas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determinan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cómo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realizan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dichas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operaciones.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postulados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no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demuestran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permiten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deducir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teoremas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propiedades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dicha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estructura.</a:t>
            </a:r>
            <a:endParaRPr sz="2400" dirty="0">
              <a:latin typeface="Calibri"/>
              <a:cs typeface="Calibri"/>
            </a:endParaRPr>
          </a:p>
          <a:p>
            <a:pPr marL="12700" marR="12065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1854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George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Boole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presentó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tratamiento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sistemático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binaria 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libro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“Investigación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sobre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Leyes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Pensamiento”,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ahora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denomina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Boole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1938, Claude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E.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Shannon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aplicó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particular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demostrar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propiedades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 circuitos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eléctricos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podían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representar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 álgebra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booleana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bivaluada,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llamó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 dirty="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6533" y="838200"/>
            <a:ext cx="11761470" cy="46814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8488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Adyacencias.</a:t>
            </a:r>
            <a:endParaRPr sz="28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mayoría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métodos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lógicas,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los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Mapas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Karnaugh,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basan 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encontrar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mínimo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mayor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posible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cubran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analizará para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 expresada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la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 minterms, pero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igualmente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válido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maxterms.</a:t>
            </a:r>
            <a:endParaRPr sz="2400" dirty="0">
              <a:latin typeface="Calibri"/>
              <a:cs typeface="Calibri"/>
            </a:endParaRPr>
          </a:p>
          <a:p>
            <a:pPr marL="12700" marR="11430" algn="just">
              <a:lnSpc>
                <a:spcPct val="100000"/>
              </a:lnSpc>
              <a:spcBef>
                <a:spcPts val="600"/>
              </a:spcBef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Dados dos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mismas variables,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primer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expresiones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literales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difieren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ejemplo,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dadas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cuatro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x,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z,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u;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lang="es-ES" sz="2400" spc="-10" dirty="0">
                <a:solidFill>
                  <a:srgbClr val="3B418F"/>
                </a:solidFill>
                <a:latin typeface="Calibri"/>
                <a:cs typeface="Calibri"/>
              </a:rPr>
              <a:t>         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lang="es-ES" sz="2400" spc="-565" dirty="0">
                <a:solidFill>
                  <a:srgbClr val="3B418F"/>
                </a:solidFill>
                <a:latin typeface="Cambria Math"/>
                <a:cs typeface="Calibri"/>
              </a:rPr>
              <a:t>                                 </a:t>
            </a:r>
            <a:r>
              <a:rPr sz="2400" spc="4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primer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orden.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Aplicando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propiedad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distributiva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complementario,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podemos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siguiente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A0DBF4-6C1D-6F46-90A6-36C127FC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343400"/>
            <a:ext cx="787400" cy="4699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063F9F-810C-354D-A5E3-08FD1169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343400"/>
            <a:ext cx="7874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9615" y="809648"/>
            <a:ext cx="11927205" cy="5573962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09918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Adyacencias.</a:t>
            </a:r>
            <a:endParaRPr sz="2800" dirty="0">
              <a:latin typeface="Calibri"/>
              <a:cs typeface="Calibri"/>
            </a:endParaRPr>
          </a:p>
          <a:p>
            <a:pPr marL="126364" marR="56515" algn="just">
              <a:lnSpc>
                <a:spcPct val="100000"/>
              </a:lnSpc>
              <a:spcBef>
                <a:spcPts val="1140"/>
              </a:spcBef>
            </a:pP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Análogamente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primer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segundo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difieren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solamente en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bit.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ejempl</a:t>
            </a:r>
            <a:r>
              <a:rPr lang="es-ES" sz="2400" spc="-5" dirty="0">
                <a:solidFill>
                  <a:srgbClr val="3B418F"/>
                </a:solidFill>
                <a:latin typeface="Calibri"/>
                <a:cs typeface="Calibri"/>
              </a:rPr>
              <a:t>o, para 4 variables </a:t>
            </a:r>
            <a:r>
              <a:rPr lang="es-ES" sz="2400" spc="-5" dirty="0" err="1">
                <a:solidFill>
                  <a:srgbClr val="3B418F"/>
                </a:solidFill>
                <a:latin typeface="Calibri"/>
                <a:cs typeface="Calibri"/>
              </a:rPr>
              <a:t>xyzu</a:t>
            </a:r>
            <a:endParaRPr sz="2400" dirty="0">
              <a:latin typeface="Calibri"/>
              <a:cs typeface="Calibri"/>
            </a:endParaRPr>
          </a:p>
          <a:p>
            <a:pPr marL="126364" marR="60325" algn="just">
              <a:lnSpc>
                <a:spcPct val="100000"/>
              </a:lnSpc>
              <a:spcBef>
                <a:spcPts val="600"/>
              </a:spcBef>
            </a:pPr>
            <a:endParaRPr lang="es-ES" sz="2400" spc="5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6364" marR="60325" algn="just">
              <a:lnSpc>
                <a:spcPct val="100000"/>
              </a:lnSpc>
              <a:spcBef>
                <a:spcPts val="600"/>
              </a:spcBef>
            </a:pPr>
            <a:endParaRPr lang="es-ES" sz="2400" spc="5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6364" marR="60325" algn="just">
              <a:lnSpc>
                <a:spcPct val="100000"/>
              </a:lnSpc>
              <a:spcBef>
                <a:spcPts val="600"/>
              </a:spcBef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segundo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formarían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tercer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orden,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así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sucesivamente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lang="es-ES" sz="2400" spc="-5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126364" marR="60325" algn="just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Calibri"/>
              <a:cs typeface="Calibri"/>
            </a:endParaRPr>
          </a:p>
          <a:p>
            <a:pPr marL="126364" marR="55880" algn="just">
              <a:lnSpc>
                <a:spcPct val="100000"/>
              </a:lnSpc>
              <a:spcBef>
                <a:spcPts val="6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sistematizar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agrupación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identifican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0;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incluye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5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0;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 tiene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 y 4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 0;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3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incluye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2,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cuatro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ocho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0;</a:t>
            </a:r>
            <a:r>
              <a:rPr sz="2400" spc="5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y,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 general,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k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incluirá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5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k</a:t>
            </a:r>
            <a:r>
              <a:rPr sz="2400" spc="232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mínterm.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0B89C2-BC42-D24A-9536-1C044F38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62200"/>
            <a:ext cx="2501900" cy="457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2CA546-4F2C-2644-BEB3-DE519DD4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2819400"/>
            <a:ext cx="2527300" cy="457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CC3104-AE07-F54B-968D-206F7722F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589628"/>
            <a:ext cx="2286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4816322"/>
            <a:ext cx="4541519" cy="1392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087" y="554328"/>
            <a:ext cx="11807825" cy="256801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Adyacencias.</a:t>
            </a:r>
            <a:endParaRPr sz="2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Supongamos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siguiente:</a:t>
            </a:r>
            <a:endParaRPr sz="2400" dirty="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320"/>
              </a:spcBef>
            </a:pPr>
            <a:endParaRPr lang="es-ES" sz="2400" spc="-25" dirty="0">
              <a:solidFill>
                <a:srgbClr val="3B418F"/>
              </a:solidFill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320"/>
              </a:spcBef>
            </a:pPr>
            <a:r>
              <a:rPr sz="2400" spc="-25" dirty="0" err="1">
                <a:solidFill>
                  <a:srgbClr val="3B418F"/>
                </a:solidFill>
                <a:latin typeface="Calibri"/>
                <a:cs typeface="Calibri"/>
              </a:rPr>
              <a:t>Teniendo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cuenta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podemos</a:t>
            </a:r>
            <a:r>
              <a:rPr sz="2400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repetirlo</a:t>
            </a:r>
            <a:r>
              <a:rPr sz="2400" spc="3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cuantas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veces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quiera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virtud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idempotencia,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podemos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obteniendo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sigue: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5121630"/>
            <a:ext cx="496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final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sería mucho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más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simple: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F757FD8-0084-0345-B891-3B9B95D7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33" y="1692451"/>
            <a:ext cx="7569200" cy="5969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C0FB08A-816C-FD44-98D7-C93C86825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15" y="3297533"/>
            <a:ext cx="4000500" cy="482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3BA3F0-E08E-4149-A060-EAC94F914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4" y="3955327"/>
            <a:ext cx="4000500" cy="4826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39EA454-48C2-354A-8605-4147C83E1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94" y="4538478"/>
            <a:ext cx="3975100" cy="4826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CE7C807-BDBD-C041-9327-BA47910AE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96" y="3307602"/>
            <a:ext cx="14859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914400"/>
            <a:ext cx="10576560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970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442595" lvl="1" indent="-428625">
              <a:lnSpc>
                <a:spcPct val="100000"/>
              </a:lnSpc>
              <a:spcBef>
                <a:spcPts val="5"/>
              </a:spcBef>
              <a:buSzPct val="95454"/>
              <a:buAutoNum type="arabicPeriod" startAt="6"/>
              <a:tabLst>
                <a:tab pos="44323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</a:t>
            </a:r>
            <a:endParaRPr sz="2200" dirty="0">
              <a:latin typeface="Calibri"/>
              <a:cs typeface="Calibri"/>
            </a:endParaRPr>
          </a:p>
          <a:p>
            <a:pPr marL="453390" lvl="1" indent="-439420">
              <a:lnSpc>
                <a:spcPct val="100000"/>
              </a:lnSpc>
              <a:buSzPct val="95454"/>
              <a:buAutoNum type="arabicPeriod" startAt="6"/>
              <a:tabLst>
                <a:tab pos="454025" algn="l"/>
              </a:tabLst>
            </a:pP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Funciones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443230" lvl="1" indent="-428625">
              <a:lnSpc>
                <a:spcPct val="100000"/>
              </a:lnSpc>
              <a:buSzPct val="95454"/>
              <a:buAutoNum type="arabicPeriod" startAt="6"/>
              <a:tabLst>
                <a:tab pos="44323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1470" cy="48831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31394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 aquellas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algunas combinaciones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conoce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valor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correspondiente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función,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indiferente</a:t>
            </a:r>
            <a:r>
              <a:rPr sz="24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valor.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ejemplo,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ocurrir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especificar 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sepa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antemano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ciertas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combinaciones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nunca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van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presentar,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lo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cual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importa el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asigne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mismas.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funciones 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tabla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verdad,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indiferencias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guiones (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), cuando se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representan como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mínterm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añade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lista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(o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ceros)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función,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lista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indiferencias.</a:t>
            </a:r>
            <a:endParaRPr sz="2400" dirty="0">
              <a:latin typeface="Calibri"/>
              <a:cs typeface="Calibri"/>
            </a:endParaRPr>
          </a:p>
          <a:p>
            <a:pPr marL="12700" marR="8255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existencia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indiferencias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traduce en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simplificación 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realización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funciones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conmutación.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8" cy="1277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1659623"/>
            <a:ext cx="147309" cy="2036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99611" y="2084616"/>
            <a:ext cx="1749425" cy="234950"/>
          </a:xfrm>
          <a:custGeom>
            <a:avLst/>
            <a:gdLst/>
            <a:ahLst/>
            <a:cxnLst/>
            <a:rect l="l" t="t" r="r" b="b"/>
            <a:pathLst>
              <a:path w="1749425" h="234950">
                <a:moveTo>
                  <a:pt x="1674380" y="0"/>
                </a:moveTo>
                <a:lnTo>
                  <a:pt x="1671040" y="9512"/>
                </a:lnTo>
                <a:lnTo>
                  <a:pt x="1684606" y="15398"/>
                </a:lnTo>
                <a:lnTo>
                  <a:pt x="1696273" y="23548"/>
                </a:lnTo>
                <a:lnTo>
                  <a:pt x="1719966" y="61319"/>
                </a:lnTo>
                <a:lnTo>
                  <a:pt x="1727746" y="115989"/>
                </a:lnTo>
                <a:lnTo>
                  <a:pt x="1726877" y="136658"/>
                </a:lnTo>
                <a:lnTo>
                  <a:pt x="1713852" y="187261"/>
                </a:lnTo>
                <a:lnTo>
                  <a:pt x="1684768" y="218902"/>
                </a:lnTo>
                <a:lnTo>
                  <a:pt x="1671421" y="224815"/>
                </a:lnTo>
                <a:lnTo>
                  <a:pt x="1674380" y="234327"/>
                </a:lnTo>
                <a:lnTo>
                  <a:pt x="1719152" y="207729"/>
                </a:lnTo>
                <a:lnTo>
                  <a:pt x="1744300" y="158626"/>
                </a:lnTo>
                <a:lnTo>
                  <a:pt x="1749120" y="117221"/>
                </a:lnTo>
                <a:lnTo>
                  <a:pt x="1747910" y="95744"/>
                </a:lnTo>
                <a:lnTo>
                  <a:pt x="1738238" y="57668"/>
                </a:lnTo>
                <a:lnTo>
                  <a:pt x="1706265" y="15020"/>
                </a:lnTo>
                <a:lnTo>
                  <a:pt x="1691367" y="6131"/>
                </a:lnTo>
                <a:lnTo>
                  <a:pt x="1674380" y="0"/>
                </a:lnTo>
                <a:close/>
              </a:path>
              <a:path w="1749425" h="234950">
                <a:moveTo>
                  <a:pt x="74726" y="0"/>
                </a:moveTo>
                <a:lnTo>
                  <a:pt x="30042" y="26667"/>
                </a:lnTo>
                <a:lnTo>
                  <a:pt x="4830" y="75893"/>
                </a:lnTo>
                <a:lnTo>
                  <a:pt x="0" y="117221"/>
                </a:lnTo>
                <a:lnTo>
                  <a:pt x="1202" y="138754"/>
                </a:lnTo>
                <a:lnTo>
                  <a:pt x="10833" y="176835"/>
                </a:lnTo>
                <a:lnTo>
                  <a:pt x="42762" y="219336"/>
                </a:lnTo>
                <a:lnTo>
                  <a:pt x="74726" y="234327"/>
                </a:lnTo>
                <a:lnTo>
                  <a:pt x="77698" y="224815"/>
                </a:lnTo>
                <a:lnTo>
                  <a:pt x="64344" y="218902"/>
                </a:lnTo>
                <a:lnTo>
                  <a:pt x="52820" y="210672"/>
                </a:lnTo>
                <a:lnTo>
                  <a:pt x="29183" y="172292"/>
                </a:lnTo>
                <a:lnTo>
                  <a:pt x="21361" y="115989"/>
                </a:lnTo>
                <a:lnTo>
                  <a:pt x="22230" y="95995"/>
                </a:lnTo>
                <a:lnTo>
                  <a:pt x="35267" y="46634"/>
                </a:lnTo>
                <a:lnTo>
                  <a:pt x="64548" y="15398"/>
                </a:lnTo>
                <a:lnTo>
                  <a:pt x="78066" y="9512"/>
                </a:lnTo>
                <a:lnTo>
                  <a:pt x="747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7115" y="2084616"/>
            <a:ext cx="975360" cy="234950"/>
          </a:xfrm>
          <a:custGeom>
            <a:avLst/>
            <a:gdLst/>
            <a:ahLst/>
            <a:cxnLst/>
            <a:rect l="l" t="t" r="r" b="b"/>
            <a:pathLst>
              <a:path w="975360" h="234950">
                <a:moveTo>
                  <a:pt x="900188" y="0"/>
                </a:moveTo>
                <a:lnTo>
                  <a:pt x="896848" y="9512"/>
                </a:lnTo>
                <a:lnTo>
                  <a:pt x="910414" y="15398"/>
                </a:lnTo>
                <a:lnTo>
                  <a:pt x="922080" y="23548"/>
                </a:lnTo>
                <a:lnTo>
                  <a:pt x="945769" y="61319"/>
                </a:lnTo>
                <a:lnTo>
                  <a:pt x="953554" y="115989"/>
                </a:lnTo>
                <a:lnTo>
                  <a:pt x="952685" y="136658"/>
                </a:lnTo>
                <a:lnTo>
                  <a:pt x="939660" y="187261"/>
                </a:lnTo>
                <a:lnTo>
                  <a:pt x="910576" y="218902"/>
                </a:lnTo>
                <a:lnTo>
                  <a:pt x="897229" y="224815"/>
                </a:lnTo>
                <a:lnTo>
                  <a:pt x="900188" y="234327"/>
                </a:lnTo>
                <a:lnTo>
                  <a:pt x="944960" y="207729"/>
                </a:lnTo>
                <a:lnTo>
                  <a:pt x="970108" y="158626"/>
                </a:lnTo>
                <a:lnTo>
                  <a:pt x="974928" y="117221"/>
                </a:lnTo>
                <a:lnTo>
                  <a:pt x="973718" y="95744"/>
                </a:lnTo>
                <a:lnTo>
                  <a:pt x="964046" y="57668"/>
                </a:lnTo>
                <a:lnTo>
                  <a:pt x="932073" y="15020"/>
                </a:lnTo>
                <a:lnTo>
                  <a:pt x="917175" y="6131"/>
                </a:lnTo>
                <a:lnTo>
                  <a:pt x="900188" y="0"/>
                </a:lnTo>
                <a:close/>
              </a:path>
              <a:path w="975360" h="234950">
                <a:moveTo>
                  <a:pt x="74726" y="0"/>
                </a:moveTo>
                <a:lnTo>
                  <a:pt x="30042" y="26667"/>
                </a:lnTo>
                <a:lnTo>
                  <a:pt x="4830" y="75893"/>
                </a:lnTo>
                <a:lnTo>
                  <a:pt x="0" y="117221"/>
                </a:lnTo>
                <a:lnTo>
                  <a:pt x="1202" y="138754"/>
                </a:lnTo>
                <a:lnTo>
                  <a:pt x="10833" y="176835"/>
                </a:lnTo>
                <a:lnTo>
                  <a:pt x="42762" y="219336"/>
                </a:lnTo>
                <a:lnTo>
                  <a:pt x="74726" y="234327"/>
                </a:lnTo>
                <a:lnTo>
                  <a:pt x="77698" y="224815"/>
                </a:lnTo>
                <a:lnTo>
                  <a:pt x="64344" y="218902"/>
                </a:lnTo>
                <a:lnTo>
                  <a:pt x="52820" y="210672"/>
                </a:lnTo>
                <a:lnTo>
                  <a:pt x="29183" y="172292"/>
                </a:lnTo>
                <a:lnTo>
                  <a:pt x="21361" y="115989"/>
                </a:lnTo>
                <a:lnTo>
                  <a:pt x="22230" y="95995"/>
                </a:lnTo>
                <a:lnTo>
                  <a:pt x="35267" y="46634"/>
                </a:lnTo>
                <a:lnTo>
                  <a:pt x="64548" y="15398"/>
                </a:lnTo>
                <a:lnTo>
                  <a:pt x="78066" y="9512"/>
                </a:lnTo>
                <a:lnTo>
                  <a:pt x="747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2558770"/>
            <a:ext cx="147309" cy="2036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5362943"/>
            <a:ext cx="147309" cy="20364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20527" y="809648"/>
            <a:ext cx="10218420" cy="528891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554990" algn="ctr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800">
              <a:latin typeface="Calibri"/>
              <a:cs typeface="Calibri"/>
            </a:endParaRPr>
          </a:p>
          <a:p>
            <a:pPr marL="302895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Supongamos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función: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f=Σm</a:t>
            </a:r>
            <a:r>
              <a:rPr sz="2000" spc="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mbria Math"/>
                <a:cs typeface="Cambria Math"/>
              </a:rPr>
              <a:t>2,3,4,7,8,12,14</a:t>
            </a:r>
            <a:r>
              <a:rPr sz="2000" spc="44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+d</a:t>
            </a:r>
            <a:r>
              <a:rPr sz="2000" spc="42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mbria Math"/>
                <a:cs typeface="Cambria Math"/>
              </a:rPr>
              <a:t>0,13,15</a:t>
            </a:r>
            <a:r>
              <a:rPr sz="2000" spc="45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=x�·y�·𝑧·u�+</a:t>
            </a:r>
            <a:r>
              <a:rPr sz="2000" spc="-430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+x�·y·z�·u�+x�·y·z·u+x·y�·z�·u�+</a:t>
            </a:r>
            <a:r>
              <a:rPr sz="2000" spc="-430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+x·y·𝑧·u�</a:t>
            </a:r>
            <a:endParaRPr sz="2000">
              <a:latin typeface="Cambria Math"/>
              <a:cs typeface="Cambria Math"/>
            </a:endParaRPr>
          </a:p>
          <a:p>
            <a:pPr marL="302895">
              <a:lnSpc>
                <a:spcPct val="100000"/>
              </a:lnSpc>
              <a:spcBef>
                <a:spcPts val="111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Buscamos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posibles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tener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cuenta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indiferencias:</a:t>
            </a:r>
            <a:endParaRPr sz="2400">
              <a:latin typeface="Calibri"/>
              <a:cs typeface="Calibri"/>
            </a:endParaRPr>
          </a:p>
          <a:p>
            <a:pPr marL="1823720" marR="4812030" algn="just">
              <a:lnSpc>
                <a:spcPct val="15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2025" spc="-7" baseline="-20576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 </a:t>
            </a:r>
            <a:r>
              <a:rPr sz="2000" spc="-505" dirty="0">
                <a:solidFill>
                  <a:srgbClr val="3B418F"/>
                </a:solidFill>
                <a:latin typeface="Cambria Math"/>
                <a:cs typeface="Cambria Math"/>
              </a:rPr>
              <a:t>x�·y�·z·u�+</a:t>
            </a:r>
            <a:r>
              <a:rPr sz="2000" spc="-505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505" dirty="0">
                <a:solidFill>
                  <a:srgbClr val="3B418F"/>
                </a:solidFill>
                <a:latin typeface="Cambria Math"/>
                <a:cs typeface="Cambria Math"/>
              </a:rPr>
              <a:t>=x�·y�·z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7</a:t>
            </a:r>
            <a:r>
              <a:rPr sz="2025" spc="-7" baseline="-2057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 </a:t>
            </a:r>
            <a:r>
              <a:rPr sz="2000" spc="-325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325" dirty="0">
                <a:solidFill>
                  <a:srgbClr val="3B418F"/>
                </a:solidFill>
                <a:latin typeface="Cambria Math"/>
                <a:cs typeface="Cambria Math"/>
              </a:rPr>
              <a:t>+x�·y·z·u=x�·z·u </a:t>
            </a:r>
            <a:r>
              <a:rPr sz="2000" spc="-32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4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FF0000"/>
                </a:solidFill>
                <a:latin typeface="Cambria Math"/>
                <a:cs typeface="Cambria Math"/>
              </a:rPr>
              <a:t>12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 </a:t>
            </a:r>
            <a:r>
              <a:rPr sz="2000" spc="-509" dirty="0">
                <a:solidFill>
                  <a:srgbClr val="3B418F"/>
                </a:solidFill>
                <a:latin typeface="Cambria Math"/>
                <a:cs typeface="Cambria Math"/>
              </a:rPr>
              <a:t>x�·y·z�·u�+</a:t>
            </a:r>
            <a:r>
              <a:rPr sz="2000" spc="-509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509" dirty="0">
                <a:solidFill>
                  <a:srgbClr val="3B418F"/>
                </a:solidFill>
                <a:latin typeface="Cambria Math"/>
                <a:cs typeface="Cambria Math"/>
              </a:rPr>
              <a:t>=y·z�·u�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8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FF0000"/>
                </a:solidFill>
                <a:latin typeface="Cambria Math"/>
                <a:cs typeface="Cambria Math"/>
              </a:rPr>
              <a:t>12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 </a:t>
            </a:r>
            <a:r>
              <a:rPr sz="2000" spc="-509" dirty="0">
                <a:solidFill>
                  <a:srgbClr val="3B418F"/>
                </a:solidFill>
                <a:latin typeface="Cambria Math"/>
                <a:cs typeface="Cambria Math"/>
              </a:rPr>
              <a:t>x·y�·z�·u�+</a:t>
            </a:r>
            <a:r>
              <a:rPr sz="2000" spc="-509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509" dirty="0">
                <a:solidFill>
                  <a:srgbClr val="3B418F"/>
                </a:solidFill>
                <a:latin typeface="Cambria Math"/>
                <a:cs typeface="Cambria Math"/>
              </a:rPr>
              <a:t>=x·z�·u�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FF0000"/>
                </a:solidFill>
                <a:latin typeface="Cambria Math"/>
                <a:cs typeface="Cambria Math"/>
              </a:rPr>
              <a:t>12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14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</a:t>
            </a:r>
            <a:r>
              <a:rPr sz="2000" spc="-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330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330" dirty="0">
                <a:solidFill>
                  <a:srgbClr val="3B418F"/>
                </a:solidFill>
                <a:latin typeface="Cambria Math"/>
                <a:cs typeface="Cambria Math"/>
              </a:rPr>
              <a:t>+x·y·z·u�=x·y·u�</a:t>
            </a:r>
            <a:endParaRPr sz="2000">
              <a:latin typeface="Cambria Math"/>
              <a:cs typeface="Cambria Math"/>
            </a:endParaRPr>
          </a:p>
          <a:p>
            <a:pPr marL="302895">
              <a:lnSpc>
                <a:spcPct val="100000"/>
              </a:lnSpc>
              <a:spcBef>
                <a:spcPts val="1115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simplificada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tener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cuenta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indiferencias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quedaría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así:</a:t>
            </a:r>
            <a:endParaRPr sz="2400">
              <a:latin typeface="Calibri"/>
              <a:cs typeface="Calibri"/>
            </a:endParaRPr>
          </a:p>
          <a:p>
            <a:pPr marL="266700" algn="ctr">
              <a:lnSpc>
                <a:spcPct val="100000"/>
              </a:lnSpc>
              <a:spcBef>
                <a:spcPts val="670"/>
              </a:spcBef>
            </a:pPr>
            <a:r>
              <a:rPr sz="2400" spc="-505" dirty="0">
                <a:solidFill>
                  <a:srgbClr val="3B418F"/>
                </a:solidFill>
                <a:latin typeface="Cambria Math"/>
                <a:cs typeface="Cambria Math"/>
              </a:rPr>
              <a:t>f=x�·y�·z+x�·z·u+y·z�·u�+x·z�·u�+x·y·u�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0" y="815059"/>
          <a:ext cx="1412240" cy="6033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28575">
                      <a:solidFill>
                        <a:srgbClr val="6666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28575">
                      <a:solidFill>
                        <a:srgbClr val="6666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8" cy="1277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1735810"/>
            <a:ext cx="147309" cy="2036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99611" y="2160816"/>
            <a:ext cx="1749425" cy="234950"/>
          </a:xfrm>
          <a:custGeom>
            <a:avLst/>
            <a:gdLst/>
            <a:ahLst/>
            <a:cxnLst/>
            <a:rect l="l" t="t" r="r" b="b"/>
            <a:pathLst>
              <a:path w="1749425" h="234950">
                <a:moveTo>
                  <a:pt x="1674380" y="0"/>
                </a:moveTo>
                <a:lnTo>
                  <a:pt x="1671040" y="9512"/>
                </a:lnTo>
                <a:lnTo>
                  <a:pt x="1684606" y="15398"/>
                </a:lnTo>
                <a:lnTo>
                  <a:pt x="1696273" y="23548"/>
                </a:lnTo>
                <a:lnTo>
                  <a:pt x="1719966" y="61319"/>
                </a:lnTo>
                <a:lnTo>
                  <a:pt x="1727746" y="115989"/>
                </a:lnTo>
                <a:lnTo>
                  <a:pt x="1726877" y="136658"/>
                </a:lnTo>
                <a:lnTo>
                  <a:pt x="1713852" y="187261"/>
                </a:lnTo>
                <a:lnTo>
                  <a:pt x="1684768" y="218902"/>
                </a:lnTo>
                <a:lnTo>
                  <a:pt x="1671421" y="224815"/>
                </a:lnTo>
                <a:lnTo>
                  <a:pt x="1674380" y="234327"/>
                </a:lnTo>
                <a:lnTo>
                  <a:pt x="1719152" y="207729"/>
                </a:lnTo>
                <a:lnTo>
                  <a:pt x="1744300" y="158626"/>
                </a:lnTo>
                <a:lnTo>
                  <a:pt x="1749120" y="117221"/>
                </a:lnTo>
                <a:lnTo>
                  <a:pt x="1747910" y="95744"/>
                </a:lnTo>
                <a:lnTo>
                  <a:pt x="1738238" y="57668"/>
                </a:lnTo>
                <a:lnTo>
                  <a:pt x="1706265" y="15020"/>
                </a:lnTo>
                <a:lnTo>
                  <a:pt x="1691367" y="6131"/>
                </a:lnTo>
                <a:lnTo>
                  <a:pt x="1674380" y="0"/>
                </a:lnTo>
                <a:close/>
              </a:path>
              <a:path w="1749425" h="234950">
                <a:moveTo>
                  <a:pt x="74726" y="0"/>
                </a:moveTo>
                <a:lnTo>
                  <a:pt x="30042" y="26667"/>
                </a:lnTo>
                <a:lnTo>
                  <a:pt x="4830" y="75893"/>
                </a:lnTo>
                <a:lnTo>
                  <a:pt x="0" y="117221"/>
                </a:lnTo>
                <a:lnTo>
                  <a:pt x="1202" y="138754"/>
                </a:lnTo>
                <a:lnTo>
                  <a:pt x="10833" y="176835"/>
                </a:lnTo>
                <a:lnTo>
                  <a:pt x="42762" y="219336"/>
                </a:lnTo>
                <a:lnTo>
                  <a:pt x="74726" y="234327"/>
                </a:lnTo>
                <a:lnTo>
                  <a:pt x="77698" y="224815"/>
                </a:lnTo>
                <a:lnTo>
                  <a:pt x="64344" y="218902"/>
                </a:lnTo>
                <a:lnTo>
                  <a:pt x="52820" y="210672"/>
                </a:lnTo>
                <a:lnTo>
                  <a:pt x="29183" y="172292"/>
                </a:lnTo>
                <a:lnTo>
                  <a:pt x="21361" y="115989"/>
                </a:lnTo>
                <a:lnTo>
                  <a:pt x="22230" y="95995"/>
                </a:lnTo>
                <a:lnTo>
                  <a:pt x="35267" y="46634"/>
                </a:lnTo>
                <a:lnTo>
                  <a:pt x="64548" y="15398"/>
                </a:lnTo>
                <a:lnTo>
                  <a:pt x="78066" y="9512"/>
                </a:lnTo>
                <a:lnTo>
                  <a:pt x="747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7115" y="2160816"/>
            <a:ext cx="975360" cy="234950"/>
          </a:xfrm>
          <a:custGeom>
            <a:avLst/>
            <a:gdLst/>
            <a:ahLst/>
            <a:cxnLst/>
            <a:rect l="l" t="t" r="r" b="b"/>
            <a:pathLst>
              <a:path w="975360" h="234950">
                <a:moveTo>
                  <a:pt x="900188" y="0"/>
                </a:moveTo>
                <a:lnTo>
                  <a:pt x="896848" y="9512"/>
                </a:lnTo>
                <a:lnTo>
                  <a:pt x="910414" y="15398"/>
                </a:lnTo>
                <a:lnTo>
                  <a:pt x="922080" y="23548"/>
                </a:lnTo>
                <a:lnTo>
                  <a:pt x="945769" y="61319"/>
                </a:lnTo>
                <a:lnTo>
                  <a:pt x="953554" y="115989"/>
                </a:lnTo>
                <a:lnTo>
                  <a:pt x="952685" y="136658"/>
                </a:lnTo>
                <a:lnTo>
                  <a:pt x="939660" y="187261"/>
                </a:lnTo>
                <a:lnTo>
                  <a:pt x="910576" y="218902"/>
                </a:lnTo>
                <a:lnTo>
                  <a:pt x="897229" y="224815"/>
                </a:lnTo>
                <a:lnTo>
                  <a:pt x="900188" y="234327"/>
                </a:lnTo>
                <a:lnTo>
                  <a:pt x="944960" y="207729"/>
                </a:lnTo>
                <a:lnTo>
                  <a:pt x="970108" y="158626"/>
                </a:lnTo>
                <a:lnTo>
                  <a:pt x="974928" y="117221"/>
                </a:lnTo>
                <a:lnTo>
                  <a:pt x="973718" y="95744"/>
                </a:lnTo>
                <a:lnTo>
                  <a:pt x="964046" y="57668"/>
                </a:lnTo>
                <a:lnTo>
                  <a:pt x="932073" y="15020"/>
                </a:lnTo>
                <a:lnTo>
                  <a:pt x="917175" y="6131"/>
                </a:lnTo>
                <a:lnTo>
                  <a:pt x="900188" y="0"/>
                </a:lnTo>
                <a:close/>
              </a:path>
              <a:path w="975360" h="234950">
                <a:moveTo>
                  <a:pt x="74726" y="0"/>
                </a:moveTo>
                <a:lnTo>
                  <a:pt x="30042" y="26667"/>
                </a:lnTo>
                <a:lnTo>
                  <a:pt x="4830" y="75893"/>
                </a:lnTo>
                <a:lnTo>
                  <a:pt x="0" y="117221"/>
                </a:lnTo>
                <a:lnTo>
                  <a:pt x="1202" y="138754"/>
                </a:lnTo>
                <a:lnTo>
                  <a:pt x="10833" y="176835"/>
                </a:lnTo>
                <a:lnTo>
                  <a:pt x="42762" y="219336"/>
                </a:lnTo>
                <a:lnTo>
                  <a:pt x="74726" y="234327"/>
                </a:lnTo>
                <a:lnTo>
                  <a:pt x="77698" y="224815"/>
                </a:lnTo>
                <a:lnTo>
                  <a:pt x="64344" y="218902"/>
                </a:lnTo>
                <a:lnTo>
                  <a:pt x="52820" y="210672"/>
                </a:lnTo>
                <a:lnTo>
                  <a:pt x="29183" y="172292"/>
                </a:lnTo>
                <a:lnTo>
                  <a:pt x="21361" y="115989"/>
                </a:lnTo>
                <a:lnTo>
                  <a:pt x="22230" y="95995"/>
                </a:lnTo>
                <a:lnTo>
                  <a:pt x="35267" y="46634"/>
                </a:lnTo>
                <a:lnTo>
                  <a:pt x="64548" y="15398"/>
                </a:lnTo>
                <a:lnTo>
                  <a:pt x="78066" y="9512"/>
                </a:lnTo>
                <a:lnTo>
                  <a:pt x="747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2711183"/>
            <a:ext cx="147309" cy="203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4496" y="5439130"/>
            <a:ext cx="147309" cy="2036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33227" y="979397"/>
            <a:ext cx="10193020" cy="5194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4990"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800" dirty="0">
              <a:latin typeface="Calibri"/>
              <a:cs typeface="Calibri"/>
            </a:endParaRPr>
          </a:p>
          <a:p>
            <a:pPr marL="290195">
              <a:lnSpc>
                <a:spcPct val="100000"/>
              </a:lnSpc>
              <a:spcBef>
                <a:spcPts val="1745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Supongamos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función: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f=Σm</a:t>
            </a:r>
            <a:r>
              <a:rPr sz="2000" spc="45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mbria Math"/>
                <a:cs typeface="Cambria Math"/>
              </a:rPr>
              <a:t>2,3,4,7,8,12,14</a:t>
            </a:r>
            <a:r>
              <a:rPr sz="2000" spc="45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+d</a:t>
            </a:r>
            <a:r>
              <a:rPr sz="2000" spc="42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mbria Math"/>
                <a:cs typeface="Cambria Math"/>
              </a:rPr>
              <a:t>0,13,15</a:t>
            </a:r>
            <a:r>
              <a:rPr sz="2000" spc="45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=x�·y�·𝑧·u�+</a:t>
            </a:r>
            <a:r>
              <a:rPr sz="2000" spc="-430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+x�·y·z�·u�+x�·y·z·u+x·y�·z�·u�+x·y·z�·u�+</a:t>
            </a:r>
            <a:r>
              <a:rPr sz="2000" spc="-430" dirty="0">
                <a:solidFill>
                  <a:srgbClr val="FF0000"/>
                </a:solidFill>
                <a:latin typeface="Cambria Math"/>
                <a:cs typeface="Cambria Math"/>
              </a:rPr>
              <a:t>x·y·𝑧·u�</a:t>
            </a:r>
            <a:endParaRPr sz="2000" dirty="0">
              <a:latin typeface="Cambria Math"/>
              <a:cs typeface="Cambria Math"/>
            </a:endParaRPr>
          </a:p>
          <a:p>
            <a:pPr marL="290195">
              <a:lnSpc>
                <a:spcPct val="100000"/>
              </a:lnSpc>
              <a:spcBef>
                <a:spcPts val="171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Buscamos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posibles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teniendo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cuenta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indiferencias:</a:t>
            </a:r>
            <a:endParaRPr sz="2400" dirty="0">
              <a:latin typeface="Calibri"/>
              <a:cs typeface="Calibri"/>
            </a:endParaRPr>
          </a:p>
          <a:p>
            <a:pPr marL="1106805" marR="697230" algn="just">
              <a:lnSpc>
                <a:spcPct val="176000"/>
              </a:lnSpc>
              <a:spcBef>
                <a:spcPts val="15"/>
              </a:spcBef>
            </a:pP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m</a:t>
            </a:r>
            <a:r>
              <a:rPr sz="2025" spc="-22" baseline="-2057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(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)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 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4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 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8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FF0000"/>
                </a:solidFill>
                <a:latin typeface="Cambria Math"/>
                <a:cs typeface="Cambria Math"/>
              </a:rPr>
              <a:t>12</a:t>
            </a:r>
            <a:r>
              <a:rPr sz="2025" spc="-7" baseline="-2057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 </a:t>
            </a:r>
            <a:r>
              <a:rPr sz="2000" spc="-745" dirty="0">
                <a:solidFill>
                  <a:srgbClr val="3B418F"/>
                </a:solidFill>
                <a:latin typeface="Cambria Math"/>
                <a:cs typeface="Cambria Math"/>
              </a:rPr>
              <a:t>x�·y�·z�·u�</a:t>
            </a:r>
            <a:r>
              <a:rPr sz="2000" spc="13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 </a:t>
            </a:r>
            <a:r>
              <a:rPr sz="2000" spc="-620" dirty="0">
                <a:solidFill>
                  <a:srgbClr val="3B418F"/>
                </a:solidFill>
                <a:latin typeface="Cambria Math"/>
                <a:cs typeface="Cambria Math"/>
              </a:rPr>
              <a:t>x�·y·z�·u�</a:t>
            </a:r>
            <a:r>
              <a:rPr sz="2000" spc="13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55" dirty="0">
                <a:solidFill>
                  <a:srgbClr val="3B418F"/>
                </a:solidFill>
                <a:latin typeface="Cambria Math"/>
                <a:cs typeface="Cambria Math"/>
              </a:rPr>
              <a:t>+x·y�·z�·u�+</a:t>
            </a:r>
            <a:r>
              <a:rPr sz="2000" spc="-555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555" dirty="0">
                <a:solidFill>
                  <a:srgbClr val="3B418F"/>
                </a:solidFill>
                <a:latin typeface="Cambria Math"/>
                <a:cs typeface="Cambria Math"/>
              </a:rPr>
              <a:t>=x�·z�·u�+x·z�·u�=z�·u� </a:t>
            </a:r>
            <a:r>
              <a:rPr sz="2000" spc="-43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45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2025" spc="-217" baseline="-20576" dirty="0">
                <a:solidFill>
                  <a:srgbClr val="FF0000"/>
                </a:solidFill>
                <a:latin typeface="Cambria Math"/>
                <a:cs typeface="Cambria Math"/>
              </a:rPr>
              <a:t>12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+m</a:t>
            </a:r>
            <a:r>
              <a:rPr sz="2025" spc="-217" baseline="-20576" dirty="0">
                <a:solidFill>
                  <a:srgbClr val="3B418F"/>
                </a:solidFill>
                <a:latin typeface="Cambria Math"/>
                <a:cs typeface="Cambria Math"/>
              </a:rPr>
              <a:t>13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(</a:t>
            </a:r>
            <a:r>
              <a:rPr sz="2000" spc="-14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)+m</a:t>
            </a:r>
            <a:r>
              <a:rPr sz="2025" spc="-217" baseline="-20576" dirty="0">
                <a:solidFill>
                  <a:srgbClr val="3B418F"/>
                </a:solidFill>
                <a:latin typeface="Cambria Math"/>
                <a:cs typeface="Cambria Math"/>
              </a:rPr>
              <a:t>14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+m</a:t>
            </a:r>
            <a:r>
              <a:rPr sz="2025" spc="-217" baseline="-20576" dirty="0">
                <a:solidFill>
                  <a:srgbClr val="3B418F"/>
                </a:solidFill>
                <a:latin typeface="Cambria Math"/>
                <a:cs typeface="Cambria Math"/>
              </a:rPr>
              <a:t>15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(</a:t>
            </a:r>
            <a:r>
              <a:rPr sz="2000" spc="-14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)=</a:t>
            </a:r>
            <a:r>
              <a:rPr sz="2000" spc="-145" dirty="0">
                <a:solidFill>
                  <a:srgbClr val="FF0000"/>
                </a:solidFill>
                <a:latin typeface="Cambria Math"/>
                <a:cs typeface="Cambria Math"/>
              </a:rPr>
              <a:t>x·y·z�·u�</a:t>
            </a:r>
            <a:r>
              <a:rPr sz="2000" spc="-145" dirty="0">
                <a:solidFill>
                  <a:srgbClr val="3B418F"/>
                </a:solidFill>
                <a:latin typeface="Cambria Math"/>
                <a:cs typeface="Cambria Math"/>
              </a:rPr>
              <a:t>+x·y·z�·u+x·y·z·u�+x·y·z·u=x·y·z�+x·y·z=x·y </a:t>
            </a:r>
            <a:r>
              <a:rPr sz="2000" spc="-14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00AF50"/>
                </a:solidFill>
                <a:latin typeface="Cambria Math"/>
                <a:cs typeface="Cambria Math"/>
              </a:rPr>
              <a:t>3 </a:t>
            </a:r>
            <a:r>
              <a:rPr sz="2025" spc="-7" baseline="-20576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505" dirty="0">
                <a:solidFill>
                  <a:srgbClr val="3B418F"/>
                </a:solidFill>
                <a:latin typeface="Cambria Math"/>
                <a:cs typeface="Cambria Math"/>
              </a:rPr>
              <a:t>x�·y�·z·u�+</a:t>
            </a:r>
            <a:r>
              <a:rPr sz="2000" spc="-505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505" dirty="0">
                <a:solidFill>
                  <a:srgbClr val="3B418F"/>
                </a:solidFill>
                <a:latin typeface="Cambria Math"/>
                <a:cs typeface="Cambria Math"/>
              </a:rPr>
              <a:t>=x�·y�·z</a:t>
            </a:r>
            <a:endParaRPr sz="2000" dirty="0">
              <a:latin typeface="Cambria Math"/>
              <a:cs typeface="Cambria Math"/>
            </a:endParaRPr>
          </a:p>
          <a:p>
            <a:pPr marL="1106805" algn="just">
              <a:lnSpc>
                <a:spcPct val="100000"/>
              </a:lnSpc>
              <a:spcBef>
                <a:spcPts val="1800"/>
              </a:spcBef>
            </a:pP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m</a:t>
            </a:r>
            <a:r>
              <a:rPr sz="2025" spc="-15" baseline="-20576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+m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7</a:t>
            </a:r>
            <a:r>
              <a:rPr sz="2025" spc="757" baseline="-2057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</a:t>
            </a: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325" dirty="0">
                <a:solidFill>
                  <a:srgbClr val="00AF50"/>
                </a:solidFill>
                <a:latin typeface="Cambria Math"/>
                <a:cs typeface="Cambria Math"/>
              </a:rPr>
              <a:t>x�·y�·z·u</a:t>
            </a:r>
            <a:r>
              <a:rPr sz="2000" spc="-325" dirty="0">
                <a:solidFill>
                  <a:srgbClr val="3B418F"/>
                </a:solidFill>
                <a:latin typeface="Cambria Math"/>
                <a:cs typeface="Cambria Math"/>
              </a:rPr>
              <a:t>+x�·y·z·u=x�·z·u</a:t>
            </a:r>
            <a:endParaRPr sz="2000" dirty="0">
              <a:latin typeface="Cambria Math"/>
              <a:cs typeface="Cambria Math"/>
            </a:endParaRPr>
          </a:p>
          <a:p>
            <a:pPr marL="290195">
              <a:lnSpc>
                <a:spcPct val="100000"/>
              </a:lnSpc>
              <a:spcBef>
                <a:spcPts val="1715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simplificada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teniendo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cuenta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indiferencias</a:t>
            </a:r>
            <a:r>
              <a:rPr sz="24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quedaría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así:</a:t>
            </a:r>
            <a:endParaRPr sz="2400" dirty="0">
              <a:latin typeface="Calibri"/>
              <a:cs typeface="Calibri"/>
            </a:endParaRPr>
          </a:p>
          <a:p>
            <a:pPr marL="287655" algn="ctr">
              <a:lnSpc>
                <a:spcPct val="100000"/>
              </a:lnSpc>
              <a:spcBef>
                <a:spcPts val="670"/>
              </a:spcBef>
            </a:pPr>
            <a:r>
              <a:rPr sz="2400" spc="-480" dirty="0">
                <a:solidFill>
                  <a:srgbClr val="3B418F"/>
                </a:solidFill>
                <a:latin typeface="Cambria Math"/>
                <a:cs typeface="Cambria Math"/>
              </a:rPr>
              <a:t>f=�z·u�+x·y+x�·y�·z+x�·z·u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66361"/>
              </p:ext>
            </p:extLst>
          </p:nvPr>
        </p:nvGraphicFramePr>
        <p:xfrm>
          <a:off x="0" y="815059"/>
          <a:ext cx="1412240" cy="6033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28575">
                      <a:solidFill>
                        <a:srgbClr val="6666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28575">
                      <a:solidFill>
                        <a:srgbClr val="6666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7720" y="1111567"/>
            <a:ext cx="10576560" cy="46348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7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TEMA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endParaRPr sz="2800" dirty="0">
              <a:latin typeface="Calibri"/>
              <a:cs typeface="Calibri"/>
            </a:endParaRPr>
          </a:p>
          <a:p>
            <a:pPr marL="12700" marR="5206365" indent="-635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2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teoremas. </a:t>
            </a:r>
            <a:r>
              <a:rPr sz="2200" spc="-4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3.2.–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conmutación: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Definición.</a:t>
            </a:r>
            <a:endParaRPr sz="2200" dirty="0">
              <a:latin typeface="Calibri"/>
              <a:cs typeface="Calibri"/>
            </a:endParaRPr>
          </a:p>
          <a:p>
            <a:pPr marL="1301115" lvl="2" indent="-642620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representación: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200" dirty="0">
              <a:latin typeface="Calibri"/>
              <a:cs typeface="Calibri"/>
            </a:endParaRPr>
          </a:p>
          <a:p>
            <a:pPr marL="441325" lvl="1" indent="-428625">
              <a:lnSpc>
                <a:spcPct val="100000"/>
              </a:lnSpc>
              <a:buSzPct val="95454"/>
              <a:buAutoNum type="arabicPeriod" startAt="3"/>
              <a:tabLst>
                <a:tab pos="441959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NOT,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NAND,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NOR,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XNOR.</a:t>
            </a:r>
            <a:endParaRPr sz="2200" dirty="0">
              <a:latin typeface="Calibri"/>
              <a:cs typeface="Calibri"/>
            </a:endParaRPr>
          </a:p>
          <a:p>
            <a:pPr marL="1301750" lvl="2" indent="-641985">
              <a:lnSpc>
                <a:spcPct val="100000"/>
              </a:lnSpc>
              <a:buSzPct val="95454"/>
              <a:buAutoNum type="arabicPeriod"/>
              <a:tabLst>
                <a:tab pos="1301750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Introducción</a:t>
            </a:r>
            <a:r>
              <a:rPr sz="22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básicas.</a:t>
            </a:r>
            <a:endParaRPr sz="2200" dirty="0">
              <a:latin typeface="Calibri"/>
              <a:cs typeface="Calibri"/>
            </a:endParaRPr>
          </a:p>
          <a:p>
            <a:pPr marL="1301750" lvl="2" indent="-642620">
              <a:lnSpc>
                <a:spcPct val="100000"/>
              </a:lnSpc>
              <a:buSzPct val="95454"/>
              <a:buAutoNum type="arabicPeriod"/>
              <a:tabLst>
                <a:tab pos="130238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Conjuntos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funcionalmente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2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Suficiencia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NAND</a:t>
            </a:r>
            <a:r>
              <a:rPr sz="22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200" dirty="0">
              <a:latin typeface="Calibri"/>
              <a:cs typeface="Calibri"/>
            </a:endParaRPr>
          </a:p>
          <a:p>
            <a:pPr marL="13970" marR="3957320" lvl="1" indent="-635">
              <a:lnSpc>
                <a:spcPct val="100000"/>
              </a:lnSpc>
              <a:buSzPct val="95454"/>
              <a:buAutoNum type="arabicPeriod" startAt="3"/>
              <a:tabLst>
                <a:tab pos="442595" algn="l"/>
              </a:tabLst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Formas canónicas: concepto de mínterm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máxterm.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3.5.–</a:t>
            </a:r>
            <a:r>
              <a:rPr sz="22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Desarrollo</a:t>
            </a:r>
            <a:r>
              <a:rPr sz="22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Shannon: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segunda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forma.</a:t>
            </a:r>
            <a:endParaRPr sz="2200" dirty="0">
              <a:latin typeface="Calibri"/>
              <a:cs typeface="Calibri"/>
            </a:endParaRPr>
          </a:p>
          <a:p>
            <a:pPr marL="14604" marR="3020695" indent="-63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3.6.–</a:t>
            </a:r>
            <a:r>
              <a:rPr sz="22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Fundamentos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funciones.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Adyacencias.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3.7.–</a:t>
            </a:r>
            <a:r>
              <a:rPr sz="22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incompletamente</a:t>
            </a:r>
            <a:r>
              <a:rPr sz="22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especificadas.</a:t>
            </a:r>
            <a:endParaRPr sz="22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2200" b="1" spc="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2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2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 simplificación</a:t>
            </a:r>
            <a:r>
              <a:rPr sz="22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64" y="57403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809648"/>
            <a:ext cx="11837670" cy="47307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2318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método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gráfico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40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mapa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Karnaugh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representar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cualquier función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tabla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 compacta,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manera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otra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cualquiera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está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junto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ella,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difiere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50800" marR="43815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 mapa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Karnaugh de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(o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dimensión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n)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está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formado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celdas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dispuestas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filas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columnas,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celda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está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unívocamente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identificada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coordenadas,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tomar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5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spc="5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50800" marR="48895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mapas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Karnaugh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dimensión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van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obteniendo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400" spc="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dimensión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inferior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n–1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código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reflejado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(código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Gray).</a:t>
            </a:r>
            <a:endParaRPr sz="24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Dejan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ser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útiles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6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variables.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asignatura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utilizaremos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sólo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hasta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939" y="809648"/>
            <a:ext cx="8956675" cy="11341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999105" algn="l"/>
                <a:tab pos="6361430" algn="l"/>
              </a:tabLst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variables: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cuatro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" y="1552421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23235" y="3762221"/>
            <a:ext cx="637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cinco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(código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reflejado,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código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Gray):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3660" y="1919273"/>
          <a:ext cx="1744979" cy="85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02807" y="1919276"/>
          <a:ext cx="2089785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x\y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7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36187" y="1919278"/>
          <a:ext cx="3098799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x\yz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93970" y="1919283"/>
          <a:ext cx="3098799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xy\zu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33304" y="4144890"/>
          <a:ext cx="6120764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xy\zuv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7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979397"/>
            <a:ext cx="11761470" cy="384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postulados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 la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hipótesis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partida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deducir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teoremas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propiedades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 álgebra.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caso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concreto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Boole,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utilizar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diferentes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conjuntos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postulados; uno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más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utilizados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el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propuesto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Edward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Vermilye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Huntington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1904.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parte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existencia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un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conjunto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elementos,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B,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el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establecer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relación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equivalencia,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cumple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principio</a:t>
            </a:r>
            <a:r>
              <a:rPr sz="24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sustitución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734695">
              <a:lnSpc>
                <a:spcPct val="100000"/>
              </a:lnSpc>
              <a:tabLst>
                <a:tab pos="2164080" algn="l"/>
                <a:tab pos="8272145" algn="l"/>
                <a:tab pos="9043670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B,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equivalente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y),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sustituir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	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viceversa.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6647" y="809648"/>
            <a:ext cx="6617970" cy="11341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  <a:p>
            <a:pPr marL="158750">
              <a:lnSpc>
                <a:spcPct val="100000"/>
              </a:lnSpc>
              <a:spcBef>
                <a:spcPts val="1140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seis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(código reflejado,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código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Gray):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4688" y="1893765"/>
          <a:ext cx="6440803" cy="452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xyz\uvw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7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  <a:spcBef>
                          <a:spcPts val="116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76785" y="863218"/>
            <a:ext cx="10584815" cy="280589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127885" algn="just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  <a:p>
            <a:pPr marL="277495" marR="5080" algn="just">
              <a:lnSpc>
                <a:spcPct val="100000"/>
              </a:lnSpc>
              <a:spcBef>
                <a:spcPts val="545"/>
              </a:spcBef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representar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función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 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usa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mapa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Karnaugh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dimensión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n.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mapa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Karnaugh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le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corresponde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mínterms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máxterms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función.</a:t>
            </a:r>
            <a:endParaRPr sz="2400" dirty="0">
              <a:latin typeface="Calibri"/>
              <a:cs typeface="Calibri"/>
            </a:endParaRPr>
          </a:p>
          <a:p>
            <a:pPr marL="277495" marR="5080" algn="just">
              <a:lnSpc>
                <a:spcPct val="100000"/>
              </a:lnSpc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 coordenada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casilla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representación vectorial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 mínterms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máxterms.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casilla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escribe 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0,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1,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tenga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minterm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correspondiente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0189" y="647457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0" y="815059"/>
          <a:ext cx="1412240" cy="6033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11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75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179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R w="28575">
                      <a:solidFill>
                        <a:srgbClr val="6666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6666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05768" y="4566310"/>
          <a:ext cx="3098799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xy\zu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175" spc="15" baseline="-21072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  <a:spcBef>
                          <a:spcPts val="750"/>
                        </a:spcBef>
                      </a:pPr>
                      <a:r>
                        <a:rPr sz="3300" spc="15" baseline="13888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spc="1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7751" y="4566310"/>
          <a:ext cx="3098799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xy\zu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6666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666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284978" y="5370321"/>
            <a:ext cx="768985" cy="415290"/>
            <a:chOff x="5284978" y="5370321"/>
            <a:chExt cx="768985" cy="415290"/>
          </a:xfrm>
        </p:grpSpPr>
        <p:sp>
          <p:nvSpPr>
            <p:cNvPr id="19" name="object 19"/>
            <p:cNvSpPr/>
            <p:nvPr/>
          </p:nvSpPr>
          <p:spPr>
            <a:xfrm>
              <a:off x="5291328" y="5376671"/>
              <a:ext cx="756285" cy="402590"/>
            </a:xfrm>
            <a:custGeom>
              <a:avLst/>
              <a:gdLst/>
              <a:ahLst/>
              <a:cxnLst/>
              <a:rect l="l" t="t" r="r" b="b"/>
              <a:pathLst>
                <a:path w="756285" h="402589">
                  <a:moveTo>
                    <a:pt x="554736" y="0"/>
                  </a:moveTo>
                  <a:lnTo>
                    <a:pt x="554736" y="100583"/>
                  </a:lnTo>
                  <a:lnTo>
                    <a:pt x="0" y="100583"/>
                  </a:lnTo>
                  <a:lnTo>
                    <a:pt x="0" y="301751"/>
                  </a:lnTo>
                  <a:lnTo>
                    <a:pt x="554736" y="301751"/>
                  </a:lnTo>
                  <a:lnTo>
                    <a:pt x="554736" y="402335"/>
                  </a:lnTo>
                  <a:lnTo>
                    <a:pt x="755904" y="201167"/>
                  </a:lnTo>
                  <a:lnTo>
                    <a:pt x="5547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1328" y="5376671"/>
              <a:ext cx="756285" cy="402590"/>
            </a:xfrm>
            <a:custGeom>
              <a:avLst/>
              <a:gdLst/>
              <a:ahLst/>
              <a:cxnLst/>
              <a:rect l="l" t="t" r="r" b="b"/>
              <a:pathLst>
                <a:path w="756285" h="402589">
                  <a:moveTo>
                    <a:pt x="0" y="100583"/>
                  </a:moveTo>
                  <a:lnTo>
                    <a:pt x="554736" y="100583"/>
                  </a:lnTo>
                  <a:lnTo>
                    <a:pt x="554736" y="0"/>
                  </a:lnTo>
                  <a:lnTo>
                    <a:pt x="755904" y="201167"/>
                  </a:lnTo>
                  <a:lnTo>
                    <a:pt x="554736" y="402335"/>
                  </a:lnTo>
                  <a:lnTo>
                    <a:pt x="554736" y="301751"/>
                  </a:lnTo>
                  <a:lnTo>
                    <a:pt x="0" y="301751"/>
                  </a:lnTo>
                  <a:lnTo>
                    <a:pt x="0" y="10058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7E1C4057-3D2D-3E48-AE7F-9D33A7A1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2" y="3788172"/>
            <a:ext cx="105791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8515" y="809648"/>
            <a:ext cx="11811000" cy="50965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1048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  <a:p>
            <a:pPr marL="38100" marR="31115" algn="just">
              <a:lnSpc>
                <a:spcPct val="100000"/>
              </a:lnSpc>
              <a:spcBef>
                <a:spcPts val="1140"/>
              </a:spcBef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misma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manera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que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habla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adyacentes,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dice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que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adyacentes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coordenadas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sólo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diferencian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bit.</a:t>
            </a:r>
            <a:endParaRPr sz="2400" dirty="0">
              <a:latin typeface="Calibri"/>
              <a:cs typeface="Calibri"/>
            </a:endParaRPr>
          </a:p>
          <a:p>
            <a:pPr marL="38100" marR="31115" algn="just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Análogamente,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si dos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parejas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adyacencia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primer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pueden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formar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segundo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orden,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difieren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bit;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así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sucesivamente.</a:t>
            </a:r>
            <a:endParaRPr sz="2400" dirty="0">
              <a:latin typeface="Calibri"/>
              <a:cs typeface="Calibri"/>
            </a:endParaRPr>
          </a:p>
          <a:p>
            <a:pPr marL="38100" marR="3175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mapa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Karnaugh,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cero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(mínterm) corresponde</a:t>
            </a:r>
            <a:r>
              <a:rPr sz="2400" spc="5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celda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mapa; 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 uno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corresponde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 celdas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adyacentes;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corresponde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cuatro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celdas;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 adyacencia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ocho celdas,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así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sucesivamente.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general,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orden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k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corresponde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k</a:t>
            </a:r>
            <a:r>
              <a:rPr sz="2400" b="1" spc="240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adyacentes.</a:t>
            </a:r>
            <a:endParaRPr sz="2400" dirty="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contiene indiferencias,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utilizar para construir adyacencias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mayor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posible,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aunque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necesario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cubrirlas.</a:t>
            </a:r>
            <a:endParaRPr sz="2400" dirty="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celda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utilizarse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cuantas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veces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3B418F"/>
                </a:solidFill>
                <a:latin typeface="Calibri"/>
                <a:cs typeface="Calibri"/>
              </a:rPr>
              <a:t>desee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lang="es-ES" sz="2400" spc="-15" dirty="0">
                <a:solidFill>
                  <a:srgbClr val="3B418F"/>
                </a:solidFill>
                <a:latin typeface="Calibri"/>
                <a:cs typeface="Calibri"/>
              </a:rPr>
              <a:t> según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teorema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idempotencia.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0835" cy="48831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585085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Pasos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seguir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simplificar</a:t>
            </a:r>
            <a:r>
              <a:rPr sz="24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mapas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Karnaugh:</a:t>
            </a:r>
            <a:endParaRPr sz="240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representa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correspondiente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Mapa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Karnaugh.</a:t>
            </a:r>
            <a:endParaRPr sz="2400">
              <a:latin typeface="Calibri"/>
              <a:cs typeface="Calibri"/>
            </a:endParaRPr>
          </a:p>
          <a:p>
            <a:pPr marL="548640" marR="889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  <a:tab pos="1365885" algn="l"/>
                <a:tab pos="1911350" algn="l"/>
                <a:tab pos="4575175" algn="l"/>
                <a:tab pos="512064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Identificar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todas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posible,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incluya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algún	“1”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función,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“1”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esté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alguna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adyacencia.</a:t>
            </a:r>
            <a:endParaRPr sz="2400">
              <a:latin typeface="Calibri"/>
              <a:cs typeface="Calibri"/>
            </a:endParaRPr>
          </a:p>
          <a:p>
            <a:pPr marL="548640" marR="508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debe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aparecer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ninguna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incluida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otra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orden,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deben</a:t>
            </a:r>
            <a:r>
              <a:rPr sz="24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cubrir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todos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“unos”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(mínterm)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función.</a:t>
            </a:r>
            <a:endParaRPr sz="2400">
              <a:latin typeface="Calibri"/>
              <a:cs typeface="Calibri"/>
            </a:endParaRPr>
          </a:p>
          <a:p>
            <a:pPr marL="548640" marR="1397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necesario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cubrir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indiferencias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función,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sólo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utilizan</a:t>
            </a:r>
            <a:r>
              <a:rPr sz="2400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interesan</a:t>
            </a:r>
            <a:r>
              <a:rPr sz="2400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construir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posible.</a:t>
            </a:r>
            <a:endParaRPr sz="240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determina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término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generado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adyacencia.</a:t>
            </a:r>
            <a:endParaRPr sz="240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Utilizando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lista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final.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50829" y="725126"/>
            <a:ext cx="10255250" cy="186525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60"/>
              </a:spcBef>
            </a:pP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productos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(“los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unos”):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Cuando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permanece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invariable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cero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coloca</a:t>
            </a:r>
            <a:r>
              <a:rPr sz="2400" spc="5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está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complementar.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23" y="815093"/>
          <a:ext cx="1428749" cy="603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1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8C59767B-8D7A-6B4F-9D4C-3E2172957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77089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50829" y="725126"/>
            <a:ext cx="8437245" cy="61619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2600" y="1477481"/>
            <a:ext cx="10255250" cy="17209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Admite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simplificaciones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igualmente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válidas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coste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en puertas.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productos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(“los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unos”):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Cuando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permanece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invariable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cero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coloca</a:t>
            </a:r>
            <a:r>
              <a:rPr sz="2400" spc="5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complementada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está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complementar.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23" y="815093"/>
          <a:ext cx="1428749" cy="603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1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C36AAC0-26DD-A343-BAB0-31E93BBA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24" y="3659536"/>
            <a:ext cx="106299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50829" y="725126"/>
            <a:ext cx="10254615" cy="186563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831975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40"/>
              </a:spcBef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Ejemplo 3: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ocurrir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admita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varias simplificaciones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distintas.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este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caso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debemos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tomar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necesite menos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puertas lógicas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menor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(x,y,z)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=∑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m (0,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4,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6,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7)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4198" y="1665853"/>
          <a:ext cx="1290319" cy="3480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55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7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7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7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7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7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7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7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7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AB6E193-6D61-214E-BBB0-E39611D6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095505"/>
            <a:ext cx="95377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48305" y="725126"/>
            <a:ext cx="10255250" cy="3342582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834514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 dirty="0">
              <a:latin typeface="Calibri"/>
              <a:cs typeface="Calibri"/>
            </a:endParaRPr>
          </a:p>
          <a:p>
            <a:pPr marL="14604" marR="5715">
              <a:lnSpc>
                <a:spcPct val="100000"/>
              </a:lnSpc>
              <a:spcBef>
                <a:spcPts val="1140"/>
              </a:spcBef>
              <a:tabLst>
                <a:tab pos="462915" algn="l"/>
                <a:tab pos="1401445" algn="l"/>
                <a:tab pos="2828290" algn="l"/>
                <a:tab pos="3446779" algn="l"/>
                <a:tab pos="4535170" algn="l"/>
                <a:tab pos="5376545" algn="l"/>
                <a:tab pos="6680834" algn="l"/>
                <a:tab pos="7150100" algn="l"/>
                <a:tab pos="8649970" algn="l"/>
                <a:tab pos="9354185" algn="l"/>
                <a:tab pos="973772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ar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fun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od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lo	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 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debemos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tomar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función.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4604" marR="5080" algn="just">
              <a:lnSpc>
                <a:spcPct val="100000"/>
              </a:lnSpc>
              <a:spcBef>
                <a:spcPts val="1210"/>
              </a:spcBef>
            </a:pPr>
            <a:r>
              <a:rPr sz="2200" spc="-5" dirty="0" err="1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producto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sumas (“los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ceros”):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que permanece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invariable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cero,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coloca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complementar,</a:t>
            </a:r>
            <a:r>
              <a:rPr sz="22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cuando</a:t>
            </a:r>
            <a:r>
              <a:rPr sz="2200" spc="4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uno 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2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está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complementada.</a:t>
            </a:r>
            <a:endParaRPr sz="2200" dirty="0">
              <a:latin typeface="Calibri"/>
              <a:cs typeface="Calibri"/>
            </a:endParaRPr>
          </a:p>
          <a:p>
            <a:pPr marL="12700" marR="3404235" indent="1905" algn="just">
              <a:lnSpc>
                <a:spcPct val="100000"/>
              </a:lnSpc>
            </a:pP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2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debe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simplificar</a:t>
            </a:r>
            <a:r>
              <a:rPr sz="22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2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unos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ceros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ver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cuál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más </a:t>
            </a:r>
            <a:r>
              <a:rPr sz="2200" spc="-48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rentable</a:t>
            </a:r>
            <a:r>
              <a:rPr sz="22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 puertas</a:t>
            </a:r>
            <a:r>
              <a:rPr sz="22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2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2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2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B418F"/>
                </a:solidFill>
                <a:latin typeface="Calibri"/>
                <a:cs typeface="Calibri"/>
              </a:rPr>
              <a:t>puertas.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23" y="815093"/>
          <a:ext cx="1428749" cy="603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1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1BBD19C-36EF-3F41-A706-FE0917B6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82948"/>
            <a:ext cx="91440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1470" cy="50965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0520" algn="just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multifuncional.</a:t>
            </a:r>
            <a:endParaRPr sz="2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circuitos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reales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darse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caso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tener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implementar varias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funciones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Parece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lógico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plantearse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minimización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conjunta,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ya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estas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salidas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compartir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algunas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así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disminuir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coste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final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circuito.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método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minimización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multifuncional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mapas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Karnaugh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consiste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tratar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encontrar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todas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orden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posible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sean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comunes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todas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funciones,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ellas.</a:t>
            </a:r>
            <a:endParaRPr sz="2400">
              <a:latin typeface="Calibri"/>
              <a:cs typeface="Calibri"/>
            </a:endParaRPr>
          </a:p>
          <a:p>
            <a:pPr marL="12700" marR="889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estas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 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cubren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mayor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unos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posible,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queden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cubrir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buscan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adyacencias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igual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ejemplos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anteriores.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Veamos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 ejemplo,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donde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ventaja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realizar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simplificación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multifuncional. Sean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siguientes.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07901" y="894876"/>
            <a:ext cx="83413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multifuncional.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Mapas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6825" y="5727687"/>
            <a:ext cx="102552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Simplificadas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separado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necesitaremos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AND</a:t>
            </a:r>
            <a:r>
              <a:rPr sz="24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(3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entradas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entradas)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 (1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otra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23" y="815101"/>
          <a:ext cx="1428749" cy="603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11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46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2B88961-7660-E640-A81A-0A3CC233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60" y="1394193"/>
            <a:ext cx="90932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0200" cy="14998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17043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800" b="1" spc="-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Huntington.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40"/>
              </a:spcBef>
              <a:tabLst>
                <a:tab pos="2118360" algn="l"/>
                <a:tab pos="10271760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P1:</a:t>
            </a:r>
            <a:r>
              <a:rPr sz="2400" b="1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Leyes</a:t>
            </a:r>
            <a:r>
              <a:rPr sz="2400" b="1" spc="1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composición</a:t>
            </a:r>
            <a:r>
              <a:rPr sz="2400" b="1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interna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definen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leyes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composición</a:t>
            </a:r>
            <a:r>
              <a:rPr sz="24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interna: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b="1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(operador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O,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(operador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45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producto),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siendo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cerrado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ambas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15" y="3472662"/>
            <a:ext cx="11760835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0935" algn="l"/>
                <a:tab pos="1423670" algn="l"/>
                <a:tab pos="3413760" algn="l"/>
                <a:tab pos="3706495" algn="l"/>
                <a:tab pos="5071745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P2:</a:t>
            </a:r>
            <a:r>
              <a:rPr sz="2400" b="1" spc="3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b="1" spc="4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neutros</a:t>
            </a:r>
            <a:r>
              <a:rPr sz="2400" b="1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(o</a:t>
            </a:r>
            <a:r>
              <a:rPr sz="2400" b="1" spc="4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identidad):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Existen</a:t>
            </a:r>
            <a:r>
              <a:rPr sz="2400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neutros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ambas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operaciones,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	0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1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producto:</a:t>
            </a:r>
            <a:endParaRPr sz="2400">
              <a:latin typeface="Calibri"/>
              <a:cs typeface="Calibri"/>
            </a:endParaRPr>
          </a:p>
          <a:p>
            <a:pPr marL="3345179">
              <a:lnSpc>
                <a:spcPct val="100000"/>
              </a:lnSpc>
              <a:spcBef>
                <a:spcPts val="825"/>
              </a:spcBef>
              <a:tabLst>
                <a:tab pos="3957954" algn="l"/>
                <a:tab pos="5436235" algn="l"/>
                <a:tab pos="609790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a)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/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B,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345179">
              <a:lnSpc>
                <a:spcPct val="100000"/>
              </a:lnSpc>
              <a:spcBef>
                <a:spcPts val="1180"/>
              </a:spcBef>
              <a:tabLst>
                <a:tab pos="3970020" algn="l"/>
                <a:tab pos="5451475" algn="l"/>
                <a:tab pos="6109970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 /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B,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 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4424" y="2442898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14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5104" y="2293545"/>
            <a:ext cx="1560195" cy="10560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75"/>
              </a:spcBef>
              <a:buAutoNum type="alphaLcParenR"/>
              <a:tabLst>
                <a:tab pos="317500" algn="l"/>
                <a:tab pos="1012190" algn="l"/>
                <a:tab pos="136588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341630" indent="-320675">
              <a:lnSpc>
                <a:spcPct val="100000"/>
              </a:lnSpc>
              <a:spcBef>
                <a:spcPts val="1175"/>
              </a:spcBef>
              <a:buAutoNum type="alphaLcParenR"/>
              <a:tabLst>
                <a:tab pos="342265" algn="l"/>
                <a:tab pos="1027430" algn="l"/>
                <a:tab pos="138112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 y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07901" y="894876"/>
            <a:ext cx="83413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3.8.–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Simplificación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multifuncional.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Mapas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Karnaugh.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23" y="815101"/>
          <a:ext cx="1428749" cy="603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11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46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R w="28575">
                      <a:solidFill>
                        <a:srgbClr val="6666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6666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EB27995-2792-4A41-ABBF-C975C5B6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80" y="1654177"/>
            <a:ext cx="929640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0" y="979397"/>
            <a:ext cx="74434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800" b="1" spc="-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Huntington.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" y="1552421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8335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P3: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Propiedad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conmutativa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3600" baseline="2314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3600" spc="-67" baseline="2314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solidFill>
                  <a:srgbClr val="3B418F"/>
                </a:solidFill>
                <a:latin typeface="Calibri"/>
                <a:cs typeface="Calibri"/>
              </a:rPr>
              <a:t>x, </a:t>
            </a:r>
            <a:r>
              <a:rPr sz="3600" baseline="2314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3600" baseline="2314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3600" spc="-209" baseline="2314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15" y="2588742"/>
            <a:ext cx="508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93590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P4: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Propiedad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distributiva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3600" baseline="-9259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3600" spc="-67" baseline="-9259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spc="-7" baseline="-9259" dirty="0">
                <a:solidFill>
                  <a:srgbClr val="3B418F"/>
                </a:solidFill>
                <a:latin typeface="Calibri"/>
                <a:cs typeface="Calibri"/>
              </a:rPr>
              <a:t>x, </a:t>
            </a:r>
            <a:r>
              <a:rPr sz="3600" spc="-135" baseline="-9259" dirty="0">
                <a:solidFill>
                  <a:srgbClr val="3B418F"/>
                </a:solidFill>
                <a:latin typeface="Calibri"/>
                <a:cs typeface="Calibri"/>
              </a:rPr>
              <a:t>y,</a:t>
            </a:r>
            <a:r>
              <a:rPr sz="3600" spc="37" baseline="-925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3600" baseline="-9259" dirty="0">
                <a:solidFill>
                  <a:srgbClr val="3B418F"/>
                </a:solidFill>
                <a:latin typeface="Calibri"/>
                <a:cs typeface="Calibri"/>
              </a:rPr>
              <a:t>z	</a:t>
            </a:r>
            <a:r>
              <a:rPr sz="3600" baseline="-9259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3600" spc="-217" baseline="-9259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baseline="-9259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3600" baseline="-925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15" y="3625061"/>
            <a:ext cx="7283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70295" algn="l"/>
                <a:tab pos="6724650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P5: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Elemento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complementario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	</a:t>
            </a:r>
            <a:r>
              <a:rPr sz="3600" baseline="-10416" dirty="0">
                <a:solidFill>
                  <a:srgbClr val="3B418F"/>
                </a:solidFill>
                <a:latin typeface="Symbol"/>
                <a:cs typeface="Symbol"/>
              </a:rPr>
              <a:t></a:t>
            </a:r>
            <a:r>
              <a:rPr sz="3600" spc="-82" baseline="-10416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baseline="-10416" dirty="0">
                <a:solidFill>
                  <a:srgbClr val="3B418F"/>
                </a:solidFill>
                <a:latin typeface="Calibri"/>
                <a:cs typeface="Calibri"/>
              </a:rPr>
              <a:t>x	</a:t>
            </a:r>
            <a:r>
              <a:rPr sz="3600" baseline="-10416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3600" spc="-179" baseline="-10416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3600" spc="-52" baseline="-10416" dirty="0">
                <a:solidFill>
                  <a:srgbClr val="3B418F"/>
                </a:solidFill>
                <a:latin typeface="Calibri"/>
                <a:cs typeface="Calibri"/>
              </a:rPr>
              <a:t>B,</a:t>
            </a:r>
            <a:endParaRPr sz="3600" baseline="-10416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915" y="4104811"/>
            <a:ext cx="10727690" cy="14693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8875395">
              <a:lnSpc>
                <a:spcPct val="100000"/>
              </a:lnSpc>
              <a:spcBef>
                <a:spcPts val="850"/>
              </a:spcBef>
              <a:tabLst>
                <a:tab pos="9893935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·</a:t>
            </a:r>
            <a:r>
              <a:rPr lang="es-ES" sz="2400" spc="-25" dirty="0">
                <a:solidFill>
                  <a:srgbClr val="3B418F"/>
                </a:solidFill>
                <a:latin typeface="Calibri"/>
                <a:cs typeface="Calibri"/>
              </a:rPr>
              <a:t> y =0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P6: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Cardinalidad</a:t>
            </a:r>
            <a:r>
              <a:rPr sz="24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acotada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conjunto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existen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menos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diferentes.</a:t>
            </a:r>
            <a:endParaRPr sz="2400" dirty="0">
              <a:latin typeface="Calibri"/>
              <a:cs typeface="Calibri"/>
            </a:endParaRPr>
          </a:p>
          <a:p>
            <a:pPr marL="762000" algn="ctr">
              <a:lnSpc>
                <a:spcPct val="100000"/>
              </a:lnSpc>
              <a:spcBef>
                <a:spcPts val="1225"/>
              </a:spcBef>
              <a:tabLst>
                <a:tab pos="1066800" algn="l"/>
                <a:tab pos="1614805" algn="l"/>
                <a:tab pos="2203450" algn="l"/>
                <a:tab pos="2459355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3B418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sz="2400" spc="-5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	/	x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≠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5663" y="1393135"/>
            <a:ext cx="1736725" cy="10560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75"/>
              </a:spcBef>
              <a:buAutoNum type="alphaLcParenR"/>
              <a:tabLst>
                <a:tab pos="31750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41630" indent="-320675">
              <a:lnSpc>
                <a:spcPct val="100000"/>
              </a:lnSpc>
              <a:spcBef>
                <a:spcPts val="1175"/>
              </a:spcBef>
              <a:buAutoNum type="alphaLcParenR"/>
              <a:tabLst>
                <a:tab pos="34226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4810" y="2490078"/>
            <a:ext cx="3515360" cy="10560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1530350" algn="l"/>
                <a:tab pos="181991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(y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·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z)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y)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z)</a:t>
            </a:r>
            <a:endParaRPr sz="2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175"/>
              </a:spcBef>
              <a:tabLst>
                <a:tab pos="1652270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z)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(x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y)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(x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z)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2400" y="369934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2447925" algn="l"/>
              </a:tabLst>
            </a:pP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</a:t>
            </a:r>
            <a:r>
              <a:rPr lang="es-ES" sz="2400" dirty="0">
                <a:solidFill>
                  <a:srgbClr val="3B418F"/>
                </a:solidFill>
                <a:latin typeface="Symbol"/>
                <a:cs typeface="Symbol"/>
              </a:rPr>
              <a:t> </a:t>
            </a:r>
            <a:r>
              <a:rPr lang="es-ES" sz="2400" spc="-25" dirty="0">
                <a:solidFill>
                  <a:srgbClr val="3B418F"/>
                </a:solidFill>
                <a:cs typeface="Calibri"/>
              </a:rPr>
              <a:t>y</a:t>
            </a:r>
            <a:r>
              <a:rPr lang="es-ES" sz="2400" dirty="0">
                <a:solidFill>
                  <a:srgbClr val="3B418F"/>
                </a:solidFill>
                <a:latin typeface="Symbol"/>
                <a:cs typeface="Symbol"/>
              </a:rPr>
              <a:t> </a:t>
            </a:r>
            <a:r>
              <a:rPr sz="2400" spc="-7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lang="es-ES" sz="2400" spc="-1230" dirty="0">
                <a:solidFill>
                  <a:srgbClr val="3B418F"/>
                </a:solidFill>
                <a:latin typeface="Cambria Math"/>
                <a:cs typeface="Times New Roman"/>
              </a:rPr>
              <a:t>    </a:t>
            </a:r>
            <a:r>
              <a:rPr lang="es-ES" sz="2400" dirty="0">
                <a:solidFill>
                  <a:srgbClr val="3B418F"/>
                </a:solidFill>
                <a:latin typeface="Symbol"/>
                <a:cs typeface="Symbol"/>
              </a:rPr>
              <a:t></a:t>
            </a:r>
            <a:r>
              <a:rPr lang="es-ES" sz="2400" spc="-8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lang="es-ES"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lang="es-ES"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dirty="0">
                <a:solidFill>
                  <a:srgbClr val="3B418F"/>
                </a:solidFill>
                <a:latin typeface="Calibri"/>
                <a:cs typeface="Calibri"/>
              </a:rPr>
              <a:t>/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+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3B418F"/>
                </a:solidFill>
                <a:latin typeface="Calibri"/>
                <a:cs typeface="Calibri"/>
              </a:rPr>
              <a:t>y 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09648"/>
            <a:ext cx="11760835" cy="48831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16687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Boole.</a:t>
            </a:r>
            <a:endParaRPr sz="2800" dirty="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1140"/>
              </a:spcBef>
            </a:pP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Diferencias</a:t>
            </a:r>
            <a:r>
              <a:rPr sz="2400" b="1" spc="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entre</a:t>
            </a:r>
            <a:r>
              <a:rPr sz="2400" b="1" spc="4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b="1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b="1" spc="4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3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Boole</a:t>
            </a:r>
            <a:r>
              <a:rPr sz="2400" b="1" spc="4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b="1" spc="4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b="1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 err="1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b="1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3B418F"/>
                </a:solidFill>
                <a:latin typeface="Calibri"/>
                <a:cs typeface="Calibri"/>
              </a:rPr>
              <a:t>definida</a:t>
            </a:r>
            <a:r>
              <a:rPr sz="2400" b="1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b="1" spc="4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b="1" spc="4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campo</a:t>
            </a:r>
            <a:r>
              <a:rPr sz="2400" b="1" spc="4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b="1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 err="1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3B418F"/>
                </a:solidFill>
                <a:latin typeface="Calibri"/>
                <a:cs typeface="Calibri"/>
              </a:rPr>
              <a:t>reales</a:t>
            </a:r>
            <a:r>
              <a:rPr lang="es-ES" sz="2400" b="1" spc="-10" dirty="0">
                <a:solidFill>
                  <a:srgbClr val="3B418F"/>
                </a:solidFill>
                <a:latin typeface="Calibri"/>
                <a:cs typeface="Calibri"/>
              </a:rPr>
              <a:t> respecto a la suma y la resta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lang="es-ES" sz="2400" spc="-40" dirty="0">
                <a:solidFill>
                  <a:srgbClr val="3B418F"/>
                </a:solidFill>
                <a:latin typeface="Calibri"/>
                <a:cs typeface="Calibri"/>
              </a:rPr>
              <a:t>"</a:t>
            </a:r>
            <a:r>
              <a:rPr sz="2400" spc="-5" dirty="0" err="1">
                <a:solidFill>
                  <a:srgbClr val="3B418F"/>
                </a:solidFill>
                <a:latin typeface="Calibri"/>
                <a:cs typeface="Calibri"/>
              </a:rPr>
              <a:t>corriente</a:t>
            </a:r>
            <a:r>
              <a:rPr lang="es-ES" sz="2400" spc="-5" dirty="0">
                <a:solidFill>
                  <a:srgbClr val="3B418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(+)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distributiva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respecto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(·).</a:t>
            </a:r>
            <a:endParaRPr sz="2400" dirty="0">
              <a:latin typeface="Calibri"/>
              <a:cs typeface="Calibri"/>
            </a:endParaRPr>
          </a:p>
          <a:p>
            <a:pPr marL="548640" marR="5715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booleana</a:t>
            </a:r>
            <a:r>
              <a:rPr sz="2400" spc="2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inverso</a:t>
            </a:r>
            <a:r>
              <a:rPr sz="24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respecto</a:t>
            </a:r>
            <a:r>
              <a:rPr sz="24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2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operaciones,</a:t>
            </a:r>
            <a:r>
              <a:rPr sz="24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2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tanto</a:t>
            </a:r>
            <a:r>
              <a:rPr sz="24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división.</a:t>
            </a:r>
            <a:endParaRPr sz="2400" dirty="0">
              <a:latin typeface="Calibri"/>
              <a:cs typeface="Calibri"/>
            </a:endParaRPr>
          </a:p>
          <a:p>
            <a:pPr marL="54864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Existen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complementos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booleana,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pero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el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corriente.</a:t>
            </a:r>
            <a:endParaRPr sz="2400" dirty="0">
              <a:latin typeface="Calibri"/>
              <a:cs typeface="Calibri"/>
            </a:endParaRPr>
          </a:p>
          <a:p>
            <a:pPr marL="548640" marR="5715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Boole</a:t>
            </a:r>
            <a:r>
              <a:rPr sz="24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aplica</a:t>
            </a:r>
            <a:r>
              <a:rPr sz="24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conjunto</a:t>
            </a:r>
            <a:r>
              <a:rPr sz="24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finito</a:t>
            </a:r>
            <a:r>
              <a:rPr sz="2400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elementos,</a:t>
            </a:r>
            <a:r>
              <a:rPr sz="24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mientras</a:t>
            </a:r>
            <a:r>
              <a:rPr sz="24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álgebra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corriente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aplica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conjunto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infinito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reales.</a:t>
            </a:r>
            <a:endParaRPr sz="2400" dirty="0">
              <a:latin typeface="Calibri"/>
              <a:cs typeface="Calibri"/>
            </a:endParaRPr>
          </a:p>
          <a:p>
            <a:pPr marL="548640" marR="5080" indent="-3448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estos</a:t>
            </a:r>
            <a:r>
              <a:rPr sz="24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Huntington</a:t>
            </a:r>
            <a:r>
              <a:rPr sz="24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incluye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propiedad</a:t>
            </a:r>
            <a:r>
              <a:rPr sz="2400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asociativa,</a:t>
            </a:r>
            <a:r>
              <a:rPr sz="24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ya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demostrar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postulados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(teorema).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15" y="809648"/>
            <a:ext cx="11863070" cy="415162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656965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3.1.–</a:t>
            </a:r>
            <a:r>
              <a:rPr sz="28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Conmutación.</a:t>
            </a:r>
            <a:endParaRPr sz="2800">
              <a:latin typeface="Calibri"/>
              <a:cs typeface="Calibri"/>
            </a:endParaRPr>
          </a:p>
          <a:p>
            <a:pPr marL="63500" marR="57150">
              <a:lnSpc>
                <a:spcPct val="100000"/>
              </a:lnSpc>
              <a:spcBef>
                <a:spcPts val="1140"/>
              </a:spcBef>
            </a:pP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b="1" spc="40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4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4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Conmutación</a:t>
            </a:r>
            <a:r>
              <a:rPr sz="2400" spc="4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4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4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4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4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Boole</a:t>
            </a:r>
            <a:r>
              <a:rPr sz="2400" spc="4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emplea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elementos.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{0,1}.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representamos</a:t>
            </a:r>
            <a:r>
              <a:rPr sz="2400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 marR="55880">
              <a:lnSpc>
                <a:spcPct val="100000"/>
              </a:lnSpc>
              <a:spcBef>
                <a:spcPts val="1200"/>
              </a:spcBef>
              <a:tabLst>
                <a:tab pos="10432415" algn="l"/>
                <a:tab pos="10706735" algn="l"/>
              </a:tabLst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Este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álgebra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booleana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bivaluada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constituye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matemática,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verdadero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falso,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diseño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lógico,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el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los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son 0	y	1.</a:t>
            </a:r>
            <a:endParaRPr sz="2400">
              <a:latin typeface="Calibri"/>
              <a:cs typeface="Calibri"/>
            </a:endParaRPr>
          </a:p>
          <a:p>
            <a:pPr marL="63500" marR="5588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3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elementos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spc="3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7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330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corresponden</a:t>
            </a:r>
            <a:r>
              <a:rPr sz="2400" spc="3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3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valores</a:t>
            </a:r>
            <a:r>
              <a:rPr sz="2400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usados</a:t>
            </a:r>
            <a:r>
              <a:rPr sz="2400" spc="3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3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sistemas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digitales.</a:t>
            </a:r>
            <a:endParaRPr sz="2400">
              <a:latin typeface="Calibri"/>
              <a:cs typeface="Calibri"/>
            </a:endParaRPr>
          </a:p>
          <a:p>
            <a:pPr marL="63500" marR="56515">
              <a:lnSpc>
                <a:spcPct val="100000"/>
              </a:lnSpc>
              <a:spcBef>
                <a:spcPts val="1200"/>
              </a:spcBef>
              <a:tabLst>
                <a:tab pos="1508125" algn="l"/>
                <a:tab pos="1797685" algn="l"/>
                <a:tab pos="2072005" algn="l"/>
                <a:tab pos="3178175" algn="l"/>
              </a:tabLst>
            </a:pP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Principio</a:t>
            </a:r>
            <a:r>
              <a:rPr sz="2400" b="1" spc="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dualidad: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4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4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igualdad</a:t>
            </a:r>
            <a:r>
              <a:rPr sz="2400" spc="4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4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intercambian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4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operadores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"+"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4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"·",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elementos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0	y	1,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otra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igualdad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válida.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</a:t>
            </a:r>
            <a:endParaRPr sz="1200">
              <a:latin typeface="Calibri"/>
              <a:cs typeface="Calibri"/>
            </a:endParaRPr>
          </a:p>
          <a:p>
            <a:pPr marL="31115" algn="ctr">
              <a:lnSpc>
                <a:spcPct val="100000"/>
              </a:lnSpc>
              <a:spcBef>
                <a:spcPts val="555"/>
              </a:spcBef>
            </a:pP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3: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Álgebra</a:t>
            </a:r>
            <a:r>
              <a:rPr sz="12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Conmutación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9096</Words>
  <Application>Microsoft Macintosh PowerPoint</Application>
  <PresentationFormat>Panorámica</PresentationFormat>
  <Paragraphs>2018</Paragraphs>
  <Slides>60</Slides>
  <Notes>1</Notes>
  <HiddenSlides>3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Calibri Light</vt:lpstr>
      <vt:lpstr>Cambria Math</vt:lpstr>
      <vt:lpstr>Symbol</vt:lpstr>
      <vt:lpstr>Times New Roman</vt:lpstr>
      <vt:lpstr>Tema de Office</vt:lpstr>
      <vt:lpstr>SISTEMAS DIGITALES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DIGITALES</dc:title>
  <cp:lastModifiedBy>José Luis Ávila Jiménez</cp:lastModifiedBy>
  <cp:revision>52</cp:revision>
  <dcterms:created xsi:type="dcterms:W3CDTF">2022-01-20T12:49:06Z</dcterms:created>
  <dcterms:modified xsi:type="dcterms:W3CDTF">2022-03-15T08:49:20Z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2022-01-20T00:00:00Z</vt:filetime>
  </property>
</Properties>
</file>