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7" r:id="rId7"/>
    <p:sldId id="284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81" r:id="rId16"/>
    <p:sldId id="285" r:id="rId17"/>
    <p:sldId id="268" r:id="rId18"/>
    <p:sldId id="269" r:id="rId19"/>
    <p:sldId id="286" r:id="rId20"/>
    <p:sldId id="288" r:id="rId21"/>
    <p:sldId id="292" r:id="rId22"/>
    <p:sldId id="287" r:id="rId23"/>
    <p:sldId id="289" r:id="rId24"/>
    <p:sldId id="290" r:id="rId25"/>
    <p:sldId id="261" r:id="rId26"/>
    <p:sldId id="291" r:id="rId27"/>
    <p:sldId id="294" r:id="rId28"/>
    <p:sldId id="265" r:id="rId29"/>
    <p:sldId id="293" r:id="rId30"/>
    <p:sldId id="295" r:id="rId31"/>
    <p:sldId id="299" r:id="rId32"/>
    <p:sldId id="297" r:id="rId33"/>
    <p:sldId id="298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10" r:id="rId44"/>
    <p:sldId id="312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5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4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05B3-F2AD-824A-8941-FF21A6D3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8E3D-833A-FE4F-9DF9-C2DDBAA5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08A1-991B-764A-8B5A-1178C9FB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6A29-2B97-504F-B05E-EB0E84D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87FB-1ED6-C345-B55C-CAEA060C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EF5B-D683-724D-87C9-A3705636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E8899-3C94-D348-9DAB-DEA67D1B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9BC4-D310-AC4F-8658-B8FD3E3D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84D1-DE12-FE4A-9EB2-11FD188E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60D9-1E9D-0343-87BC-5A3DC9E5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A9D0E-7A91-BF42-9AE2-5D98D1E99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25F84-298E-FA4C-B15C-7B1A9D81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6EE6-8675-F540-A3B6-2ADE54E9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D2F6-EA4F-C74F-A5B2-6B9934B4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5D40-0BCD-144E-B79A-11AA9A03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74B8-C552-A740-9E58-B6424591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BECA-E064-E045-975B-7FF76ECF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2227-CA32-1945-ABB3-CE7AB99D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239B-2416-A940-B77E-5B60F02A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5D48-31ED-4A4E-AD40-71C9C8A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1536-F34D-0048-9B24-E80F20E4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BA23-E2B5-0347-8E82-DF7F9108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0E36-3F81-5843-971D-9E7BF9CC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1E2D-5E7D-AE40-8FFF-DEDA7505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046A-65A0-014B-950C-EA9ED156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4DE0-1A3C-444F-9D2D-BE65422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CDC9-7D57-814F-A6FE-4DB8A24B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379E2-52CC-A44C-9C68-9007184C4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9D25-1748-1E4F-BC80-7479386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AAEB-13F1-3D4B-9D74-8DE42AD9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9687F-4EDB-C64C-A6D4-7B815EC3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A966-A4BF-B349-B9DC-462F6C8A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EC0D-5D93-8C4E-B7E5-C6AE1FB7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E568-9257-3D4B-BE8A-D4DFA909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E56ED-964D-2547-8CFF-461546CAA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61320-2D0D-4241-8005-E882258F5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9B4DC-CF63-1E4A-9696-A64EB51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5AB45-A03F-3F42-B3B4-6CED9C20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0AC07-60F7-B349-9920-99825F1A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BD6C-19BC-6246-B5F0-3C445C2D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48933-9EBA-6442-B520-B865038E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84E9B-5F01-114C-A4B0-CB29C4B1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6C76D-00D2-CC4D-8D86-65AD25D1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9E074-B517-6E4E-A2D6-2748FC84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E821E-82E3-B641-8269-143CF92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8543D-957E-B04C-90DA-53276C2F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BC04-1BB7-B94F-B74B-9E74AC6D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AAAB-04A5-3842-9204-B2F9AE37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9023-63A5-7E42-8A24-39084F6C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718C-71E1-FB40-8518-D5BC56B1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0909-4B44-BC49-AD76-62D31FFC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A8578-9CC3-024D-B74F-65C0B50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46B7-4D70-3F4F-8111-16183F3E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B6FB8-C3AE-6B43-9324-AF6AD4C73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391F-F5DF-5344-926B-264364C9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879E-FF1A-874D-BF89-D064FEFD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90205-06FE-754D-8732-87B81DD9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D922-EDDC-794E-B1C3-DF85ACFF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DC284-FEC4-1044-B81E-5944A6E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68CB-0E7A-444D-A3C5-5499E673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4F2C-650E-694C-AE2B-26A0CC1A0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F40A-25DD-5A46-98D4-473A9712F368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B116-4207-8144-8EF5-104DE5975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672B-308A-E84A-A0CB-B188DB346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48EF-DB68-5E4D-815A-2A30CDD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2ality.com/" TargetMode="External"/><Relationship Id="rId2" Type="http://schemas.openxmlformats.org/officeDocument/2006/relationships/hyperlink" Target="https://exploringjs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awrence/inheritance-in-javascrip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The Inner Workings of Inheritance in JavaScript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this </a:t>
            </a:r>
            <a:r>
              <a:rPr lang="en-US" dirty="0">
                <a:latin typeface="Goudy Old Style" panose="02020502050305020303" pitchFamily="18" charset="77"/>
              </a:rPr>
              <a:t>can be lost.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will be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window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(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undefined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in strict mode)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Alice's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8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1. Store</a:t>
            </a:r>
            <a:r>
              <a:rPr lang="en-US" i="1" dirty="0">
                <a:latin typeface="Goudy Old Style" panose="02020502050305020303" pitchFamily="18" charset="77"/>
              </a:rPr>
              <a:t> this </a:t>
            </a:r>
            <a:r>
              <a:rPr lang="en-US" dirty="0">
                <a:latin typeface="Goudy Old Style" panose="02020502050305020303" pitchFamily="18" charset="77"/>
              </a:rPr>
              <a:t>in a 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728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        var that = this;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            that.name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2. Pass</a:t>
            </a:r>
            <a:r>
              <a:rPr lang="en-US" i="1" dirty="0">
                <a:latin typeface="Goudy Old Style" panose="02020502050305020303" pitchFamily="18" charset="77"/>
              </a:rPr>
              <a:t> this </a:t>
            </a:r>
            <a:r>
              <a:rPr lang="en-US" dirty="0">
                <a:latin typeface="Goudy Old Style" panose="02020502050305020303" pitchFamily="18" charset="77"/>
              </a:rPr>
              <a:t>as another parameter.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name,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thisObject</a:t>
            </a:r>
            <a:r>
              <a:rPr lang="en-US" sz="1600" dirty="0">
                <a:latin typeface="Inconsolata-dz" panose="020B0609030003000000" pitchFamily="49" charset="0"/>
              </a:rPr>
              <a:t>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.call(thisObject)</a:t>
            </a:r>
            <a:r>
              <a:rPr lang="en-US" sz="1600" dirty="0">
                <a:latin typeface="Inconsolata-dz" panose="020B0609030003000000" pitchFamily="49" charset="0"/>
              </a:rPr>
              <a:t>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}, newName,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latin typeface="Inconsolata-dz" panose="020B0609030003000000" pitchFamily="49" charset="0"/>
              </a:rPr>
              <a:t>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  <a:endParaRPr lang="en-US" sz="1600" i="1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3. Bind </a:t>
            </a:r>
            <a:r>
              <a:rPr lang="en-US" i="1" dirty="0">
                <a:latin typeface="Goudy Old Style" panose="02020502050305020303" pitchFamily="18" charset="77"/>
              </a:rPr>
              <a:t>this</a:t>
            </a:r>
            <a:r>
              <a:rPr lang="en-US" dirty="0">
                <a:latin typeface="Goudy Old Style" panose="02020502050305020303" pitchFamily="18" charset="77"/>
              </a:rPr>
              <a:t> to the 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.bind(this)</a:t>
            </a:r>
            <a:r>
              <a:rPr lang="en-US" sz="1600" dirty="0">
                <a:latin typeface="Inconsolata-dz" panose="020B0609030003000000" pitchFamily="49" charset="0"/>
              </a:rPr>
              <a:t>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  <a:endParaRPr lang="en-US" sz="1600" i="1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4. Use an </a:t>
            </a:r>
            <a:r>
              <a:rPr lang="en-US" i="1" dirty="0">
                <a:latin typeface="Goudy Old Style" panose="02020502050305020303" pitchFamily="18" charset="77"/>
              </a:rPr>
              <a:t>arrow function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10416989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doIfValid(nameSettingFunction, 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if (name.length &gt; 0)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nameSettingFunction();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doIfValid(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() =&gt; </a:t>
            </a:r>
            <a:r>
              <a:rPr lang="en-US" sz="1600" dirty="0">
                <a:latin typeface="Inconsolata-dz" panose="020B0609030003000000" pitchFamily="49" charset="0"/>
              </a:rPr>
              <a:t>this.name = newName, newName);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myCar.rename("Bob's car");</a:t>
            </a:r>
            <a:endParaRPr lang="en-US" sz="1600" i="1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F89EF9-467B-CD4B-8FB9-F9C88BD41978}"/>
              </a:ext>
            </a:extLst>
          </p:cNvPr>
          <p:cNvGrpSpPr/>
          <p:nvPr/>
        </p:nvGrpSpPr>
        <p:grpSpPr>
          <a:xfrm>
            <a:off x="9224681" y="578224"/>
            <a:ext cx="489236" cy="584775"/>
            <a:chOff x="8390965" y="566241"/>
            <a:chExt cx="489236" cy="584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22DBE4-E64B-EE48-9B5B-347D04C9F215}"/>
                </a:ext>
              </a:extLst>
            </p:cNvPr>
            <p:cNvSpPr txBox="1"/>
            <p:nvPr/>
          </p:nvSpPr>
          <p:spPr>
            <a:xfrm>
              <a:off x="8390965" y="566241"/>
              <a:ext cx="4892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>
                  <a:solidFill>
                    <a:srgbClr val="00B0F0"/>
                  </a:solidFill>
                </a:rPr>
                <a:t>IE</a:t>
              </a:r>
              <a:endParaRPr lang="en-US" i="1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B9D0AE-67BC-094D-BE65-996A9DD92EFC}"/>
                </a:ext>
              </a:extLst>
            </p:cNvPr>
            <p:cNvCxnSpPr>
              <a:cxnSpLocks/>
            </p:cNvCxnSpPr>
            <p:nvPr/>
          </p:nvCxnSpPr>
          <p:spPr>
            <a:xfrm>
              <a:off x="8464684" y="738269"/>
              <a:ext cx="302798" cy="24929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62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Properties are found by searching the </a:t>
            </a:r>
            <a:r>
              <a:rPr lang="en-US" i="1" dirty="0">
                <a:latin typeface="Goudy Old Style" panose="02020502050305020303" pitchFamily="18" charset="77"/>
              </a:rPr>
              <a:t>prototype chain.</a:t>
            </a:r>
            <a:endParaRPr lang="en-US" dirty="0">
              <a:latin typeface="Goudy Old Style" panose="020205020503050203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8" y="1763879"/>
            <a:ext cx="7464553" cy="4951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vehiclePrototype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vehiclePrototype.accelerate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carPrototype = Object.create(vehiclePrototype);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car2 = Car("Bob's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car2.accelerate();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console.log(car2.speed);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CD9CD9-9E8E-E041-BC30-EBF0E9785E46}"/>
              </a:ext>
            </a:extLst>
          </p:cNvPr>
          <p:cNvGrpSpPr/>
          <p:nvPr/>
        </p:nvGrpSpPr>
        <p:grpSpPr>
          <a:xfrm>
            <a:off x="8582679" y="1666258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252E82-9BDF-7C42-BDBE-51B69926FB4A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vehiclePrototype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E5A95-F0C7-D043-A04C-CFFA0849CE8D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307A2-8671-6046-9C09-A4722DC72005}"/>
              </a:ext>
            </a:extLst>
          </p:cNvPr>
          <p:cNvGrpSpPr/>
          <p:nvPr/>
        </p:nvGrpSpPr>
        <p:grpSpPr>
          <a:xfrm>
            <a:off x="9230062" y="5046525"/>
            <a:ext cx="2559859" cy="1214178"/>
            <a:chOff x="8401366" y="2432295"/>
            <a:chExt cx="2559859" cy="12141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CDEFCE-1EAC-7D48-A64C-3F9F5FD9916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car2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B84CFD-6883-8647-9882-1B28AC8F3E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"Bob's car"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9CA53C-F66B-7A43-93F7-72713EAA3742}"/>
              </a:ext>
            </a:extLst>
          </p:cNvPr>
          <p:cNvGrpSpPr/>
          <p:nvPr/>
        </p:nvGrpSpPr>
        <p:grpSpPr>
          <a:xfrm>
            <a:off x="6387244" y="5035256"/>
            <a:ext cx="2559859" cy="1214178"/>
            <a:chOff x="8401366" y="2432295"/>
            <a:chExt cx="2559859" cy="12141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0278A5-7E6A-6C43-9A30-811EC7AD733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70EA25-CC08-E741-B85A-D040C100AC47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CAAB79-8393-7C45-AE05-1E3B6B8DA31C}"/>
              </a:ext>
            </a:extLst>
          </p:cNvPr>
          <p:cNvGrpSpPr/>
          <p:nvPr/>
        </p:nvGrpSpPr>
        <p:grpSpPr>
          <a:xfrm>
            <a:off x="8570177" y="3170383"/>
            <a:ext cx="2559859" cy="778161"/>
            <a:chOff x="8401366" y="2432295"/>
            <a:chExt cx="2559859" cy="7781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BD0AD2-F56C-E848-8085-F357AF7C24D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DD27A3-4954-B149-9EF7-5815E0BE90D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2EC2CA2-D95C-5342-965A-D75236F0E8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32295" y="4331007"/>
            <a:ext cx="1663832" cy="90821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7F094D2-A141-2E41-89F8-EEAC331B2C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67597" y="4721244"/>
            <a:ext cx="1669369" cy="12220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EF1D893-7E85-5C47-9ECC-82C3814235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08999" y="3163420"/>
            <a:ext cx="1080981" cy="7899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Conventions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51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prototype</a:t>
            </a:r>
            <a:r>
              <a:rPr lang="en-US" dirty="0">
                <a:latin typeface="Goudy Old Style" panose="02020502050305020303" pitchFamily="18" charset="77"/>
              </a:rPr>
              <a:t> property of the constructor points to the prototype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carPrototype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carPrototype.accelerate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 = carPrototype;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9292920" y="4120546"/>
            <a:ext cx="2559859" cy="996170"/>
            <a:chOff x="8401366" y="2432295"/>
            <a:chExt cx="2559859" cy="9961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258D1-DF58-454F-A9E0-2F715DAC2958}"/>
              </a:ext>
            </a:extLst>
          </p:cNvPr>
          <p:cNvGrpSpPr/>
          <p:nvPr/>
        </p:nvGrpSpPr>
        <p:grpSpPr>
          <a:xfrm>
            <a:off x="5387353" y="4139195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27BD55-CBDC-8247-80E3-968CA4CC7BE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234F1F-2C02-634A-8D25-4939F4D4B08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95194" y="4685204"/>
            <a:ext cx="2297726" cy="12117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2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We can refactor to remove the temporary 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</a:t>
            </a:r>
            <a:r>
              <a:rPr lang="en-US" sz="1600" dirty="0">
                <a:latin typeface="Inconsolata-dz" panose="020B0609030003000000" pitchFamily="49" charset="0"/>
              </a:rPr>
              <a:t>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 </a:t>
            </a:r>
            <a:r>
              <a:rPr lang="en-US" sz="1600" dirty="0">
                <a:latin typeface="Inconsolata-dz" panose="020B0609030003000000" pitchFamily="49" charset="0"/>
              </a:rPr>
              <a:t>= Object.create(null);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</a:t>
            </a:r>
            <a:r>
              <a:rPr lang="en-US" sz="1600" dirty="0">
                <a:latin typeface="Inconsolata-dz" panose="020B0609030003000000" pitchFamily="49" charset="0"/>
              </a:rPr>
              <a:t>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391966" y="4689116"/>
            <a:ext cx="2559859" cy="996170"/>
            <a:chOff x="8401366" y="2432295"/>
            <a:chExt cx="2559859" cy="9961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258D1-DF58-454F-A9E0-2F715DAC2958}"/>
              </a:ext>
            </a:extLst>
          </p:cNvPr>
          <p:cNvGrpSpPr/>
          <p:nvPr/>
        </p:nvGrpSpPr>
        <p:grpSpPr>
          <a:xfrm>
            <a:off x="4421036" y="4689116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27BD55-CBDC-8247-80E3-968CA4CC7BE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234F1F-2C02-634A-8D25-4939F4D4B08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94240" y="5253774"/>
            <a:ext cx="2297726" cy="12117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contructor</a:t>
            </a:r>
            <a:r>
              <a:rPr lang="en-US" dirty="0">
                <a:latin typeface="Goudy Old Style" panose="02020502050305020303" pitchFamily="18" charset="77"/>
              </a:rPr>
              <a:t> property points back to the constructor 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Car.prototype.accelerate = function() { this.speed++; };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391966" y="4689116"/>
            <a:ext cx="2559859" cy="1214178"/>
            <a:chOff x="8401366" y="2432295"/>
            <a:chExt cx="2559859" cy="12141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258D1-DF58-454F-A9E0-2F715DAC2958}"/>
              </a:ext>
            </a:extLst>
          </p:cNvPr>
          <p:cNvGrpSpPr/>
          <p:nvPr/>
        </p:nvGrpSpPr>
        <p:grpSpPr>
          <a:xfrm>
            <a:off x="4421036" y="4689116"/>
            <a:ext cx="2559859" cy="996170"/>
            <a:chOff x="8401366" y="2432295"/>
            <a:chExt cx="2559859" cy="9961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27BD55-CBDC-8247-80E3-968CA4CC7BE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234F1F-2C02-634A-8D25-4939F4D4B08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94240" y="5253774"/>
            <a:ext cx="2297726" cy="23017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C48B35F-BDD3-6D4D-ABEE-345D2426A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68550" y="5802600"/>
            <a:ext cx="666685" cy="432057"/>
          </a:xfrm>
          <a:prstGeom prst="bentConnector3">
            <a:avLst>
              <a:gd name="adj1" fmla="val -1205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DC2DE80-7B0B-E340-B731-A4569CB16C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17924" y="5685285"/>
            <a:ext cx="3453971" cy="666686"/>
          </a:xfrm>
          <a:prstGeom prst="bentConnector3">
            <a:avLst>
              <a:gd name="adj1" fmla="val 229"/>
            </a:avLst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Basic Pieces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Object literals </a:t>
            </a:r>
            <a:r>
              <a:rPr lang="en-US" dirty="0">
                <a:latin typeface="Goudy Old Style" panose="02020502050305020303" pitchFamily="18" charset="77"/>
              </a:rPr>
              <a:t>create objects that inherit from </a:t>
            </a:r>
            <a:r>
              <a:rPr lang="en-US" i="1" dirty="0">
                <a:latin typeface="Goudy Old Style" panose="02020502050305020303" pitchFamily="18" charset="77"/>
              </a:rPr>
              <a:t>Object.prototype.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myCar =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console.log(myCar.toString());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[object Object]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793941" y="2139365"/>
            <a:ext cx="2559859" cy="1214178"/>
            <a:chOff x="8401366" y="2432295"/>
            <a:chExt cx="2559859" cy="12141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toString: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78202-6A48-AD4C-81E5-7CC79866EAC7}"/>
              </a:ext>
            </a:extLst>
          </p:cNvPr>
          <p:cNvGrpSpPr/>
          <p:nvPr/>
        </p:nvGrpSpPr>
        <p:grpSpPr>
          <a:xfrm>
            <a:off x="8793941" y="4148426"/>
            <a:ext cx="2559859" cy="996170"/>
            <a:chOff x="8401366" y="2432295"/>
            <a:chExt cx="2559859" cy="9961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A1C721-297E-2C49-B834-C446D5F5BF8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329921-A798-6248-9844-949925F2236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1FBFA8-EB35-5C42-86D6-6FE6EF1CC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62234" y="4020810"/>
            <a:ext cx="1321834" cy="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instanceof</a:t>
            </a:r>
            <a:r>
              <a:rPr lang="en-US" dirty="0">
                <a:latin typeface="Goudy Old Style" panose="02020502050305020303" pitchFamily="18" charset="77"/>
              </a:rPr>
              <a:t> operator tells you if an object is related to a constructor.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6008250" cy="4951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Car);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Object);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Array);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false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CD9CD9-9E8E-E041-BC30-EBF0E9785E46}"/>
              </a:ext>
            </a:extLst>
          </p:cNvPr>
          <p:cNvGrpSpPr/>
          <p:nvPr/>
        </p:nvGrpSpPr>
        <p:grpSpPr>
          <a:xfrm>
            <a:off x="9177305" y="1952389"/>
            <a:ext cx="2559859" cy="1214178"/>
            <a:chOff x="8401366" y="2432295"/>
            <a:chExt cx="2559859" cy="12141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252E82-9BDF-7C42-BDBE-51B69926FB4A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E5A95-F0C7-D043-A04C-CFFA0849CE8D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307A2-8671-6046-9C09-A4722DC72005}"/>
              </a:ext>
            </a:extLst>
          </p:cNvPr>
          <p:cNvGrpSpPr/>
          <p:nvPr/>
        </p:nvGrpSpPr>
        <p:grpSpPr>
          <a:xfrm>
            <a:off x="9177303" y="5360765"/>
            <a:ext cx="2559859" cy="996170"/>
            <a:chOff x="8401366" y="2432295"/>
            <a:chExt cx="2559859" cy="99617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CDEFCE-1EAC-7D48-A64C-3F9F5FD99161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B84CFD-6883-8647-9882-1B28AC8F3E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7F094D2-A141-2E41-89F8-EEAC331B2C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80659" y="5355772"/>
            <a:ext cx="1112396" cy="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EF1D893-7E85-5C47-9ECC-82C381423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15029" y="3745742"/>
            <a:ext cx="1193177" cy="1270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083A49-0AB6-C44D-9A42-C2505909EF5D}"/>
              </a:ext>
            </a:extLst>
          </p:cNvPr>
          <p:cNvGrpSpPr/>
          <p:nvPr/>
        </p:nvGrpSpPr>
        <p:grpSpPr>
          <a:xfrm>
            <a:off x="9177303" y="3791070"/>
            <a:ext cx="2559859" cy="996170"/>
            <a:chOff x="8401366" y="2432295"/>
            <a:chExt cx="2559859" cy="9961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377DAE-FABF-5945-B7C0-C29CC9901827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7027FE-F938-A846-B9ED-44DFA2CE4E5D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BF5330-CE85-CB42-8321-ED53EEB42127}"/>
              </a:ext>
            </a:extLst>
          </p:cNvPr>
          <p:cNvGrpSpPr/>
          <p:nvPr/>
        </p:nvGrpSpPr>
        <p:grpSpPr>
          <a:xfrm>
            <a:off x="7138281" y="3803405"/>
            <a:ext cx="1371313" cy="996170"/>
            <a:chOff x="8401366" y="2432295"/>
            <a:chExt cx="2559859" cy="9961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4F21E-3392-5D43-BDE7-268AD0234FB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F9CAB9D-BE81-DD43-958A-940CF77D8978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B32B48B-0B07-7E4A-9738-C45AC6C8AE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75940" y="2952804"/>
            <a:ext cx="375505" cy="374619"/>
          </a:xfrm>
          <a:prstGeom prst="bentConnector3">
            <a:avLst>
              <a:gd name="adj1" fmla="val 1458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6EEB6F7-CCB8-BB46-B23F-A26626E0ED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49998" y="2757552"/>
            <a:ext cx="2286238" cy="570313"/>
          </a:xfrm>
          <a:prstGeom prst="bentConnector3">
            <a:avLst>
              <a:gd name="adj1" fmla="val 390"/>
            </a:avLst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DFA383-3F0F-FC4C-8001-B339AECFBB73}"/>
              </a:ext>
            </a:extLst>
          </p:cNvPr>
          <p:cNvGrpSpPr/>
          <p:nvPr/>
        </p:nvGrpSpPr>
        <p:grpSpPr>
          <a:xfrm>
            <a:off x="7096745" y="1939767"/>
            <a:ext cx="1371313" cy="996170"/>
            <a:chOff x="8401366" y="2432295"/>
            <a:chExt cx="2559859" cy="9961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D6C061-E746-6442-9C36-D7F10C31C937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05D01A-06A8-FC48-AE69-0EAFB3C9AB4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0E3B59D-CA8A-754F-A865-1D41E8191F75}"/>
              </a:ext>
            </a:extLst>
          </p:cNvPr>
          <p:cNvCxnSpPr>
            <a:cxnSpLocks/>
          </p:cNvCxnSpPr>
          <p:nvPr/>
        </p:nvCxnSpPr>
        <p:spPr>
          <a:xfrm flipV="1">
            <a:off x="8249998" y="2399287"/>
            <a:ext cx="927309" cy="10431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89334A1-2134-AB42-AAAA-E7EC955DCF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6938" y="4784424"/>
            <a:ext cx="375505" cy="374619"/>
          </a:xfrm>
          <a:prstGeom prst="bentConnector3">
            <a:avLst>
              <a:gd name="adj1" fmla="val -1512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816FFEB-AF5C-0745-A954-E637073B95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0996" y="4589172"/>
            <a:ext cx="2286238" cy="570313"/>
          </a:xfrm>
          <a:prstGeom prst="bentConnector3">
            <a:avLst>
              <a:gd name="adj1" fmla="val 390"/>
            </a:avLst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83A8870-3533-0B47-BD17-2568904D03B3}"/>
              </a:ext>
            </a:extLst>
          </p:cNvPr>
          <p:cNvCxnSpPr>
            <a:cxnSpLocks/>
          </p:cNvCxnSpPr>
          <p:nvPr/>
        </p:nvCxnSpPr>
        <p:spPr>
          <a:xfrm flipV="1">
            <a:off x="8272000" y="4294355"/>
            <a:ext cx="905301" cy="9353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0676F5-DC19-7B46-A86E-32F78D5FC21E}"/>
              </a:ext>
            </a:extLst>
          </p:cNvPr>
          <p:cNvSpPr txBox="1"/>
          <p:nvPr/>
        </p:nvSpPr>
        <p:spPr>
          <a:xfrm>
            <a:off x="538005" y="4100635"/>
            <a:ext cx="5820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432FF"/>
                </a:solidFill>
                <a:latin typeface="Goudy Old Style" panose="02020502050305020303" pitchFamily="18" charset="77"/>
              </a:rPr>
              <a:t>&lt;object&gt; instanceof &lt;constructor&gt;</a:t>
            </a:r>
          </a:p>
          <a:p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Let the "expected prototype" be &lt;constructor&gt;.prototype</a:t>
            </a:r>
          </a:p>
          <a:p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(e.g. Car.prototype)</a:t>
            </a:r>
          </a:p>
          <a:p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March up the </a:t>
            </a:r>
            <a:r>
              <a:rPr lang="en-US" i="1">
                <a:solidFill>
                  <a:srgbClr val="0432FF"/>
                </a:solidFill>
                <a:latin typeface="Goudy Old Style" panose="02020502050305020303" pitchFamily="18" charset="77"/>
              </a:rPr>
              <a:t>[[Prototype]] </a:t>
            </a:r>
            <a:r>
              <a:rPr lang="en-US">
                <a:solidFill>
                  <a:srgbClr val="0432FF"/>
                </a:solidFill>
                <a:latin typeface="Goudy Old Style" panose="02020502050305020303" pitchFamily="18" charset="77"/>
              </a:rPr>
              <a:t>chain, looking to see if the object is the expected prototype.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Streamlining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4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new</a:t>
            </a:r>
            <a:r>
              <a:rPr lang="en-US" dirty="0">
                <a:latin typeface="Goudy Old Style" panose="02020502050305020303" pitchFamily="18" charset="77"/>
              </a:rPr>
              <a:t> operator makes constructor functions simpler.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139365"/>
            <a:ext cx="7109012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latin typeface="Inconsolata-dz" panose="020B0609030003000000" pitchFamily="49" charset="0"/>
              </a:rPr>
              <a:t>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latin typeface="Inconsolata-dz" panose="020B0609030003000000" pitchFamily="49" charset="0"/>
              </a:rPr>
              <a:t>.name = name;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car1 = 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new</a:t>
            </a:r>
            <a:r>
              <a:rPr lang="en-US" sz="1600" dirty="0">
                <a:latin typeface="Inconsolata-dz" panose="020B0609030003000000" pitchFamily="49" charset="0"/>
              </a:rPr>
              <a:t> Car("Alice's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6D0C1-A63C-974C-92A6-1C3B0AEBAE1D}"/>
              </a:ext>
            </a:extLst>
          </p:cNvPr>
          <p:cNvSpPr/>
          <p:nvPr/>
        </p:nvSpPr>
        <p:spPr>
          <a:xfrm>
            <a:off x="1584960" y="4834493"/>
            <a:ext cx="5167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this =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(Car.prototype);</a:t>
            </a:r>
            <a:endParaRPr lang="en-US" sz="1600"/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0460C61B-0CF9-4E4A-8503-76A449910ABA}"/>
              </a:ext>
            </a:extLst>
          </p:cNvPr>
          <p:cNvSpPr/>
          <p:nvPr/>
        </p:nvSpPr>
        <p:spPr>
          <a:xfrm>
            <a:off x="1450848" y="4856580"/>
            <a:ext cx="5693664" cy="2848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502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36221-B09F-3247-96EF-61810ECBCDE3}"/>
              </a:ext>
            </a:extLst>
          </p:cNvPr>
          <p:cNvSpPr/>
          <p:nvPr/>
        </p:nvSpPr>
        <p:spPr>
          <a:xfrm>
            <a:off x="1749995" y="5590119"/>
            <a:ext cx="5285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Inconsolata-dz" panose="020B0609030003000000" pitchFamily="49" charset="0"/>
              </a:rPr>
              <a:t>return this;</a:t>
            </a:r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Left Arrow Callout 17">
            <a:extLst>
              <a:ext uri="{FF2B5EF4-FFF2-40B4-BE49-F238E27FC236}">
                <a16:creationId xmlns:a16="http://schemas.microsoft.com/office/drawing/2014/main" id="{FDF18957-C47B-8A4B-8899-8FEF7AE60A8A}"/>
              </a:ext>
            </a:extLst>
          </p:cNvPr>
          <p:cNvSpPr/>
          <p:nvPr/>
        </p:nvSpPr>
        <p:spPr>
          <a:xfrm>
            <a:off x="1450848" y="5630685"/>
            <a:ext cx="5693664" cy="2848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59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7F1C045E-A9F7-B94C-80FF-12B1B352BE8B}"/>
              </a:ext>
            </a:extLst>
          </p:cNvPr>
          <p:cNvSpPr/>
          <p:nvPr/>
        </p:nvSpPr>
        <p:spPr>
          <a:xfrm rot="5400000">
            <a:off x="1718575" y="3837091"/>
            <a:ext cx="488673" cy="755904"/>
          </a:xfrm>
          <a:prstGeom prst="stripedRightArrow">
            <a:avLst>
              <a:gd name="adj1" fmla="val 53227"/>
              <a:gd name="adj2" fmla="val 448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4" grpId="0"/>
      <p:bldP spid="18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Calling </a:t>
            </a:r>
            <a:r>
              <a:rPr lang="en-US" i="1" dirty="0">
                <a:latin typeface="Goudy Old Style" panose="02020502050305020303" pitchFamily="18" charset="77"/>
              </a:rPr>
              <a:t>parent constructors </a:t>
            </a:r>
            <a:r>
              <a:rPr lang="en-US" dirty="0">
                <a:latin typeface="Goudy Old Style" panose="02020502050305020303" pitchFamily="18" charset="77"/>
              </a:rPr>
              <a:t>eliminates duplicate initialization logic.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7" y="1910183"/>
            <a:ext cx="4075177" cy="4027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this.speed = 0;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Plane(name)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this.speed = 0;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this.altitude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04626-4A79-5840-9188-FA2AE2C0881D}"/>
              </a:ext>
            </a:extLst>
          </p:cNvPr>
          <p:cNvSpPr txBox="1"/>
          <p:nvPr/>
        </p:nvSpPr>
        <p:spPr>
          <a:xfrm>
            <a:off x="7278628" y="1881799"/>
            <a:ext cx="4075177" cy="47289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Vehicle(name)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Vehicle.call(this, 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Plane(name)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Vehicle.call(this, 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this.altitude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3E2605CC-DF24-4F4E-8EF2-E28DB342F927}"/>
              </a:ext>
            </a:extLst>
          </p:cNvPr>
          <p:cNvSpPr/>
          <p:nvPr/>
        </p:nvSpPr>
        <p:spPr>
          <a:xfrm>
            <a:off x="5362990" y="2673096"/>
            <a:ext cx="488673" cy="755904"/>
          </a:xfrm>
          <a:prstGeom prst="stripedRightArrow">
            <a:avLst>
              <a:gd name="adj1" fmla="val 53227"/>
              <a:gd name="adj2" fmla="val 448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Calling </a:t>
            </a:r>
            <a:r>
              <a:rPr lang="en-US" i="1" dirty="0">
                <a:latin typeface="Goudy Old Style" panose="02020502050305020303" pitchFamily="18" charset="77"/>
              </a:rPr>
              <a:t>parent methods </a:t>
            </a:r>
            <a:r>
              <a:rPr lang="en-US" dirty="0">
                <a:latin typeface="Goudy Old Style" panose="02020502050305020303" pitchFamily="18" charset="77"/>
              </a:rPr>
              <a:t>allows code reuse.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325564"/>
            <a:ext cx="8160837" cy="49748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Car.prototype.accelerate = function() { this.speed++; 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RaceCar()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Car.call(this);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 = Object.create(Car.prototype);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RaceCar.prototype.accelerate = 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for (let i = 0; i &lt; 3; i++) {</a:t>
            </a: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        Car.prototype.accelerate.call(this);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RaceCar.prototype.constructor = RaceCar;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Static methods </a:t>
            </a:r>
            <a:r>
              <a:rPr lang="en-US" dirty="0">
                <a:latin typeface="Goudy Old Style" panose="02020502050305020303" pitchFamily="18" charset="77"/>
              </a:rPr>
              <a:t>are attached to the constructor, not a particular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6" y="1910183"/>
            <a:ext cx="8662643" cy="4027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Car(initialSpeed)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initialSpeed;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</a:t>
            </a:r>
            <a:r>
              <a:rPr lang="en-US" sz="1600">
                <a:solidFill>
                  <a:srgbClr val="0432FF"/>
                </a:solidFill>
                <a:latin typeface="Inconsolata-dz"/>
                <a:cs typeface="Inconsolata-dz"/>
              </a:rPr>
              <a:t>.compareSpeeds = function(car1, car2) {</a:t>
            </a:r>
          </a:p>
          <a:p>
            <a:r>
              <a:rPr lang="en-US" sz="1600">
                <a:solidFill>
                  <a:srgbClr val="0432FF"/>
                </a:solidFill>
                <a:latin typeface="Inconsolata-dz"/>
                <a:cs typeface="Inconsolata-dz"/>
              </a:rPr>
              <a:t>    return car1.speed - car2.speed;</a:t>
            </a:r>
          </a:p>
          <a:p>
            <a:r>
              <a:rPr lang="en-US" sz="1600">
                <a:solidFill>
                  <a:srgbClr val="0432FF"/>
                </a:solidFill>
                <a:latin typeface="Inconsolata-dz"/>
                <a:cs typeface="Inconsolata-dz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Car(30);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new Car(20);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console.log(Car.compareSpeeds(car1, car2));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10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Putting It All Together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9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486491" y="502037"/>
            <a:ext cx="6578597" cy="60310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 = {};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Car.prototype.accelerate = 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this.speed++;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Car.prototype.constructor = 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</a:t>
            </a:r>
            <a:r>
              <a:rPr lang="en-US" sz="1600">
                <a:latin typeface="Inconsolata-dz"/>
                <a:cs typeface="Inconsolata-dz"/>
              </a:rPr>
              <a:t>.compareSpeeds = function(car1, car2) {}</a:t>
            </a:r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RaceCar(name)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Car.call(this, 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 = Object.create(Car.prototype);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RaceCar.prototype.accelerate = function()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for (let i = 0; i &lt; 3; i++)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Car.prototype.accelerate.call(this);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RaceCar.prototype.constructor = RaceCar;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Car);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B9FD9B-B518-C54F-9A7E-FCA8C3F8B5DE}"/>
              </a:ext>
            </a:extLst>
          </p:cNvPr>
          <p:cNvGrpSpPr/>
          <p:nvPr/>
        </p:nvGrpSpPr>
        <p:grpSpPr>
          <a:xfrm>
            <a:off x="9145650" y="820188"/>
            <a:ext cx="2559859" cy="1214178"/>
            <a:chOff x="8401366" y="2432295"/>
            <a:chExt cx="2559859" cy="121417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BFE7E-7A8D-5F41-874A-59EBDF70544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243396-5826-EB4D-BC35-4A5AFF90DB7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096FD-7520-9B45-BF5D-25B08823AA94}"/>
              </a:ext>
            </a:extLst>
          </p:cNvPr>
          <p:cNvGrpSpPr/>
          <p:nvPr/>
        </p:nvGrpSpPr>
        <p:grpSpPr>
          <a:xfrm>
            <a:off x="9104672" y="5050393"/>
            <a:ext cx="2559859" cy="1214178"/>
            <a:chOff x="8401366" y="2432295"/>
            <a:chExt cx="2559859" cy="121417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A3D6C-E3B6-3B46-A571-8D226933AC3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BB79F-476F-C347-94A9-862D2D1DED0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C1BA2-5A4E-964E-B3D8-2BD09F8E7954}"/>
              </a:ext>
            </a:extLst>
          </p:cNvPr>
          <p:cNvGrpSpPr/>
          <p:nvPr/>
        </p:nvGrpSpPr>
        <p:grpSpPr>
          <a:xfrm>
            <a:off x="9142786" y="2236839"/>
            <a:ext cx="2559859" cy="1214178"/>
            <a:chOff x="8401366" y="2432295"/>
            <a:chExt cx="2559859" cy="121417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BBE11-F078-2041-ADBE-F20CAA67A42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A38E79-ABD9-6143-B93B-4EA59B67F94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222226-E03F-714E-BA1C-E8686069D1E5}"/>
              </a:ext>
            </a:extLst>
          </p:cNvPr>
          <p:cNvGrpSpPr/>
          <p:nvPr/>
        </p:nvGrpSpPr>
        <p:grpSpPr>
          <a:xfrm>
            <a:off x="6378498" y="2204139"/>
            <a:ext cx="2025451" cy="1214178"/>
            <a:chOff x="8401363" y="2432295"/>
            <a:chExt cx="2559862" cy="121417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F09622-81D7-6A4D-9913-AC59CEE7B9C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09F0D3-0357-4C47-931E-57E8FA52D4F1}"/>
                </a:ext>
              </a:extLst>
            </p:cNvPr>
            <p:cNvSpPr txBox="1"/>
            <p:nvPr/>
          </p:nvSpPr>
          <p:spPr>
            <a:xfrm>
              <a:off x="8401363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compareSpeeds: fn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F49F5F-438A-E148-B986-6E32848995AD}"/>
              </a:ext>
            </a:extLst>
          </p:cNvPr>
          <p:cNvGrpSpPr/>
          <p:nvPr/>
        </p:nvGrpSpPr>
        <p:grpSpPr>
          <a:xfrm>
            <a:off x="7065090" y="807566"/>
            <a:ext cx="1371313" cy="996170"/>
            <a:chOff x="8401366" y="2432295"/>
            <a:chExt cx="2559859" cy="99617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DDB887-65BC-2449-AD15-E0BCA76EF0BB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5735E8-FB60-8F48-97A7-BD8D1D89D8D6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75C7E45-5E8B-B04F-9AE3-5BD433AD1C85}"/>
              </a:ext>
            </a:extLst>
          </p:cNvPr>
          <p:cNvCxnSpPr>
            <a:cxnSpLocks/>
          </p:cNvCxnSpPr>
          <p:nvPr/>
        </p:nvCxnSpPr>
        <p:spPr>
          <a:xfrm flipV="1">
            <a:off x="8250475" y="2768269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F906B01-2474-8349-889D-C21B44DFB3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36403" y="1625350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23AF4FC-7021-AD45-B7AB-91A33D7300EA}"/>
              </a:ext>
            </a:extLst>
          </p:cNvPr>
          <p:cNvCxnSpPr>
            <a:cxnSpLocks/>
          </p:cNvCxnSpPr>
          <p:nvPr/>
        </p:nvCxnSpPr>
        <p:spPr>
          <a:xfrm flipV="1">
            <a:off x="8253339" y="1375330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9B9E903-E67A-E34A-8405-A318287257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3944" y="3017302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8562ED-CB69-4849-B6B7-6ECF933429A0}"/>
              </a:ext>
            </a:extLst>
          </p:cNvPr>
          <p:cNvGrpSpPr/>
          <p:nvPr/>
        </p:nvGrpSpPr>
        <p:grpSpPr>
          <a:xfrm>
            <a:off x="9104674" y="3659113"/>
            <a:ext cx="2559859" cy="1214178"/>
            <a:chOff x="8401366" y="2432295"/>
            <a:chExt cx="2559859" cy="121417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31B34B-4E94-294F-9FC3-270DE4280EE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687177-A25F-BA4B-B2E6-7F85790E193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F27AD95-23F8-E34C-915D-1DDFECCC3190}"/>
              </a:ext>
            </a:extLst>
          </p:cNvPr>
          <p:cNvGrpSpPr/>
          <p:nvPr/>
        </p:nvGrpSpPr>
        <p:grpSpPr>
          <a:xfrm>
            <a:off x="6994520" y="3626413"/>
            <a:ext cx="1371313" cy="996170"/>
            <a:chOff x="8401366" y="2432295"/>
            <a:chExt cx="2559859" cy="99617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77EE79-70BD-4B4B-87FD-AEEF833CADF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RaceCar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263B95-DB0E-FB49-BC6C-F0CE7DBB140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372DE49-4A1A-6147-907D-8CC67B971270}"/>
              </a:ext>
            </a:extLst>
          </p:cNvPr>
          <p:cNvCxnSpPr>
            <a:cxnSpLocks/>
          </p:cNvCxnSpPr>
          <p:nvPr/>
        </p:nvCxnSpPr>
        <p:spPr>
          <a:xfrm flipV="1">
            <a:off x="8212363" y="4190543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12F5236-8BB1-494B-A481-972E5A08D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65832" y="4439576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1093DFD-0DC7-6546-85B8-FEE0B3540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05566" y="2173828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CE1573-1CF7-8842-8E88-45BDD4F4B3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6245" y="3591856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834C8BA-74C5-5B42-92BD-9B01E6953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37404" y="5000060"/>
            <a:ext cx="764873" cy="502751"/>
          </a:xfrm>
          <a:prstGeom prst="bentConnector3">
            <a:avLst>
              <a:gd name="adj1" fmla="val -2485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Classes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525E13-4DB0-4040-87BD-CE52E895DC57}"/>
              </a:ext>
            </a:extLst>
          </p:cNvPr>
          <p:cNvGrpSpPr/>
          <p:nvPr/>
        </p:nvGrpSpPr>
        <p:grpSpPr>
          <a:xfrm>
            <a:off x="7741569" y="2745302"/>
            <a:ext cx="489236" cy="584775"/>
            <a:chOff x="8390965" y="566241"/>
            <a:chExt cx="489236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EDBD3C-F166-1347-B84E-12D40B618DE3}"/>
                </a:ext>
              </a:extLst>
            </p:cNvPr>
            <p:cNvSpPr txBox="1"/>
            <p:nvPr/>
          </p:nvSpPr>
          <p:spPr>
            <a:xfrm>
              <a:off x="8390965" y="566241"/>
              <a:ext cx="4892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>
                  <a:solidFill>
                    <a:srgbClr val="00B0F0"/>
                  </a:solidFill>
                </a:rPr>
                <a:t>IE</a:t>
              </a:r>
              <a:endParaRPr lang="en-US" i="1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2C67E7-F382-9A40-BE27-38627E267057}"/>
                </a:ext>
              </a:extLst>
            </p:cNvPr>
            <p:cNvCxnSpPr>
              <a:cxnSpLocks/>
            </p:cNvCxnSpPr>
            <p:nvPr/>
          </p:nvCxnSpPr>
          <p:spPr>
            <a:xfrm>
              <a:off x="8464684" y="738269"/>
              <a:ext cx="302798" cy="24929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8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simplest possible </a:t>
            </a:r>
            <a:r>
              <a:rPr lang="en-US" i="1" dirty="0">
                <a:latin typeface="Goudy Old Style" panose="02020502050305020303" pitchFamily="18" charset="77"/>
              </a:rPr>
              <a:t>object</a:t>
            </a:r>
            <a:r>
              <a:rPr lang="en-US" dirty="0">
                <a:latin typeface="Goudy Old Style" panose="02020502050305020303" pitchFamily="18" charset="77"/>
              </a:rPr>
              <a:t> inherits nothing.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763879"/>
            <a:ext cx="6813176" cy="2135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</a:t>
            </a:r>
            <a:r>
              <a:rPr lang="en-US" sz="1600" dirty="0" err="1">
                <a:latin typeface="Inconsolata-dz" panose="020B0609030003000000" pitchFamily="49" charset="0"/>
              </a:rPr>
              <a:t>simpleObject</a:t>
            </a:r>
            <a:r>
              <a:rPr lang="en-US" sz="1600" dirty="0">
                <a:latin typeface="Inconsolata-dz" panose="020B0609030003000000" pitchFamily="49" charset="0"/>
              </a:rPr>
              <a:t>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(null);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 err="1">
                <a:latin typeface="Inconsolata-dz" panose="020B0609030003000000" pitchFamily="49" charset="0"/>
              </a:rPr>
              <a:t>Object.getPrototypeOf</a:t>
            </a:r>
            <a:r>
              <a:rPr lang="en-US" sz="1600" dirty="0">
                <a:latin typeface="Inconsolata-dz" panose="020B0609030003000000" pitchFamily="49" charset="0"/>
              </a:rPr>
              <a:t>(</a:t>
            </a:r>
            <a:r>
              <a:rPr lang="en-US" sz="1600" dirty="0" err="1">
                <a:latin typeface="Inconsolata-dz" panose="020B0609030003000000" pitchFamily="49" charset="0"/>
              </a:rPr>
              <a:t>simpleObject</a:t>
            </a:r>
            <a:r>
              <a:rPr lang="en-US" sz="1600" dirty="0">
                <a:latin typeface="Inconsolata-dz" panose="020B0609030003000000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returns null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3BDE8F-1644-5042-8666-9DCE90DFFF8F}"/>
              </a:ext>
            </a:extLst>
          </p:cNvPr>
          <p:cNvGrpSpPr/>
          <p:nvPr/>
        </p:nvGrpSpPr>
        <p:grpSpPr>
          <a:xfrm>
            <a:off x="8401366" y="2432295"/>
            <a:ext cx="2559859" cy="1630702"/>
            <a:chOff x="8401366" y="2432295"/>
            <a:chExt cx="2559859" cy="16307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5F4D8-2992-3445-AFEA-0BDDA9DEA77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simpleObject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E706E-8A18-D74D-948A-EADE662B2AD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255215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>
                <a:lnSpc>
                  <a:spcPts val="1740"/>
                </a:lnSpc>
              </a:pP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7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486491" y="502037"/>
            <a:ext cx="6578597" cy="60477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accelerate()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this.speed++;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    static compareSpeeds(car1, car2) {}</a:t>
            </a:r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super(name);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accelerate()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for (let i = 0; i &lt; 3; i++)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super.accelerate();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 instanceof Car);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B9FD9B-B518-C54F-9A7E-FCA8C3F8B5DE}"/>
              </a:ext>
            </a:extLst>
          </p:cNvPr>
          <p:cNvGrpSpPr/>
          <p:nvPr/>
        </p:nvGrpSpPr>
        <p:grpSpPr>
          <a:xfrm>
            <a:off x="9145650" y="820188"/>
            <a:ext cx="2559859" cy="1214178"/>
            <a:chOff x="8401366" y="2432295"/>
            <a:chExt cx="2559859" cy="121417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BFE7E-7A8D-5F41-874A-59EBDF70544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243396-5826-EB4D-BC35-4A5AFF90DB7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096FD-7520-9B45-BF5D-25B08823AA94}"/>
              </a:ext>
            </a:extLst>
          </p:cNvPr>
          <p:cNvGrpSpPr/>
          <p:nvPr/>
        </p:nvGrpSpPr>
        <p:grpSpPr>
          <a:xfrm>
            <a:off x="9104672" y="5050393"/>
            <a:ext cx="2559859" cy="1214178"/>
            <a:chOff x="8401366" y="2432295"/>
            <a:chExt cx="2559859" cy="121417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A3D6C-E3B6-3B46-A571-8D226933AC3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BB79F-476F-C347-94A9-862D2D1DED0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C1BA2-5A4E-964E-B3D8-2BD09F8E7954}"/>
              </a:ext>
            </a:extLst>
          </p:cNvPr>
          <p:cNvGrpSpPr/>
          <p:nvPr/>
        </p:nvGrpSpPr>
        <p:grpSpPr>
          <a:xfrm>
            <a:off x="9142786" y="2236839"/>
            <a:ext cx="2559859" cy="1214178"/>
            <a:chOff x="8401366" y="2432295"/>
            <a:chExt cx="2559859" cy="121417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BBE11-F078-2041-ADBE-F20CAA67A42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A38E79-ABD9-6143-B93B-4EA59B67F94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222226-E03F-714E-BA1C-E8686069D1E5}"/>
              </a:ext>
            </a:extLst>
          </p:cNvPr>
          <p:cNvGrpSpPr/>
          <p:nvPr/>
        </p:nvGrpSpPr>
        <p:grpSpPr>
          <a:xfrm>
            <a:off x="6378498" y="2204139"/>
            <a:ext cx="2025451" cy="1214178"/>
            <a:chOff x="8401363" y="2432295"/>
            <a:chExt cx="2559862" cy="121417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F09622-81D7-6A4D-9913-AC59CEE7B9C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09F0D3-0357-4C47-931E-57E8FA52D4F1}"/>
                </a:ext>
              </a:extLst>
            </p:cNvPr>
            <p:cNvSpPr txBox="1"/>
            <p:nvPr/>
          </p:nvSpPr>
          <p:spPr>
            <a:xfrm>
              <a:off x="8401363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compareSpeeds: fn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F49F5F-438A-E148-B986-6E32848995AD}"/>
              </a:ext>
            </a:extLst>
          </p:cNvPr>
          <p:cNvGrpSpPr/>
          <p:nvPr/>
        </p:nvGrpSpPr>
        <p:grpSpPr>
          <a:xfrm>
            <a:off x="7065090" y="807566"/>
            <a:ext cx="1371313" cy="996170"/>
            <a:chOff x="8401366" y="2432295"/>
            <a:chExt cx="2559859" cy="99617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DDB887-65BC-2449-AD15-E0BCA76EF0BB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5735E8-FB60-8F48-97A7-BD8D1D89D8D6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75C7E45-5E8B-B04F-9AE3-5BD433AD1C85}"/>
              </a:ext>
            </a:extLst>
          </p:cNvPr>
          <p:cNvCxnSpPr>
            <a:cxnSpLocks/>
          </p:cNvCxnSpPr>
          <p:nvPr/>
        </p:nvCxnSpPr>
        <p:spPr>
          <a:xfrm flipV="1">
            <a:off x="8250475" y="2768269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F906B01-2474-8349-889D-C21B44DFB3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36403" y="1625350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23AF4FC-7021-AD45-B7AB-91A33D7300EA}"/>
              </a:ext>
            </a:extLst>
          </p:cNvPr>
          <p:cNvCxnSpPr>
            <a:cxnSpLocks/>
          </p:cNvCxnSpPr>
          <p:nvPr/>
        </p:nvCxnSpPr>
        <p:spPr>
          <a:xfrm flipV="1">
            <a:off x="8253339" y="1375330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9B9E903-E67A-E34A-8405-A318287257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3944" y="3017302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8562ED-CB69-4849-B6B7-6ECF933429A0}"/>
              </a:ext>
            </a:extLst>
          </p:cNvPr>
          <p:cNvGrpSpPr/>
          <p:nvPr/>
        </p:nvGrpSpPr>
        <p:grpSpPr>
          <a:xfrm>
            <a:off x="9104674" y="3659113"/>
            <a:ext cx="2559859" cy="1214178"/>
            <a:chOff x="8401366" y="2432295"/>
            <a:chExt cx="2559859" cy="121417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31B34B-4E94-294F-9FC3-270DE4280EE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687177-A25F-BA4B-B2E6-7F85790E193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F27AD95-23F8-E34C-915D-1DDFECCC3190}"/>
              </a:ext>
            </a:extLst>
          </p:cNvPr>
          <p:cNvGrpSpPr/>
          <p:nvPr/>
        </p:nvGrpSpPr>
        <p:grpSpPr>
          <a:xfrm>
            <a:off x="6378498" y="3626413"/>
            <a:ext cx="1987335" cy="1214178"/>
            <a:chOff x="8401366" y="2432295"/>
            <a:chExt cx="2559859" cy="121417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77EE79-70BD-4B4B-87FD-AEEF833CADF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RaceCar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263B95-DB0E-FB49-BC6C-F0CE7DBB140C}"/>
                </a:ext>
              </a:extLst>
            </p:cNvPr>
            <p:cNvSpPr txBox="1"/>
            <p:nvPr/>
          </p:nvSpPr>
          <p:spPr>
            <a:xfrm>
              <a:off x="8401366" y="2807782"/>
              <a:ext cx="2559856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372DE49-4A1A-6147-907D-8CC67B971270}"/>
              </a:ext>
            </a:extLst>
          </p:cNvPr>
          <p:cNvCxnSpPr>
            <a:cxnSpLocks/>
          </p:cNvCxnSpPr>
          <p:nvPr/>
        </p:nvCxnSpPr>
        <p:spPr>
          <a:xfrm flipV="1">
            <a:off x="8220382" y="4419070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12F5236-8BB1-494B-A481-972E5A08D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65832" y="4469393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1093DFD-0DC7-6546-85B8-FEE0B3540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05566" y="2173828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CE1573-1CF7-8842-8E88-45BDD4F4B3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6245" y="3591856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834C8BA-74C5-5B42-92BD-9B01E6953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37404" y="5000060"/>
            <a:ext cx="764873" cy="502751"/>
          </a:xfrm>
          <a:prstGeom prst="bentConnector3">
            <a:avLst>
              <a:gd name="adj1" fmla="val -2485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F3B4CF-CB0C-AA4D-823B-2C74D9D512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36541" y="3631884"/>
            <a:ext cx="782199" cy="355067"/>
          </a:xfrm>
          <a:prstGeom prst="bentConnector3">
            <a:avLst>
              <a:gd name="adj1" fmla="val -82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What makes classes different? (aside from syntax)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22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Static methods are inherited.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586798"/>
            <a:ext cx="8160837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constructor(initialSpeed)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 = initialSpeed;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    static compareSpeeds(car1, car2) {</a:t>
            </a:r>
          </a:p>
          <a:p>
            <a:r>
              <a:rPr lang="en-US" sz="1600">
                <a:latin typeface="Inconsolata-dz"/>
                <a:cs typeface="Inconsolata-dz"/>
              </a:rPr>
              <a:t>        return car1.speed - car2.speed;</a:t>
            </a:r>
          </a:p>
          <a:p>
            <a:r>
              <a:rPr lang="en-US" sz="1600">
                <a:latin typeface="Inconsolata-dz"/>
                <a:cs typeface="Inconsolata-dz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  <a:endParaRPr lang="en-US" sz="1600">
              <a:latin typeface="Inconsolata-dz"/>
              <a:cs typeface="Inconsolata-dz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Car(30);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new Car(20);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console.log(Car.compareSpeeds(car1, car2));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10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console.log(RaceCar.compareSpeeds(car1, car2));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10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8A0DE-4E0E-D24B-BA36-D9C1F6F9E6AD}"/>
              </a:ext>
            </a:extLst>
          </p:cNvPr>
          <p:cNvGrpSpPr/>
          <p:nvPr/>
        </p:nvGrpSpPr>
        <p:grpSpPr>
          <a:xfrm>
            <a:off x="8565104" y="3234244"/>
            <a:ext cx="3381729" cy="1214178"/>
            <a:chOff x="8401363" y="2432295"/>
            <a:chExt cx="4273991" cy="12141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FBECCA-E159-5142-BDE6-DFF8CD7A95A5}"/>
                </a:ext>
              </a:extLst>
            </p:cNvPr>
            <p:cNvSpPr txBox="1"/>
            <p:nvPr/>
          </p:nvSpPr>
          <p:spPr>
            <a:xfrm>
              <a:off x="8401367" y="2432295"/>
              <a:ext cx="4273987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24858-17CE-7A49-BFEA-8BF6349CF1FF}"/>
                </a:ext>
              </a:extLst>
            </p:cNvPr>
            <p:cNvSpPr txBox="1"/>
            <p:nvPr/>
          </p:nvSpPr>
          <p:spPr>
            <a:xfrm>
              <a:off x="8401363" y="2807782"/>
              <a:ext cx="4273991" cy="838691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 Function.prototype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compareSpeeds: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355033B-9B02-904D-92FD-A0DB3D51DC5C}"/>
              </a:ext>
            </a:extLst>
          </p:cNvPr>
          <p:cNvGrpSpPr/>
          <p:nvPr/>
        </p:nvGrpSpPr>
        <p:grpSpPr>
          <a:xfrm>
            <a:off x="8565108" y="1960505"/>
            <a:ext cx="3381730" cy="996170"/>
            <a:chOff x="8401367" y="2432295"/>
            <a:chExt cx="2559858" cy="9961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6B6C66-CF62-9840-863A-29071888607C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1EF371-9FE7-B643-8315-51C0B4CF0696}"/>
                </a:ext>
              </a:extLst>
            </p:cNvPr>
            <p:cNvSpPr txBox="1"/>
            <p:nvPr/>
          </p:nvSpPr>
          <p:spPr>
            <a:xfrm>
              <a:off x="8401367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[[Prototype]]: Function.prototype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52156A-62CE-B842-A90D-8D3D4F125CB4}"/>
              </a:ext>
            </a:extLst>
          </p:cNvPr>
          <p:cNvGrpSpPr/>
          <p:nvPr/>
        </p:nvGrpSpPr>
        <p:grpSpPr>
          <a:xfrm>
            <a:off x="8565107" y="4779352"/>
            <a:ext cx="3381729" cy="996170"/>
            <a:chOff x="8401366" y="2432295"/>
            <a:chExt cx="2559859" cy="9961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D03C7-A53F-6745-9037-D03D8A3EF41F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RaceCar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FFB3F9-6D42-9946-9378-BEF00218019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[[Prototype]]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2FA171C-E34A-C643-98E4-93A086B47F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00981" y="4644967"/>
            <a:ext cx="914407" cy="521318"/>
          </a:xfrm>
          <a:prstGeom prst="bentConnector3">
            <a:avLst>
              <a:gd name="adj1" fmla="val -10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91" y="71761"/>
            <a:ext cx="10867309" cy="1325563"/>
          </a:xfrm>
        </p:spPr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Methods have a </a:t>
            </a:r>
            <a:r>
              <a:rPr lang="en-US" i="1" dirty="0">
                <a:latin typeface="Goudy Old Style" panose="02020502050305020303" pitchFamily="18" charset="77"/>
              </a:rPr>
              <a:t>[[HomeObject]] </a:t>
            </a:r>
            <a:r>
              <a:rPr lang="en-US" dirty="0">
                <a:latin typeface="Goudy Old Style" panose="02020502050305020303" pitchFamily="18" charset="77"/>
              </a:rPr>
              <a:t>to support </a:t>
            </a:r>
            <a:r>
              <a:rPr lang="en-US" i="1" dirty="0">
                <a:latin typeface="Goudy Old Style" panose="02020502050305020303" pitchFamily="18" charset="77"/>
              </a:rPr>
              <a:t>super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8A0DE-4E0E-D24B-BA36-D9C1F6F9E6AD}"/>
              </a:ext>
            </a:extLst>
          </p:cNvPr>
          <p:cNvGrpSpPr/>
          <p:nvPr/>
        </p:nvGrpSpPr>
        <p:grpSpPr>
          <a:xfrm>
            <a:off x="9402414" y="1261106"/>
            <a:ext cx="2303096" cy="996170"/>
            <a:chOff x="8401361" y="2432295"/>
            <a:chExt cx="3537318" cy="9961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FBECCA-E159-5142-BDE6-DFF8CD7A95A5}"/>
                </a:ext>
              </a:extLst>
            </p:cNvPr>
            <p:cNvSpPr txBox="1"/>
            <p:nvPr/>
          </p:nvSpPr>
          <p:spPr>
            <a:xfrm>
              <a:off x="8401361" y="2432295"/>
              <a:ext cx="353731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accelerate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24858-17CE-7A49-BFEA-8BF6349CF1FF}"/>
                </a:ext>
              </a:extLst>
            </p:cNvPr>
            <p:cNvSpPr txBox="1"/>
            <p:nvPr/>
          </p:nvSpPr>
          <p:spPr>
            <a:xfrm>
              <a:off x="8401363" y="2807782"/>
              <a:ext cx="3537314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[[HomeObject]]: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ECE39C-2D65-3645-9544-F310FCFE8BC4}"/>
              </a:ext>
            </a:extLst>
          </p:cNvPr>
          <p:cNvSpPr txBox="1"/>
          <p:nvPr/>
        </p:nvSpPr>
        <p:spPr>
          <a:xfrm>
            <a:off x="486491" y="1143001"/>
            <a:ext cx="7902135" cy="5406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constructor() { this.speed = 0;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accelerate() { this.speed++;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accelerate()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for (let i = 0; i &lt; 3; i++)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super.accelerate();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RaceCar();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car1.accelerate();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Boat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accelerate() { console.log("boat acceleration");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class Sailboat extends Boat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Sailboat.prototype.accelerate = RaceCar.prototype.accelerate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new Sailboat().accelerate();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will not log anything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12D3DE-1879-AE44-845E-0FA567972AD7}"/>
              </a:ext>
            </a:extLst>
          </p:cNvPr>
          <p:cNvGrpSpPr/>
          <p:nvPr/>
        </p:nvGrpSpPr>
        <p:grpSpPr>
          <a:xfrm>
            <a:off x="6610505" y="1264527"/>
            <a:ext cx="2303091" cy="996170"/>
            <a:chOff x="8401366" y="2432295"/>
            <a:chExt cx="2559859" cy="9961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537476-03F3-544D-B71F-F587EF740DB2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AEFC88-9F2D-B14D-A5ED-A122C55704B3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A86B51-AA6A-B147-A80D-0033F02A322F}"/>
              </a:ext>
            </a:extLst>
          </p:cNvPr>
          <p:cNvGrpSpPr/>
          <p:nvPr/>
        </p:nvGrpSpPr>
        <p:grpSpPr>
          <a:xfrm>
            <a:off x="6627626" y="2623931"/>
            <a:ext cx="2303090" cy="1214178"/>
            <a:chOff x="8401366" y="2432295"/>
            <a:chExt cx="2559859" cy="12141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9F3FF7-558F-3A42-98DE-723A52147A1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999594-57D6-7249-80BD-E4A89FC3C3F0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CCA6CE3-B91A-6B47-A006-9C7500AAC8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0716" y="1876174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BC571C5-9CB8-FE4E-B504-D1C537A3C84A}"/>
              </a:ext>
            </a:extLst>
          </p:cNvPr>
          <p:cNvCxnSpPr>
            <a:cxnSpLocks/>
          </p:cNvCxnSpPr>
          <p:nvPr/>
        </p:nvCxnSpPr>
        <p:spPr>
          <a:xfrm flipV="1">
            <a:off x="8265695" y="1746425"/>
            <a:ext cx="1119598" cy="7652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2FA171C-E34A-C643-98E4-93A086B47F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97294" y="2449567"/>
            <a:ext cx="950264" cy="548019"/>
          </a:xfrm>
          <a:prstGeom prst="bentConnector3">
            <a:avLst>
              <a:gd name="adj1" fmla="val -1251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3799C9-CFE0-5641-A2E1-0758029EFEFD}"/>
              </a:ext>
            </a:extLst>
          </p:cNvPr>
          <p:cNvGrpSpPr/>
          <p:nvPr/>
        </p:nvGrpSpPr>
        <p:grpSpPr>
          <a:xfrm>
            <a:off x="9402413" y="2864567"/>
            <a:ext cx="2303094" cy="996170"/>
            <a:chOff x="8401363" y="2432295"/>
            <a:chExt cx="3537315" cy="9961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B9FAF9-B3EC-4446-8B9D-E6EDABE8E924}"/>
                </a:ext>
              </a:extLst>
            </p:cNvPr>
            <p:cNvSpPr txBox="1"/>
            <p:nvPr/>
          </p:nvSpPr>
          <p:spPr>
            <a:xfrm>
              <a:off x="8401367" y="2432295"/>
              <a:ext cx="3537311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accelerate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387B0B-903D-7146-BE12-89EB707679D9}"/>
                </a:ext>
              </a:extLst>
            </p:cNvPr>
            <p:cNvSpPr txBox="1"/>
            <p:nvPr/>
          </p:nvSpPr>
          <p:spPr>
            <a:xfrm>
              <a:off x="8401363" y="2807782"/>
              <a:ext cx="3537314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[[HomeObject]]: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2CA4664-F002-3846-974C-5DF5A94061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0714" y="3479635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A2DB779-1331-094C-99E7-124508EA53D0}"/>
              </a:ext>
            </a:extLst>
          </p:cNvPr>
          <p:cNvCxnSpPr>
            <a:cxnSpLocks/>
          </p:cNvCxnSpPr>
          <p:nvPr/>
        </p:nvCxnSpPr>
        <p:spPr>
          <a:xfrm flipV="1">
            <a:off x="8265693" y="3349886"/>
            <a:ext cx="1119598" cy="7652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B1D88F-E9B5-BD45-AA70-23C658E24963}"/>
              </a:ext>
            </a:extLst>
          </p:cNvPr>
          <p:cNvGrpSpPr/>
          <p:nvPr/>
        </p:nvGrpSpPr>
        <p:grpSpPr>
          <a:xfrm>
            <a:off x="8561886" y="4144925"/>
            <a:ext cx="2303091" cy="996170"/>
            <a:chOff x="8401366" y="2432295"/>
            <a:chExt cx="2559859" cy="99617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6C518A-69F6-DD4A-8D7F-D4B67364155D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Boat.prototype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5468DD-9437-D84D-AF84-751219F6745A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9D4BE3-011A-CA4B-A365-E740FE88D5A6}"/>
              </a:ext>
            </a:extLst>
          </p:cNvPr>
          <p:cNvGrpSpPr/>
          <p:nvPr/>
        </p:nvGrpSpPr>
        <p:grpSpPr>
          <a:xfrm>
            <a:off x="8561885" y="5430569"/>
            <a:ext cx="2303090" cy="1214178"/>
            <a:chOff x="8401366" y="2432295"/>
            <a:chExt cx="2559859" cy="121417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ACC95A-0B58-424C-93A4-16E67D00BC52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Sailboat.prototype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EDF6D64-BBF7-CC4D-8F2D-7C0CEED2F4E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A2DC872-ACFC-F142-98EE-917A849721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24910" y="5322884"/>
            <a:ext cx="950264" cy="548019"/>
          </a:xfrm>
          <a:prstGeom prst="bentConnector3">
            <a:avLst>
              <a:gd name="adj1" fmla="val -1251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5DFE5F3-1A27-9F4B-A140-F7159983B3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60583" y="4392988"/>
            <a:ext cx="2392948" cy="1328447"/>
          </a:xfrm>
          <a:prstGeom prst="bentConnector3">
            <a:avLst>
              <a:gd name="adj1" fmla="val -1088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You must use the </a:t>
            </a:r>
            <a:r>
              <a:rPr lang="en-US" i="1" dirty="0">
                <a:latin typeface="Goudy Old Style" panose="02020502050305020303" pitchFamily="18" charset="77"/>
              </a:rPr>
              <a:t>new</a:t>
            </a:r>
            <a:r>
              <a:rPr lang="en-US" dirty="0">
                <a:latin typeface="Goudy Old Style" panose="02020502050305020303" pitchFamily="18" charset="77"/>
              </a:rPr>
              <a:t> operator.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410817" y="1586798"/>
            <a:ext cx="11688419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constructor(speed)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>
                <a:latin typeface="Inconsolata-dz"/>
                <a:cs typeface="Inconsolata-dz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Car(20);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fakeCar = Car.call({}, 20);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TypeError: class constructors must be invoked with 'new'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You can extend </a:t>
            </a:r>
            <a:r>
              <a:rPr lang="en-US" i="1" dirty="0">
                <a:latin typeface="Goudy Old Style" panose="02020502050305020303" pitchFamily="18" charset="77"/>
              </a:rPr>
              <a:t>built-in construtors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586798"/>
            <a:ext cx="10780643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ParkingLot extends Array {}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myParkingLot = new ParkingLot();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myParkingLot[3] = "car1";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console.log(myParkingLot.length);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4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More about </a:t>
            </a:r>
            <a:r>
              <a:rPr lang="en-US" i="1" dirty="0">
                <a:latin typeface="Goudy Old Style" panose="02020502050305020303" pitchFamily="18" charset="77"/>
              </a:rPr>
              <a:t>class</a:t>
            </a:r>
            <a:r>
              <a:rPr lang="en-US" dirty="0">
                <a:latin typeface="Goudy Old Style" panose="02020502050305020303" pitchFamily="18" charset="77"/>
              </a:rPr>
              <a:t> and </a:t>
            </a:r>
            <a:r>
              <a:rPr lang="en-US" i="1" dirty="0">
                <a:latin typeface="Goudy Old Style" panose="02020502050305020303" pitchFamily="18" charset="77"/>
              </a:rPr>
              <a:t>extends </a:t>
            </a:r>
            <a:r>
              <a:rPr lang="en-US" dirty="0">
                <a:latin typeface="Goudy Old Style" panose="02020502050305020303" pitchFamily="18" charset="77"/>
              </a:rPr>
              <a:t>keywords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2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A </a:t>
            </a:r>
            <a:r>
              <a:rPr lang="en-US" i="1" dirty="0">
                <a:latin typeface="Goudy Old Style" panose="02020502050305020303" pitchFamily="18" charset="77"/>
              </a:rPr>
              <a:t>class</a:t>
            </a:r>
            <a:r>
              <a:rPr lang="en-US" dirty="0">
                <a:latin typeface="Goudy Old Style" panose="02020502050305020303" pitchFamily="18" charset="77"/>
              </a:rPr>
              <a:t> is equivalent to a </a:t>
            </a:r>
            <a:r>
              <a:rPr lang="en-US" i="1" dirty="0">
                <a:latin typeface="Goudy Old Style" panose="02020502050305020303" pitchFamily="18" charset="77"/>
              </a:rPr>
              <a:t>constructor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1586798"/>
            <a:ext cx="10780643" cy="4713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Plane = class {};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plane1 = new Plane();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console.log(typeof(Car));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function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console.log(typeof(Plane));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function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588"/>
            <a:ext cx="10515600" cy="1325563"/>
          </a:xfrm>
        </p:spPr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Mixins </a:t>
            </a:r>
            <a:r>
              <a:rPr lang="en-US" dirty="0">
                <a:latin typeface="Goudy Old Style" panose="02020502050305020303" pitchFamily="18" charset="77"/>
              </a:rPr>
              <a:t>are classes that are injected into the inheritance chain.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642941" y="1662701"/>
            <a:ext cx="7292009" cy="49099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Paintable(classToExtend)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myPaintableClass = class extends classToExtend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paint(color)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    this.color = color;       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myPaintableClass;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class Car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class RaceCar extends Paintable(Car)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class Fence extends Paintable(Object) {}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var car1 = new RaceCar();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car1.paint("red");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console.log(car1.color);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red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var fence1 = new Fence();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fence1.paint("white");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console.log(fence1.color);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white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68E27-840F-F54F-A9F8-E8E0A6D30754}"/>
              </a:ext>
            </a:extLst>
          </p:cNvPr>
          <p:cNvGrpSpPr/>
          <p:nvPr/>
        </p:nvGrpSpPr>
        <p:grpSpPr>
          <a:xfrm>
            <a:off x="8330800" y="1425476"/>
            <a:ext cx="3395165" cy="778161"/>
            <a:chOff x="8401366" y="2432295"/>
            <a:chExt cx="2559859" cy="7781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C475A1-FDC1-6F42-80A8-4410E95DC278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188AFC-EA3D-9945-89ED-5EB298580A5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888C63-BAE6-8044-BD8D-DF6F5462DC35}"/>
              </a:ext>
            </a:extLst>
          </p:cNvPr>
          <p:cNvGrpSpPr/>
          <p:nvPr/>
        </p:nvGrpSpPr>
        <p:grpSpPr>
          <a:xfrm>
            <a:off x="6094922" y="5805550"/>
            <a:ext cx="2559859" cy="778161"/>
            <a:chOff x="8401366" y="2432295"/>
            <a:chExt cx="2559859" cy="7781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DBFA58-D8C5-9E45-9AAE-70765331967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0DBC37-2B8B-AF4A-AFB7-3F2F3241DD77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6E938-E0B2-EE43-8298-FC478A884239}"/>
              </a:ext>
            </a:extLst>
          </p:cNvPr>
          <p:cNvGrpSpPr/>
          <p:nvPr/>
        </p:nvGrpSpPr>
        <p:grpSpPr>
          <a:xfrm>
            <a:off x="6196438" y="2497982"/>
            <a:ext cx="2440762" cy="778161"/>
            <a:chOff x="8401366" y="2432295"/>
            <a:chExt cx="2684091" cy="778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86859D-911C-A146-83DD-5CCFB543388E}"/>
                </a:ext>
              </a:extLst>
            </p:cNvPr>
            <p:cNvSpPr txBox="1"/>
            <p:nvPr/>
          </p:nvSpPr>
          <p:spPr>
            <a:xfrm>
              <a:off x="8401367" y="2432295"/>
              <a:ext cx="2684089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4A62D-C36E-2646-8E55-AA21F798DEB6}"/>
                </a:ext>
              </a:extLst>
            </p:cNvPr>
            <p:cNvSpPr txBox="1"/>
            <p:nvPr/>
          </p:nvSpPr>
          <p:spPr>
            <a:xfrm>
              <a:off x="8401366" y="2807782"/>
              <a:ext cx="2684091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96637A-449B-B044-A999-6B1FF107F084}"/>
              </a:ext>
            </a:extLst>
          </p:cNvPr>
          <p:cNvGrpSpPr/>
          <p:nvPr/>
        </p:nvGrpSpPr>
        <p:grpSpPr>
          <a:xfrm>
            <a:off x="6067649" y="4788639"/>
            <a:ext cx="2559859" cy="778161"/>
            <a:chOff x="8401366" y="2432295"/>
            <a:chExt cx="2559859" cy="77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2AC817-EA12-3B4F-B0D9-13A02D859482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RaceCar.prototype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DA162-F2EC-5841-A8D4-C81FFCB0A8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4C50150-A08B-9F4A-AE40-B92953DEB9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5035" y="2358073"/>
            <a:ext cx="903332" cy="523815"/>
          </a:xfrm>
          <a:prstGeom prst="bentConnector3">
            <a:avLst>
              <a:gd name="adj1" fmla="val 121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AD0B40D-926B-B54B-879A-A6B31A8B70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61407" y="4734346"/>
            <a:ext cx="791469" cy="512552"/>
          </a:xfrm>
          <a:prstGeom prst="bentConnector3">
            <a:avLst>
              <a:gd name="adj1" fmla="val -9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83FC473-8008-0147-97EE-4FE5C219A7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03840" y="5667030"/>
            <a:ext cx="806188" cy="634590"/>
          </a:xfrm>
          <a:prstGeom prst="bentConnector3">
            <a:avLst>
              <a:gd name="adj1" fmla="val -54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55F683-DD96-844B-8072-1F7CC9046F1B}"/>
              </a:ext>
            </a:extLst>
          </p:cNvPr>
          <p:cNvGrpSpPr/>
          <p:nvPr/>
        </p:nvGrpSpPr>
        <p:grpSpPr>
          <a:xfrm>
            <a:off x="9517437" y="3816727"/>
            <a:ext cx="2208523" cy="778161"/>
            <a:chOff x="8401366" y="2432295"/>
            <a:chExt cx="2559859" cy="77816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8A2EB9-2143-364E-9DD6-8861A2D75D3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Fence.prototype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E08FB9-1221-FF4F-ADE9-5B2A8975A24A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CCF626D-1FAF-7241-AA35-34C966FF73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08596" y="3660027"/>
            <a:ext cx="907356" cy="573570"/>
          </a:xfrm>
          <a:prstGeom prst="bentConnector3">
            <a:avLst>
              <a:gd name="adj1" fmla="val -1118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7D86EC-5FBF-EF45-9617-8CBF03B6DFE4}"/>
              </a:ext>
            </a:extLst>
          </p:cNvPr>
          <p:cNvGrpSpPr/>
          <p:nvPr/>
        </p:nvGrpSpPr>
        <p:grpSpPr>
          <a:xfrm>
            <a:off x="8896308" y="2496964"/>
            <a:ext cx="2829654" cy="996170"/>
            <a:chOff x="8401366" y="2432295"/>
            <a:chExt cx="2559859" cy="99617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287A94-092B-7A4F-A83B-D0334F33C9CA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myPaintableClass.prototype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EF6878-7DF3-2244-92E9-81723BDA24A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paint: function()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054C6E-5605-E345-ADD4-0CB4D6FC4C06}"/>
              </a:ext>
            </a:extLst>
          </p:cNvPr>
          <p:cNvGrpSpPr/>
          <p:nvPr/>
        </p:nvGrpSpPr>
        <p:grpSpPr>
          <a:xfrm>
            <a:off x="5797856" y="3576660"/>
            <a:ext cx="2829654" cy="996170"/>
            <a:chOff x="8401366" y="2432295"/>
            <a:chExt cx="2559859" cy="9961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FCECC-9334-F542-AB26-8F9D5B1ECED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myPaintableClass.prototype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FFAECE-DD12-EB45-B6CD-5D5F5CF5164A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paint: function()</a:t>
              </a: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784D629-5157-C94E-882E-244C98FEB2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51165" y="3515236"/>
            <a:ext cx="973823" cy="496016"/>
          </a:xfrm>
          <a:prstGeom prst="bentConnector3">
            <a:avLst>
              <a:gd name="adj1" fmla="val -1032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CD8CA6B-74BF-DB4A-923B-D782A91851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7413" y="2379768"/>
            <a:ext cx="869315" cy="496017"/>
          </a:xfrm>
          <a:prstGeom prst="bentConnector3">
            <a:avLst>
              <a:gd name="adj1" fmla="val -306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08A77B-20A1-614A-BC79-4E3DF4FD9CE0}"/>
              </a:ext>
            </a:extLst>
          </p:cNvPr>
          <p:cNvGrpSpPr/>
          <p:nvPr/>
        </p:nvGrpSpPr>
        <p:grpSpPr>
          <a:xfrm>
            <a:off x="9181097" y="4831190"/>
            <a:ext cx="2559859" cy="778161"/>
            <a:chOff x="8401366" y="2432295"/>
            <a:chExt cx="2559859" cy="778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79A0FB-36E6-8B41-8FE3-F4127D2A9F3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fence1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474F-36A9-2342-8870-86F1A8145F14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5DEDD68-3B5D-EE47-B154-30220A932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36191" y="4679051"/>
            <a:ext cx="806188" cy="634590"/>
          </a:xfrm>
          <a:prstGeom prst="bentConnector3">
            <a:avLst>
              <a:gd name="adj1" fmla="val -54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__proto__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86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Objects have </a:t>
            </a:r>
            <a:r>
              <a:rPr lang="en-US" i="1" dirty="0">
                <a:latin typeface="Goudy Old Style" panose="02020502050305020303" pitchFamily="18" charset="77"/>
              </a:rPr>
              <a:t>properties</a:t>
            </a:r>
            <a:r>
              <a:rPr lang="en-US" dirty="0">
                <a:latin typeface="Goudy Old Style" panose="02020502050305020303" pitchFamily="18" charset="77"/>
              </a:rPr>
              <a:t>, which can be </a:t>
            </a:r>
            <a:r>
              <a:rPr lang="en-US" i="1" dirty="0">
                <a:latin typeface="Goudy Old Style" panose="02020502050305020303" pitchFamily="18" charset="77"/>
              </a:rPr>
              <a:t>fields</a:t>
            </a:r>
            <a:r>
              <a:rPr lang="en-US" dirty="0">
                <a:latin typeface="Goudy Old Style" panose="02020502050305020303" pitchFamily="18" charset="77"/>
              </a:rPr>
              <a:t> </a:t>
            </a:r>
            <a:r>
              <a:rPr lang="en-US" i="1" dirty="0">
                <a:latin typeface="Goudy Old Style" panose="02020502050305020303" pitchFamily="18" charset="77"/>
              </a:rPr>
              <a:t>methods, getters, or setters</a:t>
            </a:r>
            <a:r>
              <a:rPr lang="en-US" dirty="0">
                <a:latin typeface="Goudy Old Style" panose="02020502050305020303" pitchFamily="18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8"/>
            <a:ext cx="6369425" cy="451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myCar.accelerate = function() { this.speed++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Object.defineProperty(myCar, 'mph',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get: function() { return this.speed; },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set: function(value) { this.speed = value;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myCar.mph = 30;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console.log(myCar.mph);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30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console.log(myCar.speed);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30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3BDE8F-1644-5042-8666-9DCE90DFFF8F}"/>
              </a:ext>
            </a:extLst>
          </p:cNvPr>
          <p:cNvGrpSpPr/>
          <p:nvPr/>
        </p:nvGrpSpPr>
        <p:grpSpPr>
          <a:xfrm>
            <a:off x="8401366" y="1763878"/>
            <a:ext cx="2559859" cy="1650195"/>
            <a:chOff x="8401366" y="2432295"/>
            <a:chExt cx="2559859" cy="16501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5F4D8-2992-3445-AFEA-0BDDA9DEA779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myCar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E706E-8A18-D74D-948A-EADE662B2AD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274708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30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get mph: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set mph: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The </a:t>
            </a:r>
            <a:r>
              <a:rPr lang="en-US" i="1" dirty="0">
                <a:latin typeface="Goudy Old Style" panose="02020502050305020303" pitchFamily="18" charset="77"/>
              </a:rPr>
              <a:t>__proto__ </a:t>
            </a:r>
            <a:r>
              <a:rPr lang="en-US" dirty="0">
                <a:latin typeface="Goudy Old Style" panose="02020502050305020303" pitchFamily="18" charset="77"/>
              </a:rPr>
              <a:t>property provides access to the [[Prototype]] property.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276061"/>
            <a:ext cx="10959548" cy="4024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Pronounced "dunder proto"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Defined on Object.prototype (so it is inherited by most objects)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Getter and 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Deprecated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Pseudocode:</a:t>
            </a:r>
            <a:endParaRPr lang="en-US" sz="12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B1A46-38CE-C84A-8067-72A509489886}"/>
              </a:ext>
            </a:extLst>
          </p:cNvPr>
          <p:cNvSpPr txBox="1"/>
          <p:nvPr/>
        </p:nvSpPr>
        <p:spPr>
          <a:xfrm>
            <a:off x="1500809" y="4288250"/>
            <a:ext cx="5546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Object.prototype.__proto__ = {</a:t>
            </a:r>
          </a:p>
          <a:p>
            <a:r>
              <a:rPr lang="en-US"/>
              <a:t>    get() {</a:t>
            </a:r>
          </a:p>
          <a:p>
            <a:r>
              <a:rPr lang="en-US"/>
              <a:t>        return this.[[Prototype]]</a:t>
            </a:r>
          </a:p>
          <a:p>
            <a:r>
              <a:rPr lang="en-US"/>
              <a:t>    }</a:t>
            </a:r>
          </a:p>
          <a:p>
            <a:r>
              <a:rPr lang="en-US"/>
              <a:t>    set(value) {</a:t>
            </a:r>
          </a:p>
          <a:p>
            <a:r>
              <a:rPr lang="en-US"/>
              <a:t>        this.[[Prototype]] = value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18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347343" y="515383"/>
            <a:ext cx="8995439" cy="30733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class Car {}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car1 = new Car();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console.log(car1.__proto__ == Car.prototype);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console.log(Object.getPrototypeOf(car1) == Car.prototype);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true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simpleObject = Object.create(null)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console.log(simpleObject.__proto__);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undefined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console.log(Object.getPrototypeOf(simpleObject));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null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B9FD9B-B518-C54F-9A7E-FCA8C3F8B5DE}"/>
              </a:ext>
            </a:extLst>
          </p:cNvPr>
          <p:cNvGrpSpPr/>
          <p:nvPr/>
        </p:nvGrpSpPr>
        <p:grpSpPr>
          <a:xfrm>
            <a:off x="9137762" y="1517515"/>
            <a:ext cx="2559859" cy="1650195"/>
            <a:chOff x="8401366" y="2432295"/>
            <a:chExt cx="2559859" cy="16501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4BFE7E-7A8D-5F41-874A-59EBDF705446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Object.prototype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243396-5826-EB4D-BC35-4A5AFF90DB71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274708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get __proto__: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set __proto__: function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constructor: 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096FD-7520-9B45-BF5D-25B08823AA94}"/>
              </a:ext>
            </a:extLst>
          </p:cNvPr>
          <p:cNvGrpSpPr/>
          <p:nvPr/>
        </p:nvGrpSpPr>
        <p:grpSpPr>
          <a:xfrm>
            <a:off x="9108092" y="4929798"/>
            <a:ext cx="2559859" cy="778161"/>
            <a:chOff x="8401366" y="2432295"/>
            <a:chExt cx="2559859" cy="77816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A3D6C-E3B6-3B46-A571-8D226933AC3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BB79F-476F-C347-94A9-862D2D1DED0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402674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C1BA2-5A4E-964E-B3D8-2BD09F8E7954}"/>
              </a:ext>
            </a:extLst>
          </p:cNvPr>
          <p:cNvGrpSpPr/>
          <p:nvPr/>
        </p:nvGrpSpPr>
        <p:grpSpPr>
          <a:xfrm>
            <a:off x="9108090" y="3410848"/>
            <a:ext cx="2559859" cy="996170"/>
            <a:chOff x="8401366" y="2432295"/>
            <a:chExt cx="2559859" cy="99617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2BBE11-F078-2041-ADBE-F20CAA67A423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Car.prototype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A38E79-ABD9-6143-B93B-4EA59B67F94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contructor:</a:t>
              </a:r>
            </a:p>
          </p:txBody>
        </p:sp>
      </p:grp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1093DFD-0DC7-6546-85B8-FEE0B3540A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80537" y="3322066"/>
            <a:ext cx="791469" cy="512552"/>
          </a:xfrm>
          <a:prstGeom prst="bentConnector3">
            <a:avLst>
              <a:gd name="adj1" fmla="val 687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834C8BA-74C5-5B42-92BD-9B01E6953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10724" y="4668181"/>
            <a:ext cx="1106263" cy="583938"/>
          </a:xfrm>
          <a:prstGeom prst="bentConnector3">
            <a:avLst>
              <a:gd name="adj1" fmla="val -313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266D28-480E-444B-9E9C-F389732BA1CD}"/>
              </a:ext>
            </a:extLst>
          </p:cNvPr>
          <p:cNvGrpSpPr/>
          <p:nvPr/>
        </p:nvGrpSpPr>
        <p:grpSpPr>
          <a:xfrm>
            <a:off x="6978205" y="3572332"/>
            <a:ext cx="1371312" cy="996170"/>
            <a:chOff x="8401363" y="2432295"/>
            <a:chExt cx="2559862" cy="9961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A9A739-E703-1843-8404-9263FCEB9592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Car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78B511-043D-2B4D-AD93-E541D500F2AC}"/>
                </a:ext>
              </a:extLst>
            </p:cNvPr>
            <p:cNvSpPr txBox="1"/>
            <p:nvPr/>
          </p:nvSpPr>
          <p:spPr>
            <a:xfrm>
              <a:off x="8401363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CDB844-D5FD-3548-A979-6DCFFFAF2B51}"/>
              </a:ext>
            </a:extLst>
          </p:cNvPr>
          <p:cNvGrpSpPr/>
          <p:nvPr/>
        </p:nvGrpSpPr>
        <p:grpSpPr>
          <a:xfrm>
            <a:off x="7040330" y="1942854"/>
            <a:ext cx="1371313" cy="996170"/>
            <a:chOff x="8401366" y="2432295"/>
            <a:chExt cx="2559859" cy="9961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AD32E1-916D-C445-BCBF-D245947315AF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  <a:latin typeface="Arial"/>
                  <a:cs typeface="Arial"/>
                </a:rPr>
                <a:t>Object</a:t>
              </a:r>
              <a:endParaRPr lang="en-US" sz="16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9FD0C5-A994-B94C-8F49-46F61CCBB8DB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prototype: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Arial"/>
                  <a:cs typeface="Arial"/>
                </a:rPr>
                <a:t>...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F60DAB7-BDAB-A843-9285-79905927A011}"/>
              </a:ext>
            </a:extLst>
          </p:cNvPr>
          <p:cNvCxnSpPr>
            <a:cxnSpLocks/>
          </p:cNvCxnSpPr>
          <p:nvPr/>
        </p:nvCxnSpPr>
        <p:spPr>
          <a:xfrm flipV="1">
            <a:off x="8196043" y="4136462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54B3817-365A-CA48-8CD6-681B54CE66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1643" y="2760638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80594FD-EE59-154E-B72A-42E75A79DBA6}"/>
              </a:ext>
            </a:extLst>
          </p:cNvPr>
          <p:cNvCxnSpPr>
            <a:cxnSpLocks/>
          </p:cNvCxnSpPr>
          <p:nvPr/>
        </p:nvCxnSpPr>
        <p:spPr>
          <a:xfrm flipV="1">
            <a:off x="8228579" y="2510618"/>
            <a:ext cx="892309" cy="58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A800065-21C0-6F4E-B65B-F1B3475E1A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49513" y="4246168"/>
            <a:ext cx="2068179" cy="102299"/>
          </a:xfrm>
          <a:prstGeom prst="bentConnector3">
            <a:avLst>
              <a:gd name="adj1" fmla="val 935"/>
            </a:avLst>
          </a:prstGeom>
          <a:ln w="38100"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F418774-E321-2642-B6DF-6CDC8B16B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1000" contrast="53000"/>
                    </a14:imgEffect>
                  </a14:imgLayer>
                </a14:imgProps>
              </a:ext>
            </a:extLst>
          </a:blip>
          <a:srcRect r="16071"/>
          <a:stretch/>
        </p:blipFill>
        <p:spPr>
          <a:xfrm>
            <a:off x="411568" y="4929798"/>
            <a:ext cx="3564237" cy="1713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9C9CA-34DB-2F4C-9482-8D4A5EF24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40"/>
          <a:stretch/>
        </p:blipFill>
        <p:spPr>
          <a:xfrm>
            <a:off x="4321213" y="4788939"/>
            <a:ext cx="3007239" cy="1806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DC7DD-565C-A54A-A7BD-C1C570273F22}"/>
              </a:ext>
            </a:extLst>
          </p:cNvPr>
          <p:cNvSpPr txBox="1"/>
          <p:nvPr/>
        </p:nvSpPr>
        <p:spPr>
          <a:xfrm>
            <a:off x="367925" y="4394830"/>
            <a:ext cx="109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Chrome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142C57-E207-AC45-81CA-05745D6DEAB6}"/>
              </a:ext>
            </a:extLst>
          </p:cNvPr>
          <p:cNvSpPr txBox="1"/>
          <p:nvPr/>
        </p:nvSpPr>
        <p:spPr>
          <a:xfrm>
            <a:off x="4296542" y="4361755"/>
            <a:ext cx="109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Firefox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7F58-5FE4-F146-85E0-53B1D3C803F0}"/>
              </a:ext>
            </a:extLst>
          </p:cNvPr>
          <p:cNvSpPr/>
          <p:nvPr/>
        </p:nvSpPr>
        <p:spPr>
          <a:xfrm>
            <a:off x="460804" y="5259379"/>
            <a:ext cx="3515001" cy="42978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5851FB-A181-3D42-B11D-835EAE96B04B}"/>
              </a:ext>
            </a:extLst>
          </p:cNvPr>
          <p:cNvSpPr/>
          <p:nvPr/>
        </p:nvSpPr>
        <p:spPr>
          <a:xfrm>
            <a:off x="8913191" y="4738869"/>
            <a:ext cx="2907747" cy="1095166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9DAB36-66D1-1542-B668-F4EAF81460EC}"/>
              </a:ext>
            </a:extLst>
          </p:cNvPr>
          <p:cNvSpPr/>
          <p:nvPr/>
        </p:nvSpPr>
        <p:spPr>
          <a:xfrm>
            <a:off x="460807" y="5689161"/>
            <a:ext cx="3515001" cy="953910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6BFA34-E294-0D4F-BAB5-DADD5C559252}"/>
              </a:ext>
            </a:extLst>
          </p:cNvPr>
          <p:cNvSpPr/>
          <p:nvPr/>
        </p:nvSpPr>
        <p:spPr>
          <a:xfrm>
            <a:off x="8934145" y="3298863"/>
            <a:ext cx="2907746" cy="1243536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CE5745-5D2E-9D4A-B5A2-137A3FF5D638}"/>
              </a:ext>
            </a:extLst>
          </p:cNvPr>
          <p:cNvSpPr/>
          <p:nvPr/>
        </p:nvSpPr>
        <p:spPr>
          <a:xfrm>
            <a:off x="4321213" y="5266093"/>
            <a:ext cx="3515001" cy="392713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876DF5-99B0-F745-A6D2-70FF4A6F9A78}"/>
              </a:ext>
            </a:extLst>
          </p:cNvPr>
          <p:cNvSpPr/>
          <p:nvPr/>
        </p:nvSpPr>
        <p:spPr>
          <a:xfrm>
            <a:off x="4321213" y="5658807"/>
            <a:ext cx="3515001" cy="953910"/>
          </a:xfrm>
          <a:prstGeom prst="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Further Reading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52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Dr. Axel Rauschmayer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200" y="2276061"/>
            <a:ext cx="10959548" cy="4024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Free ebooks - </a:t>
            </a:r>
            <a:r>
              <a:rPr lang="en-US" sz="2400" dirty="0">
                <a:latin typeface="Goudy Old Style" panose="02020502050305020303" pitchFamily="18" charset="77"/>
                <a:hlinkClick r:id="rId2"/>
              </a:rPr>
              <a:t>https://exploringjs.com/</a:t>
            </a:r>
            <a:endParaRPr lang="en-US" sz="2400" dirty="0">
              <a:latin typeface="Goudy Old Style" panose="020205020503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oudy Old Style" panose="02020502050305020303" pitchFamily="18" charset="77"/>
              </a:rPr>
              <a:t>Blog - </a:t>
            </a:r>
            <a:r>
              <a:rPr lang="en-US" sz="2400" dirty="0">
                <a:latin typeface="Goudy Old Style" panose="02020502050305020303" pitchFamily="18" charset="77"/>
                <a:hlinkClick r:id="rId3"/>
              </a:rPr>
              <a:t>https://2ality.com/</a:t>
            </a:r>
            <a:endParaRPr lang="en-US" sz="2400" dirty="0">
              <a:latin typeface="Goudy Old Style" panose="020205020503050203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oudy Old Style" panose="02020502050305020303" pitchFamily="18" charset="77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Slides on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616226" y="2302565"/>
            <a:ext cx="10959548" cy="4024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latin typeface="Goudy Old Style" panose="02020502050305020303" pitchFamily="18" charset="77"/>
                <a:hlinkClick r:id="rId2"/>
              </a:rPr>
              <a:t>https://github.com/jlawrence/inheritance-in-javascript</a:t>
            </a:r>
            <a:endParaRPr lang="en-US" sz="3600" dirty="0">
              <a:latin typeface="Goudy Old Style" panose="02020502050305020303" pitchFamily="18" charset="77"/>
            </a:endParaRPr>
          </a:p>
          <a:p>
            <a:pPr algn="ctr"/>
            <a:endParaRPr lang="en-US" sz="3600" dirty="0">
              <a:latin typeface="Goudy Old Style" panose="02020502050305020303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7C3B6-A8BC-0A42-9F21-E5FF3003AE1E}"/>
              </a:ext>
            </a:extLst>
          </p:cNvPr>
          <p:cNvSpPr/>
          <p:nvPr/>
        </p:nvSpPr>
        <p:spPr>
          <a:xfrm>
            <a:off x="3930921" y="4314754"/>
            <a:ext cx="4330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/>
              <a:t>License: Public Domain</a:t>
            </a:r>
          </a:p>
        </p:txBody>
      </p:sp>
    </p:spTree>
    <p:extLst>
      <p:ext uri="{BB962C8B-B14F-4D97-AF65-F5344CB8AC3E}">
        <p14:creationId xmlns:p14="http://schemas.microsoft.com/office/powerpoint/2010/main" val="911017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Questions?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1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4A6EB4-9A99-854A-AADE-9B8AB9367774}"/>
              </a:ext>
            </a:extLst>
          </p:cNvPr>
          <p:cNvSpPr/>
          <p:nvPr/>
        </p:nvSpPr>
        <p:spPr>
          <a:xfrm>
            <a:off x="8401365" y="4902200"/>
            <a:ext cx="2559858" cy="261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04F8CF-323B-E84D-9FC9-9D98954FDC78}"/>
              </a:ext>
            </a:extLst>
          </p:cNvPr>
          <p:cNvSpPr/>
          <p:nvPr/>
        </p:nvSpPr>
        <p:spPr>
          <a:xfrm>
            <a:off x="8401365" y="2878052"/>
            <a:ext cx="2559858" cy="261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Constructors</a:t>
            </a:r>
            <a:r>
              <a:rPr lang="en-US" dirty="0">
                <a:latin typeface="Goudy Old Style" panose="02020502050305020303" pitchFamily="18" charset="77"/>
              </a:rPr>
              <a:t> create objects.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6866965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myCar.accelerate = function() { this.speed++; 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Car("Bob's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38AB6-F55A-064B-8724-CA5161484CC5}"/>
              </a:ext>
            </a:extLst>
          </p:cNvPr>
          <p:cNvGrpSpPr/>
          <p:nvPr/>
        </p:nvGrpSpPr>
        <p:grpSpPr>
          <a:xfrm>
            <a:off x="8401366" y="3808654"/>
            <a:ext cx="2559859" cy="1432187"/>
            <a:chOff x="8401366" y="2432295"/>
            <a:chExt cx="2559859" cy="14321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51D3A-AD9D-4543-83F5-4249969962AE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car2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23A9E0-B3E3-F64B-A38A-C6B942BB1A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056700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"Bob's car"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664E1-059F-9449-8FF8-E4E1236AEA7E}"/>
              </a:ext>
            </a:extLst>
          </p:cNvPr>
          <p:cNvGrpSpPr/>
          <p:nvPr/>
        </p:nvGrpSpPr>
        <p:grpSpPr>
          <a:xfrm>
            <a:off x="8401366" y="1793160"/>
            <a:ext cx="2559859" cy="1432187"/>
            <a:chOff x="8401366" y="2432295"/>
            <a:chExt cx="2559859" cy="14321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2F453C-26C5-7C46-B6DE-C74E5BDAA93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BF9BE3-43B6-CD4C-9EDB-43396E90A35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1056700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18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Prototypes </a:t>
            </a:r>
            <a:r>
              <a:rPr lang="en-US" dirty="0">
                <a:latin typeface="Goudy Old Style" panose="02020502050305020303" pitchFamily="18" charset="77"/>
              </a:rPr>
              <a:t>store methods.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6947648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carPrototype = Object.create(null);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carPrototype.accelerate = function() { this.speed++; 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function Car(name)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const myCar = </a:t>
            </a:r>
            <a:r>
              <a:rPr lang="en-US" sz="1600" dirty="0" err="1">
                <a:latin typeface="Inconsolata-dz" panose="020B0609030003000000" pitchFamily="49" charset="0"/>
              </a:rPr>
              <a:t>Object.create</a:t>
            </a:r>
            <a:r>
              <a:rPr lang="en-US" sz="1600" dirty="0">
                <a:latin typeface="Inconsolata-dz" panose="020B0609030003000000" pitchFamily="49" charset="0"/>
              </a:rPr>
              <a:t>(</a:t>
            </a:r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carPrototype</a:t>
            </a:r>
            <a:r>
              <a:rPr lang="en-US" sz="1600" dirty="0">
                <a:latin typeface="Inconsolata-dz" panose="020B0609030003000000" pitchFamily="49" charset="0"/>
              </a:rPr>
              <a:t>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myCar.speed = 0;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myCar.name = 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return myCar;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car1 = Car("Alice's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const car2 = Car("Bob's car");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38AB6-F55A-064B-8724-CA5161484CC5}"/>
              </a:ext>
            </a:extLst>
          </p:cNvPr>
          <p:cNvGrpSpPr/>
          <p:nvPr/>
        </p:nvGrpSpPr>
        <p:grpSpPr>
          <a:xfrm>
            <a:off x="9181295" y="3745060"/>
            <a:ext cx="2559859" cy="1214178"/>
            <a:chOff x="8401366" y="2432295"/>
            <a:chExt cx="2559859" cy="12141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51D3A-AD9D-4543-83F5-4249969962AE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car2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23A9E0-B3E3-F64B-A38A-C6B942BB1A22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"Bob's car"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664E1-059F-9449-8FF8-E4E1236AEA7E}"/>
              </a:ext>
            </a:extLst>
          </p:cNvPr>
          <p:cNvGrpSpPr/>
          <p:nvPr/>
        </p:nvGrpSpPr>
        <p:grpSpPr>
          <a:xfrm>
            <a:off x="6131700" y="3745060"/>
            <a:ext cx="2559859" cy="1214178"/>
            <a:chOff x="8401366" y="2432295"/>
            <a:chExt cx="2559859" cy="12141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2F453C-26C5-7C46-B6DE-C74E5BDAA930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car1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BF9BE3-43B6-CD4C-9EDB-43396E90A35C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838691"/>
            </a:xfrm>
            <a:prstGeom prst="rect">
              <a:avLst/>
            </a:prstGeom>
            <a:noFill/>
            <a:ln w="3810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[[Prototype]]: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speed: 0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name: "Alice's car"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347B18-4B65-1842-90F5-1069F31E5093}"/>
              </a:ext>
            </a:extLst>
          </p:cNvPr>
          <p:cNvGrpSpPr/>
          <p:nvPr/>
        </p:nvGrpSpPr>
        <p:grpSpPr>
          <a:xfrm>
            <a:off x="8436064" y="1649468"/>
            <a:ext cx="2559859" cy="996170"/>
            <a:chOff x="8401366" y="2432295"/>
            <a:chExt cx="2559859" cy="9961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3521F2-2041-B546-A207-DAEAC37BD945}"/>
                </a:ext>
              </a:extLst>
            </p:cNvPr>
            <p:cNvSpPr txBox="1"/>
            <p:nvPr/>
          </p:nvSpPr>
          <p:spPr>
            <a:xfrm>
              <a:off x="8401367" y="2432295"/>
              <a:ext cx="2559858" cy="375487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tIns="64008" bIns="64008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carPrototype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24C62-5433-254F-86D3-B6A44C2AAF0F}"/>
                </a:ext>
              </a:extLst>
            </p:cNvPr>
            <p:cNvSpPr txBox="1"/>
            <p:nvPr/>
          </p:nvSpPr>
          <p:spPr>
            <a:xfrm>
              <a:off x="8401366" y="2807782"/>
              <a:ext cx="2559857" cy="62068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[[Prototype]]: null</a:t>
              </a:r>
            </a:p>
            <a:p>
              <a:pPr>
                <a:lnSpc>
                  <a:spcPts val="174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accelerate: function</a:t>
              </a: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D74750-7D0B-A447-AED7-F6EFEC1094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42414" y="3014905"/>
            <a:ext cx="1663832" cy="908217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EF1D893-7E85-5C47-9ECC-82C381423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81929" y="3484438"/>
            <a:ext cx="1694683" cy="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123-835C-8646-8A59-195874BD1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udy Old Style" panose="02020502050305020303" pitchFamily="18" charset="77"/>
              </a:rPr>
              <a:t>How </a:t>
            </a:r>
            <a:r>
              <a:rPr lang="en-US" i="1" dirty="0">
                <a:latin typeface="Goudy Old Style" panose="02020502050305020303" pitchFamily="18" charset="77"/>
              </a:rPr>
              <a:t>this </a:t>
            </a:r>
            <a:r>
              <a:rPr lang="en-US" dirty="0">
                <a:latin typeface="Goudy Old Style" panose="02020502050305020303" pitchFamily="18" charset="77"/>
              </a:rPr>
              <a:t>Works</a:t>
            </a:r>
          </a:p>
        </p:txBody>
      </p:sp>
      <p:pic>
        <p:nvPicPr>
          <p:cNvPr id="4" name="Picture 2" descr="magnifying_glass_sharp.png">
            <a:extLst>
              <a:ext uri="{FF2B5EF4-FFF2-40B4-BE49-F238E27FC236}">
                <a16:creationId xmlns:a16="http://schemas.microsoft.com/office/drawing/2014/main" id="{93FFA724-58D5-2F4E-B12F-A6F65E5F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126">
            <a:off x="5162165" y="3878426"/>
            <a:ext cx="1334986" cy="27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5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oudy Old Style" panose="02020502050305020303" pitchFamily="18" charset="77"/>
              </a:rPr>
              <a:t>All functions have an invisible </a:t>
            </a:r>
            <a:r>
              <a:rPr lang="en-US" i="1" dirty="0">
                <a:latin typeface="Goudy Old Style" panose="02020502050305020303" pitchFamily="18" charset="77"/>
              </a:rPr>
              <a:t>this</a:t>
            </a:r>
            <a:r>
              <a:rPr lang="en-US" dirty="0">
                <a:latin typeface="Goudy Old Style" panose="02020502050305020303" pitchFamily="18" charset="77"/>
              </a:rPr>
              <a:t> parameter.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9637060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function rename( 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const myCar = { name: "Alice's car" };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Alice's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rename.call(myCar, 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rename("Clyde's car");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this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will be 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window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(</a:t>
            </a:r>
            <a:r>
              <a:rPr lang="en-US" sz="1600" i="1" dirty="0">
                <a:solidFill>
                  <a:srgbClr val="FF0000"/>
                </a:solidFill>
                <a:latin typeface="Inconsolata-dz" panose="020B0609030003000000" pitchFamily="49" charset="0"/>
              </a:rPr>
              <a:t>undefined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 in strict mode)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console.log(window.name);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Clyde's car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FF000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FF0000"/>
              </a:solidFill>
              <a:latin typeface="Inconsolata-dz" panose="020B0609030003000000" pitchFamily="49" charset="0"/>
            </a:endParaRPr>
          </a:p>
        </p:txBody>
      </p:sp>
      <p:sp>
        <p:nvSpPr>
          <p:cNvPr id="3" name="Down Arrow Callout 2">
            <a:extLst>
              <a:ext uri="{FF2B5EF4-FFF2-40B4-BE49-F238E27FC236}">
                <a16:creationId xmlns:a16="http://schemas.microsoft.com/office/drawing/2014/main" id="{62DFC0EA-9C3C-E942-9B75-A28583226230}"/>
              </a:ext>
            </a:extLst>
          </p:cNvPr>
          <p:cNvSpPr/>
          <p:nvPr/>
        </p:nvSpPr>
        <p:spPr>
          <a:xfrm>
            <a:off x="2474259" y="1371600"/>
            <a:ext cx="914400" cy="570706"/>
          </a:xfrm>
          <a:prstGeom prst="downArrowCallou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1B59A-4231-234D-BE69-53B6FAFC0A4D}"/>
              </a:ext>
            </a:extLst>
          </p:cNvPr>
          <p:cNvSpPr txBox="1"/>
          <p:nvPr/>
        </p:nvSpPr>
        <p:spPr>
          <a:xfrm>
            <a:off x="2675965" y="1357952"/>
            <a:ext cx="7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2">
                    <a:lumMod val="50000"/>
                  </a:schemeClr>
                </a:solidFill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8521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61-2A66-D845-AA06-CBE61B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Goudy Old Style" panose="02020502050305020303" pitchFamily="18" charset="77"/>
              </a:rPr>
              <a:t>this </a:t>
            </a:r>
            <a:r>
              <a:rPr lang="en-US" dirty="0">
                <a:latin typeface="Goudy Old Style" panose="02020502050305020303" pitchFamily="18" charset="77"/>
              </a:rPr>
              <a:t>is set whenever you access a property.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4F98-8E5E-1142-8F9D-6F0E88D5D0F5}"/>
              </a:ext>
            </a:extLst>
          </p:cNvPr>
          <p:cNvSpPr txBox="1"/>
          <p:nvPr/>
        </p:nvSpPr>
        <p:spPr>
          <a:xfrm>
            <a:off x="838199" y="1763879"/>
            <a:ext cx="9637060" cy="3962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>
                <a:latin typeface="Inconsolata-dz" panose="020B0609030003000000" pitchFamily="49" charset="0"/>
              </a:rPr>
              <a:t>const myCar = { 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name: "Alice's car",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rename: function(newName) {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    this.name = newName;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    }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};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Alice's car</a:t>
            </a:r>
          </a:p>
          <a:p>
            <a:endParaRPr lang="en-US" sz="1600" dirty="0"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myCar.rename</a:t>
            </a:r>
            <a:r>
              <a:rPr lang="en-US" sz="1600" dirty="0">
                <a:latin typeface="Inconsolata-dz" panose="020B0609030003000000" pitchFamily="49" charset="0"/>
              </a:rPr>
              <a:t>("Bob's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Bob's car</a:t>
            </a:r>
          </a:p>
          <a:p>
            <a:endParaRPr lang="en-US" sz="1600" dirty="0">
              <a:solidFill>
                <a:srgbClr val="00B050"/>
              </a:solidFill>
              <a:latin typeface="Inconsolata-dz" panose="020B0609030003000000" pitchFamily="49" charset="0"/>
            </a:endParaRPr>
          </a:p>
          <a:p>
            <a:r>
              <a:rPr lang="en-US" sz="1600" dirty="0">
                <a:solidFill>
                  <a:srgbClr val="0432FF"/>
                </a:solidFill>
                <a:latin typeface="Inconsolata-dz" panose="020B0609030003000000" pitchFamily="49" charset="0"/>
              </a:rPr>
              <a:t>myCar['rename']</a:t>
            </a:r>
            <a:r>
              <a:rPr lang="en-US" sz="1600" dirty="0">
                <a:latin typeface="Inconsolata-dz" panose="020B0609030003000000" pitchFamily="49" charset="0"/>
              </a:rPr>
              <a:t>("Clyde's car");</a:t>
            </a:r>
          </a:p>
          <a:p>
            <a:r>
              <a:rPr lang="en-US" sz="1600" dirty="0">
                <a:latin typeface="Inconsolata-dz" panose="020B0609030003000000" pitchFamily="49" charset="0"/>
              </a:rPr>
              <a:t>console.log(myCar.name); </a:t>
            </a:r>
            <a:r>
              <a:rPr lang="en-US" sz="1600" dirty="0">
                <a:solidFill>
                  <a:srgbClr val="00B050"/>
                </a:solidFill>
                <a:latin typeface="Inconsolata-dz" panose="020B0609030003000000" pitchFamily="49" charset="0"/>
              </a:rPr>
              <a:t>// Clyde's car</a:t>
            </a:r>
          </a:p>
        </p:txBody>
      </p:sp>
    </p:spTree>
    <p:extLst>
      <p:ext uri="{BB962C8B-B14F-4D97-AF65-F5344CB8AC3E}">
        <p14:creationId xmlns:p14="http://schemas.microsoft.com/office/powerpoint/2010/main" val="17446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3365</Words>
  <Application>Microsoft Macintosh PowerPoint</Application>
  <PresentationFormat>Widescreen</PresentationFormat>
  <Paragraphs>735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Goudy Old Style</vt:lpstr>
      <vt:lpstr>Inconsolata-dz</vt:lpstr>
      <vt:lpstr>Office Theme</vt:lpstr>
      <vt:lpstr>The Inner Workings of Inheritance in JavaScript</vt:lpstr>
      <vt:lpstr>Basic Pieces</vt:lpstr>
      <vt:lpstr>The simplest possible object inherits nothing.</vt:lpstr>
      <vt:lpstr>Objects have properties, which can be fields methods, getters, or setters.</vt:lpstr>
      <vt:lpstr>Constructors create objects.</vt:lpstr>
      <vt:lpstr>Prototypes store methods.</vt:lpstr>
      <vt:lpstr>How this Works</vt:lpstr>
      <vt:lpstr>All functions have an invisible this parameter.</vt:lpstr>
      <vt:lpstr>this is set whenever you access a property.</vt:lpstr>
      <vt:lpstr>this can be lost.</vt:lpstr>
      <vt:lpstr>1. Store this in a variable.</vt:lpstr>
      <vt:lpstr>2. Pass this as another parameter.</vt:lpstr>
      <vt:lpstr>3. Bind this to the function.</vt:lpstr>
      <vt:lpstr>4. Use an arrow function.</vt:lpstr>
      <vt:lpstr>Properties are found by searching the prototype chain.</vt:lpstr>
      <vt:lpstr>Conventions</vt:lpstr>
      <vt:lpstr>The prototype property of the constructor points to the prototype object.</vt:lpstr>
      <vt:lpstr>We can refactor to remove the temporary variable.</vt:lpstr>
      <vt:lpstr>The contructor property points back to the constructor function.</vt:lpstr>
      <vt:lpstr>Object literals create objects that inherit from Object.prototype.</vt:lpstr>
      <vt:lpstr>The instanceof operator tells you if an object is related to a constructor.</vt:lpstr>
      <vt:lpstr>Streamlining</vt:lpstr>
      <vt:lpstr>The new operator makes constructor functions simpler.</vt:lpstr>
      <vt:lpstr>Calling parent constructors eliminates duplicate initialization logic.</vt:lpstr>
      <vt:lpstr>Calling parent methods allows code reuse.</vt:lpstr>
      <vt:lpstr>Static methods are attached to the constructor, not a particular object.</vt:lpstr>
      <vt:lpstr>Putting It All Together</vt:lpstr>
      <vt:lpstr>PowerPoint Presentation</vt:lpstr>
      <vt:lpstr>Classes</vt:lpstr>
      <vt:lpstr>PowerPoint Presentation</vt:lpstr>
      <vt:lpstr>What makes classes different? (aside from syntax)</vt:lpstr>
      <vt:lpstr>Static methods are inherited.</vt:lpstr>
      <vt:lpstr>Methods have a [[HomeObject]] to support super.</vt:lpstr>
      <vt:lpstr>You must use the new operator.</vt:lpstr>
      <vt:lpstr>You can extend built-in construtors.</vt:lpstr>
      <vt:lpstr>More about class and extends keywords</vt:lpstr>
      <vt:lpstr>A class is equivalent to a constructor.</vt:lpstr>
      <vt:lpstr>Mixins are classes that are injected into the inheritance chain.</vt:lpstr>
      <vt:lpstr>__proto__</vt:lpstr>
      <vt:lpstr>The __proto__ property provides access to the [[Prototype]] property.</vt:lpstr>
      <vt:lpstr>PowerPoint Presentation</vt:lpstr>
      <vt:lpstr>Further Reading</vt:lpstr>
      <vt:lpstr>Dr. Axel Rauschmayer</vt:lpstr>
      <vt:lpstr>Slides on Github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Inner Workings of Inheritance in JavaScript</dc:title>
  <dc:creator>Joshua Lawrence</dc:creator>
  <cp:lastModifiedBy>Joshua Lawrence</cp:lastModifiedBy>
  <cp:revision>123</cp:revision>
  <cp:lastPrinted>2019-10-26T19:04:59Z</cp:lastPrinted>
  <dcterms:created xsi:type="dcterms:W3CDTF">2019-10-09T01:31:52Z</dcterms:created>
  <dcterms:modified xsi:type="dcterms:W3CDTF">2019-10-26T22:58:35Z</dcterms:modified>
</cp:coreProperties>
</file>